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590" r:id="rId2"/>
    <p:sldId id="530" r:id="rId3"/>
    <p:sldId id="540" r:id="rId4"/>
    <p:sldId id="258" r:id="rId5"/>
    <p:sldId id="533" r:id="rId6"/>
    <p:sldId id="587" r:id="rId7"/>
    <p:sldId id="574" r:id="rId8"/>
    <p:sldId id="588" r:id="rId9"/>
    <p:sldId id="589" r:id="rId10"/>
    <p:sldId id="591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/>
    <p:restoredTop sz="90739"/>
  </p:normalViewPr>
  <p:slideViewPr>
    <p:cSldViewPr snapToGrid="0" snapToObjects="1">
      <p:cViewPr varScale="1">
        <p:scale>
          <a:sx n="140" d="100"/>
          <a:sy n="140" d="100"/>
        </p:scale>
        <p:origin x="3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65778-4CEC-1846-9611-E6E71866D994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7F71C-3882-D349-9F76-A57932B1C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32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800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100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1BAF0-EA7B-204E-8B3A-F050B3063D67}" type="slidenum">
              <a:rPr lang="en-US" altLang="de-DE" smtClean="0"/>
              <a:pPr/>
              <a:t>5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83418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1BAF0-EA7B-204E-8B3A-F050B3063D67}" type="slidenum">
              <a:rPr lang="en-US" altLang="de-DE" smtClean="0"/>
              <a:pPr/>
              <a:t>7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24042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55127-EC19-D340-8C53-F2314FC5D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2069F5-E199-FE48-B85B-61D623ACB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1C5EF-14B4-214C-8D06-F1D2453CE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1C62-E70C-3247-A437-ACA564A678AD}" type="datetime1">
              <a:rPr lang="fr-FR" smtClean="0"/>
              <a:t>13/12/2024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68D3B-C27A-0942-839E-BCCBE3E2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CED98-8E41-D04E-9EEB-B19A3A01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6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AAC51-71BF-1D4D-8ED8-2556EA6B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F27F6-C446-B245-B283-A1F54AD68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EBFD7-1524-E342-B342-8A4F3A142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1E45-843D-C945-9B5E-61D49C963C26}" type="datetime1">
              <a:rPr lang="fr-FR" smtClean="0"/>
              <a:t>13/12/2024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47B47-8295-6743-9350-607D0A32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DE4BE-2B1A-7C45-B224-876A708FB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33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4582FB-86D9-8941-AF39-50430EBD2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8CA78-F18B-1F49-869B-71205714D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06B70-153C-DC40-8C6E-17FC73C44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3302-0942-6244-A861-AA54C97E00F8}" type="datetime1">
              <a:rPr lang="fr-FR" smtClean="0"/>
              <a:t>13/12/2024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BED60-F839-5649-93C2-97D766E2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9279-44AD-8C48-9FC8-1FDC32605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204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536117-CED4-B14E-A0F8-58E884E5531F}" type="datetime1">
              <a:rPr lang="fr-FR" smtClean="0"/>
              <a:t>13/12/2024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916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D6C971-630C-0B45-A515-D21091A7D443}" type="datetime1">
              <a:rPr lang="fr-FR" smtClean="0"/>
              <a:t>13/12/2024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99210" y="6467913"/>
            <a:ext cx="6112085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756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98003-F1E3-6142-AEF0-E32357CC2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F0C6-E8D5-8E40-A96F-6CBC43CC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1DAB-EAD7-1544-9FD4-68230C8D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7A6BD-0084-4D47-9F58-DC7F18F226FF}" type="datetime1">
              <a:rPr lang="fr-FR" smtClean="0"/>
              <a:t>13/12/2024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E88D9-6EB6-FD4D-9D61-06CB09A6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7421C-BAF5-B84E-BC81-A7101583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1448" y="6356351"/>
            <a:ext cx="3165891" cy="365124"/>
          </a:xfrm>
        </p:spPr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41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CF488-ED00-5F4E-805D-1AB3880A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BB690-62A1-334C-8A34-24E9082A4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E50CD-5FB5-D74F-9911-D09C19BA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1EE65-5153-A64E-A28D-52A7589F7F46}" type="datetime1">
              <a:rPr lang="fr-FR" smtClean="0"/>
              <a:t>13/12/2024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A8AC1-3659-D543-B007-F9CA46B8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A29F3-4721-E74B-8842-98F413FE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00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1EF9F-F1CD-D84F-B952-D14B5EACB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344DB-0C13-B84F-AB44-4A0CB65A8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584CE-3A32-1743-AF16-7ABB8DE2C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34691-7456-364A-9759-CC73D57D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B3962-9E9D-FF48-9C4A-26868F7CB79E}" type="datetime1">
              <a:rPr lang="fr-FR" smtClean="0"/>
              <a:t>13/12/2024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73A609-2088-C844-A7F3-1CAACED4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16D44-33FA-6146-9872-BC2E9EF3E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52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9099-99DD-244C-BAC3-7075FB37D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1D0F9-68E0-7747-AC9F-E7C1188A6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E4D3D1-6CE8-FD43-BE2F-5217DD202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99A7CE-1425-1540-AE25-7759CB529D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2150F-3C57-D046-988E-3A54284DD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C3D580-A1EB-EC4F-BEAD-FCA336C9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5EC7-551D-244C-887E-CF0985DB63B5}" type="datetime1">
              <a:rPr lang="fr-FR" smtClean="0"/>
              <a:t>13/12/2024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5F2C17-87A1-1B46-85D7-5CCD7572B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0DCC6E-B051-7D44-8784-E96591D9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3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95469-7CA3-6C48-9744-22CFEF0F4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F88342-8717-574F-9688-69B691D5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C31F-765C-DB40-BDCD-532C86E72270}" type="datetime1">
              <a:rPr lang="fr-FR" smtClean="0"/>
              <a:t>13/12/2024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61EAE-0821-6340-A2B8-BE7176D4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F85B2-C96F-9E4A-83D9-1EA936B8E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59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F8A32C-29E0-CD41-A58A-E4E760EB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15F-22F4-0044-8247-EAF2461B604E}" type="datetime1">
              <a:rPr lang="fr-FR" smtClean="0"/>
              <a:t>13/12/2024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5776A9-8B68-534F-ADDB-E23F1272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1B49C-D0BC-A943-A13D-67032C50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73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3C4A-BD20-4C46-9076-3199C84A1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C6648-E4CD-FE48-9946-D05376C5B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ED209-F1F8-5D49-9206-9325F6235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FEE63-2608-E64A-9AFB-5A439B2B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08E5-2242-6C4B-9FC4-9481D0383338}" type="datetime1">
              <a:rPr lang="fr-FR" smtClean="0"/>
              <a:t>13/12/2024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75A16-0224-A741-868E-4EEF0470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35092-93F7-8A44-8E02-E512E76F1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8AFA-41B3-224B-9293-919DC0B45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D35850-1239-4844-9FB0-A87C9116C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4A3CD-E02A-EE47-B0D1-C29419695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A8717-3D0D-6F41-A34B-09F02AB7E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B551-FED8-DC4A-A0D7-E0DD87360143}" type="datetime1">
              <a:rPr lang="fr-FR" smtClean="0"/>
              <a:t>13/12/2024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EBD60-7C03-8447-BEB8-75302E5C8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3A93C-E43A-3048-A171-A84F36EE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00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9F2D7D-C2FC-944A-9D43-DD57EFCF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2961-4E83-C243-B3E2-3EF606699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7A1FD-3CDC-1E41-9B6F-29700177F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4075A-A5AA-784E-8BC4-1F57B7913DE1}" type="datetime1">
              <a:rPr lang="fr-FR" smtClean="0"/>
              <a:t>13/12/2024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015CE-24B0-F542-B435-C410234B3E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103C7-F523-6744-AA04-255FEB3F2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80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BDFFAA-E92D-E64D-8406-CC73D7D96196}"/>
              </a:ext>
            </a:extLst>
          </p:cNvPr>
          <p:cNvSpPr txBox="1"/>
          <p:nvPr/>
        </p:nvSpPr>
        <p:spPr>
          <a:xfrm>
            <a:off x="911387" y="1540785"/>
            <a:ext cx="9925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+mn-lt"/>
              </a:rPr>
              <a:t>WP3</a:t>
            </a:r>
            <a:r>
              <a:rPr lang="en-GB" sz="3200" dirty="0"/>
              <a:t> update</a:t>
            </a:r>
          </a:p>
          <a:p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Positron Source: Target and Capture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809D12-6E3A-E54B-80A9-32B5DC2B15BE}"/>
              </a:ext>
            </a:extLst>
          </p:cNvPr>
          <p:cNvSpPr txBox="1"/>
          <p:nvPr/>
        </p:nvSpPr>
        <p:spPr>
          <a:xfrm>
            <a:off x="911387" y="3244913"/>
            <a:ext cx="2687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Iryna Chaikovska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on behalf of the WP3 team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755707-0B9A-F5EF-BA8F-6AD0DDC84244}"/>
              </a:ext>
            </a:extLst>
          </p:cNvPr>
          <p:cNvSpPr/>
          <p:nvPr/>
        </p:nvSpPr>
        <p:spPr>
          <a:xfrm>
            <a:off x="4798864" y="5992880"/>
            <a:ext cx="2126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05 December 2024</a:t>
            </a:r>
            <a:endParaRPr lang="en-GB" dirty="0">
              <a:solidFill>
                <a:srgbClr val="000000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78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47DB6-69BF-58E4-C389-F294F876F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Beam emittances at the end of the positron </a:t>
            </a:r>
            <a:r>
              <a:rPr lang="en-GB" dirty="0" err="1"/>
              <a:t>linac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577BAB-FFA1-941E-7904-03BCD7413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2BE8E1-E0B5-B573-68E6-366440008782}"/>
              </a:ext>
            </a:extLst>
          </p:cNvPr>
          <p:cNvSpPr txBox="1"/>
          <p:nvPr/>
        </p:nvSpPr>
        <p:spPr>
          <a:xfrm>
            <a:off x="392949" y="972763"/>
            <a:ext cx="541782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For the latest 2.86 GeV: date (09/10/24)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Beam Emittances: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 err="1">
                <a:solidFill>
                  <a:schemeClr val="accent2"/>
                </a:solidFill>
                <a:effectLst/>
                <a:latin typeface="Helvetica" pitchFamily="2" charset="0"/>
              </a:rPr>
              <a:t>em_x</a:t>
            </a:r>
            <a:r>
              <a:rPr lang="en-GB" b="0" i="0" u="none" strike="noStrike" dirty="0">
                <a:solidFill>
                  <a:schemeClr val="accent2"/>
                </a:solidFill>
                <a:effectLst/>
                <a:latin typeface="Helvetica" pitchFamily="2" charset="0"/>
              </a:rPr>
              <a:t> = 2.38e-06 m*rad</a:t>
            </a:r>
            <a:br>
              <a:rPr lang="en-GB" b="0" i="0" u="none" strike="noStrike" dirty="0">
                <a:solidFill>
                  <a:schemeClr val="accent2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 err="1">
                <a:solidFill>
                  <a:schemeClr val="accent2"/>
                </a:solidFill>
                <a:effectLst/>
                <a:latin typeface="Helvetica" pitchFamily="2" charset="0"/>
              </a:rPr>
              <a:t>em_y</a:t>
            </a:r>
            <a:r>
              <a:rPr lang="en-GB" b="0" i="0" u="none" strike="noStrike" dirty="0">
                <a:solidFill>
                  <a:schemeClr val="accent2"/>
                </a:solidFill>
                <a:effectLst/>
                <a:latin typeface="Helvetica" pitchFamily="2" charset="0"/>
              </a:rPr>
              <a:t> = 2.38e-06 m*rad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Beam normalized Emittances: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em_x_n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= 13.3 mm*rad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em_y_n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= 13.3 mm*rad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1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For the latest 1.54 GeV (6 GeV e- drive beam): (03/06/24)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Beam Emittances: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 err="1">
                <a:solidFill>
                  <a:schemeClr val="accent2"/>
                </a:solidFill>
                <a:effectLst/>
                <a:latin typeface="Helvetica" pitchFamily="2" charset="0"/>
              </a:rPr>
              <a:t>em_x</a:t>
            </a:r>
            <a:r>
              <a:rPr lang="en-GB" b="0" i="0" u="none" strike="noStrike" dirty="0">
                <a:solidFill>
                  <a:schemeClr val="accent2"/>
                </a:solidFill>
                <a:effectLst/>
                <a:latin typeface="Helvetica" pitchFamily="2" charset="0"/>
              </a:rPr>
              <a:t> = 3.52e-06 m*rad</a:t>
            </a:r>
            <a:br>
              <a:rPr lang="en-GB" b="0" i="0" u="none" strike="noStrike" dirty="0">
                <a:solidFill>
                  <a:schemeClr val="accent2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 err="1">
                <a:solidFill>
                  <a:schemeClr val="accent2"/>
                </a:solidFill>
                <a:effectLst/>
                <a:latin typeface="Helvetica" pitchFamily="2" charset="0"/>
              </a:rPr>
              <a:t>em_y</a:t>
            </a:r>
            <a:r>
              <a:rPr lang="en-GB" b="0" i="0" u="none" strike="noStrike" dirty="0">
                <a:solidFill>
                  <a:schemeClr val="accent2"/>
                </a:solidFill>
                <a:effectLst/>
                <a:latin typeface="Helvetica" pitchFamily="2" charset="0"/>
              </a:rPr>
              <a:t> = 3.72e-06 m*rad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Beam normalized Emittances: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em_x_n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= 10.6 mm*rad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em_y_n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= 11.2 mm*rad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DC37B8-4F95-C618-A6EA-4962FFF377C1}"/>
              </a:ext>
            </a:extLst>
          </p:cNvPr>
          <p:cNvSpPr txBox="1"/>
          <p:nvPr/>
        </p:nvSpPr>
        <p:spPr>
          <a:xfrm>
            <a:off x="5810769" y="972763"/>
            <a:ext cx="541782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For the latest 2.86 GeV: date (06/12/24)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Beam Emittances: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 err="1">
                <a:solidFill>
                  <a:schemeClr val="accent2"/>
                </a:solidFill>
                <a:effectLst/>
                <a:latin typeface="Helvetica" pitchFamily="2" charset="0"/>
              </a:rPr>
              <a:t>em_x</a:t>
            </a:r>
            <a:r>
              <a:rPr lang="en-GB" b="0" i="0" u="none" strike="noStrike" dirty="0">
                <a:solidFill>
                  <a:schemeClr val="accent2"/>
                </a:solidFill>
                <a:effectLst/>
                <a:latin typeface="Helvetica" pitchFamily="2" charset="0"/>
              </a:rPr>
              <a:t> = 2.41e-06 m*rad</a:t>
            </a:r>
          </a:p>
          <a:p>
            <a:pPr algn="l"/>
            <a:r>
              <a:rPr lang="en-GB" b="0" i="0" u="none" strike="noStrike" dirty="0" err="1">
                <a:solidFill>
                  <a:schemeClr val="accent2"/>
                </a:solidFill>
                <a:effectLst/>
                <a:latin typeface="Helvetica" pitchFamily="2" charset="0"/>
              </a:rPr>
              <a:t>em_y</a:t>
            </a:r>
            <a:r>
              <a:rPr lang="en-GB" b="0" i="0" u="none" strike="noStrike" dirty="0">
                <a:solidFill>
                  <a:schemeClr val="accent2"/>
                </a:solidFill>
                <a:effectLst/>
                <a:latin typeface="Helvetica" pitchFamily="2" charset="0"/>
              </a:rPr>
              <a:t> = 2.43e-06 m*rad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Beam normalized Emittances: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Normalised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Emitt_X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: 13.5 mm*rad</a:t>
            </a: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Normalised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Emitt_Y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: 13.6 mm*rad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BE831-5E35-84E3-80DF-601B679BF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684" y="6489146"/>
            <a:ext cx="4896544" cy="322263"/>
          </a:xfrm>
        </p:spPr>
        <p:txBody>
          <a:bodyPr/>
          <a:lstStyle/>
          <a:p>
            <a:r>
              <a:rPr lang="en-GB" dirty="0"/>
              <a:t>I. Chaikovska (</a:t>
            </a:r>
            <a:r>
              <a:rPr lang="en-GB" dirty="0" err="1"/>
              <a:t>IJCLab</a:t>
            </a:r>
            <a:r>
              <a:rPr lang="en-GB" dirty="0"/>
              <a:t>/CNRS)</a:t>
            </a:r>
          </a:p>
        </p:txBody>
      </p:sp>
    </p:spTree>
    <p:extLst>
      <p:ext uri="{BB962C8B-B14F-4D97-AF65-F5344CB8AC3E}">
        <p14:creationId xmlns:p14="http://schemas.microsoft.com/office/powerpoint/2010/main" val="510335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15C2001-DF83-C662-1572-A95B59A98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6969" y="4172928"/>
            <a:ext cx="3774510" cy="23912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5E3340-696C-0F39-838B-FE69FD33BB4A}"/>
              </a:ext>
            </a:extLst>
          </p:cNvPr>
          <p:cNvSpPr txBox="1"/>
          <p:nvPr/>
        </p:nvSpPr>
        <p:spPr>
          <a:xfrm>
            <a:off x="5123146" y="5925320"/>
            <a:ext cx="2815027" cy="336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4" b="1" dirty="0">
                <a:solidFill>
                  <a:srgbClr val="C00000"/>
                </a:solidFill>
              </a:rPr>
              <a:t>FLUKA model of the e</a:t>
            </a:r>
            <a:r>
              <a:rPr lang="en-GB" sz="1584" b="1" baseline="30000" dirty="0">
                <a:solidFill>
                  <a:srgbClr val="C00000"/>
                </a:solidFill>
              </a:rPr>
              <a:t>+</a:t>
            </a:r>
            <a:r>
              <a:rPr lang="en-GB" sz="1584" b="1" dirty="0">
                <a:solidFill>
                  <a:srgbClr val="C00000"/>
                </a:solidFill>
              </a:rPr>
              <a:t> source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4F829C5-A1A4-59A9-2461-B3484DF5A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Towards FS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D835F-C436-FCEE-08D8-87EACAAEC59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2734" y="871321"/>
            <a:ext cx="11625263" cy="4408487"/>
          </a:xfrm>
        </p:spPr>
        <p:txBody>
          <a:bodyPr>
            <a:normAutofit lnSpcReduction="10000"/>
          </a:bodyPr>
          <a:lstStyle/>
          <a:p>
            <a:pPr marL="255113" indent="-255113" algn="just"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Baseline design 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relies on the 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HTS solenoid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The accepted 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sz="2800" b="1" baseline="30000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yield is ~3 N</a:t>
            </a:r>
            <a:r>
              <a:rPr lang="en-US" sz="2800" b="1" baseline="-25000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/N</a:t>
            </a:r>
            <a:r>
              <a:rPr lang="en-US" sz="2800" b="1" baseline="-25000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 So far, 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 showstoppers 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found that prevent a SC solenoid matching device (proof-of-principle with P</a:t>
            </a:r>
            <a:r>
              <a:rPr lang="en-US" sz="28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experiment @PSI in 2026). </a:t>
            </a:r>
          </a:p>
          <a:p>
            <a:pPr marL="255113" indent="-255113" algn="just"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2.86 GeV injector option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to fulfil the requirements for positron bunch charge, 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higher e</a:t>
            </a:r>
            <a:r>
              <a:rPr lang="en-US" sz="2800" b="1" baseline="30000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drive beam charge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is needed 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(~4.5 </a:t>
            </a:r>
            <a:r>
              <a:rPr lang="en-US" sz="2800" b="1" dirty="0" err="1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</a:t>
            </a:r>
          </a:p>
          <a:p>
            <a:pPr marL="255113" indent="-255113" algn="just"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results are based on 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start-to-end simulations 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 production target to the DR using the realistic </a:t>
            </a:r>
            <a:r>
              <a:rPr lang="en-US" sz="2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fieldmaps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including 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collective effects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-US" sz="2800" b="1" dirty="0">
                <a:solidFill>
                  <a:srgbClr val="DF8A2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machine imperfections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The preliminary studies show negligible impact of typical imperfections (~1 % reduction in e</a:t>
            </a:r>
            <a:r>
              <a:rPr lang="en-US" sz="28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yield and &lt; 1% emittance increase).</a:t>
            </a:r>
          </a:p>
          <a:p>
            <a:pPr marL="255113" indent="-255113" algn="just"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2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Radiation load studies with FLUKA and target design.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0F618-23F1-9A79-B6C5-D7350B968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24F4611C-B8E4-EF9B-39B1-C1424820A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684" y="6489146"/>
            <a:ext cx="4896544" cy="322263"/>
          </a:xfrm>
        </p:spPr>
        <p:txBody>
          <a:bodyPr/>
          <a:lstStyle/>
          <a:p>
            <a:r>
              <a:rPr lang="en-GB" dirty="0"/>
              <a:t>I. Chaikovska (</a:t>
            </a:r>
            <a:r>
              <a:rPr lang="en-GB" dirty="0" err="1"/>
              <a:t>IJCLab</a:t>
            </a:r>
            <a:r>
              <a:rPr lang="en-GB" dirty="0"/>
              <a:t>/CNRS)</a:t>
            </a:r>
          </a:p>
        </p:txBody>
      </p:sp>
    </p:spTree>
    <p:extLst>
      <p:ext uri="{BB962C8B-B14F-4D97-AF65-F5344CB8AC3E}">
        <p14:creationId xmlns:p14="http://schemas.microsoft.com/office/powerpoint/2010/main" val="223041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222"/>
            <a:ext cx="6642604" cy="518494"/>
          </a:xfrm>
        </p:spPr>
        <p:txBody>
          <a:bodyPr>
            <a:normAutofit fontScale="90000"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positron source: current requirements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E09B87-984A-E308-CD18-022ACC166786}"/>
              </a:ext>
            </a:extLst>
          </p:cNvPr>
          <p:cNvSpPr/>
          <p:nvPr/>
        </p:nvSpPr>
        <p:spPr>
          <a:xfrm>
            <a:off x="2752330" y="1636122"/>
            <a:ext cx="6509667" cy="5102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716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GB" sz="2716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GB" sz="2716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⨯ </a:t>
            </a:r>
            <a:r>
              <a:rPr lang="en-GB" sz="2716" b="1" i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r>
              <a:rPr lang="en-GB" sz="2716" b="1" i="1" baseline="30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GB" sz="2716" b="1" i="1" baseline="-25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Accepted</a:t>
            </a:r>
            <a:r>
              <a:rPr lang="en-GB" sz="2716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716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≥ 5.4 </a:t>
            </a:r>
            <a:r>
              <a:rPr lang="en-GB" sz="2716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716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</a:t>
            </a:r>
            <a:r>
              <a:rPr lang="en-GB" sz="2716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⨯ 2.5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36E306-00ED-D1B0-6942-09CCE25B7018}"/>
              </a:ext>
            </a:extLst>
          </p:cNvPr>
          <p:cNvSpPr txBox="1"/>
          <p:nvPr/>
        </p:nvSpPr>
        <p:spPr>
          <a:xfrm>
            <a:off x="461815" y="820510"/>
            <a:ext cx="10457093" cy="405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GB" sz="203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complete filling for Z running =&gt; Requirement ∼2.75 ⨯ 10</a:t>
            </a:r>
            <a:r>
              <a:rPr lang="en-GB" sz="2037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GB" sz="203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sz="2037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203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(4.4 </a:t>
            </a:r>
            <a:r>
              <a:rPr lang="en-GB" sz="2037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03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at the </a:t>
            </a:r>
            <a:r>
              <a:rPr lang="en-GB" sz="2037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2037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EDA8FF-9F43-688E-9BD0-4336785F34E2}"/>
              </a:ext>
            </a:extLst>
          </p:cNvPr>
          <p:cNvSpPr/>
          <p:nvPr/>
        </p:nvSpPr>
        <p:spPr>
          <a:xfrm>
            <a:off x="671914" y="2744911"/>
            <a:ext cx="11277443" cy="301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GB" sz="1358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</a:t>
            </a:r>
            <a:r>
              <a:rPr lang="en-GB" sz="1358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safety margin of 2.5 is currently applied for the whole studies (50% losses for injection in the DR + 20 % losses from target up to the end of the e+ </a:t>
            </a:r>
            <a:r>
              <a:rPr lang="en-GB" sz="1358" i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358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CC277-F743-703B-C08F-1F3A04F898A9}"/>
              </a:ext>
            </a:extLst>
          </p:cNvPr>
          <p:cNvSpPr/>
          <p:nvPr/>
        </p:nvSpPr>
        <p:spPr>
          <a:xfrm>
            <a:off x="168309" y="5805085"/>
            <a:ext cx="11783904" cy="370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SzPct val="80000"/>
            </a:pPr>
            <a:r>
              <a:rPr lang="en-US" sz="181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➜ positron flux of </a:t>
            </a:r>
            <a:r>
              <a:rPr lang="en-GB" sz="181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811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∼1.3⨯10</a:t>
            </a:r>
            <a:r>
              <a:rPr lang="en-GB" sz="1811" b="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13</a:t>
            </a:r>
            <a:r>
              <a:rPr lang="en-GB" sz="1811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sz="1811" b="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811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/s </a:t>
            </a:r>
            <a:r>
              <a:rPr lang="en-GB" sz="1811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GB" sz="181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⨯2.5</a:t>
            </a:r>
            <a:r>
              <a:rPr lang="en-GB" sz="1811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 </a:t>
            </a:r>
            <a:r>
              <a:rPr lang="en-GB" sz="1811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Demonstrated at SLC (a world record for existing accelerators): </a:t>
            </a:r>
            <a:r>
              <a:rPr lang="en-GB" sz="181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∼6 ⨯10</a:t>
            </a:r>
            <a:r>
              <a:rPr lang="en-GB" sz="181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en-GB" sz="1811" b="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en-GB" sz="1811" i="1" dirty="0">
                <a:solidFill>
                  <a:srgbClr val="E05314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e+/s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AD63615-22CB-E68A-5E1A-11FDF7A49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6625" y="1336182"/>
            <a:ext cx="2444232" cy="7676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B6085C-647D-AADF-633E-3F2DF935B4D9}"/>
              </a:ext>
            </a:extLst>
          </p:cNvPr>
          <p:cNvSpPr txBox="1"/>
          <p:nvPr/>
        </p:nvSpPr>
        <p:spPr>
          <a:xfrm>
            <a:off x="357271" y="3151656"/>
            <a:ext cx="11569311" cy="405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37" b="1" u="sng" dirty="0">
                <a:solidFill>
                  <a:srgbClr val="595959"/>
                </a:solidFill>
                <a:latin typeface="Calibri" panose="020F0502020204030204" pitchFamily="34" charset="0"/>
              </a:rPr>
              <a:t>Accepted e</a:t>
            </a:r>
            <a:r>
              <a:rPr lang="en-GB" sz="2037" b="1" u="sng" baseline="30000" dirty="0">
                <a:solidFill>
                  <a:srgbClr val="595959"/>
                </a:solidFill>
                <a:latin typeface="Calibri" panose="020F0502020204030204" pitchFamily="34" charset="0"/>
              </a:rPr>
              <a:t>+</a:t>
            </a:r>
            <a:r>
              <a:rPr lang="en-GB" sz="2037" b="1" u="sng" dirty="0">
                <a:solidFill>
                  <a:srgbClr val="595959"/>
                </a:solidFill>
                <a:latin typeface="Calibri" panose="020F0502020204030204" pitchFamily="34" charset="0"/>
              </a:rPr>
              <a:t> yield</a:t>
            </a:r>
            <a:r>
              <a:rPr lang="en-GB" sz="2037" b="1" dirty="0">
                <a:solidFill>
                  <a:srgbClr val="595959"/>
                </a:solidFill>
                <a:latin typeface="Calibri" panose="020F0502020204030204" pitchFamily="34" charset="0"/>
              </a:rPr>
              <a:t> is a function of </a:t>
            </a:r>
            <a:r>
              <a:rPr lang="en-GB" sz="2037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primary beam characteristics </a:t>
            </a:r>
            <a:r>
              <a:rPr lang="en-GB" sz="2037" b="1" dirty="0">
                <a:solidFill>
                  <a:srgbClr val="595959"/>
                </a:solidFill>
                <a:latin typeface="Calibri" panose="020F0502020204030204" pitchFamily="34" charset="0"/>
              </a:rPr>
              <a:t>+</a:t>
            </a:r>
            <a:r>
              <a:rPr lang="en-GB" sz="2037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037" b="1" dirty="0">
                <a:solidFill>
                  <a:srgbClr val="2F5597"/>
                </a:solidFill>
                <a:latin typeface="Calibri" panose="020F0502020204030204" pitchFamily="34" charset="0"/>
              </a:rPr>
              <a:t>target +</a:t>
            </a:r>
            <a:r>
              <a:rPr lang="en-GB" sz="2037" b="1" dirty="0">
                <a:solidFill>
                  <a:srgbClr val="595959"/>
                </a:solidFill>
                <a:latin typeface="Calibri" panose="020F0502020204030204" pitchFamily="34" charset="0"/>
              </a:rPr>
              <a:t> </a:t>
            </a:r>
            <a:r>
              <a:rPr lang="en-GB" sz="2037" b="1" dirty="0">
                <a:solidFill>
                  <a:srgbClr val="92D050"/>
                </a:solidFill>
                <a:latin typeface="Calibri" panose="020F0502020204030204" pitchFamily="34" charset="0"/>
              </a:rPr>
              <a:t>capture system</a:t>
            </a:r>
            <a:r>
              <a:rPr lang="en-GB" sz="2037" b="1" dirty="0">
                <a:solidFill>
                  <a:srgbClr val="000000"/>
                </a:solidFill>
                <a:latin typeface="Calibri" panose="020F0502020204030204" pitchFamily="34" charset="0"/>
              </a:rPr>
              <a:t>  </a:t>
            </a:r>
            <a:r>
              <a:rPr lang="en-GB" sz="2037" b="1" dirty="0">
                <a:solidFill>
                  <a:srgbClr val="595959"/>
                </a:solidFill>
                <a:latin typeface="Calibri" panose="020F0502020204030204" pitchFamily="34" charset="0"/>
              </a:rPr>
              <a:t>+</a:t>
            </a:r>
            <a:r>
              <a:rPr lang="en-GB" sz="2037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037" b="1" dirty="0">
                <a:solidFill>
                  <a:srgbClr val="7030A0"/>
                </a:solidFill>
                <a:latin typeface="Calibri" panose="020F0502020204030204" pitchFamily="34" charset="0"/>
              </a:rPr>
              <a:t>DR acceptance</a:t>
            </a:r>
            <a:endParaRPr lang="en-FR" sz="2037" dirty="0">
              <a:solidFill>
                <a:srgbClr val="7030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16F69D-DE87-232C-DD32-90B3790C63FF}"/>
              </a:ext>
            </a:extLst>
          </p:cNvPr>
          <p:cNvSpPr txBox="1"/>
          <p:nvPr/>
        </p:nvSpPr>
        <p:spPr>
          <a:xfrm>
            <a:off x="4181201" y="1181000"/>
            <a:ext cx="4075426" cy="405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GB" sz="2037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5.4 </a:t>
            </a:r>
            <a:r>
              <a:rPr lang="en-GB" sz="2037" b="1" dirty="0" err="1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037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accepted in the DR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4FED5E0-29E2-A13C-8F92-83113341710D}"/>
              </a:ext>
            </a:extLst>
          </p:cNvPr>
          <p:cNvGraphicFramePr>
            <a:graphicFrameLocks noGrp="1"/>
          </p:cNvGraphicFramePr>
          <p:nvPr/>
        </p:nvGraphicFramePr>
        <p:xfrm>
          <a:off x="1776793" y="3977984"/>
          <a:ext cx="4114486" cy="13893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1341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933145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449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Beam energy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2.86 GeV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449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charge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∼5.6 </a:t>
                      </a:r>
                      <a:r>
                        <a:rPr lang="en-US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nC</a:t>
                      </a:r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(max)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449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length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 mm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449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transverse size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≳ 0.5 mm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D72DC82-B6ED-C0E7-05C7-3EB8B9AE4307}"/>
              </a:ext>
            </a:extLst>
          </p:cNvPr>
          <p:cNvGraphicFramePr>
            <a:graphicFrameLocks noGrp="1"/>
          </p:cNvGraphicFramePr>
          <p:nvPr/>
        </p:nvGraphicFramePr>
        <p:xfrm>
          <a:off x="6668250" y="3977984"/>
          <a:ext cx="4338194" cy="13893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99942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2038252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449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Nb of bunches per pulse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449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separation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25 ns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449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Repetition rate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 Hz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449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Beam power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~ 6.4 kW (max)</a:t>
                      </a:r>
                    </a:p>
                  </a:txBody>
                  <a:tcPr marL="103486" marR="103486" marT="51743" marB="517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DC6F2CD-E36F-597E-B0CE-23D5936BC2F8}"/>
              </a:ext>
            </a:extLst>
          </p:cNvPr>
          <p:cNvSpPr txBox="1"/>
          <p:nvPr/>
        </p:nvSpPr>
        <p:spPr>
          <a:xfrm rot="16200000">
            <a:off x="434038" y="4327292"/>
            <a:ext cx="1955866" cy="440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37" b="1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e</a:t>
            </a:r>
            <a:r>
              <a:rPr lang="en-US" sz="2263" b="1" baseline="30000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-</a:t>
            </a:r>
            <a:r>
              <a:rPr lang="en-US" sz="2263" b="1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 drive beam</a:t>
            </a:r>
            <a:endParaRPr lang="en-US" sz="2263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1EA466F0-3174-E1F5-A538-4781DEC68A3E}"/>
              </a:ext>
            </a:extLst>
          </p:cNvPr>
          <p:cNvSpPr/>
          <p:nvPr/>
        </p:nvSpPr>
        <p:spPr>
          <a:xfrm rot="16200000">
            <a:off x="7607985" y="814557"/>
            <a:ext cx="313492" cy="2856123"/>
          </a:xfrm>
          <a:prstGeom prst="leftBrace">
            <a:avLst>
              <a:gd name="adj1" fmla="val 8333"/>
              <a:gd name="adj2" fmla="val 49477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37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C715DD-4E02-46F4-EE3E-23A175E4C22F}"/>
              </a:ext>
            </a:extLst>
          </p:cNvPr>
          <p:cNvSpPr txBox="1"/>
          <p:nvPr/>
        </p:nvSpPr>
        <p:spPr>
          <a:xfrm>
            <a:off x="7236923" y="2357684"/>
            <a:ext cx="1335756" cy="405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37" b="1" dirty="0">
                <a:solidFill>
                  <a:srgbClr val="FF0000"/>
                </a:solidFill>
              </a:rPr>
              <a:t>13.5 </a:t>
            </a:r>
            <a:r>
              <a:rPr lang="en-US" sz="2037" b="1" dirty="0" err="1">
                <a:solidFill>
                  <a:srgbClr val="FF0000"/>
                </a:solidFill>
              </a:rPr>
              <a:t>nC</a:t>
            </a:r>
            <a:endParaRPr lang="en-US" sz="2037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984B01-C378-F230-14D3-EC9A3C505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04E72C8-A922-1ED5-315E-4F9CFB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684" y="6489146"/>
            <a:ext cx="4896544" cy="322263"/>
          </a:xfrm>
        </p:spPr>
        <p:txBody>
          <a:bodyPr/>
          <a:lstStyle/>
          <a:p>
            <a:r>
              <a:rPr lang="en-GB" dirty="0"/>
              <a:t>I. Chaikovska (</a:t>
            </a:r>
            <a:r>
              <a:rPr lang="en-GB" dirty="0" err="1"/>
              <a:t>IJCLab</a:t>
            </a:r>
            <a:r>
              <a:rPr lang="en-GB" dirty="0"/>
              <a:t>/CNRS)</a:t>
            </a:r>
          </a:p>
        </p:txBody>
      </p:sp>
    </p:spTree>
    <p:extLst>
      <p:ext uri="{BB962C8B-B14F-4D97-AF65-F5344CB8AC3E}">
        <p14:creationId xmlns:p14="http://schemas.microsoft.com/office/powerpoint/2010/main" val="4147874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5E9B4-ABBE-4128-933F-F55C52E6E7E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8306" y="1047750"/>
            <a:ext cx="10515600" cy="4762500"/>
          </a:xfrm>
        </p:spPr>
        <p:txBody>
          <a:bodyPr>
            <a:norm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Energy = 2.86 GeV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Beam size (x, y) rms = 1 mm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Beam position (x, y) = 0 mm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Bunch length rms = 1 mm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Energy spread rms = 5e-3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Divergence (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xp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yp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) = 0.715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rad, (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px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,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py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) =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2.04  KeV/c.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Normalized emittance (x, y) = 4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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m rad.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Statistics (Geant4) = 50k </a:t>
            </a:r>
          </a:p>
          <a:p>
            <a:r>
              <a:rPr lang="en-US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Simulation performed w/o mesh.</a:t>
            </a:r>
          </a:p>
          <a:p>
            <a:pPr marL="0" indent="0">
              <a:buNone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27B255-0255-24D0-EAFF-1F8B53BC6D12}"/>
              </a:ext>
            </a:extLst>
          </p:cNvPr>
          <p:cNvSpPr txBox="1"/>
          <p:nvPr/>
        </p:nvSpPr>
        <p:spPr>
          <a:xfrm>
            <a:off x="388306" y="5770845"/>
            <a:ext cx="113636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i="1" dirty="0">
                <a:solidFill>
                  <a:schemeClr val="accent2"/>
                </a:solidFill>
                <a:latin typeface="+mj-lt"/>
              </a:rPr>
              <a:t>Beam matching section upstream the target (flexibility in beam size @Target)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A8C9BE-4C71-BF20-2E49-6F42097CA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8205698" cy="488983"/>
          </a:xfrm>
        </p:spPr>
        <p:txBody>
          <a:bodyPr>
            <a:normAutofit fontScale="90000"/>
          </a:bodyPr>
          <a:lstStyle/>
          <a:p>
            <a:r>
              <a:rPr lang="en-GB" dirty="0"/>
              <a:t>e- drive beam parameters (to be used for e+ generation)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7ED1B1-FA9C-1738-3EA7-FC6ED41ED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DAFE2AAE-3A8F-275E-DF56-703253BBA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684" y="6489146"/>
            <a:ext cx="4896544" cy="322263"/>
          </a:xfrm>
        </p:spPr>
        <p:txBody>
          <a:bodyPr/>
          <a:lstStyle/>
          <a:p>
            <a:r>
              <a:rPr lang="en-GB" dirty="0"/>
              <a:t>I. Chaikovska (</a:t>
            </a:r>
            <a:r>
              <a:rPr lang="en-GB" dirty="0" err="1"/>
              <a:t>IJCLab</a:t>
            </a:r>
            <a:r>
              <a:rPr lang="en-GB" dirty="0"/>
              <a:t>/CNRS)</a:t>
            </a:r>
          </a:p>
        </p:txBody>
      </p:sp>
    </p:spTree>
    <p:extLst>
      <p:ext uri="{BB962C8B-B14F-4D97-AF65-F5344CB8AC3E}">
        <p14:creationId xmlns:p14="http://schemas.microsoft.com/office/powerpoint/2010/main" val="649579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AutoShape 126">
            <a:extLst>
              <a:ext uri="{FF2B5EF4-FFF2-40B4-BE49-F238E27FC236}">
                <a16:creationId xmlns:a16="http://schemas.microsoft.com/office/drawing/2014/main" id="{617AF7D0-F2B9-97B9-FEAD-C11FB228F2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97000" y="2053931"/>
            <a:ext cx="445141" cy="203708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08" name="AutoShape 127">
            <a:extLst>
              <a:ext uri="{FF2B5EF4-FFF2-40B4-BE49-F238E27FC236}">
                <a16:creationId xmlns:a16="http://schemas.microsoft.com/office/drawing/2014/main" id="{CBA9B671-74EA-2EA8-AFDC-F45A009B5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41216" y="2035692"/>
            <a:ext cx="431353" cy="22639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09" name="Line 153">
            <a:extLst>
              <a:ext uri="{FF2B5EF4-FFF2-40B4-BE49-F238E27FC236}">
                <a16:creationId xmlns:a16="http://schemas.microsoft.com/office/drawing/2014/main" id="{DA1C389D-EA14-CE5B-F0A8-83054D27F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5527" y="2134717"/>
            <a:ext cx="399786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314" name="Rectangle 159">
            <a:extLst>
              <a:ext uri="{FF2B5EF4-FFF2-40B4-BE49-F238E27FC236}">
                <a16:creationId xmlns:a16="http://schemas.microsoft.com/office/drawing/2014/main" id="{F3D45CE1-92A1-55D1-4B2B-91BDDC00E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2952" y="1484007"/>
            <a:ext cx="133940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Target &amp; cryostat</a:t>
            </a:r>
          </a:p>
        </p:txBody>
      </p:sp>
      <p:sp>
        <p:nvSpPr>
          <p:cNvPr id="2054" name="AutoShape 72">
            <a:extLst>
              <a:ext uri="{FF2B5EF4-FFF2-40B4-BE49-F238E27FC236}">
                <a16:creationId xmlns:a16="http://schemas.microsoft.com/office/drawing/2014/main" id="{BEFA671F-EEB1-B60A-0924-A293B34BB08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541972" y="2027215"/>
            <a:ext cx="144272" cy="26159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2DEA373-8639-1505-022E-A1213C436830}"/>
              </a:ext>
            </a:extLst>
          </p:cNvPr>
          <p:cNvGrpSpPr/>
          <p:nvPr/>
        </p:nvGrpSpPr>
        <p:grpSpPr>
          <a:xfrm>
            <a:off x="9270405" y="1928387"/>
            <a:ext cx="1109344" cy="1000702"/>
            <a:chOff x="9575167" y="5268215"/>
            <a:chExt cx="927144" cy="877733"/>
          </a:xfrm>
        </p:grpSpPr>
        <p:sp>
          <p:nvSpPr>
            <p:cNvPr id="2095" name="AutoShape 72">
              <a:extLst>
                <a:ext uri="{FF2B5EF4-FFF2-40B4-BE49-F238E27FC236}">
                  <a16:creationId xmlns:a16="http://schemas.microsoft.com/office/drawing/2014/main" id="{707E2DC1-6784-CAF8-5469-0170E05775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446417" y="5911053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7" name="AutoShape 72">
              <a:extLst>
                <a:ext uri="{FF2B5EF4-FFF2-40B4-BE49-F238E27FC236}">
                  <a16:creationId xmlns:a16="http://schemas.microsoft.com/office/drawing/2014/main" id="{3D1590BF-D923-9F5F-D38D-F448BB98DB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22296" y="58464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8" name="AutoShape 72">
              <a:extLst>
                <a:ext uri="{FF2B5EF4-FFF2-40B4-BE49-F238E27FC236}">
                  <a16:creationId xmlns:a16="http://schemas.microsoft.com/office/drawing/2014/main" id="{88456E6F-8F15-939A-E5B5-04998C8927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13805" y="5763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9" name="AutoShape 72">
              <a:extLst>
                <a:ext uri="{FF2B5EF4-FFF2-40B4-BE49-F238E27FC236}">
                  <a16:creationId xmlns:a16="http://schemas.microsoft.com/office/drawing/2014/main" id="{611D10E5-ABCD-D7DB-45CC-8B3256174F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099290" y="565639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101" name="AutoShape 68">
              <a:extLst>
                <a:ext uri="{FF2B5EF4-FFF2-40B4-BE49-F238E27FC236}">
                  <a16:creationId xmlns:a16="http://schemas.microsoft.com/office/drawing/2014/main" id="{EDAB0285-C3A8-7D38-5791-78AA691DB8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53009" y="551470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2" name="AutoShape 68">
              <a:extLst>
                <a:ext uri="{FF2B5EF4-FFF2-40B4-BE49-F238E27FC236}">
                  <a16:creationId xmlns:a16="http://schemas.microsoft.com/office/drawing/2014/main" id="{86B188C1-41E3-D52D-8D36-2121EFD0FC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34512" y="542149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3" name="AutoShape 68">
              <a:extLst>
                <a:ext uri="{FF2B5EF4-FFF2-40B4-BE49-F238E27FC236}">
                  <a16:creationId xmlns:a16="http://schemas.microsoft.com/office/drawing/2014/main" id="{6B6A662A-8CA8-4F71-AF79-2C069A7E79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07707" y="5334916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4" name="AutoShape 68">
              <a:extLst>
                <a:ext uri="{FF2B5EF4-FFF2-40B4-BE49-F238E27FC236}">
                  <a16:creationId xmlns:a16="http://schemas.microsoft.com/office/drawing/2014/main" id="{E2B07DC9-CFDA-F2A7-AE60-56AB02878F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75167" y="526821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grpSp>
        <p:nvGrpSpPr>
          <p:cNvPr id="2174" name="Group 2173">
            <a:extLst>
              <a:ext uri="{FF2B5EF4-FFF2-40B4-BE49-F238E27FC236}">
                <a16:creationId xmlns:a16="http://schemas.microsoft.com/office/drawing/2014/main" id="{E88C9A2D-05D5-7E30-7899-AFF45BDBA7C8}"/>
              </a:ext>
            </a:extLst>
          </p:cNvPr>
          <p:cNvGrpSpPr/>
          <p:nvPr/>
        </p:nvGrpSpPr>
        <p:grpSpPr>
          <a:xfrm rot="1271968">
            <a:off x="1110872" y="1680453"/>
            <a:ext cx="121168" cy="302735"/>
            <a:chOff x="2060159" y="969287"/>
            <a:chExt cx="169647" cy="423857"/>
          </a:xfrm>
        </p:grpSpPr>
        <p:grpSp>
          <p:nvGrpSpPr>
            <p:cNvPr id="2175" name="Group 23">
              <a:extLst>
                <a:ext uri="{FF2B5EF4-FFF2-40B4-BE49-F238E27FC236}">
                  <a16:creationId xmlns:a16="http://schemas.microsoft.com/office/drawing/2014/main" id="{6F033CF5-D84C-9E1A-B0B4-B8C28958B8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80" name="Line 24">
                <a:extLst>
                  <a:ext uri="{FF2B5EF4-FFF2-40B4-BE49-F238E27FC236}">
                    <a16:creationId xmlns:a16="http://schemas.microsoft.com/office/drawing/2014/main" id="{5C173C30-BA42-63AA-90C6-F4AE6B3AB8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81" name="Line 25">
                <a:extLst>
                  <a:ext uri="{FF2B5EF4-FFF2-40B4-BE49-F238E27FC236}">
                    <a16:creationId xmlns:a16="http://schemas.microsoft.com/office/drawing/2014/main" id="{C9219EA5-14CF-406C-CB98-180481795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82" name="Line 26">
                <a:extLst>
                  <a:ext uri="{FF2B5EF4-FFF2-40B4-BE49-F238E27FC236}">
                    <a16:creationId xmlns:a16="http://schemas.microsoft.com/office/drawing/2014/main" id="{BEEA8D1C-23A2-BFAB-9525-7FB108E63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176" name="Group 23">
              <a:extLst>
                <a:ext uri="{FF2B5EF4-FFF2-40B4-BE49-F238E27FC236}">
                  <a16:creationId xmlns:a16="http://schemas.microsoft.com/office/drawing/2014/main" id="{9EDB8125-06C4-A803-287D-5CE524D8B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77" name="Line 24">
                <a:extLst>
                  <a:ext uri="{FF2B5EF4-FFF2-40B4-BE49-F238E27FC236}">
                    <a16:creationId xmlns:a16="http://schemas.microsoft.com/office/drawing/2014/main" id="{308C24AE-D4D1-33BC-7633-7E45E1C8F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8" name="Line 25">
                <a:extLst>
                  <a:ext uri="{FF2B5EF4-FFF2-40B4-BE49-F238E27FC236}">
                    <a16:creationId xmlns:a16="http://schemas.microsoft.com/office/drawing/2014/main" id="{843892F5-8722-BA50-A50A-FAFF0FCB5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9" name="Line 26">
                <a:extLst>
                  <a:ext uri="{FF2B5EF4-FFF2-40B4-BE49-F238E27FC236}">
                    <a16:creationId xmlns:a16="http://schemas.microsoft.com/office/drawing/2014/main" id="{F5EB51CC-45BB-11C6-37D2-8F8708CC3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184" name="AutoShape 126">
            <a:extLst>
              <a:ext uri="{FF2B5EF4-FFF2-40B4-BE49-F238E27FC236}">
                <a16:creationId xmlns:a16="http://schemas.microsoft.com/office/drawing/2014/main" id="{DBA2C6E7-CACE-6C70-677E-DEE730701D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71688" y="2026123"/>
            <a:ext cx="422367" cy="226398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85" name="AutoShape 126">
            <a:extLst>
              <a:ext uri="{FF2B5EF4-FFF2-40B4-BE49-F238E27FC236}">
                <a16:creationId xmlns:a16="http://schemas.microsoft.com/office/drawing/2014/main" id="{9C7236B2-2E85-973C-9C70-205D3F3A37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807661" y="2037101"/>
            <a:ext cx="422366" cy="24257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grpSp>
        <p:nvGrpSpPr>
          <p:cNvPr id="2187" name="Group 2186">
            <a:extLst>
              <a:ext uri="{FF2B5EF4-FFF2-40B4-BE49-F238E27FC236}">
                <a16:creationId xmlns:a16="http://schemas.microsoft.com/office/drawing/2014/main" id="{7C93E9C2-F3A3-E006-F950-AD983E6A6226}"/>
              </a:ext>
            </a:extLst>
          </p:cNvPr>
          <p:cNvGrpSpPr/>
          <p:nvPr/>
        </p:nvGrpSpPr>
        <p:grpSpPr>
          <a:xfrm>
            <a:off x="7491170" y="1943112"/>
            <a:ext cx="121168" cy="302735"/>
            <a:chOff x="2060159" y="969287"/>
            <a:chExt cx="169647" cy="423857"/>
          </a:xfrm>
        </p:grpSpPr>
        <p:grpSp>
          <p:nvGrpSpPr>
            <p:cNvPr id="2188" name="Group 23">
              <a:extLst>
                <a:ext uri="{FF2B5EF4-FFF2-40B4-BE49-F238E27FC236}">
                  <a16:creationId xmlns:a16="http://schemas.microsoft.com/office/drawing/2014/main" id="{443D727C-C303-5603-9348-3A7669DFE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93" name="Line 24">
                <a:extLst>
                  <a:ext uri="{FF2B5EF4-FFF2-40B4-BE49-F238E27FC236}">
                    <a16:creationId xmlns:a16="http://schemas.microsoft.com/office/drawing/2014/main" id="{B59AC80A-51EF-828E-E4BC-9201D77B1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4" name="Line 25">
                <a:extLst>
                  <a:ext uri="{FF2B5EF4-FFF2-40B4-BE49-F238E27FC236}">
                    <a16:creationId xmlns:a16="http://schemas.microsoft.com/office/drawing/2014/main" id="{B2A8955B-D9E9-7119-C9DC-90546E028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5" name="Line 26">
                <a:extLst>
                  <a:ext uri="{FF2B5EF4-FFF2-40B4-BE49-F238E27FC236}">
                    <a16:creationId xmlns:a16="http://schemas.microsoft.com/office/drawing/2014/main" id="{80578029-6CC7-364A-D0CE-28BF1F7F4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189" name="Group 23">
              <a:extLst>
                <a:ext uri="{FF2B5EF4-FFF2-40B4-BE49-F238E27FC236}">
                  <a16:creationId xmlns:a16="http://schemas.microsoft.com/office/drawing/2014/main" id="{F6D8BCFE-CDD4-6608-85B8-4A8D1B129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90" name="Line 24">
                <a:extLst>
                  <a:ext uri="{FF2B5EF4-FFF2-40B4-BE49-F238E27FC236}">
                    <a16:creationId xmlns:a16="http://schemas.microsoft.com/office/drawing/2014/main" id="{5E5F5099-7E85-68E6-B216-E759FD0B9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1" name="Line 25">
                <a:extLst>
                  <a:ext uri="{FF2B5EF4-FFF2-40B4-BE49-F238E27FC236}">
                    <a16:creationId xmlns:a16="http://schemas.microsoft.com/office/drawing/2014/main" id="{2FDFF0E9-A1CA-C20E-6F44-9FB3D9BDD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2" name="Line 26">
                <a:extLst>
                  <a:ext uri="{FF2B5EF4-FFF2-40B4-BE49-F238E27FC236}">
                    <a16:creationId xmlns:a16="http://schemas.microsoft.com/office/drawing/2014/main" id="{D0382319-45F7-43A7-1478-E64EA8BCB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grpSp>
        <p:nvGrpSpPr>
          <p:cNvPr id="2196" name="Group 2195">
            <a:extLst>
              <a:ext uri="{FF2B5EF4-FFF2-40B4-BE49-F238E27FC236}">
                <a16:creationId xmlns:a16="http://schemas.microsoft.com/office/drawing/2014/main" id="{EFFB20A9-E1B1-D340-8D30-E6759DCCCA5A}"/>
              </a:ext>
            </a:extLst>
          </p:cNvPr>
          <p:cNvGrpSpPr/>
          <p:nvPr/>
        </p:nvGrpSpPr>
        <p:grpSpPr>
          <a:xfrm>
            <a:off x="5570985" y="1710731"/>
            <a:ext cx="675795" cy="541562"/>
            <a:chOff x="9394041" y="2815344"/>
            <a:chExt cx="352949" cy="394423"/>
          </a:xfrm>
        </p:grpSpPr>
        <p:sp>
          <p:nvSpPr>
            <p:cNvPr id="2197" name="AutoShape 72">
              <a:extLst>
                <a:ext uri="{FF2B5EF4-FFF2-40B4-BE49-F238E27FC236}">
                  <a16:creationId xmlns:a16="http://schemas.microsoft.com/office/drawing/2014/main" id="{92DAAFDE-018D-DDCE-250B-D72B004731D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98" name="AutoShape 72">
              <a:extLst>
                <a:ext uri="{FF2B5EF4-FFF2-40B4-BE49-F238E27FC236}">
                  <a16:creationId xmlns:a16="http://schemas.microsoft.com/office/drawing/2014/main" id="{2FE9796F-3136-79E2-B0A6-EEC39FEC9D3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99" name="AutoShape 68">
              <a:extLst>
                <a:ext uri="{FF2B5EF4-FFF2-40B4-BE49-F238E27FC236}">
                  <a16:creationId xmlns:a16="http://schemas.microsoft.com/office/drawing/2014/main" id="{A023FEEE-C971-BA9D-8F12-B8F387893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00" name="AutoShape 68">
              <a:extLst>
                <a:ext uri="{FF2B5EF4-FFF2-40B4-BE49-F238E27FC236}">
                  <a16:creationId xmlns:a16="http://schemas.microsoft.com/office/drawing/2014/main" id="{A676D24C-25CC-B338-FFD7-79BDE4997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2214" name="Line 67">
            <a:extLst>
              <a:ext uri="{FF2B5EF4-FFF2-40B4-BE49-F238E27FC236}">
                <a16:creationId xmlns:a16="http://schemas.microsoft.com/office/drawing/2014/main" id="{5E08D276-BE46-AEC0-8795-A9353951D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3397" y="1682508"/>
            <a:ext cx="99729" cy="785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15" name="Line 67">
            <a:extLst>
              <a:ext uri="{FF2B5EF4-FFF2-40B4-BE49-F238E27FC236}">
                <a16:creationId xmlns:a16="http://schemas.microsoft.com/office/drawing/2014/main" id="{CA4A837A-8067-EAFD-3F8A-3BD07D3AC08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8277" y="1894916"/>
            <a:ext cx="217998" cy="1495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381" name="Rectangle 159">
            <a:extLst>
              <a:ext uri="{FF2B5EF4-FFF2-40B4-BE49-F238E27FC236}">
                <a16:creationId xmlns:a16="http://schemas.microsoft.com/office/drawing/2014/main" id="{6B0E1DAE-A271-F1DB-0C5A-7E4FA8A95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3176" y="1282688"/>
            <a:ext cx="17540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Separation at 200 MeV</a:t>
            </a:r>
          </a:p>
        </p:txBody>
      </p:sp>
      <p:sp>
        <p:nvSpPr>
          <p:cNvPr id="2382" name="Rectangle 159">
            <a:extLst>
              <a:ext uri="{FF2B5EF4-FFF2-40B4-BE49-F238E27FC236}">
                <a16:creationId xmlns:a16="http://schemas.microsoft.com/office/drawing/2014/main" id="{0126A96B-9784-2B3C-68B8-77E58E96A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8909" y="2358878"/>
            <a:ext cx="14125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and compressor</a:t>
            </a:r>
          </a:p>
        </p:txBody>
      </p:sp>
      <p:sp>
        <p:nvSpPr>
          <p:cNvPr id="2459" name="Rectangle 101">
            <a:extLst>
              <a:ext uri="{FF2B5EF4-FFF2-40B4-BE49-F238E27FC236}">
                <a16:creationId xmlns:a16="http://schemas.microsoft.com/office/drawing/2014/main" id="{A454A6C1-9E3A-ACBB-30D5-E10AB95C9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862" y="1103192"/>
            <a:ext cx="18485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2.86 GeV electron beam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from e- </a:t>
            </a:r>
            <a:r>
              <a:rPr lang="en-US" altLang="de-DE" sz="1200" dirty="0" err="1"/>
              <a:t>linac</a:t>
            </a:r>
            <a:r>
              <a:rPr lang="en-US" altLang="de-DE" sz="1200" dirty="0"/>
              <a:t> </a:t>
            </a:r>
          </a:p>
        </p:txBody>
      </p:sp>
      <p:sp>
        <p:nvSpPr>
          <p:cNvPr id="2472" name="Rectangle 159">
            <a:extLst>
              <a:ext uri="{FF2B5EF4-FFF2-40B4-BE49-F238E27FC236}">
                <a16:creationId xmlns:a16="http://schemas.microsoft.com/office/drawing/2014/main" id="{773234A9-56A8-84EE-C330-2E1DD98EE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4504" y="1792537"/>
            <a:ext cx="12843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Injection section</a:t>
            </a:r>
          </a:p>
        </p:txBody>
      </p:sp>
      <p:sp>
        <p:nvSpPr>
          <p:cNvPr id="2525" name="Line 153">
            <a:extLst>
              <a:ext uri="{FF2B5EF4-FFF2-40B4-BE49-F238E27FC236}">
                <a16:creationId xmlns:a16="http://schemas.microsoft.com/office/drawing/2014/main" id="{12EFEE4A-12B2-CF14-6472-52BB86F172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1504" y="2131472"/>
            <a:ext cx="332852" cy="97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26" name="Rectangle 101">
            <a:extLst>
              <a:ext uri="{FF2B5EF4-FFF2-40B4-BE49-F238E27FC236}">
                <a16:creationId xmlns:a16="http://schemas.microsoft.com/office/drawing/2014/main" id="{4F742CF5-79DD-25F7-83C0-66408D555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85451" y="2058028"/>
            <a:ext cx="119776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Damping Ring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b="1" dirty="0" err="1">
                <a:solidFill>
                  <a:srgbClr val="FF0000"/>
                </a:solidFill>
              </a:rPr>
              <a:t>Q</a:t>
            </a:r>
            <a:r>
              <a:rPr lang="en-US" altLang="de-DE" sz="1200" b="1" baseline="-25000" dirty="0" err="1">
                <a:solidFill>
                  <a:srgbClr val="FF0000"/>
                </a:solidFill>
              </a:rPr>
              <a:t>b</a:t>
            </a:r>
            <a:r>
              <a:rPr lang="en-US" altLang="de-DE" sz="1200" b="1" dirty="0">
                <a:solidFill>
                  <a:srgbClr val="FF0000"/>
                </a:solidFill>
              </a:rPr>
              <a:t> = 5.4 nC</a:t>
            </a:r>
          </a:p>
        </p:txBody>
      </p:sp>
      <p:sp>
        <p:nvSpPr>
          <p:cNvPr id="2543" name="Rectangle 101">
            <a:extLst>
              <a:ext uri="{FF2B5EF4-FFF2-40B4-BE49-F238E27FC236}">
                <a16:creationId xmlns:a16="http://schemas.microsoft.com/office/drawing/2014/main" id="{7A6D24A4-ADEB-363C-9AB2-C3EEE00C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4282" y="744832"/>
            <a:ext cx="26729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b="1" dirty="0">
                <a:solidFill>
                  <a:srgbClr val="FF0000"/>
                </a:solidFill>
              </a:rPr>
              <a:t>Q = 13.5 nC </a:t>
            </a:r>
            <a:r>
              <a:rPr lang="en-US" altLang="de-DE" sz="1200" dirty="0"/>
              <a:t>(considering 60% losses for transport, collimation and injection into DR)</a:t>
            </a:r>
          </a:p>
        </p:txBody>
      </p:sp>
      <p:sp>
        <p:nvSpPr>
          <p:cNvPr id="2544" name="Line 169">
            <a:extLst>
              <a:ext uri="{FF2B5EF4-FFF2-40B4-BE49-F238E27FC236}">
                <a16:creationId xmlns:a16="http://schemas.microsoft.com/office/drawing/2014/main" id="{C9A280A2-BDF9-6C77-F22A-33133A195A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78810" y="1265588"/>
            <a:ext cx="522200" cy="4451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46" name="Rectangle 101">
            <a:extLst>
              <a:ext uri="{FF2B5EF4-FFF2-40B4-BE49-F238E27FC236}">
                <a16:creationId xmlns:a16="http://schemas.microsoft.com/office/drawing/2014/main" id="{D6881D64-91A1-8265-81C8-6C6342A85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992" y="2157539"/>
            <a:ext cx="13809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b="1" dirty="0">
                <a:solidFill>
                  <a:srgbClr val="FF0000"/>
                </a:solidFill>
              </a:rPr>
              <a:t>Q = ~4.5 nC</a:t>
            </a:r>
          </a:p>
        </p:txBody>
      </p:sp>
      <p:sp>
        <p:nvSpPr>
          <p:cNvPr id="40" name="AutoShape 126">
            <a:extLst>
              <a:ext uri="{FF2B5EF4-FFF2-40B4-BE49-F238E27FC236}">
                <a16:creationId xmlns:a16="http://schemas.microsoft.com/office/drawing/2014/main" id="{887E5335-A922-72E5-D7DB-B4106C270A5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99007" y="2023046"/>
            <a:ext cx="445141" cy="183261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2" name="AutoShape 127">
            <a:extLst>
              <a:ext uri="{FF2B5EF4-FFF2-40B4-BE49-F238E27FC236}">
                <a16:creationId xmlns:a16="http://schemas.microsoft.com/office/drawing/2014/main" id="{3E16EDEB-45A8-7973-47C2-C2F30B1B9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93787" y="2017487"/>
            <a:ext cx="445141" cy="200341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1" name="AutoShape 126">
            <a:extLst>
              <a:ext uri="{FF2B5EF4-FFF2-40B4-BE49-F238E27FC236}">
                <a16:creationId xmlns:a16="http://schemas.microsoft.com/office/drawing/2014/main" id="{47E42B8D-4654-25D9-9E9B-C891A7E6A5C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21828" y="2048060"/>
            <a:ext cx="445141" cy="25560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2" name="Cube 2241">
            <a:extLst>
              <a:ext uri="{FF2B5EF4-FFF2-40B4-BE49-F238E27FC236}">
                <a16:creationId xmlns:a16="http://schemas.microsoft.com/office/drawing/2014/main" id="{41792FA1-4443-232C-2051-1D7831C1E9A5}"/>
              </a:ext>
            </a:extLst>
          </p:cNvPr>
          <p:cNvSpPr/>
          <p:nvPr/>
        </p:nvSpPr>
        <p:spPr>
          <a:xfrm rot="16200000">
            <a:off x="1965204" y="1932713"/>
            <a:ext cx="634087" cy="357179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43" name="Line 153">
            <a:extLst>
              <a:ext uri="{FF2B5EF4-FFF2-40B4-BE49-F238E27FC236}">
                <a16:creationId xmlns:a16="http://schemas.microsoft.com/office/drawing/2014/main" id="{6EDB8CCE-7073-CC29-25B5-6C842B7BE5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2527" y="2114430"/>
            <a:ext cx="399786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44" name="Line 153">
            <a:extLst>
              <a:ext uri="{FF2B5EF4-FFF2-40B4-BE49-F238E27FC236}">
                <a16:creationId xmlns:a16="http://schemas.microsoft.com/office/drawing/2014/main" id="{0A74C369-2063-D34E-2B8B-FF20A7B247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2401" y="2091033"/>
            <a:ext cx="399786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grpSp>
        <p:nvGrpSpPr>
          <p:cNvPr id="2245" name="Group 2244">
            <a:extLst>
              <a:ext uri="{FF2B5EF4-FFF2-40B4-BE49-F238E27FC236}">
                <a16:creationId xmlns:a16="http://schemas.microsoft.com/office/drawing/2014/main" id="{0D7D89B1-3E5F-6CE5-EE47-84D98F13F976}"/>
              </a:ext>
            </a:extLst>
          </p:cNvPr>
          <p:cNvGrpSpPr/>
          <p:nvPr/>
        </p:nvGrpSpPr>
        <p:grpSpPr>
          <a:xfrm>
            <a:off x="7737063" y="1744591"/>
            <a:ext cx="675795" cy="541562"/>
            <a:chOff x="9394041" y="2815344"/>
            <a:chExt cx="352949" cy="394423"/>
          </a:xfrm>
        </p:grpSpPr>
        <p:sp>
          <p:nvSpPr>
            <p:cNvPr id="2246" name="AutoShape 72">
              <a:extLst>
                <a:ext uri="{FF2B5EF4-FFF2-40B4-BE49-F238E27FC236}">
                  <a16:creationId xmlns:a16="http://schemas.microsoft.com/office/drawing/2014/main" id="{C62ED3F7-248E-0F4D-D50A-43C65E129E1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47" name="AutoShape 72">
              <a:extLst>
                <a:ext uri="{FF2B5EF4-FFF2-40B4-BE49-F238E27FC236}">
                  <a16:creationId xmlns:a16="http://schemas.microsoft.com/office/drawing/2014/main" id="{7140AE76-C90D-D598-B7A3-69A4D4564B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48" name="AutoShape 68">
              <a:extLst>
                <a:ext uri="{FF2B5EF4-FFF2-40B4-BE49-F238E27FC236}">
                  <a16:creationId xmlns:a16="http://schemas.microsoft.com/office/drawing/2014/main" id="{B705C2B1-DC4A-133B-5E68-77DABB953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49" name="AutoShape 68">
              <a:extLst>
                <a:ext uri="{FF2B5EF4-FFF2-40B4-BE49-F238E27FC236}">
                  <a16:creationId xmlns:a16="http://schemas.microsoft.com/office/drawing/2014/main" id="{488C419C-D0D8-5D93-78F7-F627541BA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2250" name="AutoShape 126">
            <a:extLst>
              <a:ext uri="{FF2B5EF4-FFF2-40B4-BE49-F238E27FC236}">
                <a16:creationId xmlns:a16="http://schemas.microsoft.com/office/drawing/2014/main" id="{0C2ED64A-E024-129D-C30F-BA249898AC2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675632" y="2033980"/>
            <a:ext cx="445141" cy="183261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51" name="AutoShape 127">
            <a:extLst>
              <a:ext uri="{FF2B5EF4-FFF2-40B4-BE49-F238E27FC236}">
                <a16:creationId xmlns:a16="http://schemas.microsoft.com/office/drawing/2014/main" id="{1ADECE63-DBB9-CECC-B2F1-A7CA402F5F9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93029" y="2039031"/>
            <a:ext cx="445141" cy="200341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52" name="Rectangle 159">
            <a:extLst>
              <a:ext uri="{FF2B5EF4-FFF2-40B4-BE49-F238E27FC236}">
                <a16:creationId xmlns:a16="http://schemas.microsoft.com/office/drawing/2014/main" id="{F45370E1-BB1C-9990-CC52-02A4ECB91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1949" y="1127709"/>
            <a:ext cx="2396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Capture linac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100 Hz, 6 RF structures </a:t>
            </a:r>
          </a:p>
        </p:txBody>
      </p:sp>
      <p:sp>
        <p:nvSpPr>
          <p:cNvPr id="2253" name="Terminator 2252">
            <a:extLst>
              <a:ext uri="{FF2B5EF4-FFF2-40B4-BE49-F238E27FC236}">
                <a16:creationId xmlns:a16="http://schemas.microsoft.com/office/drawing/2014/main" id="{EE67CCD0-0F57-E024-8814-0889E877D744}"/>
              </a:ext>
            </a:extLst>
          </p:cNvPr>
          <p:cNvSpPr/>
          <p:nvPr/>
        </p:nvSpPr>
        <p:spPr>
          <a:xfrm>
            <a:off x="2805079" y="1631610"/>
            <a:ext cx="2386901" cy="234130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54" name="Terminator 2253">
            <a:extLst>
              <a:ext uri="{FF2B5EF4-FFF2-40B4-BE49-F238E27FC236}">
                <a16:creationId xmlns:a16="http://schemas.microsoft.com/office/drawing/2014/main" id="{9CFB883C-323E-301E-D350-947B6F5096F2}"/>
              </a:ext>
            </a:extLst>
          </p:cNvPr>
          <p:cNvSpPr/>
          <p:nvPr/>
        </p:nvSpPr>
        <p:spPr>
          <a:xfrm>
            <a:off x="2826697" y="2436863"/>
            <a:ext cx="2386901" cy="234130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55" name="Rectangle 159">
            <a:extLst>
              <a:ext uri="{FF2B5EF4-FFF2-40B4-BE49-F238E27FC236}">
                <a16:creationId xmlns:a16="http://schemas.microsoft.com/office/drawing/2014/main" id="{ECC09FF6-EDB6-3F01-E53E-9A9D4443D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416" y="2421366"/>
            <a:ext cx="10182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6" name="Rectangle 159">
            <a:extLst>
              <a:ext uri="{FF2B5EF4-FFF2-40B4-BE49-F238E27FC236}">
                <a16:creationId xmlns:a16="http://schemas.microsoft.com/office/drawing/2014/main" id="{43CF0CE7-FE8A-479D-72DE-D7653510B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1653" y="1597502"/>
            <a:ext cx="10182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7" name="Rectangle 159">
            <a:extLst>
              <a:ext uri="{FF2B5EF4-FFF2-40B4-BE49-F238E27FC236}">
                <a16:creationId xmlns:a16="http://schemas.microsoft.com/office/drawing/2014/main" id="{29973D24-44D7-6313-3669-A83FF3581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605" y="2417182"/>
            <a:ext cx="177965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Electron/Photon dumps</a:t>
            </a:r>
          </a:p>
        </p:txBody>
      </p:sp>
      <p:grpSp>
        <p:nvGrpSpPr>
          <p:cNvPr id="2264" name="Group 2263">
            <a:extLst>
              <a:ext uri="{FF2B5EF4-FFF2-40B4-BE49-F238E27FC236}">
                <a16:creationId xmlns:a16="http://schemas.microsoft.com/office/drawing/2014/main" id="{9B2CAD06-A395-8D47-F344-FBA76634A4BE}"/>
              </a:ext>
            </a:extLst>
          </p:cNvPr>
          <p:cNvGrpSpPr/>
          <p:nvPr/>
        </p:nvGrpSpPr>
        <p:grpSpPr>
          <a:xfrm>
            <a:off x="6706670" y="1954601"/>
            <a:ext cx="121168" cy="302735"/>
            <a:chOff x="2060159" y="969287"/>
            <a:chExt cx="169647" cy="423857"/>
          </a:xfrm>
        </p:grpSpPr>
        <p:grpSp>
          <p:nvGrpSpPr>
            <p:cNvPr id="2265" name="Group 23">
              <a:extLst>
                <a:ext uri="{FF2B5EF4-FFF2-40B4-BE49-F238E27FC236}">
                  <a16:creationId xmlns:a16="http://schemas.microsoft.com/office/drawing/2014/main" id="{3FD575B4-B5BC-EAC7-557B-6EE6340EF7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71" name="Line 24">
                <a:extLst>
                  <a:ext uri="{FF2B5EF4-FFF2-40B4-BE49-F238E27FC236}">
                    <a16:creationId xmlns:a16="http://schemas.microsoft.com/office/drawing/2014/main" id="{65538CD4-716E-4C20-6040-FDBB7C0D3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3" name="Line 25">
                <a:extLst>
                  <a:ext uri="{FF2B5EF4-FFF2-40B4-BE49-F238E27FC236}">
                    <a16:creationId xmlns:a16="http://schemas.microsoft.com/office/drawing/2014/main" id="{C414210A-ADE8-919D-CDD9-518A82D56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5" name="Line 26">
                <a:extLst>
                  <a:ext uri="{FF2B5EF4-FFF2-40B4-BE49-F238E27FC236}">
                    <a16:creationId xmlns:a16="http://schemas.microsoft.com/office/drawing/2014/main" id="{A096602D-7B39-A54B-BC63-B46A7C5E4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266" name="Group 23">
              <a:extLst>
                <a:ext uri="{FF2B5EF4-FFF2-40B4-BE49-F238E27FC236}">
                  <a16:creationId xmlns:a16="http://schemas.microsoft.com/office/drawing/2014/main" id="{2982C1CE-0DB7-35AC-12CC-623FA0F1A9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67" name="Line 24">
                <a:extLst>
                  <a:ext uri="{FF2B5EF4-FFF2-40B4-BE49-F238E27FC236}">
                    <a16:creationId xmlns:a16="http://schemas.microsoft.com/office/drawing/2014/main" id="{E90F79A0-5F7C-EF26-9D68-2A651B927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69" name="Line 25">
                <a:extLst>
                  <a:ext uri="{FF2B5EF4-FFF2-40B4-BE49-F238E27FC236}">
                    <a16:creationId xmlns:a16="http://schemas.microsoft.com/office/drawing/2014/main" id="{D27633A4-AA2D-825E-E16B-05AC50D08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0" name="Line 26">
                <a:extLst>
                  <a:ext uri="{FF2B5EF4-FFF2-40B4-BE49-F238E27FC236}">
                    <a16:creationId xmlns:a16="http://schemas.microsoft.com/office/drawing/2014/main" id="{6D23BFB2-9A5B-1D59-D43C-491EC8F0B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4" name="Can 3">
            <a:extLst>
              <a:ext uri="{FF2B5EF4-FFF2-40B4-BE49-F238E27FC236}">
                <a16:creationId xmlns:a16="http://schemas.microsoft.com/office/drawing/2014/main" id="{C390B9D3-4047-4863-11BF-E60E502CBB1B}"/>
              </a:ext>
            </a:extLst>
          </p:cNvPr>
          <p:cNvSpPr/>
          <p:nvPr/>
        </p:nvSpPr>
        <p:spPr>
          <a:xfrm rot="5400000">
            <a:off x="3423650" y="3132886"/>
            <a:ext cx="267482" cy="2312340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" name="AutoShape 126">
            <a:extLst>
              <a:ext uri="{FF2B5EF4-FFF2-40B4-BE49-F238E27FC236}">
                <a16:creationId xmlns:a16="http://schemas.microsoft.com/office/drawing/2014/main" id="{80DD0284-61E6-0686-1133-90E85E7DFB6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76330" y="4199633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8" name="Line 153">
            <a:extLst>
              <a:ext uri="{FF2B5EF4-FFF2-40B4-BE49-F238E27FC236}">
                <a16:creationId xmlns:a16="http://schemas.microsoft.com/office/drawing/2014/main" id="{3D99508E-725E-941A-4FE1-D83C418A54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4369" y="4293811"/>
            <a:ext cx="1433292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2D2A29E1-B110-A6D2-AEA1-C6C3FBF8C03A}"/>
              </a:ext>
            </a:extLst>
          </p:cNvPr>
          <p:cNvSpPr/>
          <p:nvPr/>
        </p:nvSpPr>
        <p:spPr>
          <a:xfrm rot="16200000">
            <a:off x="727747" y="4081809"/>
            <a:ext cx="769896" cy="457425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4" name="Line 153">
            <a:extLst>
              <a:ext uri="{FF2B5EF4-FFF2-40B4-BE49-F238E27FC236}">
                <a16:creationId xmlns:a16="http://schemas.microsoft.com/office/drawing/2014/main" id="{E230111F-9F16-C925-6A62-397AC95EF7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3560" y="4275629"/>
            <a:ext cx="737262" cy="83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52" name="AutoShape 126">
            <a:extLst>
              <a:ext uri="{FF2B5EF4-FFF2-40B4-BE49-F238E27FC236}">
                <a16:creationId xmlns:a16="http://schemas.microsoft.com/office/drawing/2014/main" id="{6256CB27-388A-DF3E-B32D-1A1E08F82F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28691" y="4172549"/>
            <a:ext cx="781982" cy="193982"/>
          </a:xfrm>
          <a:prstGeom prst="can">
            <a:avLst>
              <a:gd name="adj" fmla="val 24611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AutoShape 126">
            <a:extLst>
              <a:ext uri="{FF2B5EF4-FFF2-40B4-BE49-F238E27FC236}">
                <a16:creationId xmlns:a16="http://schemas.microsoft.com/office/drawing/2014/main" id="{B043BDF0-56F3-833C-0281-6B68F72F6A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59877" y="4238815"/>
            <a:ext cx="435025" cy="109991"/>
          </a:xfrm>
          <a:prstGeom prst="can">
            <a:avLst>
              <a:gd name="adj" fmla="val 24611"/>
            </a:avLst>
          </a:prstGeom>
          <a:solidFill>
            <a:schemeClr val="accent4"/>
          </a:solidFill>
          <a:ln w="9525">
            <a:solidFill>
              <a:schemeClr val="accent4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4" name="AutoShape 126">
            <a:extLst>
              <a:ext uri="{FF2B5EF4-FFF2-40B4-BE49-F238E27FC236}">
                <a16:creationId xmlns:a16="http://schemas.microsoft.com/office/drawing/2014/main" id="{F41F3C76-7A2B-DDFD-829D-D9E9C5C6829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96985" y="4199633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5" name="AutoShape 126">
            <a:extLst>
              <a:ext uri="{FF2B5EF4-FFF2-40B4-BE49-F238E27FC236}">
                <a16:creationId xmlns:a16="http://schemas.microsoft.com/office/drawing/2014/main" id="{56641E89-13AA-CDF5-EA60-B105D8237DD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11638" y="4208670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6" name="AutoShape 126">
            <a:extLst>
              <a:ext uri="{FF2B5EF4-FFF2-40B4-BE49-F238E27FC236}">
                <a16:creationId xmlns:a16="http://schemas.microsoft.com/office/drawing/2014/main" id="{26013D74-3F2B-DFD8-5DD9-2D354B605D9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39753" y="4208671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7" name="AutoShape 126">
            <a:extLst>
              <a:ext uri="{FF2B5EF4-FFF2-40B4-BE49-F238E27FC236}">
                <a16:creationId xmlns:a16="http://schemas.microsoft.com/office/drawing/2014/main" id="{32191841-E7AA-3F29-D34C-44A5B5F8A28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69529" y="4208671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8" name="AutoShape 126">
            <a:extLst>
              <a:ext uri="{FF2B5EF4-FFF2-40B4-BE49-F238E27FC236}">
                <a16:creationId xmlns:a16="http://schemas.microsoft.com/office/drawing/2014/main" id="{B502BE8A-8674-A33C-1164-B967FEEC9E3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07874" y="4199633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9" name="AutoShape 126">
            <a:extLst>
              <a:ext uri="{FF2B5EF4-FFF2-40B4-BE49-F238E27FC236}">
                <a16:creationId xmlns:a16="http://schemas.microsoft.com/office/drawing/2014/main" id="{323502AD-9DB4-9BB7-EA16-2C83AB67A4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47724" y="4208671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0" name="AutoShape 126">
            <a:extLst>
              <a:ext uri="{FF2B5EF4-FFF2-40B4-BE49-F238E27FC236}">
                <a16:creationId xmlns:a16="http://schemas.microsoft.com/office/drawing/2014/main" id="{626ABA20-F086-71E3-4EB4-9D4AB29F541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76709" y="4222426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1" name="AutoShape 126">
            <a:extLst>
              <a:ext uri="{FF2B5EF4-FFF2-40B4-BE49-F238E27FC236}">
                <a16:creationId xmlns:a16="http://schemas.microsoft.com/office/drawing/2014/main" id="{B88114C0-61C3-AA11-600C-053BA532608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6210" y="4222307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240" name="Straight Arrow Connector 2239">
            <a:extLst>
              <a:ext uri="{FF2B5EF4-FFF2-40B4-BE49-F238E27FC236}">
                <a16:creationId xmlns:a16="http://schemas.microsoft.com/office/drawing/2014/main" id="{C4EE2A6A-792E-A337-4A1B-FBC24BD604F5}"/>
              </a:ext>
            </a:extLst>
          </p:cNvPr>
          <p:cNvCxnSpPr/>
          <p:nvPr/>
        </p:nvCxnSpPr>
        <p:spPr bwMode="auto">
          <a:xfrm>
            <a:off x="1250847" y="4841902"/>
            <a:ext cx="115037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9" name="Straight Arrow Connector 2258">
            <a:extLst>
              <a:ext uri="{FF2B5EF4-FFF2-40B4-BE49-F238E27FC236}">
                <a16:creationId xmlns:a16="http://schemas.microsoft.com/office/drawing/2014/main" id="{2E1CA857-70C3-A095-C19C-80743A0DE921}"/>
              </a:ext>
            </a:extLst>
          </p:cNvPr>
          <p:cNvCxnSpPr/>
          <p:nvPr/>
        </p:nvCxnSpPr>
        <p:spPr bwMode="auto">
          <a:xfrm>
            <a:off x="2385249" y="4310522"/>
            <a:ext cx="0" cy="51310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61" name="AutoShape 126">
            <a:extLst>
              <a:ext uri="{FF2B5EF4-FFF2-40B4-BE49-F238E27FC236}">
                <a16:creationId xmlns:a16="http://schemas.microsoft.com/office/drawing/2014/main" id="{0877D45E-1857-3E77-1F3F-3C11D3A2894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48426" y="4273845"/>
            <a:ext cx="445141" cy="137937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268" name="Straight Arrow Connector 2267">
            <a:extLst>
              <a:ext uri="{FF2B5EF4-FFF2-40B4-BE49-F238E27FC236}">
                <a16:creationId xmlns:a16="http://schemas.microsoft.com/office/drawing/2014/main" id="{70D62C72-745D-17AF-28B9-41591E774031}"/>
              </a:ext>
            </a:extLst>
          </p:cNvPr>
          <p:cNvCxnSpPr>
            <a:cxnSpLocks/>
          </p:cNvCxnSpPr>
          <p:nvPr/>
        </p:nvCxnSpPr>
        <p:spPr bwMode="auto">
          <a:xfrm flipH="1">
            <a:off x="1250847" y="3540333"/>
            <a:ext cx="10466" cy="1283295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72" name="Rectangle 101">
            <a:extLst>
              <a:ext uri="{FF2B5EF4-FFF2-40B4-BE49-F238E27FC236}">
                <a16:creationId xmlns:a16="http://schemas.microsoft.com/office/drawing/2014/main" id="{C2F6C808-A10A-4448-DC23-3E443DA2A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2809" y="4805959"/>
            <a:ext cx="63350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 3</a:t>
            </a:r>
            <a:r>
              <a:rPr lang="en-CH" altLang="de-DE" sz="900" dirty="0"/>
              <a:t>4</a:t>
            </a:r>
            <a:r>
              <a:rPr lang="en-US" altLang="de-DE" sz="900" dirty="0"/>
              <a:t>6 mm</a:t>
            </a:r>
          </a:p>
        </p:txBody>
      </p:sp>
      <p:cxnSp>
        <p:nvCxnSpPr>
          <p:cNvPr id="2274" name="Straight Arrow Connector 2273">
            <a:extLst>
              <a:ext uri="{FF2B5EF4-FFF2-40B4-BE49-F238E27FC236}">
                <a16:creationId xmlns:a16="http://schemas.microsoft.com/office/drawing/2014/main" id="{DA76A42E-E5A6-4033-AEAC-5570CAC94355}"/>
              </a:ext>
            </a:extLst>
          </p:cNvPr>
          <p:cNvCxnSpPr/>
          <p:nvPr/>
        </p:nvCxnSpPr>
        <p:spPr bwMode="auto">
          <a:xfrm>
            <a:off x="2057989" y="3791960"/>
            <a:ext cx="323387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78" name="Rectangle 101">
            <a:extLst>
              <a:ext uri="{FF2B5EF4-FFF2-40B4-BE49-F238E27FC236}">
                <a16:creationId xmlns:a16="http://schemas.microsoft.com/office/drawing/2014/main" id="{560C0BA2-B2C1-B861-4A8F-7D7E83433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117" y="3569902"/>
            <a:ext cx="6014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105 mm</a:t>
            </a:r>
          </a:p>
        </p:txBody>
      </p:sp>
      <p:cxnSp>
        <p:nvCxnSpPr>
          <p:cNvPr id="2279" name="Straight Arrow Connector 2278">
            <a:extLst>
              <a:ext uri="{FF2B5EF4-FFF2-40B4-BE49-F238E27FC236}">
                <a16:creationId xmlns:a16="http://schemas.microsoft.com/office/drawing/2014/main" id="{FC7A1712-0587-3DCB-FF0D-A53C54FB894C}"/>
              </a:ext>
            </a:extLst>
          </p:cNvPr>
          <p:cNvCxnSpPr/>
          <p:nvPr/>
        </p:nvCxnSpPr>
        <p:spPr bwMode="auto">
          <a:xfrm>
            <a:off x="1720506" y="4019780"/>
            <a:ext cx="323387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80" name="Rectangle 101">
            <a:extLst>
              <a:ext uri="{FF2B5EF4-FFF2-40B4-BE49-F238E27FC236}">
                <a16:creationId xmlns:a16="http://schemas.microsoft.com/office/drawing/2014/main" id="{DA1DE244-C691-60D0-15D3-7641F13D1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1635" y="3797722"/>
            <a:ext cx="53732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7</a:t>
            </a:r>
            <a:r>
              <a:rPr lang="en-CH" altLang="de-DE" sz="900" dirty="0"/>
              <a:t>2</a:t>
            </a:r>
            <a:r>
              <a:rPr lang="en-US" altLang="de-DE" sz="900" dirty="0"/>
              <a:t> mm</a:t>
            </a:r>
          </a:p>
        </p:txBody>
      </p:sp>
      <p:sp>
        <p:nvSpPr>
          <p:cNvPr id="2282" name="Can 2281">
            <a:extLst>
              <a:ext uri="{FF2B5EF4-FFF2-40B4-BE49-F238E27FC236}">
                <a16:creationId xmlns:a16="http://schemas.microsoft.com/office/drawing/2014/main" id="{2E682D4E-DFA2-355D-CD73-F8568DFACB52}"/>
              </a:ext>
            </a:extLst>
          </p:cNvPr>
          <p:cNvSpPr/>
          <p:nvPr/>
        </p:nvSpPr>
        <p:spPr>
          <a:xfrm rot="5400000">
            <a:off x="6309828" y="3151919"/>
            <a:ext cx="267482" cy="2274273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83" name="AutoShape 126">
            <a:extLst>
              <a:ext uri="{FF2B5EF4-FFF2-40B4-BE49-F238E27FC236}">
                <a16:creationId xmlns:a16="http://schemas.microsoft.com/office/drawing/2014/main" id="{E9DD351E-DA9E-69CD-88F2-C9286A94DB6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81542" y="4199633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4" name="Line 153">
            <a:extLst>
              <a:ext uri="{FF2B5EF4-FFF2-40B4-BE49-F238E27FC236}">
                <a16:creationId xmlns:a16="http://schemas.microsoft.com/office/drawing/2014/main" id="{9813B5A8-EE31-34A8-8DB1-7FF075E731BE}"/>
              </a:ext>
            </a:extLst>
          </p:cNvPr>
          <p:cNvSpPr>
            <a:spLocks noChangeShapeType="1"/>
          </p:cNvSpPr>
          <p:nvPr/>
        </p:nvSpPr>
        <p:spPr bwMode="auto">
          <a:xfrm>
            <a:off x="7599255" y="4269170"/>
            <a:ext cx="506370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85" name="AutoShape 126">
            <a:extLst>
              <a:ext uri="{FF2B5EF4-FFF2-40B4-BE49-F238E27FC236}">
                <a16:creationId xmlns:a16="http://schemas.microsoft.com/office/drawing/2014/main" id="{84000EE3-2F2C-0988-9EB4-B0396172CD4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502197" y="4199633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6" name="AutoShape 126">
            <a:extLst>
              <a:ext uri="{FF2B5EF4-FFF2-40B4-BE49-F238E27FC236}">
                <a16:creationId xmlns:a16="http://schemas.microsoft.com/office/drawing/2014/main" id="{5F072B24-E7F7-C344-465E-B6116ADC0A1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16850" y="4208670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7" name="AutoShape 126">
            <a:extLst>
              <a:ext uri="{FF2B5EF4-FFF2-40B4-BE49-F238E27FC236}">
                <a16:creationId xmlns:a16="http://schemas.microsoft.com/office/drawing/2014/main" id="{61666B1E-B497-7A9D-B2B3-866DC1E2EB0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944965" y="4208671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8" name="AutoShape 126">
            <a:extLst>
              <a:ext uri="{FF2B5EF4-FFF2-40B4-BE49-F238E27FC236}">
                <a16:creationId xmlns:a16="http://schemas.microsoft.com/office/drawing/2014/main" id="{17A611B0-C299-E019-0E4A-306458D4964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174742" y="4208671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9" name="AutoShape 126">
            <a:extLst>
              <a:ext uri="{FF2B5EF4-FFF2-40B4-BE49-F238E27FC236}">
                <a16:creationId xmlns:a16="http://schemas.microsoft.com/office/drawing/2014/main" id="{261F1EBD-2078-2A3E-D4BD-0D49F7BF517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413086" y="4199633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90" name="AutoShape 126">
            <a:extLst>
              <a:ext uri="{FF2B5EF4-FFF2-40B4-BE49-F238E27FC236}">
                <a16:creationId xmlns:a16="http://schemas.microsoft.com/office/drawing/2014/main" id="{BBF45460-BBF6-5A8B-21AD-AC76B8F0854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652936" y="4208671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91" name="AutoShape 126">
            <a:extLst>
              <a:ext uri="{FF2B5EF4-FFF2-40B4-BE49-F238E27FC236}">
                <a16:creationId xmlns:a16="http://schemas.microsoft.com/office/drawing/2014/main" id="{5FDFB429-BC25-1AD0-FC07-BF2E1DD1D6D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881921" y="4222426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92" name="AutoShape 126">
            <a:extLst>
              <a:ext uri="{FF2B5EF4-FFF2-40B4-BE49-F238E27FC236}">
                <a16:creationId xmlns:a16="http://schemas.microsoft.com/office/drawing/2014/main" id="{12B8A926-FC06-0243-0338-E9DF5CE06EE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111422" y="4222307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294" name="Straight Arrow Connector 2293">
            <a:extLst>
              <a:ext uri="{FF2B5EF4-FFF2-40B4-BE49-F238E27FC236}">
                <a16:creationId xmlns:a16="http://schemas.microsoft.com/office/drawing/2014/main" id="{9A35E361-C0ED-B38E-CBDD-9FD9B4104844}"/>
              </a:ext>
            </a:extLst>
          </p:cNvPr>
          <p:cNvCxnSpPr/>
          <p:nvPr/>
        </p:nvCxnSpPr>
        <p:spPr bwMode="auto">
          <a:xfrm>
            <a:off x="4698520" y="4837101"/>
            <a:ext cx="6501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95" name="Straight Arrow Connector 2294">
            <a:extLst>
              <a:ext uri="{FF2B5EF4-FFF2-40B4-BE49-F238E27FC236}">
                <a16:creationId xmlns:a16="http://schemas.microsoft.com/office/drawing/2014/main" id="{BE1D1031-3855-B752-1DE3-1A76E41FAB1F}"/>
              </a:ext>
            </a:extLst>
          </p:cNvPr>
          <p:cNvCxnSpPr/>
          <p:nvPr/>
        </p:nvCxnSpPr>
        <p:spPr bwMode="auto">
          <a:xfrm>
            <a:off x="5301228" y="4290179"/>
            <a:ext cx="0" cy="51310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96" name="Straight Arrow Connector 2295">
            <a:extLst>
              <a:ext uri="{FF2B5EF4-FFF2-40B4-BE49-F238E27FC236}">
                <a16:creationId xmlns:a16="http://schemas.microsoft.com/office/drawing/2014/main" id="{88E481F5-F2A7-7A5E-D566-09F10FA0AE2F}"/>
              </a:ext>
            </a:extLst>
          </p:cNvPr>
          <p:cNvCxnSpPr>
            <a:cxnSpLocks/>
          </p:cNvCxnSpPr>
          <p:nvPr/>
        </p:nvCxnSpPr>
        <p:spPr bwMode="auto">
          <a:xfrm>
            <a:off x="4713560" y="4290179"/>
            <a:ext cx="0" cy="51310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97" name="Rectangle 101">
            <a:extLst>
              <a:ext uri="{FF2B5EF4-FFF2-40B4-BE49-F238E27FC236}">
                <a16:creationId xmlns:a16="http://schemas.microsoft.com/office/drawing/2014/main" id="{060C7CB5-16FC-0755-9C9A-149C6F4BC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847" y="4639148"/>
            <a:ext cx="6014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2</a:t>
            </a:r>
            <a:r>
              <a:rPr lang="en-CH" altLang="de-DE" sz="900" dirty="0"/>
              <a:t>40</a:t>
            </a:r>
            <a:r>
              <a:rPr lang="en-US" altLang="de-DE" sz="900" dirty="0"/>
              <a:t> mm</a:t>
            </a:r>
          </a:p>
        </p:txBody>
      </p:sp>
      <p:sp>
        <p:nvSpPr>
          <p:cNvPr id="2300" name="AutoShape 126">
            <a:extLst>
              <a:ext uri="{FF2B5EF4-FFF2-40B4-BE49-F238E27FC236}">
                <a16:creationId xmlns:a16="http://schemas.microsoft.com/office/drawing/2014/main" id="{96107A3E-2C92-EBE6-0D62-163CBE7B6A2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24838" y="4198417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301" name="Straight Arrow Connector 2300">
            <a:extLst>
              <a:ext uri="{FF2B5EF4-FFF2-40B4-BE49-F238E27FC236}">
                <a16:creationId xmlns:a16="http://schemas.microsoft.com/office/drawing/2014/main" id="{1C845C11-E3BD-E529-01F3-E598292C654D}"/>
              </a:ext>
            </a:extLst>
          </p:cNvPr>
          <p:cNvCxnSpPr/>
          <p:nvPr/>
        </p:nvCxnSpPr>
        <p:spPr bwMode="auto">
          <a:xfrm flipV="1">
            <a:off x="836296" y="3826704"/>
            <a:ext cx="499964" cy="142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04" name="Rectangle 101">
            <a:extLst>
              <a:ext uri="{FF2B5EF4-FFF2-40B4-BE49-F238E27FC236}">
                <a16:creationId xmlns:a16="http://schemas.microsoft.com/office/drawing/2014/main" id="{AA2AEC4D-5729-1D00-F024-26FB49F2D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017" y="3613407"/>
            <a:ext cx="69762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509.5 mm</a:t>
            </a:r>
          </a:p>
        </p:txBody>
      </p:sp>
      <p:cxnSp>
        <p:nvCxnSpPr>
          <p:cNvPr id="2305" name="Straight Arrow Connector 2304">
            <a:extLst>
              <a:ext uri="{FF2B5EF4-FFF2-40B4-BE49-F238E27FC236}">
                <a16:creationId xmlns:a16="http://schemas.microsoft.com/office/drawing/2014/main" id="{89392026-717B-012B-AD13-273AAEBC72A5}"/>
              </a:ext>
            </a:extLst>
          </p:cNvPr>
          <p:cNvCxnSpPr/>
          <p:nvPr/>
        </p:nvCxnSpPr>
        <p:spPr bwMode="auto">
          <a:xfrm>
            <a:off x="2405398" y="4016002"/>
            <a:ext cx="2308163" cy="98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06" name="Rectangle 101">
            <a:extLst>
              <a:ext uri="{FF2B5EF4-FFF2-40B4-BE49-F238E27FC236}">
                <a16:creationId xmlns:a16="http://schemas.microsoft.com/office/drawing/2014/main" id="{E2F3E9E1-AE99-6425-46D6-FCD0A5EE5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0593" y="3812613"/>
            <a:ext cx="77744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30</a:t>
            </a:r>
            <a:r>
              <a:rPr lang="en-CH" altLang="de-DE" sz="900" dirty="0"/>
              <a:t>00</a:t>
            </a:r>
            <a:r>
              <a:rPr lang="en-US" altLang="de-DE" sz="900" dirty="0"/>
              <a:t> mm</a:t>
            </a:r>
          </a:p>
        </p:txBody>
      </p:sp>
      <p:cxnSp>
        <p:nvCxnSpPr>
          <p:cNvPr id="2311" name="Straight Arrow Connector 2310">
            <a:extLst>
              <a:ext uri="{FF2B5EF4-FFF2-40B4-BE49-F238E27FC236}">
                <a16:creationId xmlns:a16="http://schemas.microsoft.com/office/drawing/2014/main" id="{EEF3C395-1D42-0007-B32D-DC4F567BD41C}"/>
              </a:ext>
            </a:extLst>
          </p:cNvPr>
          <p:cNvCxnSpPr/>
          <p:nvPr/>
        </p:nvCxnSpPr>
        <p:spPr bwMode="auto">
          <a:xfrm>
            <a:off x="4889515" y="4020876"/>
            <a:ext cx="323387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12" name="Rectangle 101">
            <a:extLst>
              <a:ext uri="{FF2B5EF4-FFF2-40B4-BE49-F238E27FC236}">
                <a16:creationId xmlns:a16="http://schemas.microsoft.com/office/drawing/2014/main" id="{0DAC10E4-BF9B-558D-F53E-B056C9434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9845" y="3798818"/>
            <a:ext cx="6014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200 mm</a:t>
            </a:r>
          </a:p>
        </p:txBody>
      </p:sp>
      <p:grpSp>
        <p:nvGrpSpPr>
          <p:cNvPr id="2313" name="Group 2312">
            <a:extLst>
              <a:ext uri="{FF2B5EF4-FFF2-40B4-BE49-F238E27FC236}">
                <a16:creationId xmlns:a16="http://schemas.microsoft.com/office/drawing/2014/main" id="{9123FE35-FD3D-052E-597C-F976CA658FAB}"/>
              </a:ext>
            </a:extLst>
          </p:cNvPr>
          <p:cNvGrpSpPr/>
          <p:nvPr/>
        </p:nvGrpSpPr>
        <p:grpSpPr>
          <a:xfrm>
            <a:off x="8134652" y="4142443"/>
            <a:ext cx="121168" cy="302735"/>
            <a:chOff x="2060159" y="969287"/>
            <a:chExt cx="169647" cy="423857"/>
          </a:xfrm>
        </p:grpSpPr>
        <p:grpSp>
          <p:nvGrpSpPr>
            <p:cNvPr id="2316" name="Group 23">
              <a:extLst>
                <a:ext uri="{FF2B5EF4-FFF2-40B4-BE49-F238E27FC236}">
                  <a16:creationId xmlns:a16="http://schemas.microsoft.com/office/drawing/2014/main" id="{0B2C556C-7001-E22D-569C-83F22D82AA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321" name="Line 24">
                <a:extLst>
                  <a:ext uri="{FF2B5EF4-FFF2-40B4-BE49-F238E27FC236}">
                    <a16:creationId xmlns:a16="http://schemas.microsoft.com/office/drawing/2014/main" id="{BD721B4B-94D1-BD1C-9CE8-23534F2BD6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22" name="Line 25">
                <a:extLst>
                  <a:ext uri="{FF2B5EF4-FFF2-40B4-BE49-F238E27FC236}">
                    <a16:creationId xmlns:a16="http://schemas.microsoft.com/office/drawing/2014/main" id="{5524FECF-27B6-ECC3-A4C7-DD6A73A0C4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23" name="Line 26">
                <a:extLst>
                  <a:ext uri="{FF2B5EF4-FFF2-40B4-BE49-F238E27FC236}">
                    <a16:creationId xmlns:a16="http://schemas.microsoft.com/office/drawing/2014/main" id="{20445F73-48BC-EFE9-EF67-B7AF53F6B8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317" name="Group 23">
              <a:extLst>
                <a:ext uri="{FF2B5EF4-FFF2-40B4-BE49-F238E27FC236}">
                  <a16:creationId xmlns:a16="http://schemas.microsoft.com/office/drawing/2014/main" id="{7F29D473-F890-D1ED-4252-B0BE7EF8FA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318" name="Line 24">
                <a:extLst>
                  <a:ext uri="{FF2B5EF4-FFF2-40B4-BE49-F238E27FC236}">
                    <a16:creationId xmlns:a16="http://schemas.microsoft.com/office/drawing/2014/main" id="{94693F1C-47DE-9B30-4797-18E9AFE42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19" name="Line 25">
                <a:extLst>
                  <a:ext uri="{FF2B5EF4-FFF2-40B4-BE49-F238E27FC236}">
                    <a16:creationId xmlns:a16="http://schemas.microsoft.com/office/drawing/2014/main" id="{89EEE879-7268-0FCD-3A43-E2E47D0C1B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20" name="Line 26">
                <a:extLst>
                  <a:ext uri="{FF2B5EF4-FFF2-40B4-BE49-F238E27FC236}">
                    <a16:creationId xmlns:a16="http://schemas.microsoft.com/office/drawing/2014/main" id="{B82436D9-EE28-2243-137C-0989975BF4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324" name="AutoShape 126">
            <a:extLst>
              <a:ext uri="{FF2B5EF4-FFF2-40B4-BE49-F238E27FC236}">
                <a16:creationId xmlns:a16="http://schemas.microsoft.com/office/drawing/2014/main" id="{961E03D4-46E9-4C58-12B7-C9DBF892602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80478" y="2055922"/>
            <a:ext cx="445141" cy="137937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26" name="TextBox 2325">
            <a:extLst>
              <a:ext uri="{FF2B5EF4-FFF2-40B4-BE49-F238E27FC236}">
                <a16:creationId xmlns:a16="http://schemas.microsoft.com/office/drawing/2014/main" id="{1EF56FA5-1196-9926-DC51-93F5AC3A6261}"/>
              </a:ext>
            </a:extLst>
          </p:cNvPr>
          <p:cNvSpPr txBox="1"/>
          <p:nvPr/>
        </p:nvSpPr>
        <p:spPr>
          <a:xfrm>
            <a:off x="159097" y="3001921"/>
            <a:ext cx="3310994" cy="369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GB" sz="1799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Capture system (~ 20 meters)</a:t>
            </a:r>
          </a:p>
        </p:txBody>
      </p:sp>
      <p:sp>
        <p:nvSpPr>
          <p:cNvPr id="2327" name="Rectangle 2326">
            <a:extLst>
              <a:ext uri="{FF2B5EF4-FFF2-40B4-BE49-F238E27FC236}">
                <a16:creationId xmlns:a16="http://schemas.microsoft.com/office/drawing/2014/main" id="{81DBE3BD-0252-64AA-8B9A-56565622C2C1}"/>
              </a:ext>
            </a:extLst>
          </p:cNvPr>
          <p:cNvSpPr/>
          <p:nvPr/>
        </p:nvSpPr>
        <p:spPr>
          <a:xfrm>
            <a:off x="134410" y="2958994"/>
            <a:ext cx="8684132" cy="206393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328" name="Rectangle 2327">
            <a:extLst>
              <a:ext uri="{FF2B5EF4-FFF2-40B4-BE49-F238E27FC236}">
                <a16:creationId xmlns:a16="http://schemas.microsoft.com/office/drawing/2014/main" id="{04206C1C-9A3A-E2F4-C506-55BA77D5BB41}"/>
              </a:ext>
            </a:extLst>
          </p:cNvPr>
          <p:cNvSpPr/>
          <p:nvPr/>
        </p:nvSpPr>
        <p:spPr>
          <a:xfrm>
            <a:off x="134410" y="5220148"/>
            <a:ext cx="11532415" cy="1031051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Positron production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conventional scheme (e- beam size on target = 1 mm rms ). Target exit located at 40 mm </a:t>
            </a:r>
            <a:r>
              <a:rPr lang="en-GB" sz="140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w.r.t.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HTS solenoid peak field.</a:t>
            </a:r>
          </a:p>
          <a:p>
            <a:pPr>
              <a:spcBef>
                <a:spcPts val="200"/>
              </a:spcBef>
            </a:pP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Matching device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based on the SC solenoid (5 HTS coils, </a:t>
            </a:r>
            <a:r>
              <a:rPr lang="en-US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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60 mm 72 mm bore, </a:t>
            </a:r>
            <a:r>
              <a:rPr lang="en-US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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60 mm including shielding)</a:t>
            </a:r>
          </a:p>
          <a:p>
            <a:pPr>
              <a:spcBef>
                <a:spcPts val="200"/>
              </a:spcBef>
            </a:pP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Capture </a:t>
            </a:r>
            <a:r>
              <a:rPr lang="en-GB" sz="1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based on the 6 L-band TW RF structures ( 2 GHz, </a:t>
            </a:r>
            <a:r>
              <a:rPr lang="en-US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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60 mm, 3-m long)</a:t>
            </a:r>
          </a:p>
          <a:p>
            <a:pPr>
              <a:spcBef>
                <a:spcPts val="200"/>
              </a:spcBef>
            </a:pP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NC solenoid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 = 0.5 T (realistic conventional design based on the short coils B = 0.31 T) + short “tuning” solenoid B = 0.25 T before the 1</a:t>
            </a:r>
            <a:r>
              <a:rPr lang="en-GB" sz="1400" baseline="30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RF structure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29193D-C467-7361-B291-166EEB46CE50}"/>
              </a:ext>
            </a:extLst>
          </p:cNvPr>
          <p:cNvSpPr txBox="1"/>
          <p:nvPr/>
        </p:nvSpPr>
        <p:spPr>
          <a:xfrm>
            <a:off x="134409" y="766251"/>
            <a:ext cx="3603872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defTabSz="914373">
              <a:defRPr/>
            </a:pPr>
            <a:r>
              <a:rPr lang="en-US" sz="1600" b="1" kern="0" dirty="0">
                <a:solidFill>
                  <a:prstClr val="black"/>
                </a:solidFill>
                <a:latin typeface="Calibri" panose="020F0502020204030204"/>
              </a:rPr>
              <a:t>HTS solenoid – based option =&gt; baseline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3CA7B4F-5B9A-9CEA-FDF5-C32EFBACA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9" y="169222"/>
            <a:ext cx="7572618" cy="488967"/>
          </a:xfrm>
        </p:spPr>
        <p:txBody>
          <a:bodyPr>
            <a:normAutofit/>
          </a:bodyPr>
          <a:lstStyle/>
          <a:p>
            <a:r>
              <a:rPr lang="en-GB" dirty="0"/>
              <a:t>Positron source physics design</a:t>
            </a:r>
          </a:p>
        </p:txBody>
      </p:sp>
      <p:sp>
        <p:nvSpPr>
          <p:cNvPr id="10" name="Rettangolo con angoli arrotondati 2186">
            <a:extLst>
              <a:ext uri="{FF2B5EF4-FFF2-40B4-BE49-F238E27FC236}">
                <a16:creationId xmlns:a16="http://schemas.microsoft.com/office/drawing/2014/main" id="{ABE38644-0BF1-9636-DF88-B87D7023198C}"/>
              </a:ext>
            </a:extLst>
          </p:cNvPr>
          <p:cNvSpPr/>
          <p:nvPr/>
        </p:nvSpPr>
        <p:spPr>
          <a:xfrm>
            <a:off x="1964956" y="1134978"/>
            <a:ext cx="3366586" cy="1713750"/>
          </a:xfrm>
          <a:prstGeom prst="roundRect">
            <a:avLst>
              <a:gd name="adj" fmla="val 6032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37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391288-C279-DD76-13C2-D89EB05E6548}"/>
              </a:ext>
            </a:extLst>
          </p:cNvPr>
          <p:cNvCxnSpPr>
            <a:cxnSpLocks/>
          </p:cNvCxnSpPr>
          <p:nvPr/>
        </p:nvCxnSpPr>
        <p:spPr>
          <a:xfrm flipH="1">
            <a:off x="178445" y="2768762"/>
            <a:ext cx="1739368" cy="18494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D2405D-5943-F799-7DA4-F023EA292765}"/>
              </a:ext>
            </a:extLst>
          </p:cNvPr>
          <p:cNvCxnSpPr>
            <a:cxnSpLocks/>
          </p:cNvCxnSpPr>
          <p:nvPr/>
        </p:nvCxnSpPr>
        <p:spPr>
          <a:xfrm>
            <a:off x="5276470" y="2762919"/>
            <a:ext cx="3525730" cy="1700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AutoShape 126">
            <a:extLst>
              <a:ext uri="{FF2B5EF4-FFF2-40B4-BE49-F238E27FC236}">
                <a16:creationId xmlns:a16="http://schemas.microsoft.com/office/drawing/2014/main" id="{5A2BF0CC-2815-6CD4-EB1B-984AC7F853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83589" y="2035806"/>
            <a:ext cx="445141" cy="25560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 dirty="0">
              <a:solidFill>
                <a:srgbClr val="FF6600"/>
              </a:solidFill>
            </a:endParaRPr>
          </a:p>
        </p:txBody>
      </p:sp>
      <p:sp>
        <p:nvSpPr>
          <p:cNvPr id="9" name="Rectangle 159">
            <a:extLst>
              <a:ext uri="{FF2B5EF4-FFF2-40B4-BE49-F238E27FC236}">
                <a16:creationId xmlns:a16="http://schemas.microsoft.com/office/drawing/2014/main" id="{7E34F047-BE1B-9744-B534-C65732D3E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6894" y="1044538"/>
            <a:ext cx="28584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Positron linac 2 GHz, 13.3 (12.8)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100 Hz, 20+52 RF structures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46A707-88A1-0378-7CD8-AAFA5D2E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375F913B-AD9A-C1ED-0B96-10EEFE0D7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684" y="6489146"/>
            <a:ext cx="4896544" cy="322263"/>
          </a:xfrm>
        </p:spPr>
        <p:txBody>
          <a:bodyPr/>
          <a:lstStyle/>
          <a:p>
            <a:r>
              <a:rPr lang="en-GB" dirty="0"/>
              <a:t>I. Chaikovska (</a:t>
            </a:r>
            <a:r>
              <a:rPr lang="en-GB" dirty="0" err="1"/>
              <a:t>IJCLab</a:t>
            </a:r>
            <a:r>
              <a:rPr lang="en-GB" dirty="0"/>
              <a:t>/CNRS)</a:t>
            </a:r>
          </a:p>
        </p:txBody>
      </p:sp>
    </p:spTree>
    <p:extLst>
      <p:ext uri="{BB962C8B-B14F-4D97-AF65-F5344CB8AC3E}">
        <p14:creationId xmlns:p14="http://schemas.microsoft.com/office/powerpoint/2010/main" val="8643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9DF992C-0CFE-4F4F-BDEF-75AA6B327CD5}"/>
              </a:ext>
            </a:extLst>
          </p:cNvPr>
          <p:cNvSpPr txBox="1"/>
          <p:nvPr/>
        </p:nvSpPr>
        <p:spPr>
          <a:xfrm>
            <a:off x="233470" y="1010163"/>
            <a:ext cx="3888304" cy="3137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>
                <a:latin typeface="+mj-lt"/>
              </a:rPr>
              <a:t>- </a:t>
            </a:r>
            <a:r>
              <a:rPr lang="en-US" sz="1799" b="1" u="sng" dirty="0">
                <a:latin typeface="+mj-lt"/>
              </a:rPr>
              <a:t>RF structures</a:t>
            </a:r>
            <a:r>
              <a:rPr lang="en-US" sz="1799" dirty="0">
                <a:latin typeface="+mj-lt"/>
              </a:rPr>
              <a:t>: 2GHz L-band with aperture (2a) = 60 mm , 3 m-long and 13.3 MV/m.</a:t>
            </a:r>
          </a:p>
          <a:p>
            <a:endParaRPr lang="en-US" sz="1799" dirty="0">
              <a:latin typeface="+mj-lt"/>
            </a:endParaRPr>
          </a:p>
          <a:p>
            <a:r>
              <a:rPr lang="en-US" sz="1799" dirty="0">
                <a:latin typeface="+mj-lt"/>
              </a:rPr>
              <a:t>- </a:t>
            </a:r>
            <a:r>
              <a:rPr lang="en-US" sz="1799" b="1" u="sng" dirty="0">
                <a:latin typeface="+mj-lt"/>
              </a:rPr>
              <a:t>Solenoids</a:t>
            </a:r>
            <a:r>
              <a:rPr lang="en-US" sz="1799" dirty="0">
                <a:latin typeface="+mj-lt"/>
              </a:rPr>
              <a:t>: 10 NC short solenoids surrounding each RF structure to create 0.5 T magnetic channel.</a:t>
            </a:r>
          </a:p>
          <a:p>
            <a:pPr marL="342889" indent="-342889">
              <a:buFontTx/>
              <a:buChar char="-"/>
            </a:pPr>
            <a:endParaRPr lang="en-US" sz="1799" dirty="0">
              <a:latin typeface="+mj-lt"/>
            </a:endParaRPr>
          </a:p>
          <a:p>
            <a:r>
              <a:rPr lang="en-US" sz="1799" dirty="0">
                <a:latin typeface="+mj-lt"/>
              </a:rPr>
              <a:t>- </a:t>
            </a:r>
            <a:r>
              <a:rPr lang="en-US" sz="1799" b="1" u="sng" dirty="0">
                <a:latin typeface="+mj-lt"/>
              </a:rPr>
              <a:t>Chicane</a:t>
            </a:r>
            <a:r>
              <a:rPr lang="en-US" sz="1799" dirty="0">
                <a:latin typeface="+mj-lt"/>
              </a:rPr>
              <a:t>: 4 dipoles (0.2 T) to separate e- and e+, with electron stopper at the middle.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7910B0-5885-4080-818B-3FFACF7F15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601"/>
          <a:stretch/>
        </p:blipFill>
        <p:spPr>
          <a:xfrm>
            <a:off x="912399" y="4001880"/>
            <a:ext cx="3111764" cy="23043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C9727B5-0705-4DB9-BA81-041AF7AEC744}"/>
                  </a:ext>
                </a:extLst>
              </p:cNvPr>
              <p:cNvSpPr txBox="1"/>
              <p:nvPr/>
            </p:nvSpPr>
            <p:spPr>
              <a:xfrm>
                <a:off x="233470" y="5873834"/>
                <a:ext cx="2118856" cy="2709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358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8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358" i="1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358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8" i="1">
                          <a:latin typeface="Cambria Math" panose="02040503050406030204" pitchFamily="18" charset="0"/>
                        </a:rPr>
                        <m:t>𝑣𝑖𝑒𝑤</m:t>
                      </m:r>
                      <m:r>
                        <a:rPr lang="en-US" sz="1358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8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sz="1358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8" i="1">
                          <a:latin typeface="Cambria Math" panose="02040503050406030204" pitchFamily="18" charset="0"/>
                        </a:rPr>
                        <m:t>𝑐h𝑖𝑐𝑎𝑛𝑒</m:t>
                      </m:r>
                      <m:r>
                        <a:rPr lang="en-US" sz="1358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8" i="1">
                          <a:latin typeface="Cambria Math" panose="02040503050406030204" pitchFamily="18" charset="0"/>
                        </a:rPr>
                        <m:t>𝑟𝑒𝑔𝑖𝑜𝑛</m:t>
                      </m:r>
                    </m:oMath>
                  </m:oMathPara>
                </a14:m>
                <a:endParaRPr lang="en-US" sz="1358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C9727B5-0705-4DB9-BA81-041AF7AEC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470" y="5873834"/>
                <a:ext cx="2118856" cy="270972"/>
              </a:xfrm>
              <a:prstGeom prst="rect">
                <a:avLst/>
              </a:prstGeom>
              <a:blipFill>
                <a:blip r:embed="rId3"/>
                <a:stretch>
                  <a:fillRect l="-15476" t="-168182" r="-3571" b="-245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1">
            <a:extLst>
              <a:ext uri="{FF2B5EF4-FFF2-40B4-BE49-F238E27FC236}">
                <a16:creationId xmlns:a16="http://schemas.microsoft.com/office/drawing/2014/main" id="{3959816D-4E78-486F-966B-3CDCE433E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0010" y="153780"/>
            <a:ext cx="9285298" cy="553384"/>
          </a:xfrm>
        </p:spPr>
        <p:txBody>
          <a:bodyPr>
            <a:normAutofit/>
          </a:bodyPr>
          <a:lstStyle/>
          <a:p>
            <a:r>
              <a:rPr lang="en-GB" dirty="0"/>
              <a:t>Capture Section design and performance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B8FD21-EF30-38D0-3D56-03EA44DF7C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6" t="8893" r="6072"/>
          <a:stretch/>
        </p:blipFill>
        <p:spPr>
          <a:xfrm>
            <a:off x="4302913" y="1321857"/>
            <a:ext cx="7753228" cy="41974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D3BE28-B1BC-9E30-B285-D01786FCB368}"/>
              </a:ext>
            </a:extLst>
          </p:cNvPr>
          <p:cNvSpPr txBox="1"/>
          <p:nvPr/>
        </p:nvSpPr>
        <p:spPr>
          <a:xfrm>
            <a:off x="9800696" y="5948521"/>
            <a:ext cx="2045753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F. </a:t>
            </a:r>
            <a:r>
              <a:rPr lang="en-US" sz="1811" kern="0" dirty="0" err="1">
                <a:solidFill>
                  <a:prstClr val="black"/>
                </a:solidFill>
                <a:latin typeface="Calibri" panose="020F0502020204030204"/>
              </a:rPr>
              <a:t>Alharthi</a:t>
            </a: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. Y. Wang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614FA1-43CE-5E2E-827E-44F80DC73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77C0EE7B-A6D6-9DE6-69B9-BDC51DC71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684" y="6489146"/>
            <a:ext cx="4896544" cy="322263"/>
          </a:xfrm>
        </p:spPr>
        <p:txBody>
          <a:bodyPr/>
          <a:lstStyle/>
          <a:p>
            <a:r>
              <a:rPr lang="en-GB" dirty="0"/>
              <a:t>I. Chaikovska (</a:t>
            </a:r>
            <a:r>
              <a:rPr lang="en-GB" dirty="0" err="1"/>
              <a:t>IJCLab</a:t>
            </a:r>
            <a:r>
              <a:rPr lang="en-GB" dirty="0"/>
              <a:t>/CNRS)</a:t>
            </a:r>
          </a:p>
        </p:txBody>
      </p:sp>
    </p:spTree>
    <p:extLst>
      <p:ext uri="{BB962C8B-B14F-4D97-AF65-F5344CB8AC3E}">
        <p14:creationId xmlns:p14="http://schemas.microsoft.com/office/powerpoint/2010/main" val="1204382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AutoShape 126">
            <a:extLst>
              <a:ext uri="{FF2B5EF4-FFF2-40B4-BE49-F238E27FC236}">
                <a16:creationId xmlns:a16="http://schemas.microsoft.com/office/drawing/2014/main" id="{617AF7D0-F2B9-97B9-FEAD-C11FB228F2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65917" y="2053931"/>
            <a:ext cx="445141" cy="203708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08" name="AutoShape 127">
            <a:extLst>
              <a:ext uri="{FF2B5EF4-FFF2-40B4-BE49-F238E27FC236}">
                <a16:creationId xmlns:a16="http://schemas.microsoft.com/office/drawing/2014/main" id="{CBA9B671-74EA-2EA8-AFDC-F45A009B5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85114" y="2035692"/>
            <a:ext cx="431353" cy="22639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09" name="Line 153">
            <a:extLst>
              <a:ext uri="{FF2B5EF4-FFF2-40B4-BE49-F238E27FC236}">
                <a16:creationId xmlns:a16="http://schemas.microsoft.com/office/drawing/2014/main" id="{DA1C389D-EA14-CE5B-F0A8-83054D27F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5527" y="2134717"/>
            <a:ext cx="399786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314" name="Rectangle 159">
            <a:extLst>
              <a:ext uri="{FF2B5EF4-FFF2-40B4-BE49-F238E27FC236}">
                <a16:creationId xmlns:a16="http://schemas.microsoft.com/office/drawing/2014/main" id="{F3D45CE1-92A1-55D1-4B2B-91BDDC00E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2952" y="1484007"/>
            <a:ext cx="133940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Target &amp; cryostat</a:t>
            </a:r>
          </a:p>
        </p:txBody>
      </p:sp>
      <p:sp>
        <p:nvSpPr>
          <p:cNvPr id="2315" name="Rectangle 159">
            <a:extLst>
              <a:ext uri="{FF2B5EF4-FFF2-40B4-BE49-F238E27FC236}">
                <a16:creationId xmlns:a16="http://schemas.microsoft.com/office/drawing/2014/main" id="{2243A6C5-C4E8-67C6-00A2-9DC745E3B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6894" y="1044538"/>
            <a:ext cx="28584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Positron linac 2 GHz, 13.3 (12.8)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100 Hz, 20+52 RF structures</a:t>
            </a:r>
          </a:p>
        </p:txBody>
      </p:sp>
      <p:sp>
        <p:nvSpPr>
          <p:cNvPr id="2054" name="AutoShape 72">
            <a:extLst>
              <a:ext uri="{FF2B5EF4-FFF2-40B4-BE49-F238E27FC236}">
                <a16:creationId xmlns:a16="http://schemas.microsoft.com/office/drawing/2014/main" id="{BEFA671F-EEB1-B60A-0924-A293B34BB08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541972" y="2027215"/>
            <a:ext cx="144272" cy="261592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2DEA373-8639-1505-022E-A1213C436830}"/>
              </a:ext>
            </a:extLst>
          </p:cNvPr>
          <p:cNvGrpSpPr/>
          <p:nvPr/>
        </p:nvGrpSpPr>
        <p:grpSpPr>
          <a:xfrm>
            <a:off x="9270405" y="1928387"/>
            <a:ext cx="1109344" cy="1000702"/>
            <a:chOff x="9575167" y="5268215"/>
            <a:chExt cx="927144" cy="877733"/>
          </a:xfrm>
        </p:grpSpPr>
        <p:sp>
          <p:nvSpPr>
            <p:cNvPr id="2095" name="AutoShape 72">
              <a:extLst>
                <a:ext uri="{FF2B5EF4-FFF2-40B4-BE49-F238E27FC236}">
                  <a16:creationId xmlns:a16="http://schemas.microsoft.com/office/drawing/2014/main" id="{707E2DC1-6784-CAF8-5469-0170E05775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446417" y="5911053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7" name="AutoShape 72">
              <a:extLst>
                <a:ext uri="{FF2B5EF4-FFF2-40B4-BE49-F238E27FC236}">
                  <a16:creationId xmlns:a16="http://schemas.microsoft.com/office/drawing/2014/main" id="{3D1590BF-D923-9F5F-D38D-F448BB98DB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22296" y="58464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8" name="AutoShape 72">
              <a:extLst>
                <a:ext uri="{FF2B5EF4-FFF2-40B4-BE49-F238E27FC236}">
                  <a16:creationId xmlns:a16="http://schemas.microsoft.com/office/drawing/2014/main" id="{88456E6F-8F15-939A-E5B5-04998C8927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13805" y="5763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9" name="AutoShape 72">
              <a:extLst>
                <a:ext uri="{FF2B5EF4-FFF2-40B4-BE49-F238E27FC236}">
                  <a16:creationId xmlns:a16="http://schemas.microsoft.com/office/drawing/2014/main" id="{611D10E5-ABCD-D7DB-45CC-8B3256174F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099290" y="565639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101" name="AutoShape 68">
              <a:extLst>
                <a:ext uri="{FF2B5EF4-FFF2-40B4-BE49-F238E27FC236}">
                  <a16:creationId xmlns:a16="http://schemas.microsoft.com/office/drawing/2014/main" id="{EDAB0285-C3A8-7D38-5791-78AA691DB8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53009" y="551470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2" name="AutoShape 68">
              <a:extLst>
                <a:ext uri="{FF2B5EF4-FFF2-40B4-BE49-F238E27FC236}">
                  <a16:creationId xmlns:a16="http://schemas.microsoft.com/office/drawing/2014/main" id="{86B188C1-41E3-D52D-8D36-2121EFD0FC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34512" y="542149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3" name="AutoShape 68">
              <a:extLst>
                <a:ext uri="{FF2B5EF4-FFF2-40B4-BE49-F238E27FC236}">
                  <a16:creationId xmlns:a16="http://schemas.microsoft.com/office/drawing/2014/main" id="{6B6A662A-8CA8-4F71-AF79-2C069A7E79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07707" y="5334916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4" name="AutoShape 68">
              <a:extLst>
                <a:ext uri="{FF2B5EF4-FFF2-40B4-BE49-F238E27FC236}">
                  <a16:creationId xmlns:a16="http://schemas.microsoft.com/office/drawing/2014/main" id="{E2B07DC9-CFDA-F2A7-AE60-56AB02878F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75167" y="526821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grpSp>
        <p:nvGrpSpPr>
          <p:cNvPr id="2174" name="Group 2173">
            <a:extLst>
              <a:ext uri="{FF2B5EF4-FFF2-40B4-BE49-F238E27FC236}">
                <a16:creationId xmlns:a16="http://schemas.microsoft.com/office/drawing/2014/main" id="{E88C9A2D-05D5-7E30-7899-AFF45BDBA7C8}"/>
              </a:ext>
            </a:extLst>
          </p:cNvPr>
          <p:cNvGrpSpPr/>
          <p:nvPr/>
        </p:nvGrpSpPr>
        <p:grpSpPr>
          <a:xfrm rot="1271968">
            <a:off x="1110872" y="1680453"/>
            <a:ext cx="121168" cy="302735"/>
            <a:chOff x="2060159" y="969287"/>
            <a:chExt cx="169647" cy="423857"/>
          </a:xfrm>
        </p:grpSpPr>
        <p:grpSp>
          <p:nvGrpSpPr>
            <p:cNvPr id="2175" name="Group 23">
              <a:extLst>
                <a:ext uri="{FF2B5EF4-FFF2-40B4-BE49-F238E27FC236}">
                  <a16:creationId xmlns:a16="http://schemas.microsoft.com/office/drawing/2014/main" id="{6F033CF5-D84C-9E1A-B0B4-B8C28958B8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80" name="Line 24">
                <a:extLst>
                  <a:ext uri="{FF2B5EF4-FFF2-40B4-BE49-F238E27FC236}">
                    <a16:creationId xmlns:a16="http://schemas.microsoft.com/office/drawing/2014/main" id="{5C173C30-BA42-63AA-90C6-F4AE6B3AB8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81" name="Line 25">
                <a:extLst>
                  <a:ext uri="{FF2B5EF4-FFF2-40B4-BE49-F238E27FC236}">
                    <a16:creationId xmlns:a16="http://schemas.microsoft.com/office/drawing/2014/main" id="{C9219EA5-14CF-406C-CB98-180481795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82" name="Line 26">
                <a:extLst>
                  <a:ext uri="{FF2B5EF4-FFF2-40B4-BE49-F238E27FC236}">
                    <a16:creationId xmlns:a16="http://schemas.microsoft.com/office/drawing/2014/main" id="{BEEA8D1C-23A2-BFAB-9525-7FB108E63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176" name="Group 23">
              <a:extLst>
                <a:ext uri="{FF2B5EF4-FFF2-40B4-BE49-F238E27FC236}">
                  <a16:creationId xmlns:a16="http://schemas.microsoft.com/office/drawing/2014/main" id="{9EDB8125-06C4-A803-287D-5CE524D8B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77" name="Line 24">
                <a:extLst>
                  <a:ext uri="{FF2B5EF4-FFF2-40B4-BE49-F238E27FC236}">
                    <a16:creationId xmlns:a16="http://schemas.microsoft.com/office/drawing/2014/main" id="{308C24AE-D4D1-33BC-7633-7E45E1C8F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8" name="Line 25">
                <a:extLst>
                  <a:ext uri="{FF2B5EF4-FFF2-40B4-BE49-F238E27FC236}">
                    <a16:creationId xmlns:a16="http://schemas.microsoft.com/office/drawing/2014/main" id="{843892F5-8722-BA50-A50A-FAFF0FCB5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9" name="Line 26">
                <a:extLst>
                  <a:ext uri="{FF2B5EF4-FFF2-40B4-BE49-F238E27FC236}">
                    <a16:creationId xmlns:a16="http://schemas.microsoft.com/office/drawing/2014/main" id="{F5EB51CC-45BB-11C6-37D2-8F8708CC3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184" name="AutoShape 126">
            <a:extLst>
              <a:ext uri="{FF2B5EF4-FFF2-40B4-BE49-F238E27FC236}">
                <a16:creationId xmlns:a16="http://schemas.microsoft.com/office/drawing/2014/main" id="{DBA2C6E7-CACE-6C70-677E-DEE730701D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28452" y="2026123"/>
            <a:ext cx="422367" cy="226398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85" name="AutoShape 126">
            <a:extLst>
              <a:ext uri="{FF2B5EF4-FFF2-40B4-BE49-F238E27FC236}">
                <a16:creationId xmlns:a16="http://schemas.microsoft.com/office/drawing/2014/main" id="{9C7236B2-2E85-973C-9C70-205D3F3A37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44005" y="2022264"/>
            <a:ext cx="422366" cy="24257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grpSp>
        <p:nvGrpSpPr>
          <p:cNvPr id="2187" name="Group 2186">
            <a:extLst>
              <a:ext uri="{FF2B5EF4-FFF2-40B4-BE49-F238E27FC236}">
                <a16:creationId xmlns:a16="http://schemas.microsoft.com/office/drawing/2014/main" id="{7C93E9C2-F3A3-E006-F950-AD983E6A6226}"/>
              </a:ext>
            </a:extLst>
          </p:cNvPr>
          <p:cNvGrpSpPr/>
          <p:nvPr/>
        </p:nvGrpSpPr>
        <p:grpSpPr>
          <a:xfrm>
            <a:off x="7491170" y="1943112"/>
            <a:ext cx="121168" cy="302735"/>
            <a:chOff x="2060159" y="969287"/>
            <a:chExt cx="169647" cy="423857"/>
          </a:xfrm>
        </p:grpSpPr>
        <p:grpSp>
          <p:nvGrpSpPr>
            <p:cNvPr id="2188" name="Group 23">
              <a:extLst>
                <a:ext uri="{FF2B5EF4-FFF2-40B4-BE49-F238E27FC236}">
                  <a16:creationId xmlns:a16="http://schemas.microsoft.com/office/drawing/2014/main" id="{443D727C-C303-5603-9348-3A7669DFE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93" name="Line 24">
                <a:extLst>
                  <a:ext uri="{FF2B5EF4-FFF2-40B4-BE49-F238E27FC236}">
                    <a16:creationId xmlns:a16="http://schemas.microsoft.com/office/drawing/2014/main" id="{B59AC80A-51EF-828E-E4BC-9201D77B1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4" name="Line 25">
                <a:extLst>
                  <a:ext uri="{FF2B5EF4-FFF2-40B4-BE49-F238E27FC236}">
                    <a16:creationId xmlns:a16="http://schemas.microsoft.com/office/drawing/2014/main" id="{B2A8955B-D9E9-7119-C9DC-90546E028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5" name="Line 26">
                <a:extLst>
                  <a:ext uri="{FF2B5EF4-FFF2-40B4-BE49-F238E27FC236}">
                    <a16:creationId xmlns:a16="http://schemas.microsoft.com/office/drawing/2014/main" id="{80578029-6CC7-364A-D0CE-28BF1F7F4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189" name="Group 23">
              <a:extLst>
                <a:ext uri="{FF2B5EF4-FFF2-40B4-BE49-F238E27FC236}">
                  <a16:creationId xmlns:a16="http://schemas.microsoft.com/office/drawing/2014/main" id="{F6D8BCFE-CDD4-6608-85B8-4A8D1B129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90" name="Line 24">
                <a:extLst>
                  <a:ext uri="{FF2B5EF4-FFF2-40B4-BE49-F238E27FC236}">
                    <a16:creationId xmlns:a16="http://schemas.microsoft.com/office/drawing/2014/main" id="{5E5F5099-7E85-68E6-B216-E759FD0B9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1" name="Line 25">
                <a:extLst>
                  <a:ext uri="{FF2B5EF4-FFF2-40B4-BE49-F238E27FC236}">
                    <a16:creationId xmlns:a16="http://schemas.microsoft.com/office/drawing/2014/main" id="{2FDFF0E9-A1CA-C20E-6F44-9FB3D9BDD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2" name="Line 26">
                <a:extLst>
                  <a:ext uri="{FF2B5EF4-FFF2-40B4-BE49-F238E27FC236}">
                    <a16:creationId xmlns:a16="http://schemas.microsoft.com/office/drawing/2014/main" id="{D0382319-45F7-43A7-1478-E64EA8BCB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grpSp>
        <p:nvGrpSpPr>
          <p:cNvPr id="2196" name="Group 2195">
            <a:extLst>
              <a:ext uri="{FF2B5EF4-FFF2-40B4-BE49-F238E27FC236}">
                <a16:creationId xmlns:a16="http://schemas.microsoft.com/office/drawing/2014/main" id="{EFFB20A9-E1B1-D340-8D30-E6759DCCCA5A}"/>
              </a:ext>
            </a:extLst>
          </p:cNvPr>
          <p:cNvGrpSpPr/>
          <p:nvPr/>
        </p:nvGrpSpPr>
        <p:grpSpPr>
          <a:xfrm>
            <a:off x="5570985" y="1710731"/>
            <a:ext cx="675795" cy="541562"/>
            <a:chOff x="9394041" y="2815344"/>
            <a:chExt cx="352949" cy="394423"/>
          </a:xfrm>
        </p:grpSpPr>
        <p:sp>
          <p:nvSpPr>
            <p:cNvPr id="2197" name="AutoShape 72">
              <a:extLst>
                <a:ext uri="{FF2B5EF4-FFF2-40B4-BE49-F238E27FC236}">
                  <a16:creationId xmlns:a16="http://schemas.microsoft.com/office/drawing/2014/main" id="{92DAAFDE-018D-DDCE-250B-D72B004731D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98" name="AutoShape 72">
              <a:extLst>
                <a:ext uri="{FF2B5EF4-FFF2-40B4-BE49-F238E27FC236}">
                  <a16:creationId xmlns:a16="http://schemas.microsoft.com/office/drawing/2014/main" id="{2FE9796F-3136-79E2-B0A6-EEC39FEC9D3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99" name="AutoShape 68">
              <a:extLst>
                <a:ext uri="{FF2B5EF4-FFF2-40B4-BE49-F238E27FC236}">
                  <a16:creationId xmlns:a16="http://schemas.microsoft.com/office/drawing/2014/main" id="{A023FEEE-C971-BA9D-8F12-B8F387893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00" name="AutoShape 68">
              <a:extLst>
                <a:ext uri="{FF2B5EF4-FFF2-40B4-BE49-F238E27FC236}">
                  <a16:creationId xmlns:a16="http://schemas.microsoft.com/office/drawing/2014/main" id="{A676D24C-25CC-B338-FFD7-79BDE4997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2214" name="Line 67">
            <a:extLst>
              <a:ext uri="{FF2B5EF4-FFF2-40B4-BE49-F238E27FC236}">
                <a16:creationId xmlns:a16="http://schemas.microsoft.com/office/drawing/2014/main" id="{5E08D276-BE46-AEC0-8795-A9353951D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3397" y="1682508"/>
            <a:ext cx="99729" cy="785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15" name="Line 67">
            <a:extLst>
              <a:ext uri="{FF2B5EF4-FFF2-40B4-BE49-F238E27FC236}">
                <a16:creationId xmlns:a16="http://schemas.microsoft.com/office/drawing/2014/main" id="{CA4A837A-8067-EAFD-3F8A-3BD07D3AC08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8277" y="1894916"/>
            <a:ext cx="217998" cy="1495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381" name="Rectangle 159">
            <a:extLst>
              <a:ext uri="{FF2B5EF4-FFF2-40B4-BE49-F238E27FC236}">
                <a16:creationId xmlns:a16="http://schemas.microsoft.com/office/drawing/2014/main" id="{6B0E1DAE-A271-F1DB-0C5A-7E4FA8A95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3176" y="1282688"/>
            <a:ext cx="17540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Separation at 200 MeV</a:t>
            </a:r>
          </a:p>
        </p:txBody>
      </p:sp>
      <p:sp>
        <p:nvSpPr>
          <p:cNvPr id="2382" name="Rectangle 159">
            <a:extLst>
              <a:ext uri="{FF2B5EF4-FFF2-40B4-BE49-F238E27FC236}">
                <a16:creationId xmlns:a16="http://schemas.microsoft.com/office/drawing/2014/main" id="{0126A96B-9784-2B3C-68B8-77E58E96A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8909" y="2358878"/>
            <a:ext cx="14125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and compressor</a:t>
            </a:r>
          </a:p>
        </p:txBody>
      </p:sp>
      <p:sp>
        <p:nvSpPr>
          <p:cNvPr id="2459" name="Rectangle 101">
            <a:extLst>
              <a:ext uri="{FF2B5EF4-FFF2-40B4-BE49-F238E27FC236}">
                <a16:creationId xmlns:a16="http://schemas.microsoft.com/office/drawing/2014/main" id="{A454A6C1-9E3A-ACBB-30D5-E10AB95C9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612" y="1094434"/>
            <a:ext cx="18485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2.86 GeV electron beam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from e- linac </a:t>
            </a:r>
          </a:p>
        </p:txBody>
      </p:sp>
      <p:sp>
        <p:nvSpPr>
          <p:cNvPr id="2472" name="Rectangle 159">
            <a:extLst>
              <a:ext uri="{FF2B5EF4-FFF2-40B4-BE49-F238E27FC236}">
                <a16:creationId xmlns:a16="http://schemas.microsoft.com/office/drawing/2014/main" id="{773234A9-56A8-84EE-C330-2E1DD98EE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4504" y="1792537"/>
            <a:ext cx="12843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Injection section</a:t>
            </a:r>
          </a:p>
        </p:txBody>
      </p:sp>
      <p:sp>
        <p:nvSpPr>
          <p:cNvPr id="2525" name="Line 153">
            <a:extLst>
              <a:ext uri="{FF2B5EF4-FFF2-40B4-BE49-F238E27FC236}">
                <a16:creationId xmlns:a16="http://schemas.microsoft.com/office/drawing/2014/main" id="{12EFEE4A-12B2-CF14-6472-52BB86F172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1504" y="2131472"/>
            <a:ext cx="332852" cy="97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43" name="Rectangle 101">
            <a:extLst>
              <a:ext uri="{FF2B5EF4-FFF2-40B4-BE49-F238E27FC236}">
                <a16:creationId xmlns:a16="http://schemas.microsoft.com/office/drawing/2014/main" id="{7A6D24A4-ADEB-363C-9AB2-C3EEE00C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4282" y="744832"/>
            <a:ext cx="26729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b="1" dirty="0">
                <a:solidFill>
                  <a:srgbClr val="FF0000"/>
                </a:solidFill>
              </a:rPr>
              <a:t>Q = 13.5 nC </a:t>
            </a:r>
            <a:r>
              <a:rPr lang="en-US" altLang="de-DE" sz="1200" dirty="0"/>
              <a:t>(considering 60% losses for transport, collimation and injection into DR)</a:t>
            </a:r>
          </a:p>
        </p:txBody>
      </p:sp>
      <p:sp>
        <p:nvSpPr>
          <p:cNvPr id="2544" name="Line 169">
            <a:extLst>
              <a:ext uri="{FF2B5EF4-FFF2-40B4-BE49-F238E27FC236}">
                <a16:creationId xmlns:a16="http://schemas.microsoft.com/office/drawing/2014/main" id="{C9A280A2-BDF9-6C77-F22A-33133A195A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78810" y="1265588"/>
            <a:ext cx="522200" cy="4451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46" name="Rectangle 101">
            <a:extLst>
              <a:ext uri="{FF2B5EF4-FFF2-40B4-BE49-F238E27FC236}">
                <a16:creationId xmlns:a16="http://schemas.microsoft.com/office/drawing/2014/main" id="{D6881D64-91A1-8265-81C8-6C6342A85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412" y="2157539"/>
            <a:ext cx="12915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b="1" dirty="0">
                <a:solidFill>
                  <a:srgbClr val="FF0000"/>
                </a:solidFill>
              </a:rPr>
              <a:t>Q = ~4.5 nC</a:t>
            </a:r>
          </a:p>
        </p:txBody>
      </p:sp>
      <p:sp>
        <p:nvSpPr>
          <p:cNvPr id="40" name="AutoShape 126">
            <a:extLst>
              <a:ext uri="{FF2B5EF4-FFF2-40B4-BE49-F238E27FC236}">
                <a16:creationId xmlns:a16="http://schemas.microsoft.com/office/drawing/2014/main" id="{887E5335-A922-72E5-D7DB-B4106C270A5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99007" y="2023046"/>
            <a:ext cx="445141" cy="183261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2" name="AutoShape 127">
            <a:extLst>
              <a:ext uri="{FF2B5EF4-FFF2-40B4-BE49-F238E27FC236}">
                <a16:creationId xmlns:a16="http://schemas.microsoft.com/office/drawing/2014/main" id="{3E16EDEB-45A8-7973-47C2-C2F30B1B9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93787" y="2017487"/>
            <a:ext cx="445141" cy="200341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1" name="AutoShape 126">
            <a:extLst>
              <a:ext uri="{FF2B5EF4-FFF2-40B4-BE49-F238E27FC236}">
                <a16:creationId xmlns:a16="http://schemas.microsoft.com/office/drawing/2014/main" id="{47E42B8D-4654-25D9-9E9B-C891A7E6A5C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42428" y="2011746"/>
            <a:ext cx="445141" cy="25560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2" name="Cube 2241">
            <a:extLst>
              <a:ext uri="{FF2B5EF4-FFF2-40B4-BE49-F238E27FC236}">
                <a16:creationId xmlns:a16="http://schemas.microsoft.com/office/drawing/2014/main" id="{41792FA1-4443-232C-2051-1D7831C1E9A5}"/>
              </a:ext>
            </a:extLst>
          </p:cNvPr>
          <p:cNvSpPr/>
          <p:nvPr/>
        </p:nvSpPr>
        <p:spPr>
          <a:xfrm rot="16200000">
            <a:off x="1965204" y="1932713"/>
            <a:ext cx="634087" cy="357179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43" name="Line 153">
            <a:extLst>
              <a:ext uri="{FF2B5EF4-FFF2-40B4-BE49-F238E27FC236}">
                <a16:creationId xmlns:a16="http://schemas.microsoft.com/office/drawing/2014/main" id="{6EDB8CCE-7073-CC29-25B5-6C842B7BE5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2527" y="2114430"/>
            <a:ext cx="399786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44" name="Line 153">
            <a:extLst>
              <a:ext uri="{FF2B5EF4-FFF2-40B4-BE49-F238E27FC236}">
                <a16:creationId xmlns:a16="http://schemas.microsoft.com/office/drawing/2014/main" id="{0A74C369-2063-D34E-2B8B-FF20A7B247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2401" y="2091033"/>
            <a:ext cx="399786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grpSp>
        <p:nvGrpSpPr>
          <p:cNvPr id="2245" name="Group 2244">
            <a:extLst>
              <a:ext uri="{FF2B5EF4-FFF2-40B4-BE49-F238E27FC236}">
                <a16:creationId xmlns:a16="http://schemas.microsoft.com/office/drawing/2014/main" id="{0D7D89B1-3E5F-6CE5-EE47-84D98F13F976}"/>
              </a:ext>
            </a:extLst>
          </p:cNvPr>
          <p:cNvGrpSpPr/>
          <p:nvPr/>
        </p:nvGrpSpPr>
        <p:grpSpPr>
          <a:xfrm>
            <a:off x="7737063" y="1744591"/>
            <a:ext cx="675795" cy="541562"/>
            <a:chOff x="9394041" y="2815344"/>
            <a:chExt cx="352949" cy="394423"/>
          </a:xfrm>
        </p:grpSpPr>
        <p:sp>
          <p:nvSpPr>
            <p:cNvPr id="2246" name="AutoShape 72">
              <a:extLst>
                <a:ext uri="{FF2B5EF4-FFF2-40B4-BE49-F238E27FC236}">
                  <a16:creationId xmlns:a16="http://schemas.microsoft.com/office/drawing/2014/main" id="{C62ED3F7-248E-0F4D-D50A-43C65E129E1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47" name="AutoShape 72">
              <a:extLst>
                <a:ext uri="{FF2B5EF4-FFF2-40B4-BE49-F238E27FC236}">
                  <a16:creationId xmlns:a16="http://schemas.microsoft.com/office/drawing/2014/main" id="{7140AE76-C90D-D598-B7A3-69A4D4564B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48" name="AutoShape 68">
              <a:extLst>
                <a:ext uri="{FF2B5EF4-FFF2-40B4-BE49-F238E27FC236}">
                  <a16:creationId xmlns:a16="http://schemas.microsoft.com/office/drawing/2014/main" id="{B705C2B1-DC4A-133B-5E68-77DABB953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49" name="AutoShape 68">
              <a:extLst>
                <a:ext uri="{FF2B5EF4-FFF2-40B4-BE49-F238E27FC236}">
                  <a16:creationId xmlns:a16="http://schemas.microsoft.com/office/drawing/2014/main" id="{488C419C-D0D8-5D93-78F7-F627541BA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2250" name="AutoShape 126">
            <a:extLst>
              <a:ext uri="{FF2B5EF4-FFF2-40B4-BE49-F238E27FC236}">
                <a16:creationId xmlns:a16="http://schemas.microsoft.com/office/drawing/2014/main" id="{0C2ED64A-E024-129D-C30F-BA249898AC2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675632" y="2033980"/>
            <a:ext cx="445141" cy="183261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51" name="AutoShape 127">
            <a:extLst>
              <a:ext uri="{FF2B5EF4-FFF2-40B4-BE49-F238E27FC236}">
                <a16:creationId xmlns:a16="http://schemas.microsoft.com/office/drawing/2014/main" id="{1ADECE63-DBB9-CECC-B2F1-A7CA402F5F9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93029" y="2039031"/>
            <a:ext cx="445141" cy="200341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53" name="Terminator 2252">
            <a:extLst>
              <a:ext uri="{FF2B5EF4-FFF2-40B4-BE49-F238E27FC236}">
                <a16:creationId xmlns:a16="http://schemas.microsoft.com/office/drawing/2014/main" id="{EE67CCD0-0F57-E024-8814-0889E877D744}"/>
              </a:ext>
            </a:extLst>
          </p:cNvPr>
          <p:cNvSpPr/>
          <p:nvPr/>
        </p:nvSpPr>
        <p:spPr>
          <a:xfrm>
            <a:off x="2805079" y="1631610"/>
            <a:ext cx="2386901" cy="234130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54" name="Terminator 2253">
            <a:extLst>
              <a:ext uri="{FF2B5EF4-FFF2-40B4-BE49-F238E27FC236}">
                <a16:creationId xmlns:a16="http://schemas.microsoft.com/office/drawing/2014/main" id="{9CFB883C-323E-301E-D350-947B6F5096F2}"/>
              </a:ext>
            </a:extLst>
          </p:cNvPr>
          <p:cNvSpPr/>
          <p:nvPr/>
        </p:nvSpPr>
        <p:spPr>
          <a:xfrm>
            <a:off x="2826697" y="2436863"/>
            <a:ext cx="2386901" cy="234130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55" name="Rectangle 159">
            <a:extLst>
              <a:ext uri="{FF2B5EF4-FFF2-40B4-BE49-F238E27FC236}">
                <a16:creationId xmlns:a16="http://schemas.microsoft.com/office/drawing/2014/main" id="{ECC09FF6-EDB6-3F01-E53E-9A9D4443D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416" y="2421366"/>
            <a:ext cx="10182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6" name="Rectangle 159">
            <a:extLst>
              <a:ext uri="{FF2B5EF4-FFF2-40B4-BE49-F238E27FC236}">
                <a16:creationId xmlns:a16="http://schemas.microsoft.com/office/drawing/2014/main" id="{43CF0CE7-FE8A-479D-72DE-D7653510B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1653" y="1597502"/>
            <a:ext cx="10182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7" name="Rectangle 159">
            <a:extLst>
              <a:ext uri="{FF2B5EF4-FFF2-40B4-BE49-F238E27FC236}">
                <a16:creationId xmlns:a16="http://schemas.microsoft.com/office/drawing/2014/main" id="{29973D24-44D7-6313-3669-A83FF3581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605" y="2417182"/>
            <a:ext cx="177965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Electron/Photon dumps</a:t>
            </a:r>
          </a:p>
        </p:txBody>
      </p:sp>
      <p:grpSp>
        <p:nvGrpSpPr>
          <p:cNvPr id="2264" name="Group 2263">
            <a:extLst>
              <a:ext uri="{FF2B5EF4-FFF2-40B4-BE49-F238E27FC236}">
                <a16:creationId xmlns:a16="http://schemas.microsoft.com/office/drawing/2014/main" id="{9B2CAD06-A395-8D47-F344-FBA76634A4BE}"/>
              </a:ext>
            </a:extLst>
          </p:cNvPr>
          <p:cNvGrpSpPr/>
          <p:nvPr/>
        </p:nvGrpSpPr>
        <p:grpSpPr>
          <a:xfrm>
            <a:off x="6706670" y="1954601"/>
            <a:ext cx="121168" cy="302735"/>
            <a:chOff x="2060159" y="969287"/>
            <a:chExt cx="169647" cy="423857"/>
          </a:xfrm>
        </p:grpSpPr>
        <p:grpSp>
          <p:nvGrpSpPr>
            <p:cNvPr id="2265" name="Group 23">
              <a:extLst>
                <a:ext uri="{FF2B5EF4-FFF2-40B4-BE49-F238E27FC236}">
                  <a16:creationId xmlns:a16="http://schemas.microsoft.com/office/drawing/2014/main" id="{3FD575B4-B5BC-EAC7-557B-6EE6340EF7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71" name="Line 24">
                <a:extLst>
                  <a:ext uri="{FF2B5EF4-FFF2-40B4-BE49-F238E27FC236}">
                    <a16:creationId xmlns:a16="http://schemas.microsoft.com/office/drawing/2014/main" id="{65538CD4-716E-4C20-6040-FDBB7C0D3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3" name="Line 25">
                <a:extLst>
                  <a:ext uri="{FF2B5EF4-FFF2-40B4-BE49-F238E27FC236}">
                    <a16:creationId xmlns:a16="http://schemas.microsoft.com/office/drawing/2014/main" id="{C414210A-ADE8-919D-CDD9-518A82D56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5" name="Line 26">
                <a:extLst>
                  <a:ext uri="{FF2B5EF4-FFF2-40B4-BE49-F238E27FC236}">
                    <a16:creationId xmlns:a16="http://schemas.microsoft.com/office/drawing/2014/main" id="{A096602D-7B39-A54B-BC63-B46A7C5E4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266" name="Group 23">
              <a:extLst>
                <a:ext uri="{FF2B5EF4-FFF2-40B4-BE49-F238E27FC236}">
                  <a16:creationId xmlns:a16="http://schemas.microsoft.com/office/drawing/2014/main" id="{2982C1CE-0DB7-35AC-12CC-623FA0F1A9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67" name="Line 24">
                <a:extLst>
                  <a:ext uri="{FF2B5EF4-FFF2-40B4-BE49-F238E27FC236}">
                    <a16:creationId xmlns:a16="http://schemas.microsoft.com/office/drawing/2014/main" id="{E90F79A0-5F7C-EF26-9D68-2A651B927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69" name="Line 25">
                <a:extLst>
                  <a:ext uri="{FF2B5EF4-FFF2-40B4-BE49-F238E27FC236}">
                    <a16:creationId xmlns:a16="http://schemas.microsoft.com/office/drawing/2014/main" id="{D27633A4-AA2D-825E-E16B-05AC50D08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0" name="Line 26">
                <a:extLst>
                  <a:ext uri="{FF2B5EF4-FFF2-40B4-BE49-F238E27FC236}">
                    <a16:creationId xmlns:a16="http://schemas.microsoft.com/office/drawing/2014/main" id="{6D23BFB2-9A5B-1D59-D43C-491EC8F0B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324" name="AutoShape 126">
            <a:extLst>
              <a:ext uri="{FF2B5EF4-FFF2-40B4-BE49-F238E27FC236}">
                <a16:creationId xmlns:a16="http://schemas.microsoft.com/office/drawing/2014/main" id="{961E03D4-46E9-4C58-12B7-C9DBF892602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80478" y="2055922"/>
            <a:ext cx="445141" cy="137937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28" name="Rectangle 2327">
            <a:extLst>
              <a:ext uri="{FF2B5EF4-FFF2-40B4-BE49-F238E27FC236}">
                <a16:creationId xmlns:a16="http://schemas.microsoft.com/office/drawing/2014/main" id="{04206C1C-9A3A-E2F4-C506-55BA77D5BB41}"/>
              </a:ext>
            </a:extLst>
          </p:cNvPr>
          <p:cNvSpPr/>
          <p:nvPr/>
        </p:nvSpPr>
        <p:spPr>
          <a:xfrm>
            <a:off x="153867" y="3247718"/>
            <a:ext cx="10077368" cy="1031051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Separator chicane </a:t>
            </a:r>
            <a:r>
              <a:rPr lang="en-GB" sz="14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Rectangular beampipe and hor./vert. collimators, Dipole peak field: ~0.2 T</a:t>
            </a:r>
          </a:p>
          <a:p>
            <a:pPr>
              <a:spcBef>
                <a:spcPts val="200"/>
              </a:spcBef>
            </a:pP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Section 1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up to ~ 930 MeV. Same RF structure with Capture </a:t>
            </a:r>
            <a:r>
              <a:rPr lang="en-GB" sz="140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(CL). 20 structures. G = 13.3 MV/m </a:t>
            </a:r>
          </a:p>
          <a:p>
            <a:pPr>
              <a:spcBef>
                <a:spcPts val="200"/>
              </a:spcBef>
            </a:pP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Matching section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5 quadrupoles. Quadrupole (0.4 m long) </a:t>
            </a:r>
          </a:p>
          <a:p>
            <a:pPr>
              <a:spcBef>
                <a:spcPts val="200"/>
              </a:spcBef>
            </a:pPr>
            <a:r>
              <a:rPr lang="en-GB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Section 2 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up to 2.86 GeV. Same RF structure with CL. 52 structures. Quadrupole (0.4 m long), 2 structures per FODO cell. G = 13.3 MV/m</a:t>
            </a:r>
            <a:endParaRPr lang="el-GR" sz="14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29193D-C467-7361-B291-166EEB46CE50}"/>
              </a:ext>
            </a:extLst>
          </p:cNvPr>
          <p:cNvSpPr txBox="1"/>
          <p:nvPr/>
        </p:nvSpPr>
        <p:spPr>
          <a:xfrm>
            <a:off x="134409" y="766251"/>
            <a:ext cx="3603872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defTabSz="914373">
              <a:defRPr/>
            </a:pPr>
            <a:r>
              <a:rPr lang="en-US" sz="1600" b="1" kern="0" dirty="0">
                <a:solidFill>
                  <a:prstClr val="black"/>
                </a:solidFill>
                <a:latin typeface="Calibri" panose="020F0502020204030204"/>
              </a:rPr>
              <a:t>HTS solenoid – based option =&gt; baseline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3CA7B4F-5B9A-9CEA-FDF5-C32EFBACA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9" y="169222"/>
            <a:ext cx="7572618" cy="488967"/>
          </a:xfrm>
        </p:spPr>
        <p:txBody>
          <a:bodyPr>
            <a:normAutofit/>
          </a:bodyPr>
          <a:lstStyle/>
          <a:p>
            <a:r>
              <a:rPr lang="en-GB" dirty="0"/>
              <a:t>Positron source physics design</a:t>
            </a:r>
          </a:p>
        </p:txBody>
      </p:sp>
      <p:sp>
        <p:nvSpPr>
          <p:cNvPr id="3" name="Line 153">
            <a:extLst>
              <a:ext uri="{FF2B5EF4-FFF2-40B4-BE49-F238E27FC236}">
                <a16:creationId xmlns:a16="http://schemas.microsoft.com/office/drawing/2014/main" id="{76BD62A1-681F-9C20-C895-917AB3FFBCF0}"/>
              </a:ext>
            </a:extLst>
          </p:cNvPr>
          <p:cNvSpPr>
            <a:spLocks noChangeShapeType="1"/>
          </p:cNvSpPr>
          <p:nvPr/>
        </p:nvSpPr>
        <p:spPr bwMode="auto">
          <a:xfrm>
            <a:off x="336654" y="5487754"/>
            <a:ext cx="737262" cy="83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7" name="AutoShape 126">
            <a:extLst>
              <a:ext uri="{FF2B5EF4-FFF2-40B4-BE49-F238E27FC236}">
                <a16:creationId xmlns:a16="http://schemas.microsoft.com/office/drawing/2014/main" id="{A71E254D-B956-5555-BC83-CDD7A64303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7932" y="5410542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EA8580E-F717-0D10-B426-5C8F07087DDA}"/>
              </a:ext>
            </a:extLst>
          </p:cNvPr>
          <p:cNvGrpSpPr/>
          <p:nvPr/>
        </p:nvGrpSpPr>
        <p:grpSpPr>
          <a:xfrm>
            <a:off x="238423" y="5353682"/>
            <a:ext cx="121168" cy="302735"/>
            <a:chOff x="2060159" y="969287"/>
            <a:chExt cx="169647" cy="423857"/>
          </a:xfrm>
        </p:grpSpPr>
        <p:grpSp>
          <p:nvGrpSpPr>
            <p:cNvPr id="9" name="Group 23">
              <a:extLst>
                <a:ext uri="{FF2B5EF4-FFF2-40B4-BE49-F238E27FC236}">
                  <a16:creationId xmlns:a16="http://schemas.microsoft.com/office/drawing/2014/main" id="{AB8A1CF5-1C07-AB01-CBD7-90329248CF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0" name="Line 24">
                <a:extLst>
                  <a:ext uri="{FF2B5EF4-FFF2-40B4-BE49-F238E27FC236}">
                    <a16:creationId xmlns:a16="http://schemas.microsoft.com/office/drawing/2014/main" id="{ADB8DE08-09BE-0A6F-1E81-B152E315B2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" name="Line 25">
                <a:extLst>
                  <a:ext uri="{FF2B5EF4-FFF2-40B4-BE49-F238E27FC236}">
                    <a16:creationId xmlns:a16="http://schemas.microsoft.com/office/drawing/2014/main" id="{EFD9BB53-5381-67B0-33E0-6A152A5A5D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" name="Line 26">
                <a:extLst>
                  <a:ext uri="{FF2B5EF4-FFF2-40B4-BE49-F238E27FC236}">
                    <a16:creationId xmlns:a16="http://schemas.microsoft.com/office/drawing/2014/main" id="{47712E0C-46AE-4140-58E8-B33B4EC638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15" name="Group 23">
              <a:extLst>
                <a:ext uri="{FF2B5EF4-FFF2-40B4-BE49-F238E27FC236}">
                  <a16:creationId xmlns:a16="http://schemas.microsoft.com/office/drawing/2014/main" id="{19929DE9-9601-A0E4-AF1E-DAD1A66929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16" name="Line 24">
                <a:extLst>
                  <a:ext uri="{FF2B5EF4-FFF2-40B4-BE49-F238E27FC236}">
                    <a16:creationId xmlns:a16="http://schemas.microsoft.com/office/drawing/2014/main" id="{88A21CD8-1001-DEC0-9CF4-142998410A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17" name="Line 25">
                <a:extLst>
                  <a:ext uri="{FF2B5EF4-FFF2-40B4-BE49-F238E27FC236}">
                    <a16:creationId xmlns:a16="http://schemas.microsoft.com/office/drawing/2014/main" id="{8802BD3A-1B6E-26C6-15DC-993F8B96F6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19" name="Line 26">
                <a:extLst>
                  <a:ext uri="{FF2B5EF4-FFF2-40B4-BE49-F238E27FC236}">
                    <a16:creationId xmlns:a16="http://schemas.microsoft.com/office/drawing/2014/main" id="{16043835-3B68-0793-C911-89B8CBF41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82B4F31-DA2C-DDEC-3957-00FE6AB8E5EB}"/>
              </a:ext>
            </a:extLst>
          </p:cNvPr>
          <p:cNvSpPr txBox="1"/>
          <p:nvPr/>
        </p:nvSpPr>
        <p:spPr>
          <a:xfrm>
            <a:off x="166698" y="2942935"/>
            <a:ext cx="3023644" cy="369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GB" sz="1799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Positron </a:t>
            </a:r>
            <a:r>
              <a:rPr lang="en-GB" sz="1799" b="1" u="sng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799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(~ 280 meters)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86C968-73BC-68B8-299A-7484C6EEE6B9}"/>
              </a:ext>
            </a:extLst>
          </p:cNvPr>
          <p:cNvSpPr/>
          <p:nvPr/>
        </p:nvSpPr>
        <p:spPr>
          <a:xfrm>
            <a:off x="161171" y="4679790"/>
            <a:ext cx="11869658" cy="13302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E596E2-C263-EE97-9735-5A7C6A774459}"/>
              </a:ext>
            </a:extLst>
          </p:cNvPr>
          <p:cNvGrpSpPr/>
          <p:nvPr/>
        </p:nvGrpSpPr>
        <p:grpSpPr>
          <a:xfrm>
            <a:off x="896543" y="5107660"/>
            <a:ext cx="675795" cy="541562"/>
            <a:chOff x="9394041" y="2815344"/>
            <a:chExt cx="352949" cy="394423"/>
          </a:xfrm>
        </p:grpSpPr>
        <p:sp>
          <p:nvSpPr>
            <p:cNvPr id="26" name="AutoShape 72">
              <a:extLst>
                <a:ext uri="{FF2B5EF4-FFF2-40B4-BE49-F238E27FC236}">
                  <a16:creationId xmlns:a16="http://schemas.microsoft.com/office/drawing/2014/main" id="{F0786EBF-DC18-1D67-3B14-3212D7502B9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7" name="AutoShape 72">
              <a:extLst>
                <a:ext uri="{FF2B5EF4-FFF2-40B4-BE49-F238E27FC236}">
                  <a16:creationId xmlns:a16="http://schemas.microsoft.com/office/drawing/2014/main" id="{C7A1D140-48E1-1D2E-291E-82AE21A49BF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33" name="AutoShape 68">
              <a:extLst>
                <a:ext uri="{FF2B5EF4-FFF2-40B4-BE49-F238E27FC236}">
                  <a16:creationId xmlns:a16="http://schemas.microsoft.com/office/drawing/2014/main" id="{A464D4AA-0F03-165A-1B71-3A20C6669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43" name="AutoShape 68">
              <a:extLst>
                <a:ext uri="{FF2B5EF4-FFF2-40B4-BE49-F238E27FC236}">
                  <a16:creationId xmlns:a16="http://schemas.microsoft.com/office/drawing/2014/main" id="{F5150F54-AFB3-0E11-ABC3-1A62C5705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44" name="Line 153">
            <a:extLst>
              <a:ext uri="{FF2B5EF4-FFF2-40B4-BE49-F238E27FC236}">
                <a16:creationId xmlns:a16="http://schemas.microsoft.com/office/drawing/2014/main" id="{F836764F-4390-6024-DFAF-DED1827CE514}"/>
              </a:ext>
            </a:extLst>
          </p:cNvPr>
          <p:cNvSpPr>
            <a:spLocks noChangeShapeType="1"/>
          </p:cNvSpPr>
          <p:nvPr/>
        </p:nvSpPr>
        <p:spPr bwMode="auto">
          <a:xfrm>
            <a:off x="1396082" y="5474816"/>
            <a:ext cx="399786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1439EB7B-2868-0DF7-6C48-9D3ABF21FA53}"/>
              </a:ext>
            </a:extLst>
          </p:cNvPr>
          <p:cNvSpPr/>
          <p:nvPr/>
        </p:nvSpPr>
        <p:spPr>
          <a:xfrm rot="5400000">
            <a:off x="2854626" y="4309029"/>
            <a:ext cx="267482" cy="2312340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6" name="AutoShape 126">
            <a:extLst>
              <a:ext uri="{FF2B5EF4-FFF2-40B4-BE49-F238E27FC236}">
                <a16:creationId xmlns:a16="http://schemas.microsoft.com/office/drawing/2014/main" id="{5C1F8DD3-AB04-95F8-5704-212C9848101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07306" y="5375776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47" name="AutoShape 126">
            <a:extLst>
              <a:ext uri="{FF2B5EF4-FFF2-40B4-BE49-F238E27FC236}">
                <a16:creationId xmlns:a16="http://schemas.microsoft.com/office/drawing/2014/main" id="{12F80641-69E3-9E73-241B-BADF1C953B2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27961" y="5375776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48" name="AutoShape 126">
            <a:extLst>
              <a:ext uri="{FF2B5EF4-FFF2-40B4-BE49-F238E27FC236}">
                <a16:creationId xmlns:a16="http://schemas.microsoft.com/office/drawing/2014/main" id="{24D23849-C6D7-D34A-752C-99B808560A8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242614" y="5384813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49" name="AutoShape 126">
            <a:extLst>
              <a:ext uri="{FF2B5EF4-FFF2-40B4-BE49-F238E27FC236}">
                <a16:creationId xmlns:a16="http://schemas.microsoft.com/office/drawing/2014/main" id="{DE8785EB-93C7-809F-00B0-2DA5AF452AB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70729" y="5384814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0" name="AutoShape 126">
            <a:extLst>
              <a:ext uri="{FF2B5EF4-FFF2-40B4-BE49-F238E27FC236}">
                <a16:creationId xmlns:a16="http://schemas.microsoft.com/office/drawing/2014/main" id="{D54BA5A0-3E96-5BD3-07E6-0B0953DE00A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00505" y="5384814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1" name="AutoShape 126">
            <a:extLst>
              <a:ext uri="{FF2B5EF4-FFF2-40B4-BE49-F238E27FC236}">
                <a16:creationId xmlns:a16="http://schemas.microsoft.com/office/drawing/2014/main" id="{77930D49-0CD5-AB04-32FD-D629BDC16F0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938850" y="5375776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2" name="AutoShape 126">
            <a:extLst>
              <a:ext uri="{FF2B5EF4-FFF2-40B4-BE49-F238E27FC236}">
                <a16:creationId xmlns:a16="http://schemas.microsoft.com/office/drawing/2014/main" id="{43F74CF5-AC33-EDC8-361D-3AB4FB7FE5B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78700" y="5384814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3" name="AutoShape 126">
            <a:extLst>
              <a:ext uri="{FF2B5EF4-FFF2-40B4-BE49-F238E27FC236}">
                <a16:creationId xmlns:a16="http://schemas.microsoft.com/office/drawing/2014/main" id="{51BD7A40-D5CC-14B8-D3D5-C57848A1078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07685" y="5398570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3" name="AutoShape 126">
            <a:extLst>
              <a:ext uri="{FF2B5EF4-FFF2-40B4-BE49-F238E27FC236}">
                <a16:creationId xmlns:a16="http://schemas.microsoft.com/office/drawing/2014/main" id="{7EAB3482-05C5-F651-02A0-8704B726ADA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37186" y="5398451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0" name="Can 2239">
            <a:extLst>
              <a:ext uri="{FF2B5EF4-FFF2-40B4-BE49-F238E27FC236}">
                <a16:creationId xmlns:a16="http://schemas.microsoft.com/office/drawing/2014/main" id="{A99DD12C-8D8F-4067-09DD-D0DF51E477AA}"/>
              </a:ext>
            </a:extLst>
          </p:cNvPr>
          <p:cNvSpPr/>
          <p:nvPr/>
        </p:nvSpPr>
        <p:spPr>
          <a:xfrm rot="5400000">
            <a:off x="5496268" y="4325190"/>
            <a:ext cx="267482" cy="2274273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58" name="AutoShape 126">
            <a:extLst>
              <a:ext uri="{FF2B5EF4-FFF2-40B4-BE49-F238E27FC236}">
                <a16:creationId xmlns:a16="http://schemas.microsoft.com/office/drawing/2014/main" id="{005C9C04-F5BF-EAEF-7A9B-99410C3C061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67982" y="5372904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59" name="AutoShape 126">
            <a:extLst>
              <a:ext uri="{FF2B5EF4-FFF2-40B4-BE49-F238E27FC236}">
                <a16:creationId xmlns:a16="http://schemas.microsoft.com/office/drawing/2014/main" id="{F75EC430-62FE-2B74-5B60-5BAC703FE2B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688636" y="5372904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60" name="AutoShape 126">
            <a:extLst>
              <a:ext uri="{FF2B5EF4-FFF2-40B4-BE49-F238E27FC236}">
                <a16:creationId xmlns:a16="http://schemas.microsoft.com/office/drawing/2014/main" id="{7FA6171E-904B-D8A6-362A-6B5F04FCA2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903289" y="5381941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61" name="AutoShape 126">
            <a:extLst>
              <a:ext uri="{FF2B5EF4-FFF2-40B4-BE49-F238E27FC236}">
                <a16:creationId xmlns:a16="http://schemas.microsoft.com/office/drawing/2014/main" id="{B5F25C05-DF11-B5DC-EF7C-B5C48F612F1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131404" y="5381942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62" name="AutoShape 126">
            <a:extLst>
              <a:ext uri="{FF2B5EF4-FFF2-40B4-BE49-F238E27FC236}">
                <a16:creationId xmlns:a16="http://schemas.microsoft.com/office/drawing/2014/main" id="{9BA19490-3475-CE0E-AC13-6ABC08A6712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61182" y="5381942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63" name="AutoShape 126">
            <a:extLst>
              <a:ext uri="{FF2B5EF4-FFF2-40B4-BE49-F238E27FC236}">
                <a16:creationId xmlns:a16="http://schemas.microsoft.com/office/drawing/2014/main" id="{EFB10A82-8A3F-BEC3-2D14-BFE40477003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599525" y="5372904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68" name="AutoShape 126">
            <a:extLst>
              <a:ext uri="{FF2B5EF4-FFF2-40B4-BE49-F238E27FC236}">
                <a16:creationId xmlns:a16="http://schemas.microsoft.com/office/drawing/2014/main" id="{43D3D52D-B796-F0C1-5238-97A06A80830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39375" y="5381942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72" name="AutoShape 126">
            <a:extLst>
              <a:ext uri="{FF2B5EF4-FFF2-40B4-BE49-F238E27FC236}">
                <a16:creationId xmlns:a16="http://schemas.microsoft.com/office/drawing/2014/main" id="{4E4922FF-F357-6E93-0938-45539A21A3F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68361" y="5395697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74" name="AutoShape 126">
            <a:extLst>
              <a:ext uri="{FF2B5EF4-FFF2-40B4-BE49-F238E27FC236}">
                <a16:creationId xmlns:a16="http://schemas.microsoft.com/office/drawing/2014/main" id="{ED548BD9-833F-E66B-9919-CED73397A8B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97861" y="5395578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76" name="AutoShape 126">
            <a:extLst>
              <a:ext uri="{FF2B5EF4-FFF2-40B4-BE49-F238E27FC236}">
                <a16:creationId xmlns:a16="http://schemas.microsoft.com/office/drawing/2014/main" id="{8614666F-3179-485B-8F76-D5056E957BE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02217" y="5371689"/>
            <a:ext cx="445141" cy="203708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grpSp>
        <p:nvGrpSpPr>
          <p:cNvPr id="2277" name="Group 2276">
            <a:extLst>
              <a:ext uri="{FF2B5EF4-FFF2-40B4-BE49-F238E27FC236}">
                <a16:creationId xmlns:a16="http://schemas.microsoft.com/office/drawing/2014/main" id="{268CBE40-92D2-2B37-1E6C-D5FD80B0236F}"/>
              </a:ext>
            </a:extLst>
          </p:cNvPr>
          <p:cNvGrpSpPr/>
          <p:nvPr/>
        </p:nvGrpSpPr>
        <p:grpSpPr>
          <a:xfrm>
            <a:off x="6843803" y="5303438"/>
            <a:ext cx="121168" cy="302735"/>
            <a:chOff x="2060159" y="969287"/>
            <a:chExt cx="169647" cy="423857"/>
          </a:xfrm>
        </p:grpSpPr>
        <p:grpSp>
          <p:nvGrpSpPr>
            <p:cNvPr id="2278" name="Group 23">
              <a:extLst>
                <a:ext uri="{FF2B5EF4-FFF2-40B4-BE49-F238E27FC236}">
                  <a16:creationId xmlns:a16="http://schemas.microsoft.com/office/drawing/2014/main" id="{5ACE9E61-94A8-09AC-EE77-7EB7A12E5B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83" name="Line 24">
                <a:extLst>
                  <a:ext uri="{FF2B5EF4-FFF2-40B4-BE49-F238E27FC236}">
                    <a16:creationId xmlns:a16="http://schemas.microsoft.com/office/drawing/2014/main" id="{5B1EDCC9-1DDF-9046-7C42-3FABC944CF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84" name="Line 25">
                <a:extLst>
                  <a:ext uri="{FF2B5EF4-FFF2-40B4-BE49-F238E27FC236}">
                    <a16:creationId xmlns:a16="http://schemas.microsoft.com/office/drawing/2014/main" id="{8EDA77BB-EC48-14C6-AA9C-84FB120502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85" name="Line 26">
                <a:extLst>
                  <a:ext uri="{FF2B5EF4-FFF2-40B4-BE49-F238E27FC236}">
                    <a16:creationId xmlns:a16="http://schemas.microsoft.com/office/drawing/2014/main" id="{7FED149D-A2BF-C1E8-548A-336D8F5ADF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279" name="Group 23">
              <a:extLst>
                <a:ext uri="{FF2B5EF4-FFF2-40B4-BE49-F238E27FC236}">
                  <a16:creationId xmlns:a16="http://schemas.microsoft.com/office/drawing/2014/main" id="{13E7EDB2-744C-DBA0-CBA8-6AFC67D68C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80" name="Line 24">
                <a:extLst>
                  <a:ext uri="{FF2B5EF4-FFF2-40B4-BE49-F238E27FC236}">
                    <a16:creationId xmlns:a16="http://schemas.microsoft.com/office/drawing/2014/main" id="{450EF872-A90A-D276-07D3-5887664EEA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81" name="Line 25">
                <a:extLst>
                  <a:ext uri="{FF2B5EF4-FFF2-40B4-BE49-F238E27FC236}">
                    <a16:creationId xmlns:a16="http://schemas.microsoft.com/office/drawing/2014/main" id="{B8D07D6D-45A9-8232-23B2-5AFFC6CFB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82" name="Line 26">
                <a:extLst>
                  <a:ext uri="{FF2B5EF4-FFF2-40B4-BE49-F238E27FC236}">
                    <a16:creationId xmlns:a16="http://schemas.microsoft.com/office/drawing/2014/main" id="{E70CCA77-2369-C68F-ECCC-BF5FBC16C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286" name="Can 2285">
            <a:extLst>
              <a:ext uri="{FF2B5EF4-FFF2-40B4-BE49-F238E27FC236}">
                <a16:creationId xmlns:a16="http://schemas.microsoft.com/office/drawing/2014/main" id="{2FF497DC-0C13-1A4F-BFCC-4A5D03A79F3C}"/>
              </a:ext>
            </a:extLst>
          </p:cNvPr>
          <p:cNvSpPr/>
          <p:nvPr/>
        </p:nvSpPr>
        <p:spPr>
          <a:xfrm rot="5400000">
            <a:off x="9336916" y="4342034"/>
            <a:ext cx="267482" cy="2312340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87" name="Oval 2286">
            <a:extLst>
              <a:ext uri="{FF2B5EF4-FFF2-40B4-BE49-F238E27FC236}">
                <a16:creationId xmlns:a16="http://schemas.microsoft.com/office/drawing/2014/main" id="{CDBBE499-6285-6446-8E8D-62841ACB70CC}"/>
              </a:ext>
            </a:extLst>
          </p:cNvPr>
          <p:cNvSpPr/>
          <p:nvPr/>
        </p:nvSpPr>
        <p:spPr>
          <a:xfrm>
            <a:off x="7058670" y="5170961"/>
            <a:ext cx="120910" cy="6691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37"/>
          </a:p>
        </p:txBody>
      </p:sp>
      <p:sp>
        <p:nvSpPr>
          <p:cNvPr id="2288" name="Oval 2287">
            <a:extLst>
              <a:ext uri="{FF2B5EF4-FFF2-40B4-BE49-F238E27FC236}">
                <a16:creationId xmlns:a16="http://schemas.microsoft.com/office/drawing/2014/main" id="{DE2948CA-F946-A313-1B40-7CFAB317905D}"/>
              </a:ext>
            </a:extLst>
          </p:cNvPr>
          <p:cNvSpPr/>
          <p:nvPr/>
        </p:nvSpPr>
        <p:spPr>
          <a:xfrm>
            <a:off x="7275510" y="5179950"/>
            <a:ext cx="120910" cy="6691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37"/>
          </a:p>
        </p:txBody>
      </p:sp>
      <p:sp>
        <p:nvSpPr>
          <p:cNvPr id="2289" name="Oval 2288">
            <a:extLst>
              <a:ext uri="{FF2B5EF4-FFF2-40B4-BE49-F238E27FC236}">
                <a16:creationId xmlns:a16="http://schemas.microsoft.com/office/drawing/2014/main" id="{4EB3239A-DB97-C3C0-A3A1-354E358E66E8}"/>
              </a:ext>
            </a:extLst>
          </p:cNvPr>
          <p:cNvSpPr/>
          <p:nvPr/>
        </p:nvSpPr>
        <p:spPr>
          <a:xfrm>
            <a:off x="7462415" y="5179950"/>
            <a:ext cx="120910" cy="6691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37"/>
          </a:p>
        </p:txBody>
      </p:sp>
      <p:sp>
        <p:nvSpPr>
          <p:cNvPr id="2290" name="Oval 2289">
            <a:extLst>
              <a:ext uri="{FF2B5EF4-FFF2-40B4-BE49-F238E27FC236}">
                <a16:creationId xmlns:a16="http://schemas.microsoft.com/office/drawing/2014/main" id="{A721C8E9-4BA5-FFF1-CBEB-B1B9ECBE91A0}"/>
              </a:ext>
            </a:extLst>
          </p:cNvPr>
          <p:cNvSpPr/>
          <p:nvPr/>
        </p:nvSpPr>
        <p:spPr>
          <a:xfrm>
            <a:off x="7669653" y="5140384"/>
            <a:ext cx="120910" cy="6691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37"/>
          </a:p>
        </p:txBody>
      </p:sp>
      <p:sp>
        <p:nvSpPr>
          <p:cNvPr id="2291" name="Oval 2290">
            <a:extLst>
              <a:ext uri="{FF2B5EF4-FFF2-40B4-BE49-F238E27FC236}">
                <a16:creationId xmlns:a16="http://schemas.microsoft.com/office/drawing/2014/main" id="{37792A0E-BA4F-0243-F77B-C78DA31A7C35}"/>
              </a:ext>
            </a:extLst>
          </p:cNvPr>
          <p:cNvSpPr/>
          <p:nvPr/>
        </p:nvSpPr>
        <p:spPr>
          <a:xfrm>
            <a:off x="7864663" y="5163803"/>
            <a:ext cx="120910" cy="6691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37"/>
          </a:p>
        </p:txBody>
      </p:sp>
      <p:sp>
        <p:nvSpPr>
          <p:cNvPr id="2292" name="Oval 2291">
            <a:extLst>
              <a:ext uri="{FF2B5EF4-FFF2-40B4-BE49-F238E27FC236}">
                <a16:creationId xmlns:a16="http://schemas.microsoft.com/office/drawing/2014/main" id="{DD00378D-7ED6-0D38-A455-DB6EC01EC48F}"/>
              </a:ext>
            </a:extLst>
          </p:cNvPr>
          <p:cNvSpPr/>
          <p:nvPr/>
        </p:nvSpPr>
        <p:spPr>
          <a:xfrm>
            <a:off x="8183372" y="5179950"/>
            <a:ext cx="71458" cy="66918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37"/>
          </a:p>
        </p:txBody>
      </p:sp>
      <p:grpSp>
        <p:nvGrpSpPr>
          <p:cNvPr id="2294" name="Group 2293">
            <a:extLst>
              <a:ext uri="{FF2B5EF4-FFF2-40B4-BE49-F238E27FC236}">
                <a16:creationId xmlns:a16="http://schemas.microsoft.com/office/drawing/2014/main" id="{F13C32F3-A966-D1B4-D8CD-04FF088C6D9C}"/>
              </a:ext>
            </a:extLst>
          </p:cNvPr>
          <p:cNvGrpSpPr/>
          <p:nvPr/>
        </p:nvGrpSpPr>
        <p:grpSpPr>
          <a:xfrm>
            <a:off x="10949755" y="5339963"/>
            <a:ext cx="121168" cy="302735"/>
            <a:chOff x="2060159" y="969287"/>
            <a:chExt cx="169647" cy="423857"/>
          </a:xfrm>
        </p:grpSpPr>
        <p:grpSp>
          <p:nvGrpSpPr>
            <p:cNvPr id="2295" name="Group 23">
              <a:extLst>
                <a:ext uri="{FF2B5EF4-FFF2-40B4-BE49-F238E27FC236}">
                  <a16:creationId xmlns:a16="http://schemas.microsoft.com/office/drawing/2014/main" id="{0D1624ED-A41D-3069-89AE-827A275D86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301" name="Line 24">
                <a:extLst>
                  <a:ext uri="{FF2B5EF4-FFF2-40B4-BE49-F238E27FC236}">
                    <a16:creationId xmlns:a16="http://schemas.microsoft.com/office/drawing/2014/main" id="{D0AB0B57-33D1-5BF3-BDB2-84FFB7E999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02" name="Line 25">
                <a:extLst>
                  <a:ext uri="{FF2B5EF4-FFF2-40B4-BE49-F238E27FC236}">
                    <a16:creationId xmlns:a16="http://schemas.microsoft.com/office/drawing/2014/main" id="{0F3119C3-A5CF-3C23-47EE-44EFECC6D9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03" name="Line 26">
                <a:extLst>
                  <a:ext uri="{FF2B5EF4-FFF2-40B4-BE49-F238E27FC236}">
                    <a16:creationId xmlns:a16="http://schemas.microsoft.com/office/drawing/2014/main" id="{5F90C533-A182-E00A-530C-27D3C7FFE5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296" name="Group 23">
              <a:extLst>
                <a:ext uri="{FF2B5EF4-FFF2-40B4-BE49-F238E27FC236}">
                  <a16:creationId xmlns:a16="http://schemas.microsoft.com/office/drawing/2014/main" id="{23E66034-DDE7-4896-5636-533A481F94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97" name="Line 24">
                <a:extLst>
                  <a:ext uri="{FF2B5EF4-FFF2-40B4-BE49-F238E27FC236}">
                    <a16:creationId xmlns:a16="http://schemas.microsoft.com/office/drawing/2014/main" id="{75232F7C-5AA4-81D5-A037-0657A4F362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98" name="Line 25">
                <a:extLst>
                  <a:ext uri="{FF2B5EF4-FFF2-40B4-BE49-F238E27FC236}">
                    <a16:creationId xmlns:a16="http://schemas.microsoft.com/office/drawing/2014/main" id="{3632D505-B496-26E2-55A8-366F0787C5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99" name="Line 26">
                <a:extLst>
                  <a:ext uri="{FF2B5EF4-FFF2-40B4-BE49-F238E27FC236}">
                    <a16:creationId xmlns:a16="http://schemas.microsoft.com/office/drawing/2014/main" id="{DBE8DDE7-3C09-06DA-264D-2424CDDB46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304" name="Rettangolo con angoli arrotondati 2186">
            <a:extLst>
              <a:ext uri="{FF2B5EF4-FFF2-40B4-BE49-F238E27FC236}">
                <a16:creationId xmlns:a16="http://schemas.microsoft.com/office/drawing/2014/main" id="{55CFF72B-0D3C-2572-D2EE-FCA7914124BB}"/>
              </a:ext>
            </a:extLst>
          </p:cNvPr>
          <p:cNvSpPr/>
          <p:nvPr/>
        </p:nvSpPr>
        <p:spPr>
          <a:xfrm>
            <a:off x="5274547" y="1205413"/>
            <a:ext cx="2458762" cy="1713750"/>
          </a:xfrm>
          <a:prstGeom prst="roundRect">
            <a:avLst>
              <a:gd name="adj" fmla="val 6032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37"/>
          </a:p>
        </p:txBody>
      </p:sp>
      <p:cxnSp>
        <p:nvCxnSpPr>
          <p:cNvPr id="2306" name="Straight Connector 2305">
            <a:extLst>
              <a:ext uri="{FF2B5EF4-FFF2-40B4-BE49-F238E27FC236}">
                <a16:creationId xmlns:a16="http://schemas.microsoft.com/office/drawing/2014/main" id="{1147CCB9-F4C1-5F42-B279-9F4E90C63F28}"/>
              </a:ext>
            </a:extLst>
          </p:cNvPr>
          <p:cNvCxnSpPr>
            <a:cxnSpLocks/>
          </p:cNvCxnSpPr>
          <p:nvPr/>
        </p:nvCxnSpPr>
        <p:spPr>
          <a:xfrm flipH="1">
            <a:off x="187933" y="2858181"/>
            <a:ext cx="5161078" cy="180927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10" name="Straight Connector 2309">
            <a:extLst>
              <a:ext uri="{FF2B5EF4-FFF2-40B4-BE49-F238E27FC236}">
                <a16:creationId xmlns:a16="http://schemas.microsoft.com/office/drawing/2014/main" id="{EA552DE8-914B-324E-CD4D-2ADDF2EA5E71}"/>
              </a:ext>
            </a:extLst>
          </p:cNvPr>
          <p:cNvCxnSpPr>
            <a:cxnSpLocks/>
          </p:cNvCxnSpPr>
          <p:nvPr/>
        </p:nvCxnSpPr>
        <p:spPr>
          <a:xfrm>
            <a:off x="7703638" y="2886313"/>
            <a:ext cx="4323356" cy="175571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31" name="TextBox 2330">
            <a:extLst>
              <a:ext uri="{FF2B5EF4-FFF2-40B4-BE49-F238E27FC236}">
                <a16:creationId xmlns:a16="http://schemas.microsoft.com/office/drawing/2014/main" id="{B23DE514-3572-8D94-A327-EFE59515DE80}"/>
              </a:ext>
            </a:extLst>
          </p:cNvPr>
          <p:cNvSpPr txBox="1"/>
          <p:nvPr/>
        </p:nvSpPr>
        <p:spPr>
          <a:xfrm>
            <a:off x="90519" y="4672999"/>
            <a:ext cx="10730621" cy="301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8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Capture  </a:t>
            </a:r>
            <a:r>
              <a:rPr lang="en-US" sz="1358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  </a:t>
            </a:r>
            <a:r>
              <a:rPr lang="en-CH" sz="1358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Chicane    </a:t>
            </a:r>
            <a:r>
              <a:rPr lang="en-US" sz="1358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                                                </a:t>
            </a:r>
            <a:r>
              <a:rPr lang="en-CH" sz="1358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Positron </a:t>
            </a:r>
            <a:r>
              <a:rPr lang="en-CH" sz="1358" b="1" err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linac</a:t>
            </a:r>
            <a:r>
              <a:rPr lang="en-CH" sz="1358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358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- S</a:t>
            </a:r>
            <a:r>
              <a:rPr lang="en-CH" sz="1358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ection 1       </a:t>
            </a:r>
            <a:r>
              <a:rPr lang="en-US" sz="1358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                              </a:t>
            </a:r>
            <a:r>
              <a:rPr lang="en-CH" sz="1358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Matching section        </a:t>
            </a:r>
            <a:r>
              <a:rPr lang="en-US" sz="1358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   </a:t>
            </a:r>
            <a:r>
              <a:rPr lang="en-CH" sz="1358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Positron </a:t>
            </a:r>
            <a:r>
              <a:rPr lang="en-CH" sz="1358" b="1" err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linac</a:t>
            </a:r>
            <a:r>
              <a:rPr lang="en-CH" sz="1358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358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- S</a:t>
            </a:r>
            <a:r>
              <a:rPr lang="en-CH" sz="1358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ection 2</a:t>
            </a:r>
            <a:endParaRPr lang="en-CH" sz="1358" b="1" dirty="0">
              <a:solidFill>
                <a:srgbClr val="0000FF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336" name="TextBox 2335">
            <a:extLst>
              <a:ext uri="{FF2B5EF4-FFF2-40B4-BE49-F238E27FC236}">
                <a16:creationId xmlns:a16="http://schemas.microsoft.com/office/drawing/2014/main" id="{90403C30-957B-C87D-8B8C-EAB72570CB42}"/>
              </a:ext>
            </a:extLst>
          </p:cNvPr>
          <p:cNvSpPr txBox="1"/>
          <p:nvPr/>
        </p:nvSpPr>
        <p:spPr>
          <a:xfrm>
            <a:off x="108173" y="4916462"/>
            <a:ext cx="788370" cy="301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8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section</a:t>
            </a:r>
            <a:endParaRPr lang="en-GB" sz="1358" dirty="0"/>
          </a:p>
        </p:txBody>
      </p:sp>
      <p:sp>
        <p:nvSpPr>
          <p:cNvPr id="2337" name="Rectangle 101">
            <a:extLst>
              <a:ext uri="{FF2B5EF4-FFF2-40B4-BE49-F238E27FC236}">
                <a16:creationId xmlns:a16="http://schemas.microsoft.com/office/drawing/2014/main" id="{CB900CF2-D4FB-6FE5-30F8-435D2079D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6102" y="4924852"/>
            <a:ext cx="6014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500 mm</a:t>
            </a:r>
          </a:p>
        </p:txBody>
      </p:sp>
      <p:cxnSp>
        <p:nvCxnSpPr>
          <p:cNvPr id="2338" name="Straight Arrow Connector 2337">
            <a:extLst>
              <a:ext uri="{FF2B5EF4-FFF2-40B4-BE49-F238E27FC236}">
                <a16:creationId xmlns:a16="http://schemas.microsoft.com/office/drawing/2014/main" id="{7BEEECE6-CCB7-2306-B393-B21D50E67451}"/>
              </a:ext>
            </a:extLst>
          </p:cNvPr>
          <p:cNvCxnSpPr/>
          <p:nvPr/>
        </p:nvCxnSpPr>
        <p:spPr bwMode="auto">
          <a:xfrm>
            <a:off x="6964971" y="5137057"/>
            <a:ext cx="323387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39" name="Rectangle 101">
            <a:extLst>
              <a:ext uri="{FF2B5EF4-FFF2-40B4-BE49-F238E27FC236}">
                <a16:creationId xmlns:a16="http://schemas.microsoft.com/office/drawing/2014/main" id="{947AD068-2741-4005-CAFD-AF867B716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2558" y="4889597"/>
            <a:ext cx="6014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350 mm</a:t>
            </a:r>
          </a:p>
        </p:txBody>
      </p:sp>
      <p:cxnSp>
        <p:nvCxnSpPr>
          <p:cNvPr id="2340" name="Straight Arrow Connector 2339">
            <a:extLst>
              <a:ext uri="{FF2B5EF4-FFF2-40B4-BE49-F238E27FC236}">
                <a16:creationId xmlns:a16="http://schemas.microsoft.com/office/drawing/2014/main" id="{8064AA12-F3A7-8468-0C3A-958F70D85845}"/>
              </a:ext>
            </a:extLst>
          </p:cNvPr>
          <p:cNvCxnSpPr/>
          <p:nvPr/>
        </p:nvCxnSpPr>
        <p:spPr bwMode="auto">
          <a:xfrm>
            <a:off x="8071427" y="5101802"/>
            <a:ext cx="323387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41" name="Oval 2340">
            <a:extLst>
              <a:ext uri="{FF2B5EF4-FFF2-40B4-BE49-F238E27FC236}">
                <a16:creationId xmlns:a16="http://schemas.microsoft.com/office/drawing/2014/main" id="{5230E8A7-24F0-F3F7-A2A9-9050C458C7CC}"/>
              </a:ext>
            </a:extLst>
          </p:cNvPr>
          <p:cNvSpPr/>
          <p:nvPr/>
        </p:nvSpPr>
        <p:spPr>
          <a:xfrm>
            <a:off x="10704076" y="5146684"/>
            <a:ext cx="71458" cy="66918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37"/>
          </a:p>
        </p:txBody>
      </p:sp>
      <p:cxnSp>
        <p:nvCxnSpPr>
          <p:cNvPr id="2342" name="Straight Arrow Connector 2341">
            <a:extLst>
              <a:ext uri="{FF2B5EF4-FFF2-40B4-BE49-F238E27FC236}">
                <a16:creationId xmlns:a16="http://schemas.microsoft.com/office/drawing/2014/main" id="{E8763EC0-BFD0-0C03-3C19-B2C550BE1677}"/>
              </a:ext>
            </a:extLst>
          </p:cNvPr>
          <p:cNvCxnSpPr/>
          <p:nvPr/>
        </p:nvCxnSpPr>
        <p:spPr bwMode="auto">
          <a:xfrm>
            <a:off x="1800874" y="5191102"/>
            <a:ext cx="2308163" cy="98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43" name="Rectangle 101">
            <a:extLst>
              <a:ext uri="{FF2B5EF4-FFF2-40B4-BE49-F238E27FC236}">
                <a16:creationId xmlns:a16="http://schemas.microsoft.com/office/drawing/2014/main" id="{BA8B662E-B48A-B275-2E00-D7019D326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6069" y="4987713"/>
            <a:ext cx="77744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30</a:t>
            </a:r>
            <a:r>
              <a:rPr lang="en-CH" altLang="de-DE" sz="900" dirty="0"/>
              <a:t>00</a:t>
            </a:r>
            <a:r>
              <a:rPr lang="en-US" altLang="de-DE" sz="900" dirty="0"/>
              <a:t> mm</a:t>
            </a:r>
          </a:p>
        </p:txBody>
      </p:sp>
      <p:cxnSp>
        <p:nvCxnSpPr>
          <p:cNvPr id="2344" name="Straight Arrow Connector 2343">
            <a:extLst>
              <a:ext uri="{FF2B5EF4-FFF2-40B4-BE49-F238E27FC236}">
                <a16:creationId xmlns:a16="http://schemas.microsoft.com/office/drawing/2014/main" id="{4B453732-97F9-30CB-CE84-8BCF49096884}"/>
              </a:ext>
            </a:extLst>
          </p:cNvPr>
          <p:cNvCxnSpPr/>
          <p:nvPr/>
        </p:nvCxnSpPr>
        <p:spPr bwMode="auto">
          <a:xfrm>
            <a:off x="4175576" y="5199453"/>
            <a:ext cx="323387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45" name="Rectangle 101">
            <a:extLst>
              <a:ext uri="{FF2B5EF4-FFF2-40B4-BE49-F238E27FC236}">
                <a16:creationId xmlns:a16="http://schemas.microsoft.com/office/drawing/2014/main" id="{15CA5E4D-437F-0377-C7F3-27276A3F1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5906" y="4977395"/>
            <a:ext cx="6014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200 mm</a:t>
            </a:r>
          </a:p>
        </p:txBody>
      </p:sp>
      <p:sp>
        <p:nvSpPr>
          <p:cNvPr id="4" name="Rectangle 159">
            <a:extLst>
              <a:ext uri="{FF2B5EF4-FFF2-40B4-BE49-F238E27FC236}">
                <a16:creationId xmlns:a16="http://schemas.microsoft.com/office/drawing/2014/main" id="{D6E7B98B-FE9D-E735-8B74-2C857A910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1949" y="1127709"/>
            <a:ext cx="2396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Capture linac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100 Hz, 6 RF structures </a:t>
            </a:r>
          </a:p>
        </p:txBody>
      </p:sp>
      <p:sp>
        <p:nvSpPr>
          <p:cNvPr id="5" name="Rectangle 101">
            <a:extLst>
              <a:ext uri="{FF2B5EF4-FFF2-40B4-BE49-F238E27FC236}">
                <a16:creationId xmlns:a16="http://schemas.microsoft.com/office/drawing/2014/main" id="{E530ACB2-4C0D-A82B-D944-CC2160B78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85451" y="2058028"/>
            <a:ext cx="119776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Damping Ring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b="1" dirty="0" err="1">
                <a:solidFill>
                  <a:srgbClr val="FF0000"/>
                </a:solidFill>
              </a:rPr>
              <a:t>Q</a:t>
            </a:r>
            <a:r>
              <a:rPr lang="en-US" altLang="de-DE" sz="1200" b="1" baseline="-25000" dirty="0" err="1">
                <a:solidFill>
                  <a:srgbClr val="FF0000"/>
                </a:solidFill>
              </a:rPr>
              <a:t>b</a:t>
            </a:r>
            <a:r>
              <a:rPr lang="en-US" altLang="de-DE" sz="1200" b="1" dirty="0">
                <a:solidFill>
                  <a:srgbClr val="FF0000"/>
                </a:solidFill>
              </a:rPr>
              <a:t> = 5.4 nC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4792255-31DB-6E35-8A71-1D63128C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B004C14F-E7AA-31E0-08D8-CC2C538EE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684" y="6489146"/>
            <a:ext cx="4896544" cy="322263"/>
          </a:xfrm>
        </p:spPr>
        <p:txBody>
          <a:bodyPr/>
          <a:lstStyle/>
          <a:p>
            <a:r>
              <a:rPr lang="en-GB" dirty="0"/>
              <a:t>I. Chaikovska (</a:t>
            </a:r>
            <a:r>
              <a:rPr lang="en-GB" dirty="0" err="1"/>
              <a:t>IJCLab</a:t>
            </a:r>
            <a:r>
              <a:rPr lang="en-GB" dirty="0"/>
              <a:t>/CNRS)</a:t>
            </a:r>
          </a:p>
        </p:txBody>
      </p:sp>
    </p:spTree>
    <p:extLst>
      <p:ext uri="{BB962C8B-B14F-4D97-AF65-F5344CB8AC3E}">
        <p14:creationId xmlns:p14="http://schemas.microsoft.com/office/powerpoint/2010/main" val="120126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DA48DB-C3D1-EE07-5BF8-12FC718AA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7255" y="169222"/>
            <a:ext cx="9663331" cy="553384"/>
          </a:xfrm>
        </p:spPr>
        <p:txBody>
          <a:bodyPr>
            <a:normAutofit/>
          </a:bodyPr>
          <a:lstStyle/>
          <a:p>
            <a:r>
              <a:rPr lang="en-GB" dirty="0"/>
              <a:t>Positron </a:t>
            </a:r>
            <a:r>
              <a:rPr lang="en-GB" dirty="0" err="1"/>
              <a:t>linac</a:t>
            </a:r>
            <a:r>
              <a:rPr lang="en-GB" dirty="0"/>
              <a:t> design and performance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72D7B4-2658-E3EC-BAB4-D43D5A22DAF1}"/>
              </a:ext>
            </a:extLst>
          </p:cNvPr>
          <p:cNvSpPr txBox="1"/>
          <p:nvPr/>
        </p:nvSpPr>
        <p:spPr>
          <a:xfrm>
            <a:off x="10816724" y="5949893"/>
            <a:ext cx="873957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Y. Zhao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4BD2C4-8DD9-4CC6-304D-B804CF24C6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7" y="1318961"/>
            <a:ext cx="11816219" cy="42200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086CF8-B566-C3E5-F91A-730C8B729E8F}"/>
              </a:ext>
            </a:extLst>
          </p:cNvPr>
          <p:cNvSpPr txBox="1"/>
          <p:nvPr/>
        </p:nvSpPr>
        <p:spPr>
          <a:xfrm>
            <a:off x="2860822" y="2212912"/>
            <a:ext cx="1266493" cy="336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4" dirty="0"/>
              <a:t>Section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B4A852-3C3C-74F1-0051-9F24B8B43B27}"/>
              </a:ext>
            </a:extLst>
          </p:cNvPr>
          <p:cNvSpPr txBox="1"/>
          <p:nvPr/>
        </p:nvSpPr>
        <p:spPr>
          <a:xfrm>
            <a:off x="7203002" y="2380971"/>
            <a:ext cx="1266493" cy="336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4" dirty="0"/>
              <a:t>Section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99093-E19A-234F-F0FF-07B6B79EAED9}"/>
              </a:ext>
            </a:extLst>
          </p:cNvPr>
          <p:cNvSpPr txBox="1"/>
          <p:nvPr/>
        </p:nvSpPr>
        <p:spPr>
          <a:xfrm>
            <a:off x="830551" y="2038762"/>
            <a:ext cx="950792" cy="510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8" dirty="0"/>
              <a:t>Capture </a:t>
            </a:r>
          </a:p>
          <a:p>
            <a:r>
              <a:rPr lang="en-GB" sz="1358" dirty="0" err="1"/>
              <a:t>Linac</a:t>
            </a:r>
            <a:endParaRPr lang="en-GB" sz="1358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759F48-A135-BDA9-FC0A-F4E9B4DFE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4B8D0611-7842-B5FE-D626-54037AAC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684" y="6489146"/>
            <a:ext cx="4896544" cy="322263"/>
          </a:xfrm>
        </p:spPr>
        <p:txBody>
          <a:bodyPr/>
          <a:lstStyle/>
          <a:p>
            <a:r>
              <a:rPr lang="en-GB" dirty="0"/>
              <a:t>I. Chaikovska (</a:t>
            </a:r>
            <a:r>
              <a:rPr lang="en-GB" dirty="0" err="1"/>
              <a:t>IJCLab</a:t>
            </a:r>
            <a:r>
              <a:rPr lang="en-GB" dirty="0"/>
              <a:t>/CNRS)</a:t>
            </a:r>
          </a:p>
        </p:txBody>
      </p:sp>
    </p:spTree>
    <p:extLst>
      <p:ext uri="{BB962C8B-B14F-4D97-AF65-F5344CB8AC3E}">
        <p14:creationId xmlns:p14="http://schemas.microsoft.com/office/powerpoint/2010/main" val="3104316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B7CB99-FB34-2973-90FB-43832518E5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352470"/>
              </p:ext>
            </p:extLst>
          </p:nvPr>
        </p:nvGraphicFramePr>
        <p:xfrm>
          <a:off x="798860" y="902671"/>
          <a:ext cx="6583643" cy="54395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8918">
                  <a:extLst>
                    <a:ext uri="{9D8B030D-6E8A-4147-A177-3AD203B41FA5}">
                      <a16:colId xmlns:a16="http://schemas.microsoft.com/office/drawing/2014/main" val="2419489173"/>
                    </a:ext>
                  </a:extLst>
                </a:gridCol>
                <a:gridCol w="1468192">
                  <a:extLst>
                    <a:ext uri="{9D8B030D-6E8A-4147-A177-3AD203B41FA5}">
                      <a16:colId xmlns:a16="http://schemas.microsoft.com/office/drawing/2014/main" val="3030706250"/>
                    </a:ext>
                  </a:extLst>
                </a:gridCol>
                <a:gridCol w="2606533">
                  <a:extLst>
                    <a:ext uri="{9D8B030D-6E8A-4147-A177-3AD203B41FA5}">
                      <a16:colId xmlns:a16="http://schemas.microsoft.com/office/drawing/2014/main" val="2090911737"/>
                    </a:ext>
                  </a:extLst>
                </a:gridCol>
              </a:tblGrid>
              <a:tr h="358588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i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749541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600" b="1" i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beam energy 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GeV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2.86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086325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Number of bunches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i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336140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r>
                        <a:rPr lang="en-US" sz="1600" b="1" i="0" kern="12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Repetition rate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kern="12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Hz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kern="12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4388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600" b="1" i="0" baseline="30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bunch charge 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endParaRPr lang="en-US" sz="1600" b="1" i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4.01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935653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600" b="1" i="0" baseline="30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beam power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kW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5.1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644160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 thickness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283105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size, x/y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053326"/>
                  </a:ext>
                </a:extLst>
              </a:tr>
              <a:tr h="363677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Positron yield @ Target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lang="en-US" sz="1600" b="1" i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/Ne</a:t>
                      </a:r>
                      <a:r>
                        <a:rPr lang="en-US" sz="1600" b="1" i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7.1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435298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Positron yield @ CS *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lang="en-US" sz="1600" b="1" i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/Ne</a:t>
                      </a:r>
                      <a:r>
                        <a:rPr lang="en-US" sz="1600" b="1" i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4.2/3.9/3.6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97434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Positron yield @ PL**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lang="en-US" sz="1600" b="1" i="0" baseline="30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/Ne</a:t>
                      </a:r>
                      <a:r>
                        <a:rPr lang="en-US" sz="1600" b="1" i="0" baseline="30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3.37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95780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Positron yield @ DR***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Ne</a:t>
                      </a:r>
                      <a:r>
                        <a:rPr lang="en-US" sz="1600" b="1" i="0" kern="1200" baseline="30000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600" b="1" i="0" kern="1200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/Ne</a:t>
                      </a:r>
                      <a:r>
                        <a:rPr lang="en-US" sz="1600" b="1" i="0" kern="1200" baseline="30000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kern="1200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2.97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51327"/>
                  </a:ext>
                </a:extLst>
              </a:tr>
              <a:tr h="363677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 deposited power 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kW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147081"/>
                  </a:ext>
                </a:extLst>
              </a:tr>
              <a:tr h="358588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 PEDD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J/g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6.8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3668143"/>
                  </a:ext>
                </a:extLst>
              </a:tr>
              <a:tr h="380639"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600" b="1" i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beam emittance, </a:t>
                      </a:r>
                      <a:r>
                        <a:rPr lang="el-GR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n-US" sz="1600" b="1" i="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16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x/y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mm.rad</a:t>
                      </a:r>
                      <a:endParaRPr lang="en-US" sz="1600" b="1" i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13.5/13.6</a:t>
                      </a:r>
                    </a:p>
                  </a:txBody>
                  <a:tcPr marL="117119" marR="117119" marT="58560" marB="58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25172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06C89CF-0EF8-8040-4F83-2FAE9421B936}"/>
              </a:ext>
            </a:extLst>
          </p:cNvPr>
          <p:cNvSpPr txBox="1"/>
          <p:nvPr/>
        </p:nvSpPr>
        <p:spPr>
          <a:xfrm>
            <a:off x="7481407" y="1065661"/>
            <a:ext cx="4563691" cy="277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4" i="1" dirty="0"/>
              <a:t>* Yield before chicane/ after chicane/ @ s1 point (2 RF structures after chicane)</a:t>
            </a:r>
          </a:p>
          <a:p>
            <a:r>
              <a:rPr lang="en-GB" sz="1584" i="1" dirty="0"/>
              <a:t>	</a:t>
            </a:r>
          </a:p>
          <a:p>
            <a:r>
              <a:rPr lang="en-GB" sz="1584" i="1" dirty="0"/>
              <a:t>** full beam</a:t>
            </a:r>
          </a:p>
          <a:p>
            <a:endParaRPr lang="en-GB" sz="1584" i="1" dirty="0"/>
          </a:p>
          <a:p>
            <a:r>
              <a:rPr lang="en-GB" sz="1584" i="1" dirty="0"/>
              <a:t>*** Estimated with the cut window </a:t>
            </a:r>
          </a:p>
          <a:p>
            <a:endParaRPr lang="en-GB" sz="1584" i="1" dirty="0"/>
          </a:p>
          <a:p>
            <a:endParaRPr lang="en-GB" sz="1584" i="1" dirty="0"/>
          </a:p>
          <a:p>
            <a:r>
              <a:rPr lang="en-GB" sz="1584" i="1" dirty="0"/>
              <a:t>Emittance is estimated for the full e</a:t>
            </a:r>
            <a:r>
              <a:rPr lang="en-GB" sz="1584" i="1" baseline="30000" dirty="0"/>
              <a:t>+</a:t>
            </a:r>
            <a:r>
              <a:rPr lang="en-GB" sz="1584" i="1" dirty="0"/>
              <a:t> beam</a:t>
            </a:r>
          </a:p>
          <a:p>
            <a:endParaRPr lang="en-GB" sz="1584" i="1" dirty="0"/>
          </a:p>
          <a:p>
            <a:r>
              <a:rPr lang="en-GB" sz="1584" i="1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9C1353-EC73-6158-A19A-F286FF537C8A}"/>
              </a:ext>
            </a:extLst>
          </p:cNvPr>
          <p:cNvSpPr txBox="1"/>
          <p:nvPr/>
        </p:nvSpPr>
        <p:spPr>
          <a:xfrm>
            <a:off x="7369601" y="2580869"/>
            <a:ext cx="4773663" cy="2839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45" dirty="0">
                <a:latin typeface="Calibri" panose="020F0502020204030204" pitchFamily="34" charset="0"/>
                <a:cs typeface="Calibri" panose="020F0502020204030204" pitchFamily="34" charset="0"/>
              </a:rPr>
              <a:t>DR acceptance window: (Energy : 2.86</a:t>
            </a:r>
            <a:r>
              <a:rPr lang="en-CH" altLang="zh-CN" sz="1245">
                <a:latin typeface="Calibri" panose="020F0502020204030204" pitchFamily="34" charset="0"/>
                <a:cs typeface="Calibri" panose="020F0502020204030204" pitchFamily="34" charset="0"/>
              </a:rPr>
              <a:t> GeV </a:t>
            </a:r>
            <a:r>
              <a:rPr lang="en-CH" altLang="zh-CN" sz="1245" b="1">
                <a:latin typeface="Calibri" panose="020F0502020204030204" pitchFamily="34" charset="0"/>
                <a:cs typeface="Calibri" panose="020F0502020204030204" pitchFamily="34" charset="0"/>
              </a:rPr>
              <a:t>± </a:t>
            </a:r>
            <a:r>
              <a:rPr lang="en-US" altLang="zh-CN" sz="1245" b="1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CH" altLang="zh-CN" sz="1245" b="1"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r>
              <a:rPr lang="en-US" altLang="zh-CN" sz="1245" b="1" dirty="0">
                <a:latin typeface="Calibri" panose="020F0502020204030204" pitchFamily="34" charset="0"/>
                <a:cs typeface="Calibri" panose="020F0502020204030204" pitchFamily="34" charset="0"/>
              </a:rPr>
              <a:t> ;</a:t>
            </a:r>
            <a:r>
              <a:rPr lang="en-CH" altLang="zh-CN" sz="1245">
                <a:latin typeface="Calibri" panose="020F0502020204030204" pitchFamily="34" charset="0"/>
                <a:cs typeface="Calibri" panose="020F0502020204030204" pitchFamily="34" charset="0"/>
              </a:rPr>
              <a:t> Time : </a:t>
            </a:r>
            <a:r>
              <a:rPr lang="en-CH" altLang="zh-CN" sz="1245" b="1">
                <a:latin typeface="Calibri" panose="020F0502020204030204" pitchFamily="34" charset="0"/>
                <a:cs typeface="Calibri" panose="020F0502020204030204" pitchFamily="34" charset="0"/>
              </a:rPr>
              <a:t>± </a:t>
            </a:r>
            <a:r>
              <a:rPr lang="en-US" altLang="zh-CN" sz="1245" b="1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CH" altLang="zh-CN" sz="1245" b="1">
                <a:latin typeface="Calibri" panose="020F0502020204030204" pitchFamily="34" charset="0"/>
                <a:cs typeface="Calibri" panose="020F0502020204030204" pitchFamily="34" charset="0"/>
              </a:rPr>
              <a:t> mm/c</a:t>
            </a:r>
            <a:r>
              <a:rPr lang="en-US" altLang="zh-CN" sz="1245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24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F41DB237-AD55-EB69-DE46-5F20F0BC1A39}"/>
              </a:ext>
            </a:extLst>
          </p:cNvPr>
          <p:cNvSpPr txBox="1">
            <a:spLocks/>
          </p:cNvSpPr>
          <p:nvPr/>
        </p:nvSpPr>
        <p:spPr>
          <a:xfrm>
            <a:off x="2591739" y="169222"/>
            <a:ext cx="7572618" cy="488967"/>
          </a:xfrm>
          <a:prstGeom prst="rect">
            <a:avLst/>
          </a:prstGeom>
        </p:spPr>
        <p:txBody>
          <a:bodyPr vert="horz" lIns="103486" tIns="51743" rIns="103486" bIns="51743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16" dirty="0"/>
              <a:t>Summary of the simulation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909F80-AB18-A9CA-9CFB-7F55DC36577B}"/>
              </a:ext>
            </a:extLst>
          </p:cNvPr>
          <p:cNvSpPr txBox="1"/>
          <p:nvPr/>
        </p:nvSpPr>
        <p:spPr>
          <a:xfrm>
            <a:off x="9199447" y="5971185"/>
            <a:ext cx="2845651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F. </a:t>
            </a:r>
            <a:r>
              <a:rPr lang="en-US" sz="1811" kern="0" dirty="0" err="1">
                <a:solidFill>
                  <a:prstClr val="black"/>
                </a:solidFill>
                <a:latin typeface="Calibri" panose="020F0502020204030204"/>
              </a:rPr>
              <a:t>Alharthi</a:t>
            </a: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. Y. Wang, Y. Zhao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83C99A-179D-4895-BBF8-C98525E49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C1359A-2BEE-02D1-5F84-58C061E85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684" y="6489146"/>
            <a:ext cx="4896544" cy="322263"/>
          </a:xfrm>
        </p:spPr>
        <p:txBody>
          <a:bodyPr/>
          <a:lstStyle/>
          <a:p>
            <a:r>
              <a:rPr lang="en-GB" dirty="0"/>
              <a:t>I. Chaikovska (</a:t>
            </a:r>
            <a:r>
              <a:rPr lang="en-GB" dirty="0" err="1"/>
              <a:t>IJCLab</a:t>
            </a:r>
            <a:r>
              <a:rPr lang="en-GB" dirty="0"/>
              <a:t>/CNRS)</a:t>
            </a:r>
          </a:p>
        </p:txBody>
      </p:sp>
    </p:spTree>
    <p:extLst>
      <p:ext uri="{BB962C8B-B14F-4D97-AF65-F5344CB8AC3E}">
        <p14:creationId xmlns:p14="http://schemas.microsoft.com/office/powerpoint/2010/main" val="570209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30185</TotalTime>
  <Words>1500</Words>
  <Application>Microsoft Macintosh PowerPoint</Application>
  <PresentationFormat>Widescreen</PresentationFormat>
  <Paragraphs>214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.PingFang SC Regular</vt:lpstr>
      <vt:lpstr>Arial</vt:lpstr>
      <vt:lpstr>Calibri</vt:lpstr>
      <vt:lpstr>Calibri Light</vt:lpstr>
      <vt:lpstr>Cambria Math</vt:lpstr>
      <vt:lpstr>Helvetica</vt:lpstr>
      <vt:lpstr>Office Theme</vt:lpstr>
      <vt:lpstr>PowerPoint Presentation</vt:lpstr>
      <vt:lpstr>Towards FS report</vt:lpstr>
      <vt:lpstr>FCC-ee positron source: current requirements </vt:lpstr>
      <vt:lpstr>e- drive beam parameters (to be used for e+ generation)</vt:lpstr>
      <vt:lpstr>Positron source physics design</vt:lpstr>
      <vt:lpstr>Capture Section design and performance</vt:lpstr>
      <vt:lpstr>Positron source physics design</vt:lpstr>
      <vt:lpstr>Positron linac design and performance</vt:lpstr>
      <vt:lpstr>PowerPoint Presentation</vt:lpstr>
      <vt:lpstr>Beam emittances at the end of the positron linac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Iryna Chaikovska</cp:lastModifiedBy>
  <cp:revision>830</cp:revision>
  <cp:lastPrinted>2023-11-08T12:54:15Z</cp:lastPrinted>
  <dcterms:created xsi:type="dcterms:W3CDTF">2021-01-27T09:20:52Z</dcterms:created>
  <dcterms:modified xsi:type="dcterms:W3CDTF">2024-12-13T18:19:19Z</dcterms:modified>
</cp:coreProperties>
</file>