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18"/>
  </p:notesMasterIdLst>
  <p:handoutMasterIdLst>
    <p:handoutMasterId r:id="rId19"/>
  </p:handoutMasterIdLst>
  <p:sldIdLst>
    <p:sldId id="292" r:id="rId5"/>
    <p:sldId id="837" r:id="rId6"/>
    <p:sldId id="4748" r:id="rId7"/>
    <p:sldId id="842" r:id="rId8"/>
    <p:sldId id="4749" r:id="rId9"/>
    <p:sldId id="826" r:id="rId10"/>
    <p:sldId id="4744" r:id="rId11"/>
    <p:sldId id="4743" r:id="rId12"/>
    <p:sldId id="827" r:id="rId13"/>
    <p:sldId id="4717" r:id="rId14"/>
    <p:sldId id="4747" r:id="rId15"/>
    <p:sldId id="4746" r:id="rId16"/>
    <p:sldId id="841" r:id="rId1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5F5F5"/>
    <a:srgbClr val="F0F0F0"/>
    <a:srgbClr val="CBCCF5"/>
    <a:srgbClr val="E7E7FA"/>
    <a:srgbClr val="EBE7F9"/>
    <a:srgbClr val="D5CCF2"/>
    <a:srgbClr val="FF66FF"/>
    <a:srgbClr val="FFFFFF"/>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199" autoAdjust="0"/>
    <p:restoredTop sz="96949" autoAdjust="0"/>
  </p:normalViewPr>
  <p:slideViewPr>
    <p:cSldViewPr showGuides="1">
      <p:cViewPr varScale="1">
        <p:scale>
          <a:sx n="210" d="100"/>
          <a:sy n="210" d="100"/>
        </p:scale>
        <p:origin x="528" y="168"/>
      </p:cViewPr>
      <p:guideLst/>
    </p:cSldViewPr>
  </p:slideViewPr>
  <p:outlineViewPr>
    <p:cViewPr>
      <p:scale>
        <a:sx n="33" d="100"/>
        <a:sy n="33" d="100"/>
      </p:scale>
      <p:origin x="0" y="0"/>
    </p:cViewPr>
  </p:outlineViewPr>
  <p:notesTextViewPr>
    <p:cViewPr>
      <p:scale>
        <a:sx n="155" d="100"/>
        <a:sy n="155" d="100"/>
      </p:scale>
      <p:origin x="0" y="0"/>
    </p:cViewPr>
  </p:notesTextViewPr>
  <p:sorterViewPr>
    <p:cViewPr>
      <p:scale>
        <a:sx n="100" d="100"/>
        <a:sy n="100" d="100"/>
      </p:scale>
      <p:origin x="0" y="0"/>
    </p:cViewPr>
  </p:sorterViewPr>
  <p:notesViewPr>
    <p:cSldViewPr>
      <p:cViewPr>
        <p:scale>
          <a:sx n="170" d="100"/>
          <a:sy n="170" d="100"/>
        </p:scale>
        <p:origin x="3544" y="-1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04.12.24</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04.12.24</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CH"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a:t>
            </a:fld>
            <a:endParaRPr lang="de-CH" dirty="0"/>
          </a:p>
        </p:txBody>
      </p:sp>
    </p:spTree>
    <p:extLst>
      <p:ext uri="{BB962C8B-B14F-4D97-AF65-F5344CB8AC3E}">
        <p14:creationId xmlns:p14="http://schemas.microsoft.com/office/powerpoint/2010/main" val="2894754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2</a:t>
            </a:fld>
            <a:endParaRPr lang="de-CH" dirty="0"/>
          </a:p>
        </p:txBody>
      </p:sp>
    </p:spTree>
    <p:extLst>
      <p:ext uri="{BB962C8B-B14F-4D97-AF65-F5344CB8AC3E}">
        <p14:creationId xmlns:p14="http://schemas.microsoft.com/office/powerpoint/2010/main" val="215947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6</a:t>
            </a:fld>
            <a:endParaRPr lang="de-CH" dirty="0"/>
          </a:p>
        </p:txBody>
      </p:sp>
    </p:spTree>
    <p:extLst>
      <p:ext uri="{BB962C8B-B14F-4D97-AF65-F5344CB8AC3E}">
        <p14:creationId xmlns:p14="http://schemas.microsoft.com/office/powerpoint/2010/main" val="3778928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B73318-AAFB-ABA6-5515-0BC5FDDD30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2612FD-9B0F-C841-48B5-A91598EE6FAD}"/>
              </a:ext>
            </a:extLst>
          </p:cNvPr>
          <p:cNvSpPr>
            <a:spLocks noGrp="1" noRot="1" noChangeAspect="1"/>
          </p:cNvSpPr>
          <p:nvPr>
            <p:ph type="sldImg"/>
          </p:nvPr>
        </p:nvSpPr>
        <p:spPr>
          <a:xfrm>
            <a:off x="765175" y="900113"/>
            <a:ext cx="5559425" cy="3127375"/>
          </a:xfrm>
        </p:spPr>
      </p:sp>
      <p:sp>
        <p:nvSpPr>
          <p:cNvPr id="4" name="Slide Number Placeholder 3">
            <a:extLst>
              <a:ext uri="{FF2B5EF4-FFF2-40B4-BE49-F238E27FC236}">
                <a16:creationId xmlns:a16="http://schemas.microsoft.com/office/drawing/2014/main" id="{50BF18D9-9E8A-6223-CD71-F0D02BD5A9D7}"/>
              </a:ext>
            </a:extLst>
          </p:cNvPr>
          <p:cNvSpPr>
            <a:spLocks noGrp="1"/>
          </p:cNvSpPr>
          <p:nvPr>
            <p:ph type="sldNum" sz="quarter" idx="5"/>
          </p:nvPr>
        </p:nvSpPr>
        <p:spPr/>
        <p:txBody>
          <a:bodyPr/>
          <a:lstStyle/>
          <a:p>
            <a:fld id="{63F217DD-0266-4D8E-8E8E-9F45DC3EA05C}" type="slidenum">
              <a:rPr lang="en-GB" smtClean="0"/>
              <a:t>8</a:t>
            </a:fld>
            <a:endParaRPr lang="en-GB" dirty="0"/>
          </a:p>
        </p:txBody>
      </p:sp>
      <p:sp>
        <p:nvSpPr>
          <p:cNvPr id="6" name="Notes Placeholder 5">
            <a:extLst>
              <a:ext uri="{FF2B5EF4-FFF2-40B4-BE49-F238E27FC236}">
                <a16:creationId xmlns:a16="http://schemas.microsoft.com/office/drawing/2014/main" id="{AC581E45-7E35-13CF-2D55-156372B58DC5}"/>
              </a:ext>
            </a:extLst>
          </p:cNvPr>
          <p:cNvSpPr>
            <a:spLocks noGrp="1"/>
          </p:cNvSpPr>
          <p:nvPr>
            <p:ph type="body" sz="quarter" idx="3"/>
          </p:nvPr>
        </p:nvSpPr>
        <p:spPr/>
        <p:txBody>
          <a:bodyPr/>
          <a:lstStyle/>
          <a:p>
            <a:endParaRPr lang="en-CH" dirty="0"/>
          </a:p>
        </p:txBody>
      </p:sp>
    </p:spTree>
    <p:extLst>
      <p:ext uri="{BB962C8B-B14F-4D97-AF65-F5344CB8AC3E}">
        <p14:creationId xmlns:p14="http://schemas.microsoft.com/office/powerpoint/2010/main" val="2605510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3C81C81-E364-4366-A610-2DB15FF98538}" type="slidenum">
              <a:rPr lang="de-CH" smtClean="0"/>
              <a:pPr/>
              <a:t>10</a:t>
            </a:fld>
            <a:endParaRPr lang="de-CH" dirty="0"/>
          </a:p>
        </p:txBody>
      </p:sp>
    </p:spTree>
    <p:extLst>
      <p:ext uri="{BB962C8B-B14F-4D97-AF65-F5344CB8AC3E}">
        <p14:creationId xmlns:p14="http://schemas.microsoft.com/office/powerpoint/2010/main" val="39366467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4DA2638D-B38B-003C-CEF8-94606F0C047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pic>
        <p:nvPicPr>
          <p:cNvPr id="10" name="Grafik 9">
            <a:extLst>
              <a:ext uri="{FF2B5EF4-FFF2-40B4-BE49-F238E27FC236}">
                <a16:creationId xmlns:a16="http://schemas.microsoft.com/office/drawing/2014/main" id="{AB1FE6A2-0C6A-9BEE-D675-F84989D3C0D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8" name="Grafik 7">
            <a:extLst>
              <a:ext uri="{FF2B5EF4-FFF2-40B4-BE49-F238E27FC236}">
                <a16:creationId xmlns:a16="http://schemas.microsoft.com/office/drawing/2014/main" id="{19A7B534-9AA2-7BDC-83B8-A11FF9792BE9}"/>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393569904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6FEA707-816F-4DBF-9FC1-48440001C7D7}" type="datetime1">
              <a:rPr lang="de-CH" noProof="0" smtClean="0"/>
              <a:t>04.12.24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4B385C-7712-4F59-90E0-BF5F17A76AFF}" type="datetime1">
              <a:rPr lang="de-CH" noProof="0" smtClean="0"/>
              <a:t>04.12.24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
        <p:nvSpPr>
          <p:cNvPr id="2" name="Slide Number Placeholder 12">
            <a:extLst>
              <a:ext uri="{FF2B5EF4-FFF2-40B4-BE49-F238E27FC236}">
                <a16:creationId xmlns:a16="http://schemas.microsoft.com/office/drawing/2014/main" id="{904B2B6C-FA60-FFF0-764E-4211212F992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C0BC2A92-23A7-620A-70FE-97473B0CA56D}"/>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77F173BE-0799-CE3C-CB52-F738EBC332EC}"/>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Slide Number Placeholder 12">
            <a:extLst>
              <a:ext uri="{FF2B5EF4-FFF2-40B4-BE49-F238E27FC236}">
                <a16:creationId xmlns:a16="http://schemas.microsoft.com/office/drawing/2014/main" id="{810EE6B2-A7EC-5A77-DFC1-ACE90E86EBD9}"/>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Slide Number Placeholder 12">
            <a:extLst>
              <a:ext uri="{FF2B5EF4-FFF2-40B4-BE49-F238E27FC236}">
                <a16:creationId xmlns:a16="http://schemas.microsoft.com/office/drawing/2014/main" id="{CEB9280E-8C5D-CD86-EF62-98AAA3312C8B}"/>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Slide Number Placeholder 12">
            <a:extLst>
              <a:ext uri="{FF2B5EF4-FFF2-40B4-BE49-F238E27FC236}">
                <a16:creationId xmlns:a16="http://schemas.microsoft.com/office/drawing/2014/main" id="{2D9C52DE-EC57-19DF-BF56-AAFBD608141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524D4083-0128-1814-8ECA-0786AECB62FA}"/>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9C8B1087-8220-9385-CC1D-CC50844F4743}"/>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E0B8465-E746-9D70-F459-A9E689DBA5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28DCFFAF-CE03-EAAE-EF7B-2D9CE7DA6478}"/>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815168479"/>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D8FE6CD2-02A5-4EDB-3EC9-10A948F7F2E6}"/>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B37A3339-B24C-45DA-F80C-3CE08E12C5E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925AAB0B-B911-B5B7-CB7D-794F94A162A6}"/>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B5A7F572-557F-E7BC-0FDD-E46365CC9E2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D9F75035-04C0-3835-8401-3BA2C39A573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C72AA8D2-4448-A043-6AE6-748EC2E67BFA}"/>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9" name="Slide Number Placeholder 12">
            <a:extLst>
              <a:ext uri="{FF2B5EF4-FFF2-40B4-BE49-F238E27FC236}">
                <a16:creationId xmlns:a16="http://schemas.microsoft.com/office/drawing/2014/main" id="{01F1F946-571F-E590-B484-B16F7BAD0E15}"/>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9E28AB6A-1BDF-441D-6ECD-1337F22762CB}"/>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Slide Number Placeholder 12">
            <a:extLst>
              <a:ext uri="{FF2B5EF4-FFF2-40B4-BE49-F238E27FC236}">
                <a16:creationId xmlns:a16="http://schemas.microsoft.com/office/drawing/2014/main" id="{193171C2-E6C2-EA9C-07F8-358A6FC1F605}"/>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443EEDBB-178F-2701-F196-87A2D8F0DF9D}"/>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F590BA4F-2B46-0F93-906A-902CA5CD3C2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8EA9535A-62CA-463C-3EC2-C8F0DB0BA10F}"/>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1944941602"/>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8" name="Slide Number Placeholder 12">
            <a:extLst>
              <a:ext uri="{FF2B5EF4-FFF2-40B4-BE49-F238E27FC236}">
                <a16:creationId xmlns:a16="http://schemas.microsoft.com/office/drawing/2014/main" id="{9BCB086F-2EC0-5C27-80F5-45EB5BABE283}"/>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D2BE162-503C-4BD8-8879-ABE2B492B94E}" type="datetime1">
              <a:rPr lang="de-CH" noProof="0" smtClean="0"/>
              <a:t>04.12.24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DC52956-A07D-4142-998D-643983E6B7D7}" type="datetime1">
              <a:rPr lang="de-CH" noProof="0" smtClean="0"/>
              <a:t>04.12.24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6" name="Slide Number Placeholder 12">
            <a:extLst>
              <a:ext uri="{FF2B5EF4-FFF2-40B4-BE49-F238E27FC236}">
                <a16:creationId xmlns:a16="http://schemas.microsoft.com/office/drawing/2014/main" id="{F029675E-85FF-2EDA-122F-46DC260FABDF}"/>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12">
            <a:extLst>
              <a:ext uri="{FF2B5EF4-FFF2-40B4-BE49-F238E27FC236}">
                <a16:creationId xmlns:a16="http://schemas.microsoft.com/office/drawing/2014/main" id="{AB1A787D-4BC6-E092-9A4D-DAC9CA7C522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054461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590400" y="3453991"/>
            <a:ext cx="11017440" cy="249299"/>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49" name="PlaceHolder 2"/>
          <p:cNvSpPr>
            <a:spLocks noGrp="1"/>
          </p:cNvSpPr>
          <p:nvPr>
            <p:ph type="subTitle"/>
          </p:nvPr>
        </p:nvSpPr>
        <p:spPr>
          <a:xfrm>
            <a:off x="609600" y="3297782"/>
            <a:ext cx="10972320" cy="590996"/>
          </a:xfrm>
          <a:prstGeom prst="rect">
            <a:avLst/>
          </a:prstGeom>
        </p:spPr>
        <p:txBody>
          <a:bodyPr lIns="0" tIns="0" rIns="0" bIns="0" anchor="ctr">
            <a:spAutoFit/>
          </a:bodyPr>
          <a:lstStyle/>
          <a:p>
            <a:pPr algn="ctr"/>
            <a:endParaRPr lang="en-GB" sz="4267" b="0" strike="noStrike" spc="-1">
              <a:latin typeface="Arial"/>
            </a:endParaRPr>
          </a:p>
        </p:txBody>
      </p:sp>
      <p:sp>
        <p:nvSpPr>
          <p:cNvPr id="2" name="PlaceHolder 2">
            <a:extLst>
              <a:ext uri="{FF2B5EF4-FFF2-40B4-BE49-F238E27FC236}">
                <a16:creationId xmlns:a16="http://schemas.microsoft.com/office/drawing/2014/main" id="{DD111FAF-C23B-AB6A-8268-CCF153E87036}"/>
              </a:ext>
            </a:extLst>
          </p:cNvPr>
          <p:cNvSpPr>
            <a:spLocks noGrp="1"/>
          </p:cNvSpPr>
          <p:nvPr>
            <p:ph type="sldNum" idx="10"/>
          </p:nvPr>
        </p:nvSpPr>
        <p:spPr>
          <a:xfrm>
            <a:off x="11607840" y="126720"/>
            <a:ext cx="530728" cy="226080"/>
          </a:xfrm>
          <a:prstGeom prst="rect">
            <a:avLst/>
          </a:prstGeom>
        </p:spPr>
        <p:txBody>
          <a:bodyPr anchor="ctr">
            <a:noAutofit/>
          </a:bodyPr>
          <a:lstStyle/>
          <a:p>
            <a:pPr>
              <a:lnSpc>
                <a:spcPts val="1652"/>
              </a:lnSpc>
            </a:pPr>
            <a:fld id="{AD6139BC-BE3E-4C42-921C-7DE4B605E283}" type="slidenum">
              <a:rPr lang="en-GB" sz="1067" spc="-1" smtClean="0">
                <a:solidFill>
                  <a:srgbClr val="FFFFFF"/>
                </a:solidFill>
                <a:latin typeface="Arial"/>
              </a:rPr>
              <a:pPr>
                <a:lnSpc>
                  <a:spcPts val="1652"/>
                </a:lnSpc>
              </a:pPr>
              <a:t>‹#›</a:t>
            </a:fld>
            <a:endParaRPr lang="en-GB" sz="1067" spc="-1" dirty="0">
              <a:latin typeface="Times New Roman"/>
            </a:endParaRPr>
          </a:p>
        </p:txBody>
      </p:sp>
    </p:spTree>
    <p:extLst>
      <p:ext uri="{BB962C8B-B14F-4D97-AF65-F5344CB8AC3E}">
        <p14:creationId xmlns:p14="http://schemas.microsoft.com/office/powerpoint/2010/main" val="2597814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4DFD2566-A3FD-67ED-A874-3763AC327B5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6246348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96870C5F-11D5-8460-287C-2F6348198F0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EA8AE9AD-12B1-0B9A-D618-19C2B2C188F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C182E6CA-D243-3684-56BE-12FABE3FF35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674E84F3-2080-4163-B18A-D9792ECF084C}" type="datetime1">
              <a:rPr lang="de-CH" noProof="0" smtClean="0"/>
              <a:t>04.12.24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F60BA4C1-9D90-413F-BC8E-FC708948DF54}" type="datetime1">
              <a:rPr lang="de-CH" noProof="0" smtClean="0"/>
              <a:t>04.12.24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7719FEF2-6262-442A-8B9E-C58A73299CFD}" type="datetime1">
              <a:rPr lang="de-CH" noProof="0" smtClean="0"/>
              <a:t>04.12.24</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Accelerator Science and Engineering</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97" r:id="rId1"/>
    <p:sldLayoutId id="2147483705" r:id="rId2"/>
    <p:sldLayoutId id="2147483713" r:id="rId3"/>
    <p:sldLayoutId id="2147483721"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2" r:id="rId31"/>
    <p:sldLayoutId id="2147483683" r:id="rId32"/>
    <p:sldLayoutId id="2147483663" r:id="rId33"/>
    <p:sldLayoutId id="2147483664" r:id="rId34"/>
    <p:sldLayoutId id="2147483741" r:id="rId35"/>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7.emf"/></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33.xml"/><Relationship Id="rId6" Type="http://schemas.openxmlformats.org/officeDocument/2006/relationships/image" Target="../media/image20.emf"/><Relationship Id="rId5" Type="http://schemas.openxmlformats.org/officeDocument/2006/relationships/hyperlink" Target="https://chart.ch/reports/" TargetMode="External"/><Relationship Id="rId4" Type="http://schemas.openxmlformats.org/officeDocument/2006/relationships/hyperlink" Target="https://chart.ch/"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8BF6-994D-F331-298E-DCBBBBF96663}"/>
              </a:ext>
            </a:extLst>
          </p:cNvPr>
          <p:cNvSpPr>
            <a:spLocks noGrp="1"/>
          </p:cNvSpPr>
          <p:nvPr>
            <p:ph type="title"/>
          </p:nvPr>
        </p:nvSpPr>
        <p:spPr>
          <a:xfrm>
            <a:off x="1632326" y="2824708"/>
            <a:ext cx="9504234" cy="810444"/>
          </a:xfrm>
        </p:spPr>
        <p:txBody>
          <a:bodyPr/>
          <a:lstStyle/>
          <a:p>
            <a:r>
              <a:rPr lang="en-GB" sz="3000" noProof="0" dirty="0"/>
              <a:t>FCC-ee Pre-Injector study coordination meeting #</a:t>
            </a:r>
            <a:r>
              <a:rPr lang="en-GB" sz="3000" dirty="0"/>
              <a:t>20</a:t>
            </a:r>
            <a:br>
              <a:rPr lang="en-GB" sz="3000" noProof="0" dirty="0"/>
            </a:br>
            <a:endParaRPr lang="en-GB" sz="3000" noProof="0" dirty="0"/>
          </a:p>
        </p:txBody>
      </p:sp>
      <p:sp>
        <p:nvSpPr>
          <p:cNvPr id="11" name="Slide Number Placeholder 12">
            <a:extLst>
              <a:ext uri="{FF2B5EF4-FFF2-40B4-BE49-F238E27FC236}">
                <a16:creationId xmlns:a16="http://schemas.microsoft.com/office/drawing/2014/main" id="{1BF84B76-8402-FCAC-7412-2B886B8018A5}"/>
              </a:ext>
            </a:extLst>
          </p:cNvPr>
          <p:cNvSpPr>
            <a:spLocks noGrp="1"/>
          </p:cNvSpPr>
          <p:nvPr>
            <p:ph type="sldNum" sz="quarter" idx="12"/>
          </p:nvPr>
        </p:nvSpPr>
        <p:spPr>
          <a:xfrm>
            <a:off x="11805517" y="6480354"/>
            <a:ext cx="322338" cy="147894"/>
          </a:xfrm>
        </p:spPr>
        <p:txBody>
          <a:bodyPr/>
          <a:lstStyle/>
          <a:p>
            <a:fld id="{36B5EA5A-BC32-A742-B11B-8E7414D5B535}" type="slidenum">
              <a:rPr lang="en-US" smtClean="0"/>
              <a:pPr/>
              <a:t>1</a:t>
            </a:fld>
            <a:endParaRPr lang="en-US" dirty="0"/>
          </a:p>
        </p:txBody>
      </p:sp>
      <p:pic>
        <p:nvPicPr>
          <p:cNvPr id="12" name="Picture 11" descr="A close up of a logo&#10;&#10;Description automatically generated">
            <a:extLst>
              <a:ext uri="{FF2B5EF4-FFF2-40B4-BE49-F238E27FC236}">
                <a16:creationId xmlns:a16="http://schemas.microsoft.com/office/drawing/2014/main" id="{1104ED82-2343-F1BD-0C61-EACB8D178F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344" y="174470"/>
            <a:ext cx="936105" cy="354921"/>
          </a:xfrm>
          <a:prstGeom prst="rect">
            <a:avLst/>
          </a:prstGeom>
        </p:spPr>
      </p:pic>
      <p:pic>
        <p:nvPicPr>
          <p:cNvPr id="4" name="Picture 3">
            <a:extLst>
              <a:ext uri="{FF2B5EF4-FFF2-40B4-BE49-F238E27FC236}">
                <a16:creationId xmlns:a16="http://schemas.microsoft.com/office/drawing/2014/main" id="{8B15E005-B9F7-C392-B5B3-21A2D9AC21E9}"/>
              </a:ext>
            </a:extLst>
          </p:cNvPr>
          <p:cNvPicPr>
            <a:picLocks noChangeAspect="1"/>
          </p:cNvPicPr>
          <p:nvPr/>
        </p:nvPicPr>
        <p:blipFill>
          <a:blip r:embed="rId4"/>
          <a:stretch>
            <a:fillRect/>
          </a:stretch>
        </p:blipFill>
        <p:spPr>
          <a:xfrm>
            <a:off x="9624392" y="190045"/>
            <a:ext cx="878527" cy="645975"/>
          </a:xfrm>
          <a:prstGeom prst="rect">
            <a:avLst/>
          </a:prstGeom>
        </p:spPr>
      </p:pic>
      <p:pic>
        <p:nvPicPr>
          <p:cNvPr id="5" name="Picture 4" descr="No photo description available.">
            <a:extLst>
              <a:ext uri="{FF2B5EF4-FFF2-40B4-BE49-F238E27FC236}">
                <a16:creationId xmlns:a16="http://schemas.microsoft.com/office/drawing/2014/main" id="{D20E6E3B-EAB9-7934-31B1-2BB8D83E458A}"/>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010" t="15026" r="6834" b="15850"/>
          <a:stretch/>
        </p:blipFill>
        <p:spPr bwMode="auto">
          <a:xfrm>
            <a:off x="8513066" y="199367"/>
            <a:ext cx="860914" cy="68279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ERN Logo">
            <a:extLst>
              <a:ext uri="{FF2B5EF4-FFF2-40B4-BE49-F238E27FC236}">
                <a16:creationId xmlns:a16="http://schemas.microsoft.com/office/drawing/2014/main" id="{6E4B3A4C-03E5-01AA-1274-C88D3EE03B1E}"/>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0474" r="22926"/>
          <a:stretch/>
        </p:blipFill>
        <p:spPr bwMode="auto">
          <a:xfrm>
            <a:off x="7578665" y="179523"/>
            <a:ext cx="649579" cy="645975"/>
          </a:xfrm>
          <a:prstGeom prst="rect">
            <a:avLst/>
          </a:prstGeom>
          <a:solidFill>
            <a:schemeClr val="bg1"/>
          </a:solidFill>
        </p:spPr>
      </p:pic>
      <p:pic>
        <p:nvPicPr>
          <p:cNvPr id="8" name="Picture 7">
            <a:extLst>
              <a:ext uri="{FF2B5EF4-FFF2-40B4-BE49-F238E27FC236}">
                <a16:creationId xmlns:a16="http://schemas.microsoft.com/office/drawing/2014/main" id="{82324738-9306-BC3F-93C7-AC213598677D}"/>
              </a:ext>
            </a:extLst>
          </p:cNvPr>
          <p:cNvPicPr>
            <a:picLocks noChangeAspect="1"/>
          </p:cNvPicPr>
          <p:nvPr/>
        </p:nvPicPr>
        <p:blipFill>
          <a:blip r:embed="rId7"/>
          <a:stretch>
            <a:fillRect/>
          </a:stretch>
        </p:blipFill>
        <p:spPr>
          <a:xfrm>
            <a:off x="8519140" y="882160"/>
            <a:ext cx="1986599" cy="591168"/>
          </a:xfrm>
          <a:prstGeom prst="rect">
            <a:avLst/>
          </a:prstGeom>
        </p:spPr>
      </p:pic>
      <p:pic>
        <p:nvPicPr>
          <p:cNvPr id="9" name="Picture 8" descr="A logo with a light coming out of it&#10;&#10;Description automatically generated">
            <a:extLst>
              <a:ext uri="{FF2B5EF4-FFF2-40B4-BE49-F238E27FC236}">
                <a16:creationId xmlns:a16="http://schemas.microsoft.com/office/drawing/2014/main" id="{497C6DEF-1B0B-1896-426C-EB767CAC5D01}"/>
              </a:ext>
            </a:extLst>
          </p:cNvPr>
          <p:cNvPicPr>
            <a:picLocks noChangeAspect="1"/>
          </p:cNvPicPr>
          <p:nvPr/>
        </p:nvPicPr>
        <p:blipFill>
          <a:blip r:embed="rId8"/>
          <a:stretch>
            <a:fillRect/>
          </a:stretch>
        </p:blipFill>
        <p:spPr>
          <a:xfrm>
            <a:off x="10691991" y="882160"/>
            <a:ext cx="591168" cy="591168"/>
          </a:xfrm>
          <a:prstGeom prst="rect">
            <a:avLst/>
          </a:prstGeom>
        </p:spPr>
      </p:pic>
      <p:sp>
        <p:nvSpPr>
          <p:cNvPr id="3" name="TextBox 2">
            <a:extLst>
              <a:ext uri="{FF2B5EF4-FFF2-40B4-BE49-F238E27FC236}">
                <a16:creationId xmlns:a16="http://schemas.microsoft.com/office/drawing/2014/main" id="{80368B3E-D7A2-1D0D-85D7-74D34138BA94}"/>
              </a:ext>
            </a:extLst>
          </p:cNvPr>
          <p:cNvSpPr txBox="1"/>
          <p:nvPr/>
        </p:nvSpPr>
        <p:spPr>
          <a:xfrm>
            <a:off x="4022351" y="3548334"/>
            <a:ext cx="3240360" cy="307777"/>
          </a:xfrm>
          <a:prstGeom prst="rect">
            <a:avLst/>
          </a:prstGeom>
          <a:noFill/>
        </p:spPr>
        <p:txBody>
          <a:bodyPr wrap="square" lIns="0" tIns="0" rIns="0" bIns="0" rtlCol="0">
            <a:spAutoFit/>
          </a:bodyPr>
          <a:lstStyle/>
          <a:p>
            <a:pPr algn="l"/>
            <a:r>
              <a:rPr lang="en-CH" sz="2000" dirty="0"/>
              <a:t>P. Craievich – 05.12.2024</a:t>
            </a:r>
          </a:p>
        </p:txBody>
      </p:sp>
      <p:pic>
        <p:nvPicPr>
          <p:cNvPr id="10" name="Grafik 19">
            <a:extLst>
              <a:ext uri="{FF2B5EF4-FFF2-40B4-BE49-F238E27FC236}">
                <a16:creationId xmlns:a16="http://schemas.microsoft.com/office/drawing/2014/main" id="{D245B832-61F6-522A-9A80-FF4D833F003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cxnSp>
        <p:nvCxnSpPr>
          <p:cNvPr id="14" name="Straight Connector 13">
            <a:extLst>
              <a:ext uri="{FF2B5EF4-FFF2-40B4-BE49-F238E27FC236}">
                <a16:creationId xmlns:a16="http://schemas.microsoft.com/office/drawing/2014/main" id="{200E263E-9E20-516A-5CC2-6259FBDAAA10}"/>
              </a:ext>
            </a:extLst>
          </p:cNvPr>
          <p:cNvCxnSpPr/>
          <p:nvPr/>
        </p:nvCxnSpPr>
        <p:spPr>
          <a:xfrm>
            <a:off x="3071664" y="2636912"/>
            <a:ext cx="432048" cy="7200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A491EAF-8741-B125-DF76-A4656D22A5DE}"/>
              </a:ext>
            </a:extLst>
          </p:cNvPr>
          <p:cNvCxnSpPr/>
          <p:nvPr/>
        </p:nvCxnSpPr>
        <p:spPr>
          <a:xfrm flipH="1">
            <a:off x="3143672" y="2636912"/>
            <a:ext cx="360040" cy="7200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51086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4691B8F-F5A2-2DDA-69BD-F328D974ACAA}"/>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4" name="Picture 3">
            <a:extLst>
              <a:ext uri="{FF2B5EF4-FFF2-40B4-BE49-F238E27FC236}">
                <a16:creationId xmlns:a16="http://schemas.microsoft.com/office/drawing/2014/main" id="{1E6CC295-04EF-6802-1E3C-EF13F40E6502}"/>
              </a:ext>
            </a:extLst>
          </p:cNvPr>
          <p:cNvPicPr>
            <a:picLocks noChangeAspect="1"/>
          </p:cNvPicPr>
          <p:nvPr/>
        </p:nvPicPr>
        <p:blipFill>
          <a:blip r:embed="rId3"/>
          <a:stretch>
            <a:fillRect/>
          </a:stretch>
        </p:blipFill>
        <p:spPr>
          <a:xfrm>
            <a:off x="0" y="125072"/>
            <a:ext cx="6408712" cy="6436831"/>
          </a:xfrm>
          <a:prstGeom prst="rect">
            <a:avLst/>
          </a:prstGeom>
        </p:spPr>
      </p:pic>
      <p:sp>
        <p:nvSpPr>
          <p:cNvPr id="5" name="Title 1">
            <a:extLst>
              <a:ext uri="{FF2B5EF4-FFF2-40B4-BE49-F238E27FC236}">
                <a16:creationId xmlns:a16="http://schemas.microsoft.com/office/drawing/2014/main" id="{FB929FD7-50D7-1DBC-BC11-E2EE7FEECCE5}"/>
              </a:ext>
            </a:extLst>
          </p:cNvPr>
          <p:cNvSpPr>
            <a:spLocks noGrp="1"/>
          </p:cNvSpPr>
          <p:nvPr>
            <p:ph type="title"/>
          </p:nvPr>
        </p:nvSpPr>
        <p:spPr>
          <a:xfrm>
            <a:off x="695325" y="278296"/>
            <a:ext cx="8964613" cy="810444"/>
          </a:xfrm>
        </p:spPr>
        <p:txBody>
          <a:bodyPr/>
          <a:lstStyle/>
          <a:p>
            <a:r>
              <a:rPr lang="en-CH" dirty="0"/>
              <a:t>CHART 2020-2024 </a:t>
            </a:r>
          </a:p>
        </p:txBody>
      </p:sp>
      <p:sp>
        <p:nvSpPr>
          <p:cNvPr id="8" name="Rectangle 7">
            <a:extLst>
              <a:ext uri="{FF2B5EF4-FFF2-40B4-BE49-F238E27FC236}">
                <a16:creationId xmlns:a16="http://schemas.microsoft.com/office/drawing/2014/main" id="{060B59D8-493D-3EAA-E7D5-FA5FA0AA9D50}"/>
              </a:ext>
            </a:extLst>
          </p:cNvPr>
          <p:cNvSpPr/>
          <p:nvPr/>
        </p:nvSpPr>
        <p:spPr>
          <a:xfrm>
            <a:off x="6012612" y="5754462"/>
            <a:ext cx="6097315" cy="954107"/>
          </a:xfrm>
          <a:prstGeom prst="rect">
            <a:avLst/>
          </a:prstGeom>
          <a:solidFill>
            <a:schemeClr val="bg1"/>
          </a:solidFill>
        </p:spPr>
        <p:txBody>
          <a:bodyPr wrap="square">
            <a:spAutoFit/>
          </a:bodyPr>
          <a:lstStyle/>
          <a:p>
            <a:r>
              <a:rPr lang="en-GB" sz="1400" dirty="0">
                <a:cs typeface="Calibri Light" panose="020F0302020204030204" pitchFamily="34" charset="0"/>
              </a:rPr>
              <a:t>FCCIS: 'This project has received funding from the European Union's Horizon 2020 research and innovation programme under the European Union's Horizon 2020 research and innovation programme under grant agreement No 951754.'</a:t>
            </a:r>
          </a:p>
        </p:txBody>
      </p:sp>
      <p:sp>
        <p:nvSpPr>
          <p:cNvPr id="10" name="TextBox 9">
            <a:extLst>
              <a:ext uri="{FF2B5EF4-FFF2-40B4-BE49-F238E27FC236}">
                <a16:creationId xmlns:a16="http://schemas.microsoft.com/office/drawing/2014/main" id="{BA89B5EA-9386-AFFD-B718-A097BA767C2A}"/>
              </a:ext>
            </a:extLst>
          </p:cNvPr>
          <p:cNvSpPr txBox="1"/>
          <p:nvPr/>
        </p:nvSpPr>
        <p:spPr>
          <a:xfrm>
            <a:off x="6030541" y="4931575"/>
            <a:ext cx="6097314" cy="738664"/>
          </a:xfrm>
          <a:prstGeom prst="rect">
            <a:avLst/>
          </a:prstGeom>
          <a:noFill/>
        </p:spPr>
        <p:txBody>
          <a:bodyPr wrap="square">
            <a:spAutoFit/>
          </a:bodyPr>
          <a:lstStyle/>
          <a:p>
            <a:r>
              <a:rPr lang="en-GB" sz="1400" dirty="0">
                <a:ea typeface="Lato" panose="020F0502020204030203" pitchFamily="34" charset="0"/>
                <a:cs typeface="Lato" panose="020F0502020204030203" pitchFamily="34" charset="0"/>
              </a:rPr>
              <a:t>This work was done under the auspices of CHART (Swiss Accelerator Research and Technology) Collaboration, </a:t>
            </a:r>
            <a:r>
              <a:rPr lang="en-GB" sz="1400" dirty="0">
                <a:ea typeface="Lato" panose="020F0502020204030203" pitchFamily="34" charset="0"/>
                <a:cs typeface="Lato" panose="020F0502020204030203" pitchFamily="34" charset="0"/>
                <a:hlinkClick r:id="rId4"/>
              </a:rPr>
              <a:t>https://chart.ch</a:t>
            </a:r>
            <a:r>
              <a:rPr lang="en-GB" sz="1400" dirty="0">
                <a:ea typeface="Lato" panose="020F0502020204030203" pitchFamily="34" charset="0"/>
                <a:cs typeface="Lato" panose="020F0502020204030203" pitchFamily="34" charset="0"/>
              </a:rPr>
              <a:t> - </a:t>
            </a:r>
            <a:r>
              <a:rPr lang="en-GB" sz="1400" b="1" dirty="0">
                <a:solidFill>
                  <a:srgbClr val="C00000"/>
                </a:solidFill>
                <a:ea typeface="Lato" panose="020F0502020204030203" pitchFamily="34" charset="0"/>
                <a:cs typeface="Lato" panose="020F0502020204030203" pitchFamily="34" charset="0"/>
              </a:rPr>
              <a:t>CHART Scientific Report: </a:t>
            </a:r>
            <a:r>
              <a:rPr lang="en-GB" sz="1400" b="1" dirty="0">
                <a:solidFill>
                  <a:srgbClr val="000000"/>
                </a:solidFill>
                <a:ea typeface="Lato" panose="020F0502020204030203" pitchFamily="34" charset="0"/>
                <a:cs typeface="Lato" panose="020F0502020204030203" pitchFamily="34" charset="0"/>
                <a:hlinkClick r:id="rId5">
                  <a:extLst>
                    <a:ext uri="{A12FA001-AC4F-418D-AE19-62706E023703}">
                      <ahyp:hlinkClr xmlns:ahyp="http://schemas.microsoft.com/office/drawing/2018/hyperlinkcolor" val="tx"/>
                    </a:ext>
                  </a:extLst>
                </a:hlinkClick>
              </a:rPr>
              <a:t>https://chart.ch/reports</a:t>
            </a:r>
            <a:r>
              <a:rPr lang="en-GB" sz="1400" b="1" dirty="0">
                <a:solidFill>
                  <a:srgbClr val="C00000"/>
                </a:solidFill>
                <a:ea typeface="Lato" panose="020F0502020204030203" pitchFamily="34" charset="0"/>
                <a:cs typeface="Lato" panose="020F0502020204030203" pitchFamily="34" charset="0"/>
                <a:hlinkClick r:id="rId5">
                  <a:extLst>
                    <a:ext uri="{A12FA001-AC4F-418D-AE19-62706E023703}">
                      <ahyp:hlinkClr xmlns:ahyp="http://schemas.microsoft.com/office/drawing/2018/hyperlinkcolor" val="tx"/>
                    </a:ext>
                  </a:extLst>
                </a:hlinkClick>
              </a:rPr>
              <a:t>/</a:t>
            </a:r>
            <a:r>
              <a:rPr lang="en-GB" sz="1400" b="1" dirty="0">
                <a:solidFill>
                  <a:srgbClr val="C00000"/>
                </a:solidFill>
                <a:ea typeface="Lato" panose="020F0502020204030203" pitchFamily="34" charset="0"/>
                <a:cs typeface="Lato" panose="020F0502020204030203" pitchFamily="34" charset="0"/>
              </a:rPr>
              <a:t> </a:t>
            </a:r>
          </a:p>
        </p:txBody>
      </p:sp>
      <p:pic>
        <p:nvPicPr>
          <p:cNvPr id="2" name="Picture 1">
            <a:extLst>
              <a:ext uri="{FF2B5EF4-FFF2-40B4-BE49-F238E27FC236}">
                <a16:creationId xmlns:a16="http://schemas.microsoft.com/office/drawing/2014/main" id="{BE8BFBA1-3471-3867-E0EC-B52ED7AA1962}"/>
              </a:ext>
            </a:extLst>
          </p:cNvPr>
          <p:cNvPicPr>
            <a:picLocks noChangeAspect="1"/>
          </p:cNvPicPr>
          <p:nvPr/>
        </p:nvPicPr>
        <p:blipFill>
          <a:blip r:embed="rId6"/>
          <a:stretch>
            <a:fillRect/>
          </a:stretch>
        </p:blipFill>
        <p:spPr>
          <a:xfrm>
            <a:off x="6648400" y="664801"/>
            <a:ext cx="4536504" cy="1972119"/>
          </a:xfrm>
          <a:prstGeom prst="rect">
            <a:avLst/>
          </a:prstGeom>
        </p:spPr>
      </p:pic>
      <p:pic>
        <p:nvPicPr>
          <p:cNvPr id="6" name="Picture 5" descr="A machine with many boxes&#10;&#10;Description automatically generated">
            <a:extLst>
              <a:ext uri="{FF2B5EF4-FFF2-40B4-BE49-F238E27FC236}">
                <a16:creationId xmlns:a16="http://schemas.microsoft.com/office/drawing/2014/main" id="{CF2A58DB-E955-A38F-9365-7E6FBBD4D1D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28048" y="2820196"/>
            <a:ext cx="3378770" cy="1928103"/>
          </a:xfrm>
          <a:prstGeom prst="rect">
            <a:avLst/>
          </a:prstGeom>
        </p:spPr>
      </p:pic>
    </p:spTree>
    <p:extLst>
      <p:ext uri="{BB962C8B-B14F-4D97-AF65-F5344CB8AC3E}">
        <p14:creationId xmlns:p14="http://schemas.microsoft.com/office/powerpoint/2010/main" val="4215030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466DA4-3B24-22C8-4A73-078FE8C79A9E}"/>
              </a:ext>
            </a:extLst>
          </p:cNvPr>
          <p:cNvSpPr>
            <a:spLocks noGrp="1"/>
          </p:cNvSpPr>
          <p:nvPr>
            <p:ph type="title"/>
          </p:nvPr>
        </p:nvSpPr>
        <p:spPr>
          <a:xfrm>
            <a:off x="623392" y="404664"/>
            <a:ext cx="4608512" cy="504056"/>
          </a:xfrm>
        </p:spPr>
        <p:txBody>
          <a:bodyPr/>
          <a:lstStyle/>
          <a:p>
            <a:r>
              <a:rPr lang="en-CH" dirty="0"/>
              <a:t>Post-FS: CHART 2025-2028</a:t>
            </a:r>
          </a:p>
        </p:txBody>
      </p:sp>
      <p:sp>
        <p:nvSpPr>
          <p:cNvPr id="4" name="Slide Number Placeholder 3">
            <a:extLst>
              <a:ext uri="{FF2B5EF4-FFF2-40B4-BE49-F238E27FC236}">
                <a16:creationId xmlns:a16="http://schemas.microsoft.com/office/drawing/2014/main" id="{67415E4E-04D1-BFF4-5D98-AC14C804CBB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5" name="TextBox 4">
            <a:extLst>
              <a:ext uri="{FF2B5EF4-FFF2-40B4-BE49-F238E27FC236}">
                <a16:creationId xmlns:a16="http://schemas.microsoft.com/office/drawing/2014/main" id="{C1BDF6E0-2C90-FC54-315A-A11FCFCBC15E}"/>
              </a:ext>
            </a:extLst>
          </p:cNvPr>
          <p:cNvSpPr txBox="1"/>
          <p:nvPr/>
        </p:nvSpPr>
        <p:spPr>
          <a:xfrm>
            <a:off x="555224" y="1141761"/>
            <a:ext cx="11316076" cy="2031325"/>
          </a:xfrm>
          <a:prstGeom prst="rect">
            <a:avLst/>
          </a:prstGeom>
          <a:noFill/>
        </p:spPr>
        <p:txBody>
          <a:bodyPr wrap="square">
            <a:spAutoFit/>
          </a:bodyPr>
          <a:lstStyle/>
          <a:p>
            <a:r>
              <a:rPr lang="en-GB" sz="1800" b="1" kern="0" dirty="0">
                <a:effectLst/>
                <a:latin typeface="Aptos" panose="020B0004020202020204" pitchFamily="34" charset="0"/>
                <a:ea typeface="Times New Roman" panose="02020603050405020304" pitchFamily="18" charset="0"/>
                <a:cs typeface="Calibri" panose="020F0502020204030204" pitchFamily="34" charset="0"/>
              </a:rPr>
              <a:t>FCC-ee Injector: Technical Design Report, 2025-2028:</a:t>
            </a:r>
            <a:r>
              <a:rPr lang="en-GB" sz="1800" kern="0" dirty="0">
                <a:effectLst/>
                <a:latin typeface="Aptos" panose="020B0004020202020204" pitchFamily="34" charset="0"/>
                <a:ea typeface="Times New Roman" panose="02020603050405020304" pitchFamily="18" charset="0"/>
                <a:cs typeface="Calibri" panose="020F0502020204030204" pitchFamily="34" charset="0"/>
              </a:rPr>
              <a:t> </a:t>
            </a:r>
          </a:p>
          <a:p>
            <a:pPr marL="285750" indent="-285750">
              <a:buFont typeface="Arial" panose="020B0604020202020204" pitchFamily="34" charset="0"/>
              <a:buChar char="•"/>
            </a:pPr>
            <a:r>
              <a:rPr lang="en-GB" sz="1800" kern="0" dirty="0">
                <a:effectLst/>
                <a:latin typeface="Aptos" panose="020B0004020202020204" pitchFamily="34" charset="0"/>
                <a:ea typeface="Times New Roman" panose="02020603050405020304" pitchFamily="18" charset="0"/>
                <a:cs typeface="Calibri" panose="020F0502020204030204" pitchFamily="34" charset="0"/>
              </a:rPr>
              <a:t>Following the completion of the Feasibility Study phase (March 2025), a preliminary technical design report (</a:t>
            </a:r>
            <a:r>
              <a:rPr lang="en-GB" sz="1800" kern="0" dirty="0">
                <a:solidFill>
                  <a:schemeClr val="accent4"/>
                </a:solidFill>
                <a:effectLst/>
                <a:latin typeface="Aptos" panose="020B0004020202020204" pitchFamily="34" charset="0"/>
                <a:ea typeface="Times New Roman" panose="02020603050405020304" pitchFamily="18" charset="0"/>
                <a:cs typeface="Calibri" panose="020F0502020204030204" pitchFamily="34" charset="0"/>
              </a:rPr>
              <a:t>pre-TDR</a:t>
            </a:r>
            <a:r>
              <a:rPr lang="en-GB" sz="1800" kern="0" dirty="0">
                <a:effectLst/>
                <a:latin typeface="Aptos" panose="020B0004020202020204" pitchFamily="34" charset="0"/>
                <a:ea typeface="Times New Roman" panose="02020603050405020304" pitchFamily="18" charset="0"/>
                <a:cs typeface="Calibri" panose="020F0502020204030204" pitchFamily="34" charset="0"/>
              </a:rPr>
              <a:t>) will be produced by mid-2027</a:t>
            </a:r>
            <a:r>
              <a:rPr lang="en-CH" sz="1800" kern="0" dirty="0">
                <a:latin typeface="Aptos" panose="020B0004020202020204" pitchFamily="34" charset="0"/>
                <a:ea typeface="Times New Roman" panose="02020603050405020304" pitchFamily="18" charset="0"/>
                <a:cs typeface="Calibri" panose="020F0502020204030204" pitchFamily="34" charset="0"/>
              </a:rPr>
              <a:t>.</a:t>
            </a:r>
          </a:p>
          <a:p>
            <a:pPr marL="285750" indent="-285750">
              <a:buFont typeface="Arial" panose="020B0604020202020204" pitchFamily="34" charset="0"/>
              <a:buChar char="•"/>
            </a:pPr>
            <a:r>
              <a:rPr lang="en-GB" sz="1800" kern="0" dirty="0">
                <a:effectLst/>
                <a:latin typeface="Aptos" panose="020B0004020202020204" pitchFamily="34" charset="0"/>
                <a:ea typeface="Times New Roman" panose="02020603050405020304" pitchFamily="18" charset="0"/>
                <a:cs typeface="Calibri" panose="020F0502020204030204" pitchFamily="34" charset="0"/>
              </a:rPr>
              <a:t>The objective of the pre-TDR is to provide detailed specifications for the accelerator and technical infrastructure requirements necessary for the initial phase of the civil engineering (CE) design.</a:t>
            </a:r>
            <a:r>
              <a:rPr lang="en-CH" dirty="0">
                <a:effectLst/>
              </a:rPr>
              <a:t> </a:t>
            </a:r>
            <a:endParaRPr lang="en-CH" kern="0" dirty="0">
              <a:effectLst/>
              <a:latin typeface="Aptos" panose="020B0004020202020204" pitchFamily="34" charset="0"/>
              <a:cs typeface="Calibri" panose="020F0502020204030204" pitchFamily="34" charset="0"/>
            </a:endParaRPr>
          </a:p>
          <a:p>
            <a:pPr marL="285750" indent="-285750">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rPr>
              <a:t>By the end of 2028, the final Technical Design Report (TDR) for both the accelerator and the technical infrastructure will have been completed.</a:t>
            </a:r>
            <a:endParaRPr lang="en-CH" sz="1800" dirty="0">
              <a:effectLst/>
              <a:latin typeface="Calibri" panose="020F0502020204030204" pitchFamily="34" charset="0"/>
              <a:ea typeface="Aptos" panose="020B0004020202020204" pitchFamily="34" charset="0"/>
            </a:endParaRPr>
          </a:p>
        </p:txBody>
      </p:sp>
      <p:sp>
        <p:nvSpPr>
          <p:cNvPr id="6" name="TextBox 5">
            <a:extLst>
              <a:ext uri="{FF2B5EF4-FFF2-40B4-BE49-F238E27FC236}">
                <a16:creationId xmlns:a16="http://schemas.microsoft.com/office/drawing/2014/main" id="{0E84A47C-E616-7748-9CED-EA48CA22A0CA}"/>
              </a:ext>
            </a:extLst>
          </p:cNvPr>
          <p:cNvSpPr txBox="1"/>
          <p:nvPr/>
        </p:nvSpPr>
        <p:spPr>
          <a:xfrm>
            <a:off x="551384" y="3406128"/>
            <a:ext cx="12072664" cy="2308324"/>
          </a:xfrm>
          <a:prstGeom prst="rect">
            <a:avLst/>
          </a:prstGeom>
          <a:noFill/>
        </p:spPr>
        <p:txBody>
          <a:bodyPr wrap="square">
            <a:spAutoFit/>
          </a:bodyPr>
          <a:lstStyle/>
          <a:p>
            <a:r>
              <a:rPr lang="en-GB" sz="1800" b="1" dirty="0">
                <a:effectLst/>
                <a:latin typeface="Aptos" panose="020B0004020202020204" pitchFamily="34" charset="0"/>
                <a:ea typeface="Aptos" panose="020B0004020202020204" pitchFamily="34" charset="0"/>
              </a:rPr>
              <a:t>Injector Project schedule (as proposed by Michael Benedikt in preliminary discussion) </a:t>
            </a:r>
            <a:endParaRPr lang="en-CH" sz="1800" dirty="0">
              <a:effectLst/>
              <a:latin typeface="Calibri" panose="020F0502020204030204" pitchFamily="34" charset="0"/>
              <a:ea typeface="Aptos" panose="020B0004020202020204" pitchFamily="34" charset="0"/>
            </a:endParaRPr>
          </a:p>
          <a:p>
            <a:pPr marL="222250" lvl="0" indent="-222250">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rPr>
              <a:t>Start 2028 – end 2030    CE design and tendering (3 years) </a:t>
            </a:r>
            <a:endParaRPr lang="en-CH" sz="1800" dirty="0">
              <a:effectLst/>
              <a:latin typeface="Calibri" panose="020F0502020204030204" pitchFamily="34" charset="0"/>
              <a:ea typeface="Calibri" panose="020F0502020204030204" pitchFamily="34" charset="0"/>
            </a:endParaRPr>
          </a:p>
          <a:p>
            <a:pPr marL="222250" lvl="0" indent="-222250">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rPr>
              <a:t>Start 2029 – end 2031    Accelerator engineering and technical infrastructure designs</a:t>
            </a:r>
            <a:endParaRPr lang="en-CH" sz="1800" dirty="0">
              <a:effectLst/>
              <a:latin typeface="Calibri" panose="020F0502020204030204" pitchFamily="34" charset="0"/>
              <a:ea typeface="Calibri" panose="020F0502020204030204" pitchFamily="34" charset="0"/>
            </a:endParaRPr>
          </a:p>
          <a:p>
            <a:pPr marL="222250" lvl="0" indent="-222250">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rPr>
              <a:t>Start 2030 – end 2033    Civil construction (4 years)</a:t>
            </a:r>
            <a:endParaRPr lang="en-CH" sz="1800" dirty="0">
              <a:effectLst/>
              <a:latin typeface="Calibri" panose="020F0502020204030204" pitchFamily="34" charset="0"/>
              <a:ea typeface="Calibri" panose="020F0502020204030204" pitchFamily="34" charset="0"/>
            </a:endParaRPr>
          </a:p>
          <a:p>
            <a:pPr marL="222250" lvl="0" indent="-222250">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rPr>
              <a:t>Start 2031 – end 2040    Component production (assuming similar production rates for RF structures as for SwissFEL)</a:t>
            </a:r>
            <a:endParaRPr lang="en-CH" sz="1800" dirty="0">
              <a:effectLst/>
              <a:latin typeface="Calibri" panose="020F0502020204030204" pitchFamily="34" charset="0"/>
              <a:ea typeface="Calibri" panose="020F0502020204030204" pitchFamily="34" charset="0"/>
            </a:endParaRPr>
          </a:p>
          <a:p>
            <a:pPr marL="222250" lvl="0" indent="-222250">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rPr>
              <a:t>Start 2034 – end 2036    Technical infrastructure installation </a:t>
            </a:r>
            <a:endParaRPr lang="en-CH" sz="1800" dirty="0">
              <a:effectLst/>
              <a:latin typeface="Calibri" panose="020F0502020204030204" pitchFamily="34" charset="0"/>
              <a:ea typeface="Calibri" panose="020F0502020204030204" pitchFamily="34" charset="0"/>
            </a:endParaRPr>
          </a:p>
          <a:p>
            <a:pPr marL="222250" lvl="0" indent="-222250">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rPr>
              <a:t>Start 2035 – end 2040    Component installation and testing</a:t>
            </a:r>
            <a:endParaRPr lang="en-CH" sz="1800" dirty="0">
              <a:effectLst/>
              <a:latin typeface="Calibri" panose="020F0502020204030204" pitchFamily="34" charset="0"/>
              <a:ea typeface="Calibri" panose="020F0502020204030204" pitchFamily="34" charset="0"/>
            </a:endParaRPr>
          </a:p>
          <a:p>
            <a:pPr marL="222250" lvl="0" indent="-222250">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rPr>
              <a:t>Start 2042 beam commissioning</a:t>
            </a:r>
            <a:endParaRPr lang="en-CH"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941272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184E60-D3F9-A397-D4CD-FB64B2F8979B}"/>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4" name="Picture 3">
            <a:extLst>
              <a:ext uri="{FF2B5EF4-FFF2-40B4-BE49-F238E27FC236}">
                <a16:creationId xmlns:a16="http://schemas.microsoft.com/office/drawing/2014/main" id="{91E59E5F-5908-BDF9-1ACB-C61C740AF17D}"/>
              </a:ext>
            </a:extLst>
          </p:cNvPr>
          <p:cNvPicPr>
            <a:picLocks noChangeAspect="1"/>
          </p:cNvPicPr>
          <p:nvPr/>
        </p:nvPicPr>
        <p:blipFill>
          <a:blip r:embed="rId2"/>
          <a:srcRect t="1" b="30617"/>
          <a:stretch/>
        </p:blipFill>
        <p:spPr>
          <a:xfrm>
            <a:off x="335360" y="0"/>
            <a:ext cx="6984776" cy="6858000"/>
          </a:xfrm>
          <a:prstGeom prst="rect">
            <a:avLst/>
          </a:prstGeom>
        </p:spPr>
      </p:pic>
      <p:sp>
        <p:nvSpPr>
          <p:cNvPr id="5" name="Rectangle 4">
            <a:extLst>
              <a:ext uri="{FF2B5EF4-FFF2-40B4-BE49-F238E27FC236}">
                <a16:creationId xmlns:a16="http://schemas.microsoft.com/office/drawing/2014/main" id="{F56BDF32-4A54-AA8E-E457-69FA978336E4}"/>
              </a:ext>
            </a:extLst>
          </p:cNvPr>
          <p:cNvSpPr/>
          <p:nvPr/>
        </p:nvSpPr>
        <p:spPr>
          <a:xfrm>
            <a:off x="407368" y="5229200"/>
            <a:ext cx="6696744" cy="576064"/>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dirty="0" err="1"/>
          </a:p>
        </p:txBody>
      </p:sp>
      <p:sp>
        <p:nvSpPr>
          <p:cNvPr id="6" name="TextBox 5">
            <a:extLst>
              <a:ext uri="{FF2B5EF4-FFF2-40B4-BE49-F238E27FC236}">
                <a16:creationId xmlns:a16="http://schemas.microsoft.com/office/drawing/2014/main" id="{94CD58C7-65AB-1253-E6CC-21AF992FA7C7}"/>
              </a:ext>
            </a:extLst>
          </p:cNvPr>
          <p:cNvSpPr txBox="1"/>
          <p:nvPr/>
        </p:nvSpPr>
        <p:spPr>
          <a:xfrm>
            <a:off x="7331912" y="265286"/>
            <a:ext cx="4860088" cy="6463308"/>
          </a:xfrm>
          <a:prstGeom prst="rect">
            <a:avLst/>
          </a:prstGeom>
          <a:noFill/>
        </p:spPr>
        <p:txBody>
          <a:bodyPr wrap="square" lIns="0" tIns="0" rIns="0" bIns="0" rtlCol="0">
            <a:spAutoFit/>
          </a:bodyPr>
          <a:lstStyle/>
          <a:p>
            <a:pPr algn="l">
              <a:spcAft>
                <a:spcPts val="1200"/>
              </a:spcAft>
            </a:pPr>
            <a:r>
              <a:rPr lang="en-CH" sz="2000" dirty="0"/>
              <a:t>Main topics (under discussion):</a:t>
            </a:r>
          </a:p>
          <a:p>
            <a:pPr marL="342900" indent="-342900" algn="l">
              <a:spcAft>
                <a:spcPts val="1200"/>
              </a:spcAft>
              <a:buFont typeface="System Font Regular"/>
              <a:buChar char="－"/>
            </a:pPr>
            <a:r>
              <a:rPr lang="en-CH" sz="2000" dirty="0"/>
              <a:t>Drafting of the TDR</a:t>
            </a:r>
          </a:p>
          <a:p>
            <a:pPr marL="342900" indent="-342900" algn="l">
              <a:spcAft>
                <a:spcPts val="1200"/>
              </a:spcAft>
              <a:buFont typeface="System Font Regular"/>
              <a:buChar char="－"/>
            </a:pPr>
            <a:r>
              <a:rPr lang="en-CH" sz="2000" dirty="0"/>
              <a:t>Proof of principle for the electron source</a:t>
            </a:r>
          </a:p>
          <a:p>
            <a:pPr marL="342900" indent="-342900" algn="l">
              <a:spcAft>
                <a:spcPts val="1200"/>
              </a:spcAft>
              <a:buFont typeface="System Font Regular"/>
              <a:buChar char="－"/>
            </a:pPr>
            <a:r>
              <a:rPr lang="en-CH" sz="2000" dirty="0"/>
              <a:t>Prototype of the RF structures (BDR)</a:t>
            </a:r>
          </a:p>
          <a:p>
            <a:pPr marL="342900" indent="-342900" algn="l">
              <a:spcAft>
                <a:spcPts val="1200"/>
              </a:spcAft>
              <a:buFont typeface="System Font Regular"/>
              <a:buChar char="－"/>
            </a:pPr>
            <a:r>
              <a:rPr lang="en-CH" sz="2000" dirty="0"/>
              <a:t>High power test with power source</a:t>
            </a:r>
          </a:p>
          <a:p>
            <a:pPr marL="342900" indent="-342900" algn="l">
              <a:spcAft>
                <a:spcPts val="1200"/>
              </a:spcAft>
              <a:buFont typeface="System Font Regular"/>
              <a:buChar char="－"/>
            </a:pPr>
            <a:r>
              <a:rPr lang="en-CH" sz="2000" dirty="0"/>
              <a:t>Positron linac at 3 GHz</a:t>
            </a:r>
          </a:p>
          <a:p>
            <a:pPr marL="342900" indent="-342900" algn="l">
              <a:spcAft>
                <a:spcPts val="1200"/>
              </a:spcAft>
              <a:buFont typeface="System Font Regular"/>
              <a:buChar char="－"/>
            </a:pPr>
            <a:r>
              <a:rPr lang="en-CH" sz="2000" dirty="0"/>
              <a:t>Perform the p-cubed experiment</a:t>
            </a:r>
          </a:p>
          <a:p>
            <a:pPr marL="342900" indent="-342900" algn="l">
              <a:spcAft>
                <a:spcPts val="1200"/>
              </a:spcAft>
              <a:buFont typeface="System Font Regular"/>
              <a:buChar char="－"/>
            </a:pPr>
            <a:r>
              <a:rPr lang="en-CH" sz="2000" dirty="0"/>
              <a:t>Design of the DR </a:t>
            </a:r>
          </a:p>
          <a:p>
            <a:pPr marL="342900" indent="-342900" algn="l">
              <a:spcAft>
                <a:spcPts val="1200"/>
              </a:spcAft>
              <a:buFont typeface="System Font Regular"/>
              <a:buChar char="－"/>
            </a:pPr>
            <a:r>
              <a:rPr lang="en-CH" sz="2000" dirty="0"/>
              <a:t>Technical system interfaces and integration in the CERN enviroment</a:t>
            </a:r>
          </a:p>
          <a:p>
            <a:pPr algn="l">
              <a:spcAft>
                <a:spcPts val="1200"/>
              </a:spcAft>
            </a:pPr>
            <a:r>
              <a:rPr lang="en-CH" sz="2000" dirty="0"/>
              <a:t>Goals:</a:t>
            </a:r>
          </a:p>
          <a:p>
            <a:pPr marL="342900" indent="-342900" algn="l">
              <a:spcAft>
                <a:spcPts val="1200"/>
              </a:spcAft>
              <a:buFont typeface="System Font Regular"/>
              <a:buChar char="－"/>
            </a:pPr>
            <a:r>
              <a:rPr lang="en-CH" sz="2000" dirty="0"/>
              <a:t>Industralization process for linac production (~ 450 rf structures)</a:t>
            </a:r>
          </a:p>
          <a:p>
            <a:pPr marL="342900" indent="-342900" algn="l">
              <a:spcAft>
                <a:spcPts val="1200"/>
              </a:spcAft>
              <a:buFont typeface="System Font Regular"/>
              <a:buChar char="－"/>
            </a:pPr>
            <a:r>
              <a:rPr lang="en-CH" sz="2000" dirty="0"/>
              <a:t>Start CE design in 2028 (pre-TDR by 2027)</a:t>
            </a:r>
          </a:p>
          <a:p>
            <a:pPr marL="342900" indent="-342900" algn="l">
              <a:spcAft>
                <a:spcPts val="1200"/>
              </a:spcAft>
              <a:buFont typeface="System Font Regular"/>
              <a:buChar char="－"/>
            </a:pPr>
            <a:r>
              <a:rPr lang="en-CH" sz="2000" dirty="0"/>
              <a:t>Final TDR by 2028 </a:t>
            </a:r>
          </a:p>
        </p:txBody>
      </p:sp>
    </p:spTree>
    <p:extLst>
      <p:ext uri="{BB962C8B-B14F-4D97-AF65-F5344CB8AC3E}">
        <p14:creationId xmlns:p14="http://schemas.microsoft.com/office/powerpoint/2010/main" val="4106113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20938-1A8B-98B4-0DFB-3FE330ED9BDA}"/>
              </a:ext>
            </a:extLst>
          </p:cNvPr>
          <p:cNvSpPr>
            <a:spLocks noGrp="1"/>
          </p:cNvSpPr>
          <p:nvPr>
            <p:ph type="title"/>
          </p:nvPr>
        </p:nvSpPr>
        <p:spPr>
          <a:xfrm>
            <a:off x="4439816" y="1666769"/>
            <a:ext cx="3708029" cy="810444"/>
          </a:xfrm>
        </p:spPr>
        <p:txBody>
          <a:bodyPr/>
          <a:lstStyle/>
          <a:p>
            <a:r>
              <a:rPr lang="en-CH" dirty="0"/>
              <a:t>Any question?</a:t>
            </a:r>
          </a:p>
        </p:txBody>
      </p:sp>
      <p:sp>
        <p:nvSpPr>
          <p:cNvPr id="5" name="Slide Number Placeholder 4">
            <a:extLst>
              <a:ext uri="{FF2B5EF4-FFF2-40B4-BE49-F238E27FC236}">
                <a16:creationId xmlns:a16="http://schemas.microsoft.com/office/drawing/2014/main" id="{E52DB942-1A63-4DC9-287F-15E86BCFC679}"/>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3" name="Picture 2">
            <a:extLst>
              <a:ext uri="{FF2B5EF4-FFF2-40B4-BE49-F238E27FC236}">
                <a16:creationId xmlns:a16="http://schemas.microsoft.com/office/drawing/2014/main" id="{540C7296-0A31-D87E-B822-22BBEC9BDE95}"/>
              </a:ext>
            </a:extLst>
          </p:cNvPr>
          <p:cNvPicPr>
            <a:picLocks noChangeAspect="1"/>
          </p:cNvPicPr>
          <p:nvPr/>
        </p:nvPicPr>
        <p:blipFill>
          <a:blip r:embed="rId2"/>
          <a:stretch>
            <a:fillRect/>
          </a:stretch>
        </p:blipFill>
        <p:spPr>
          <a:xfrm>
            <a:off x="2423592" y="2492896"/>
            <a:ext cx="2286517" cy="2936161"/>
          </a:xfrm>
          <a:prstGeom prst="rect">
            <a:avLst/>
          </a:prstGeom>
        </p:spPr>
      </p:pic>
      <p:pic>
        <p:nvPicPr>
          <p:cNvPr id="4" name="Picture 4" descr="Strategic Planning for Networks">
            <a:extLst>
              <a:ext uri="{FF2B5EF4-FFF2-40B4-BE49-F238E27FC236}">
                <a16:creationId xmlns:a16="http://schemas.microsoft.com/office/drawing/2014/main" id="{317F63BD-3DC2-9C70-962E-240B2F060F6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358" t="38671" r="55495" b="396"/>
          <a:stretch/>
        </p:blipFill>
        <p:spPr bwMode="auto">
          <a:xfrm>
            <a:off x="5807968" y="2564904"/>
            <a:ext cx="2520280" cy="3019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381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17A7E3-2B23-9FA9-32EE-7549F4CB8929}"/>
              </a:ext>
            </a:extLst>
          </p:cNvPr>
          <p:cNvSpPr>
            <a:spLocks noGrp="1"/>
          </p:cNvSpPr>
          <p:nvPr>
            <p:ph type="title"/>
          </p:nvPr>
        </p:nvSpPr>
        <p:spPr>
          <a:xfrm>
            <a:off x="623392" y="278296"/>
            <a:ext cx="8964613" cy="810444"/>
          </a:xfrm>
        </p:spPr>
        <p:txBody>
          <a:bodyPr/>
          <a:lstStyle/>
          <a:p>
            <a:r>
              <a:rPr lang="en-CH" dirty="0"/>
              <a:t>Agenda</a:t>
            </a:r>
          </a:p>
        </p:txBody>
      </p:sp>
      <p:sp>
        <p:nvSpPr>
          <p:cNvPr id="4" name="Slide Number Placeholder 3">
            <a:extLst>
              <a:ext uri="{FF2B5EF4-FFF2-40B4-BE49-F238E27FC236}">
                <a16:creationId xmlns:a16="http://schemas.microsoft.com/office/drawing/2014/main" id="{2CFCBB8D-3672-B454-D86F-A05331F02989}"/>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5" name="TextBox 4">
            <a:extLst>
              <a:ext uri="{FF2B5EF4-FFF2-40B4-BE49-F238E27FC236}">
                <a16:creationId xmlns:a16="http://schemas.microsoft.com/office/drawing/2014/main" id="{58FA7C31-076C-E41E-A25F-8D67E776B32C}"/>
              </a:ext>
            </a:extLst>
          </p:cNvPr>
          <p:cNvSpPr txBox="1"/>
          <p:nvPr/>
        </p:nvSpPr>
        <p:spPr>
          <a:xfrm>
            <a:off x="623392" y="1484784"/>
            <a:ext cx="9790658" cy="3170099"/>
          </a:xfrm>
          <a:prstGeom prst="rect">
            <a:avLst/>
          </a:prstGeom>
          <a:noFill/>
        </p:spPr>
        <p:txBody>
          <a:bodyPr wrap="square" rtlCol="0">
            <a:spAutoFit/>
          </a:bodyPr>
          <a:lstStyle/>
          <a:p>
            <a:pPr marL="358775" indent="-358775">
              <a:spcAft>
                <a:spcPts val="1200"/>
              </a:spcAft>
              <a:buFont typeface="System Font Regular"/>
              <a:buChar char="－"/>
            </a:pPr>
            <a:r>
              <a:rPr lang="en-US" sz="2000" dirty="0">
                <a:ea typeface="Lato" panose="020F0502020204030203" pitchFamily="34" charset="0"/>
                <a:cs typeface="Lato" panose="020F0502020204030203" pitchFamily="34" charset="0"/>
              </a:rPr>
              <a:t>WP0 - General information (P. Craievich)</a:t>
            </a:r>
          </a:p>
          <a:p>
            <a:pPr marL="358775" indent="-358775">
              <a:spcAft>
                <a:spcPts val="1200"/>
              </a:spcAft>
              <a:buFont typeface="System Font Regular"/>
              <a:buChar char="－"/>
            </a:pPr>
            <a:r>
              <a:rPr lang="en-US" sz="2000" dirty="0">
                <a:ea typeface="Lato" panose="020F0502020204030203" pitchFamily="34" charset="0"/>
                <a:cs typeface="Lato" panose="020F0502020204030203" pitchFamily="34" charset="0"/>
              </a:rPr>
              <a:t>HE Linac to Booster ring (LTB) transfer line (P. Arrutia)</a:t>
            </a:r>
          </a:p>
          <a:p>
            <a:pPr marL="358775" indent="-358775">
              <a:spcAft>
                <a:spcPts val="1200"/>
              </a:spcAft>
              <a:buFont typeface="System Font Regular"/>
              <a:buChar char="－"/>
            </a:pPr>
            <a:r>
              <a:rPr lang="en-US" sz="2000" dirty="0">
                <a:ea typeface="Lato" panose="020F0502020204030203" pitchFamily="34" charset="0"/>
                <a:cs typeface="Lato" panose="020F0502020204030203" pitchFamily="34" charset="0"/>
              </a:rPr>
              <a:t>WP1 - e+/e- Injector Linacs: electron-, positron- and HE-linac (A. Grudiev)</a:t>
            </a:r>
          </a:p>
          <a:p>
            <a:pPr marL="358775" indent="-358775">
              <a:spcAft>
                <a:spcPts val="1200"/>
              </a:spcAft>
              <a:buFont typeface="System Font Regular"/>
              <a:buChar char="－"/>
            </a:pPr>
            <a:r>
              <a:rPr lang="en-US" sz="2000" dirty="0">
                <a:ea typeface="Lato" panose="020F0502020204030203" pitchFamily="34" charset="0"/>
                <a:cs typeface="Lato" panose="020F0502020204030203" pitchFamily="34" charset="0"/>
              </a:rPr>
              <a:t>WP3 - Positron source and capture system (I. Chaikovska)</a:t>
            </a:r>
          </a:p>
          <a:p>
            <a:pPr marL="358775" indent="-358775">
              <a:spcAft>
                <a:spcPts val="1200"/>
              </a:spcAft>
              <a:buFont typeface="System Font Regular"/>
              <a:buChar char="－"/>
            </a:pPr>
            <a:r>
              <a:rPr lang="en-US" sz="2000" dirty="0">
                <a:ea typeface="Lato" panose="020F0502020204030203" pitchFamily="34" charset="0"/>
                <a:cs typeface="Lato" panose="020F0502020204030203" pitchFamily="34" charset="0"/>
              </a:rPr>
              <a:t>WP4 - DR at 2.86 GeV: status and outlook (A. De Santis)</a:t>
            </a:r>
          </a:p>
          <a:p>
            <a:pPr marL="358775" indent="-358775">
              <a:spcAft>
                <a:spcPts val="1200"/>
              </a:spcAft>
              <a:buFont typeface="System Font Regular"/>
              <a:buChar char="－"/>
            </a:pPr>
            <a:r>
              <a:rPr lang="en-US" sz="2000" dirty="0">
                <a:ea typeface="Lato" panose="020F0502020204030203" pitchFamily="34" charset="0"/>
                <a:cs typeface="Lato" panose="020F0502020204030203" pitchFamily="34" charset="0"/>
              </a:rPr>
              <a:t>WP6 - P-cubed experiment at PSI (R. Zennaro)</a:t>
            </a:r>
          </a:p>
          <a:p>
            <a:pPr marL="358775" indent="-358775">
              <a:spcAft>
                <a:spcPts val="1200"/>
              </a:spcAft>
              <a:buFont typeface="System Font Regular"/>
              <a:buChar char="－"/>
            </a:pPr>
            <a:r>
              <a:rPr lang="en-US" sz="2000" dirty="0">
                <a:ea typeface="Lato" panose="020F0502020204030203" pitchFamily="34" charset="0"/>
                <a:cs typeface="Lato" panose="020F0502020204030203" pitchFamily="34" charset="0"/>
              </a:rPr>
              <a:t>WP6 - Target development at CERN (J.-L. Grenard) </a:t>
            </a:r>
          </a:p>
        </p:txBody>
      </p:sp>
    </p:spTree>
    <p:extLst>
      <p:ext uri="{BB962C8B-B14F-4D97-AF65-F5344CB8AC3E}">
        <p14:creationId xmlns:p14="http://schemas.microsoft.com/office/powerpoint/2010/main" val="3886092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2F5453-9BD4-262C-87FB-2D43D58EF416}"/>
              </a:ext>
            </a:extLst>
          </p:cNvPr>
          <p:cNvSpPr>
            <a:spLocks noGrp="1"/>
          </p:cNvSpPr>
          <p:nvPr>
            <p:ph idx="1"/>
          </p:nvPr>
        </p:nvSpPr>
        <p:spPr>
          <a:xfrm>
            <a:off x="407368" y="859269"/>
            <a:ext cx="11449272" cy="5765101"/>
          </a:xfrm>
        </p:spPr>
        <p:txBody>
          <a:bodyPr/>
          <a:lstStyle/>
          <a:p>
            <a:pPr marL="342900" indent="-342900">
              <a:spcBef>
                <a:spcPts val="0"/>
              </a:spcBef>
              <a:spcAft>
                <a:spcPts val="1200"/>
              </a:spcAft>
              <a:buFont typeface="System Font Regular"/>
              <a:buChar char="－"/>
            </a:pPr>
            <a:r>
              <a:rPr lang="en-CH" dirty="0"/>
              <a:t>Slides on the Indico.</a:t>
            </a:r>
          </a:p>
          <a:p>
            <a:pPr marL="342900" indent="-342900">
              <a:spcBef>
                <a:spcPts val="0"/>
              </a:spcBef>
              <a:spcAft>
                <a:spcPts val="1200"/>
              </a:spcAft>
              <a:buFont typeface="System Font Regular"/>
              <a:buChar char="－"/>
            </a:pPr>
            <a:r>
              <a:rPr lang="en-GB" dirty="0"/>
              <a:t>Green light to proceed with the FS report, slides are also the guideline for the FS report </a:t>
            </a:r>
          </a:p>
          <a:p>
            <a:pPr marL="342900" indent="-342900">
              <a:spcBef>
                <a:spcPts val="0"/>
              </a:spcBef>
              <a:spcAft>
                <a:spcPts val="1200"/>
              </a:spcAft>
              <a:buFont typeface="System Font Regular"/>
              <a:buChar char="－"/>
            </a:pPr>
            <a:r>
              <a:rPr lang="en-GB" dirty="0"/>
              <a:t>Some topics discussed during SAC:</a:t>
            </a:r>
          </a:p>
          <a:p>
            <a:pPr marL="594900" lvl="1" indent="-342900">
              <a:spcBef>
                <a:spcPts val="0"/>
              </a:spcBef>
              <a:spcAft>
                <a:spcPts val="1200"/>
              </a:spcAft>
              <a:buFont typeface="Courier New" panose="02070309020205020404" pitchFamily="49" charset="0"/>
              <a:buChar char="o"/>
            </a:pPr>
            <a:r>
              <a:rPr lang="en-GB" dirty="0"/>
              <a:t>Length of injector and DR siting, length for FS report is 1.2 km. Further discussion in post-FS.</a:t>
            </a:r>
          </a:p>
          <a:p>
            <a:pPr marL="594900" lvl="1" indent="-342900">
              <a:spcBef>
                <a:spcPts val="0"/>
              </a:spcBef>
              <a:spcAft>
                <a:spcPts val="1200"/>
              </a:spcAft>
              <a:buFont typeface="Courier New" panose="02070309020205020404" pitchFamily="49" charset="0"/>
              <a:buChar char="o"/>
            </a:pPr>
            <a:r>
              <a:rPr lang="en-GB" dirty="0"/>
              <a:t>Compensation scheme for beam loading and rf pulse shape with ‘golden’ pulse. Well received.</a:t>
            </a:r>
          </a:p>
          <a:p>
            <a:pPr marL="594900" lvl="1" indent="-342900">
              <a:spcBef>
                <a:spcPts val="0"/>
              </a:spcBef>
              <a:spcAft>
                <a:spcPts val="1200"/>
              </a:spcAft>
              <a:buFont typeface="Courier New" panose="02070309020205020404" pitchFamily="49" charset="0"/>
              <a:buChar char="o"/>
            </a:pPr>
            <a:r>
              <a:rPr lang="en-GB" dirty="0"/>
              <a:t>DA at the injection into the booster: this point should be further explored. Input (‘real’) distribution from injector for booster simulations. </a:t>
            </a:r>
          </a:p>
          <a:p>
            <a:pPr marL="594900" lvl="1" indent="-342900">
              <a:spcBef>
                <a:spcPts val="0"/>
              </a:spcBef>
              <a:spcAft>
                <a:spcPts val="1200"/>
              </a:spcAft>
              <a:buFont typeface="Courier New" panose="02070309020205020404" pitchFamily="49" charset="0"/>
              <a:buChar char="o"/>
            </a:pPr>
            <a:r>
              <a:rPr lang="en-GB" dirty="0"/>
              <a:t>Place the HE Compressor (HEC) just before booster injection to control parameter changes in the TL and eventually use R56 of the transfer line. Decision: The HEC remains at the HE linac end for the FS report.</a:t>
            </a:r>
          </a:p>
          <a:p>
            <a:pPr marL="594900" lvl="1" indent="-342900">
              <a:spcBef>
                <a:spcPts val="0"/>
              </a:spcBef>
              <a:spcAft>
                <a:spcPts val="1200"/>
              </a:spcAft>
              <a:buFont typeface="Courier New" panose="02070309020205020404" pitchFamily="49" charset="0"/>
              <a:buChar char="o"/>
            </a:pPr>
            <a:r>
              <a:rPr lang="en-GB" dirty="0"/>
              <a:t>Iryna’s statement on positron source: “we expect the </a:t>
            </a:r>
            <a:r>
              <a:rPr lang="en-GB" dirty="0">
                <a:solidFill>
                  <a:schemeClr val="accent4"/>
                </a:solidFill>
              </a:rPr>
              <a:t>positron flux to be twice </a:t>
            </a:r>
            <a:r>
              <a:rPr lang="en-GB" dirty="0"/>
              <a:t>the current world record of SLC”. Comment: however, it remains one of the most challenging parameters for the project (Paolo: together with the overall transmission efficiency).</a:t>
            </a:r>
          </a:p>
          <a:p>
            <a:pPr marL="594900" lvl="1" indent="-342900">
              <a:spcBef>
                <a:spcPts val="0"/>
              </a:spcBef>
              <a:spcAft>
                <a:spcPts val="1200"/>
              </a:spcAft>
              <a:buFont typeface="Courier New" panose="02070309020205020404" pitchFamily="49" charset="0"/>
              <a:buChar char="o"/>
            </a:pPr>
            <a:r>
              <a:rPr lang="en-GB" dirty="0"/>
              <a:t>DR: positron acceptance should be included in the FS report. Strong impact on the overall positron production. Presently we have a margin of ~2.5 on the positron production. </a:t>
            </a:r>
          </a:p>
        </p:txBody>
      </p:sp>
      <p:sp>
        <p:nvSpPr>
          <p:cNvPr id="3" name="Title 2">
            <a:extLst>
              <a:ext uri="{FF2B5EF4-FFF2-40B4-BE49-F238E27FC236}">
                <a16:creationId xmlns:a16="http://schemas.microsoft.com/office/drawing/2014/main" id="{479BE2CC-04D4-E6B0-49D8-1EFA54D27CE8}"/>
              </a:ext>
            </a:extLst>
          </p:cNvPr>
          <p:cNvSpPr>
            <a:spLocks noGrp="1"/>
          </p:cNvSpPr>
          <p:nvPr>
            <p:ph type="title"/>
          </p:nvPr>
        </p:nvSpPr>
        <p:spPr/>
        <p:txBody>
          <a:bodyPr/>
          <a:lstStyle/>
          <a:p>
            <a:r>
              <a:rPr lang="en-CH" dirty="0"/>
              <a:t>SAC meeting, </a:t>
            </a:r>
            <a:r>
              <a:rPr lang="en-GB" dirty="0"/>
              <a:t>18-20</a:t>
            </a:r>
            <a:r>
              <a:rPr lang="en-GB" noProof="0" dirty="0"/>
              <a:t> November 2024</a:t>
            </a:r>
            <a:endParaRPr lang="en-CH" dirty="0"/>
          </a:p>
        </p:txBody>
      </p:sp>
      <p:sp>
        <p:nvSpPr>
          <p:cNvPr id="4" name="Slide Number Placeholder 3">
            <a:extLst>
              <a:ext uri="{FF2B5EF4-FFF2-40B4-BE49-F238E27FC236}">
                <a16:creationId xmlns:a16="http://schemas.microsoft.com/office/drawing/2014/main" id="{E8B7F28F-D689-7AA6-28C8-A58341A0EF16}"/>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1731524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3794EB8-81D6-C8AC-9F0F-AFDA9DFE8FA2}"/>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4" name="Picture 3">
            <a:extLst>
              <a:ext uri="{FF2B5EF4-FFF2-40B4-BE49-F238E27FC236}">
                <a16:creationId xmlns:a16="http://schemas.microsoft.com/office/drawing/2014/main" id="{81ADBB36-F2C9-0D08-15C6-8B6843317A1E}"/>
              </a:ext>
            </a:extLst>
          </p:cNvPr>
          <p:cNvPicPr>
            <a:picLocks noChangeAspect="1"/>
          </p:cNvPicPr>
          <p:nvPr/>
        </p:nvPicPr>
        <p:blipFill>
          <a:blip r:embed="rId2"/>
          <a:stretch>
            <a:fillRect/>
          </a:stretch>
        </p:blipFill>
        <p:spPr>
          <a:xfrm>
            <a:off x="6343076" y="116631"/>
            <a:ext cx="5845828" cy="6624737"/>
          </a:xfrm>
          <a:prstGeom prst="rect">
            <a:avLst/>
          </a:prstGeom>
        </p:spPr>
      </p:pic>
      <p:sp>
        <p:nvSpPr>
          <p:cNvPr id="15" name="TextBox 14">
            <a:extLst>
              <a:ext uri="{FF2B5EF4-FFF2-40B4-BE49-F238E27FC236}">
                <a16:creationId xmlns:a16="http://schemas.microsoft.com/office/drawing/2014/main" id="{63E6F704-5ECF-7130-D3D5-CB4BCDCDE344}"/>
              </a:ext>
            </a:extLst>
          </p:cNvPr>
          <p:cNvSpPr txBox="1"/>
          <p:nvPr/>
        </p:nvSpPr>
        <p:spPr>
          <a:xfrm>
            <a:off x="273338" y="2115629"/>
            <a:ext cx="5845828" cy="3724096"/>
          </a:xfrm>
          <a:prstGeom prst="rect">
            <a:avLst/>
          </a:prstGeom>
          <a:noFill/>
        </p:spPr>
        <p:txBody>
          <a:bodyPr wrap="square">
            <a:spAutoFit/>
          </a:bodyPr>
          <a:lstStyle/>
          <a:p>
            <a:pPr>
              <a:spcAft>
                <a:spcPts val="1200"/>
              </a:spcAft>
            </a:pPr>
            <a:r>
              <a:rPr lang="en-CH" sz="2200" dirty="0">
                <a:solidFill>
                  <a:schemeClr val="accent4"/>
                </a:solidFill>
              </a:rPr>
              <a:t>Submission Timeline for Vol. 2</a:t>
            </a:r>
          </a:p>
          <a:p>
            <a:pPr marL="285750" indent="-285750">
              <a:spcAft>
                <a:spcPts val="1200"/>
              </a:spcAft>
              <a:buFont typeface="System Font Regular"/>
              <a:buChar char="－"/>
            </a:pPr>
            <a:r>
              <a:rPr lang="en-CH" dirty="0"/>
              <a:t>First draft by 20.12.2024</a:t>
            </a:r>
          </a:p>
          <a:p>
            <a:pPr marL="285750" indent="-285750">
              <a:spcAft>
                <a:spcPts val="1200"/>
              </a:spcAft>
              <a:buFont typeface="System Font Regular"/>
              <a:buChar char="－"/>
            </a:pPr>
            <a:r>
              <a:rPr lang="en-CH" dirty="0"/>
              <a:t>Submission to FCC (main) editors by 3.2.2025</a:t>
            </a:r>
          </a:p>
          <a:p>
            <a:pPr marL="285750" indent="-285750">
              <a:spcAft>
                <a:spcPts val="1200"/>
              </a:spcAft>
              <a:buFont typeface="System Font Regular"/>
              <a:buChar char="－"/>
            </a:pPr>
            <a:r>
              <a:rPr lang="en-CH" dirty="0"/>
              <a:t>Submission to Directorate by 25.2.2025</a:t>
            </a:r>
          </a:p>
          <a:p>
            <a:pPr marL="285750" indent="-285750">
              <a:spcAft>
                <a:spcPts val="1200"/>
              </a:spcAft>
              <a:buFont typeface="System Font Regular"/>
              <a:buChar char="－"/>
            </a:pPr>
            <a:r>
              <a:rPr lang="en-CH" dirty="0"/>
              <a:t>Collect comments by Directorate by 7.3.2025</a:t>
            </a:r>
          </a:p>
          <a:p>
            <a:pPr marL="285750" indent="-285750">
              <a:spcAft>
                <a:spcPts val="1200"/>
              </a:spcAft>
              <a:buFont typeface="System Font Regular"/>
              <a:buChar char="－"/>
            </a:pPr>
            <a:r>
              <a:rPr lang="en-CH" dirty="0"/>
              <a:t>Finalize volumes for publication/submission to European Strategy by 17.3.2025</a:t>
            </a:r>
          </a:p>
          <a:p>
            <a:pPr marL="285750" indent="-285750">
              <a:spcAft>
                <a:spcPts val="1200"/>
              </a:spcAft>
              <a:buFont typeface="System Font Regular"/>
              <a:buChar char="－"/>
            </a:pPr>
            <a:r>
              <a:rPr lang="en-CH" dirty="0"/>
              <a:t>Circulate to editors for any final remarks by 24.3.2025</a:t>
            </a:r>
          </a:p>
          <a:p>
            <a:pPr marL="285750" indent="-285750">
              <a:spcAft>
                <a:spcPts val="1200"/>
              </a:spcAft>
              <a:buFont typeface="System Font Regular"/>
              <a:buChar char="－"/>
            </a:pPr>
            <a:r>
              <a:rPr lang="en-CH" dirty="0">
                <a:solidFill>
                  <a:schemeClr val="accent1"/>
                </a:solidFill>
              </a:rPr>
              <a:t>Submit to the European Strategy Update: 31.3.2025</a:t>
            </a:r>
          </a:p>
        </p:txBody>
      </p:sp>
      <p:sp>
        <p:nvSpPr>
          <p:cNvPr id="18" name="TextBox 17">
            <a:extLst>
              <a:ext uri="{FF2B5EF4-FFF2-40B4-BE49-F238E27FC236}">
                <a16:creationId xmlns:a16="http://schemas.microsoft.com/office/drawing/2014/main" id="{B2AE19FA-D52B-CA1B-5DBB-11BCEBFF97F5}"/>
              </a:ext>
            </a:extLst>
          </p:cNvPr>
          <p:cNvSpPr txBox="1"/>
          <p:nvPr/>
        </p:nvSpPr>
        <p:spPr>
          <a:xfrm>
            <a:off x="386571" y="354730"/>
            <a:ext cx="5845828" cy="369332"/>
          </a:xfrm>
          <a:prstGeom prst="rect">
            <a:avLst/>
          </a:prstGeom>
          <a:noFill/>
        </p:spPr>
        <p:txBody>
          <a:bodyPr wrap="square" lIns="0" tIns="0" rIns="0" bIns="0" rtlCol="0">
            <a:spAutoFit/>
          </a:bodyPr>
          <a:lstStyle/>
          <a:p>
            <a:pPr algn="l"/>
            <a:r>
              <a:rPr lang="en-CH" sz="2400" b="1" dirty="0"/>
              <a:t>Final Report of the FCC Feasibility Study</a:t>
            </a:r>
          </a:p>
        </p:txBody>
      </p:sp>
      <p:sp>
        <p:nvSpPr>
          <p:cNvPr id="19" name="TextBox 18">
            <a:extLst>
              <a:ext uri="{FF2B5EF4-FFF2-40B4-BE49-F238E27FC236}">
                <a16:creationId xmlns:a16="http://schemas.microsoft.com/office/drawing/2014/main" id="{0920D95C-FB17-F4AC-377D-47CAA2D7562D}"/>
              </a:ext>
            </a:extLst>
          </p:cNvPr>
          <p:cNvSpPr txBox="1"/>
          <p:nvPr/>
        </p:nvSpPr>
        <p:spPr>
          <a:xfrm>
            <a:off x="386571" y="1032829"/>
            <a:ext cx="5508685" cy="769441"/>
          </a:xfrm>
          <a:prstGeom prst="rect">
            <a:avLst/>
          </a:prstGeom>
          <a:noFill/>
        </p:spPr>
        <p:txBody>
          <a:bodyPr wrap="square" lIns="0" tIns="0" rIns="0" bIns="0" rtlCol="0">
            <a:spAutoFit/>
          </a:bodyPr>
          <a:lstStyle/>
          <a:p>
            <a:pPr algn="l">
              <a:spcAft>
                <a:spcPts val="1200"/>
              </a:spcAft>
            </a:pPr>
            <a:r>
              <a:rPr lang="en-CH" sz="2000" dirty="0"/>
              <a:t>Volume 2: Accelerators, TI and Safety</a:t>
            </a:r>
          </a:p>
          <a:p>
            <a:pPr algn="l">
              <a:spcAft>
                <a:spcPts val="1200"/>
              </a:spcAft>
            </a:pPr>
            <a:r>
              <a:rPr lang="en-CH" sz="2000" dirty="0"/>
              <a:t>	</a:t>
            </a:r>
            <a:r>
              <a:rPr lang="en-CH" sz="2000" dirty="0">
                <a:solidFill>
                  <a:schemeClr val="accent4"/>
                </a:solidFill>
              </a:rPr>
              <a:t> IV, Chapter 7: Injector complex</a:t>
            </a:r>
            <a:endParaRPr lang="en-CH" sz="2000" dirty="0"/>
          </a:p>
        </p:txBody>
      </p:sp>
    </p:spTree>
    <p:extLst>
      <p:ext uri="{BB962C8B-B14F-4D97-AF65-F5344CB8AC3E}">
        <p14:creationId xmlns:p14="http://schemas.microsoft.com/office/powerpoint/2010/main" val="3291063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52A89-AA10-71C1-179D-340E6BEB3D6D}"/>
              </a:ext>
            </a:extLst>
          </p:cNvPr>
          <p:cNvSpPr>
            <a:spLocks noGrp="1"/>
          </p:cNvSpPr>
          <p:nvPr>
            <p:ph type="title"/>
          </p:nvPr>
        </p:nvSpPr>
        <p:spPr/>
        <p:txBody>
          <a:bodyPr/>
          <a:lstStyle/>
          <a:p>
            <a:r>
              <a:rPr lang="en-GB" noProof="0" dirty="0"/>
              <a:t>Other documents to be submitted</a:t>
            </a:r>
            <a:endParaRPr lang="en-CH" dirty="0"/>
          </a:p>
        </p:txBody>
      </p:sp>
      <p:sp>
        <p:nvSpPr>
          <p:cNvPr id="3" name="Slide Number Placeholder 2">
            <a:extLst>
              <a:ext uri="{FF2B5EF4-FFF2-40B4-BE49-F238E27FC236}">
                <a16:creationId xmlns:a16="http://schemas.microsoft.com/office/drawing/2014/main" id="{59E5FEFA-7576-B1ED-A674-B385C522DD81}"/>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5" name="TextBox 4">
            <a:extLst>
              <a:ext uri="{FF2B5EF4-FFF2-40B4-BE49-F238E27FC236}">
                <a16:creationId xmlns:a16="http://schemas.microsoft.com/office/drawing/2014/main" id="{2334F3EC-3336-20DC-93A7-FF43624C7BC5}"/>
              </a:ext>
            </a:extLst>
          </p:cNvPr>
          <p:cNvSpPr txBox="1"/>
          <p:nvPr/>
        </p:nvSpPr>
        <p:spPr>
          <a:xfrm>
            <a:off x="542975" y="1196752"/>
            <a:ext cx="11233248" cy="3939540"/>
          </a:xfrm>
          <a:prstGeom prst="rect">
            <a:avLst/>
          </a:prstGeom>
          <a:noFill/>
        </p:spPr>
        <p:txBody>
          <a:bodyPr wrap="square">
            <a:spAutoFit/>
          </a:bodyPr>
          <a:lstStyle/>
          <a:p>
            <a:pPr marL="404813" indent="-404813">
              <a:spcAft>
                <a:spcPts val="1200"/>
              </a:spcAft>
              <a:buFont typeface="System Font Regular"/>
              <a:buChar char="－"/>
            </a:pPr>
            <a:r>
              <a:rPr lang="en-GB" dirty="0"/>
              <a:t>Risk management</a:t>
            </a:r>
          </a:p>
          <a:p>
            <a:pPr marL="715963" lvl="1" indent="-227013">
              <a:spcAft>
                <a:spcPts val="1200"/>
              </a:spcAft>
              <a:buFont typeface="Wingdings" pitchFamily="2" charset="2"/>
              <a:buChar char="§"/>
            </a:pPr>
            <a:r>
              <a:rPr lang="en-GB" dirty="0"/>
              <a:t>Excel file (for the </a:t>
            </a:r>
            <a:r>
              <a:rPr lang="en-GB" dirty="0">
                <a:solidFill>
                  <a:schemeClr val="accent1"/>
                </a:solidFill>
              </a:rPr>
              <a:t>risk register</a:t>
            </a:r>
            <a:r>
              <a:rPr lang="en-GB" dirty="0"/>
              <a:t>) with the identified risks related to the injector complex including proposal for mitigation measures for further discussions.</a:t>
            </a:r>
          </a:p>
          <a:p>
            <a:pPr marL="715963" lvl="1" indent="-227013">
              <a:spcAft>
                <a:spcPts val="1200"/>
              </a:spcAft>
              <a:buFont typeface="Wingdings" pitchFamily="2" charset="2"/>
              <a:buChar char="§"/>
            </a:pPr>
            <a:r>
              <a:rPr lang="en-GB" dirty="0"/>
              <a:t>First draft submitted.</a:t>
            </a:r>
          </a:p>
          <a:p>
            <a:pPr marL="404813" indent="-404813">
              <a:spcAft>
                <a:spcPts val="1200"/>
              </a:spcAft>
              <a:buFont typeface="System Font Regular"/>
              <a:buChar char="－"/>
            </a:pPr>
            <a:r>
              <a:rPr lang="en-GB" dirty="0"/>
              <a:t>Update of the cost estimate, with a view of reducing the uncertainty level </a:t>
            </a:r>
            <a:r>
              <a:rPr lang="en-GB" dirty="0">
                <a:solidFill>
                  <a:schemeClr val="accent1"/>
                </a:solidFill>
              </a:rPr>
              <a:t>from cost class 4 to cost class 3</a:t>
            </a:r>
            <a:r>
              <a:rPr lang="en-GB" dirty="0"/>
              <a:t>, when relevant;</a:t>
            </a:r>
          </a:p>
          <a:p>
            <a:pPr marL="862013" lvl="1" indent="-404813">
              <a:spcAft>
                <a:spcPts val="1200"/>
              </a:spcAft>
              <a:buFont typeface="Wingdings" pitchFamily="2" charset="2"/>
              <a:buChar char="§"/>
            </a:pPr>
            <a:r>
              <a:rPr lang="en-GB" dirty="0"/>
              <a:t>First draft almost ready, to be submitted in the next days. </a:t>
            </a:r>
          </a:p>
          <a:p>
            <a:pPr marL="404813" indent="-404813">
              <a:spcAft>
                <a:spcPts val="1200"/>
              </a:spcAft>
              <a:buFont typeface="System Font Regular"/>
              <a:buChar char="－"/>
            </a:pPr>
            <a:r>
              <a:rPr lang="en-GB" dirty="0"/>
              <a:t>Environment aspect report </a:t>
            </a:r>
            <a:r>
              <a:rPr lang="en-GB" b="0" i="0" u="none" strike="noStrike" dirty="0">
                <a:solidFill>
                  <a:srgbClr val="000000"/>
                </a:solidFill>
                <a:effectLst/>
              </a:rPr>
              <a:t>for the FS also needs to feature a chapter describing the injector complex</a:t>
            </a:r>
          </a:p>
          <a:p>
            <a:pPr marL="715963" lvl="1" indent="-223838">
              <a:spcAft>
                <a:spcPts val="1200"/>
              </a:spcAft>
              <a:buFont typeface="Wingdings" pitchFamily="2" charset="2"/>
              <a:buChar char="§"/>
            </a:pPr>
            <a:r>
              <a:rPr lang="en-GB" dirty="0"/>
              <a:t>Report for non-technical readers and authorities</a:t>
            </a:r>
          </a:p>
          <a:p>
            <a:pPr marL="715963" lvl="1" indent="-223838">
              <a:spcAft>
                <a:spcPts val="1200"/>
              </a:spcAft>
              <a:buFont typeface="Wingdings" pitchFamily="2" charset="2"/>
              <a:buChar char="§"/>
            </a:pPr>
            <a:r>
              <a:rPr lang="en-GB" dirty="0">
                <a:solidFill>
                  <a:schemeClr val="accent4"/>
                </a:solidFill>
              </a:rPr>
              <a:t>not started yet</a:t>
            </a:r>
          </a:p>
        </p:txBody>
      </p:sp>
    </p:spTree>
    <p:extLst>
      <p:ext uri="{BB962C8B-B14F-4D97-AF65-F5344CB8AC3E}">
        <p14:creationId xmlns:p14="http://schemas.microsoft.com/office/powerpoint/2010/main" val="3192689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DEF6A4-CBB2-5AEF-D234-7400785DE2C3}"/>
              </a:ext>
            </a:extLst>
          </p:cNvPr>
          <p:cNvSpPr>
            <a:spLocks noGrp="1"/>
          </p:cNvSpPr>
          <p:nvPr>
            <p:ph type="title"/>
          </p:nvPr>
        </p:nvSpPr>
        <p:spPr>
          <a:xfrm>
            <a:off x="407368" y="259677"/>
            <a:ext cx="11377264" cy="810444"/>
          </a:xfrm>
        </p:spPr>
        <p:txBody>
          <a:bodyPr/>
          <a:lstStyle/>
          <a:p>
            <a:r>
              <a:rPr lang="en-CH" dirty="0"/>
              <a:t>Recap: Baseline layout: 4 A</a:t>
            </a:r>
            <a:r>
              <a:rPr lang="en-GB" dirty="0"/>
              <a:t>S</a:t>
            </a:r>
            <a:r>
              <a:rPr lang="en-CH" dirty="0"/>
              <a:t>s for module, 4 bunches (25 ns), 100 Hz</a:t>
            </a:r>
          </a:p>
        </p:txBody>
      </p:sp>
      <p:sp>
        <p:nvSpPr>
          <p:cNvPr id="4" name="Slide Number Placeholder 3">
            <a:extLst>
              <a:ext uri="{FF2B5EF4-FFF2-40B4-BE49-F238E27FC236}">
                <a16:creationId xmlns:a16="http://schemas.microsoft.com/office/drawing/2014/main" id="{B7D0D822-99B3-B9DD-F355-068AF1FEDEC4}"/>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2" name="Picture 1">
            <a:extLst>
              <a:ext uri="{FF2B5EF4-FFF2-40B4-BE49-F238E27FC236}">
                <a16:creationId xmlns:a16="http://schemas.microsoft.com/office/drawing/2014/main" id="{B3BEF2D6-9BE4-D39C-36D4-B1AB5FA9E483}"/>
              </a:ext>
            </a:extLst>
          </p:cNvPr>
          <p:cNvPicPr>
            <a:picLocks noChangeAspect="1"/>
          </p:cNvPicPr>
          <p:nvPr/>
        </p:nvPicPr>
        <p:blipFill>
          <a:blip r:embed="rId3"/>
          <a:stretch>
            <a:fillRect/>
          </a:stretch>
        </p:blipFill>
        <p:spPr>
          <a:xfrm>
            <a:off x="263352" y="642480"/>
            <a:ext cx="9526178" cy="3960440"/>
          </a:xfrm>
          <a:prstGeom prst="rect">
            <a:avLst/>
          </a:prstGeom>
        </p:spPr>
      </p:pic>
      <p:pic>
        <p:nvPicPr>
          <p:cNvPr id="6" name="Picture 5">
            <a:extLst>
              <a:ext uri="{FF2B5EF4-FFF2-40B4-BE49-F238E27FC236}">
                <a16:creationId xmlns:a16="http://schemas.microsoft.com/office/drawing/2014/main" id="{056A72FE-79F8-F3DE-22C1-626BE72834A6}"/>
              </a:ext>
            </a:extLst>
          </p:cNvPr>
          <p:cNvPicPr>
            <a:picLocks noChangeAspect="1"/>
          </p:cNvPicPr>
          <p:nvPr/>
        </p:nvPicPr>
        <p:blipFill>
          <a:blip r:embed="rId4"/>
          <a:stretch>
            <a:fillRect/>
          </a:stretch>
        </p:blipFill>
        <p:spPr>
          <a:xfrm>
            <a:off x="3788891" y="4602920"/>
            <a:ext cx="8338964" cy="2255080"/>
          </a:xfrm>
          <a:prstGeom prst="rect">
            <a:avLst/>
          </a:prstGeom>
        </p:spPr>
      </p:pic>
      <p:sp>
        <p:nvSpPr>
          <p:cNvPr id="7" name="TextBox 6">
            <a:extLst>
              <a:ext uri="{FF2B5EF4-FFF2-40B4-BE49-F238E27FC236}">
                <a16:creationId xmlns:a16="http://schemas.microsoft.com/office/drawing/2014/main" id="{CAA666C8-EE56-BF78-459F-644C3D4BA644}"/>
              </a:ext>
            </a:extLst>
          </p:cNvPr>
          <p:cNvSpPr txBox="1"/>
          <p:nvPr/>
        </p:nvSpPr>
        <p:spPr>
          <a:xfrm>
            <a:off x="9696400" y="971493"/>
            <a:ext cx="2311077" cy="430887"/>
          </a:xfrm>
          <a:prstGeom prst="rect">
            <a:avLst/>
          </a:prstGeom>
          <a:noFill/>
        </p:spPr>
        <p:txBody>
          <a:bodyPr wrap="square" lIns="0" tIns="0" rIns="0" bIns="0" rtlCol="0">
            <a:spAutoFit/>
          </a:bodyPr>
          <a:lstStyle/>
          <a:p>
            <a:pPr algn="l"/>
            <a:r>
              <a:rPr lang="en-CH" sz="1400" dirty="0"/>
              <a:t>The schematic will be changeg to reproduce the CE</a:t>
            </a:r>
          </a:p>
        </p:txBody>
      </p:sp>
      <p:pic>
        <p:nvPicPr>
          <p:cNvPr id="8" name="Picture 7">
            <a:extLst>
              <a:ext uri="{FF2B5EF4-FFF2-40B4-BE49-F238E27FC236}">
                <a16:creationId xmlns:a16="http://schemas.microsoft.com/office/drawing/2014/main" id="{DC7C825E-9F56-B007-1738-3994D7403ABF}"/>
              </a:ext>
            </a:extLst>
          </p:cNvPr>
          <p:cNvPicPr>
            <a:picLocks noChangeAspect="1"/>
          </p:cNvPicPr>
          <p:nvPr/>
        </p:nvPicPr>
        <p:blipFill>
          <a:blip r:embed="rId5"/>
          <a:stretch>
            <a:fillRect/>
          </a:stretch>
        </p:blipFill>
        <p:spPr>
          <a:xfrm>
            <a:off x="407368" y="4813844"/>
            <a:ext cx="3096344" cy="1833232"/>
          </a:xfrm>
          <a:prstGeom prst="rect">
            <a:avLst/>
          </a:prstGeom>
        </p:spPr>
      </p:pic>
      <p:sp>
        <p:nvSpPr>
          <p:cNvPr id="11" name="TextBox 10">
            <a:extLst>
              <a:ext uri="{FF2B5EF4-FFF2-40B4-BE49-F238E27FC236}">
                <a16:creationId xmlns:a16="http://schemas.microsoft.com/office/drawing/2014/main" id="{E58AA676-F8E5-BC10-3FA1-6B45679E0717}"/>
              </a:ext>
            </a:extLst>
          </p:cNvPr>
          <p:cNvSpPr txBox="1"/>
          <p:nvPr/>
        </p:nvSpPr>
        <p:spPr>
          <a:xfrm>
            <a:off x="3719736" y="6459823"/>
            <a:ext cx="1915143" cy="276999"/>
          </a:xfrm>
          <a:prstGeom prst="rect">
            <a:avLst/>
          </a:prstGeom>
          <a:solidFill>
            <a:schemeClr val="bg1"/>
          </a:solidFill>
        </p:spPr>
        <p:txBody>
          <a:bodyPr wrap="square">
            <a:spAutoFit/>
          </a:bodyPr>
          <a:lstStyle/>
          <a:p>
            <a:r>
              <a:rPr lang="en-CH" sz="1200" dirty="0"/>
              <a:t>Courtesy of Tim Watson </a:t>
            </a:r>
          </a:p>
        </p:txBody>
      </p:sp>
    </p:spTree>
    <p:extLst>
      <p:ext uri="{BB962C8B-B14F-4D97-AF65-F5344CB8AC3E}">
        <p14:creationId xmlns:p14="http://schemas.microsoft.com/office/powerpoint/2010/main" val="2975134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87EC1CE-3874-317D-A1D3-B1CD8BC5621A}"/>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3" name="Picture 2">
            <a:extLst>
              <a:ext uri="{FF2B5EF4-FFF2-40B4-BE49-F238E27FC236}">
                <a16:creationId xmlns:a16="http://schemas.microsoft.com/office/drawing/2014/main" id="{B46694B1-D32A-BF40-C63B-EEC35698EB28}"/>
              </a:ext>
            </a:extLst>
          </p:cNvPr>
          <p:cNvPicPr>
            <a:picLocks noChangeAspect="1"/>
          </p:cNvPicPr>
          <p:nvPr/>
        </p:nvPicPr>
        <p:blipFill>
          <a:blip r:embed="rId2"/>
          <a:srcRect t="2416" b="19070"/>
          <a:stretch/>
        </p:blipFill>
        <p:spPr>
          <a:xfrm>
            <a:off x="623392" y="908720"/>
            <a:ext cx="10945216" cy="4680520"/>
          </a:xfrm>
          <a:prstGeom prst="rect">
            <a:avLst/>
          </a:prstGeom>
        </p:spPr>
      </p:pic>
      <p:sp>
        <p:nvSpPr>
          <p:cNvPr id="4" name="TextBox 3">
            <a:extLst>
              <a:ext uri="{FF2B5EF4-FFF2-40B4-BE49-F238E27FC236}">
                <a16:creationId xmlns:a16="http://schemas.microsoft.com/office/drawing/2014/main" id="{3736C83D-F3BA-C20E-1BDF-3CA486E9C28A}"/>
              </a:ext>
            </a:extLst>
          </p:cNvPr>
          <p:cNvSpPr txBox="1"/>
          <p:nvPr/>
        </p:nvSpPr>
        <p:spPr>
          <a:xfrm>
            <a:off x="3791744" y="5921323"/>
            <a:ext cx="5040560" cy="215444"/>
          </a:xfrm>
          <a:prstGeom prst="rect">
            <a:avLst/>
          </a:prstGeom>
          <a:noFill/>
        </p:spPr>
        <p:txBody>
          <a:bodyPr wrap="square" lIns="0" tIns="0" rIns="0" bIns="0" rtlCol="0">
            <a:spAutoFit/>
          </a:bodyPr>
          <a:lstStyle/>
          <a:p>
            <a:pPr algn="l"/>
            <a:r>
              <a:rPr lang="en-CH" sz="1400" dirty="0"/>
              <a:t>Courtesy of Tim Watson and Wolfgang Bartmann (SAC meeting)</a:t>
            </a:r>
          </a:p>
        </p:txBody>
      </p:sp>
    </p:spTree>
    <p:extLst>
      <p:ext uri="{BB962C8B-B14F-4D97-AF65-F5344CB8AC3E}">
        <p14:creationId xmlns:p14="http://schemas.microsoft.com/office/powerpoint/2010/main" val="1490373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C41569-C835-A5A4-05C5-7AEB3F997FBA}"/>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1D59F4E6-DDFC-251A-B95D-5AE8042EBD69}"/>
              </a:ext>
            </a:extLst>
          </p:cNvPr>
          <p:cNvGraphicFramePr>
            <a:graphicFrameLocks noGrp="1"/>
          </p:cNvGraphicFramePr>
          <p:nvPr>
            <p:extLst>
              <p:ext uri="{D42A27DB-BD31-4B8C-83A1-F6EECF244321}">
                <p14:modId xmlns:p14="http://schemas.microsoft.com/office/powerpoint/2010/main" val="3360851804"/>
              </p:ext>
            </p:extLst>
          </p:nvPr>
        </p:nvGraphicFramePr>
        <p:xfrm>
          <a:off x="1055440" y="1110526"/>
          <a:ext cx="8856984" cy="5135130"/>
        </p:xfrm>
        <a:graphic>
          <a:graphicData uri="http://schemas.openxmlformats.org/drawingml/2006/table">
            <a:tbl>
              <a:tblPr>
                <a:tableStyleId>{8A107856-5554-42FB-B03E-39F5DBC370BA}</a:tableStyleId>
              </a:tblPr>
              <a:tblGrid>
                <a:gridCol w="3778655">
                  <a:extLst>
                    <a:ext uri="{9D8B030D-6E8A-4147-A177-3AD203B41FA5}">
                      <a16:colId xmlns:a16="http://schemas.microsoft.com/office/drawing/2014/main" val="2393563486"/>
                    </a:ext>
                  </a:extLst>
                </a:gridCol>
                <a:gridCol w="1049060">
                  <a:extLst>
                    <a:ext uri="{9D8B030D-6E8A-4147-A177-3AD203B41FA5}">
                      <a16:colId xmlns:a16="http://schemas.microsoft.com/office/drawing/2014/main" val="2554203226"/>
                    </a:ext>
                  </a:extLst>
                </a:gridCol>
                <a:gridCol w="852365">
                  <a:extLst>
                    <a:ext uri="{9D8B030D-6E8A-4147-A177-3AD203B41FA5}">
                      <a16:colId xmlns:a16="http://schemas.microsoft.com/office/drawing/2014/main" val="2922521828"/>
                    </a:ext>
                  </a:extLst>
                </a:gridCol>
                <a:gridCol w="1131828">
                  <a:extLst>
                    <a:ext uri="{9D8B030D-6E8A-4147-A177-3AD203B41FA5}">
                      <a16:colId xmlns:a16="http://schemas.microsoft.com/office/drawing/2014/main" val="1224959394"/>
                    </a:ext>
                  </a:extLst>
                </a:gridCol>
                <a:gridCol w="1131828">
                  <a:extLst>
                    <a:ext uri="{9D8B030D-6E8A-4147-A177-3AD203B41FA5}">
                      <a16:colId xmlns:a16="http://schemas.microsoft.com/office/drawing/2014/main" val="3857755404"/>
                    </a:ext>
                  </a:extLst>
                </a:gridCol>
                <a:gridCol w="913248">
                  <a:extLst>
                    <a:ext uri="{9D8B030D-6E8A-4147-A177-3AD203B41FA5}">
                      <a16:colId xmlns:a16="http://schemas.microsoft.com/office/drawing/2014/main" val="835994773"/>
                    </a:ext>
                  </a:extLst>
                </a:gridCol>
              </a:tblGrid>
              <a:tr h="421120">
                <a:tc>
                  <a:txBody>
                    <a:bodyPr/>
                    <a:lstStyle/>
                    <a:p>
                      <a:pPr algn="l" fontAlgn="b">
                        <a:spcBef>
                          <a:spcPts val="300"/>
                        </a:spcBef>
                        <a:spcAft>
                          <a:spcPts val="300"/>
                        </a:spcAft>
                      </a:pPr>
                      <a:r>
                        <a:rPr lang="en-CH" sz="1600" b="1" u="none" strike="noStrike" dirty="0">
                          <a:solidFill>
                            <a:srgbClr val="000000"/>
                          </a:solidFill>
                          <a:effectLst/>
                        </a:rPr>
                        <a:t>Running mode</a:t>
                      </a:r>
                      <a:endParaRPr lang="en-CH" sz="16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GB" sz="1600" b="1" u="none" strike="noStrike" dirty="0">
                          <a:solidFill>
                            <a:srgbClr val="000000"/>
                          </a:solidFill>
                          <a:effectLst/>
                        </a:rPr>
                        <a:t>Z</a:t>
                      </a:r>
                      <a:endParaRPr lang="en-GB" sz="16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GB" sz="1600" b="1" u="none" strike="noStrike" dirty="0">
                          <a:solidFill>
                            <a:srgbClr val="000000"/>
                          </a:solidFill>
                          <a:effectLst/>
                        </a:rPr>
                        <a:t>W</a:t>
                      </a:r>
                      <a:endParaRPr lang="en-GB" sz="16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GB" sz="1600" b="1" u="none" strike="noStrike" dirty="0">
                          <a:solidFill>
                            <a:srgbClr val="000000"/>
                          </a:solidFill>
                          <a:effectLst/>
                        </a:rPr>
                        <a:t>ZH</a:t>
                      </a:r>
                      <a:endParaRPr lang="en-GB" sz="16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GB" sz="1600" b="1" u="none" strike="noStrike" dirty="0" err="1">
                          <a:solidFill>
                            <a:srgbClr val="000000"/>
                          </a:solidFill>
                          <a:effectLst/>
                        </a:rPr>
                        <a:t>tt</a:t>
                      </a:r>
                      <a:r>
                        <a:rPr lang="en-GB" sz="1600" b="1" u="none" strike="noStrike" dirty="0">
                          <a:solidFill>
                            <a:srgbClr val="000000"/>
                          </a:solidFill>
                          <a:effectLst/>
                        </a:rPr>
                        <a:t> bar</a:t>
                      </a:r>
                      <a:endParaRPr lang="en-GB" sz="16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GB" sz="1600" b="1" u="none" strike="noStrike" dirty="0">
                          <a:effectLst/>
                        </a:rPr>
                        <a:t>Unit</a:t>
                      </a:r>
                      <a:endParaRPr lang="en-GB" sz="16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1436113132"/>
                  </a:ext>
                </a:extLst>
              </a:tr>
              <a:tr h="382137">
                <a:tc>
                  <a:txBody>
                    <a:bodyPr/>
                    <a:lstStyle/>
                    <a:p>
                      <a:pPr algn="l" fontAlgn="b">
                        <a:spcBef>
                          <a:spcPts val="300"/>
                        </a:spcBef>
                        <a:spcAft>
                          <a:spcPts val="300"/>
                        </a:spcAft>
                      </a:pPr>
                      <a:r>
                        <a:rPr lang="en-GB" sz="1600" u="none" strike="noStrike" dirty="0">
                          <a:solidFill>
                            <a:schemeClr val="tx1"/>
                          </a:solidFill>
                          <a:effectLst/>
                        </a:rPr>
                        <a:t>Number bunches in collider</a:t>
                      </a:r>
                      <a:endPar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CH" sz="1600" b="0" u="none" strike="noStrike" dirty="0">
                          <a:solidFill>
                            <a:schemeClr val="tx1"/>
                          </a:solidFill>
                          <a:effectLst/>
                        </a:rPr>
                        <a:t>11200</a:t>
                      </a:r>
                      <a:endPar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1856</a:t>
                      </a:r>
                    </a:p>
                  </a:txBody>
                  <a:tcPr marL="16933" marR="16933" marT="48000" marB="48000" anchor="ctr"/>
                </a:tc>
                <a:tc>
                  <a:txBody>
                    <a:bodyPr/>
                    <a:lstStyle/>
                    <a:p>
                      <a:pPr algn="ctr"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300</a:t>
                      </a:r>
                    </a:p>
                  </a:txBody>
                  <a:tcPr marL="16933" marR="16933" marT="48000" marB="48000" anchor="ctr"/>
                </a:tc>
                <a:tc>
                  <a:txBody>
                    <a:bodyPr/>
                    <a:lstStyle/>
                    <a:p>
                      <a:pPr algn="ctr"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64</a:t>
                      </a:r>
                    </a:p>
                  </a:txBody>
                  <a:tcPr marL="16933" marR="16933" marT="48000" marB="48000" anchor="ctr"/>
                </a:tc>
                <a:tc>
                  <a:txBody>
                    <a:bodyPr/>
                    <a:lstStyle/>
                    <a:p>
                      <a:pPr algn="ctr" fontAlgn="b">
                        <a:spcBef>
                          <a:spcPts val="300"/>
                        </a:spcBef>
                        <a:spcAft>
                          <a:spcPts val="300"/>
                        </a:spcAft>
                      </a:pPr>
                      <a:r>
                        <a:rPr lang="en-GB" sz="1600" u="none" strike="noStrike" dirty="0">
                          <a:solidFill>
                            <a:schemeClr val="tx1"/>
                          </a:solidFill>
                          <a:effectLst/>
                        </a:rPr>
                        <a:t> </a:t>
                      </a:r>
                      <a:endPar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2627354483"/>
                  </a:ext>
                </a:extLst>
              </a:tr>
              <a:tr h="321057">
                <a:tc>
                  <a:txBody>
                    <a:bodyPr/>
                    <a:lstStyle/>
                    <a:p>
                      <a:pPr algn="l"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Nominal bunch charge in collider</a:t>
                      </a: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34.40</a:t>
                      </a: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22.08</a:t>
                      </a:r>
                    </a:p>
                  </a:txBody>
                  <a:tcPr marL="16933" marR="16933" marT="48000" marB="48000" anchor="ctr"/>
                </a:tc>
                <a:tc>
                  <a:txBody>
                    <a:bodyPr/>
                    <a:lstStyle/>
                    <a:p>
                      <a:pPr algn="ctr"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27.04</a:t>
                      </a:r>
                    </a:p>
                  </a:txBody>
                  <a:tcPr marL="16933" marR="16933" marT="48000" marB="48000" anchor="ctr"/>
                </a:tc>
                <a:tc>
                  <a:txBody>
                    <a:bodyPr/>
                    <a:lstStyle/>
                    <a:p>
                      <a:pPr algn="ctr"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23.68</a:t>
                      </a:r>
                    </a:p>
                  </a:txBody>
                  <a:tcPr marL="16933" marR="16933" marT="48000" marB="48000" anchor="ctr"/>
                </a:tc>
                <a:tc>
                  <a:txBody>
                    <a:bodyPr/>
                    <a:lstStyle/>
                    <a:p>
                      <a:pPr algn="ctr"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nC</a:t>
                      </a:r>
                    </a:p>
                  </a:txBody>
                  <a:tcPr marL="16933" marR="16933" marT="48000" marB="48000" anchor="ctr"/>
                </a:tc>
                <a:extLst>
                  <a:ext uri="{0D108BD9-81ED-4DB2-BD59-A6C34878D82A}">
                    <a16:rowId xmlns:a16="http://schemas.microsoft.com/office/drawing/2014/main" val="1494489968"/>
                  </a:ext>
                </a:extLst>
              </a:tr>
              <a:tr h="331985">
                <a:tc>
                  <a:txBody>
                    <a:bodyPr/>
                    <a:lstStyle/>
                    <a:p>
                      <a:pPr algn="l"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Allowable charge imbalance</a:t>
                      </a: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5</a:t>
                      </a: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3</a:t>
                      </a:r>
                    </a:p>
                  </a:txBody>
                  <a:tcPr marL="16933" marR="16933" marT="48000" marB="48000" anchor="ctr"/>
                </a:tc>
                <a:tc>
                  <a:txBody>
                    <a:bodyPr/>
                    <a:lstStyle/>
                    <a:p>
                      <a:pPr algn="ctr"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3</a:t>
                      </a:r>
                    </a:p>
                  </a:txBody>
                  <a:tcPr marL="16933" marR="16933" marT="48000" marB="48000" anchor="ctr"/>
                </a:tc>
                <a:tc>
                  <a:txBody>
                    <a:bodyPr/>
                    <a:lstStyle/>
                    <a:p>
                      <a:pPr algn="ctr"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3</a:t>
                      </a:r>
                    </a:p>
                  </a:txBody>
                  <a:tcPr marL="16933" marR="16933" marT="48000" marB="48000" anchor="ctr"/>
                </a:tc>
                <a:tc>
                  <a:txBody>
                    <a:bodyPr/>
                    <a:lstStyle/>
                    <a:p>
                      <a:pPr algn="ctr"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a:t>
                      </a:r>
                    </a:p>
                  </a:txBody>
                  <a:tcPr marL="16933" marR="16933" marT="48000" marB="48000" anchor="ctr"/>
                </a:tc>
                <a:extLst>
                  <a:ext uri="{0D108BD9-81ED-4DB2-BD59-A6C34878D82A}">
                    <a16:rowId xmlns:a16="http://schemas.microsoft.com/office/drawing/2014/main" val="3089441048"/>
                  </a:ext>
                </a:extLst>
              </a:tr>
              <a:tr h="403113">
                <a:tc>
                  <a:txBody>
                    <a:bodyPr/>
                    <a:lstStyle/>
                    <a:p>
                      <a:pPr algn="l"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Booster cycle/number of bunches</a:t>
                      </a: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10x1120</a:t>
                      </a: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2x928</a:t>
                      </a:r>
                    </a:p>
                  </a:txBody>
                  <a:tcPr marL="16933" marR="16933" marT="48000" marB="48000" anchor="ctr"/>
                </a:tc>
                <a:tc>
                  <a:txBody>
                    <a:bodyPr/>
                    <a:lstStyle/>
                    <a:p>
                      <a:pPr algn="ctr"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1x300</a:t>
                      </a:r>
                    </a:p>
                  </a:txBody>
                  <a:tcPr marL="16933" marR="16933" marT="48000" marB="48000" anchor="ctr"/>
                </a:tc>
                <a:tc>
                  <a:txBody>
                    <a:bodyPr/>
                    <a:lstStyle/>
                    <a:p>
                      <a:pPr algn="ctr"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1x64</a:t>
                      </a:r>
                    </a:p>
                  </a:txBody>
                  <a:tcPr marL="16933" marR="16933" marT="48000" marB="48000" anchor="ctr"/>
                </a:tc>
                <a:tc>
                  <a:txBody>
                    <a:bodyPr/>
                    <a:lstStyle/>
                    <a:p>
                      <a:pPr algn="ctr" fontAlgn="b">
                        <a:spcBef>
                          <a:spcPts val="300"/>
                        </a:spcBef>
                        <a:spcAft>
                          <a:spcPts val="300"/>
                        </a:spcAft>
                      </a:pPr>
                      <a:endPar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3183926485"/>
                  </a:ext>
                </a:extLst>
              </a:tr>
              <a:tr h="342033">
                <a:tc>
                  <a:txBody>
                    <a:bodyPr/>
                    <a:lstStyle/>
                    <a:p>
                      <a:pPr algn="l" fontAlgn="b">
                        <a:spcBef>
                          <a:spcPts val="300"/>
                        </a:spcBef>
                        <a:spcAft>
                          <a:spcPts val="300"/>
                        </a:spcAft>
                      </a:pPr>
                      <a:r>
                        <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Injector duty cycle</a:t>
                      </a: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73%</a:t>
                      </a: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40%</a:t>
                      </a: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19%</a:t>
                      </a: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5%</a:t>
                      </a:r>
                    </a:p>
                  </a:txBody>
                  <a:tcPr marL="16933" marR="16933" marT="48000" marB="48000" anchor="ctr"/>
                </a:tc>
                <a:tc>
                  <a:txBody>
                    <a:bodyPr/>
                    <a:lstStyle/>
                    <a:p>
                      <a:pPr algn="ctr" fontAlgn="b">
                        <a:spcBef>
                          <a:spcPts val="300"/>
                        </a:spcBef>
                        <a:spcAft>
                          <a:spcPts val="300"/>
                        </a:spcAft>
                      </a:pPr>
                      <a:endPar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1869117000"/>
                  </a:ext>
                </a:extLst>
              </a:tr>
              <a:tr h="342033">
                <a:tc>
                  <a:txBody>
                    <a:bodyPr/>
                    <a:lstStyle/>
                    <a:p>
                      <a:pPr algn="l" fontAlgn="b">
                        <a:spcBef>
                          <a:spcPts val="300"/>
                        </a:spcBef>
                        <a:spcAft>
                          <a:spcPts val="300"/>
                        </a:spcAft>
                      </a:pPr>
                      <a:r>
                        <a:rPr lang="en-GB" sz="1600" b="0" u="none" strike="noStrike" dirty="0">
                          <a:solidFill>
                            <a:srgbClr val="C00000"/>
                          </a:solidFill>
                          <a:effectLst/>
                        </a:rPr>
                        <a:t>Max injected bunch charge </a:t>
                      </a:r>
                      <a:endParaRPr lang="en-GB" sz="1600" b="0" i="0" u="none" strike="noStrike" dirty="0">
                        <a:solidFill>
                          <a:srgbClr val="C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CH" sz="1600" b="0" u="none" strike="noStrike" dirty="0">
                          <a:solidFill>
                            <a:srgbClr val="C00000"/>
                          </a:solidFill>
                          <a:effectLst/>
                        </a:rPr>
                        <a:t>3.43</a:t>
                      </a:r>
                      <a:endParaRPr lang="en-CH" sz="1600" b="0" i="0" u="none" strike="noStrike" dirty="0">
                        <a:solidFill>
                          <a:srgbClr val="C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CH" sz="1600" b="0" i="0" u="none" strike="noStrike" dirty="0">
                          <a:solidFill>
                            <a:srgbClr val="C00000"/>
                          </a:solidFill>
                          <a:effectLst/>
                          <a:latin typeface="Lato" panose="020F0502020204030203" pitchFamily="34" charset="0"/>
                          <a:ea typeface="Lato" panose="020F0502020204030203" pitchFamily="34" charset="0"/>
                          <a:cs typeface="Lato" panose="020F0502020204030203" pitchFamily="34" charset="0"/>
                        </a:rPr>
                        <a:t>1.6</a:t>
                      </a:r>
                    </a:p>
                  </a:txBody>
                  <a:tcPr marL="16933" marR="16933" marT="48000" marB="48000" anchor="ctr"/>
                </a:tc>
                <a:tc>
                  <a:txBody>
                    <a:bodyPr/>
                    <a:lstStyle/>
                    <a:p>
                      <a:pPr algn="ctr" fontAlgn="b">
                        <a:spcBef>
                          <a:spcPts val="300"/>
                        </a:spcBef>
                        <a:spcAft>
                          <a:spcPts val="300"/>
                        </a:spcAft>
                      </a:pPr>
                      <a:r>
                        <a:rPr lang="en-CH" sz="1600" b="0" i="0" u="none" strike="noStrike" dirty="0">
                          <a:solidFill>
                            <a:srgbClr val="C00000"/>
                          </a:solidFill>
                          <a:effectLst/>
                          <a:latin typeface="Lato" panose="020F0502020204030203" pitchFamily="34" charset="0"/>
                          <a:ea typeface="Lato" panose="020F0502020204030203" pitchFamily="34" charset="0"/>
                          <a:cs typeface="Lato" panose="020F0502020204030203" pitchFamily="34" charset="0"/>
                        </a:rPr>
                        <a:t>1.6</a:t>
                      </a:r>
                    </a:p>
                  </a:txBody>
                  <a:tcPr marL="16933" marR="16933" marT="48000" marB="48000" anchor="ctr"/>
                </a:tc>
                <a:tc>
                  <a:txBody>
                    <a:bodyPr/>
                    <a:lstStyle/>
                    <a:p>
                      <a:pPr algn="ctr" fontAlgn="b">
                        <a:spcBef>
                          <a:spcPts val="300"/>
                        </a:spcBef>
                        <a:spcAft>
                          <a:spcPts val="300"/>
                        </a:spcAft>
                      </a:pPr>
                      <a:r>
                        <a:rPr lang="en-CH" sz="1600" b="0" i="0" u="none" strike="noStrike" dirty="0">
                          <a:solidFill>
                            <a:srgbClr val="C00000"/>
                          </a:solidFill>
                          <a:effectLst/>
                          <a:latin typeface="Lato" panose="020F0502020204030203" pitchFamily="34" charset="0"/>
                          <a:ea typeface="Lato" panose="020F0502020204030203" pitchFamily="34" charset="0"/>
                          <a:cs typeface="Lato" panose="020F0502020204030203" pitchFamily="34" charset="0"/>
                        </a:rPr>
                        <a:t>1.6</a:t>
                      </a:r>
                    </a:p>
                  </a:txBody>
                  <a:tcPr marL="16933" marR="16933" marT="48000" marB="48000" anchor="ctr"/>
                </a:tc>
                <a:tc>
                  <a:txBody>
                    <a:bodyPr/>
                    <a:lstStyle/>
                    <a:p>
                      <a:pPr algn="ctr" fontAlgn="b">
                        <a:spcBef>
                          <a:spcPts val="300"/>
                        </a:spcBef>
                        <a:spcAft>
                          <a:spcPts val="300"/>
                        </a:spcAft>
                      </a:pPr>
                      <a:r>
                        <a:rPr lang="en-CH" sz="1600" b="0" u="none" strike="noStrike" dirty="0">
                          <a:solidFill>
                            <a:srgbClr val="C00000"/>
                          </a:solidFill>
                          <a:effectLst/>
                        </a:rPr>
                        <a:t>nC</a:t>
                      </a:r>
                      <a:endParaRPr lang="en-CH" sz="1600" b="0" i="0" u="none" strike="noStrike" dirty="0">
                        <a:solidFill>
                          <a:srgbClr val="C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980107439"/>
                  </a:ext>
                </a:extLst>
              </a:tr>
              <a:tr h="352961">
                <a:tc>
                  <a:txBody>
                    <a:bodyPr/>
                    <a:lstStyle/>
                    <a:p>
                      <a:pPr algn="l" fontAlgn="b">
                        <a:spcBef>
                          <a:spcPts val="300"/>
                        </a:spcBef>
                        <a:spcAft>
                          <a:spcPts val="300"/>
                        </a:spcAft>
                      </a:pPr>
                      <a:r>
                        <a:rPr lang="en-GB" sz="1600" u="none" strike="noStrike" dirty="0">
                          <a:solidFill>
                            <a:schemeClr val="tx1"/>
                          </a:solidFill>
                          <a:effectLst/>
                        </a:rPr>
                        <a:t>Number of bunches </a:t>
                      </a:r>
                      <a:endPar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CH" sz="1600" b="0" i="0" u="none" strike="noStrike">
                          <a:solidFill>
                            <a:schemeClr val="tx1"/>
                          </a:solidFill>
                          <a:effectLst/>
                          <a:latin typeface="Lato" panose="020F0502020204030203" pitchFamily="34" charset="0"/>
                          <a:ea typeface="Lato" panose="020F0502020204030203" pitchFamily="34" charset="0"/>
                          <a:cs typeface="Lato" panose="020F0502020204030203" pitchFamily="34" charset="0"/>
                        </a:rPr>
                        <a:t>4</a:t>
                      </a:r>
                    </a:p>
                  </a:txBody>
                  <a:tcPr marL="16933" marR="16933" marT="48000" marB="48000" anchor="ctr"/>
                </a:tc>
                <a:tc>
                  <a:txBody>
                    <a:bodyPr/>
                    <a:lstStyle/>
                    <a:p>
                      <a:pPr algn="ctr" fontAlgn="b">
                        <a:spcBef>
                          <a:spcPts val="300"/>
                        </a:spcBef>
                        <a:spcAft>
                          <a:spcPts val="300"/>
                        </a:spcAft>
                      </a:pPr>
                      <a:r>
                        <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rPr>
                        <a:t>4</a:t>
                      </a:r>
                    </a:p>
                  </a:txBody>
                  <a:tcPr marL="16933" marR="16933" marT="48000" marB="48000" anchor="ctr"/>
                </a:tc>
                <a:tc>
                  <a:txBody>
                    <a:bodyPr/>
                    <a:lstStyle/>
                    <a:p>
                      <a:pPr algn="ctr" fontAlgn="b">
                        <a:spcBef>
                          <a:spcPts val="300"/>
                        </a:spcBef>
                        <a:spcAft>
                          <a:spcPts val="300"/>
                        </a:spcAft>
                      </a:pPr>
                      <a:r>
                        <a:rPr lang="en-CH" sz="1600" b="0" u="none" strike="noStrike" dirty="0">
                          <a:solidFill>
                            <a:schemeClr val="tx1"/>
                          </a:solidFill>
                          <a:effectLst/>
                        </a:rPr>
                        <a:t>2</a:t>
                      </a:r>
                      <a:endPar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CH" sz="1600" b="0" u="none" strike="noStrike">
                          <a:solidFill>
                            <a:schemeClr val="tx1"/>
                          </a:solidFill>
                          <a:effectLst/>
                        </a:rPr>
                        <a:t>2</a:t>
                      </a:r>
                      <a:endParaRPr lang="en-CH" sz="1600" b="0" i="0" u="none" strike="noStrike">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CH" sz="1600" u="none" strike="noStrike">
                          <a:solidFill>
                            <a:schemeClr val="tx1"/>
                          </a:solidFill>
                          <a:effectLst/>
                        </a:rPr>
                        <a:t> </a:t>
                      </a:r>
                      <a:endParaRPr lang="en-CH" sz="1600" b="0" i="0" u="none" strike="noStrike">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3237111622"/>
                  </a:ext>
                </a:extLst>
              </a:tr>
              <a:tr h="363889">
                <a:tc>
                  <a:txBody>
                    <a:bodyPr/>
                    <a:lstStyle/>
                    <a:p>
                      <a:pPr algn="l" fontAlgn="b">
                        <a:spcBef>
                          <a:spcPts val="300"/>
                        </a:spcBef>
                        <a:spcAft>
                          <a:spcPts val="300"/>
                        </a:spcAft>
                      </a:pPr>
                      <a:r>
                        <a:rPr lang="en-GB" sz="1600" b="0" u="none" strike="noStrike" dirty="0">
                          <a:solidFill>
                            <a:schemeClr val="tx1"/>
                          </a:solidFill>
                          <a:effectLst/>
                        </a:rPr>
                        <a:t>Linac rep. rate</a:t>
                      </a:r>
                      <a:endPar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CH" sz="1600" b="0" i="0" u="none" strike="noStrike">
                          <a:solidFill>
                            <a:schemeClr val="tx1"/>
                          </a:solidFill>
                          <a:effectLst/>
                          <a:latin typeface="Lato" panose="020F0502020204030203" pitchFamily="34" charset="0"/>
                          <a:ea typeface="Lato" panose="020F0502020204030203" pitchFamily="34" charset="0"/>
                          <a:cs typeface="Lato" panose="020F0502020204030203" pitchFamily="34" charset="0"/>
                        </a:rPr>
                        <a:t>100</a:t>
                      </a:r>
                    </a:p>
                  </a:txBody>
                  <a:tcPr marL="16933" marR="16933" marT="48000" marB="48000" anchor="ctr"/>
                </a:tc>
                <a:tc>
                  <a:txBody>
                    <a:bodyPr/>
                    <a:lstStyle/>
                    <a:p>
                      <a:pPr algn="ctr" fontAlgn="b">
                        <a:spcBef>
                          <a:spcPts val="300"/>
                        </a:spcBef>
                        <a:spcAft>
                          <a:spcPts val="300"/>
                        </a:spcAft>
                      </a:pPr>
                      <a:r>
                        <a:rPr lang="en-CH" sz="1600" b="0" u="none" strike="noStrike" dirty="0">
                          <a:solidFill>
                            <a:schemeClr val="tx1"/>
                          </a:solidFill>
                          <a:effectLst/>
                        </a:rPr>
                        <a:t>100</a:t>
                      </a:r>
                      <a:endPar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GB" sz="1600" b="0" u="none" strike="noStrike" dirty="0">
                          <a:solidFill>
                            <a:schemeClr val="tx1"/>
                          </a:solidFill>
                          <a:effectLst/>
                        </a:rPr>
                        <a:t>50</a:t>
                      </a:r>
                      <a:endPar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GB" sz="1600" b="0" u="none" strike="noStrike" dirty="0">
                          <a:solidFill>
                            <a:schemeClr val="tx1"/>
                          </a:solidFill>
                          <a:effectLst/>
                        </a:rPr>
                        <a:t>50</a:t>
                      </a:r>
                      <a:endPar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a:txBody>
                    <a:bodyPr/>
                    <a:lstStyle/>
                    <a:p>
                      <a:pPr algn="ctr" fontAlgn="b">
                        <a:spcBef>
                          <a:spcPts val="300"/>
                        </a:spcBef>
                        <a:spcAft>
                          <a:spcPts val="300"/>
                        </a:spcAft>
                      </a:pPr>
                      <a:r>
                        <a:rPr lang="en-GB" sz="1600" b="0" u="none" strike="noStrike" dirty="0">
                          <a:solidFill>
                            <a:schemeClr val="tx1"/>
                          </a:solidFill>
                          <a:effectLst/>
                        </a:rPr>
                        <a:t>Hz</a:t>
                      </a:r>
                      <a:endParaRPr lang="en-GB"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4052050085"/>
                  </a:ext>
                </a:extLst>
              </a:tr>
              <a:tr h="346924">
                <a:tc>
                  <a:txBody>
                    <a:bodyPr/>
                    <a:lstStyle/>
                    <a:p>
                      <a:pPr algn="l" fontAlgn="b">
                        <a:spcBef>
                          <a:spcPts val="300"/>
                        </a:spcBef>
                        <a:spcAft>
                          <a:spcPts val="300"/>
                        </a:spcAft>
                      </a:pPr>
                      <a:r>
                        <a:rPr lang="en-GB" sz="1600" u="none" strike="noStrike" dirty="0">
                          <a:solidFill>
                            <a:srgbClr val="C00000"/>
                          </a:solidFill>
                          <a:effectLst/>
                        </a:rPr>
                        <a:t>Bunch spacing</a:t>
                      </a:r>
                      <a:endParaRPr lang="en-GB" sz="1600" b="0" i="0" u="none" strike="noStrike" dirty="0">
                        <a:solidFill>
                          <a:srgbClr val="C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gridSpan="4">
                  <a:txBody>
                    <a:bodyPr/>
                    <a:lstStyle/>
                    <a:p>
                      <a:pPr algn="ctr" fontAlgn="b">
                        <a:spcBef>
                          <a:spcPts val="300"/>
                        </a:spcBef>
                        <a:spcAft>
                          <a:spcPts val="300"/>
                        </a:spcAft>
                      </a:pPr>
                      <a:r>
                        <a:rPr lang="en-CH" sz="1600" b="0" u="none" strike="noStrike" dirty="0">
                          <a:solidFill>
                            <a:srgbClr val="C00000"/>
                          </a:solidFill>
                          <a:effectLst/>
                        </a:rPr>
                        <a:t>25</a:t>
                      </a:r>
                    </a:p>
                  </a:txBody>
                  <a:tcPr marL="16933" marR="16933" marT="48000" marB="48000" anchor="ctr"/>
                </a:tc>
                <a:tc hMerge="1">
                  <a:txBody>
                    <a:bodyPr/>
                    <a:lstStyle/>
                    <a:p>
                      <a:endParaRPr/>
                    </a:p>
                  </a:txBody>
                  <a:tcPr marL="16933" marR="16933" marT="48000" marB="48000" anchor="ctr"/>
                </a:tc>
                <a:tc hMerge="1">
                  <a:txBody>
                    <a:bodyPr/>
                    <a:lstStyle/>
                    <a:p>
                      <a:endParaRPr/>
                    </a:p>
                  </a:txBody>
                  <a:tcPr marL="16933" marR="16933" marT="48000" marB="48000" anchor="ctr"/>
                </a:tc>
                <a:tc hMerge="1">
                  <a:txBody>
                    <a:bodyPr/>
                    <a:lstStyle/>
                    <a:p>
                      <a:endParaRPr dirty="0"/>
                    </a:p>
                  </a:txBody>
                  <a:tcPr marL="16933" marR="16933" marT="48000" marB="48000" anchor="ctr"/>
                </a:tc>
                <a:tc>
                  <a:txBody>
                    <a:bodyPr/>
                    <a:lstStyle/>
                    <a:p>
                      <a:pPr algn="ctr" fontAlgn="b">
                        <a:spcBef>
                          <a:spcPts val="300"/>
                        </a:spcBef>
                        <a:spcAft>
                          <a:spcPts val="300"/>
                        </a:spcAft>
                      </a:pPr>
                      <a:r>
                        <a:rPr lang="en-GB" sz="1600" u="none" strike="noStrike" dirty="0">
                          <a:solidFill>
                            <a:srgbClr val="C00000"/>
                          </a:solidFill>
                          <a:effectLst/>
                        </a:rPr>
                        <a:t>ns</a:t>
                      </a:r>
                      <a:endParaRPr lang="en-GB" sz="1600" b="0" i="0" u="none" strike="noStrike" dirty="0">
                        <a:solidFill>
                          <a:srgbClr val="C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590865530"/>
                  </a:ext>
                </a:extLst>
              </a:tr>
              <a:tr h="360040">
                <a:tc>
                  <a:txBody>
                    <a:bodyPr/>
                    <a:lstStyle/>
                    <a:p>
                      <a:pPr algn="l" fontAlgn="b">
                        <a:spcBef>
                          <a:spcPts val="300"/>
                        </a:spcBef>
                        <a:spcAft>
                          <a:spcPts val="300"/>
                        </a:spcAft>
                      </a:pPr>
                      <a:r>
                        <a:rPr lang="en-GB" sz="1600" u="none" strike="noStrike" dirty="0">
                          <a:effectLst/>
                        </a:rPr>
                        <a:t>Beam energy at BR</a:t>
                      </a:r>
                      <a:endParaRPr lang="en-GB" sz="16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gridSpan="4">
                  <a:txBody>
                    <a:bodyPr/>
                    <a:lstStyle/>
                    <a:p>
                      <a:pPr algn="ctr" fontAlgn="b">
                        <a:spcBef>
                          <a:spcPts val="300"/>
                        </a:spcBef>
                        <a:spcAft>
                          <a:spcPts val="300"/>
                        </a:spcAft>
                      </a:pPr>
                      <a:r>
                        <a:rPr lang="en-CH" sz="1600" b="0" u="none" strike="noStrike" dirty="0">
                          <a:solidFill>
                            <a:schemeClr val="tx1"/>
                          </a:solidFill>
                          <a:effectLst/>
                        </a:rPr>
                        <a:t>20</a:t>
                      </a:r>
                      <a:endParaRPr lang="en-CH" sz="1600" b="0" i="0" u="none" strike="noStrike" dirty="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hMerge="1">
                  <a:txBody>
                    <a:bodyPr/>
                    <a:lstStyle/>
                    <a:p>
                      <a:endParaRPr/>
                    </a:p>
                  </a:txBody>
                  <a:tcPr marL="12700" marR="12700" marT="36000" marB="36000" anchor="ctr"/>
                </a:tc>
                <a:tc hMerge="1">
                  <a:txBody>
                    <a:bodyPr/>
                    <a:lstStyle/>
                    <a:p>
                      <a:endParaRPr/>
                    </a:p>
                  </a:txBody>
                  <a:tcPr marL="12700" marR="12700" marT="36000" marB="36000" anchor="ctr"/>
                </a:tc>
                <a:tc hMerge="1">
                  <a:txBody>
                    <a:bodyPr/>
                    <a:lstStyle/>
                    <a:p>
                      <a:endParaRPr dirty="0"/>
                    </a:p>
                  </a:txBody>
                  <a:tcPr marL="12700" marR="12700" marT="36000" marB="36000" anchor="ctr"/>
                </a:tc>
                <a:tc>
                  <a:txBody>
                    <a:bodyPr/>
                    <a:lstStyle/>
                    <a:p>
                      <a:pPr algn="ctr" fontAlgn="b">
                        <a:spcBef>
                          <a:spcPts val="300"/>
                        </a:spcBef>
                        <a:spcAft>
                          <a:spcPts val="300"/>
                        </a:spcAft>
                      </a:pPr>
                      <a:r>
                        <a:rPr lang="en-GB" sz="1600" u="none" strike="noStrike" dirty="0">
                          <a:effectLst/>
                        </a:rPr>
                        <a:t>GeV</a:t>
                      </a:r>
                      <a:endParaRPr lang="en-GB" sz="16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1034192684"/>
                  </a:ext>
                </a:extLst>
              </a:tr>
              <a:tr h="360040">
                <a:tc>
                  <a:txBody>
                    <a:bodyPr/>
                    <a:lstStyle/>
                    <a:p>
                      <a:pPr algn="l" fontAlgn="b">
                        <a:spcBef>
                          <a:spcPts val="300"/>
                        </a:spcBef>
                        <a:spcAft>
                          <a:spcPts val="300"/>
                        </a:spcAft>
                      </a:pPr>
                      <a:r>
                        <a:rPr lang="en-GB" sz="1600" u="none" strike="noStrike" dirty="0">
                          <a:solidFill>
                            <a:schemeClr val="accent4"/>
                          </a:solidFill>
                          <a:effectLst/>
                        </a:rPr>
                        <a:t>Norm. emittance  (x, y) (rms) (BR)</a:t>
                      </a:r>
                      <a:endParaRPr lang="en-GB" sz="1600" b="0" i="0" u="none" strike="noStrike" dirty="0">
                        <a:solidFill>
                          <a:schemeClr val="accent4"/>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gridSpan="4">
                  <a:txBody>
                    <a:bodyPr/>
                    <a:lstStyle/>
                    <a:p>
                      <a:pPr algn="ctr" fontAlgn="b">
                        <a:spcBef>
                          <a:spcPts val="300"/>
                        </a:spcBef>
                        <a:spcAft>
                          <a:spcPts val="300"/>
                        </a:spcAft>
                      </a:pPr>
                      <a:r>
                        <a:rPr lang="en-CH" sz="1600" b="0" u="none" strike="noStrike" dirty="0">
                          <a:solidFill>
                            <a:schemeClr val="accent4"/>
                          </a:solidFill>
                          <a:effectLst/>
                        </a:rPr>
                        <a:t>&lt;20,2</a:t>
                      </a:r>
                      <a:endParaRPr lang="en-CH" sz="1600" b="0" i="0" u="none" strike="noStrike" dirty="0">
                        <a:solidFill>
                          <a:schemeClr val="accent4"/>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hMerge="1">
                  <a:txBody>
                    <a:bodyPr/>
                    <a:lstStyle/>
                    <a:p>
                      <a:endParaRPr/>
                    </a:p>
                  </a:txBody>
                  <a:tcPr marL="12700" marR="12700" marT="36000" marB="36000" anchor="ctr"/>
                </a:tc>
                <a:tc hMerge="1">
                  <a:txBody>
                    <a:bodyPr/>
                    <a:lstStyle/>
                    <a:p>
                      <a:pPr algn="ctr" fontAlgn="b">
                        <a:spcBef>
                          <a:spcPts val="300"/>
                        </a:spcBef>
                        <a:spcAft>
                          <a:spcPts val="300"/>
                        </a:spcAft>
                      </a:pPr>
                      <a:endParaRPr lang="en-GB" sz="16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2700" marR="12700" marT="36000" marB="36000" anchor="ctr"/>
                </a:tc>
                <a:tc hMerge="1">
                  <a:txBody>
                    <a:bodyPr/>
                    <a:lstStyle/>
                    <a:p>
                      <a:pPr algn="ctr" fontAlgn="b">
                        <a:spcBef>
                          <a:spcPts val="300"/>
                        </a:spcBef>
                        <a:spcAft>
                          <a:spcPts val="300"/>
                        </a:spcAft>
                      </a:pPr>
                      <a:endParaRPr lang="en-GB" sz="16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2700" marR="12700" marT="36000" marB="36000" anchor="ctr"/>
                </a:tc>
                <a:tc>
                  <a:txBody>
                    <a:bodyPr/>
                    <a:lstStyle/>
                    <a:p>
                      <a:pPr algn="ctr" fontAlgn="b">
                        <a:spcBef>
                          <a:spcPts val="300"/>
                        </a:spcBef>
                        <a:spcAft>
                          <a:spcPts val="300"/>
                        </a:spcAft>
                      </a:pPr>
                      <a:r>
                        <a:rPr lang="en-GB" sz="1600" u="none" strike="noStrike" dirty="0">
                          <a:solidFill>
                            <a:schemeClr val="accent4"/>
                          </a:solidFill>
                          <a:effectLst/>
                        </a:rPr>
                        <a:t>mm mrad</a:t>
                      </a:r>
                      <a:endParaRPr lang="en-GB" sz="1600" b="0" i="0" u="none" strike="noStrike" dirty="0">
                        <a:solidFill>
                          <a:schemeClr val="accent4"/>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2268614934"/>
                  </a:ext>
                </a:extLst>
              </a:tr>
              <a:tr h="360040">
                <a:tc>
                  <a:txBody>
                    <a:bodyPr/>
                    <a:lstStyle/>
                    <a:p>
                      <a:pPr algn="l" fontAlgn="b">
                        <a:spcBef>
                          <a:spcPts val="300"/>
                        </a:spcBef>
                        <a:spcAft>
                          <a:spcPts val="300"/>
                        </a:spcAft>
                      </a:pPr>
                      <a:r>
                        <a:rPr lang="en-GB" sz="1600" u="none" strike="noStrike" dirty="0">
                          <a:solidFill>
                            <a:schemeClr val="accent4"/>
                          </a:solidFill>
                          <a:effectLst/>
                        </a:rPr>
                        <a:t>Bunch length (rms) (BR)</a:t>
                      </a:r>
                      <a:endParaRPr lang="en-GB" sz="1600" b="0" i="0" u="none" strike="noStrike" dirty="0">
                        <a:solidFill>
                          <a:schemeClr val="accent4"/>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gridSpan="4">
                  <a:txBody>
                    <a:bodyPr/>
                    <a:lstStyle/>
                    <a:p>
                      <a:pPr algn="ctr" fontAlgn="b">
                        <a:spcBef>
                          <a:spcPts val="300"/>
                        </a:spcBef>
                        <a:spcAft>
                          <a:spcPts val="300"/>
                        </a:spcAft>
                      </a:pPr>
                      <a:r>
                        <a:rPr lang="en-CH" sz="1600" u="none" strike="noStrike">
                          <a:solidFill>
                            <a:schemeClr val="accent4"/>
                          </a:solidFill>
                          <a:effectLst/>
                        </a:rPr>
                        <a:t>~4</a:t>
                      </a:r>
                      <a:endParaRPr lang="en-CH" sz="1600" u="none" strike="noStrike">
                        <a:solidFill>
                          <a:schemeClr val="accent4"/>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hMerge="1">
                  <a:txBody>
                    <a:bodyPr/>
                    <a:lstStyle/>
                    <a:p>
                      <a:endParaRPr/>
                    </a:p>
                  </a:txBody>
                  <a:tcPr marL="12700" marR="12700" marT="36000" marB="36000" anchor="ctr"/>
                </a:tc>
                <a:tc hMerge="1">
                  <a:txBody>
                    <a:bodyPr/>
                    <a:lstStyle/>
                    <a:p>
                      <a:pPr algn="ctr" fontAlgn="b">
                        <a:spcBef>
                          <a:spcPts val="300"/>
                        </a:spcBef>
                        <a:spcAft>
                          <a:spcPts val="300"/>
                        </a:spcAft>
                      </a:pPr>
                      <a:endParaRPr lang="en-GB" sz="16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2700" marR="12700" marT="36000" marB="36000" anchor="ctr"/>
                </a:tc>
                <a:tc hMerge="1">
                  <a:txBody>
                    <a:bodyPr/>
                    <a:lstStyle/>
                    <a:p>
                      <a:pPr algn="ctr" fontAlgn="b">
                        <a:spcBef>
                          <a:spcPts val="300"/>
                        </a:spcBef>
                        <a:spcAft>
                          <a:spcPts val="300"/>
                        </a:spcAft>
                      </a:pPr>
                      <a:endParaRPr lang="en-GB" sz="16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2700" marR="12700" marT="36000" marB="36000" anchor="ctr"/>
                </a:tc>
                <a:tc>
                  <a:txBody>
                    <a:bodyPr/>
                    <a:lstStyle/>
                    <a:p>
                      <a:pPr algn="ctr" fontAlgn="b">
                        <a:spcBef>
                          <a:spcPts val="300"/>
                        </a:spcBef>
                        <a:spcAft>
                          <a:spcPts val="300"/>
                        </a:spcAft>
                      </a:pPr>
                      <a:r>
                        <a:rPr lang="en-GB" sz="1600" u="none" strike="noStrike" dirty="0">
                          <a:solidFill>
                            <a:schemeClr val="accent4"/>
                          </a:solidFill>
                          <a:effectLst/>
                        </a:rPr>
                        <a:t>mm </a:t>
                      </a:r>
                      <a:endParaRPr lang="en-GB" sz="1600" b="0" i="0" u="none" strike="noStrike" dirty="0">
                        <a:solidFill>
                          <a:schemeClr val="accent4"/>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3701321404"/>
                  </a:ext>
                </a:extLst>
              </a:tr>
              <a:tr h="421120">
                <a:tc>
                  <a:txBody>
                    <a:bodyPr/>
                    <a:lstStyle/>
                    <a:p>
                      <a:pPr algn="l" fontAlgn="b">
                        <a:spcBef>
                          <a:spcPts val="300"/>
                        </a:spcBef>
                        <a:spcAft>
                          <a:spcPts val="300"/>
                        </a:spcAft>
                      </a:pPr>
                      <a:r>
                        <a:rPr lang="en-GB" sz="1600" u="none" strike="noStrike" dirty="0">
                          <a:solidFill>
                            <a:schemeClr val="accent4"/>
                          </a:solidFill>
                          <a:effectLst/>
                        </a:rPr>
                        <a:t>Energy spread (rms)  (BR)</a:t>
                      </a:r>
                      <a:endParaRPr lang="en-GB" sz="1600" b="0" i="0" u="none" strike="noStrike" dirty="0">
                        <a:solidFill>
                          <a:schemeClr val="accent4"/>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gridSpan="4">
                  <a:txBody>
                    <a:bodyPr/>
                    <a:lstStyle/>
                    <a:p>
                      <a:pPr algn="ctr" fontAlgn="b">
                        <a:spcBef>
                          <a:spcPts val="300"/>
                        </a:spcBef>
                        <a:spcAft>
                          <a:spcPts val="300"/>
                        </a:spcAft>
                      </a:pPr>
                      <a:r>
                        <a:rPr lang="en-CH" sz="1600" u="none" strike="noStrike">
                          <a:solidFill>
                            <a:schemeClr val="accent4"/>
                          </a:solidFill>
                          <a:effectLst/>
                        </a:rPr>
                        <a:t>~0.1</a:t>
                      </a:r>
                      <a:endParaRPr lang="en-CH" sz="1600" b="0" i="0" u="none" strike="noStrike">
                        <a:solidFill>
                          <a:schemeClr val="accent4"/>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tc hMerge="1">
                  <a:txBody>
                    <a:bodyPr/>
                    <a:lstStyle/>
                    <a:p>
                      <a:endParaRPr/>
                    </a:p>
                  </a:txBody>
                  <a:tcPr marL="12700" marR="12700" marT="36000" marB="36000" anchor="ctr"/>
                </a:tc>
                <a:tc hMerge="1">
                  <a:txBody>
                    <a:bodyPr/>
                    <a:lstStyle/>
                    <a:p>
                      <a:pPr algn="ctr" fontAlgn="b">
                        <a:spcBef>
                          <a:spcPts val="300"/>
                        </a:spcBef>
                        <a:spcAft>
                          <a:spcPts val="300"/>
                        </a:spcAft>
                      </a:pPr>
                      <a:endParaRPr lang="en-CH" sz="16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2700" marR="12700" marT="36000" marB="36000" anchor="ctr"/>
                </a:tc>
                <a:tc hMerge="1">
                  <a:txBody>
                    <a:bodyPr/>
                    <a:lstStyle/>
                    <a:p>
                      <a:pPr algn="ctr" fontAlgn="b">
                        <a:spcBef>
                          <a:spcPts val="300"/>
                        </a:spcBef>
                        <a:spcAft>
                          <a:spcPts val="300"/>
                        </a:spcAft>
                      </a:pPr>
                      <a:endParaRPr lang="en-CH" sz="16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12700" marR="12700" marT="36000" marB="36000" anchor="ctr"/>
                </a:tc>
                <a:tc>
                  <a:txBody>
                    <a:bodyPr/>
                    <a:lstStyle/>
                    <a:p>
                      <a:pPr algn="ctr" fontAlgn="b">
                        <a:spcBef>
                          <a:spcPts val="300"/>
                        </a:spcBef>
                        <a:spcAft>
                          <a:spcPts val="300"/>
                        </a:spcAft>
                      </a:pPr>
                      <a:r>
                        <a:rPr lang="en-CH" sz="1600" u="none" strike="noStrike" dirty="0">
                          <a:solidFill>
                            <a:schemeClr val="accent4"/>
                          </a:solidFill>
                          <a:effectLst/>
                        </a:rPr>
                        <a:t>%</a:t>
                      </a:r>
                      <a:endParaRPr lang="en-CH" sz="1600" b="0" i="0" u="none" strike="noStrike" dirty="0">
                        <a:solidFill>
                          <a:schemeClr val="accent4"/>
                        </a:solidFill>
                        <a:effectLst/>
                        <a:latin typeface="Lato" panose="020F0502020204030203" pitchFamily="34" charset="0"/>
                        <a:ea typeface="Lato" panose="020F0502020204030203" pitchFamily="34" charset="0"/>
                        <a:cs typeface="Lato" panose="020F0502020204030203" pitchFamily="34" charset="0"/>
                      </a:endParaRPr>
                    </a:p>
                  </a:txBody>
                  <a:tcPr marL="16933" marR="16933" marT="48000" marB="48000" anchor="ctr"/>
                </a:tc>
                <a:extLst>
                  <a:ext uri="{0D108BD9-81ED-4DB2-BD59-A6C34878D82A}">
                    <a16:rowId xmlns:a16="http://schemas.microsoft.com/office/drawing/2014/main" val="4188342277"/>
                  </a:ext>
                </a:extLst>
              </a:tr>
            </a:tbl>
          </a:graphicData>
        </a:graphic>
      </p:graphicFrame>
      <p:sp>
        <p:nvSpPr>
          <p:cNvPr id="8" name="TextBox 7">
            <a:extLst>
              <a:ext uri="{FF2B5EF4-FFF2-40B4-BE49-F238E27FC236}">
                <a16:creationId xmlns:a16="http://schemas.microsoft.com/office/drawing/2014/main" id="{EF0C72F1-DDB2-F7F2-A52E-F4CD48F17E24}"/>
              </a:ext>
            </a:extLst>
          </p:cNvPr>
          <p:cNvSpPr txBox="1"/>
          <p:nvPr/>
        </p:nvSpPr>
        <p:spPr>
          <a:xfrm>
            <a:off x="185524" y="642174"/>
            <a:ext cx="10302964" cy="338554"/>
          </a:xfrm>
          <a:prstGeom prst="rect">
            <a:avLst/>
          </a:prstGeom>
          <a:noFill/>
        </p:spPr>
        <p:txBody>
          <a:bodyPr wrap="square" rtlCol="0">
            <a:spAutoFit/>
          </a:bodyPr>
          <a:lstStyle/>
          <a:p>
            <a:r>
              <a:rPr lang="en-CH" sz="1600" dirty="0">
                <a:ea typeface="Lato" panose="020F0502020204030203" pitchFamily="34" charset="0"/>
                <a:cs typeface="Lato" panose="020F0502020204030203" pitchFamily="34" charset="0"/>
              </a:rPr>
              <a:t>Sources: C. Carli, SAC meeting (Nov 2024) and H. Bartosik, </a:t>
            </a:r>
            <a:r>
              <a:rPr lang="en-GB" sz="1600" dirty="0">
                <a:ea typeface="Lato" panose="020F0502020204030203" pitchFamily="34" charset="0"/>
                <a:cs typeface="Lato" panose="020F0502020204030203" pitchFamily="34" charset="0"/>
              </a:rPr>
              <a:t>Other Science Opportunities at the FCC-ee (Nov 2024)</a:t>
            </a:r>
            <a:r>
              <a:rPr lang="en-CH" sz="1600" dirty="0">
                <a:ea typeface="Lato" panose="020F0502020204030203" pitchFamily="34" charset="0"/>
                <a:cs typeface="Lato" panose="020F0502020204030203" pitchFamily="34" charset="0"/>
              </a:rPr>
              <a:t> </a:t>
            </a:r>
          </a:p>
        </p:txBody>
      </p:sp>
      <p:sp>
        <p:nvSpPr>
          <p:cNvPr id="2" name="TextBox 1">
            <a:extLst>
              <a:ext uri="{FF2B5EF4-FFF2-40B4-BE49-F238E27FC236}">
                <a16:creationId xmlns:a16="http://schemas.microsoft.com/office/drawing/2014/main" id="{E9516D14-69BB-5FB5-DA98-8C36E8DEDA9D}"/>
              </a:ext>
            </a:extLst>
          </p:cNvPr>
          <p:cNvSpPr txBox="1"/>
          <p:nvPr/>
        </p:nvSpPr>
        <p:spPr>
          <a:xfrm>
            <a:off x="185524" y="189627"/>
            <a:ext cx="9502410" cy="492443"/>
          </a:xfrm>
          <a:prstGeom prst="rect">
            <a:avLst/>
          </a:prstGeom>
          <a:noFill/>
        </p:spPr>
        <p:txBody>
          <a:bodyPr wrap="none" rtlCol="0">
            <a:spAutoFit/>
          </a:bodyPr>
          <a:lstStyle/>
          <a:p>
            <a:r>
              <a:rPr lang="en-GB" sz="2600" b="1" dirty="0">
                <a:latin typeface="+mj-lt"/>
                <a:ea typeface="Lato" panose="020F0502020204030203" pitchFamily="34" charset="0"/>
                <a:cs typeface="Lato" panose="020F0502020204030203" pitchFamily="34" charset="0"/>
              </a:rPr>
              <a:t>Recap: Collider and booster parameters related to the Injector</a:t>
            </a:r>
          </a:p>
        </p:txBody>
      </p:sp>
      <p:sp>
        <p:nvSpPr>
          <p:cNvPr id="3" name="Slide Number Placeholder 12">
            <a:extLst>
              <a:ext uri="{FF2B5EF4-FFF2-40B4-BE49-F238E27FC236}">
                <a16:creationId xmlns:a16="http://schemas.microsoft.com/office/drawing/2014/main" id="{80678F7F-E9DD-865F-3B7D-7E345CBE27FD}"/>
              </a:ext>
            </a:extLst>
          </p:cNvPr>
          <p:cNvSpPr txBox="1">
            <a:spLocks/>
          </p:cNvSpPr>
          <p:nvPr/>
        </p:nvSpPr>
        <p:spPr>
          <a:xfrm>
            <a:off x="11352584" y="6480354"/>
            <a:ext cx="322338" cy="147894"/>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z="1000" smtClean="0"/>
              <a:pPr/>
              <a:t>8</a:t>
            </a:fld>
            <a:endParaRPr lang="en-US" sz="1000" dirty="0"/>
          </a:p>
        </p:txBody>
      </p:sp>
    </p:spTree>
    <p:extLst>
      <p:ext uri="{BB962C8B-B14F-4D97-AF65-F5344CB8AC3E}">
        <p14:creationId xmlns:p14="http://schemas.microsoft.com/office/powerpoint/2010/main" val="1792445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17A7E3-2B23-9FA9-32EE-7549F4CB8929}"/>
              </a:ext>
            </a:extLst>
          </p:cNvPr>
          <p:cNvSpPr>
            <a:spLocks noGrp="1"/>
          </p:cNvSpPr>
          <p:nvPr>
            <p:ph type="title"/>
          </p:nvPr>
        </p:nvSpPr>
        <p:spPr>
          <a:xfrm>
            <a:off x="623392" y="278296"/>
            <a:ext cx="8964613" cy="558416"/>
          </a:xfrm>
        </p:spPr>
        <p:txBody>
          <a:bodyPr/>
          <a:lstStyle/>
          <a:p>
            <a:r>
              <a:rPr lang="en-GB" dirty="0"/>
              <a:t>Open questions for the post-FS</a:t>
            </a:r>
            <a:endParaRPr lang="en-CH" dirty="0"/>
          </a:p>
        </p:txBody>
      </p:sp>
      <p:sp>
        <p:nvSpPr>
          <p:cNvPr id="4" name="Slide Number Placeholder 3">
            <a:extLst>
              <a:ext uri="{FF2B5EF4-FFF2-40B4-BE49-F238E27FC236}">
                <a16:creationId xmlns:a16="http://schemas.microsoft.com/office/drawing/2014/main" id="{2CFCBB8D-3672-B454-D86F-A05331F02989}"/>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5" name="TextBox 4">
            <a:extLst>
              <a:ext uri="{FF2B5EF4-FFF2-40B4-BE49-F238E27FC236}">
                <a16:creationId xmlns:a16="http://schemas.microsoft.com/office/drawing/2014/main" id="{58FA7C31-076C-E41E-A25F-8D67E776B32C}"/>
              </a:ext>
            </a:extLst>
          </p:cNvPr>
          <p:cNvSpPr txBox="1"/>
          <p:nvPr/>
        </p:nvSpPr>
        <p:spPr>
          <a:xfrm>
            <a:off x="312103" y="744240"/>
            <a:ext cx="11464120" cy="6115585"/>
          </a:xfrm>
          <a:prstGeom prst="rect">
            <a:avLst/>
          </a:prstGeom>
          <a:noFill/>
        </p:spPr>
        <p:txBody>
          <a:bodyPr wrap="square" rtlCol="0">
            <a:spAutoFit/>
          </a:bodyPr>
          <a:lstStyle/>
          <a:p>
            <a:pPr marL="358775" indent="-358775">
              <a:lnSpc>
                <a:spcPct val="110000"/>
              </a:lnSpc>
              <a:spcAft>
                <a:spcPts val="1200"/>
              </a:spcAft>
              <a:buFont typeface="System Font Regular"/>
              <a:buChar char="－"/>
            </a:pPr>
            <a:r>
              <a:rPr lang="en-US" dirty="0">
                <a:solidFill>
                  <a:schemeClr val="accent4"/>
                </a:solidFill>
                <a:ea typeface="Lato" panose="020F0502020204030203" pitchFamily="34" charset="0"/>
                <a:cs typeface="Lato" panose="020F0502020204030203" pitchFamily="34" charset="0"/>
              </a:rPr>
              <a:t>Working RF frequency for the linacs (from 2.8 GHz to 3 GHz): </a:t>
            </a:r>
            <a:r>
              <a:rPr lang="en-US" dirty="0">
                <a:ea typeface="Lato" panose="020F0502020204030203" pitchFamily="34" charset="0"/>
                <a:cs typeface="Lato" panose="020F0502020204030203" pitchFamily="34" charset="0"/>
              </a:rPr>
              <a:t>The power source (klystron) with a commercial S-band frequency can be used if slightly different time separations (presently around 25 ns) between bunches in the injector and booster can be accepted, otherwise, the klystron should be slightly tuned, e.g., from ~2999 to ~3006 </a:t>
            </a:r>
            <a:r>
              <a:rPr lang="en-US" dirty="0" err="1">
                <a:ea typeface="Lato" panose="020F0502020204030203" pitchFamily="34" charset="0"/>
                <a:cs typeface="Lato" panose="020F0502020204030203" pitchFamily="34" charset="0"/>
              </a:rPr>
              <a:t>MHz.</a:t>
            </a:r>
            <a:endParaRPr lang="en-US" dirty="0">
              <a:ea typeface="Lato" panose="020F0502020204030203" pitchFamily="34" charset="0"/>
              <a:cs typeface="Lato" panose="020F0502020204030203" pitchFamily="34" charset="0"/>
            </a:endParaRPr>
          </a:p>
          <a:p>
            <a:pPr marL="358775" indent="-358775">
              <a:lnSpc>
                <a:spcPct val="110000"/>
              </a:lnSpc>
              <a:spcAft>
                <a:spcPts val="1200"/>
              </a:spcAft>
              <a:buFont typeface="System Font Regular"/>
              <a:buChar char="－"/>
            </a:pPr>
            <a:r>
              <a:rPr lang="en-US" dirty="0">
                <a:solidFill>
                  <a:schemeClr val="accent4"/>
                </a:solidFill>
                <a:ea typeface="Lato" panose="020F0502020204030203" pitchFamily="34" charset="0"/>
                <a:cs typeface="Lato" panose="020F0502020204030203" pitchFamily="34" charset="0"/>
              </a:rPr>
              <a:t>Positron capture and linac (from 2.0 GHz to commercial rf frequency): </a:t>
            </a:r>
            <a:r>
              <a:rPr lang="en-US" dirty="0">
                <a:ea typeface="Lato" panose="020F0502020204030203" pitchFamily="34" charset="0"/>
                <a:cs typeface="Lato" panose="020F0502020204030203" pitchFamily="34" charset="0"/>
              </a:rPr>
              <a:t>New optimization using commercial frequencies will be performed. Some options to be discussed, i.e., an option could be the re-use low-temperature SC solenoids around the rf structures (also a reduction in energy consumption, currently 4-5MW!) or recovery the yield increasing the drive beam energy (new layout is flexible for this) or using 1.5 GHz frequency for capture rf structures</a:t>
            </a:r>
          </a:p>
          <a:p>
            <a:pPr marL="666750" lvl="1" indent="-222250">
              <a:lnSpc>
                <a:spcPct val="110000"/>
              </a:lnSpc>
              <a:spcAft>
                <a:spcPts val="1200"/>
              </a:spcAft>
              <a:buFont typeface="Courier New" panose="02070309020205020404" pitchFamily="49" charset="0"/>
              <a:buChar char="o"/>
            </a:pPr>
            <a:r>
              <a:rPr lang="en-US" sz="1600" dirty="0">
                <a:solidFill>
                  <a:schemeClr val="accent1"/>
                </a:solidFill>
                <a:ea typeface="Lato" panose="020F0502020204030203" pitchFamily="34" charset="0"/>
                <a:cs typeface="Lato" panose="020F0502020204030203" pitchFamily="34" charset="0"/>
              </a:rPr>
              <a:t>Optimization MUST include dynamic acceptance and aperture in the DR! Start-to-end simulations from target to DR. </a:t>
            </a:r>
          </a:p>
          <a:p>
            <a:pPr marL="358775" indent="-358775">
              <a:lnSpc>
                <a:spcPct val="110000"/>
              </a:lnSpc>
              <a:spcAft>
                <a:spcPts val="1200"/>
              </a:spcAft>
              <a:buFont typeface="System Font Regular"/>
              <a:buChar char="－"/>
            </a:pPr>
            <a:r>
              <a:rPr lang="en-US" dirty="0">
                <a:solidFill>
                  <a:schemeClr val="accent4"/>
                </a:solidFill>
                <a:ea typeface="Lato" panose="020F0502020204030203" pitchFamily="34" charset="0"/>
                <a:cs typeface="Lato" panose="020F0502020204030203" pitchFamily="34" charset="0"/>
              </a:rPr>
              <a:t>Reliability and availability </a:t>
            </a:r>
            <a:r>
              <a:rPr lang="en-US" dirty="0">
                <a:ea typeface="Lato" panose="020F0502020204030203" pitchFamily="34" charset="0"/>
                <a:cs typeface="Lato" panose="020F0502020204030203" pitchFamily="34" charset="0"/>
              </a:rPr>
              <a:t>of the injector complex to be estimated based on high-power rf test on rf prototypes.</a:t>
            </a:r>
            <a:endParaRPr lang="en-US" dirty="0">
              <a:solidFill>
                <a:schemeClr val="accent4"/>
              </a:solidFill>
              <a:ea typeface="Lato" panose="020F0502020204030203" pitchFamily="34" charset="0"/>
              <a:cs typeface="Lato" panose="020F0502020204030203" pitchFamily="34" charset="0"/>
            </a:endParaRPr>
          </a:p>
          <a:p>
            <a:pPr marL="358775" indent="-358775">
              <a:lnSpc>
                <a:spcPct val="110000"/>
              </a:lnSpc>
              <a:spcAft>
                <a:spcPts val="1200"/>
              </a:spcAft>
              <a:buFont typeface="System Font Regular"/>
              <a:buChar char="－"/>
            </a:pPr>
            <a:r>
              <a:rPr lang="en-US" dirty="0">
                <a:solidFill>
                  <a:schemeClr val="accent4"/>
                </a:solidFill>
                <a:ea typeface="Lato" panose="020F0502020204030203" pitchFamily="34" charset="0"/>
                <a:cs typeface="Lato" panose="020F0502020204030203" pitchFamily="34" charset="0"/>
              </a:rPr>
              <a:t>Photocathode RF gun (electron source) for collider top-up operation: </a:t>
            </a:r>
            <a:r>
              <a:rPr lang="en-US" dirty="0">
                <a:ea typeface="Lato" panose="020F0502020204030203" pitchFamily="34" charset="0"/>
                <a:cs typeface="Lato" panose="020F0502020204030203" pitchFamily="34" charset="0"/>
              </a:rPr>
              <a:t>some options under discussion between PSI and CERN for the bunch-by-bunch charge variation (4 bunches at 100 Hz) changing the laser intensity on the photocathode</a:t>
            </a:r>
          </a:p>
          <a:p>
            <a:pPr marL="666750" lvl="1" indent="-222250">
              <a:lnSpc>
                <a:spcPct val="110000"/>
              </a:lnSpc>
              <a:spcAft>
                <a:spcPts val="1200"/>
              </a:spcAft>
              <a:buFont typeface="Courier New" panose="02070309020205020404" pitchFamily="49" charset="0"/>
              <a:buChar char="o"/>
            </a:pPr>
            <a:r>
              <a:rPr lang="en-US" sz="1600" dirty="0">
                <a:solidFill>
                  <a:schemeClr val="accent1"/>
                </a:solidFill>
                <a:ea typeface="Lato" panose="020F0502020204030203" pitchFamily="34" charset="0"/>
                <a:cs typeface="Lato" panose="020F0502020204030203" pitchFamily="34" charset="0"/>
              </a:rPr>
              <a:t>DR for electrons </a:t>
            </a:r>
            <a:r>
              <a:rPr lang="en-US" sz="1600" dirty="0">
                <a:solidFill>
                  <a:schemeClr val="accent1"/>
                </a:solidFill>
                <a:ea typeface="Lato" panose="020F0502020204030203" pitchFamily="34" charset="0"/>
                <a:cs typeface="Lato" panose="020F0502020204030203" pitchFamily="34" charset="0"/>
                <a:sym typeface="Wingdings" pitchFamily="2" charset="2"/>
              </a:rPr>
              <a:t> </a:t>
            </a:r>
            <a:r>
              <a:rPr lang="en-US" sz="1600" dirty="0">
                <a:solidFill>
                  <a:schemeClr val="accent1"/>
                </a:solidFill>
                <a:ea typeface="Lato" panose="020F0502020204030203" pitchFamily="34" charset="0"/>
                <a:cs typeface="Lato" panose="020F0502020204030203" pitchFamily="34" charset="0"/>
              </a:rPr>
              <a:t>can we exclude the use of another type of electron sources and intensity modulation schemes? </a:t>
            </a:r>
          </a:p>
          <a:p>
            <a:pPr marL="358775" indent="-358775">
              <a:lnSpc>
                <a:spcPct val="110000"/>
              </a:lnSpc>
              <a:spcAft>
                <a:spcPts val="1200"/>
              </a:spcAft>
              <a:buFont typeface="System Font Regular"/>
              <a:buChar char="－"/>
            </a:pPr>
            <a:r>
              <a:rPr lang="en-US" dirty="0">
                <a:solidFill>
                  <a:schemeClr val="accent4"/>
                </a:solidFill>
                <a:ea typeface="Lato" panose="020F0502020204030203" pitchFamily="34" charset="0"/>
                <a:cs typeface="Lato" panose="020F0502020204030203" pitchFamily="34" charset="0"/>
              </a:rPr>
              <a:t>Polarized positrons (and electrons) from the injector</a:t>
            </a:r>
            <a:r>
              <a:rPr lang="en-US" dirty="0">
                <a:ea typeface="Lato" panose="020F0502020204030203" pitchFamily="34" charset="0"/>
                <a:cs typeface="Lato" panose="020F0502020204030203" pitchFamily="34" charset="0"/>
              </a:rPr>
              <a:t>. Impact on the present layout, i.e., dedicated DR?, OR polarized electron source? </a:t>
            </a:r>
          </a:p>
        </p:txBody>
      </p:sp>
    </p:spTree>
    <p:extLst>
      <p:ext uri="{BB962C8B-B14F-4D97-AF65-F5344CB8AC3E}">
        <p14:creationId xmlns:p14="http://schemas.microsoft.com/office/powerpoint/2010/main" val="2324475586"/>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AS V8" id="{064E1F69-F7DB-4A09-94E4-8C427170E7EA}" vid="{7643CE5B-6D02-48B3-BE19-E2325451F8F3}"/>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26B806-0237-4942-A1FD-5C97285908C2}">
  <ds:schemaRefs>
    <ds:schemaRef ds:uri="http://purl.org/dc/terms/"/>
    <ds:schemaRef ds:uri="http://purl.org/dc/elements/1.1/"/>
    <ds:schemaRef ds:uri="http://schemas.microsoft.com/office/infopath/2007/PartnerControls"/>
    <ds:schemaRef ds:uri="http://schemas.microsoft.com/office/2006/documentManagement/types"/>
    <ds:schemaRef ds:uri="http://purl.org/dc/dcmitype/"/>
    <ds:schemaRef ds:uri="http://www.w3.org/XML/1998/namespace"/>
    <ds:schemaRef ds:uri="http://schemas.microsoft.com/office/2006/metadata/properties"/>
    <ds:schemaRef ds:uri="http://schemas.openxmlformats.org/package/2006/metadata/core-properties"/>
    <ds:schemaRef ds:uri="bc24777f-78b6-4f3c-a73a-d5fa08e4d537"/>
    <ds:schemaRef ds:uri="c9077d15-72ed-4fec-bcfe-3472729e9195"/>
  </ds:schemaRefs>
</ds:datastoreItem>
</file>

<file path=customXml/itemProps3.xml><?xml version="1.0" encoding="utf-8"?>
<ds:datastoreItem xmlns:ds="http://schemas.openxmlformats.org/officeDocument/2006/customXml" ds:itemID="{4B6B7BE2-63AD-4C37-AC44-F0E4FC348E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Benutzerdefiniertes Design</Template>
  <TotalTime>10124</TotalTime>
  <Words>1363</Words>
  <Application>Microsoft Macintosh PowerPoint</Application>
  <PresentationFormat>Widescreen</PresentationFormat>
  <Paragraphs>169</Paragraphs>
  <Slides>13</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Aptos</vt:lpstr>
      <vt:lpstr>Arial</vt:lpstr>
      <vt:lpstr>Calibri</vt:lpstr>
      <vt:lpstr>Calibri Light</vt:lpstr>
      <vt:lpstr>Courier New</vt:lpstr>
      <vt:lpstr>Lato</vt:lpstr>
      <vt:lpstr>System Font Regular</vt:lpstr>
      <vt:lpstr>Times New Roman</vt:lpstr>
      <vt:lpstr>Wingdings</vt:lpstr>
      <vt:lpstr>Benutzerdefiniertes Design</vt:lpstr>
      <vt:lpstr>FCC-ee Pre-Injector study coordination meeting #20 </vt:lpstr>
      <vt:lpstr>Agenda</vt:lpstr>
      <vt:lpstr>SAC meeting, 18-20 November 2024</vt:lpstr>
      <vt:lpstr>PowerPoint Presentation</vt:lpstr>
      <vt:lpstr>Other documents to be submitted</vt:lpstr>
      <vt:lpstr>Recap: Baseline layout: 4 ASs for module, 4 bunches (25 ns), 100 Hz</vt:lpstr>
      <vt:lpstr>PowerPoint Presentation</vt:lpstr>
      <vt:lpstr>PowerPoint Presentation</vt:lpstr>
      <vt:lpstr>Open questions for the post-FS</vt:lpstr>
      <vt:lpstr>CHART 2020-2024 </vt:lpstr>
      <vt:lpstr>Post-FS: CHART 2025-2028</vt:lpstr>
      <vt:lpstr>PowerPoint Presentation</vt:lpstr>
      <vt:lpstr>Any question?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Craievich Paolo</dc:creator>
  <dc:description>erstellt durch Vorlagenbauer.ch</dc:description>
  <cp:lastModifiedBy>Craievich Paolo</cp:lastModifiedBy>
  <cp:revision>126</cp:revision>
  <dcterms:created xsi:type="dcterms:W3CDTF">2024-06-08T09:11:17Z</dcterms:created>
  <dcterms:modified xsi:type="dcterms:W3CDTF">2024-12-05T09:30:18Z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