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11"/>
  </p:notesMasterIdLst>
  <p:sldIdLst>
    <p:sldId id="263" r:id="rId4"/>
    <p:sldId id="328" r:id="rId5"/>
    <p:sldId id="2007" r:id="rId6"/>
    <p:sldId id="395" r:id="rId7"/>
    <p:sldId id="363" r:id="rId8"/>
    <p:sldId id="402" r:id="rId9"/>
    <p:sldId id="275" r:id="rId10"/>
  </p:sldIdLst>
  <p:sldSz cx="9144000" cy="5143500" type="screen16x9"/>
  <p:notesSz cx="7099300" cy="1023461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28"/>
            <p14:sldId id="2007"/>
            <p14:sldId id="395"/>
            <p14:sldId id="363"/>
            <p14:sldId id="402"/>
            <p14:sldId id="275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4BD0D38-105F-5C80-2E82-D0E3CB3113E1}" name="Ramiro Francisco Mena Andrade" initials="" userId="S::ramiro.francisco.mena.andrade@cern.ch::787ac241-db49-4eab-aee8-17284c6e306d" providerId="AD"/>
  <p188:author id="{0C360184-B1BD-D717-29B5-53565C678D5E}" name="Giacomo Lavezzari" initials="GL" userId="S::giacomo.lavezzari@cern.ch::ad81fa6d-023e-4edf-a141-62a998cee62a" providerId="AD"/>
  <p188:author id="{F548ACA3-39EC-9120-BE71-A90BCF2FDD2D}" name="Jean-Louis Grenard" initials="JG" userId="S::jean-louis.grenard@cern.ch::3cfbd564-dc6a-44a5-8f9b-b0eb35aadd99" providerId="AD"/>
  <p188:author id="{8E32E2DC-2286-7D98-0FB5-3CCCEDE5D828}" name="Markus Widorski" initials="MW" userId="Markus Widorski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000000"/>
    <a:srgbClr val="181F85"/>
    <a:srgbClr val="00C562"/>
    <a:srgbClr val="2A0F00"/>
    <a:srgbClr val="9FA9DF"/>
    <a:srgbClr val="686C8F"/>
    <a:srgbClr val="15196C"/>
    <a:srgbClr val="DFDFDF"/>
    <a:srgbClr val="F6F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38B1855-1B75-4FBE-930C-398BA8C253C6}" styleName="Stile con tema 2 - Color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Stile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AF606853-7671-496A-8E4F-DF71F8EC918B}" styleName="Stile scuro 1 - Color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9" d="100"/>
          <a:sy n="149" d="100"/>
        </p:scale>
        <p:origin x="778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BF05DC35-68C2-4BDA-9BF4-910782E0ECF3}" type="datetimeFigureOut">
              <a:rPr lang="de-AT" smtClean="0"/>
              <a:t>05.12.2024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4912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03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23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54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2263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</a:t>
            </a:r>
            <a:r>
              <a:rPr lang="de-DE" err="1"/>
              <a:t>Subtitle</a:t>
            </a:r>
            <a:endParaRPr lang="de-DE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Ebene</a:t>
            </a:r>
          </a:p>
          <a:p>
            <a:pPr lvl="3"/>
            <a:r>
              <a:rPr lang="en-US" noProof="0"/>
              <a:t>Fourth Ebene</a:t>
            </a:r>
          </a:p>
          <a:p>
            <a:pPr lvl="4"/>
            <a:r>
              <a:rPr lang="en-US" noProof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First Level (Strong)</a:t>
            </a:r>
          </a:p>
          <a:p>
            <a:pPr lvl="1"/>
            <a:r>
              <a:rPr lang="en-US" noProof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7867-4A51-A738-9FBE-192731C0A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15D9B-26F7-47DF-70C1-A4916492D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FED7B1-BDDB-9B3A-D703-70185D52C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07417" y="4806000"/>
            <a:ext cx="4929166" cy="273844"/>
          </a:xfr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J-L Grenard | Positron source System Integration (P³ and FCC-ee)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72099-8900-12D9-5650-E6B64B1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0CA3-CE12-4AB5-98F1-B2773774A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09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1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1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1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2107417" y="4806000"/>
            <a:ext cx="4929166" cy="273844"/>
          </a:xfrm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J-L Grenard | Positron source System Integration (P³ and FCC-ee)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298414" y="4806000"/>
            <a:ext cx="510941" cy="273844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83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1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1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1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GB"/>
              <a:t>Click to edit Master text styles</a:t>
            </a:r>
          </a:p>
          <a:p>
            <a:pPr lvl="1">
              <a:defRPr/>
            </a:pPr>
            <a:r>
              <a:rPr lang="en-GB"/>
              <a:t>Second level</a:t>
            </a:r>
          </a:p>
          <a:p>
            <a:pPr lvl="2">
              <a:defRPr/>
            </a:pPr>
            <a:r>
              <a:rPr lang="en-GB"/>
              <a:t>Third level</a:t>
            </a:r>
          </a:p>
          <a:p>
            <a:pPr lvl="3">
              <a:defRPr/>
            </a:pPr>
            <a:r>
              <a:rPr lang="en-GB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2107417" y="4806000"/>
            <a:ext cx="4929166" cy="273844"/>
          </a:xfrm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J-L Grenard | Positron source System Integration (P³ and FCC-ee)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298414" y="4806000"/>
            <a:ext cx="510941" cy="273844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75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7867-4A51-A738-9FBE-192731C0A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15D9B-26F7-47DF-70C1-A4916492D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FED7B1-BDDB-9B3A-D703-70185D52C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07417" y="4806000"/>
            <a:ext cx="4929166" cy="273844"/>
          </a:xfr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J-L Grenard | Positron source System Integration (P³ and FCC-ee)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72099-8900-12D9-5650-E6B64B1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0CA3-CE12-4AB5-98F1-B2773774A8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33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/>
              <a:t>Chapter Title</a:t>
            </a:r>
          </a:p>
          <a:p>
            <a:pPr lvl="1"/>
            <a:r>
              <a:rPr lang="en-US" noProof="0"/>
              <a:t>Subchapter Level 1	1</a:t>
            </a:r>
          </a:p>
          <a:p>
            <a:pPr lvl="2"/>
            <a:r>
              <a:rPr lang="en-US" noProof="0"/>
              <a:t>Subchapter Level 2	1</a:t>
            </a:r>
          </a:p>
          <a:p>
            <a:pPr lvl="3"/>
            <a:r>
              <a:rPr lang="en-US" noProof="0"/>
              <a:t>Subchapter Level 2	1</a:t>
            </a:r>
          </a:p>
          <a:p>
            <a:pPr lvl="4"/>
            <a:r>
              <a:rPr lang="en-US" noProof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/>
              <a:t>Chapter Title</a:t>
            </a:r>
          </a:p>
          <a:p>
            <a:pPr lvl="1"/>
            <a:r>
              <a:rPr lang="en-US" noProof="0"/>
              <a:t>Subchapter Level 1	1</a:t>
            </a:r>
          </a:p>
          <a:p>
            <a:pPr lvl="2"/>
            <a:r>
              <a:rPr lang="en-US" noProof="0"/>
              <a:t>Subchapter Level 2	1</a:t>
            </a:r>
          </a:p>
          <a:p>
            <a:pPr lvl="3"/>
            <a:r>
              <a:rPr lang="en-US" noProof="0"/>
              <a:t>Subchapter Level 2	1</a:t>
            </a:r>
          </a:p>
          <a:p>
            <a:pPr lvl="4"/>
            <a:r>
              <a:rPr lang="en-US" noProof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2" name="Date Placeholder 10">
            <a:extLst>
              <a:ext uri="{FF2B5EF4-FFF2-40B4-BE49-F238E27FC236}">
                <a16:creationId xmlns:a16="http://schemas.microsoft.com/office/drawing/2014/main" id="{BDB8DD09-7BD6-AC50-4A26-C4A90032EC97}"/>
              </a:ext>
            </a:extLst>
          </p:cNvPr>
          <p:cNvSpPr>
            <a:spLocks noGrp="1"/>
          </p:cNvSpPr>
          <p:nvPr>
            <p:ph type="dt" sz="half" idx="14"/>
          </p:nvPr>
        </p:nvSpPr>
        <p:spPr bwMode="auto">
          <a:xfrm>
            <a:off x="2195736" y="4806000"/>
            <a:ext cx="891555" cy="273844"/>
          </a:xfrm>
        </p:spPr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5E83CBF-63D0-47F9-9C69-CA9F2156C3D1}" type="datetime1">
              <a:rPr lang="en-US" smtClean="0"/>
              <a:pPr>
                <a:defRPr/>
              </a:pPr>
              <a:t>12/5/2024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/>
              <a:t>Insert </a:t>
            </a:r>
            <a:r>
              <a:rPr lang="en-US" noProof="0"/>
              <a:t>Background</a:t>
            </a:r>
            <a:r>
              <a:rPr lang="de-AT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Chapter</a:t>
            </a:r>
            <a:r>
              <a:rPr lang="de-AT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Chapter</a:t>
            </a:r>
            <a:r>
              <a:rPr lang="de-AT"/>
              <a:t> </a:t>
            </a:r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First</a:t>
            </a:r>
            <a:r>
              <a:rPr lang="de-DE"/>
              <a:t> Level</a:t>
            </a:r>
          </a:p>
          <a:p>
            <a:pPr lvl="2"/>
            <a:r>
              <a:rPr lang="en-US" noProof="0"/>
              <a:t>Second</a:t>
            </a:r>
            <a:r>
              <a:rPr lang="de-DE"/>
              <a:t> Level</a:t>
            </a:r>
          </a:p>
          <a:p>
            <a:pPr lvl="3"/>
            <a:r>
              <a:rPr lang="en-US" noProof="0"/>
              <a:t>Third</a:t>
            </a:r>
            <a:r>
              <a:rPr lang="de-DE"/>
              <a:t> Level</a:t>
            </a:r>
          </a:p>
          <a:p>
            <a:pPr lvl="4"/>
            <a:r>
              <a:rPr lang="en-US" noProof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First</a:t>
            </a:r>
            <a:r>
              <a:rPr lang="de-DE"/>
              <a:t> Level</a:t>
            </a:r>
          </a:p>
          <a:p>
            <a:pPr lvl="2"/>
            <a:r>
              <a:rPr lang="en-US" noProof="0"/>
              <a:t>Second</a:t>
            </a:r>
            <a:r>
              <a:rPr lang="de-DE"/>
              <a:t> Level</a:t>
            </a:r>
          </a:p>
          <a:p>
            <a:pPr lvl="3"/>
            <a:r>
              <a:rPr lang="en-US" noProof="0"/>
              <a:t>Third</a:t>
            </a:r>
            <a:r>
              <a:rPr lang="de-DE"/>
              <a:t> Level</a:t>
            </a:r>
          </a:p>
          <a:p>
            <a:pPr lvl="4"/>
            <a:r>
              <a:rPr lang="en-US" noProof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69" r:id="rId5"/>
    <p:sldLayoutId id="2147483672" r:id="rId6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6E2E06B8-AAEB-BECF-04D7-CE47D23C3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107417" y="4806000"/>
            <a:ext cx="4929166" cy="273844"/>
          </a:xfrm>
        </p:spPr>
        <p:txBody>
          <a:bodyPr/>
          <a:lstStyle>
            <a:lvl1pPr algn="ctr">
              <a:defRPr sz="1000"/>
            </a:lvl1pPr>
          </a:lstStyle>
          <a:p>
            <a:pPr>
              <a:defRPr/>
            </a:pPr>
            <a:r>
              <a:rPr lang="en-GB"/>
              <a:t>J-L Grenard | Positron source System Integration (P³ and FCC-ee)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70" r:id="rId12"/>
    <p:sldLayoutId id="2147483671" r:id="rId13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1046081"/>
            <a:ext cx="8263350" cy="1790700"/>
          </a:xfrm>
        </p:spPr>
        <p:txBody>
          <a:bodyPr/>
          <a:lstStyle/>
          <a:p>
            <a:r>
              <a:rPr lang="en-GB" cap="none" dirty="0"/>
              <a:t>P³ Target - Update</a:t>
            </a:r>
            <a:br>
              <a:rPr lang="en-GB" cap="none" dirty="0"/>
            </a:br>
            <a:r>
              <a:rPr lang="en-GB" sz="1600" i="0" cap="none" dirty="0" err="1">
                <a:effectLst/>
                <a:latin typeface="Segoe UI" panose="020B0502040204020203" pitchFamily="34" charset="0"/>
              </a:rPr>
              <a:t>Fcc-ee</a:t>
            </a:r>
            <a:r>
              <a:rPr lang="en-GB" sz="1600" i="0" cap="none" dirty="0">
                <a:effectLst/>
                <a:latin typeface="Segoe UI" panose="020B0502040204020203" pitchFamily="34" charset="0"/>
              </a:rPr>
              <a:t> Injector Design (CHART Proposal) Coordination Meeting #20</a:t>
            </a:r>
            <a:endParaRPr lang="en-GB" cap="none" dirty="0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96E22B83-CF3B-1C5A-5829-1D3A3D4D80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J-L Grenard, R. Mena, A. Perillo Marcone - CERN SY-STI</a:t>
            </a:r>
          </a:p>
          <a:p>
            <a:r>
              <a:rPr lang="en-GB" dirty="0"/>
              <a:t>5/12/2024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/>
          </a:p>
        </p:txBody>
      </p:sp>
      <p:pic>
        <p:nvPicPr>
          <p:cNvPr id="2" name="Picture 1" descr="Picture 1">
            <a:extLst>
              <a:ext uri="{FF2B5EF4-FFF2-40B4-BE49-F238E27FC236}">
                <a16:creationId xmlns:a16="http://schemas.microsoft.com/office/drawing/2014/main" id="{7B6401ED-AD15-324B-B409-551E09E82D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0556" y="4303476"/>
            <a:ext cx="1745940" cy="60060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</p:pic>
      <p:pic>
        <p:nvPicPr>
          <p:cNvPr id="4" name="Grafik 12">
            <a:extLst>
              <a:ext uri="{FF2B5EF4-FFF2-40B4-BE49-F238E27FC236}">
                <a16:creationId xmlns:a16="http://schemas.microsoft.com/office/drawing/2014/main" id="{13CD0C15-146E-DAA7-B518-EE08BB3F36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1" y="4299942"/>
            <a:ext cx="1658958" cy="68279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7" name="Picture 52">
            <a:extLst>
              <a:ext uri="{FF2B5EF4-FFF2-40B4-BE49-F238E27FC236}">
                <a16:creationId xmlns:a16="http://schemas.microsoft.com/office/drawing/2014/main" id="{475F5E6B-0E8C-34A3-2248-35EFACB52E17}"/>
              </a:ext>
            </a:extLst>
          </p:cNvPr>
          <p:cNvGrpSpPr/>
          <p:nvPr/>
        </p:nvGrpSpPr>
        <p:grpSpPr>
          <a:xfrm>
            <a:off x="142287" y="4299942"/>
            <a:ext cx="601025" cy="640081"/>
            <a:chOff x="0" y="0"/>
            <a:chExt cx="601024" cy="640080"/>
          </a:xfrm>
        </p:grpSpPr>
        <p:sp>
          <p:nvSpPr>
            <p:cNvPr id="8" name="Rectangle">
              <a:extLst>
                <a:ext uri="{FF2B5EF4-FFF2-40B4-BE49-F238E27FC236}">
                  <a16:creationId xmlns:a16="http://schemas.microsoft.com/office/drawing/2014/main" id="{94E5D78B-2B31-896B-3194-939E5FA01B9F}"/>
                </a:ext>
              </a:extLst>
            </p:cNvPr>
            <p:cNvSpPr/>
            <p:nvPr/>
          </p:nvSpPr>
          <p:spPr>
            <a:xfrm>
              <a:off x="0" y="0"/>
              <a:ext cx="601025" cy="64008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" name="image8.png" descr="image8.png">
              <a:extLst>
                <a:ext uri="{FF2B5EF4-FFF2-40B4-BE49-F238E27FC236}">
                  <a16:creationId xmlns:a16="http://schemas.microsoft.com/office/drawing/2014/main" id="{8B68BBE6-B99A-D765-762D-84577797B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601025" cy="6400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achine on a stand&#10;&#10;Description automatically generated">
            <a:extLst>
              <a:ext uri="{FF2B5EF4-FFF2-40B4-BE49-F238E27FC236}">
                <a16:creationId xmlns:a16="http://schemas.microsoft.com/office/drawing/2014/main" id="{62BCF6F8-AA21-2C42-A4D3-7B5F5EA802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2" r="23111" b="3883"/>
          <a:stretch/>
        </p:blipFill>
        <p:spPr>
          <a:xfrm>
            <a:off x="3991407" y="915775"/>
            <a:ext cx="2902590" cy="3816215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E8F5602-5254-684A-2237-1F17686878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50CA3-CE12-4AB5-98F1-B2773774A851}" type="slidenum">
              <a:rPr lang="en-GB" smtClean="0"/>
              <a:t>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B7D3BF-AF45-95DC-43C3-E07244028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P³ target holder design – general overview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4EF9222-AAD9-2031-9465-CF1612C32E22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6732240" y="1525501"/>
            <a:ext cx="1061256" cy="11006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0816820-1473-6DA4-20E8-F77B61088D43}"/>
              </a:ext>
            </a:extLst>
          </p:cNvPr>
          <p:cNvSpPr txBox="1"/>
          <p:nvPr/>
        </p:nvSpPr>
        <p:spPr>
          <a:xfrm>
            <a:off x="7793496" y="1323458"/>
            <a:ext cx="1184940" cy="40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/>
              <a:t>Interface with</a:t>
            </a:r>
          </a:p>
          <a:p>
            <a:r>
              <a:rPr lang="en-GB" sz="1013"/>
              <a:t>vacuum chamber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7E4785-C430-B0DF-4D30-A703E01C9702}"/>
              </a:ext>
            </a:extLst>
          </p:cNvPr>
          <p:cNvSpPr txBox="1"/>
          <p:nvPr/>
        </p:nvSpPr>
        <p:spPr>
          <a:xfrm>
            <a:off x="1562852" y="3903133"/>
            <a:ext cx="11544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13"/>
              <a:t>Alignement table</a:t>
            </a:r>
            <a:endParaRPr lang="en-GB" sz="1013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C2F784-D4E8-B94C-14A7-75BABADD11A7}"/>
              </a:ext>
            </a:extLst>
          </p:cNvPr>
          <p:cNvSpPr txBox="1"/>
          <p:nvPr/>
        </p:nvSpPr>
        <p:spPr>
          <a:xfrm>
            <a:off x="1888999" y="4409787"/>
            <a:ext cx="89479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/>
              <a:t>Support feet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3FA7A09-3591-9A7A-AC95-694224BF6D5D}"/>
              </a:ext>
            </a:extLst>
          </p:cNvPr>
          <p:cNvCxnSpPr>
            <a:cxnSpLocks/>
          </p:cNvCxnSpPr>
          <p:nvPr/>
        </p:nvCxnSpPr>
        <p:spPr>
          <a:xfrm flipV="1">
            <a:off x="2966649" y="4217865"/>
            <a:ext cx="2491760" cy="3304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9ED1146-CE39-8A13-3D7A-C7D0E1924065}"/>
              </a:ext>
            </a:extLst>
          </p:cNvPr>
          <p:cNvCxnSpPr>
            <a:cxnSpLocks/>
          </p:cNvCxnSpPr>
          <p:nvPr/>
        </p:nvCxnSpPr>
        <p:spPr>
          <a:xfrm flipV="1">
            <a:off x="3052957" y="2926834"/>
            <a:ext cx="2730517" cy="10724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C560596-95FF-4EE7-66FB-759EA09B8EA0}"/>
              </a:ext>
            </a:extLst>
          </p:cNvPr>
          <p:cNvSpPr txBox="1"/>
          <p:nvPr/>
        </p:nvSpPr>
        <p:spPr>
          <a:xfrm>
            <a:off x="1411230" y="2872575"/>
            <a:ext cx="1170513" cy="559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/>
              <a:t>Target holder</a:t>
            </a:r>
          </a:p>
          <a:p>
            <a:r>
              <a:rPr lang="en-GB" sz="1013"/>
              <a:t>Vacuum actuator</a:t>
            </a:r>
          </a:p>
          <a:p>
            <a:r>
              <a:rPr lang="en-GB" sz="1013"/>
              <a:t>±50mm stroke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E51FD2E-BC72-1409-6D52-E54F5E8E65DB}"/>
              </a:ext>
            </a:extLst>
          </p:cNvPr>
          <p:cNvCxnSpPr>
            <a:cxnSpLocks/>
          </p:cNvCxnSpPr>
          <p:nvPr/>
        </p:nvCxnSpPr>
        <p:spPr>
          <a:xfrm flipV="1">
            <a:off x="2807833" y="2626190"/>
            <a:ext cx="3252608" cy="3848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6E9BD53-9943-6ECE-E11A-0BBD6CC20AF8}"/>
              </a:ext>
            </a:extLst>
          </p:cNvPr>
          <p:cNvCxnSpPr>
            <a:cxnSpLocks/>
          </p:cNvCxnSpPr>
          <p:nvPr/>
        </p:nvCxnSpPr>
        <p:spPr>
          <a:xfrm>
            <a:off x="2499438" y="2337318"/>
            <a:ext cx="3017443" cy="2344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0E7A24B-C26A-CD57-F64D-11421371827E}"/>
              </a:ext>
            </a:extLst>
          </p:cNvPr>
          <p:cNvSpPr txBox="1"/>
          <p:nvPr/>
        </p:nvSpPr>
        <p:spPr>
          <a:xfrm>
            <a:off x="1411513" y="2206325"/>
            <a:ext cx="1075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/>
              <a:t>Junction bellow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4361BF-2898-FB34-A6E8-20EFF906C547}"/>
              </a:ext>
            </a:extLst>
          </p:cNvPr>
          <p:cNvSpPr txBox="1"/>
          <p:nvPr/>
        </p:nvSpPr>
        <p:spPr>
          <a:xfrm>
            <a:off x="7353816" y="972869"/>
            <a:ext cx="132760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/>
              <a:t>Water feedthroughs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087214E-C09F-DB76-C7B8-B0162795BCE8}"/>
              </a:ext>
            </a:extLst>
          </p:cNvPr>
          <p:cNvCxnSpPr>
            <a:cxnSpLocks/>
            <a:stCxn id="28" idx="1"/>
          </p:cNvCxnSpPr>
          <p:nvPr/>
        </p:nvCxnSpPr>
        <p:spPr>
          <a:xfrm flipH="1">
            <a:off x="6560429" y="1096974"/>
            <a:ext cx="793387" cy="15852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3649F58-438D-9BD1-1CAD-64CEA2C10170}"/>
              </a:ext>
            </a:extLst>
          </p:cNvPr>
          <p:cNvSpPr txBox="1"/>
          <p:nvPr/>
        </p:nvSpPr>
        <p:spPr>
          <a:xfrm>
            <a:off x="6378143" y="3300453"/>
            <a:ext cx="10759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/>
              <a:t>Junction bellow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CFEFB16-5D0F-D643-7B01-9CA59570DB8B}"/>
              </a:ext>
            </a:extLst>
          </p:cNvPr>
          <p:cNvCxnSpPr>
            <a:cxnSpLocks/>
          </p:cNvCxnSpPr>
          <p:nvPr/>
        </p:nvCxnSpPr>
        <p:spPr>
          <a:xfrm flipH="1" flipV="1">
            <a:off x="6541638" y="2751747"/>
            <a:ext cx="180286" cy="5660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FD22A63-C469-9A2F-BB66-E9BA463FDCEB}"/>
              </a:ext>
            </a:extLst>
          </p:cNvPr>
          <p:cNvCxnSpPr>
            <a:cxnSpLocks/>
          </p:cNvCxnSpPr>
          <p:nvPr/>
        </p:nvCxnSpPr>
        <p:spPr>
          <a:xfrm>
            <a:off x="1790184" y="1832177"/>
            <a:ext cx="2526370" cy="1609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B833528-B1C2-8B9B-B293-952159918169}"/>
              </a:ext>
            </a:extLst>
          </p:cNvPr>
          <p:cNvSpPr txBox="1"/>
          <p:nvPr/>
        </p:nvSpPr>
        <p:spPr>
          <a:xfrm>
            <a:off x="674328" y="1694493"/>
            <a:ext cx="116891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/>
              <a:t>Capture solenoid</a:t>
            </a:r>
          </a:p>
        </p:txBody>
      </p:sp>
    </p:spTree>
    <p:extLst>
      <p:ext uri="{BB962C8B-B14F-4D97-AF65-F5344CB8AC3E}">
        <p14:creationId xmlns:p14="http://schemas.microsoft.com/office/powerpoint/2010/main" val="3356882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86107-E4BF-DB16-D3BD-1ABE7A43B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P</a:t>
            </a:r>
            <a:r>
              <a:rPr lang="en-GB"/>
              <a:t>³ target holder production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3326C-D729-9D95-F347-2C9E5E771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99" y="1347614"/>
            <a:ext cx="3481127" cy="2747250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Support and alignment frame completed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Vacuum actuator delivered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W Targets prototypes without cooling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Vacuum chambers (including test chambers) manufacturing ongoing</a:t>
            </a:r>
          </a:p>
          <a:p>
            <a:pPr>
              <a:lnSpc>
                <a:spcPct val="100000"/>
              </a:lnSpc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sz="1800" dirty="0"/>
              <a:t>Readiness Feb of 2025</a:t>
            </a:r>
          </a:p>
          <a:p>
            <a:pPr>
              <a:lnSpc>
                <a:spcPct val="100000"/>
              </a:lnSpc>
            </a:pPr>
            <a:r>
              <a:rPr lang="en-GB" sz="1800" dirty="0"/>
              <a:t>Commissioning at CERN Q1 2025</a:t>
            </a:r>
          </a:p>
          <a:p>
            <a:pPr>
              <a:lnSpc>
                <a:spcPct val="100000"/>
              </a:lnSpc>
            </a:pPr>
            <a:endParaRPr lang="en-GB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E7A51-9871-E54D-A08E-301C4DB32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50CA3-CE12-4AB5-98F1-B2773774A851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 descr="A machine in a plastic bag&#10;&#10;Description automatically generated">
            <a:extLst>
              <a:ext uri="{FF2B5EF4-FFF2-40B4-BE49-F238E27FC236}">
                <a16:creationId xmlns:a16="http://schemas.microsoft.com/office/drawing/2014/main" id="{9307E57D-3729-4836-B629-8967FD27E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636" y="1044124"/>
            <a:ext cx="3084143" cy="1734830"/>
          </a:xfrm>
          <a:prstGeom prst="rect">
            <a:avLst/>
          </a:prstGeom>
        </p:spPr>
      </p:pic>
      <p:pic>
        <p:nvPicPr>
          <p:cNvPr id="7" name="Picture 6" descr="A yellow and white metal structure&#10;&#10;Description automatically generated">
            <a:extLst>
              <a:ext uri="{FF2B5EF4-FFF2-40B4-BE49-F238E27FC236}">
                <a16:creationId xmlns:a16="http://schemas.microsoft.com/office/drawing/2014/main" id="{81B57234-F80C-234E-085F-CFB285DA7B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41867" y="2219683"/>
            <a:ext cx="2955791" cy="2216843"/>
          </a:xfrm>
          <a:prstGeom prst="rect">
            <a:avLst/>
          </a:prstGeom>
        </p:spPr>
      </p:pic>
      <p:pic>
        <p:nvPicPr>
          <p:cNvPr id="10" name="Picture 9" descr="A green and silver pole&#10;&#10;Description automatically generated">
            <a:extLst>
              <a:ext uri="{FF2B5EF4-FFF2-40B4-BE49-F238E27FC236}">
                <a16:creationId xmlns:a16="http://schemas.microsoft.com/office/drawing/2014/main" id="{C59623FA-8AAA-FC85-152B-7979F34F90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" t="29493" r="12509" b="18305"/>
          <a:stretch/>
        </p:blipFill>
        <p:spPr>
          <a:xfrm rot="5400000">
            <a:off x="6517339" y="3114684"/>
            <a:ext cx="2414427" cy="116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080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39C202A9-D8E7-EBB8-C7ED-2F7B0F422862}"/>
              </a:ext>
            </a:extLst>
          </p:cNvPr>
          <p:cNvGrpSpPr/>
          <p:nvPr/>
        </p:nvGrpSpPr>
        <p:grpSpPr>
          <a:xfrm>
            <a:off x="5004048" y="3003799"/>
            <a:ext cx="4111188" cy="1709030"/>
            <a:chOff x="6672064" y="4077072"/>
            <a:chExt cx="5481584" cy="227870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55F298D-5728-071C-EC18-720670929A04}"/>
                </a:ext>
              </a:extLst>
            </p:cNvPr>
            <p:cNvGrpSpPr/>
            <p:nvPr/>
          </p:nvGrpSpPr>
          <p:grpSpPr>
            <a:xfrm>
              <a:off x="6672064" y="4077072"/>
              <a:ext cx="5481584" cy="2278707"/>
              <a:chOff x="6672064" y="4077072"/>
              <a:chExt cx="5481584" cy="2278707"/>
            </a:xfrm>
          </p:grpSpPr>
          <p:pic>
            <p:nvPicPr>
              <p:cNvPr id="38" name="Picture 37" descr="A green bag with a pipe&#10;&#10;Description automatically generated">
                <a:extLst>
                  <a:ext uri="{FF2B5EF4-FFF2-40B4-BE49-F238E27FC236}">
                    <a16:creationId xmlns:a16="http://schemas.microsoft.com/office/drawing/2014/main" id="{0E367DC1-5A09-2CA7-1B43-8722A83532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53016"/>
              <a:stretch/>
            </p:blipFill>
            <p:spPr>
              <a:xfrm>
                <a:off x="6672064" y="4077072"/>
                <a:ext cx="5481584" cy="2278707"/>
              </a:xfrm>
              <a:prstGeom prst="rect">
                <a:avLst/>
              </a:prstGeom>
            </p:spPr>
          </p:pic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1B6FE76A-AD9E-21BA-E2D2-DDF5CC8F8A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01463" y="5455215"/>
                <a:ext cx="2825192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D84BBED-5760-078B-AFEA-569593FF04C2}"/>
                  </a:ext>
                </a:extLst>
              </p:cNvPr>
              <p:cNvSpPr txBox="1"/>
              <p:nvPr/>
            </p:nvSpPr>
            <p:spPr bwMode="auto">
              <a:xfrm>
                <a:off x="9680361" y="5147553"/>
                <a:ext cx="15159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50" b="1" dirty="0">
                    <a:sym typeface="Symbol" panose="05050102010706020507" pitchFamily="18" charset="2"/>
                  </a:rPr>
                  <a:t></a:t>
                </a:r>
                <a:r>
                  <a:rPr lang="en-GB" sz="750" b="1" dirty="0"/>
                  <a:t>44</a:t>
                </a:r>
                <a:endParaRPr lang="en-GB" sz="1013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FE693EA-5540-D902-95A6-0D39B6B58720}"/>
                  </a:ext>
                </a:extLst>
              </p:cNvPr>
              <p:cNvSpPr txBox="1"/>
              <p:nvPr/>
            </p:nvSpPr>
            <p:spPr bwMode="auto">
              <a:xfrm>
                <a:off x="8900005" y="4748397"/>
                <a:ext cx="15159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50" b="1" dirty="0">
                    <a:sym typeface="Symbol" panose="05050102010706020507" pitchFamily="18" charset="2"/>
                  </a:rPr>
                  <a:t>3</a:t>
                </a:r>
                <a:endParaRPr lang="en-GB" sz="1013" dirty="0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6BABB073-F496-8999-B53E-781A641310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2424" y="4926636"/>
                <a:ext cx="1008112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590E53D-5DE3-9FD8-205E-F363BA701C9B}"/>
                </a:ext>
              </a:extLst>
            </p:cNvPr>
            <p:cNvSpPr txBox="1"/>
            <p:nvPr/>
          </p:nvSpPr>
          <p:spPr bwMode="auto">
            <a:xfrm>
              <a:off x="9659019" y="4691017"/>
              <a:ext cx="1515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50" b="1" dirty="0">
                  <a:sym typeface="Symbol" panose="05050102010706020507" pitchFamily="18" charset="2"/>
                </a:rPr>
                <a:t></a:t>
              </a:r>
              <a:r>
                <a:rPr lang="en-GB" sz="750" b="1" dirty="0"/>
                <a:t>16</a:t>
              </a:r>
              <a:endParaRPr lang="en-GB" sz="1013" dirty="0"/>
            </a:p>
          </p:txBody>
        </p:sp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5AF4383-8357-6E1B-8AB6-147FE799AB15}"/>
              </a:ext>
            </a:extLst>
          </p:cNvPr>
          <p:cNvCxnSpPr>
            <a:cxnSpLocks/>
          </p:cNvCxnSpPr>
          <p:nvPr/>
        </p:nvCxnSpPr>
        <p:spPr>
          <a:xfrm>
            <a:off x="7363631" y="3574607"/>
            <a:ext cx="0" cy="1697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800" y="1404598"/>
            <a:ext cx="3733645" cy="3403708"/>
          </a:xfrm>
        </p:spPr>
        <p:txBody>
          <a:bodyPr/>
          <a:lstStyle/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dirty="0"/>
              <a:t>Documentation</a:t>
            </a:r>
          </a:p>
          <a:p>
            <a:pPr lvl="1" indent="0">
              <a:spcBef>
                <a:spcPts val="450"/>
              </a:spcBef>
              <a:buNone/>
            </a:pPr>
            <a:r>
              <a:rPr lang="en-US" sz="975" dirty="0"/>
              <a:t>Paper written with</a:t>
            </a:r>
            <a:r>
              <a:rPr lang="en-US" sz="975" b="1" dirty="0"/>
              <a:t> </a:t>
            </a:r>
            <a:r>
              <a:rPr lang="en-US" sz="975" b="1" dirty="0" err="1"/>
              <a:t>N.Vallis</a:t>
            </a:r>
            <a:r>
              <a:rPr lang="en-US" sz="975" b="1" dirty="0"/>
              <a:t> </a:t>
            </a:r>
            <a:r>
              <a:rPr lang="en-US" sz="975" dirty="0"/>
              <a:t>about the conical targets (NIM-B)</a:t>
            </a:r>
          </a:p>
          <a:p>
            <a:pPr marL="371588" lvl="1" indent="-128588">
              <a:spcBef>
                <a:spcPts val="450"/>
              </a:spcBef>
            </a:pPr>
            <a:r>
              <a:rPr lang="en-US" sz="975" dirty="0"/>
              <a:t>Under internal review</a:t>
            </a:r>
          </a:p>
          <a:p>
            <a:pPr marL="371588" lvl="1" indent="-128588">
              <a:spcBef>
                <a:spcPts val="450"/>
              </a:spcBef>
            </a:pPr>
            <a:endParaRPr lang="en-US" sz="900" dirty="0"/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dirty="0"/>
              <a:t>Manufacturing</a:t>
            </a:r>
            <a:r>
              <a:rPr lang="en-US" sz="1650" dirty="0"/>
              <a:t>:</a:t>
            </a:r>
          </a:p>
          <a:p>
            <a:pPr lvl="1" indent="0">
              <a:spcBef>
                <a:spcPts val="450"/>
              </a:spcBef>
              <a:buNone/>
            </a:pPr>
            <a:r>
              <a:rPr lang="en-US" sz="975" dirty="0"/>
              <a:t>2.86GeV: 2 x 2 target units without cooling available (W and Ta)</a:t>
            </a:r>
          </a:p>
          <a:p>
            <a:pPr lvl="1" indent="0">
              <a:spcBef>
                <a:spcPts val="450"/>
              </a:spcBef>
              <a:buNone/>
            </a:pPr>
            <a:r>
              <a:rPr lang="en-US" sz="975" dirty="0"/>
              <a:t>Vacuum chamber for P3 (in progress)</a:t>
            </a:r>
          </a:p>
          <a:p>
            <a:pPr lvl="1" indent="0">
              <a:spcBef>
                <a:spcPts val="450"/>
              </a:spcBef>
              <a:buNone/>
            </a:pPr>
            <a:r>
              <a:rPr lang="en-US" sz="900" dirty="0"/>
              <a:t>              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dirty="0"/>
              <a:t>R&amp;D activities:</a:t>
            </a:r>
          </a:p>
          <a:p>
            <a:pPr lvl="1" indent="0">
              <a:spcBef>
                <a:spcPts val="450"/>
              </a:spcBef>
              <a:buNone/>
            </a:pPr>
            <a:r>
              <a:rPr lang="en-US" sz="975" dirty="0"/>
              <a:t>Manufacturing of P3 target with cooling</a:t>
            </a:r>
          </a:p>
          <a:p>
            <a:pPr marL="371588" lvl="1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975" dirty="0"/>
              <a:t>Welding tests for joining the tantalum pipes with the HIP capsule (ongoing)</a:t>
            </a:r>
          </a:p>
          <a:p>
            <a:pPr marL="371588" lvl="1" indent="-128588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975" dirty="0" err="1"/>
              <a:t>HIPing</a:t>
            </a:r>
            <a:r>
              <a:rPr lang="en-US" sz="975" dirty="0"/>
              <a:t> capsules manufacturing  (under quotation)</a:t>
            </a:r>
          </a:p>
          <a:p>
            <a:pPr marL="500175" lvl="1" indent="-257175"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371588" lvl="1" indent="-128588">
              <a:spcBef>
                <a:spcPts val="450"/>
              </a:spcBef>
            </a:pPr>
            <a:endParaRPr lang="en-US" sz="900" dirty="0"/>
          </a:p>
          <a:p>
            <a:pPr marL="128588" indent="-128588">
              <a:spcBef>
                <a:spcPts val="450"/>
              </a:spcBef>
            </a:pPr>
            <a:endParaRPr lang="en-US" sz="1500" dirty="0"/>
          </a:p>
          <a:p>
            <a:pPr lvl="1" indent="0">
              <a:spcBef>
                <a:spcPts val="450"/>
              </a:spcBef>
              <a:buNone/>
            </a:pPr>
            <a:endParaRPr lang="en-US" sz="750" dirty="0"/>
          </a:p>
          <a:p>
            <a:pPr marL="500175" lvl="1" indent="-257175"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en-US" sz="750" dirty="0"/>
          </a:p>
          <a:p>
            <a:pPr>
              <a:spcBef>
                <a:spcPts val="450"/>
              </a:spcBef>
            </a:pPr>
            <a:endParaRPr lang="en-US" sz="1500" dirty="0"/>
          </a:p>
          <a:p>
            <a:endParaRPr lang="en-US" sz="15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P3 Target update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D239AB-A8FE-0B39-5DD1-138F0E47F85C}"/>
              </a:ext>
            </a:extLst>
          </p:cNvPr>
          <p:cNvSpPr txBox="1"/>
          <p:nvPr/>
        </p:nvSpPr>
        <p:spPr bwMode="auto">
          <a:xfrm>
            <a:off x="3636457" y="110079"/>
            <a:ext cx="437461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/>
              <a:t>Fig. P3 target prototypes</a:t>
            </a:r>
            <a:r>
              <a:rPr lang="en-GB" sz="750" b="1" dirty="0"/>
              <a:t>:</a:t>
            </a:r>
          </a:p>
          <a:p>
            <a:pPr algn="ctr"/>
            <a:r>
              <a:rPr lang="en-GB" sz="750" b="1" dirty="0"/>
              <a:t>Current available models </a:t>
            </a:r>
          </a:p>
          <a:p>
            <a:pPr algn="ctr"/>
            <a:r>
              <a:rPr lang="en-GB" sz="750" b="1" dirty="0"/>
              <a:t>without cooling </a:t>
            </a:r>
            <a:r>
              <a:rPr lang="en-GB" sz="750" b="1" dirty="0">
                <a:sym typeface="Wingdings" panose="05000000000000000000" pitchFamily="2" charset="2"/>
              </a:rPr>
              <a:t></a:t>
            </a:r>
            <a:endParaRPr lang="en-US" sz="750" b="1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AD50196-B779-A568-1610-0D7BB1C6E90A}"/>
              </a:ext>
            </a:extLst>
          </p:cNvPr>
          <p:cNvGrpSpPr/>
          <p:nvPr/>
        </p:nvGrpSpPr>
        <p:grpSpPr>
          <a:xfrm>
            <a:off x="6552911" y="35333"/>
            <a:ext cx="2500023" cy="2993633"/>
            <a:chOff x="8184231" y="1157403"/>
            <a:chExt cx="3900690" cy="4670851"/>
          </a:xfrm>
        </p:grpSpPr>
        <p:pic>
          <p:nvPicPr>
            <p:cNvPr id="9" name="Picture 8" descr="Several pieces of cardboard with metal knobs&#10;&#10;Description automatically generated">
              <a:extLst>
                <a:ext uri="{FF2B5EF4-FFF2-40B4-BE49-F238E27FC236}">
                  <a16:creationId xmlns:a16="http://schemas.microsoft.com/office/drawing/2014/main" id="{A9EE8AFD-8141-CF8E-4BC4-C72FA3EECC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391" r="6467" b="3691"/>
            <a:stretch/>
          </p:blipFill>
          <p:spPr>
            <a:xfrm rot="5400000">
              <a:off x="7727518" y="1614117"/>
              <a:ext cx="4670851" cy="375742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10EFA11-B2F3-2D4A-236B-946292637709}"/>
                </a:ext>
              </a:extLst>
            </p:cNvPr>
            <p:cNvSpPr txBox="1"/>
            <p:nvPr/>
          </p:nvSpPr>
          <p:spPr bwMode="auto">
            <a:xfrm>
              <a:off x="8914624" y="1239279"/>
              <a:ext cx="2942190" cy="5042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/>
                <a:t>W         	              Ta</a:t>
              </a:r>
              <a:endParaRPr lang="en-GB" sz="15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BC45CD-4649-6B09-4916-C0663B22CB93}"/>
                </a:ext>
              </a:extLst>
            </p:cNvPr>
            <p:cNvSpPr txBox="1"/>
            <p:nvPr/>
          </p:nvSpPr>
          <p:spPr bwMode="auto">
            <a:xfrm>
              <a:off x="10459345" y="1636141"/>
              <a:ext cx="1625576" cy="3385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FFFFFF"/>
                  </a:solidFill>
                </a:rPr>
                <a:t>     6 GeV	</a:t>
              </a:r>
              <a:r>
                <a:rPr lang="en-US" sz="1500" b="1" dirty="0"/>
                <a:t>	</a:t>
              </a:r>
            </a:p>
            <a:p>
              <a:endParaRPr lang="en-US" sz="1500" b="1" dirty="0"/>
            </a:p>
            <a:p>
              <a:endParaRPr lang="en-US" sz="1500" b="1" dirty="0"/>
            </a:p>
            <a:p>
              <a:endParaRPr lang="en-US" sz="1500" b="1" dirty="0"/>
            </a:p>
            <a:p>
              <a:endParaRPr lang="en-US" sz="1500" b="1" dirty="0"/>
            </a:p>
            <a:p>
              <a:endParaRPr lang="en-US" sz="1500" b="1" dirty="0"/>
            </a:p>
            <a:p>
              <a:r>
                <a:rPr lang="en-US" sz="1500" b="1" dirty="0">
                  <a:solidFill>
                    <a:srgbClr val="FFFFFF"/>
                  </a:solidFill>
                </a:rPr>
                <a:t>2.86GeV</a:t>
              </a:r>
              <a:endParaRPr lang="en-GB" sz="1500" dirty="0">
                <a:solidFill>
                  <a:srgbClr val="FFFFFF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D76E35F-AD11-5965-718A-6547F92B692F}"/>
                </a:ext>
              </a:extLst>
            </p:cNvPr>
            <p:cNvSpPr/>
            <p:nvPr/>
          </p:nvSpPr>
          <p:spPr>
            <a:xfrm>
              <a:off x="8184232" y="1239281"/>
              <a:ext cx="3672583" cy="446131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518BA6-D8D2-92AD-227B-DB208BFFB554}"/>
                </a:ext>
              </a:extLst>
            </p:cNvPr>
            <p:cNvCxnSpPr>
              <a:cxnSpLocks/>
              <a:stCxn id="16" idx="0"/>
              <a:endCxn id="16" idx="2"/>
            </p:cNvCxnSpPr>
            <p:nvPr/>
          </p:nvCxnSpPr>
          <p:spPr>
            <a:xfrm>
              <a:off x="10020524" y="1239281"/>
              <a:ext cx="35916" cy="446131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9A2B442-FCCC-2F19-3C45-EC998DBFF3F0}"/>
                </a:ext>
              </a:extLst>
            </p:cNvPr>
            <p:cNvCxnSpPr/>
            <p:nvPr/>
          </p:nvCxnSpPr>
          <p:spPr>
            <a:xfrm>
              <a:off x="8184231" y="4546324"/>
              <a:ext cx="3672584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 descr="A group of round metal objects&#10;&#10;Description automatically generated">
            <a:extLst>
              <a:ext uri="{FF2B5EF4-FFF2-40B4-BE49-F238E27FC236}">
                <a16:creationId xmlns:a16="http://schemas.microsoft.com/office/drawing/2014/main" id="{03186514-C5F5-5E2F-452B-4B533C19FF0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575" r="6045"/>
          <a:stretch/>
        </p:blipFill>
        <p:spPr>
          <a:xfrm>
            <a:off x="3454879" y="715487"/>
            <a:ext cx="2910179" cy="99669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075E52E-2C06-CCF4-890F-070E9B61B1FF}"/>
              </a:ext>
            </a:extLst>
          </p:cNvPr>
          <p:cNvSpPr txBox="1"/>
          <p:nvPr/>
        </p:nvSpPr>
        <p:spPr bwMode="auto">
          <a:xfrm>
            <a:off x="2711968" y="2010933"/>
            <a:ext cx="458416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/>
              <a:t>Fig. P3 target prototypes (a) baseline </a:t>
            </a:r>
          </a:p>
          <a:p>
            <a:pPr algn="ctr"/>
            <a:r>
              <a:rPr lang="en-US" sz="750" b="1" dirty="0"/>
              <a:t>(b) </a:t>
            </a:r>
            <a:r>
              <a:rPr lang="en-US" sz="750" b="1" dirty="0" err="1">
                <a:latin typeface="Symbol" panose="05050102010706020507" pitchFamily="18" charset="2"/>
              </a:rPr>
              <a:t>s</a:t>
            </a:r>
            <a:r>
              <a:rPr lang="en-US" sz="750" b="1" dirty="0" err="1"/>
              <a:t>x</a:t>
            </a:r>
            <a:r>
              <a:rPr lang="en-US" sz="750" b="1" dirty="0"/>
              <a:t>=0.5 mm and (c) </a:t>
            </a:r>
            <a:r>
              <a:rPr lang="en-US" sz="750" b="1" dirty="0" err="1">
                <a:latin typeface="Symbol" panose="05050102010706020507" pitchFamily="18" charset="2"/>
              </a:rPr>
              <a:t>s</a:t>
            </a:r>
            <a:r>
              <a:rPr lang="en-US" sz="750" b="1" dirty="0" err="1"/>
              <a:t>x</a:t>
            </a:r>
            <a:r>
              <a:rPr lang="en-US" sz="750" b="1" dirty="0"/>
              <a:t>=1mm conical,</a:t>
            </a:r>
          </a:p>
          <a:p>
            <a:pPr algn="ctr"/>
            <a:endParaRPr lang="en-GB" sz="75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A3CCE31-E249-DDF7-47F6-6CE3C09E23B5}"/>
              </a:ext>
            </a:extLst>
          </p:cNvPr>
          <p:cNvSpPr txBox="1"/>
          <p:nvPr/>
        </p:nvSpPr>
        <p:spPr bwMode="auto">
          <a:xfrm>
            <a:off x="2376481" y="4286064"/>
            <a:ext cx="43746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b="1" dirty="0"/>
              <a:t>Fig. P3 target prototypes</a:t>
            </a:r>
            <a:r>
              <a:rPr lang="en-GB" sz="750" b="1" dirty="0"/>
              <a:t>:</a:t>
            </a:r>
          </a:p>
          <a:p>
            <a:pPr algn="ctr"/>
            <a:r>
              <a:rPr lang="en-GB" sz="750" b="1" dirty="0" err="1"/>
              <a:t>HIPping</a:t>
            </a:r>
            <a:r>
              <a:rPr lang="en-GB" sz="750" b="1" dirty="0"/>
              <a:t> capsule design </a:t>
            </a:r>
            <a:r>
              <a:rPr lang="en-GB" sz="750" b="1" dirty="0">
                <a:sym typeface="Wingdings" panose="05000000000000000000" pitchFamily="2" charset="2"/>
              </a:rPr>
              <a:t></a:t>
            </a:r>
            <a:endParaRPr lang="en-US" sz="750" b="1" dirty="0"/>
          </a:p>
        </p:txBody>
      </p:sp>
    </p:spTree>
    <p:extLst>
      <p:ext uri="{BB962C8B-B14F-4D97-AF65-F5344CB8AC3E}">
        <p14:creationId xmlns:p14="http://schemas.microsoft.com/office/powerpoint/2010/main" val="113165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800" y="1219665"/>
            <a:ext cx="4023000" cy="1107433"/>
          </a:xfrm>
        </p:spPr>
        <p:txBody>
          <a:bodyPr/>
          <a:lstStyle/>
          <a:p>
            <a:pPr>
              <a:spcBef>
                <a:spcPts val="450"/>
              </a:spcBef>
            </a:pPr>
            <a:r>
              <a:rPr lang="en-US" sz="1350" dirty="0"/>
              <a:t>Option 2: Ta-Ta</a:t>
            </a:r>
          </a:p>
          <a:p>
            <a:pPr>
              <a:spcBef>
                <a:spcPts val="450"/>
              </a:spcBef>
            </a:pPr>
            <a:r>
              <a:rPr lang="en-US" sz="1350" dirty="0"/>
              <a:t>(+) This option is made of pure tantalum (</a:t>
            </a:r>
            <a:r>
              <a:rPr lang="en-US" sz="1350" dirty="0" err="1"/>
              <a:t>i.e</a:t>
            </a:r>
            <a:r>
              <a:rPr lang="en-US" sz="1350" dirty="0"/>
              <a:t> no dissimilar materials to join)</a:t>
            </a:r>
            <a:r>
              <a:rPr lang="en-US" sz="1350" i="1" dirty="0"/>
              <a:t>.</a:t>
            </a:r>
          </a:p>
          <a:p>
            <a:pPr>
              <a:spcBef>
                <a:spcPts val="450"/>
              </a:spcBef>
            </a:pPr>
            <a:r>
              <a:rPr lang="en-US" sz="1350" dirty="0"/>
              <a:t>(+) The target thickness (18mm) is enough to host the distorted elbow of the cooling pipes.</a:t>
            </a:r>
          </a:p>
          <a:p>
            <a:pPr>
              <a:spcBef>
                <a:spcPts val="450"/>
              </a:spcBef>
            </a:pPr>
            <a:endParaRPr lang="en-US" sz="1500" dirty="0"/>
          </a:p>
          <a:p>
            <a:endParaRPr lang="en-US" sz="15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Target prototyping: </a:t>
            </a:r>
            <a:r>
              <a:rPr lang="en-US" dirty="0" err="1"/>
              <a:t>HIPing</a:t>
            </a:r>
            <a:r>
              <a:rPr lang="en-US" dirty="0"/>
              <a:t> capsule (3/4)</a:t>
            </a:r>
          </a:p>
        </p:txBody>
      </p:sp>
      <p:pic>
        <p:nvPicPr>
          <p:cNvPr id="5" name="Picture 4" descr="A green square with black lines&#10;&#10;Description automatically generated">
            <a:extLst>
              <a:ext uri="{FF2B5EF4-FFF2-40B4-BE49-F238E27FC236}">
                <a16:creationId xmlns:a16="http://schemas.microsoft.com/office/drawing/2014/main" id="{D0C8461C-E335-0D82-9E5C-D59BEA0A4D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57"/>
          <a:stretch/>
        </p:blipFill>
        <p:spPr>
          <a:xfrm>
            <a:off x="35496" y="2355726"/>
            <a:ext cx="8964996" cy="17859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C57F47-A345-2CAA-9259-5F765C7E27EE}"/>
              </a:ext>
            </a:extLst>
          </p:cNvPr>
          <p:cNvSpPr txBox="1"/>
          <p:nvPr/>
        </p:nvSpPr>
        <p:spPr bwMode="auto">
          <a:xfrm>
            <a:off x="3653898" y="4461960"/>
            <a:ext cx="237255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/>
              <a:t>Fig.</a:t>
            </a:r>
            <a:r>
              <a:rPr lang="en-GB" sz="750" dirty="0"/>
              <a:t> Ta-Ta capsule</a:t>
            </a:r>
            <a:endParaRPr lang="en-GB" sz="1013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1B708-2D3C-7EA4-6987-D9E2CEB71E9E}"/>
              </a:ext>
            </a:extLst>
          </p:cNvPr>
          <p:cNvSpPr txBox="1"/>
          <p:nvPr/>
        </p:nvSpPr>
        <p:spPr bwMode="auto">
          <a:xfrm>
            <a:off x="467544" y="4245936"/>
            <a:ext cx="81549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/>
              <a:t>a) </a:t>
            </a:r>
            <a:r>
              <a:rPr lang="en-GB" sz="750" dirty="0"/>
              <a:t>3D model		              </a:t>
            </a:r>
            <a:r>
              <a:rPr lang="en-GB" sz="750" b="1" dirty="0"/>
              <a:t>b) </a:t>
            </a:r>
            <a:r>
              <a:rPr lang="en-GB" sz="750" dirty="0"/>
              <a:t>top view		         </a:t>
            </a:r>
            <a:r>
              <a:rPr lang="en-GB" sz="750" b="1" dirty="0"/>
              <a:t>c) </a:t>
            </a:r>
            <a:r>
              <a:rPr lang="en-GB" sz="750" dirty="0"/>
              <a:t>cross section (x=-10 mm)	         	</a:t>
            </a:r>
            <a:r>
              <a:rPr lang="en-GB" sz="750" b="1" dirty="0"/>
              <a:t>d) </a:t>
            </a:r>
            <a:r>
              <a:rPr lang="en-GB" sz="750" dirty="0"/>
              <a:t>gap between pipes and top cover		</a:t>
            </a:r>
            <a:endParaRPr lang="en-GB" sz="1013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71521D-99D5-F870-A0E5-0615508A09D2}"/>
              </a:ext>
            </a:extLst>
          </p:cNvPr>
          <p:cNvCxnSpPr>
            <a:cxnSpLocks/>
          </p:cNvCxnSpPr>
          <p:nvPr/>
        </p:nvCxnSpPr>
        <p:spPr>
          <a:xfrm>
            <a:off x="3847062" y="4137924"/>
            <a:ext cx="20588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7BDD64E-7773-7DEB-4D87-AE4D4D4236F2}"/>
              </a:ext>
            </a:extLst>
          </p:cNvPr>
          <p:cNvSpPr txBox="1"/>
          <p:nvPr/>
        </p:nvSpPr>
        <p:spPr bwMode="auto">
          <a:xfrm>
            <a:off x="4247964" y="3953259"/>
            <a:ext cx="118813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sym typeface="Symbol" panose="05050102010706020507" pitchFamily="18" charset="2"/>
              </a:rPr>
              <a:t>37</a:t>
            </a:r>
            <a:endParaRPr lang="en-GB" sz="1013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FEAF26-BF81-2609-DD42-8E46602AF288}"/>
              </a:ext>
            </a:extLst>
          </p:cNvPr>
          <p:cNvSpPr txBox="1"/>
          <p:nvPr/>
        </p:nvSpPr>
        <p:spPr bwMode="auto">
          <a:xfrm>
            <a:off x="6921261" y="2949792"/>
            <a:ext cx="118813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sym typeface="Symbol" panose="05050102010706020507" pitchFamily="18" charset="2"/>
              </a:rPr>
              <a:t></a:t>
            </a:r>
            <a:r>
              <a:rPr lang="en-GB" sz="750" b="1" dirty="0"/>
              <a:t>6.56</a:t>
            </a:r>
            <a:endParaRPr lang="en-GB" sz="1013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585E288-7578-6CAE-4B1B-0A33A4C8B80E}"/>
              </a:ext>
            </a:extLst>
          </p:cNvPr>
          <p:cNvCxnSpPr>
            <a:cxnSpLocks/>
          </p:cNvCxnSpPr>
          <p:nvPr/>
        </p:nvCxnSpPr>
        <p:spPr>
          <a:xfrm>
            <a:off x="6822378" y="3133487"/>
            <a:ext cx="128701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720F7F4-1276-E937-9F0C-613AD8C049EA}"/>
              </a:ext>
            </a:extLst>
          </p:cNvPr>
          <p:cNvSpPr txBox="1"/>
          <p:nvPr/>
        </p:nvSpPr>
        <p:spPr bwMode="auto">
          <a:xfrm>
            <a:off x="3437875" y="3130602"/>
            <a:ext cx="2700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sym typeface="Symbol" panose="05050102010706020507" pitchFamily="18" charset="2"/>
              </a:rPr>
              <a:t>18</a:t>
            </a:r>
            <a:endParaRPr lang="en-GB" sz="1013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A0D8063-D883-CE8D-39AA-4C4E8BB3A932}"/>
              </a:ext>
            </a:extLst>
          </p:cNvPr>
          <p:cNvCxnSpPr>
            <a:cxnSpLocks/>
          </p:cNvCxnSpPr>
          <p:nvPr/>
        </p:nvCxnSpPr>
        <p:spPr>
          <a:xfrm>
            <a:off x="3707618" y="2701059"/>
            <a:ext cx="0" cy="11586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75BF2CA-C196-D859-C272-F16BB53BD09B}"/>
              </a:ext>
            </a:extLst>
          </p:cNvPr>
          <p:cNvCxnSpPr/>
          <p:nvPr/>
        </p:nvCxnSpPr>
        <p:spPr>
          <a:xfrm flipH="1">
            <a:off x="3638706" y="2683914"/>
            <a:ext cx="3392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322CFFC-BC95-B390-3464-AAB55BAE3345}"/>
              </a:ext>
            </a:extLst>
          </p:cNvPr>
          <p:cNvCxnSpPr/>
          <p:nvPr/>
        </p:nvCxnSpPr>
        <p:spPr>
          <a:xfrm flipH="1">
            <a:off x="3619895" y="3873609"/>
            <a:ext cx="3392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5E9F581-17F0-DD7A-FC38-96FC2AF418A1}"/>
              </a:ext>
            </a:extLst>
          </p:cNvPr>
          <p:cNvCxnSpPr/>
          <p:nvPr/>
        </p:nvCxnSpPr>
        <p:spPr>
          <a:xfrm>
            <a:off x="3847062" y="3859683"/>
            <a:ext cx="0" cy="332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6156C65-674A-5C23-7285-F4C7FDB6A5B9}"/>
              </a:ext>
            </a:extLst>
          </p:cNvPr>
          <p:cNvCxnSpPr/>
          <p:nvPr/>
        </p:nvCxnSpPr>
        <p:spPr>
          <a:xfrm>
            <a:off x="5905872" y="3867894"/>
            <a:ext cx="0" cy="332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2144F5F-CD04-393E-A684-32972C04CF71}"/>
              </a:ext>
            </a:extLst>
          </p:cNvPr>
          <p:cNvCxnSpPr/>
          <p:nvPr/>
        </p:nvCxnSpPr>
        <p:spPr>
          <a:xfrm flipH="1">
            <a:off x="4873176" y="3743024"/>
            <a:ext cx="3392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124AC52-F679-1102-36AF-9D755A134B7A}"/>
              </a:ext>
            </a:extLst>
          </p:cNvPr>
          <p:cNvCxnSpPr/>
          <p:nvPr/>
        </p:nvCxnSpPr>
        <p:spPr>
          <a:xfrm flipH="1">
            <a:off x="4861460" y="3873609"/>
            <a:ext cx="3392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2F1A68D-603E-981E-DF3B-98378D539D53}"/>
              </a:ext>
            </a:extLst>
          </p:cNvPr>
          <p:cNvCxnSpPr>
            <a:cxnSpLocks/>
          </p:cNvCxnSpPr>
          <p:nvPr/>
        </p:nvCxnSpPr>
        <p:spPr>
          <a:xfrm>
            <a:off x="5112060" y="3743024"/>
            <a:ext cx="0" cy="1348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706F447-A658-0FC6-C801-79D7E6C3A945}"/>
              </a:ext>
            </a:extLst>
          </p:cNvPr>
          <p:cNvSpPr txBox="1"/>
          <p:nvPr/>
        </p:nvSpPr>
        <p:spPr bwMode="auto">
          <a:xfrm>
            <a:off x="5066341" y="3717232"/>
            <a:ext cx="27002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sym typeface="Symbol" panose="05050102010706020507" pitchFamily="18" charset="2"/>
              </a:rPr>
              <a:t>2</a:t>
            </a:r>
            <a:endParaRPr lang="en-GB" sz="1013" dirty="0"/>
          </a:p>
        </p:txBody>
      </p:sp>
    </p:spTree>
    <p:extLst>
      <p:ext uri="{BB962C8B-B14F-4D97-AF65-F5344CB8AC3E}">
        <p14:creationId xmlns:p14="http://schemas.microsoft.com/office/powerpoint/2010/main" val="1911682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EF29E06-FDE7-9867-4F57-6DBB0BA34492}"/>
              </a:ext>
            </a:extLst>
          </p:cNvPr>
          <p:cNvGrpSpPr/>
          <p:nvPr/>
        </p:nvGrpSpPr>
        <p:grpSpPr>
          <a:xfrm>
            <a:off x="0" y="2297980"/>
            <a:ext cx="9144000" cy="1785938"/>
            <a:chOff x="0" y="3063974"/>
            <a:chExt cx="12192000" cy="238125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4457884-B21B-403E-F44D-13484BB422B2}"/>
                </a:ext>
              </a:extLst>
            </p:cNvPr>
            <p:cNvGrpSpPr/>
            <p:nvPr/>
          </p:nvGrpSpPr>
          <p:grpSpPr>
            <a:xfrm>
              <a:off x="0" y="3063974"/>
              <a:ext cx="12192000" cy="2381250"/>
              <a:chOff x="0" y="3068960"/>
              <a:chExt cx="12192000" cy="2381250"/>
            </a:xfrm>
          </p:grpSpPr>
          <p:pic>
            <p:nvPicPr>
              <p:cNvPr id="8" name="Picture 7" descr="A green bag with a pipe&#10;&#10;Description automatically generated">
                <a:extLst>
                  <a:ext uri="{FF2B5EF4-FFF2-40B4-BE49-F238E27FC236}">
                    <a16:creationId xmlns:a16="http://schemas.microsoft.com/office/drawing/2014/main" id="{711A7058-F8D2-7D24-3D5B-8B7454AF0B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3068960"/>
                <a:ext cx="12192000" cy="2381250"/>
              </a:xfrm>
              <a:prstGeom prst="rect">
                <a:avLst/>
              </a:prstGeom>
            </p:spPr>
          </p:pic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0C9E1E8A-E65A-EE72-1A70-15B78CD4DB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4224" y="4509120"/>
                <a:ext cx="2952328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8D053E8-453F-5047-0978-5B959FFF5175}"/>
                  </a:ext>
                </a:extLst>
              </p:cNvPr>
              <p:cNvSpPr txBox="1"/>
              <p:nvPr/>
            </p:nvSpPr>
            <p:spPr bwMode="auto">
              <a:xfrm>
                <a:off x="3143672" y="4187613"/>
                <a:ext cx="15841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50" b="1" dirty="0">
                    <a:sym typeface="Symbol" panose="05050102010706020507" pitchFamily="18" charset="2"/>
                  </a:rPr>
                  <a:t></a:t>
                </a:r>
                <a:r>
                  <a:rPr lang="en-GB" sz="750" b="1" dirty="0"/>
                  <a:t>44</a:t>
                </a:r>
                <a:endParaRPr lang="en-GB" sz="1013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466F438-E9E2-6C2D-8FB8-9B2C34ED703D}"/>
                  </a:ext>
                </a:extLst>
              </p:cNvPr>
              <p:cNvSpPr txBox="1"/>
              <p:nvPr/>
            </p:nvSpPr>
            <p:spPr bwMode="auto">
              <a:xfrm>
                <a:off x="3121371" y="3710534"/>
                <a:ext cx="15841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50" b="1" dirty="0">
                    <a:sym typeface="Symbol" panose="05050102010706020507" pitchFamily="18" charset="2"/>
                  </a:rPr>
                  <a:t></a:t>
                </a:r>
                <a:r>
                  <a:rPr lang="en-GB" sz="750" b="1" dirty="0"/>
                  <a:t>16</a:t>
                </a:r>
                <a:endParaRPr lang="en-GB" sz="1013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2A926DA-6CE8-6E82-D533-BC5CE9ED40E2}"/>
                  </a:ext>
                </a:extLst>
              </p:cNvPr>
              <p:cNvSpPr txBox="1"/>
              <p:nvPr/>
            </p:nvSpPr>
            <p:spPr bwMode="auto">
              <a:xfrm>
                <a:off x="2351584" y="3779310"/>
                <a:ext cx="15841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50" b="1" dirty="0">
                    <a:sym typeface="Symbol" panose="05050102010706020507" pitchFamily="18" charset="2"/>
                  </a:rPr>
                  <a:t>3</a:t>
                </a:r>
                <a:endParaRPr lang="en-GB" sz="1013" dirty="0"/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104F0F54-33A9-6E41-5D3B-BEF9F2486E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87688" y="3789040"/>
                <a:ext cx="0" cy="236492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918FA5A-6D9C-929F-B0B6-FCDAE327FC8A}"/>
                </a:ext>
              </a:extLst>
            </p:cNvPr>
            <p:cNvCxnSpPr>
              <a:cxnSpLocks/>
            </p:cNvCxnSpPr>
            <p:nvPr/>
          </p:nvCxnSpPr>
          <p:spPr>
            <a:xfrm>
              <a:off x="9480376" y="4509120"/>
              <a:ext cx="194421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FEB1D96-5D02-EFEA-9670-63E52F2FC475}"/>
                </a:ext>
              </a:extLst>
            </p:cNvPr>
            <p:cNvCxnSpPr>
              <a:cxnSpLocks/>
            </p:cNvCxnSpPr>
            <p:nvPr/>
          </p:nvCxnSpPr>
          <p:spPr>
            <a:xfrm>
              <a:off x="3395700" y="3933056"/>
              <a:ext cx="104411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2800" y="993631"/>
            <a:ext cx="4023000" cy="1322981"/>
          </a:xfrm>
        </p:spPr>
        <p:txBody>
          <a:bodyPr/>
          <a:lstStyle/>
          <a:p>
            <a:pPr>
              <a:spcBef>
                <a:spcPts val="450"/>
              </a:spcBef>
            </a:pPr>
            <a:r>
              <a:rPr lang="en-US" sz="1350" dirty="0"/>
              <a:t>Option 3: W-Ta with inserts</a:t>
            </a:r>
          </a:p>
          <a:p>
            <a:pPr>
              <a:spcBef>
                <a:spcPts val="450"/>
              </a:spcBef>
            </a:pPr>
            <a:r>
              <a:rPr lang="en-US" sz="1350" dirty="0"/>
              <a:t>To extend 3mm the target only in a region around the cooling pipes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i="1" dirty="0"/>
              <a:t>Target diameter (for the capsule) </a:t>
            </a:r>
            <a:r>
              <a:rPr lang="en-US" sz="1350" i="1" dirty="0">
                <a:sym typeface="Symbol" panose="05050102010706020507" pitchFamily="18" charset="2"/>
              </a:rPr>
              <a:t></a:t>
            </a:r>
            <a:r>
              <a:rPr lang="en-US" sz="1350" i="1" dirty="0"/>
              <a:t>44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i="1" dirty="0"/>
              <a:t>To separate the pipes supports to the capsule</a:t>
            </a:r>
          </a:p>
          <a:p>
            <a:pPr lvl="1" indent="0">
              <a:spcBef>
                <a:spcPts val="450"/>
              </a:spcBef>
              <a:buNone/>
            </a:pPr>
            <a:endParaRPr lang="en-US" sz="600" i="1" dirty="0"/>
          </a:p>
          <a:p>
            <a:pPr>
              <a:lnSpc>
                <a:spcPct val="100000"/>
              </a:lnSpc>
            </a:pPr>
            <a:endParaRPr lang="en-US" sz="1350" dirty="0"/>
          </a:p>
          <a:p>
            <a:pPr>
              <a:spcBef>
                <a:spcPts val="450"/>
              </a:spcBef>
            </a:pPr>
            <a:endParaRPr lang="en-US" sz="1500" dirty="0"/>
          </a:p>
          <a:p>
            <a:endParaRPr lang="en-US" sz="15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Target prototyping: </a:t>
            </a:r>
            <a:r>
              <a:rPr lang="en-US" dirty="0" err="1"/>
              <a:t>HIPing</a:t>
            </a:r>
            <a:r>
              <a:rPr lang="en-US" dirty="0"/>
              <a:t> capsule (4/4)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F34203-BF9B-1739-5976-03089DAEA703}"/>
              </a:ext>
            </a:extLst>
          </p:cNvPr>
          <p:cNvSpPr txBox="1"/>
          <p:nvPr/>
        </p:nvSpPr>
        <p:spPr bwMode="auto">
          <a:xfrm>
            <a:off x="3653898" y="4461960"/>
            <a:ext cx="237255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/>
              <a:t>Fig.</a:t>
            </a:r>
            <a:r>
              <a:rPr lang="en-GB" sz="750" dirty="0"/>
              <a:t> W-Ta capsule with inserts</a:t>
            </a:r>
            <a:endParaRPr lang="en-GB" sz="1013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050993-D995-FD48-65E1-A3E482DD9768}"/>
              </a:ext>
            </a:extLst>
          </p:cNvPr>
          <p:cNvSpPr txBox="1"/>
          <p:nvPr/>
        </p:nvSpPr>
        <p:spPr bwMode="auto">
          <a:xfrm>
            <a:off x="467544" y="4090143"/>
            <a:ext cx="81549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/>
              <a:t>a) </a:t>
            </a:r>
            <a:r>
              <a:rPr lang="en-GB" sz="750" dirty="0"/>
              <a:t>3D model			</a:t>
            </a:r>
            <a:r>
              <a:rPr lang="en-GB" sz="750" b="1" dirty="0"/>
              <a:t>b) </a:t>
            </a:r>
            <a:r>
              <a:rPr lang="en-GB" sz="750" dirty="0"/>
              <a:t>cross section (x=0 mm)		        </a:t>
            </a:r>
            <a:r>
              <a:rPr lang="en-GB" sz="750" b="1" dirty="0"/>
              <a:t>c) </a:t>
            </a:r>
            <a:r>
              <a:rPr lang="en-GB" sz="750" dirty="0"/>
              <a:t>cross section (x=-10 mm)	        </a:t>
            </a:r>
            <a:r>
              <a:rPr lang="en-GB" sz="750" b="1" dirty="0"/>
              <a:t>d) </a:t>
            </a:r>
            <a:r>
              <a:rPr lang="en-GB" sz="750" dirty="0"/>
              <a:t>gap between pipes and top cover		</a:t>
            </a:r>
            <a:endParaRPr lang="en-GB" sz="1013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059816-B6B6-EA0D-756F-1583B0B66343}"/>
              </a:ext>
            </a:extLst>
          </p:cNvPr>
          <p:cNvSpPr txBox="1"/>
          <p:nvPr/>
        </p:nvSpPr>
        <p:spPr bwMode="auto">
          <a:xfrm>
            <a:off x="7245297" y="3198145"/>
            <a:ext cx="118813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" b="1" dirty="0">
                <a:sym typeface="Symbol" panose="05050102010706020507" pitchFamily="18" charset="2"/>
              </a:rPr>
              <a:t></a:t>
            </a:r>
            <a:r>
              <a:rPr lang="en-GB" sz="750" b="1" dirty="0"/>
              <a:t>6.56</a:t>
            </a:r>
            <a:endParaRPr lang="en-GB" sz="1013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84CA53E2-D8DA-A887-CBD2-B2E403108B5B}"/>
              </a:ext>
            </a:extLst>
          </p:cNvPr>
          <p:cNvSpPr txBox="1">
            <a:spLocks/>
          </p:cNvSpPr>
          <p:nvPr/>
        </p:nvSpPr>
        <p:spPr bwMode="auto">
          <a:xfrm>
            <a:off x="4505218" y="1005576"/>
            <a:ext cx="3928211" cy="1413987"/>
          </a:xfrm>
          <a:prstGeom prst="rect">
            <a:avLst/>
          </a:prstGeom>
          <a:ln w="12700">
            <a:solidFill>
              <a:schemeClr val="tx1"/>
            </a:solidFill>
            <a:prstDash val="dash"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50"/>
              </a:spcBef>
            </a:pPr>
            <a:r>
              <a:rPr lang="en-US" sz="1350" dirty="0"/>
              <a:t>Selected design</a:t>
            </a:r>
          </a:p>
          <a:p>
            <a:pPr>
              <a:spcBef>
                <a:spcPts val="450"/>
              </a:spcBef>
            </a:pPr>
            <a:r>
              <a:rPr lang="en-US" sz="1350" dirty="0">
                <a:solidFill>
                  <a:schemeClr val="tx1"/>
                </a:solidFill>
              </a:rPr>
              <a:t>Next steps:</a:t>
            </a:r>
            <a:endParaRPr lang="en-US" sz="1350" b="0" dirty="0">
              <a:solidFill>
                <a:schemeClr val="tx1"/>
              </a:solidFill>
            </a:endParaRP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b="0" i="1" dirty="0">
                <a:solidFill>
                  <a:schemeClr val="tx1"/>
                </a:solidFill>
              </a:rPr>
              <a:t>TIG welding test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b="0" i="1" dirty="0">
                <a:solidFill>
                  <a:schemeClr val="tx1"/>
                </a:solidFill>
              </a:rPr>
              <a:t>Capsule and target parts manufacturing</a:t>
            </a: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350" b="0" i="1" dirty="0">
                <a:solidFill>
                  <a:schemeClr val="tx1"/>
                </a:solidFill>
              </a:rPr>
              <a:t>Capsule preparation by EBW and </a:t>
            </a:r>
            <a:r>
              <a:rPr lang="en-US" sz="1350" b="0" i="1" dirty="0" err="1">
                <a:solidFill>
                  <a:schemeClr val="tx1"/>
                </a:solidFill>
              </a:rPr>
              <a:t>HIPing</a:t>
            </a:r>
            <a:endParaRPr lang="en-US" sz="1350" b="0" i="1" dirty="0">
              <a:solidFill>
                <a:schemeClr val="tx1"/>
              </a:solidFill>
            </a:endParaRPr>
          </a:p>
          <a:p>
            <a:pPr marL="214313" indent="-214313"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en-US" sz="1350" b="0" i="1" dirty="0">
              <a:solidFill>
                <a:schemeClr val="tx1"/>
              </a:solidFill>
            </a:endParaRPr>
          </a:p>
          <a:p>
            <a:pPr lvl="1" indent="0">
              <a:spcBef>
                <a:spcPts val="450"/>
              </a:spcBef>
              <a:buNone/>
            </a:pPr>
            <a:endParaRPr lang="en-US" sz="600" i="1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350" dirty="0"/>
          </a:p>
          <a:p>
            <a:pPr>
              <a:spcBef>
                <a:spcPts val="450"/>
              </a:spcBef>
            </a:pPr>
            <a:endParaRPr lang="en-US" sz="1500" b="0" dirty="0"/>
          </a:p>
          <a:p>
            <a:endParaRPr lang="en-US" sz="1500" b="0" dirty="0"/>
          </a:p>
          <a:p>
            <a:endParaRPr lang="en-US" sz="2100" dirty="0"/>
          </a:p>
          <a:p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513472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CC_anim_shortlogo_powerpoint_alternative">
            <a:hlinkClick r:id="" action="ppaction://media"/>
            <a:extLst>
              <a:ext uri="{FF2B5EF4-FFF2-40B4-BE49-F238E27FC236}">
                <a16:creationId xmlns:a16="http://schemas.microsoft.com/office/drawing/2014/main" id="{3D62928E-2328-4EA5-BB75-F7CBB9452A49}"/>
              </a:ext>
            </a:extLst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104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47</TotalTime>
  <Words>468</Words>
  <Application>Microsoft Office PowerPoint</Application>
  <PresentationFormat>On-screen Show (16:9)</PresentationFormat>
  <Paragraphs>108</Paragraphs>
  <Slides>7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Segoe UI</vt:lpstr>
      <vt:lpstr>Symbol</vt:lpstr>
      <vt:lpstr>Wingdings</vt:lpstr>
      <vt:lpstr>Introslides</vt:lpstr>
      <vt:lpstr>Titleslides, Conclusion</vt:lpstr>
      <vt:lpstr>Content Slides - Deep Blue</vt:lpstr>
      <vt:lpstr>P³ Target - Update Fcc-ee Injector Design (CHART Proposal) Coordination Meeting #20</vt:lpstr>
      <vt:lpstr>P³ target holder design – general overview</vt:lpstr>
      <vt:lpstr>P³ target holder production status</vt:lpstr>
      <vt:lpstr>P3 Target update</vt:lpstr>
      <vt:lpstr>2. Target prototyping: HIPing capsule (3/4)</vt:lpstr>
      <vt:lpstr>2. Target prototyping: HIPing capsule (4/4)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Jean-Louis Grenard</cp:lastModifiedBy>
  <cp:revision>5</cp:revision>
  <dcterms:created xsi:type="dcterms:W3CDTF">2020-10-27T09:23:42Z</dcterms:created>
  <dcterms:modified xsi:type="dcterms:W3CDTF">2024-12-05T09:15:30Z</dcterms:modified>
</cp:coreProperties>
</file>