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556" r:id="rId3"/>
    <p:sldId id="551" r:id="rId4"/>
    <p:sldId id="552" r:id="rId5"/>
    <p:sldId id="554" r:id="rId6"/>
    <p:sldId id="558" r:id="rId7"/>
    <p:sldId id="553" r:id="rId8"/>
    <p:sldId id="562" r:id="rId9"/>
    <p:sldId id="559" r:id="rId10"/>
    <p:sldId id="560" r:id="rId11"/>
    <p:sldId id="5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3052" autoAdjust="0"/>
  </p:normalViewPr>
  <p:slideViewPr>
    <p:cSldViewPr snapToGrid="0">
      <p:cViewPr varScale="1">
        <p:scale>
          <a:sx n="132" d="100"/>
          <a:sy n="132" d="100"/>
        </p:scale>
        <p:origin x="355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7EA9D-2117-4333-9C29-CC69C62880F2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33CCE-BFAF-4E8B-9EE8-F29EA116B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61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830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85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73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190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01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254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BDS area layout drawing shows the tunnel widening linearly from 5.6m internal diameter to 16m internal diameter.</a:t>
            </a:r>
          </a:p>
          <a:p>
            <a:endParaRPr lang="en-US" dirty="0"/>
          </a:p>
          <a:p>
            <a:r>
              <a:rPr lang="en-US" dirty="0"/>
              <a:t>The widening begins 2km either side of the center of the detector hall.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33CCE-BFAF-4E8B-9EE8-F29EA116B2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23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7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006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90205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12/10/2024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242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12/10/2024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34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12/10/2024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30688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84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12/10/2024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65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46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D6B38-255C-6200-1BFA-116627392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B2720-E8BA-B119-1A6C-3DE0ECAFC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F4E0-54CF-5E77-3834-BE6D6992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72C2-3277-47E4-9874-452D6C55444C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AFEE3-6377-471E-3A1F-5C31C92D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17CC6-E0C4-CC5A-3FE1-9EB60BDD6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FB4-7F66-421D-A3A0-6FB7BC6BD5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347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828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50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18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6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4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12/10/2024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711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2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94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12/10/2024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0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3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6194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673311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CLIC Civil Engineering Design Updates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11th Dec 2024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119912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u="sng" dirty="0"/>
              <a:t>Edward MacTavish</a:t>
            </a:r>
            <a:r>
              <a:rPr lang="hu-HU" sz="1800" dirty="0"/>
              <a:t>, John Osborne</a:t>
            </a:r>
            <a:endParaRPr lang="en-US" sz="1800" dirty="0"/>
          </a:p>
          <a:p>
            <a:pPr algn="l">
              <a:defRPr/>
            </a:pPr>
            <a:r>
              <a:rPr lang="en-US" sz="1800" dirty="0"/>
              <a:t>With thanks to Angel Navascues Cornago and Amine Mejri for the drawings.</a:t>
            </a:r>
          </a:p>
          <a:p>
            <a:pPr algn="l">
              <a:defRPr/>
            </a:pPr>
            <a:r>
              <a:rPr lang="hu-HU" sz="1800" dirty="0"/>
              <a:t>SCE-SAM-F</a:t>
            </a:r>
            <a:r>
              <a:rPr lang="en-US" sz="1800" dirty="0"/>
              <a:t>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048851-5D42-AC2D-A003-18A30C7B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E32599-5AB4-B811-391F-442D5AAF8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779" y="0"/>
            <a:ext cx="9031115" cy="632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3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D9CDBC-9C84-EA88-2D51-DA14CF09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A7FCEF-CC1D-84C0-ABE6-056D8D896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876" y="0"/>
            <a:ext cx="9012247" cy="631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5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B7BBA-209D-2F82-6848-A6CF3A55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56" y="113243"/>
            <a:ext cx="8005762" cy="528107"/>
          </a:xfrm>
        </p:spPr>
        <p:txBody>
          <a:bodyPr/>
          <a:lstStyle/>
          <a:p>
            <a:r>
              <a:rPr lang="en-US" dirty="0"/>
              <a:t>Underground Structures Schematic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A6D99-730C-1769-F827-840C87DC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E8EF99-C4B3-39DE-B482-4BE97D76D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83"/>
          <a:stretch/>
        </p:blipFill>
        <p:spPr>
          <a:xfrm>
            <a:off x="0" y="641349"/>
            <a:ext cx="12192000" cy="2410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FC9023-ACF8-EDDE-76ED-43BE054DB3CC}"/>
              </a:ext>
            </a:extLst>
          </p:cNvPr>
          <p:cNvSpPr txBox="1"/>
          <p:nvPr/>
        </p:nvSpPr>
        <p:spPr bwMode="auto">
          <a:xfrm>
            <a:off x="8140818" y="3142193"/>
            <a:ext cx="40767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Now only considering the Drive Beam option and not the Klystron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The 3TeV stage is no longer being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Laser Straight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380GeV Main Tunnel length of 12.1Km </a:t>
            </a:r>
          </a:p>
          <a:p>
            <a:r>
              <a:rPr lang="en-US" sz="1200" b="1" dirty="0"/>
              <a:t>       (Displayed in Red).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1.5TeV Main Tunnel length of 29.6Km </a:t>
            </a:r>
          </a:p>
          <a:p>
            <a:r>
              <a:rPr lang="en-US" sz="1200" b="1" dirty="0"/>
              <a:t>       (Displayed in Pink).</a:t>
            </a:r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97C664-AD0D-BB49-AF88-D8271A10E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56" y="3113817"/>
            <a:ext cx="8087286" cy="310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94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703131-6E37-C8AE-1126-643E97271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0" y="187637"/>
            <a:ext cx="7705072" cy="524725"/>
          </a:xfrm>
        </p:spPr>
        <p:txBody>
          <a:bodyPr/>
          <a:lstStyle/>
          <a:p>
            <a:r>
              <a:rPr lang="en-US" dirty="0"/>
              <a:t>Injector Complex Layout on Prévessin Site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4F636-B83F-482E-89CC-9A17A56D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B55798-00F1-9407-FE5A-EF14A4D3AB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88"/>
          <a:stretch/>
        </p:blipFill>
        <p:spPr>
          <a:xfrm>
            <a:off x="0" y="1537363"/>
            <a:ext cx="12192000" cy="4780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394F-400D-EA45-8A4B-177F0D8E8706}"/>
              </a:ext>
            </a:extLst>
          </p:cNvPr>
          <p:cNvSpPr txBox="1"/>
          <p:nvPr/>
        </p:nvSpPr>
        <p:spPr bwMode="auto">
          <a:xfrm>
            <a:off x="7988300" y="0"/>
            <a:ext cx="43624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Whole Injector Complex is located on CERN land.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The complex now avoids all existing CERN infrastructure.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Drive Beam Injectors Location has been adjusted to avoid the river ‘Le Lion’.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Booster has been integrated into the Main Beam Injector, alongside the stacking of the damping rings.</a:t>
            </a:r>
          </a:p>
          <a:p>
            <a:endParaRPr lang="en-US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5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Interaction Region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8A5707-61A6-71AD-0919-4BB3A0D45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49" y="657225"/>
            <a:ext cx="8058151" cy="56718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8223250" y="502548"/>
            <a:ext cx="4076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Updated to facilitate 2 Detectors.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A 30m x 60m Detector Hall facilitates both detectors with their centers separated by 38.5m.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Main LINAC’s have a 20mrad crossing angle and the Beams have crossing angles of 16.5mrad and 26mrad.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BDS Tunnel has been widened to 16m to account for both beam lines and the 9.3m separation between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Tunnel Widening occurs over 2km either side of the Detector hall.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6FDA8F-488F-C19B-14E1-14E950B1B1B7}"/>
              </a:ext>
            </a:extLst>
          </p:cNvPr>
          <p:cNvSpPr/>
          <p:nvPr/>
        </p:nvSpPr>
        <p:spPr>
          <a:xfrm>
            <a:off x="5547359" y="5806440"/>
            <a:ext cx="2537097" cy="246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9240C5-5367-4827-2DB2-468D5006B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3250" y="3493130"/>
            <a:ext cx="3844192" cy="28007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959A46-5CA0-032E-3F85-31459687A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151" y="5806440"/>
            <a:ext cx="1295512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B6A723-587E-9087-9523-2A2AA8A3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9" y="87843"/>
            <a:ext cx="3973512" cy="572557"/>
          </a:xfrm>
        </p:spPr>
        <p:txBody>
          <a:bodyPr/>
          <a:lstStyle/>
          <a:p>
            <a:r>
              <a:rPr lang="en-US" dirty="0"/>
              <a:t>Geological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EA272-29A3-DB34-A9C1-530432C8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E7E7AC-1C17-FBC6-8F28-CC3EA61263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36"/>
          <a:stretch/>
        </p:blipFill>
        <p:spPr>
          <a:xfrm>
            <a:off x="80374" y="590549"/>
            <a:ext cx="11817937" cy="54959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50A473-4FE7-161B-6D95-1F89E58DCE3B}"/>
              </a:ext>
            </a:extLst>
          </p:cNvPr>
          <p:cNvSpPr txBox="1"/>
          <p:nvPr/>
        </p:nvSpPr>
        <p:spPr bwMode="auto">
          <a:xfrm>
            <a:off x="2768600" y="3794332"/>
            <a:ext cx="39052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Geological Profile for 380GeV and 1.5TeV stages with 3TeV removed.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Comfortably housed within good Molasse rock. (no need for site investigation to confirm this)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Gland Depression is no longer an issue, thus there is scope to reduce the shaft depths.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There is also an ongoing exercise to share the same shaft locations and alignment for CLIC and ILC.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A0DAB8-552F-0EFA-6894-D82068B7AECB}"/>
              </a:ext>
            </a:extLst>
          </p:cNvPr>
          <p:cNvSpPr txBox="1"/>
          <p:nvPr/>
        </p:nvSpPr>
        <p:spPr bwMode="auto">
          <a:xfrm>
            <a:off x="6916576" y="3794331"/>
            <a:ext cx="390525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With these drawings nearly frozen, we are in a position to complete an updated costing for the Civil Engineering works.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2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673311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Additional Civil Engineering Slides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11th Dec 2024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158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7C0528-A374-FDFB-310F-BBA09A03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39" y="84875"/>
            <a:ext cx="3871912" cy="496357"/>
          </a:xfrm>
        </p:spPr>
        <p:txBody>
          <a:bodyPr/>
          <a:lstStyle/>
          <a:p>
            <a:r>
              <a:rPr lang="en-US" dirty="0"/>
              <a:t>BDS Area Layout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ABEC2-939D-9477-EB92-003F52550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63604B-BD7D-01A3-3224-47A61415E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81232"/>
            <a:ext cx="8159751" cy="5727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105F4A-B3A6-F208-C8C3-70A186AB6631}"/>
              </a:ext>
            </a:extLst>
          </p:cNvPr>
          <p:cNvSpPr txBox="1"/>
          <p:nvPr/>
        </p:nvSpPr>
        <p:spPr bwMode="auto">
          <a:xfrm>
            <a:off x="8235950" y="581232"/>
            <a:ext cx="390525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Tunnel widens linearly from 5.6m internal diameter to 16m internal diameter.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Beginning 2km both sides from the center of the detector hall.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20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7A4A4-F4FB-F34E-180A-B795714B9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955E4F-1792-1F28-E263-29E14EFEB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182" y="0"/>
            <a:ext cx="9343636" cy="633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7DD6F-7818-3EAA-30E9-A70E78164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AD8368-AF23-195D-E2F6-87E736608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958" y="0"/>
            <a:ext cx="9006486" cy="632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626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386</Words>
  <Application>Microsoft Office PowerPoint</Application>
  <PresentationFormat>Widescreen</PresentationFormat>
  <Paragraphs>76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Aptos</vt:lpstr>
      <vt:lpstr>Arial</vt:lpstr>
      <vt:lpstr>1_Office Theme</vt:lpstr>
      <vt:lpstr>CLIC Civil Engineering Design Updates  11th Dec 2024</vt:lpstr>
      <vt:lpstr>Underground Structures Schematic</vt:lpstr>
      <vt:lpstr>Injector Complex Layout on Prévessin Site</vt:lpstr>
      <vt:lpstr>Interaction Region</vt:lpstr>
      <vt:lpstr>Geological Profile</vt:lpstr>
      <vt:lpstr>Additional Civil Engineering Slides  11th Dec 2024</vt:lpstr>
      <vt:lpstr>BDS Area Layout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Fraser Mactavish</dc:creator>
  <cp:lastModifiedBy>Edward Fraser Mactavish</cp:lastModifiedBy>
  <cp:revision>32</cp:revision>
  <dcterms:created xsi:type="dcterms:W3CDTF">2024-12-10T07:58:30Z</dcterms:created>
  <dcterms:modified xsi:type="dcterms:W3CDTF">2024-12-10T16:44:03Z</dcterms:modified>
</cp:coreProperties>
</file>