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en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1"/>
    <p:restoredTop sz="94795"/>
  </p:normalViewPr>
  <p:slideViewPr>
    <p:cSldViewPr snapToGrid="0">
      <p:cViewPr varScale="1">
        <p:scale>
          <a:sx n="113" d="100"/>
          <a:sy n="113" d="100"/>
        </p:scale>
        <p:origin x="18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54465F-F20D-3346-A061-BD5056EAB4A5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E45996-B546-BE40-B0EE-2721FD6CD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2777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85154-DC4F-EC92-3A92-6249487344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C8BFC0-32A7-9CF3-402C-D5418D0FBE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FE024-4951-8A3C-01E0-4E8FFB85E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6288E-1C6A-A277-C93C-68D9D1049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ECA6A-59D8-9137-DE7F-0DF602ADA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725152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15841-6834-18FA-71EE-14F2EF9A0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E39743-518D-F1C8-1082-84973C590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7454F-5B1B-6453-C419-CC5B4E7A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EDF8CE-C5ED-70FE-F78F-CA7F908DB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37F73-44E9-EA9B-1149-E5EE58456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3034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2C9B1-D010-AF67-1320-94F3E675DD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6FE393-974A-9A83-F72B-740C03F02B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DDFBD6-4121-71E7-39C7-26CDFB45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1653C-6796-5B4E-3801-93FF85313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0202B-BDBF-82FE-0F8A-8B55A88AE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623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53DFA-B921-AC75-0555-E21C045A5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E585BC-CFA3-49F4-5A45-29DFED8E6A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8064D-7C3D-4D6F-80FC-2642C58FE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73237E-FE61-732B-9B3C-84E02B30E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13666-9DFF-6375-AC82-BEA7BE822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1061649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A0738-1775-7C07-B2F8-D37FBFAF5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47079-4F07-289D-2837-B7F7C02A5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400C1E-07F6-D1B3-1C0C-C5EC3A923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56BC2B-7C43-246C-8B9C-CEA6E6F3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AFB09-20F0-D847-DFF5-CB75BCD79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09900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AA56E-CC5C-2172-C25F-131847AB3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E869D-9DF9-8446-4154-414582D536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B27A20-FEA4-338F-0939-F86ECAC2AD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3A78C-9B4D-0789-5CCE-33A55E7D1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7BF30B-5629-42CD-46E7-A50DCF61A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8EE3E1-43CE-FE13-09F3-62A3EA289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84227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23F02-B7DF-8B43-7D7E-6463310FA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70613-8353-D4D0-67D2-4FF157F56B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D289A5-049D-5388-C072-D0CE58D03A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D97CB9-5A95-8A1D-4FB1-BF747D3B60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9767C2-AA8C-7EEA-07CC-BCCDE07BE9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41F4DB-B004-97CF-8309-E297E71EB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6BF65A-52BB-E942-9010-E32D466A6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88E66E-D423-5F3A-A0F1-8634C5EF1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2362467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DE3E9-37D4-4446-7098-CB434162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77591B-076D-E0CA-504F-E6D2785E4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9A757D-3E0D-C192-C708-217A84BE7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060C5-5F18-B753-1D75-7709DB0B1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904914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AB8B5-0BD4-6723-AA85-81B270FE15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72185-58FD-B0BE-C24C-850C07ED7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E2145-E664-5FF2-8EB0-B31BB0064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9912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BF0AC-AF91-6559-600A-117D3677C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5D5EFB-872B-8BF0-6A7F-333434E4EA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B04F2-6310-EBA8-6801-A8979D644F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D635EC-7C5C-4A9B-A11B-AA0818ED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E3522E-646F-4D72-B678-9E281BE09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D56B9-396E-4911-4EEB-73AAA32E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44179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3838D-C338-2A42-963F-63AF75C66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097161-86B3-C352-E0B7-88F5E285F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67D723-9697-8555-AA91-1A0EBFD214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70487-7DD0-E4A2-901A-956E9333E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6E6418-2718-002D-CC5F-EE82D2BA3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85AD38-FD90-5D33-77C1-533F06BD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3018110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9244C9-AC77-3A41-98ED-C3DA1C0F1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363357-A06E-B44B-40C9-C61FC0F00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8762D-54C5-9933-0301-8D4555A3F4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610531-880E-814F-97C6-32FCD7C55099}" type="datetimeFigureOut">
              <a:t>10.12.2024</a:t>
            </a:fld>
            <a:endParaRPr lang="en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524FA-8236-2B8E-9757-8286AF00B4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3806C-3C80-A446-774C-388755D432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4A1144B-03E7-EB42-95CD-9D3E486C2663}" type="slidenum">
              <a:t>‹#›</a:t>
            </a:fld>
            <a:endParaRPr lang="en-NO"/>
          </a:p>
        </p:txBody>
      </p:sp>
    </p:spTree>
    <p:extLst>
      <p:ext uri="{BB962C8B-B14F-4D97-AF65-F5344CB8AC3E}">
        <p14:creationId xmlns:p14="http://schemas.microsoft.com/office/powerpoint/2010/main" val="71754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indico.cern.ch/event/1212765/contributions/5101243/attachments/2543342/4379308/CLICpoweranInjectorEtc_20221104_CLIC_PRR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4BD5B-0A16-8691-A46F-8C760506C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2C3995-71A5-1F2D-1128-DF803EB58233}"/>
              </a:ext>
            </a:extLst>
          </p:cNvPr>
          <p:cNvSpPr txBox="1"/>
          <p:nvPr/>
        </p:nvSpPr>
        <p:spPr>
          <a:xfrm>
            <a:off x="1024569" y="2368627"/>
            <a:ext cx="8637224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Five main parts </a:t>
            </a:r>
          </a:p>
          <a:p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Schedule (next page)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Cost (slide from Carlo)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Power (</a:t>
            </a:r>
            <a:r>
              <a:rPr lang="en-GB" sz="2400" dirty="0" err="1"/>
              <a:t>Alexej</a:t>
            </a:r>
            <a:r>
              <a:rPr lang="en-GB" sz="2400" dirty="0"/>
              <a:t> -  close to 380 ok, more work on 250 and 1.5)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Civil Engineering (Edward)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Infrastructure (revise and check) – EL, CV, transport and installation, safety and rad protection, access etc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57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1E24AC-884A-27CF-45C2-313BA58D6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726" y="4457004"/>
            <a:ext cx="6611274" cy="24009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016FB5F-3F29-B745-A9BF-D2E58EAC4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05" y="210384"/>
            <a:ext cx="5266821" cy="47145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6FE125E-F70E-27A5-65BA-BD5310904D86}"/>
              </a:ext>
            </a:extLst>
          </p:cNvPr>
          <p:cNvSpPr txBox="1"/>
          <p:nvPr/>
        </p:nvSpPr>
        <p:spPr>
          <a:xfrm>
            <a:off x="6610120" y="705080"/>
            <a:ext cx="5266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Key schedule figures:</a:t>
            </a:r>
          </a:p>
          <a:p>
            <a:endParaRPr lang="en-GB" dirty="0"/>
          </a:p>
          <a:p>
            <a:r>
              <a:rPr lang="en-GB" dirty="0"/>
              <a:t>Check 380 (changes needed?), figure and text for 1.5, update figure below for new </a:t>
            </a:r>
            <a:r>
              <a:rPr lang="en-GB" dirty="0" err="1"/>
              <a:t>runplan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692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E3A22E02-3565-8215-6E6C-51CDCB0D04F8}"/>
              </a:ext>
            </a:extLst>
          </p:cNvPr>
          <p:cNvGrpSpPr/>
          <p:nvPr/>
        </p:nvGrpSpPr>
        <p:grpSpPr>
          <a:xfrm>
            <a:off x="6096000" y="246529"/>
            <a:ext cx="5105400" cy="2358614"/>
            <a:chOff x="447949" y="2880982"/>
            <a:chExt cx="9322790" cy="3244900"/>
          </a:xfrm>
        </p:grpSpPr>
        <p:pic>
          <p:nvPicPr>
            <p:cNvPr id="21" name="Picture 20" descr="A graph of a graph showing the price of a stock market&#10;&#10;Description automatically generated with medium confidence">
              <a:extLst>
                <a:ext uri="{FF2B5EF4-FFF2-40B4-BE49-F238E27FC236}">
                  <a16:creationId xmlns:a16="http://schemas.microsoft.com/office/drawing/2014/main" id="{E9FDD00A-42BB-695B-48DB-0668CD750E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949" y="2880982"/>
              <a:ext cx="7791427" cy="3244900"/>
            </a:xfrm>
            <a:prstGeom prst="rect">
              <a:avLst/>
            </a:prstGeom>
          </p:spPr>
        </p:pic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EC438B6B-0167-F3BE-3586-F42100E3EDDA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4607442"/>
              <a:ext cx="37338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72C0B67-D8DB-4BEF-1C15-332AD72C7E64}"/>
                </a:ext>
              </a:extLst>
            </p:cNvPr>
            <p:cNvCxnSpPr/>
            <p:nvPr/>
          </p:nvCxnSpPr>
          <p:spPr>
            <a:xfrm>
              <a:off x="1513368" y="4813004"/>
              <a:ext cx="67818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635F1B85-0F92-C9C1-E14F-7E774E24ED0C}"/>
                </a:ext>
              </a:extLst>
            </p:cNvPr>
            <p:cNvCxnSpPr>
              <a:cxnSpLocks/>
            </p:cNvCxnSpPr>
            <p:nvPr/>
          </p:nvCxnSpPr>
          <p:spPr>
            <a:xfrm>
              <a:off x="8305800" y="4343400"/>
              <a:ext cx="0" cy="2640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0DE3F26-5723-A945-1B05-E01387F353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1117" y="4813004"/>
              <a:ext cx="0" cy="26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648969-5E80-0066-A757-EFD8F1B4A477}"/>
                </a:ext>
              </a:extLst>
            </p:cNvPr>
            <p:cNvSpPr txBox="1"/>
            <p:nvPr/>
          </p:nvSpPr>
          <p:spPr>
            <a:xfrm>
              <a:off x="8382859" y="4538874"/>
              <a:ext cx="1387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+3 % to +5 %</a:t>
              </a: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7DFE045-2A5A-C396-0055-C9A8F20D2A84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5029200"/>
              <a:ext cx="693420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EEE94F4-9AE4-B757-B24A-0682B3A511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58200" y="5029200"/>
              <a:ext cx="0" cy="26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10624052" y="6019800"/>
            <a:ext cx="1219200" cy="685800"/>
            <a:chOff x="304800" y="6218518"/>
            <a:chExt cx="1219200" cy="685800"/>
          </a:xfrm>
        </p:grpSpPr>
        <p:pic>
          <p:nvPicPr>
            <p:cNvPr id="13" name="Picture 12" descr="LogoOutline-Blue-02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" y="6324600"/>
              <a:ext cx="535075" cy="457200"/>
            </a:xfrm>
            <a:prstGeom prst="rect">
              <a:avLst/>
            </a:prstGeom>
          </p:spPr>
        </p:pic>
        <p:pic>
          <p:nvPicPr>
            <p:cNvPr id="14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200" y="6218518"/>
              <a:ext cx="685800" cy="685800"/>
            </a:xfrm>
            <a:prstGeom prst="rect">
              <a:avLst/>
            </a:prstGeom>
            <a:noFill/>
          </p:spPr>
        </p:pic>
      </p:grpSp>
      <p:sp>
        <p:nvSpPr>
          <p:cNvPr id="10" name="Rectangle 8">
            <a:extLst>
              <a:ext uri="{FF2B5EF4-FFF2-40B4-BE49-F238E27FC236}">
                <a16:creationId xmlns:a16="http://schemas.microsoft.com/office/drawing/2014/main" id="{258F0DE5-D5D1-6826-DAAA-7DA5160C1CA5}"/>
              </a:ext>
            </a:extLst>
          </p:cNvPr>
          <p:cNvSpPr txBox="1">
            <a:spLocks/>
          </p:cNvSpPr>
          <p:nvPr/>
        </p:nvSpPr>
        <p:spPr>
          <a:xfrm>
            <a:off x="228600" y="228600"/>
            <a:ext cx="5105400" cy="457200"/>
          </a:xfrm>
          <a:prstGeom prst="rect">
            <a:avLst/>
          </a:prstGeom>
          <a:solidFill>
            <a:srgbClr val="CC3333"/>
          </a:solidFill>
        </p:spPr>
        <p:txBody>
          <a:bodyPr>
            <a:normAutofit fontScale="92500"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sz="1100" b="1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Tx/>
              <a:buNone/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2400" kern="0" dirty="0"/>
              <a:t>Status of CLIC cost review – Dec 2024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329CED-822A-EC64-89D3-89D586A7AB60}"/>
              </a:ext>
            </a:extLst>
          </p:cNvPr>
          <p:cNvSpPr txBox="1"/>
          <p:nvPr/>
        </p:nvSpPr>
        <p:spPr>
          <a:xfrm>
            <a:off x="372952" y="773668"/>
            <a:ext cx="4808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Starting from CLIC PIP 2018 – 380 GeV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963E59-549E-3644-5AFE-21B904CDF588}"/>
              </a:ext>
            </a:extLst>
          </p:cNvPr>
          <p:cNvSpPr txBox="1"/>
          <p:nvPr/>
        </p:nvSpPr>
        <p:spPr>
          <a:xfrm>
            <a:off x="6858000" y="2743200"/>
            <a:ext cx="2726772" cy="369332"/>
          </a:xfrm>
          <a:prstGeom prst="rect">
            <a:avLst/>
          </a:prstGeom>
          <a:noFill/>
          <a:ln w="12700"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Design upgrade in progress</a:t>
            </a:r>
            <a:endParaRPr lang="en-CH" dirty="0">
              <a:solidFill>
                <a:srgbClr val="0070C0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93570E-D651-66D0-6159-D506E0E5F47B}"/>
              </a:ext>
            </a:extLst>
          </p:cNvPr>
          <p:cNvGrpSpPr/>
          <p:nvPr/>
        </p:nvGrpSpPr>
        <p:grpSpPr>
          <a:xfrm>
            <a:off x="6096000" y="232186"/>
            <a:ext cx="5105400" cy="2358614"/>
            <a:chOff x="447949" y="2880982"/>
            <a:chExt cx="9322790" cy="3244900"/>
          </a:xfrm>
        </p:grpSpPr>
        <p:pic>
          <p:nvPicPr>
            <p:cNvPr id="5" name="Picture 4" descr="A graph of a graph showing the price of a stock market&#10;&#10;Description automatically generated with medium confidence">
              <a:extLst>
                <a:ext uri="{FF2B5EF4-FFF2-40B4-BE49-F238E27FC236}">
                  <a16:creationId xmlns:a16="http://schemas.microsoft.com/office/drawing/2014/main" id="{FD5647E3-82FC-2C25-DB88-A6EE4D25C5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949" y="2880982"/>
              <a:ext cx="7791427" cy="3244900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B9DE6833-2BCE-F7A0-7BA7-A99555144FAB}"/>
                </a:ext>
              </a:extLst>
            </p:cNvPr>
            <p:cNvCxnSpPr>
              <a:cxnSpLocks/>
            </p:cNvCxnSpPr>
            <p:nvPr/>
          </p:nvCxnSpPr>
          <p:spPr>
            <a:xfrm>
              <a:off x="4572000" y="4607442"/>
              <a:ext cx="37338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D38CAE3-1189-CFA3-C466-F0F35F978E1C}"/>
                </a:ext>
              </a:extLst>
            </p:cNvPr>
            <p:cNvCxnSpPr/>
            <p:nvPr/>
          </p:nvCxnSpPr>
          <p:spPr>
            <a:xfrm>
              <a:off x="1513368" y="4813004"/>
              <a:ext cx="67818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B7C0C48-AE80-D30C-F39B-543B65E5094B}"/>
                </a:ext>
              </a:extLst>
            </p:cNvPr>
            <p:cNvCxnSpPr>
              <a:cxnSpLocks/>
            </p:cNvCxnSpPr>
            <p:nvPr/>
          </p:nvCxnSpPr>
          <p:spPr>
            <a:xfrm>
              <a:off x="8305800" y="4343400"/>
              <a:ext cx="0" cy="2640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F158E7C-C4A3-1E42-6E43-6C88B26AE1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1117" y="4813004"/>
              <a:ext cx="0" cy="26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5798C47-D584-039F-7F60-0827884FCB20}"/>
                </a:ext>
              </a:extLst>
            </p:cNvPr>
            <p:cNvSpPr txBox="1"/>
            <p:nvPr/>
          </p:nvSpPr>
          <p:spPr>
            <a:xfrm>
              <a:off x="8382859" y="4538874"/>
              <a:ext cx="1387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>
                  <a:solidFill>
                    <a:srgbClr val="FF0000"/>
                  </a:solidFill>
                </a:rPr>
                <a:t>+3 % to +5 %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797965-69EE-4A11-BB26-5DB0BEB9268B}"/>
                </a:ext>
              </a:extLst>
            </p:cNvPr>
            <p:cNvCxnSpPr>
              <a:cxnSpLocks/>
            </p:cNvCxnSpPr>
            <p:nvPr/>
          </p:nvCxnSpPr>
          <p:spPr>
            <a:xfrm>
              <a:off x="1524000" y="5029200"/>
              <a:ext cx="693420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BE557327-CB51-D1A5-53C1-1715F16283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58200" y="5029200"/>
              <a:ext cx="0" cy="26935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AF78D6B6-0207-4B34-F4F7-70CB39011B46}"/>
              </a:ext>
            </a:extLst>
          </p:cNvPr>
          <p:cNvSpPr/>
          <p:nvPr/>
        </p:nvSpPr>
        <p:spPr>
          <a:xfrm>
            <a:off x="6858000" y="2362200"/>
            <a:ext cx="457200" cy="2560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1D16B13-52B5-83B5-2983-6A266D5F3ECA}"/>
              </a:ext>
            </a:extLst>
          </p:cNvPr>
          <p:cNvCxnSpPr/>
          <p:nvPr/>
        </p:nvCxnSpPr>
        <p:spPr>
          <a:xfrm flipV="1">
            <a:off x="7086600" y="914400"/>
            <a:ext cx="0" cy="1467542"/>
          </a:xfrm>
          <a:prstGeom prst="line">
            <a:avLst/>
          </a:prstGeom>
          <a:ln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Brace 31">
            <a:extLst>
              <a:ext uri="{FF2B5EF4-FFF2-40B4-BE49-F238E27FC236}">
                <a16:creationId xmlns:a16="http://schemas.microsoft.com/office/drawing/2014/main" id="{3AB71E4B-9585-CDB9-65D4-9623895291E4}"/>
              </a:ext>
            </a:extLst>
          </p:cNvPr>
          <p:cNvSpPr/>
          <p:nvPr/>
        </p:nvSpPr>
        <p:spPr>
          <a:xfrm>
            <a:off x="5638800" y="1769359"/>
            <a:ext cx="76200" cy="33086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0EEAEDD-5A28-F43A-09B2-0A6290364E04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5763637" y="1957416"/>
            <a:ext cx="1094363" cy="9704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A499C0ED-AC5E-0D65-E913-F4843DA987CD}"/>
              </a:ext>
            </a:extLst>
          </p:cNvPr>
          <p:cNvSpPr txBox="1"/>
          <p:nvPr/>
        </p:nvSpPr>
        <p:spPr>
          <a:xfrm>
            <a:off x="6858000" y="3246811"/>
            <a:ext cx="4516429" cy="369332"/>
          </a:xfrm>
          <a:prstGeom prst="rect">
            <a:avLst/>
          </a:prstGeom>
          <a:noFill/>
          <a:ln w="12700"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Klystron power and RF efficiency reconsidered</a:t>
            </a:r>
            <a:endParaRPr lang="en-CH" dirty="0">
              <a:solidFill>
                <a:srgbClr val="0070C0"/>
              </a:solidFill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807C1C2-20C8-45EE-0029-F9FA00DD5A57}"/>
              </a:ext>
            </a:extLst>
          </p:cNvPr>
          <p:cNvCxnSpPr>
            <a:cxnSpLocks/>
            <a:stCxn id="35" idx="1"/>
          </p:cNvCxnSpPr>
          <p:nvPr/>
        </p:nvCxnSpPr>
        <p:spPr>
          <a:xfrm flipH="1" flipV="1">
            <a:off x="5638800" y="2342964"/>
            <a:ext cx="1219200" cy="1088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6184ABAC-B56F-AF06-8F2B-330D930C82F0}"/>
              </a:ext>
            </a:extLst>
          </p:cNvPr>
          <p:cNvSpPr txBox="1"/>
          <p:nvPr/>
        </p:nvSpPr>
        <p:spPr>
          <a:xfrm>
            <a:off x="6871782" y="3805564"/>
            <a:ext cx="4507260" cy="369332"/>
          </a:xfrm>
          <a:prstGeom prst="rect">
            <a:avLst/>
          </a:prstGeom>
          <a:noFill/>
          <a:ln w="12700"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Ongoing review for RF module learning curves</a:t>
            </a:r>
            <a:endParaRPr lang="en-CH" dirty="0">
              <a:solidFill>
                <a:srgbClr val="0070C0"/>
              </a:solidFill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9F3F347-F751-C711-C658-95D56D95A0D1}"/>
              </a:ext>
            </a:extLst>
          </p:cNvPr>
          <p:cNvCxnSpPr>
            <a:cxnSpLocks/>
            <a:stCxn id="38" idx="1"/>
          </p:cNvCxnSpPr>
          <p:nvPr/>
        </p:nvCxnSpPr>
        <p:spPr>
          <a:xfrm flipH="1" flipV="1">
            <a:off x="5652582" y="2897361"/>
            <a:ext cx="1219200" cy="10928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DE2875D-2B60-E756-DE23-37BB38A4BBB1}"/>
              </a:ext>
            </a:extLst>
          </p:cNvPr>
          <p:cNvSpPr txBox="1"/>
          <p:nvPr/>
        </p:nvSpPr>
        <p:spPr>
          <a:xfrm>
            <a:off x="6871782" y="4338964"/>
            <a:ext cx="4507260" cy="646331"/>
          </a:xfrm>
          <a:prstGeom prst="rect">
            <a:avLst/>
          </a:prstGeom>
          <a:noFill/>
          <a:ln w="1270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New design of the BDS, also for compatibility with 2</a:t>
            </a:r>
            <a:r>
              <a:rPr lang="en-US" baseline="30000" dirty="0">
                <a:solidFill>
                  <a:srgbClr val="0070C0"/>
                </a:solidFill>
              </a:rPr>
              <a:t>nd</a:t>
            </a:r>
            <a:r>
              <a:rPr lang="en-US" dirty="0">
                <a:solidFill>
                  <a:srgbClr val="0070C0"/>
                </a:solidFill>
              </a:rPr>
              <a:t> detector</a:t>
            </a:r>
            <a:endParaRPr lang="en-CH" dirty="0">
              <a:solidFill>
                <a:srgbClr val="0070C0"/>
              </a:solidFill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D8BC2C7-2E47-9DB8-AE94-A1741A62A701}"/>
              </a:ext>
            </a:extLst>
          </p:cNvPr>
          <p:cNvCxnSpPr>
            <a:cxnSpLocks/>
            <a:stCxn id="40" idx="1"/>
          </p:cNvCxnSpPr>
          <p:nvPr/>
        </p:nvCxnSpPr>
        <p:spPr>
          <a:xfrm flipH="1" flipV="1">
            <a:off x="5763637" y="3833823"/>
            <a:ext cx="1108145" cy="828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ight Brace 42">
            <a:extLst>
              <a:ext uri="{FF2B5EF4-FFF2-40B4-BE49-F238E27FC236}">
                <a16:creationId xmlns:a16="http://schemas.microsoft.com/office/drawing/2014/main" id="{10E0CB03-7777-7FB9-475E-74AB94942AA2}"/>
              </a:ext>
            </a:extLst>
          </p:cNvPr>
          <p:cNvSpPr/>
          <p:nvPr/>
        </p:nvSpPr>
        <p:spPr>
          <a:xfrm>
            <a:off x="5638800" y="3276600"/>
            <a:ext cx="76200" cy="1066800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86FD7A-98A9-436A-B1F2-A44A778CFB48}"/>
              </a:ext>
            </a:extLst>
          </p:cNvPr>
          <p:cNvSpPr txBox="1"/>
          <p:nvPr/>
        </p:nvSpPr>
        <p:spPr>
          <a:xfrm>
            <a:off x="6871782" y="5128765"/>
            <a:ext cx="4507260" cy="369332"/>
          </a:xfrm>
          <a:prstGeom prst="rect">
            <a:avLst/>
          </a:prstGeom>
          <a:noFill/>
          <a:ln w="12700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New facility layout and new building sizes</a:t>
            </a:r>
            <a:endParaRPr lang="en-CH" dirty="0">
              <a:solidFill>
                <a:srgbClr val="0070C0"/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5E02111-93AE-4BB2-0022-6A2098663060}"/>
              </a:ext>
            </a:extLst>
          </p:cNvPr>
          <p:cNvCxnSpPr>
            <a:cxnSpLocks/>
            <a:stCxn id="46" idx="1"/>
          </p:cNvCxnSpPr>
          <p:nvPr/>
        </p:nvCxnSpPr>
        <p:spPr>
          <a:xfrm flipH="1" flipV="1">
            <a:off x="5625018" y="4561080"/>
            <a:ext cx="1246764" cy="7523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8741296-2291-37CB-DE36-D224C57C560F}"/>
              </a:ext>
            </a:extLst>
          </p:cNvPr>
          <p:cNvSpPr txBox="1"/>
          <p:nvPr/>
        </p:nvSpPr>
        <p:spPr>
          <a:xfrm>
            <a:off x="6858000" y="5623501"/>
            <a:ext cx="4716997" cy="369332"/>
          </a:xfrm>
          <a:prstGeom prst="rect">
            <a:avLst/>
          </a:prstGeom>
          <a:noFill/>
          <a:ln w="12700"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30% Reduction of power needs and building size</a:t>
            </a:r>
            <a:endParaRPr lang="en-CH" dirty="0">
              <a:solidFill>
                <a:srgbClr val="0070C0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7F877BB-F14F-3335-2048-2877F69758A0}"/>
              </a:ext>
            </a:extLst>
          </p:cNvPr>
          <p:cNvCxnSpPr>
            <a:cxnSpLocks/>
            <a:stCxn id="49" idx="1"/>
          </p:cNvCxnSpPr>
          <p:nvPr/>
        </p:nvCxnSpPr>
        <p:spPr>
          <a:xfrm flipH="1" flipV="1">
            <a:off x="5652582" y="5300336"/>
            <a:ext cx="1205418" cy="5078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8F8911A-B614-F2D9-1497-9294F7E532BB}"/>
              </a:ext>
            </a:extLst>
          </p:cNvPr>
          <p:cNvSpPr txBox="1"/>
          <p:nvPr/>
        </p:nvSpPr>
        <p:spPr>
          <a:xfrm>
            <a:off x="5638800" y="6136303"/>
            <a:ext cx="4592604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All figures in white cells were increased by +5%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7CC43F3-BCC6-26D7-5671-70AEF3CFD6B0}"/>
              </a:ext>
            </a:extLst>
          </p:cNvPr>
          <p:cNvSpPr txBox="1"/>
          <p:nvPr/>
        </p:nvSpPr>
        <p:spPr>
          <a:xfrm>
            <a:off x="7629442" y="316468"/>
            <a:ext cx="1971758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Swiss price Indexes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B6C6BD4-2E65-F42D-0D91-7297EBBD72BD}"/>
              </a:ext>
            </a:extLst>
          </p:cNvPr>
          <p:cNvSpPr txBox="1"/>
          <p:nvPr/>
        </p:nvSpPr>
        <p:spPr>
          <a:xfrm>
            <a:off x="10441735" y="291948"/>
            <a:ext cx="822661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import</a:t>
            </a:r>
            <a:endParaRPr lang="en-CH" dirty="0">
              <a:solidFill>
                <a:srgbClr val="0070C0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79C6704-2B29-4DE2-E322-CC074052BE09}"/>
              </a:ext>
            </a:extLst>
          </p:cNvPr>
          <p:cNvSpPr txBox="1"/>
          <p:nvPr/>
        </p:nvSpPr>
        <p:spPr>
          <a:xfrm>
            <a:off x="10439400" y="533973"/>
            <a:ext cx="1219693" cy="369332"/>
          </a:xfrm>
          <a:prstGeom prst="rect">
            <a:avLst/>
          </a:prstGeom>
          <a:noFill/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production</a:t>
            </a:r>
            <a:endParaRPr lang="en-CH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08CF587-FE13-69A7-E6FA-685E067B16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498" y="1117600"/>
            <a:ext cx="5260578" cy="558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117D7-9306-E8A1-C2EE-523642CEC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Personnel and operation costs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C0CBEE-97B3-9084-BD9A-3D801C6D7E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135" y="16052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200" dirty="0"/>
              <a:t>As before for construction (formula) </a:t>
            </a:r>
            <a:r>
              <a:rPr lang="en-GB" sz="2200" dirty="0" err="1"/>
              <a:t>FTEy</a:t>
            </a:r>
            <a:r>
              <a:rPr lang="en-GB" sz="2200" dirty="0"/>
              <a:t>=15.7 VALUE</a:t>
            </a:r>
            <a:r>
              <a:rPr lang="en-GB" sz="2200" baseline="30000" dirty="0"/>
              <a:t>0.75 </a:t>
            </a:r>
          </a:p>
          <a:p>
            <a:pPr marL="0" indent="0">
              <a:buNone/>
            </a:pPr>
            <a:r>
              <a:rPr lang="en-GB" sz="2200" dirty="0"/>
              <a:t>(VALUE in 2010 MCHF)  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Operation cost also similar: might adjust percentages used for spares (1-5% for various parts)  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Operation personnel: rough estimate to be made </a:t>
            </a:r>
          </a:p>
          <a:p>
            <a:pPr marL="0" indent="0">
              <a:buNone/>
            </a:pPr>
            <a:r>
              <a:rPr lang="en-GB" sz="2200" dirty="0"/>
              <a:t>(LHC operation estimated to 5% of construction costs: material + personnel)</a:t>
            </a:r>
          </a:p>
          <a:p>
            <a:pPr marL="0" indent="0">
              <a:buNone/>
            </a:pPr>
            <a:r>
              <a:rPr lang="en-GB" sz="2200" dirty="0"/>
              <a:t>(</a:t>
            </a:r>
            <a:r>
              <a:rPr lang="en-GB" sz="2200"/>
              <a:t>ILC500 estimated at </a:t>
            </a:r>
            <a:r>
              <a:rPr lang="en-GB" sz="2200" dirty="0"/>
              <a:t>640 persons) 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Move klystron version costing to separate table ?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4183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8C605-7AE3-37AE-FE98-07E9D81FB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and energy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9423FAC-08F5-83E9-BEEC-797F5F928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3320" y="1134737"/>
            <a:ext cx="4144633" cy="21643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93AD10-9A5F-D41F-8F72-FB7EA2295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0272" y="3725406"/>
            <a:ext cx="3882528" cy="18703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501FB6-0FFF-7C09-F334-0217EF60D6CC}"/>
              </a:ext>
            </a:extLst>
          </p:cNvPr>
          <p:cNvSpPr txBox="1"/>
          <p:nvPr/>
        </p:nvSpPr>
        <p:spPr>
          <a:xfrm>
            <a:off x="691309" y="5134100"/>
            <a:ext cx="60978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https://indico.cern.ch/event/1212765/contributions/5101243/attachments/2543342/4379308/CLICpoweranInjectorEtc_20221104_CLIC_PRR.pptx</a:t>
            </a:r>
            <a:r>
              <a:rPr lang="en-GB" dirty="0"/>
              <a:t>. (</a:t>
            </a:r>
            <a:r>
              <a:rPr lang="en-GB" dirty="0" err="1"/>
              <a:t>Alexej</a:t>
            </a:r>
            <a:r>
              <a:rPr lang="en-GB" dirty="0"/>
              <a:t> </a:t>
            </a:r>
            <a:r>
              <a:rPr lang="en-GB" dirty="0" err="1"/>
              <a:t>Grudiev</a:t>
            </a:r>
            <a:r>
              <a:rPr lang="en-GB" dirty="0"/>
              <a:t>) </a:t>
            </a:r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412E5E-4E49-5102-A4AE-90CD22E958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779" y="1723900"/>
            <a:ext cx="4582099" cy="29985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33554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3868</TotalTime>
  <Words>286</Words>
  <Application>Microsoft Macintosh PowerPoint</Application>
  <PresentationFormat>Widescreen</PresentationFormat>
  <Paragraphs>41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Implementation</vt:lpstr>
      <vt:lpstr>PowerPoint Presentation</vt:lpstr>
      <vt:lpstr>PowerPoint Presentation</vt:lpstr>
      <vt:lpstr>Personnel and operation costs </vt:lpstr>
      <vt:lpstr>Power and energy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Erik Adli</dc:creator>
  <cp:lastModifiedBy>Steinar Stapnes</cp:lastModifiedBy>
  <cp:revision>35</cp:revision>
  <dcterms:created xsi:type="dcterms:W3CDTF">2024-12-07T11:27:45Z</dcterms:created>
  <dcterms:modified xsi:type="dcterms:W3CDTF">2024-12-10T17:31:25Z</dcterms:modified>
</cp:coreProperties>
</file>