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3" r:id="rId6"/>
    <p:sldId id="261" r:id="rId7"/>
    <p:sldId id="262" r:id="rId8"/>
    <p:sldId id="264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8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60EDA-50C9-4DFD-BAA9-2E9EB03061D1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991828-DA88-4C3E-A2FD-A8EBF24767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740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991828-DA88-4C3E-A2FD-A8EBF247676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179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90867-4EC2-9FAA-BF6B-BECC29671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C97D35-3099-B23B-B51A-BC244008A1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4F768-6830-1FA9-C137-8079937E1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F9DAB-3658-4930-A636-6C1C24205506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1254ED-0F38-81D4-C5F8-A1714DA0D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16841-B1EE-3DDC-8C53-46AF429F7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9141-5129-4BC2-A32E-67E228D17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358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970F0-25C4-09EE-E19A-78187A695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E5334B-1CF9-D4EB-1B89-85BEC0CBF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41595-2C54-B8E7-2BA5-BBC7CE5B0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F9DAB-3658-4930-A636-6C1C24205506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860D7-4D34-075F-DF2C-E21DE4CC7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50F71-ADB9-D29F-3338-F33F02A68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9141-5129-4BC2-A32E-67E228D17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9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E6AAAE-76E4-6D07-7590-CB88B11B9A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C38A3B-922A-96A8-EE26-826A29B418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2E294E-4160-47CE-27A8-986A2624F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F9DAB-3658-4930-A636-6C1C24205506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6373C-EB0F-6FFE-B62D-F1A12AD43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CD08DF-9D37-9D5C-239D-C7AD7C16F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9141-5129-4BC2-A32E-67E228D17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027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DCD5D-F8CD-0135-CEBB-C9DAF7005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A7A03-ED5A-D927-440B-E38BFA958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CA419-ACE2-B21E-FE54-2938E3D5B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F9DAB-3658-4930-A636-6C1C24205506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F41E95-2BB3-CB6E-8520-FF727636B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973E74-D6CF-31C1-3D6E-9B1852225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9141-5129-4BC2-A32E-67E228D17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48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4AA58-13B2-71D7-1100-741D77C1A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8D5B95-D9FC-2E60-654C-2BFB0F8FC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CA0BA-5306-87B7-727C-716FACC63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F9DAB-3658-4930-A636-6C1C24205506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C5824-7A39-D891-DA12-D42C2E269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8392DB-8FF9-AEE9-264F-C404600B6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9141-5129-4BC2-A32E-67E228D17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89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64903-CC4B-0AF8-497D-F3AF29F3E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AA120-2BF6-2B27-C268-A7F31D2D60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468C66-AABE-8391-8499-A536B27D4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F6FAA6-AF84-7755-A5A5-28A97B30A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F9DAB-3658-4930-A636-6C1C24205506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D1749-2615-9D89-7229-567025EAE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3F674A-8AEE-5141-67BA-B7235F9CC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9141-5129-4BC2-A32E-67E228D17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005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E0CA1-26C6-D50D-122B-F65F2B555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B24997-53AC-DE75-0A27-38AC8231D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7843AE-CD38-D9BB-E03A-FD87D73476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802CB7-016C-549B-8C93-C99645D731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91F660-323B-B393-4905-ABD0B93374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8E0F19-9169-1755-81B5-47CECA28B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F9DAB-3658-4930-A636-6C1C24205506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E9C5F1-5398-1540-6F76-2CEB37004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6EB6F-F150-670E-4843-4E5F7E0A9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9141-5129-4BC2-A32E-67E228D17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163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2F46E-E581-B3CC-F41B-05B687042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360BDB-7514-905D-2D0B-9E4943098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F9DAB-3658-4930-A636-6C1C24205506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31AC02-0C1A-6BDA-15EB-09DDE7DD0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16427C-FE7A-BF8A-080B-E9320CBAC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9141-5129-4BC2-A32E-67E228D17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414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D9FE13-FC5B-86B4-8B32-0B0D1B4BF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F9DAB-3658-4930-A636-6C1C24205506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15AB0B-2C14-BEB2-778A-E1771427E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6A3287-1D44-AC7E-FB06-5C30B7D06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9141-5129-4BC2-A32E-67E228D17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740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A0EDB-798A-9C68-AE3D-13977088C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EE0BA-4B2D-A83F-EC62-2DA6D7490D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738F17-3344-DBB3-1540-0E1AAE7061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849A18-FEC3-02DA-C8B5-5FD82FA0E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F9DAB-3658-4930-A636-6C1C24205506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373D01-A5ED-C049-8AF8-9A0F63055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23E1D1-2F95-DF4F-17A6-278EDD749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9141-5129-4BC2-A32E-67E228D17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673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8B0E6-DDDB-316E-EAFE-7621C2C27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F6B7F1-200C-9DC3-C318-DD54769805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F647C-6B04-C914-EB68-7E0348DF6A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536106-C70B-9097-D9D9-C7B955113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F9DAB-3658-4930-A636-6C1C24205506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1144F6-53B2-1600-BE7C-CFB59BE3A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4A27E5-CB8B-4EE0-C1A1-57C469452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9141-5129-4BC2-A32E-67E228D17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44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B7685E-2232-EF15-3861-14261CF95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6FEB97-461D-FB4D-C8BB-8A10CF94BF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F2BC8-E289-3007-6788-9ECE0877CD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9F9DAB-3658-4930-A636-6C1C24205506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13C380-20AE-9E79-0FA7-1EA309DA86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A2DFA6-B7BB-7FA1-1CEA-9FE3EA03DA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D79141-5129-4BC2-A32E-67E228D17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593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9E1FDC1-8B73-5DED-343C-4770EF449D76}"/>
              </a:ext>
            </a:extLst>
          </p:cNvPr>
          <p:cNvSpPr txBox="1"/>
          <p:nvPr/>
        </p:nvSpPr>
        <p:spPr>
          <a:xfrm>
            <a:off x="2517805" y="242596"/>
            <a:ext cx="76790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Readiness Report, </a:t>
            </a:r>
          </a:p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systems chapter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3B43F1-8E46-6ACF-B4DE-99925EE9246F}"/>
              </a:ext>
            </a:extLst>
          </p:cNvPr>
          <p:cNvSpPr txBox="1"/>
          <p:nvPr/>
        </p:nvSpPr>
        <p:spPr>
          <a:xfrm>
            <a:off x="3468093" y="1757238"/>
            <a:ext cx="5255813" cy="2060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b="1" dirty="0"/>
              <a:t>Overview of the chapter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b="1" dirty="0"/>
              <a:t>Main changes with respect to the PIP report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b="1" dirty="0"/>
              <a:t>Conclusion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286E12-A38E-9DD0-D0F9-B44D7FC4E773}"/>
              </a:ext>
            </a:extLst>
          </p:cNvPr>
          <p:cNvSpPr txBox="1"/>
          <p:nvPr/>
        </p:nvSpPr>
        <p:spPr>
          <a:xfrm>
            <a:off x="3102333" y="6142705"/>
            <a:ext cx="59873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CLIC Project Meeting Dec. 11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  <a:p>
            <a:pPr algn="ctr"/>
            <a:r>
              <a:rPr lang="en-US" sz="1600" dirty="0"/>
              <a:t>Steffen Doebert on behalf of all the chapter contributors</a:t>
            </a:r>
            <a:endParaRPr lang="en-GB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08944C-73CC-55D0-3276-233953CC7C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25" y="2573967"/>
            <a:ext cx="1857634" cy="2648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79CF1C-14B9-D34A-0570-2B5CED5FE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8082" y="2575955"/>
            <a:ext cx="1857634" cy="2648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A94880D-5F8F-7F9B-9A97-79BBDCA0A218}"/>
              </a:ext>
            </a:extLst>
          </p:cNvPr>
          <p:cNvSpPr txBox="1"/>
          <p:nvPr/>
        </p:nvSpPr>
        <p:spPr>
          <a:xfrm flipH="1">
            <a:off x="9548702" y="4579840"/>
            <a:ext cx="1359663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CLIC Readiness Report 2025</a:t>
            </a:r>
            <a:endParaRPr lang="en-GB" sz="1200" b="1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3426659-7A3B-5CAF-036C-53BB535EA846}"/>
              </a:ext>
            </a:extLst>
          </p:cNvPr>
          <p:cNvCxnSpPr/>
          <p:nvPr/>
        </p:nvCxnSpPr>
        <p:spPr>
          <a:xfrm>
            <a:off x="3468093" y="4397071"/>
            <a:ext cx="5055705" cy="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highway with cars on it&#10;&#10;Description automatically generated with medium confidence">
            <a:extLst>
              <a:ext uri="{FF2B5EF4-FFF2-40B4-BE49-F238E27FC236}">
                <a16:creationId xmlns:a16="http://schemas.microsoft.com/office/drawing/2014/main" id="{7EC33E0B-8A6E-DCF1-4C1B-6BD5DBF4DE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8190" y="3350479"/>
            <a:ext cx="1520689" cy="104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29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F83D8A-2BF4-60C7-54F4-33578BCA1501}"/>
              </a:ext>
            </a:extLst>
          </p:cNvPr>
          <p:cNvSpPr txBox="1"/>
          <p:nvPr/>
        </p:nvSpPr>
        <p:spPr>
          <a:xfrm>
            <a:off x="638881" y="457200"/>
            <a:ext cx="10909640" cy="1368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dirty="0">
                <a:latin typeface="+mj-lt"/>
                <a:ea typeface="+mj-ea"/>
                <a:cs typeface="+mj-cs"/>
              </a:rPr>
              <a:t>Chapter 3, Systems Overview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A6D1A5-97A1-07D1-6424-A35AFD002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2803291"/>
            <a:ext cx="5614416" cy="32844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31D1FFC-A3C2-C75D-52A7-45FD05B22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544" y="2840576"/>
            <a:ext cx="5614416" cy="30458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4507D1-9B17-A15F-390E-5D3775B21C1D}"/>
              </a:ext>
            </a:extLst>
          </p:cNvPr>
          <p:cNvSpPr txBox="1"/>
          <p:nvPr/>
        </p:nvSpPr>
        <p:spPr>
          <a:xfrm flipH="1">
            <a:off x="716576" y="6087724"/>
            <a:ext cx="10831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Contributions by: Yannis, Andrea, Yongke, Daniel, Vera, Rogelio, Raul, Alexej, Adnan, Igor…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1146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F83D8A-2BF4-60C7-54F4-33578BCA1501}"/>
              </a:ext>
            </a:extLst>
          </p:cNvPr>
          <p:cNvSpPr txBox="1"/>
          <p:nvPr/>
        </p:nvSpPr>
        <p:spPr>
          <a:xfrm>
            <a:off x="639656" y="234639"/>
            <a:ext cx="10909640" cy="1368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dirty="0">
                <a:latin typeface="+mj-lt"/>
                <a:ea typeface="+mj-ea"/>
                <a:cs typeface="+mj-cs"/>
              </a:rPr>
              <a:t>Main intended changes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BAE81E-4505-441A-3C8A-C3BFF75E8CE3}"/>
              </a:ext>
            </a:extLst>
          </p:cNvPr>
          <p:cNvSpPr txBox="1"/>
          <p:nvPr/>
        </p:nvSpPr>
        <p:spPr>
          <a:xfrm>
            <a:off x="1383526" y="2039885"/>
            <a:ext cx="10249232" cy="4488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Redesign of the main beam injector complex, aim to save cost and electricity.</a:t>
            </a:r>
            <a:br>
              <a:rPr lang="en-US" sz="1600" b="1" dirty="0"/>
            </a:br>
            <a:r>
              <a:rPr lang="en-US" sz="1600" b="1" dirty="0"/>
              <a:t>New RF structure design, focus on 380 GeV, higher positron yield, lower drive </a:t>
            </a:r>
            <a:r>
              <a:rPr lang="en-US" sz="1600" b="1" dirty="0" err="1"/>
              <a:t>linac</a:t>
            </a:r>
            <a:r>
              <a:rPr lang="en-US" sz="1600" b="1" dirty="0"/>
              <a:t> energy, new layout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New drive beam klystron, higher efficiency, number of klystrons, RF-structure parameters, some updates in the beam dynamics of the combination complex and decelerators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DR updates, new 2 GHz RF-system integrated, updated performance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RTML optimization, new bunch compressors, performance optimization, new booster accelerating structure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Luminosity performance updates, emittance bumps and machine tuning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Beam delivery: Performance and layout updates (here only 380 GeV)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6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Not much new in: Main </a:t>
            </a:r>
            <a:r>
              <a:rPr lang="en-US" sz="1600" b="1" dirty="0" err="1"/>
              <a:t>linac</a:t>
            </a:r>
            <a:r>
              <a:rPr lang="en-US" sz="1600" b="1" dirty="0"/>
              <a:t>, post collision line and machine-detector interface</a:t>
            </a:r>
            <a:br>
              <a:rPr lang="en-US" sz="1600" b="1" dirty="0"/>
            </a:b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647187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F83D8A-2BF4-60C7-54F4-33578BCA1501}"/>
              </a:ext>
            </a:extLst>
          </p:cNvPr>
          <p:cNvSpPr txBox="1"/>
          <p:nvPr/>
        </p:nvSpPr>
        <p:spPr>
          <a:xfrm>
            <a:off x="638881" y="457200"/>
            <a:ext cx="10909640" cy="1368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dirty="0">
                <a:latin typeface="+mj-lt"/>
                <a:ea typeface="+mj-ea"/>
                <a:cs typeface="+mj-cs"/>
              </a:rPr>
              <a:t>Main Beam Injectors</a:t>
            </a:r>
            <a:br>
              <a:rPr lang="en-US" sz="4000" b="1" dirty="0">
                <a:latin typeface="+mj-lt"/>
                <a:ea typeface="+mj-ea"/>
                <a:cs typeface="+mj-cs"/>
              </a:rPr>
            </a:br>
            <a:r>
              <a:rPr lang="en-US" sz="4000" b="1" dirty="0">
                <a:latin typeface="+mj-lt"/>
                <a:ea typeface="+mj-ea"/>
                <a:cs typeface="+mj-cs"/>
              </a:rPr>
              <a:t>New design and layout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814BE4-209D-552A-6F34-C1FFD3452553}"/>
              </a:ext>
            </a:extLst>
          </p:cNvPr>
          <p:cNvSpPr txBox="1"/>
          <p:nvPr/>
        </p:nvSpPr>
        <p:spPr>
          <a:xfrm>
            <a:off x="2870421" y="6216134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More details by Adnan and Yongke</a:t>
            </a:r>
            <a:endParaRPr lang="en-GB" dirty="0"/>
          </a:p>
        </p:txBody>
      </p:sp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B88EBDF6-9238-E725-F010-313940452D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524" y="2548369"/>
            <a:ext cx="10407817" cy="2440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221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BCED4D40-4B67-4331-AC48-79B82B4A4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F83D8A-2BF4-60C7-54F4-33578BCA1501}"/>
              </a:ext>
            </a:extLst>
          </p:cNvPr>
          <p:cNvSpPr txBox="1"/>
          <p:nvPr/>
        </p:nvSpPr>
        <p:spPr>
          <a:xfrm>
            <a:off x="638881" y="417576"/>
            <a:ext cx="10909640" cy="1249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Main Beam Injectors</a:t>
            </a:r>
            <a:br>
              <a:rPr lang="en-US" sz="4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New design and layout</a:t>
            </a: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670CEDEF-4F34-412E-84EE-329C1E936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7702" y="1733454"/>
            <a:ext cx="4572000" cy="18288"/>
          </a:xfrm>
          <a:custGeom>
            <a:avLst/>
            <a:gdLst>
              <a:gd name="connsiteX0" fmla="*/ 0 w 4572000"/>
              <a:gd name="connsiteY0" fmla="*/ 0 h 18288"/>
              <a:gd name="connsiteX1" fmla="*/ 515983 w 4572000"/>
              <a:gd name="connsiteY1" fmla="*/ 0 h 18288"/>
              <a:gd name="connsiteX2" fmla="*/ 1031966 w 4572000"/>
              <a:gd name="connsiteY2" fmla="*/ 0 h 18288"/>
              <a:gd name="connsiteX3" fmla="*/ 1639389 w 4572000"/>
              <a:gd name="connsiteY3" fmla="*/ 0 h 18288"/>
              <a:gd name="connsiteX4" fmla="*/ 2383971 w 4572000"/>
              <a:gd name="connsiteY4" fmla="*/ 0 h 18288"/>
              <a:gd name="connsiteX5" fmla="*/ 2945674 w 4572000"/>
              <a:gd name="connsiteY5" fmla="*/ 0 h 18288"/>
              <a:gd name="connsiteX6" fmla="*/ 3507377 w 4572000"/>
              <a:gd name="connsiteY6" fmla="*/ 0 h 18288"/>
              <a:gd name="connsiteX7" fmla="*/ 4572000 w 4572000"/>
              <a:gd name="connsiteY7" fmla="*/ 0 h 18288"/>
              <a:gd name="connsiteX8" fmla="*/ 4572000 w 4572000"/>
              <a:gd name="connsiteY8" fmla="*/ 18288 h 18288"/>
              <a:gd name="connsiteX9" fmla="*/ 3873137 w 4572000"/>
              <a:gd name="connsiteY9" fmla="*/ 18288 h 18288"/>
              <a:gd name="connsiteX10" fmla="*/ 3311434 w 4572000"/>
              <a:gd name="connsiteY10" fmla="*/ 18288 h 18288"/>
              <a:gd name="connsiteX11" fmla="*/ 2749731 w 4572000"/>
              <a:gd name="connsiteY11" fmla="*/ 18288 h 18288"/>
              <a:gd name="connsiteX12" fmla="*/ 2050869 w 4572000"/>
              <a:gd name="connsiteY12" fmla="*/ 18288 h 18288"/>
              <a:gd name="connsiteX13" fmla="*/ 1306286 w 4572000"/>
              <a:gd name="connsiteY13" fmla="*/ 18288 h 18288"/>
              <a:gd name="connsiteX14" fmla="*/ 790303 w 4572000"/>
              <a:gd name="connsiteY14" fmla="*/ 18288 h 18288"/>
              <a:gd name="connsiteX15" fmla="*/ 0 w 4572000"/>
              <a:gd name="connsiteY15" fmla="*/ 18288 h 18288"/>
              <a:gd name="connsiteX16" fmla="*/ 0 w 45720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18288" fill="none" extrusionOk="0">
                <a:moveTo>
                  <a:pt x="0" y="0"/>
                </a:moveTo>
                <a:cubicBezTo>
                  <a:pt x="105156" y="-20963"/>
                  <a:pt x="340432" y="822"/>
                  <a:pt x="515983" y="0"/>
                </a:cubicBezTo>
                <a:cubicBezTo>
                  <a:pt x="691534" y="-822"/>
                  <a:pt x="850679" y="16479"/>
                  <a:pt x="1031966" y="0"/>
                </a:cubicBezTo>
                <a:cubicBezTo>
                  <a:pt x="1213253" y="-16479"/>
                  <a:pt x="1443646" y="-18730"/>
                  <a:pt x="1639389" y="0"/>
                </a:cubicBezTo>
                <a:cubicBezTo>
                  <a:pt x="1835132" y="18730"/>
                  <a:pt x="2159975" y="18531"/>
                  <a:pt x="2383971" y="0"/>
                </a:cubicBezTo>
                <a:cubicBezTo>
                  <a:pt x="2607967" y="-18531"/>
                  <a:pt x="2719096" y="-12030"/>
                  <a:pt x="2945674" y="0"/>
                </a:cubicBezTo>
                <a:cubicBezTo>
                  <a:pt x="3172252" y="12030"/>
                  <a:pt x="3269167" y="27666"/>
                  <a:pt x="3507377" y="0"/>
                </a:cubicBezTo>
                <a:cubicBezTo>
                  <a:pt x="3745587" y="-27666"/>
                  <a:pt x="4116741" y="18705"/>
                  <a:pt x="4572000" y="0"/>
                </a:cubicBezTo>
                <a:cubicBezTo>
                  <a:pt x="4572895" y="8974"/>
                  <a:pt x="4571454" y="9359"/>
                  <a:pt x="4572000" y="18288"/>
                </a:cubicBezTo>
                <a:cubicBezTo>
                  <a:pt x="4374698" y="3942"/>
                  <a:pt x="4098874" y="-11042"/>
                  <a:pt x="3873137" y="18288"/>
                </a:cubicBezTo>
                <a:cubicBezTo>
                  <a:pt x="3647400" y="47618"/>
                  <a:pt x="3517055" y="5421"/>
                  <a:pt x="3311434" y="18288"/>
                </a:cubicBezTo>
                <a:cubicBezTo>
                  <a:pt x="3105813" y="31155"/>
                  <a:pt x="3025168" y="17856"/>
                  <a:pt x="2749731" y="18288"/>
                </a:cubicBezTo>
                <a:cubicBezTo>
                  <a:pt x="2474294" y="18720"/>
                  <a:pt x="2291766" y="-14168"/>
                  <a:pt x="2050869" y="18288"/>
                </a:cubicBezTo>
                <a:cubicBezTo>
                  <a:pt x="1809972" y="50744"/>
                  <a:pt x="1540276" y="46798"/>
                  <a:pt x="1306286" y="18288"/>
                </a:cubicBezTo>
                <a:cubicBezTo>
                  <a:pt x="1072296" y="-10222"/>
                  <a:pt x="972445" y="19645"/>
                  <a:pt x="790303" y="18288"/>
                </a:cubicBezTo>
                <a:cubicBezTo>
                  <a:pt x="608161" y="16931"/>
                  <a:pt x="200981" y="8241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572000" h="18288" stroke="0" extrusionOk="0">
                <a:moveTo>
                  <a:pt x="0" y="0"/>
                </a:moveTo>
                <a:cubicBezTo>
                  <a:pt x="143285" y="-9565"/>
                  <a:pt x="327959" y="-11498"/>
                  <a:pt x="561703" y="0"/>
                </a:cubicBezTo>
                <a:cubicBezTo>
                  <a:pt x="795447" y="11498"/>
                  <a:pt x="838260" y="18255"/>
                  <a:pt x="1077686" y="0"/>
                </a:cubicBezTo>
                <a:cubicBezTo>
                  <a:pt x="1317112" y="-18255"/>
                  <a:pt x="1437472" y="23514"/>
                  <a:pt x="1639389" y="0"/>
                </a:cubicBezTo>
                <a:cubicBezTo>
                  <a:pt x="1841306" y="-23514"/>
                  <a:pt x="2037142" y="-12551"/>
                  <a:pt x="2292531" y="0"/>
                </a:cubicBezTo>
                <a:cubicBezTo>
                  <a:pt x="2547920" y="12551"/>
                  <a:pt x="2810436" y="-20352"/>
                  <a:pt x="2991394" y="0"/>
                </a:cubicBezTo>
                <a:cubicBezTo>
                  <a:pt x="3172352" y="20352"/>
                  <a:pt x="3530025" y="-13347"/>
                  <a:pt x="3735977" y="0"/>
                </a:cubicBezTo>
                <a:cubicBezTo>
                  <a:pt x="3941929" y="13347"/>
                  <a:pt x="4161497" y="34086"/>
                  <a:pt x="4572000" y="0"/>
                </a:cubicBezTo>
                <a:cubicBezTo>
                  <a:pt x="4571545" y="6162"/>
                  <a:pt x="4571903" y="11775"/>
                  <a:pt x="4572000" y="18288"/>
                </a:cubicBezTo>
                <a:cubicBezTo>
                  <a:pt x="4228040" y="36490"/>
                  <a:pt x="4199736" y="42557"/>
                  <a:pt x="3873137" y="18288"/>
                </a:cubicBezTo>
                <a:cubicBezTo>
                  <a:pt x="3546538" y="-5981"/>
                  <a:pt x="3472124" y="16809"/>
                  <a:pt x="3128554" y="18288"/>
                </a:cubicBezTo>
                <a:cubicBezTo>
                  <a:pt x="2784984" y="19767"/>
                  <a:pt x="2735896" y="-17781"/>
                  <a:pt x="2383971" y="18288"/>
                </a:cubicBezTo>
                <a:cubicBezTo>
                  <a:pt x="2032046" y="54357"/>
                  <a:pt x="2019324" y="2920"/>
                  <a:pt x="1867989" y="18288"/>
                </a:cubicBezTo>
                <a:cubicBezTo>
                  <a:pt x="1716654" y="33656"/>
                  <a:pt x="1418675" y="32575"/>
                  <a:pt x="1169126" y="18288"/>
                </a:cubicBezTo>
                <a:cubicBezTo>
                  <a:pt x="919577" y="4001"/>
                  <a:pt x="798537" y="16165"/>
                  <a:pt x="561703" y="18288"/>
                </a:cubicBezTo>
                <a:cubicBezTo>
                  <a:pt x="324869" y="20411"/>
                  <a:pt x="221395" y="-912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36C0DD-B110-60CA-60FC-142D2A4A7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830" y="2426922"/>
            <a:ext cx="10867741" cy="3586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8BACAA-5A94-2E3D-BC37-C86F177D7EAD}"/>
              </a:ext>
            </a:extLst>
          </p:cNvPr>
          <p:cNvSpPr txBox="1"/>
          <p:nvPr/>
        </p:nvSpPr>
        <p:spPr>
          <a:xfrm>
            <a:off x="3023118" y="6344816"/>
            <a:ext cx="4413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Edward Fraser </a:t>
            </a:r>
            <a:r>
              <a:rPr lang="en-US" dirty="0" err="1"/>
              <a:t>Mactavish</a:t>
            </a:r>
            <a:r>
              <a:rPr lang="en-US" dirty="0"/>
              <a:t>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9726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F83D8A-2BF4-60C7-54F4-33578BCA1501}"/>
              </a:ext>
            </a:extLst>
          </p:cNvPr>
          <p:cNvSpPr txBox="1"/>
          <p:nvPr/>
        </p:nvSpPr>
        <p:spPr>
          <a:xfrm>
            <a:off x="638881" y="457200"/>
            <a:ext cx="10909640" cy="1368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dirty="0">
                <a:latin typeface="+mj-lt"/>
                <a:ea typeface="+mj-ea"/>
                <a:cs typeface="+mj-cs"/>
              </a:rPr>
              <a:t>Drive Beam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dirty="0">
                <a:latin typeface="+mj-lt"/>
                <a:ea typeface="+mj-ea"/>
                <a:cs typeface="+mj-cs"/>
              </a:rPr>
              <a:t>New klystron, beam dynamics update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E49845-9B01-3E4D-4063-8D4AF3CA3E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2451" y="2477464"/>
            <a:ext cx="6824805" cy="39233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8685CE-EF3E-BC77-46A2-42D0751EEC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613" y="2085951"/>
            <a:ext cx="7229081" cy="34491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469F99-7726-CCF3-E8BE-D648BB0E4B53}"/>
              </a:ext>
            </a:extLst>
          </p:cNvPr>
          <p:cNvSpPr txBox="1"/>
          <p:nvPr/>
        </p:nvSpPr>
        <p:spPr>
          <a:xfrm>
            <a:off x="839755" y="6370734"/>
            <a:ext cx="566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Details: Alexej Grudiev, CLIC Mini Week, Dec.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396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F83D8A-2BF4-60C7-54F4-33578BCA1501}"/>
              </a:ext>
            </a:extLst>
          </p:cNvPr>
          <p:cNvSpPr txBox="1"/>
          <p:nvPr/>
        </p:nvSpPr>
        <p:spPr>
          <a:xfrm>
            <a:off x="638881" y="457200"/>
            <a:ext cx="10909640" cy="1368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dirty="0">
                <a:latin typeface="+mj-lt"/>
                <a:ea typeface="+mj-ea"/>
                <a:cs typeface="+mj-cs"/>
              </a:rPr>
              <a:t>RTML,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dirty="0">
                <a:latin typeface="+mj-lt"/>
                <a:ea typeface="+mj-ea"/>
                <a:cs typeface="+mj-cs"/>
              </a:rPr>
              <a:t>New optimized bunch compressors, booster </a:t>
            </a:r>
            <a:r>
              <a:rPr lang="en-US" sz="4000" b="1" dirty="0" err="1">
                <a:latin typeface="+mj-lt"/>
                <a:ea typeface="+mj-ea"/>
                <a:cs typeface="+mj-cs"/>
              </a:rPr>
              <a:t>linac</a:t>
            </a:r>
            <a:r>
              <a:rPr lang="en-US" sz="4000" b="1" dirty="0">
                <a:latin typeface="+mj-lt"/>
                <a:ea typeface="+mj-ea"/>
                <a:cs typeface="+mj-cs"/>
              </a:rPr>
              <a:t>, BBA and beam transport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DBE448-A0D5-C4E1-F4E3-0EB16D2FE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81" y="2283014"/>
            <a:ext cx="5258534" cy="34294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055396-D4AF-000E-C193-168CFEFBBB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349" y="2098709"/>
            <a:ext cx="5668166" cy="41534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A25F38-3F9A-2054-9581-0B049784B68E}"/>
              </a:ext>
            </a:extLst>
          </p:cNvPr>
          <p:cNvSpPr txBox="1"/>
          <p:nvPr/>
        </p:nvSpPr>
        <p:spPr>
          <a:xfrm>
            <a:off x="839755" y="6370734"/>
            <a:ext cx="566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Details: Yongke Zhou, CLIC Project Meeting March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5340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F83D8A-2BF4-60C7-54F4-33578BCA1501}"/>
              </a:ext>
            </a:extLst>
          </p:cNvPr>
          <p:cNvSpPr txBox="1"/>
          <p:nvPr/>
        </p:nvSpPr>
        <p:spPr>
          <a:xfrm>
            <a:off x="638881" y="457200"/>
            <a:ext cx="10909640" cy="1368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dirty="0">
                <a:latin typeface="+mj-lt"/>
                <a:ea typeface="+mj-ea"/>
                <a:cs typeface="+mj-cs"/>
              </a:rPr>
              <a:t>Main LINAC,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dirty="0">
                <a:latin typeface="+mj-lt"/>
                <a:ea typeface="+mj-ea"/>
                <a:cs typeface="+mj-cs"/>
              </a:rPr>
              <a:t>Emittance tuning Bumps, BBA performance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25F38-3F9A-2054-9581-0B049784B68E}"/>
              </a:ext>
            </a:extLst>
          </p:cNvPr>
          <p:cNvSpPr txBox="1"/>
          <p:nvPr/>
        </p:nvSpPr>
        <p:spPr>
          <a:xfrm>
            <a:off x="839754" y="6370734"/>
            <a:ext cx="641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Details: A. Pastushenko, internal CLIC Meeting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F50DEE-DA93-0A94-BEF6-2CA5EAC04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25" y="1987853"/>
            <a:ext cx="3315163" cy="39248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005B05E-3087-F1D8-6A7A-9295CCD96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4601" y="2487955"/>
            <a:ext cx="7677632" cy="296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037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F83D8A-2BF4-60C7-54F4-33578BCA1501}"/>
              </a:ext>
            </a:extLst>
          </p:cNvPr>
          <p:cNvSpPr txBox="1"/>
          <p:nvPr/>
        </p:nvSpPr>
        <p:spPr>
          <a:xfrm>
            <a:off x="638881" y="457200"/>
            <a:ext cx="10909640" cy="1368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dirty="0">
                <a:latin typeface="+mj-lt"/>
                <a:ea typeface="+mj-ea"/>
                <a:cs typeface="+mj-cs"/>
              </a:rPr>
              <a:t>Conclusions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E908B0-B90C-4115-F307-C799718C9A0C}"/>
              </a:ext>
            </a:extLst>
          </p:cNvPr>
          <p:cNvSpPr txBox="1"/>
          <p:nvPr/>
        </p:nvSpPr>
        <p:spPr>
          <a:xfrm>
            <a:off x="1576873" y="3051110"/>
            <a:ext cx="10049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chapter should be ready on time but of course last minute !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526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301</Words>
  <Application>Microsoft Office PowerPoint</Application>
  <PresentationFormat>Widescreen</PresentationFormat>
  <Paragraphs>35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Doebert</dc:creator>
  <cp:lastModifiedBy>Steffen Doebert</cp:lastModifiedBy>
  <cp:revision>7</cp:revision>
  <dcterms:created xsi:type="dcterms:W3CDTF">2024-12-04T15:33:38Z</dcterms:created>
  <dcterms:modified xsi:type="dcterms:W3CDTF">2024-12-06T15:47:27Z</dcterms:modified>
</cp:coreProperties>
</file>