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4" r:id="rId5"/>
    <p:sldId id="266" r:id="rId6"/>
    <p:sldId id="265" r:id="rId7"/>
  </p:sldIdLst>
  <p:sldSz cx="12192000" cy="6858000"/>
  <p:notesSz cx="6858000" cy="9144000"/>
  <p:defaultTextStyle>
    <a:defPPr>
      <a:defRPr lang="en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23"/>
    <p:restoredTop sz="94694"/>
  </p:normalViewPr>
  <p:slideViewPr>
    <p:cSldViewPr snapToGrid="0">
      <p:cViewPr varScale="1">
        <p:scale>
          <a:sx n="101" d="100"/>
          <a:sy n="101" d="100"/>
        </p:scale>
        <p:origin x="21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6BBE03-5F62-1E4E-A849-3407F4D95A44}" type="datetimeFigureOut">
              <a:t>11/12/2024</a:t>
            </a:fld>
            <a:endParaRPr lang="en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B3658-03EF-FB4E-B8ED-742943B078C7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999889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82370-0B7F-EBD9-71CE-FAB298351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17FDEA-13A8-6ED4-7FC0-CD9392B218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C8F62-E85D-950D-EBA0-E69838A54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BF21-6BC6-B246-8D20-E685808FA95B}" type="datetimeFigureOut">
              <a:t>11/12/2024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1528D-C625-8D92-4CCD-F7FB14429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340F1-9465-436E-B7C6-C5573021D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12F1E-23D6-BC4A-98B6-BA2701E629EF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591425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306E1-75EA-A6C2-EAE1-ABE051AFA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49354-D58A-119F-BB51-8ECDA472D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568A3-C125-B2C5-6E4D-83A1BC7E2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BF21-6BC6-B246-8D20-E685808FA95B}" type="datetimeFigureOut">
              <a:t>11/12/2024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9B3B5-13EB-0B71-1A8F-5C6C6AEB8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9CEC7-E52B-A32B-315B-61333C4F3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12F1E-23D6-BC4A-98B6-BA2701E629EF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46951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74FCE8-689F-ECD7-6679-FBD561B87C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EAC353-E642-0B93-2367-6F24ECF99A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393F0-02EE-6420-F218-1A2E5B628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BF21-6BC6-B246-8D20-E685808FA95B}" type="datetimeFigureOut">
              <a:t>11/12/2024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BEFB0-BA44-88FE-86D7-4D11049FD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FF6C9-C596-DF88-5A3F-B390FC933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12F1E-23D6-BC4A-98B6-BA2701E629EF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433258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5D069-2ED9-8408-5A2C-2995AD0D0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207902-C4C0-315C-1BBE-ED39EAB3A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4BC19-5865-09FF-1691-9803BD96B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BF21-6BC6-B246-8D20-E685808FA95B}" type="datetimeFigureOut">
              <a:t>11/12/2024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0CF3E-F855-1F04-385E-16717C5E5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BBE90-E203-B5C8-9206-2917FA328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12F1E-23D6-BC4A-98B6-BA2701E629EF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846434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E0273-30F9-FA10-FF89-9DBB01AF3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B4DF78-3509-65CA-2042-666E079A03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D67768-1F7D-B932-5DB0-BEC8187B8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BF21-6BC6-B246-8D20-E685808FA95B}" type="datetimeFigureOut">
              <a:t>11/12/2024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FB1B6-956F-DF8F-0282-7E8E29492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7C4A54-AE61-3805-8883-300DB6019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12F1E-23D6-BC4A-98B6-BA2701E629EF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905630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DFFC2-2D7B-FBD1-9DA2-B0449C29C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8CD0D-A853-72F2-FFE8-5A12B7C21F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0261A0-197F-CAB2-D111-62D58761D7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5D3D9-5CBA-C107-0BCB-391830471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BF21-6BC6-B246-8D20-E685808FA95B}" type="datetimeFigureOut">
              <a:t>11/12/2024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F72C04-01A0-BDF0-73A3-412A799BA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311183-42F7-E2F7-C038-F3BDA2034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12F1E-23D6-BC4A-98B6-BA2701E629EF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015496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AC8B7-AF9C-486C-9DD0-83F9C636D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73CBC8-F4CF-C6CC-36F6-620EAD6318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A853FE-0FF5-E2D9-3531-51503D3102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AE94CD-B241-D838-46B3-2F228DF497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6E2F2C-42EF-DCAB-716F-F2BD813896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0A6D4E-7F18-AF27-78FC-A3E47F77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BF21-6BC6-B246-8D20-E685808FA95B}" type="datetimeFigureOut">
              <a:t>11/12/2024</a:t>
            </a:fld>
            <a:endParaRPr lang="en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5020E5-04BB-455E-33E0-6E6A4D016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AA2E4C-D5F1-6AB3-8C56-5C9CFF331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12F1E-23D6-BC4A-98B6-BA2701E629EF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636953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1F6CD-8DBB-C0DC-CC0C-770387A0E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969214-16FF-CF98-D9FC-BC2858D3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BF21-6BC6-B246-8D20-E685808FA95B}" type="datetimeFigureOut">
              <a:t>11/12/2024</a:t>
            </a:fld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872901-A88B-31E2-BDC9-3DF27A1E9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7BBE1A-DD6B-849B-7742-C38B58C30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12F1E-23D6-BC4A-98B6-BA2701E629EF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367301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9B27EC-D97A-D14E-3515-5A884BD7F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BF21-6BC6-B246-8D20-E685808FA95B}" type="datetimeFigureOut">
              <a:t>11/12/2024</a:t>
            </a:fld>
            <a:endParaRPr lang="en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38183B-DA2C-F12B-7269-AC811030F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F005FA-D8C0-40DC-BFF5-D8DCC04B1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12F1E-23D6-BC4A-98B6-BA2701E629EF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35985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8C7C3-78F2-321A-F863-C0B38FFBA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F2F26-BEC8-96FA-5878-1FA642FB5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B9F830-EBB2-44EB-A549-0A5DAE523D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BD81AE-A9A9-C4DC-F707-2EF2FB554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BF21-6BC6-B246-8D20-E685808FA95B}" type="datetimeFigureOut">
              <a:t>11/12/2024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A71987-C806-F61A-1BBA-8FDE54855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F86A2D-CC2F-A871-77B1-BBE24ABAE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12F1E-23D6-BC4A-98B6-BA2701E629EF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994914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F7F40-35F3-EDD8-4C33-A9C6224D0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27081C-4300-2BA1-A150-B901FA7844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60C582-488B-BF36-8864-6A5C581D57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E5BB49-9FA7-F7C2-F93A-3363F8EF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BF21-6BC6-B246-8D20-E685808FA95B}" type="datetimeFigureOut">
              <a:t>11/12/2024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E79A6F-9C52-A9AB-349C-7A7EE9726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7C52E4-5B7E-C050-8446-0109DEF03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12F1E-23D6-BC4A-98B6-BA2701E629EF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5278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E742AB-835C-40BD-3B32-36803EE43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0AA0C8-78F4-76AB-0EB9-5454778B8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BF64F3-0872-2611-6430-0FB53FD03F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725BF21-6BC6-B246-8D20-E685808FA95B}" type="datetimeFigureOut">
              <a:t>11/12/2024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07C69-758B-E70C-E621-140647885E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8D594-C576-47AE-2BF2-1B0414BC82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3112F1E-23D6-BC4A-98B6-BA2701E629EF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41262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dico.cern.ch/event/766770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09495C1E-E206-E10B-038C-7F46927814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2616" y="1312269"/>
            <a:ext cx="9658349" cy="1470025"/>
          </a:xfrm>
        </p:spPr>
        <p:txBody>
          <a:bodyPr>
            <a:noAutofit/>
          </a:bodyPr>
          <a:lstStyle/>
          <a:p>
            <a:pPr algn="l"/>
            <a:r>
              <a:rPr lang="en-GB" sz="3000" b="1" dirty="0"/>
              <a:t>CLIC Readiness Report (RDR)</a:t>
            </a:r>
            <a:br>
              <a:rPr lang="en-GB" sz="3000" b="1" dirty="0"/>
            </a:br>
            <a:r>
              <a:rPr lang="en-GB" sz="3000" b="1" dirty="0"/>
              <a:t>Project Meeting Update</a:t>
            </a:r>
            <a:endParaRPr lang="en-US" sz="2400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70F9CFD7-CB2D-96E1-A680-8B8060C95A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2617" y="2676282"/>
            <a:ext cx="8619066" cy="467691"/>
          </a:xfrm>
        </p:spPr>
        <p:txBody>
          <a:bodyPr>
            <a:no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Erik Adli, Steinar Stapnes, Mick Draper</a:t>
            </a:r>
          </a:p>
          <a:p>
            <a:r>
              <a:rPr lang="en-US" sz="1800" b="1" dirty="0"/>
              <a:t>and all contributors</a:t>
            </a:r>
            <a:endParaRPr lang="en-US" sz="1800" b="1" dirty="0">
              <a:solidFill>
                <a:schemeClr val="tx1"/>
              </a:solidFill>
            </a:endParaRPr>
          </a:p>
          <a:p>
            <a:endParaRPr lang="en-US" sz="2400" dirty="0"/>
          </a:p>
          <a:p>
            <a:r>
              <a:rPr lang="en-US" sz="2400" dirty="0"/>
              <a:t>December 11, 2024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E47387-94D8-24F7-91F2-6A73DEBF9990}"/>
              </a:ext>
            </a:extLst>
          </p:cNvPr>
          <p:cNvSpPr txBox="1"/>
          <p:nvPr/>
        </p:nvSpPr>
        <p:spPr>
          <a:xfrm>
            <a:off x="3515168" y="54317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56594ED-8DAD-BA87-4B22-E35F1CEC4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29623"/>
            <a:ext cx="1428377" cy="1428377"/>
          </a:xfrm>
          <a:prstGeom prst="rect">
            <a:avLst/>
          </a:prstGeom>
        </p:spPr>
      </p:pic>
      <p:pic>
        <p:nvPicPr>
          <p:cNvPr id="17" name="Picture 2" descr="CERN - Wikipedia">
            <a:extLst>
              <a:ext uri="{FF2B5EF4-FFF2-40B4-BE49-F238E27FC236}">
                <a16:creationId xmlns:a16="http://schemas.microsoft.com/office/drawing/2014/main" id="{B9CB6527-4546-1DAD-E537-99A0F3EA4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377" y="5484054"/>
            <a:ext cx="1319514" cy="1319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238F4F5-EAF6-EAB1-6B88-CEE37A2CBB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3989" y="1005615"/>
            <a:ext cx="3729942" cy="541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419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C47A7-1952-13DA-F252-DD269CDF0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What to deliver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35893-D5C6-CAF7-0A3F-855E6BDF1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NO" sz="2000"/>
              <a:t>	As support to the ESPPU, and as a future reference for CLIC:</a:t>
            </a:r>
          </a:p>
          <a:p>
            <a:pPr marL="0" indent="0">
              <a:buNone/>
            </a:pPr>
            <a:r>
              <a:rPr lang="en-NO"/>
              <a:t>The CLIC readiness report (RDR). Long document.</a:t>
            </a:r>
          </a:p>
          <a:p>
            <a:r>
              <a:rPr lang="en-NO" sz="2000"/>
              <a:t>Much </a:t>
            </a:r>
            <a:r>
              <a:rPr lang="en-NO" sz="2000" b="1"/>
              <a:t>based on the 2018 Project Implementation Plan (PIP)</a:t>
            </a:r>
          </a:p>
          <a:p>
            <a:r>
              <a:rPr lang="en-NO" sz="2000"/>
              <a:t>Updated where needed (parameters, energy options, new developments)</a:t>
            </a:r>
          </a:p>
          <a:p>
            <a:r>
              <a:rPr lang="en-NO" sz="2000"/>
              <a:t>Completed with implementation details not found in the PIP</a:t>
            </a:r>
          </a:p>
          <a:p>
            <a:r>
              <a:rPr lang="en-NO" sz="2000"/>
              <a:t>RDR will be </a:t>
            </a:r>
            <a:r>
              <a:rPr lang="en-NO" sz="2000" b="1"/>
              <a:t>published as </a:t>
            </a:r>
            <a:r>
              <a:rPr lang="en-GB" sz="2000" b="1"/>
              <a:t>an European Physical Journal </a:t>
            </a:r>
            <a:r>
              <a:rPr lang="en-GB" sz="2000"/>
              <a:t>article (template)</a:t>
            </a:r>
          </a:p>
          <a:p>
            <a:r>
              <a:rPr lang="en-NO" sz="2000" b="1"/>
              <a:t>Author list</a:t>
            </a:r>
            <a:r>
              <a:rPr lang="en-NO" sz="2000"/>
              <a:t> – still TBD – but will be inclusive : </a:t>
            </a:r>
          </a:p>
          <a:p>
            <a:pPr lvl="1"/>
            <a:r>
              <a:rPr lang="en-NO" sz="1600"/>
              <a:t>current collaboration?</a:t>
            </a:r>
            <a:endParaRPr lang="en-NO" sz="1600" b="1"/>
          </a:p>
          <a:p>
            <a:pPr lvl="1"/>
            <a:r>
              <a:rPr lang="en-NO" sz="1600"/>
              <a:t>+ earler lists from PIP+Snowmass with an </a:t>
            </a:r>
            <a:r>
              <a:rPr lang="en-NO" sz="1600" b="1"/>
              <a:t>opt-out?</a:t>
            </a:r>
            <a:r>
              <a:rPr lang="en-NO" sz="1600"/>
              <a:t> </a:t>
            </a:r>
          </a:p>
          <a:p>
            <a:pPr marL="0" indent="0">
              <a:buNone/>
            </a:pPr>
            <a:endParaRPr lang="en-NO" sz="2000"/>
          </a:p>
          <a:p>
            <a:pPr marL="0" indent="0">
              <a:buNone/>
            </a:pPr>
            <a:endParaRPr lang="en-NO" sz="2000"/>
          </a:p>
          <a:p>
            <a:pPr marL="0" indent="0">
              <a:buNone/>
            </a:pPr>
            <a:r>
              <a:rPr lang="en-NO" sz="2000"/>
              <a:t>	As input to the ESPPU:</a:t>
            </a:r>
          </a:p>
          <a:p>
            <a:pPr marL="0" indent="0">
              <a:buNone/>
            </a:pPr>
            <a:r>
              <a:rPr lang="en-NO"/>
              <a:t>A 10 pages summary.</a:t>
            </a:r>
          </a:p>
          <a:p>
            <a:r>
              <a:rPr lang="en-NO" sz="2000"/>
              <a:t>Based on the updated RDR.</a:t>
            </a:r>
          </a:p>
          <a:p>
            <a:pPr marL="0" indent="0">
              <a:buNone/>
            </a:pPr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608736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6E4B3-F4CC-347E-65D0-386EA95B3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Baseline vs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43496-9CC4-B328-5A9B-BB5EC01AE9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1138210" cy="5032375"/>
          </a:xfrm>
        </p:spPr>
        <p:txBody>
          <a:bodyPr>
            <a:normAutofit fontScale="92500" lnSpcReduction="10000"/>
          </a:bodyPr>
          <a:lstStyle/>
          <a:p>
            <a:r>
              <a:rPr lang="en-NO"/>
              <a:t>Baseline: 380 GeV machine - “low-energy machine”</a:t>
            </a:r>
          </a:p>
          <a:p>
            <a:pPr lvl="1"/>
            <a:r>
              <a:rPr lang="en-NO"/>
              <a:t>Main parameters, system overview and technology details should primarly refer to </a:t>
            </a:r>
            <a:r>
              <a:rPr lang="en-NO" b="1"/>
              <a:t>380 GeV</a:t>
            </a:r>
            <a:r>
              <a:rPr lang="en-NO"/>
              <a:t>.  Base luminosity </a:t>
            </a:r>
            <a:r>
              <a:rPr lang="en-NO" b="1"/>
              <a:t>50% higher </a:t>
            </a:r>
            <a:r>
              <a:rPr lang="en-NO"/>
              <a:t>than in the PIP (see next talk)</a:t>
            </a:r>
          </a:p>
          <a:p>
            <a:pPr lvl="1"/>
            <a:r>
              <a:rPr lang="en-NO"/>
              <a:t>Keep details on klystron options, no further development planned</a:t>
            </a:r>
          </a:p>
          <a:p>
            <a:pPr lvl="1"/>
            <a:r>
              <a:rPr lang="en-NO"/>
              <a:t>Option</a:t>
            </a:r>
            <a:r>
              <a:rPr lang="en-NO" b="1"/>
              <a:t>: 100 Hz</a:t>
            </a:r>
            <a:r>
              <a:rPr lang="en-NO"/>
              <a:t>, with 65% higher power</a:t>
            </a:r>
          </a:p>
          <a:p>
            <a:pPr lvl="1"/>
            <a:r>
              <a:rPr lang="en-NO"/>
              <a:t>At 100 Hz: two </a:t>
            </a:r>
            <a:r>
              <a:rPr lang="en-NO" b="1"/>
              <a:t>BDS and IPs</a:t>
            </a:r>
          </a:p>
          <a:p>
            <a:endParaRPr lang="en-NO"/>
          </a:p>
          <a:p>
            <a:r>
              <a:rPr lang="en-NO"/>
              <a:t>Option: 250 GeV</a:t>
            </a:r>
          </a:p>
          <a:p>
            <a:pPr lvl="1"/>
            <a:endParaRPr lang="en-NO"/>
          </a:p>
          <a:p>
            <a:r>
              <a:rPr lang="en-NO"/>
              <a:t>High-energy machine: 1.5 TeV</a:t>
            </a:r>
          </a:p>
          <a:p>
            <a:pPr lvl="1"/>
            <a:r>
              <a:rPr lang="en-GB"/>
              <a:t>Re-use previous studies</a:t>
            </a:r>
          </a:p>
          <a:p>
            <a:pPr lvl="1"/>
            <a:r>
              <a:rPr lang="en-GB"/>
              <a:t>Mention up to 2 TeV with a single drive-beam, 3 TeV with two drive-beams</a:t>
            </a:r>
          </a:p>
          <a:p>
            <a:pPr lvl="1"/>
            <a:r>
              <a:rPr lang="en-GB"/>
              <a:t>No work planned for the 3 TeV machine, but one can refer to the CDR when needed</a:t>
            </a:r>
          </a:p>
          <a:p>
            <a:pPr lvl="1"/>
            <a:endParaRPr lang="en-GB"/>
          </a:p>
          <a:p>
            <a:pPr lvl="1"/>
            <a:endParaRPr lang="en-NO"/>
          </a:p>
          <a:p>
            <a:endParaRPr lang="en-NO"/>
          </a:p>
          <a:p>
            <a:endParaRPr lang="en-NO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AE1352-5849-786A-87F6-8D31EC230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6364" y="3087648"/>
            <a:ext cx="3350046" cy="275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221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7FF41-A19D-A2BB-EFFD-940A33E5D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Workflow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0EBF9E-9355-A0D3-9D50-BB9963F7C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O"/>
              <a:t>One master document</a:t>
            </a:r>
          </a:p>
          <a:p>
            <a:r>
              <a:rPr lang="en-NO"/>
              <a:t>Copy to all authors for specific updates</a:t>
            </a:r>
          </a:p>
          <a:p>
            <a:r>
              <a:rPr lang="en-NO"/>
              <a:t>Plan is to merge...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067236-4B00-9D19-BDD9-09857259C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629" y="3690829"/>
            <a:ext cx="5716371" cy="31283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12A8D3-D20D-D3D0-821E-B1615FC6F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7959" y="168165"/>
            <a:ext cx="5012886" cy="665102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40A4CDD-20AF-0EAA-9861-8166FACE49A3}"/>
              </a:ext>
            </a:extLst>
          </p:cNvPr>
          <p:cNvCxnSpPr/>
          <p:nvPr/>
        </p:nvCxnSpPr>
        <p:spPr>
          <a:xfrm flipV="1">
            <a:off x="6379779" y="4708634"/>
            <a:ext cx="1219200" cy="6831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0AFF01D-119B-B763-3B4A-3B5EB407A57D}"/>
              </a:ext>
            </a:extLst>
          </p:cNvPr>
          <p:cNvCxnSpPr>
            <a:cxnSpLocks/>
          </p:cNvCxnSpPr>
          <p:nvPr/>
        </p:nvCxnSpPr>
        <p:spPr>
          <a:xfrm flipV="1">
            <a:off x="6379779" y="4908331"/>
            <a:ext cx="1219200" cy="6184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95D9892-42A2-8BA0-FD88-61E7DA40AB6C}"/>
              </a:ext>
            </a:extLst>
          </p:cNvPr>
          <p:cNvCxnSpPr>
            <a:cxnSpLocks/>
          </p:cNvCxnSpPr>
          <p:nvPr/>
        </p:nvCxnSpPr>
        <p:spPr>
          <a:xfrm flipV="1">
            <a:off x="6379779" y="5255010"/>
            <a:ext cx="1321959" cy="3364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6925D54-0C9A-F4C4-9B42-BAEC3736D3F9}"/>
              </a:ext>
            </a:extLst>
          </p:cNvPr>
          <p:cNvCxnSpPr>
            <a:cxnSpLocks/>
          </p:cNvCxnSpPr>
          <p:nvPr/>
        </p:nvCxnSpPr>
        <p:spPr>
          <a:xfrm>
            <a:off x="6379779" y="5694828"/>
            <a:ext cx="1219200" cy="2382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7B2ABD2-9933-157E-2E95-437DA364CFF6}"/>
              </a:ext>
            </a:extLst>
          </p:cNvPr>
          <p:cNvCxnSpPr>
            <a:cxnSpLocks/>
          </p:cNvCxnSpPr>
          <p:nvPr/>
        </p:nvCxnSpPr>
        <p:spPr>
          <a:xfrm>
            <a:off x="6431158" y="5882783"/>
            <a:ext cx="1270580" cy="807052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5891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EE4E7-5907-9578-941E-CEDDBBEBE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Addition of component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AE574-D834-452C-2138-F9902D1C9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49817" cy="4351338"/>
          </a:xfrm>
        </p:spPr>
        <p:txBody>
          <a:bodyPr>
            <a:normAutofit lnSpcReduction="10000"/>
          </a:bodyPr>
          <a:lstStyle/>
          <a:p>
            <a:r>
              <a:rPr lang="en-NO"/>
              <a:t>Details of subsystem component exist, but are sometimes not included in PIP (or any other formal doc)</a:t>
            </a:r>
          </a:p>
          <a:p>
            <a:r>
              <a:rPr lang="en-NO"/>
              <a:t>Goal: add a subsection with component summary for each subsystem</a:t>
            </a:r>
          </a:p>
          <a:p>
            <a:pPr lvl="1"/>
            <a:r>
              <a:rPr lang="en-NO"/>
              <a:t>magnets</a:t>
            </a:r>
          </a:p>
          <a:p>
            <a:pPr lvl="1"/>
            <a:r>
              <a:rPr lang="en-NO"/>
              <a:t>RF (# structures, klystrons, modulators)</a:t>
            </a:r>
          </a:p>
          <a:p>
            <a:pPr lvl="1"/>
            <a:r>
              <a:rPr lang="en-NO"/>
              <a:t>instrumentation</a:t>
            </a:r>
          </a:p>
          <a:p>
            <a:pPr lvl="1"/>
            <a:r>
              <a:rPr lang="en-NO"/>
              <a:t>etc.</a:t>
            </a:r>
          </a:p>
          <a:p>
            <a:r>
              <a:rPr lang="en-NO"/>
              <a:t>Example: magnet system summaries in </a:t>
            </a:r>
          </a:p>
          <a:p>
            <a:pPr marL="0" indent="0">
              <a:buNone/>
            </a:pPr>
            <a:r>
              <a:rPr lang="en-NO">
                <a:hlinkClick r:id="rId2"/>
              </a:rPr>
              <a:t>2018 CLIC PBS External Review</a:t>
            </a:r>
            <a:endParaRPr lang="en-NO"/>
          </a:p>
          <a:p>
            <a:endParaRPr lang="en-NO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347EC0-5DAF-8A70-74F9-891041C756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8413" y="162307"/>
            <a:ext cx="3214683" cy="21094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87D8BF-7EC2-C860-617B-3F9B7F6A7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2492" y="2545720"/>
            <a:ext cx="3706895" cy="18156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56BA71-3C57-D041-78D1-24F9CF1EBF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8413" y="4635330"/>
            <a:ext cx="2547588" cy="18156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81595A-65EF-6197-7934-254AD382B0ED}"/>
              </a:ext>
            </a:extLst>
          </p:cNvPr>
          <p:cNvSpPr txBox="1"/>
          <p:nvPr/>
        </p:nvSpPr>
        <p:spPr>
          <a:xfrm>
            <a:off x="8780117" y="60629"/>
            <a:ext cx="9931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1400"/>
              <a:t>Examples:</a:t>
            </a:r>
          </a:p>
        </p:txBody>
      </p:sp>
    </p:spTree>
    <p:extLst>
      <p:ext uri="{BB962C8B-B14F-4D97-AF65-F5344CB8AC3E}">
        <p14:creationId xmlns:p14="http://schemas.microsoft.com/office/powerpoint/2010/main" val="1191816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7FC8F-A83B-FA6C-FFEB-FFC05FF3A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Deadlines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14C14-6AF0-4938-FF3C-4C01E8E6C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91041" cy="4351338"/>
          </a:xfrm>
        </p:spPr>
        <p:txBody>
          <a:bodyPr/>
          <a:lstStyle/>
          <a:p>
            <a:r>
              <a:rPr lang="en-NO"/>
              <a:t>Status report from (some) authors: Wed 11 Dec, 2024</a:t>
            </a:r>
          </a:p>
          <a:p>
            <a:r>
              <a:rPr lang="en-NO" b="1"/>
              <a:t>Completed input from authors: January 15, 2024</a:t>
            </a:r>
          </a:p>
          <a:p>
            <a:r>
              <a:rPr lang="en-NO"/>
              <a:t>Complete draft of RDR: February 15, 2025</a:t>
            </a:r>
          </a:p>
          <a:p>
            <a:r>
              <a:rPr lang="en-NO"/>
              <a:t>Final draft of 10 page summary: Mar 1, 2025 </a:t>
            </a:r>
          </a:p>
          <a:p>
            <a:r>
              <a:rPr lang="en-NO"/>
              <a:t>10 page summary submission: Mar 31, 2025</a:t>
            </a:r>
          </a:p>
          <a:p>
            <a:pPr lvl="1"/>
            <a:r>
              <a:rPr lang="en-NO"/>
              <a:t>Complete RDR available together 10 page summary as supporting document</a:t>
            </a:r>
          </a:p>
          <a:p>
            <a:r>
              <a:rPr lang="en-NO"/>
              <a:t>EPJ review process starts for RDR</a:t>
            </a:r>
          </a:p>
          <a:p>
            <a:r>
              <a:rPr lang="en-NO"/>
              <a:t>Submission of RDR by Summer 2025</a:t>
            </a:r>
          </a:p>
          <a:p>
            <a:pPr marL="0" indent="0">
              <a:buNone/>
            </a:pPr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692522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406</Words>
  <Application>Microsoft Macintosh PowerPoint</Application>
  <PresentationFormat>Widescreen</PresentationFormat>
  <Paragraphs>58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CLIC Readiness Report (RDR) Project Meeting Update</vt:lpstr>
      <vt:lpstr>What to deliver</vt:lpstr>
      <vt:lpstr>Baseline vs options</vt:lpstr>
      <vt:lpstr>Workflow</vt:lpstr>
      <vt:lpstr>Addition of component overview</vt:lpstr>
      <vt:lpstr>Deadlines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Erik Adli</dc:creator>
  <cp:lastModifiedBy>Erik Adli</cp:lastModifiedBy>
  <cp:revision>82</cp:revision>
  <dcterms:created xsi:type="dcterms:W3CDTF">2024-11-12T08:19:42Z</dcterms:created>
  <dcterms:modified xsi:type="dcterms:W3CDTF">2024-12-11T07:18:28Z</dcterms:modified>
</cp:coreProperties>
</file>