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79" r:id="rId3"/>
    <p:sldId id="281" r:id="rId4"/>
    <p:sldId id="287" r:id="rId5"/>
    <p:sldId id="285" r:id="rId6"/>
    <p:sldId id="288" r:id="rId7"/>
    <p:sldId id="289" r:id="rId8"/>
    <p:sldId id="297" r:id="rId9"/>
    <p:sldId id="301" r:id="rId10"/>
    <p:sldId id="298" r:id="rId11"/>
    <p:sldId id="299" r:id="rId12"/>
    <p:sldId id="300" r:id="rId13"/>
    <p:sldId id="302" r:id="rId14"/>
    <p:sldId id="303" r:id="rId15"/>
    <p:sldId id="305" r:id="rId16"/>
    <p:sldId id="306" r:id="rId17"/>
    <p:sldId id="304" r:id="rId18"/>
    <p:sldId id="263" r:id="rId19"/>
    <p:sldId id="273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654" autoAdjust="0"/>
  </p:normalViewPr>
  <p:slideViewPr>
    <p:cSldViewPr snapToGrid="0">
      <p:cViewPr varScale="1">
        <p:scale>
          <a:sx n="79" d="100"/>
          <a:sy n="79" d="100"/>
        </p:scale>
        <p:origin x="15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60FE-04BF-411E-BB11-7766828BA05A}" type="datetimeFigureOut">
              <a:rPr lang="en-CH" smtClean="0"/>
              <a:t>12/10/2024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21E41-99CD-4043-99DF-BC3C4655D47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37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064" y="1811045"/>
            <a:ext cx="8717872" cy="1698918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137825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98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76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9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330" y="118770"/>
            <a:ext cx="8655728" cy="680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328" y="949909"/>
            <a:ext cx="8655729" cy="552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51" y="6560598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8811" y="6560598"/>
            <a:ext cx="3790765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3536" y="6580511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50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cds.cern.ch/record/291337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ds.cern.ch/record/291686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91337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5A5D8-E6BD-F7D3-4E66-1ED718CE5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064" y="2180624"/>
            <a:ext cx="8717872" cy="169891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b="1"/>
              <a:t>Redesign of the CLIC Main Beam Injector Complex</a:t>
            </a:r>
            <a:endParaRPr lang="en-CH" sz="3200" b="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62289-63C1-F9F4-983D-46006E04C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23938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u="sng"/>
              <a:t>Y. Zhao</a:t>
            </a:r>
            <a:r>
              <a:rPr lang="en-US" sz="2000"/>
              <a:t>, S. </a:t>
            </a:r>
            <a:r>
              <a:rPr lang="en-US" sz="2000" err="1"/>
              <a:t>Doebert</a:t>
            </a:r>
            <a:r>
              <a:rPr lang="en-US" sz="2000"/>
              <a:t>, A. </a:t>
            </a:r>
            <a:r>
              <a:rPr lang="en-US" sz="2000" err="1"/>
              <a:t>Grudiev</a:t>
            </a:r>
            <a:r>
              <a:rPr lang="en-US" sz="2000"/>
              <a:t>, A. </a:t>
            </a:r>
            <a:r>
              <a:rPr lang="en-US" sz="2000" err="1"/>
              <a:t>Kurtulus</a:t>
            </a:r>
            <a:r>
              <a:rPr lang="en-US" sz="2000"/>
              <a:t>, A. Latina, CERN</a:t>
            </a:r>
          </a:p>
          <a:p>
            <a:pPr>
              <a:lnSpc>
                <a:spcPct val="150000"/>
              </a:lnSpc>
            </a:pPr>
            <a:r>
              <a:rPr lang="en-US" sz="2000"/>
              <a:t>CLIC </a:t>
            </a:r>
            <a:r>
              <a:rPr lang="en-US" altLang="zh-CN" sz="2000"/>
              <a:t>Project</a:t>
            </a:r>
            <a:r>
              <a:rPr lang="en-US" sz="2000"/>
              <a:t> Meeting</a:t>
            </a:r>
            <a:endParaRPr lang="en-CH" sz="2000"/>
          </a:p>
          <a:p>
            <a:pPr>
              <a:lnSpc>
                <a:spcPct val="150000"/>
              </a:lnSpc>
            </a:pPr>
            <a:r>
              <a:rPr lang="en-US" sz="2000"/>
              <a:t>11</a:t>
            </a:r>
            <a:r>
              <a:rPr lang="en-CH" sz="2000"/>
              <a:t>/</a:t>
            </a:r>
            <a:r>
              <a:rPr lang="en-US" sz="2000"/>
              <a:t>12</a:t>
            </a:r>
            <a:r>
              <a:rPr lang="en-CH" sz="2000"/>
              <a:t>/2024</a:t>
            </a:r>
          </a:p>
        </p:txBody>
      </p:sp>
      <p:pic>
        <p:nvPicPr>
          <p:cNvPr id="4" name="Picture 2" descr="Compact Linear Collider - Wikipedia">
            <a:extLst>
              <a:ext uri="{FF2B5EF4-FFF2-40B4-BE49-F238E27FC236}">
                <a16:creationId xmlns:a16="http://schemas.microsoft.com/office/drawing/2014/main" id="{C3CFFE5F-DAE5-DF49-F9E9-F40A45C509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3" t="10899" r="9545" b="8200"/>
          <a:stretch/>
        </p:blipFill>
        <p:spPr bwMode="auto">
          <a:xfrm>
            <a:off x="7911548" y="177328"/>
            <a:ext cx="1166191" cy="117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: histoire, signification de l'emblème">
            <a:extLst>
              <a:ext uri="{FF2B5EF4-FFF2-40B4-BE49-F238E27FC236}">
                <a16:creationId xmlns:a16="http://schemas.microsoft.com/office/drawing/2014/main" id="{E0A9D3A7-C34C-8572-056C-3DA8B2F4EC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6" r="16161"/>
          <a:stretch/>
        </p:blipFill>
        <p:spPr bwMode="auto">
          <a:xfrm>
            <a:off x="159027" y="298717"/>
            <a:ext cx="1239079" cy="105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961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22AACB-7AA6-F6AF-A631-EB360BCE2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 based alignments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10752C-46B2-E61B-760E-EA137C594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7"/>
            <a:ext cx="8655729" cy="538898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Beam based alignment (BBA) for </a:t>
            </a:r>
            <a:r>
              <a:rPr lang="en-US" altLang="zh-CN" sz="2200" b="1" dirty="0">
                <a:solidFill>
                  <a:srgbClr val="0000FF"/>
                </a:solidFill>
              </a:rPr>
              <a:t>e- Injector </a:t>
            </a:r>
            <a:r>
              <a:rPr lang="en-US" altLang="zh-CN" sz="2200" b="1" dirty="0" err="1">
                <a:solidFill>
                  <a:srgbClr val="0000FF"/>
                </a:solidFill>
              </a:rPr>
              <a:t>Linac</a:t>
            </a:r>
            <a:endParaRPr lang="en-US" altLang="zh-CN" sz="2200" b="1" dirty="0">
              <a:solidFill>
                <a:srgbClr val="0000FF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2200" dirty="0"/>
              <a:t>Misalignments</a:t>
            </a:r>
          </a:p>
          <a:p>
            <a:pPr lvl="1">
              <a:lnSpc>
                <a:spcPct val="120000"/>
              </a:lnSpc>
            </a:pPr>
            <a:r>
              <a:rPr lang="en-US" altLang="zh-CN" sz="1600" b="1" dirty="0">
                <a:solidFill>
                  <a:srgbClr val="0000FF"/>
                </a:solidFill>
              </a:rPr>
              <a:t>Position</a:t>
            </a:r>
            <a:r>
              <a:rPr lang="en-US" altLang="zh-CN" sz="1600" dirty="0"/>
              <a:t> error (x, y): </a:t>
            </a:r>
            <a:r>
              <a:rPr lang="el-GR" altLang="zh-CN" sz="1600" dirty="0"/>
              <a:t>σ = </a:t>
            </a:r>
            <a:r>
              <a:rPr lang="el-GR" altLang="zh-CN" sz="1600" dirty="0">
                <a:solidFill>
                  <a:srgbClr val="0000FF"/>
                </a:solidFill>
              </a:rPr>
              <a:t>100 </a:t>
            </a:r>
            <a:r>
              <a:rPr lang="en-US" altLang="zh-CN" sz="1600" dirty="0">
                <a:solidFill>
                  <a:srgbClr val="0000FF"/>
                </a:solidFill>
              </a:rPr>
              <a:t>um </a:t>
            </a:r>
            <a:r>
              <a:rPr lang="en-US" altLang="zh-CN" sz="1600" dirty="0"/>
              <a:t>(Quads, RFs, BPMs)</a:t>
            </a:r>
          </a:p>
          <a:p>
            <a:pPr lvl="1">
              <a:lnSpc>
                <a:spcPct val="120000"/>
              </a:lnSpc>
            </a:pPr>
            <a:r>
              <a:rPr lang="en-US" altLang="zh-CN" sz="1600" b="1" dirty="0">
                <a:solidFill>
                  <a:srgbClr val="0000FF"/>
                </a:solidFill>
              </a:rPr>
              <a:t>Angular</a:t>
            </a:r>
            <a:r>
              <a:rPr lang="en-US" altLang="zh-CN" sz="1600" dirty="0"/>
              <a:t> error (roll, pitch, yaw): </a:t>
            </a:r>
            <a:r>
              <a:rPr lang="el-GR" altLang="zh-CN" sz="1600" dirty="0"/>
              <a:t>σ = </a:t>
            </a:r>
            <a:r>
              <a:rPr lang="el-GR" altLang="zh-CN" sz="1600" dirty="0">
                <a:solidFill>
                  <a:srgbClr val="0000FF"/>
                </a:solidFill>
              </a:rPr>
              <a:t>100 </a:t>
            </a:r>
            <a:r>
              <a:rPr lang="en-US" altLang="zh-CN" sz="1600" dirty="0">
                <a:solidFill>
                  <a:srgbClr val="0000FF"/>
                </a:solidFill>
              </a:rPr>
              <a:t>urad </a:t>
            </a:r>
            <a:r>
              <a:rPr lang="en-US" altLang="zh-CN" sz="1600" dirty="0"/>
              <a:t>(Quads, RFs, BPMs)</a:t>
            </a:r>
          </a:p>
          <a:p>
            <a:pPr lvl="1">
              <a:lnSpc>
                <a:spcPct val="120000"/>
              </a:lnSpc>
            </a:pPr>
            <a:r>
              <a:rPr lang="en-US" altLang="zh-CN" sz="1600" b="1" dirty="0">
                <a:solidFill>
                  <a:srgbClr val="0000FF"/>
                </a:solidFill>
              </a:rPr>
              <a:t>BPM</a:t>
            </a:r>
            <a:r>
              <a:rPr lang="en-US" altLang="zh-CN" sz="1600" dirty="0"/>
              <a:t> resolution: </a:t>
            </a:r>
            <a:r>
              <a:rPr lang="el-GR" altLang="zh-CN" sz="1600" dirty="0"/>
              <a:t>σ = </a:t>
            </a:r>
            <a:r>
              <a:rPr lang="el-GR" altLang="zh-CN" sz="1600" dirty="0">
                <a:solidFill>
                  <a:srgbClr val="0000FF"/>
                </a:solidFill>
              </a:rPr>
              <a:t>1 </a:t>
            </a:r>
            <a:r>
              <a:rPr lang="en-US" altLang="zh-CN" sz="1600" dirty="0">
                <a:solidFill>
                  <a:srgbClr val="0000FF"/>
                </a:solidFill>
              </a:rPr>
              <a:t>um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More in progress</a:t>
            </a:r>
          </a:p>
          <a:p>
            <a:pPr>
              <a:lnSpc>
                <a:spcPct val="120000"/>
              </a:lnSpc>
            </a:pPr>
            <a:r>
              <a:rPr lang="en-US" altLang="zh-CN" sz="2200" dirty="0"/>
              <a:t>BBA methods (typical </a:t>
            </a:r>
            <a:r>
              <a:rPr lang="en-US" altLang="zh-CN" sz="2200" dirty="0" err="1"/>
              <a:t>approches</a:t>
            </a:r>
            <a:r>
              <a:rPr lang="en-US" altLang="zh-CN" sz="2200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One-To-One (OTO) orbit correction</a:t>
            </a:r>
          </a:p>
          <a:p>
            <a:pPr lvl="1">
              <a:lnSpc>
                <a:spcPct val="120000"/>
              </a:lnSpc>
            </a:pPr>
            <a:endParaRPr lang="en-US" altLang="zh-CN" sz="1800" dirty="0"/>
          </a:p>
          <a:p>
            <a:pPr marL="457200" lvl="1" indent="0">
              <a:lnSpc>
                <a:spcPct val="120000"/>
              </a:lnSpc>
              <a:buNone/>
            </a:pPr>
            <a:endParaRPr lang="en-US" altLang="zh-CN" sz="1800" dirty="0"/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Dispersion-Free Steering (DFS) correction</a:t>
            </a:r>
          </a:p>
          <a:p>
            <a:pPr lvl="1">
              <a:lnSpc>
                <a:spcPct val="120000"/>
              </a:lnSpc>
            </a:pP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B50EA8-C676-AA3D-9AB1-315EE2839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349C7C-71CA-0613-4C9F-7E7131354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CFE074-57CC-09C2-7949-B40175A3F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D2CBF29-5D9D-D5FF-ED13-7192F21A3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546" y="4273116"/>
            <a:ext cx="1806610" cy="78325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47EC523-39B7-A5C8-043C-B200338C7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555" y="5547259"/>
            <a:ext cx="2596474" cy="72166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C529178-65CD-7CC4-8521-F8F2CD311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247" y="3373419"/>
            <a:ext cx="4150689" cy="30862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24B4ED9-E092-692B-76D3-955A415F0E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4882" y="1314195"/>
            <a:ext cx="2506054" cy="19092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6D413E50-8C6D-88B7-74E5-F15137873EA5}"/>
              </a:ext>
            </a:extLst>
          </p:cNvPr>
          <p:cNvSpPr txBox="1"/>
          <p:nvPr/>
        </p:nvSpPr>
        <p:spPr>
          <a:xfrm>
            <a:off x="5865780" y="3903784"/>
            <a:ext cx="163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Well corrected.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029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4D1E53-C804-CBDB-C646-D79889872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 based alignments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B844FB-D6C9-421E-455C-B8CC6F31D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14528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/>
              <a:t>BBA for </a:t>
            </a:r>
            <a:r>
              <a:rPr lang="en-US" altLang="zh-CN" sz="1800" b="1" dirty="0">
                <a:solidFill>
                  <a:srgbClr val="0000FF"/>
                </a:solidFill>
              </a:rPr>
              <a:t>BC1</a:t>
            </a:r>
            <a:r>
              <a:rPr lang="en-US" altLang="zh-CN" sz="1800" dirty="0"/>
              <a:t> and </a:t>
            </a:r>
            <a:r>
              <a:rPr lang="en-US" altLang="zh-CN" sz="1800" b="1" dirty="0">
                <a:solidFill>
                  <a:srgbClr val="0000FF"/>
                </a:solidFill>
              </a:rPr>
              <a:t>Booster </a:t>
            </a:r>
            <a:r>
              <a:rPr lang="en-US" altLang="zh-CN" sz="1800" b="1" dirty="0" err="1">
                <a:solidFill>
                  <a:srgbClr val="0000FF"/>
                </a:solidFill>
              </a:rPr>
              <a:t>Linac</a:t>
            </a:r>
            <a:r>
              <a:rPr lang="en-US" altLang="zh-CN" sz="1800" dirty="0"/>
              <a:t> is not particularly studied, as they are already included in the </a:t>
            </a:r>
            <a:r>
              <a:rPr lang="en-US" altLang="zh-CN" sz="1800" b="1" dirty="0">
                <a:solidFill>
                  <a:srgbClr val="FF0000"/>
                </a:solidFill>
              </a:rPr>
              <a:t>Rings-To-Main-</a:t>
            </a:r>
            <a:r>
              <a:rPr lang="en-US" altLang="zh-CN" sz="1800" b="1" dirty="0" err="1">
                <a:solidFill>
                  <a:srgbClr val="FF0000"/>
                </a:solidFill>
              </a:rPr>
              <a:t>Linac</a:t>
            </a:r>
            <a:r>
              <a:rPr lang="en-US" altLang="zh-CN" sz="1800" b="1" dirty="0">
                <a:solidFill>
                  <a:srgbClr val="FF0000"/>
                </a:solidFill>
              </a:rPr>
              <a:t> (RTML) </a:t>
            </a:r>
            <a:r>
              <a:rPr lang="en-US" altLang="zh-CN" sz="1800" dirty="0"/>
              <a:t>beamline, where a </a:t>
            </a:r>
            <a:r>
              <a:rPr lang="en-US" altLang="zh-CN" sz="1800" dirty="0">
                <a:solidFill>
                  <a:srgbClr val="FF0000"/>
                </a:solidFill>
              </a:rPr>
              <a:t>complicated start-to-end BBA </a:t>
            </a:r>
            <a:r>
              <a:rPr lang="en-US" altLang="zh-CN" sz="1800" dirty="0"/>
              <a:t>is applied with tight emittance growth budgets in RTML (</a:t>
            </a:r>
            <a:r>
              <a:rPr lang="en-US" altLang="zh-CN" sz="1800" dirty="0">
                <a:hlinkClick r:id="rId2"/>
              </a:rPr>
              <a:t>CLIC-Note-1199</a:t>
            </a:r>
            <a:r>
              <a:rPr lang="en-US" altLang="zh-CN" sz="1800" dirty="0"/>
              <a:t>)</a:t>
            </a:r>
            <a:endParaRPr lang="zh-CN" altLang="en-US" sz="18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9B8ABF-4E0B-737D-A43F-3B11225E2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26BC81-AFA9-38C2-EA46-ABB56A6FD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CLIC Main Beam Injector Complex Design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D36E26-7618-FE66-3D26-495A4E8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2ED6362-DFEC-92B1-6B91-9DCFBDAC7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938" y="2306542"/>
            <a:ext cx="5595882" cy="126701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B4FF905-9618-E1D7-5EDE-EE9584E18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451" y="3661947"/>
            <a:ext cx="3514324" cy="81156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67B4162-888F-D771-08F8-B5BD4B8AD79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0312"/>
          <a:stretch/>
        </p:blipFill>
        <p:spPr>
          <a:xfrm>
            <a:off x="6644337" y="3636865"/>
            <a:ext cx="2360444" cy="176539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B4BAC0D-9ADA-AC9F-B975-3ECDE8CB52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0312"/>
          <a:stretch/>
        </p:blipFill>
        <p:spPr>
          <a:xfrm>
            <a:off x="4128286" y="3636865"/>
            <a:ext cx="2285619" cy="1709434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D786B379-D0D0-C991-F74D-5EFA472B0350}"/>
              </a:ext>
            </a:extLst>
          </p:cNvPr>
          <p:cNvSpPr/>
          <p:nvPr/>
        </p:nvSpPr>
        <p:spPr>
          <a:xfrm>
            <a:off x="273293" y="4041960"/>
            <a:ext cx="3514324" cy="1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45F89178-7CA7-1C8A-FFCE-AFD5A639F551}"/>
              </a:ext>
            </a:extLst>
          </p:cNvPr>
          <p:cNvSpPr txBox="1">
            <a:spLocks/>
          </p:cNvSpPr>
          <p:nvPr/>
        </p:nvSpPr>
        <p:spPr>
          <a:xfrm>
            <a:off x="288461" y="4493488"/>
            <a:ext cx="3748518" cy="941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sz="1800" dirty="0"/>
              <a:t>Required: ≥ 90% good machines</a:t>
            </a:r>
          </a:p>
          <a:p>
            <a:pPr>
              <a:lnSpc>
                <a:spcPct val="100000"/>
              </a:lnSpc>
            </a:pPr>
            <a:r>
              <a:rPr lang="en-US" altLang="zh-CN" sz="1800" dirty="0"/>
              <a:t>Achieved: 99% (1% </a:t>
            </a:r>
            <a:r>
              <a:rPr lang="el-GR" altLang="zh-CN" sz="1800" dirty="0"/>
              <a:t>ε</a:t>
            </a:r>
            <a:r>
              <a:rPr lang="en-US" altLang="zh-CN" sz="1800" dirty="0"/>
              <a:t> measurement error)</a:t>
            </a:r>
          </a:p>
          <a:p>
            <a:pPr>
              <a:lnSpc>
                <a:spcPct val="100000"/>
              </a:lnSpc>
            </a:pPr>
            <a:r>
              <a:rPr lang="en-US" altLang="zh-CN" sz="1800" dirty="0"/>
              <a:t>Achieved: 94% (10% </a:t>
            </a:r>
            <a:r>
              <a:rPr lang="el-GR" altLang="zh-CN" sz="1800" dirty="0"/>
              <a:t>ε</a:t>
            </a:r>
            <a:r>
              <a:rPr lang="en-US" altLang="zh-CN" sz="1800" dirty="0"/>
              <a:t> measurement error)</a:t>
            </a:r>
            <a:endParaRPr lang="zh-CN" altLang="en-US" sz="1800" dirty="0"/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8B752F02-51B1-2656-5030-AC0458EC552D}"/>
              </a:ext>
            </a:extLst>
          </p:cNvPr>
          <p:cNvSpPr txBox="1">
            <a:spLocks/>
          </p:cNvSpPr>
          <p:nvPr/>
        </p:nvSpPr>
        <p:spPr>
          <a:xfrm>
            <a:off x="257745" y="5373597"/>
            <a:ext cx="8655729" cy="1062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C00000"/>
                </a:solidFill>
              </a:rPr>
              <a:t>Preliminary tests show that BBA could still work with structure aperture for BC1 and Booster </a:t>
            </a:r>
            <a:r>
              <a:rPr lang="en-US" altLang="zh-CN" sz="1800" dirty="0" err="1">
                <a:solidFill>
                  <a:srgbClr val="C00000"/>
                </a:solidFill>
              </a:rPr>
              <a:t>Linac</a:t>
            </a:r>
            <a:r>
              <a:rPr lang="en-US" altLang="zh-CN" sz="1800" dirty="0">
                <a:solidFill>
                  <a:srgbClr val="C00000"/>
                </a:solidFill>
              </a:rPr>
              <a:t> reduced from a0 = 17 mm to even a0 = 11 mm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473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46CC04-90AE-EC71-295C-F5A5FAD07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D894AF-56F6-B988-812C-DEBCDA16F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226021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Jitter amplification due to </a:t>
            </a:r>
            <a:r>
              <a:rPr lang="en-US" altLang="zh-CN" sz="2000" dirty="0">
                <a:solidFill>
                  <a:srgbClr val="0000FF"/>
                </a:solidFill>
              </a:rPr>
              <a:t>short-range </a:t>
            </a:r>
            <a:r>
              <a:rPr lang="en-US" altLang="zh-CN" sz="2000" dirty="0" err="1">
                <a:solidFill>
                  <a:srgbClr val="0000FF"/>
                </a:solidFill>
              </a:rPr>
              <a:t>wakefield</a:t>
            </a:r>
            <a:r>
              <a:rPr lang="en-US" altLang="zh-CN" sz="2000" dirty="0">
                <a:solidFill>
                  <a:srgbClr val="0000FF"/>
                </a:solidFill>
              </a:rPr>
              <a:t> (SRWF) </a:t>
            </a:r>
            <a:r>
              <a:rPr lang="en-US" altLang="zh-CN" sz="2000" dirty="0"/>
              <a:t>is studied for Booster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(old design). Simulation using RF-Track</a:t>
            </a:r>
          </a:p>
          <a:p>
            <a:pPr>
              <a:lnSpc>
                <a:spcPct val="120000"/>
              </a:lnSpc>
            </a:pPr>
            <a:r>
              <a:rPr lang="en-US" altLang="zh-CN" sz="2000" dirty="0"/>
              <a:t>Initial jitter assumed: 10%*</a:t>
            </a:r>
            <a:r>
              <a:rPr lang="el-GR" altLang="zh-CN" sz="2000" dirty="0"/>
              <a:t>σ</a:t>
            </a:r>
            <a:r>
              <a:rPr lang="en-US" altLang="zh-CN" sz="2000" dirty="0"/>
              <a:t>(X, </a:t>
            </a:r>
            <a:r>
              <a:rPr lang="en-US" altLang="zh-CN" sz="2000" dirty="0" err="1"/>
              <a:t>Px</a:t>
            </a:r>
            <a:r>
              <a:rPr lang="en-US" altLang="zh-CN" sz="2000" dirty="0"/>
              <a:t>). Amplification independent on initial jitter</a:t>
            </a:r>
          </a:p>
          <a:p>
            <a:pPr>
              <a:lnSpc>
                <a:spcPct val="120000"/>
              </a:lnSpc>
            </a:pPr>
            <a:r>
              <a:rPr lang="en-US" altLang="zh-CN" sz="2000" dirty="0"/>
              <a:t>Jitter amplification factor definition: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C3D823-E863-F5E4-F260-93BAFD7A7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E2BCEA7-4632-8399-3296-4CBE0F754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D82ED9-B8F5-8F6D-0398-945B58B44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D7E4764-6271-ABCD-32AC-2E929763A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45" y="3706660"/>
            <a:ext cx="3790765" cy="271091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DEC3AC30-BDEE-9A48-1493-6A4F634AEB30}"/>
              </a:ext>
            </a:extLst>
          </p:cNvPr>
          <p:cNvSpPr txBox="1"/>
          <p:nvPr/>
        </p:nvSpPr>
        <p:spPr>
          <a:xfrm>
            <a:off x="5068482" y="2999451"/>
            <a:ext cx="2842188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/>
              <a:t>J: jitter,  A: Action (ellipse area)</a:t>
            </a:r>
            <a:endParaRPr lang="zh-CN" altLang="en-US" sz="1600" b="1" dirty="0"/>
          </a:p>
        </p:txBody>
      </p: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D7E43AC3-1431-EB69-7225-C854FC2FF0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457313"/>
              </p:ext>
            </p:extLst>
          </p:nvPr>
        </p:nvGraphicFramePr>
        <p:xfrm>
          <a:off x="4809147" y="3689089"/>
          <a:ext cx="4068525" cy="140820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635362">
                  <a:extLst>
                    <a:ext uri="{9D8B030D-6E8A-4147-A177-3AD203B41FA5}">
                      <a16:colId xmlns:a16="http://schemas.microsoft.com/office/drawing/2014/main" val="452923513"/>
                    </a:ext>
                  </a:extLst>
                </a:gridCol>
                <a:gridCol w="1433163">
                  <a:extLst>
                    <a:ext uri="{9D8B030D-6E8A-4147-A177-3AD203B41FA5}">
                      <a16:colId xmlns:a16="http://schemas.microsoft.com/office/drawing/2014/main" val="2908597750"/>
                    </a:ext>
                  </a:extLst>
                </a:gridCol>
              </a:tblGrid>
              <a:tr h="352051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Jitter amplification factor (Fs)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Value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5538187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chemeClr val="tx1"/>
                          </a:solidFill>
                        </a:rPr>
                        <a:t>W/o SRWF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0.986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2677830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chemeClr val="tx1"/>
                          </a:solidFill>
                        </a:rPr>
                        <a:t>W/   SRWF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0.995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9564001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Due to SRWF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1.01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88068"/>
                  </a:ext>
                </a:extLst>
              </a:tr>
            </a:tbl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3FDFEF42-4907-2686-C344-0947DC81B46A}"/>
              </a:ext>
            </a:extLst>
          </p:cNvPr>
          <p:cNvSpPr txBox="1"/>
          <p:nvPr/>
        </p:nvSpPr>
        <p:spPr>
          <a:xfrm>
            <a:off x="4613481" y="5182306"/>
            <a:ext cx="4264191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dirty="0">
                <a:solidFill>
                  <a:srgbClr val="0070C0"/>
                </a:solidFill>
              </a:rPr>
              <a:t>Fs &lt; 1 even w/o SRWF, due to the BNS damping effect (when E spread &gt; 0)</a:t>
            </a:r>
            <a:endParaRPr lang="zh-CN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">
                <a:extLst>
                  <a:ext uri="{FF2B5EF4-FFF2-40B4-BE49-F238E27FC236}">
                    <a16:creationId xmlns:a16="http://schemas.microsoft.com/office/drawing/2014/main" id="{58B574D1-DE1B-3623-57E9-075A707FD931}"/>
                  </a:ext>
                </a:extLst>
              </p:cNvPr>
              <p:cNvSpPr txBox="1"/>
              <p:nvPr/>
            </p:nvSpPr>
            <p:spPr>
              <a:xfrm>
                <a:off x="714079" y="2790407"/>
                <a:ext cx="4568039" cy="85446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CH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en-CH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CH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e>
                      <m:sub/>
                    </m:sSub>
                  </m:oMath>
                </a14:m>
                <a:r>
                  <a:rPr lang="en-CH" b="1" dirty="0"/>
                  <a:t>,  where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CH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altLang="zh-CN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b="1">
                                    <a:latin typeface="Cambria Math" panose="02040503050406030204" pitchFamily="18" charset="0"/>
                                  </a:rPr>
                                  <m:t>𝐟𝐢𝐧𝐚𝐥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b="1">
                                    <a:latin typeface="Cambria Math" panose="02040503050406030204" pitchFamily="18" charset="0"/>
                                  </a:rPr>
                                  <m:t>𝐢𝐧𝐢𝐭𝐢𝐚𝐥</m:t>
                                </m:r>
                              </m:sub>
                            </m:sSub>
                          </m:den>
                        </m:f>
                        <m:r>
                          <a:rPr lang="en-CH" altLang="zh-CN" b="1" i="1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CH" altLang="zh-CN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CH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CH" altLang="zh-CN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b="1">
                                        <a:latin typeface="Cambria Math" panose="02040503050406030204" pitchFamily="18" charset="0"/>
                                      </a:rPr>
                                      <m:t>𝐟𝐢𝐧𝐚𝐥</m:t>
                                    </m:r>
                                  </m:sub>
                                  <m:sup/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CH" altLang="zh-CN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b="1">
                                        <a:latin typeface="Cambria Math" panose="02040503050406030204" pitchFamily="18" charset="0"/>
                                      </a:rPr>
                                      <m:t>𝐢𝐧𝐢𝐭𝐢𝐚𝐥</m:t>
                                    </m:r>
                                  </m:sub>
                                  <m:sup/>
                                </m:sSubSup>
                              </m:den>
                            </m:f>
                          </m:e>
                        </m:rad>
                      </m:e>
                      <m:sub/>
                    </m:sSub>
                  </m:oMath>
                </a14:m>
                <a:endParaRPr lang="en-CH" b="1" dirty="0"/>
              </a:p>
            </p:txBody>
          </p:sp>
        </mc:Choice>
        <mc:Fallback xmlns="">
          <p:sp>
            <p:nvSpPr>
              <p:cNvPr id="16" name="TextBox 2">
                <a:extLst>
                  <a:ext uri="{FF2B5EF4-FFF2-40B4-BE49-F238E27FC236}">
                    <a16:creationId xmlns:a16="http://schemas.microsoft.com/office/drawing/2014/main" id="{58B574D1-DE1B-3623-57E9-075A707FD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79" y="2790407"/>
                <a:ext cx="4568039" cy="8544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53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30E78C-9FEF-693A-1F3E-DDCB8D073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378795-A0AB-80EE-61CA-47888265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A999409-ED4D-9F80-04BA-7D6CDED7C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124190-B64E-1D7C-5C1B-CDBD4186C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D0B21B1D-EA55-825A-4409-4288A761C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208512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Jitter amplification due to </a:t>
            </a:r>
            <a:r>
              <a:rPr lang="en-US" altLang="zh-CN" sz="2000" dirty="0">
                <a:solidFill>
                  <a:srgbClr val="0000FF"/>
                </a:solidFill>
              </a:rPr>
              <a:t>long-range </a:t>
            </a:r>
            <a:r>
              <a:rPr lang="en-US" altLang="zh-CN" sz="2000" dirty="0" err="1">
                <a:solidFill>
                  <a:srgbClr val="0000FF"/>
                </a:solidFill>
              </a:rPr>
              <a:t>wakefield</a:t>
            </a:r>
            <a:r>
              <a:rPr lang="en-US" altLang="zh-CN" sz="2000" dirty="0">
                <a:solidFill>
                  <a:srgbClr val="0000FF"/>
                </a:solidFill>
              </a:rPr>
              <a:t> (LRWF) </a:t>
            </a:r>
            <a:r>
              <a:rPr lang="en-US" altLang="zh-CN" sz="2000" dirty="0"/>
              <a:t>is studied in steps: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dirty="0"/>
              <a:t>Definition of </a:t>
            </a:r>
            <a:r>
              <a:rPr lang="en-US" altLang="zh-CN" sz="1800" dirty="0">
                <a:solidFill>
                  <a:srgbClr val="FF0000"/>
                </a:solidFill>
              </a:rPr>
              <a:t>wake criteria </a:t>
            </a:r>
            <a:r>
              <a:rPr lang="en-US" altLang="zh-CN" sz="1800" dirty="0"/>
              <a:t>from jitter amplification study, using an approximate </a:t>
            </a:r>
            <a:r>
              <a:rPr lang="en-US" altLang="zh-CN" sz="1800" dirty="0">
                <a:solidFill>
                  <a:srgbClr val="FF0000"/>
                </a:solidFill>
              </a:rPr>
              <a:t>wake envelope</a:t>
            </a:r>
            <a:r>
              <a:rPr lang="en-US" altLang="zh-CN" sz="1800" dirty="0"/>
              <a:t> </a:t>
            </a:r>
            <a:r>
              <a:rPr lang="en-US" altLang="zh-CN" sz="1800" dirty="0">
                <a:solidFill>
                  <a:srgbClr val="FF0000"/>
                </a:solidFill>
              </a:rPr>
              <a:t>function</a:t>
            </a:r>
            <a:r>
              <a:rPr lang="en-US" altLang="zh-CN" sz="1800" dirty="0"/>
              <a:t> (though effect is overestimated with envelope). A </a:t>
            </a:r>
            <a:r>
              <a:rPr lang="en-US" altLang="zh-CN" sz="1800" dirty="0">
                <a:solidFill>
                  <a:srgbClr val="FF0000"/>
                </a:solidFill>
              </a:rPr>
              <a:t>2D scan </a:t>
            </a:r>
            <a:r>
              <a:rPr lang="en-US" altLang="zh-CN" sz="1800" dirty="0"/>
              <a:t>is performed with different parameters </a:t>
            </a:r>
            <a:r>
              <a:rPr lang="en-US" altLang="zh-CN" sz="1800" dirty="0">
                <a:solidFill>
                  <a:srgbClr val="FF0000"/>
                </a:solidFill>
              </a:rPr>
              <a:t>(</a:t>
            </a:r>
            <a:r>
              <a:rPr lang="en-US" altLang="zh-CN" sz="1800" i="1" dirty="0">
                <a:solidFill>
                  <a:srgbClr val="FF0000"/>
                </a:solidFill>
              </a:rPr>
              <a:t>k</a:t>
            </a:r>
            <a:r>
              <a:rPr lang="en-US" altLang="zh-CN" sz="1800" dirty="0">
                <a:solidFill>
                  <a:srgbClr val="FF0000"/>
                </a:solidFill>
              </a:rPr>
              <a:t>, </a:t>
            </a:r>
            <a:r>
              <a:rPr lang="el-GR" altLang="zh-CN" sz="1800" dirty="0">
                <a:solidFill>
                  <a:srgbClr val="FF0000"/>
                </a:solidFill>
              </a:rPr>
              <a:t>α</a:t>
            </a:r>
            <a:r>
              <a:rPr lang="en-US" altLang="zh-CN" sz="1800" dirty="0">
                <a:solidFill>
                  <a:srgbClr val="FF0000"/>
                </a:solidFill>
              </a:rPr>
              <a:t>)</a:t>
            </a:r>
            <a:r>
              <a:rPr lang="en-US" altLang="zh-CN" sz="1800" dirty="0"/>
              <a:t>, with single particle simulation (similar to full bunch simulation)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endParaRPr lang="en-US" altLang="zh-CN" sz="20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AE44A52-88B4-29A4-F7B4-0B1769A76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88" y="2901309"/>
            <a:ext cx="3140883" cy="710113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D36EB37D-EF58-CD98-71F3-FD7E68B77F7F}"/>
              </a:ext>
            </a:extLst>
          </p:cNvPr>
          <p:cNvGrpSpPr/>
          <p:nvPr/>
        </p:nvGrpSpPr>
        <p:grpSpPr>
          <a:xfrm>
            <a:off x="266328" y="3748167"/>
            <a:ext cx="3227586" cy="2642905"/>
            <a:chOff x="5312855" y="3785019"/>
            <a:chExt cx="3486852" cy="2734627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ACBAEA39-E5DD-9D8A-E120-592237C4E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6014" y="3785019"/>
              <a:ext cx="3140883" cy="2304430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A59A0072-976A-6E70-CBC0-9CF07FD08D3E}"/>
                </a:ext>
              </a:extLst>
            </p:cNvPr>
            <p:cNvSpPr txBox="1"/>
            <p:nvPr/>
          </p:nvSpPr>
          <p:spPr>
            <a:xfrm>
              <a:off x="5312855" y="6150314"/>
              <a:ext cx="3486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Arbitrary LRWF (from a test design)</a:t>
              </a:r>
              <a:endParaRPr lang="zh-CN" altLang="en-US" dirty="0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55C7E75A-0A4F-2691-C761-681BE3E16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093" y="2811295"/>
            <a:ext cx="2573127" cy="208512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8655B1B-6C22-2FB1-AB6C-C760F3F17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7647" y="2841728"/>
            <a:ext cx="2701008" cy="2085119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261936D4-8DC0-9AFE-1BA7-91FECB70A1D5}"/>
              </a:ext>
            </a:extLst>
          </p:cNvPr>
          <p:cNvSpPr txBox="1"/>
          <p:nvPr/>
        </p:nvSpPr>
        <p:spPr>
          <a:xfrm>
            <a:off x="3933057" y="5047334"/>
            <a:ext cx="5185598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1" dirty="0"/>
              <a:t>F grows with</a:t>
            </a:r>
            <a:r>
              <a:rPr lang="en-US" altLang="zh-CN" sz="1600" b="1" dirty="0">
                <a:solidFill>
                  <a:srgbClr val="FF0000"/>
                </a:solidFill>
              </a:rPr>
              <a:t> Sum(|</a:t>
            </a:r>
            <a:r>
              <a:rPr lang="en-US" altLang="zh-CN" sz="1600" b="1" dirty="0" err="1">
                <a:solidFill>
                  <a:srgbClr val="FF0000"/>
                </a:solidFill>
              </a:rPr>
              <a:t>Wt</a:t>
            </a:r>
            <a:r>
              <a:rPr lang="en-US" altLang="zh-CN" sz="1600" b="1" dirty="0">
                <a:solidFill>
                  <a:srgbClr val="FF0000"/>
                </a:solidFill>
              </a:rPr>
              <a:t>|) </a:t>
            </a:r>
            <a:r>
              <a:rPr lang="en-US" altLang="zh-CN" sz="1600" b="1" dirty="0"/>
              <a:t>over bunches </a:t>
            </a:r>
            <a:r>
              <a:rPr lang="en-US" altLang="zh-CN" sz="1600" b="1" dirty="0">
                <a:solidFill>
                  <a:srgbClr val="FF0000"/>
                </a:solidFill>
              </a:rPr>
              <a:t>exponentially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1" dirty="0"/>
              <a:t>Finally, Sum(|</a:t>
            </a:r>
            <a:r>
              <a:rPr lang="en-US" altLang="zh-CN" sz="1600" b="1" dirty="0" err="1"/>
              <a:t>Wt</a:t>
            </a:r>
            <a:r>
              <a:rPr lang="en-US" altLang="zh-CN" sz="1600" b="1" dirty="0"/>
              <a:t>|) over bunches </a:t>
            </a:r>
            <a:r>
              <a:rPr lang="en-US" altLang="zh-CN" sz="1600" b="1" dirty="0">
                <a:solidFill>
                  <a:srgbClr val="FF0000"/>
                </a:solidFill>
              </a:rPr>
              <a:t>&lt; 10 V/</a:t>
            </a:r>
            <a:r>
              <a:rPr lang="en-US" altLang="zh-CN" sz="1600" b="1" dirty="0" err="1">
                <a:solidFill>
                  <a:srgbClr val="FF0000"/>
                </a:solidFill>
              </a:rPr>
              <a:t>pC</a:t>
            </a:r>
            <a:r>
              <a:rPr lang="en-US" altLang="zh-CN" sz="1600" b="1" dirty="0">
                <a:solidFill>
                  <a:srgbClr val="FF0000"/>
                </a:solidFill>
              </a:rPr>
              <a:t>/m/mm</a:t>
            </a:r>
            <a:r>
              <a:rPr lang="en-US" altLang="zh-CN" sz="1600" b="1" dirty="0"/>
              <a:t> is used as the </a:t>
            </a:r>
            <a:r>
              <a:rPr lang="en-US" altLang="zh-CN" sz="1600" b="1" dirty="0">
                <a:solidFill>
                  <a:srgbClr val="FF0000"/>
                </a:solidFill>
              </a:rPr>
              <a:t>wake criteria</a:t>
            </a:r>
            <a:r>
              <a:rPr lang="en-US" altLang="zh-CN" sz="1600" b="1" dirty="0"/>
              <a:t> for RF design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34753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91489-3AD1-8873-3757-124555C89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B2F218-F46A-89D4-04D2-6C08DC9E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F4D9BE-779D-35C0-47EA-598E5BB94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B7C2A7-5A8C-8AD8-960A-6E50CDA0D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078DF6-5A7A-F133-FBAE-2F39D6DC1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78EFC119-818C-7179-0351-E28FA366B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171547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Jitter amplification due to </a:t>
            </a:r>
            <a:r>
              <a:rPr lang="en-US" altLang="zh-CN" sz="2000" dirty="0">
                <a:solidFill>
                  <a:srgbClr val="0000FF"/>
                </a:solidFill>
              </a:rPr>
              <a:t>long-range </a:t>
            </a:r>
            <a:r>
              <a:rPr lang="en-US" altLang="zh-CN" sz="2000" dirty="0" err="1">
                <a:solidFill>
                  <a:srgbClr val="0000FF"/>
                </a:solidFill>
              </a:rPr>
              <a:t>wakefield</a:t>
            </a:r>
            <a:r>
              <a:rPr lang="en-US" altLang="zh-CN" sz="2000" dirty="0">
                <a:solidFill>
                  <a:srgbClr val="0000FF"/>
                </a:solidFill>
              </a:rPr>
              <a:t> (LRWF) </a:t>
            </a:r>
            <a:r>
              <a:rPr lang="en-US" altLang="zh-CN" sz="2000" dirty="0"/>
              <a:t>is studied in steps: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dirty="0"/>
              <a:t>Definition of wake criteria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dirty="0"/>
              <a:t>RF structure optimization (see Adnan’s presentation) 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dirty="0">
                <a:solidFill>
                  <a:srgbClr val="FF0000"/>
                </a:solidFill>
              </a:rPr>
              <a:t>Wake test</a:t>
            </a:r>
            <a:r>
              <a:rPr lang="en-US" altLang="zh-CN" sz="1800" dirty="0"/>
              <a:t> for jitter amplification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7D45A2F-FFBF-8EC0-D9D1-AC7B58461A1B}"/>
              </a:ext>
            </a:extLst>
          </p:cNvPr>
          <p:cNvSpPr txBox="1"/>
          <p:nvPr/>
        </p:nvSpPr>
        <p:spPr>
          <a:xfrm>
            <a:off x="710120" y="2606724"/>
            <a:ext cx="5155660" cy="3027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b="1" dirty="0">
                <a:solidFill>
                  <a:srgbClr val="0000FF"/>
                </a:solidFill>
              </a:rPr>
              <a:t>Coherent jitter: </a:t>
            </a:r>
            <a:r>
              <a:rPr lang="en-US" altLang="zh-CN" sz="1600" dirty="0"/>
              <a:t>trains evenly distributed on the ellipse (bunches have the same position in transverse phase space)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b="1" dirty="0">
                <a:solidFill>
                  <a:srgbClr val="0000FF"/>
                </a:solidFill>
              </a:rPr>
              <a:t>Incoherent jitter: </a:t>
            </a:r>
            <a:r>
              <a:rPr lang="en-US" altLang="zh-CN" sz="1600" dirty="0"/>
              <a:t>trains randomly distributed in transverse phase space (bunch positions are also random)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2">
                <a:extLst>
                  <a:ext uri="{FF2B5EF4-FFF2-40B4-BE49-F238E27FC236}">
                    <a16:creationId xmlns:a16="http://schemas.microsoft.com/office/drawing/2014/main" id="{F49C7F7D-CE0E-EA41-2513-48118F127873}"/>
                  </a:ext>
                </a:extLst>
              </p:cNvPr>
              <p:cNvSpPr txBox="1"/>
              <p:nvPr/>
            </p:nvSpPr>
            <p:spPr>
              <a:xfrm>
                <a:off x="1297741" y="3653792"/>
                <a:ext cx="4568039" cy="75956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  <m:r>
                          <a:rPr lang="en-CH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e>
                      <m:sub/>
                    </m:sSub>
                  </m:oMath>
                </a14:m>
                <a:r>
                  <a:rPr lang="en-CH" sz="1600" b="1" dirty="0"/>
                  <a:t>,  where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6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CH" sz="1600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altLang="zh-CN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sz="1600" b="1">
                                    <a:latin typeface="Cambria Math" panose="02040503050406030204" pitchFamily="18" charset="0"/>
                                  </a:rPr>
                                  <m:t>𝐟𝐢𝐧𝐚𝐥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sz="1600" b="1">
                                    <a:latin typeface="Cambria Math" panose="02040503050406030204" pitchFamily="18" charset="0"/>
                                  </a:rPr>
                                  <m:t>𝐢𝐧𝐢𝐭𝐢𝐚𝐥</m:t>
                                </m:r>
                              </m:sub>
                            </m:sSub>
                          </m:den>
                        </m:f>
                        <m:r>
                          <a:rPr lang="en-CH" altLang="zh-CN" sz="1600" b="1" i="1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CH" altLang="zh-CN" sz="1600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CH" altLang="zh-CN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sz="1600" b="1">
                                        <a:latin typeface="Cambria Math" panose="02040503050406030204" pitchFamily="18" charset="0"/>
                                      </a:rPr>
                                      <m:t>𝐟𝐢𝐧𝐚𝐥</m:t>
                                    </m:r>
                                  </m:sub>
                                  <m:sup/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CH" altLang="zh-CN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sz="1600" b="1">
                                        <a:latin typeface="Cambria Math" panose="02040503050406030204" pitchFamily="18" charset="0"/>
                                      </a:rPr>
                                      <m:t>𝐢𝐧𝐢𝐭𝐢𝐚𝐥</m:t>
                                    </m:r>
                                  </m:sub>
                                  <m:sup/>
                                </m:sSubSup>
                              </m:den>
                            </m:f>
                          </m:e>
                        </m:rad>
                      </m:e>
                      <m:sub/>
                    </m:sSub>
                  </m:oMath>
                </a14:m>
                <a:endParaRPr lang="en-CH" sz="1600" b="1" dirty="0"/>
              </a:p>
            </p:txBody>
          </p:sp>
        </mc:Choice>
        <mc:Fallback xmlns="">
          <p:sp>
            <p:nvSpPr>
              <p:cNvPr id="14" name="TextBox 2">
                <a:extLst>
                  <a:ext uri="{FF2B5EF4-FFF2-40B4-BE49-F238E27FC236}">
                    <a16:creationId xmlns:a16="http://schemas.microsoft.com/office/drawing/2014/main" id="{F49C7F7D-CE0E-EA41-2513-48118F127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741" y="3653792"/>
                <a:ext cx="4568039" cy="7595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图片 17">
            <a:extLst>
              <a:ext uri="{FF2B5EF4-FFF2-40B4-BE49-F238E27FC236}">
                <a16:creationId xmlns:a16="http://schemas.microsoft.com/office/drawing/2014/main" id="{11AB0CD0-D184-F512-B3D8-E551F6B9F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576" y="1942189"/>
            <a:ext cx="2303418" cy="2092096"/>
          </a:xfrm>
          <a:prstGeom prst="rect">
            <a:avLst/>
          </a:prstGeom>
          <a:ln>
            <a:noFill/>
          </a:ln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A9407E78-6144-C775-34EE-56A24BDD7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729" y="4284916"/>
            <a:ext cx="2298265" cy="2092096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">
                <a:extLst>
                  <a:ext uri="{FF2B5EF4-FFF2-40B4-BE49-F238E27FC236}">
                    <a16:creationId xmlns:a16="http://schemas.microsoft.com/office/drawing/2014/main" id="{ABB5CF50-CBD9-A2E9-077C-AB34747E5480}"/>
                  </a:ext>
                </a:extLst>
              </p:cNvPr>
              <p:cNvSpPr txBox="1"/>
              <p:nvPr/>
            </p:nvSpPr>
            <p:spPr>
              <a:xfrm>
                <a:off x="1216677" y="5597767"/>
                <a:ext cx="4568039" cy="75956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𝒓𝒎𝒔</m:t>
                            </m:r>
                          </m:sub>
                        </m:sSub>
                        <m:r>
                          <a:rPr lang="en-CH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CH" sz="16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e>
                      <m:sub/>
                    </m:sSub>
                  </m:oMath>
                </a14:m>
                <a:r>
                  <a:rPr lang="en-CH" sz="1600" b="1" dirty="0"/>
                  <a:t>,  where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6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CH" sz="1600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H" altLang="zh-CN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sz="1600" b="1">
                                    <a:latin typeface="Cambria Math" panose="02040503050406030204" pitchFamily="18" charset="0"/>
                                  </a:rPr>
                                  <m:t>𝐟𝐢𝐧𝐚𝐥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CH" altLang="zh-CN" sz="1600" b="1">
                                    <a:latin typeface="Cambria Math" panose="02040503050406030204" pitchFamily="18" charset="0"/>
                                  </a:rPr>
                                  <m:t>𝐢𝐧𝐢𝐭𝐢𝐚𝐥</m:t>
                                </m:r>
                              </m:sub>
                            </m:sSub>
                          </m:den>
                        </m:f>
                        <m:r>
                          <a:rPr lang="en-CH" altLang="zh-CN" sz="1600" b="1" i="1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CH" altLang="zh-CN" sz="1600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CH" altLang="zh-CN" sz="16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CH" altLang="zh-CN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sz="1600" b="1">
                                        <a:latin typeface="Cambria Math" panose="02040503050406030204" pitchFamily="18" charset="0"/>
                                      </a:rPr>
                                      <m:t>𝐟𝐢𝐧𝐚𝐥</m:t>
                                    </m:r>
                                  </m:sub>
                                  <m:sup/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CH" altLang="zh-CN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H" altLang="zh-CN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CH" altLang="zh-CN" sz="1600" b="1">
                                        <a:latin typeface="Cambria Math" panose="02040503050406030204" pitchFamily="18" charset="0"/>
                                      </a:rPr>
                                      <m:t>𝐢𝐧𝐢𝐭𝐢𝐚𝐥</m:t>
                                    </m:r>
                                  </m:sub>
                                  <m:sup/>
                                </m:sSubSup>
                              </m:den>
                            </m:f>
                          </m:e>
                        </m:rad>
                      </m:e>
                      <m:sub/>
                    </m:sSub>
                  </m:oMath>
                </a14:m>
                <a:endParaRPr lang="en-CH" sz="1600" b="1" dirty="0"/>
              </a:p>
            </p:txBody>
          </p:sp>
        </mc:Choice>
        <mc:Fallback xmlns="">
          <p:sp>
            <p:nvSpPr>
              <p:cNvPr id="21" name="TextBox 2">
                <a:extLst>
                  <a:ext uri="{FF2B5EF4-FFF2-40B4-BE49-F238E27FC236}">
                    <a16:creationId xmlns:a16="http://schemas.microsoft.com/office/drawing/2014/main" id="{ABB5CF50-CBD9-A2E9-077C-AB34747E5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6677" y="5597767"/>
                <a:ext cx="4568039" cy="75956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09A29B54-4563-9468-4381-4D53FEEB0F44}"/>
              </a:ext>
            </a:extLst>
          </p:cNvPr>
          <p:cNvCxnSpPr>
            <a:cxnSpLocks/>
          </p:cNvCxnSpPr>
          <p:nvPr/>
        </p:nvCxnSpPr>
        <p:spPr>
          <a:xfrm flipV="1">
            <a:off x="5272391" y="3531140"/>
            <a:ext cx="1128409" cy="5024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25A65257-2B9C-82D0-FD18-1F80440E1B7E}"/>
              </a:ext>
            </a:extLst>
          </p:cNvPr>
          <p:cNvCxnSpPr>
            <a:cxnSpLocks/>
          </p:cNvCxnSpPr>
          <p:nvPr/>
        </p:nvCxnSpPr>
        <p:spPr>
          <a:xfrm flipV="1">
            <a:off x="5190890" y="5505397"/>
            <a:ext cx="1128409" cy="5024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700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293C3-24B2-5D91-0CE1-50FAFD6B7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C9A68E-65AE-5A8C-BB8D-209203BD4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3F5DC8-5D44-EA5F-31A9-A23357549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9FB13E-8DC5-EB8F-2744-267B53517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A0E88B-6098-B9AF-FE3A-F265B3066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FA7EB0B6-148A-669E-51AF-311D7A2B0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171547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For stability, we shift the </a:t>
            </a:r>
            <a:r>
              <a:rPr lang="en-US" altLang="zh-CN" sz="2000" dirty="0" err="1"/>
              <a:t>wakefield</a:t>
            </a:r>
            <a:r>
              <a:rPr lang="en-US" altLang="zh-CN" sz="2000" dirty="0"/>
              <a:t> by ±0.5 ns, and take the worst wake (maximum sum(|</a:t>
            </a:r>
            <a:r>
              <a:rPr lang="en-US" altLang="zh-CN" sz="2000" dirty="0" err="1"/>
              <a:t>Wt</a:t>
            </a:r>
            <a:r>
              <a:rPr lang="en-US" altLang="zh-CN" sz="2000" dirty="0"/>
              <a:t>|)), which proves to be the worst jitter amplification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BADF5DB-4E65-0CE7-B10E-FBF60C292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647" y="1858296"/>
            <a:ext cx="2914006" cy="2225372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29FF99FA-5565-E85C-24CC-570E3B9C7EC8}"/>
              </a:ext>
            </a:extLst>
          </p:cNvPr>
          <p:cNvGrpSpPr/>
          <p:nvPr/>
        </p:nvGrpSpPr>
        <p:grpSpPr>
          <a:xfrm>
            <a:off x="65734" y="1909046"/>
            <a:ext cx="2810945" cy="2174621"/>
            <a:chOff x="65735" y="1909047"/>
            <a:chExt cx="2766560" cy="207067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4441DD53-FA6D-B558-1938-9C6B60696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735" y="1909047"/>
              <a:ext cx="2766560" cy="2070676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CBFECAB6-0A79-B157-F74D-722C9626D125}"/>
                </a:ext>
              </a:extLst>
            </p:cNvPr>
            <p:cNvSpPr txBox="1"/>
            <p:nvPr/>
          </p:nvSpPr>
          <p:spPr>
            <a:xfrm>
              <a:off x="1418960" y="3255185"/>
              <a:ext cx="12798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a0 = 17 mm</a:t>
              </a:r>
              <a:endParaRPr lang="zh-CN" altLang="en-US" dirty="0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6637B063-EBDE-EF55-8423-12922491F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043" y="1858296"/>
            <a:ext cx="3131371" cy="2277361"/>
          </a:xfrm>
          <a:prstGeom prst="rect">
            <a:avLst/>
          </a:prstGeom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542A9AC5-918A-1BD3-5FDB-8CE9C7BAE665}"/>
              </a:ext>
            </a:extLst>
          </p:cNvPr>
          <p:cNvSpPr txBox="1">
            <a:spLocks/>
          </p:cNvSpPr>
          <p:nvPr/>
        </p:nvSpPr>
        <p:spPr>
          <a:xfrm>
            <a:off x="263082" y="4273536"/>
            <a:ext cx="8655729" cy="868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000" dirty="0"/>
              <a:t>Jitter amplification is taken to be the </a:t>
            </a:r>
            <a:r>
              <a:rPr lang="en-US" altLang="zh-CN" sz="2000" dirty="0">
                <a:solidFill>
                  <a:srgbClr val="FF0000"/>
                </a:solidFill>
              </a:rPr>
              <a:t>average of the last 200 bunches</a:t>
            </a:r>
          </a:p>
          <a:p>
            <a:pPr marL="648000"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600" dirty="0"/>
              <a:t>For incoherent jitter, 100 trains are simulated (average is similar to 1000 or more trains)</a:t>
            </a:r>
          </a:p>
        </p:txBody>
      </p:sp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id="{5390E0E8-0F79-E195-4415-F2C962F7DC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464625"/>
              </p:ext>
            </p:extLst>
          </p:nvPr>
        </p:nvGraphicFramePr>
        <p:xfrm>
          <a:off x="496366" y="5245712"/>
          <a:ext cx="8151268" cy="105615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91446">
                  <a:extLst>
                    <a:ext uri="{9D8B030D-6E8A-4147-A177-3AD203B41FA5}">
                      <a16:colId xmlns:a16="http://schemas.microsoft.com/office/drawing/2014/main" val="452923513"/>
                    </a:ext>
                  </a:extLst>
                </a:gridCol>
                <a:gridCol w="1780161">
                  <a:extLst>
                    <a:ext uri="{9D8B030D-6E8A-4147-A177-3AD203B41FA5}">
                      <a16:colId xmlns:a16="http://schemas.microsoft.com/office/drawing/2014/main" val="2061718142"/>
                    </a:ext>
                  </a:extLst>
                </a:gridCol>
                <a:gridCol w="1750979">
                  <a:extLst>
                    <a:ext uri="{9D8B030D-6E8A-4147-A177-3AD203B41FA5}">
                      <a16:colId xmlns:a16="http://schemas.microsoft.com/office/drawing/2014/main" val="1029165428"/>
                    </a:ext>
                  </a:extLst>
                </a:gridCol>
                <a:gridCol w="1118681">
                  <a:extLst>
                    <a:ext uri="{9D8B030D-6E8A-4147-A177-3AD203B41FA5}">
                      <a16:colId xmlns:a16="http://schemas.microsoft.com/office/drawing/2014/main" val="2908597750"/>
                    </a:ext>
                  </a:extLst>
                </a:gridCol>
                <a:gridCol w="1410001">
                  <a:extLst>
                    <a:ext uri="{9D8B030D-6E8A-4147-A177-3AD203B41FA5}">
                      <a16:colId xmlns:a16="http://schemas.microsoft.com/office/drawing/2014/main" val="1262674643"/>
                    </a:ext>
                  </a:extLst>
                </a:gridCol>
              </a:tblGrid>
              <a:tr h="352051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rgbClr val="0000FF"/>
                          </a:solidFill>
                          <a:latin typeface="+mn-lt"/>
                        </a:rPr>
                        <a:t>Jitter amplification</a:t>
                      </a:r>
                      <a:endParaRPr lang="zh-CN" altLang="en-US" sz="16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e- Injector </a:t>
                      </a:r>
                      <a:r>
                        <a:rPr lang="en-US" altLang="zh-CN" sz="1600" b="1" dirty="0" err="1">
                          <a:solidFill>
                            <a:srgbClr val="FF0000"/>
                          </a:solidFill>
                          <a:latin typeface="+mn-lt"/>
                        </a:rPr>
                        <a:t>Linac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e+ Injector </a:t>
                      </a:r>
                      <a:r>
                        <a:rPr lang="en-US" altLang="zh-CN" sz="1600" b="1" dirty="0" err="1">
                          <a:solidFill>
                            <a:srgbClr val="FF0000"/>
                          </a:solidFill>
                          <a:latin typeface="+mn-lt"/>
                        </a:rPr>
                        <a:t>Linac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BC1 </a:t>
                      </a:r>
                      <a:r>
                        <a:rPr lang="en-US" altLang="zh-CN" sz="1600" b="1" dirty="0" err="1">
                          <a:solidFill>
                            <a:srgbClr val="FF0000"/>
                          </a:solidFill>
                          <a:latin typeface="+mn-lt"/>
                        </a:rPr>
                        <a:t>Linac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Booster </a:t>
                      </a:r>
                      <a:r>
                        <a:rPr lang="en-US" altLang="zh-CN" sz="1600" b="1" dirty="0" err="1">
                          <a:solidFill>
                            <a:srgbClr val="FF0000"/>
                          </a:solidFill>
                          <a:latin typeface="+mn-lt"/>
                        </a:rPr>
                        <a:t>Linac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538187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rgbClr val="0000FF"/>
                          </a:solidFill>
                          <a:latin typeface="+mn-lt"/>
                        </a:rPr>
                        <a:t>Fc</a:t>
                      </a:r>
                      <a:endParaRPr lang="zh-CN" altLang="en-US" sz="16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1.01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In Progress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1.00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1.00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677830"/>
                  </a:ext>
                </a:extLst>
              </a:tr>
              <a:tr h="352051">
                <a:tc>
                  <a:txBody>
                    <a:bodyPr/>
                    <a:lstStyle/>
                    <a:p>
                      <a:r>
                        <a:rPr lang="en-US" altLang="zh-CN" sz="1600" b="1" dirty="0" err="1">
                          <a:solidFill>
                            <a:srgbClr val="0000FF"/>
                          </a:solidFill>
                          <a:latin typeface="+mn-lt"/>
                        </a:rPr>
                        <a:t>Frms</a:t>
                      </a:r>
                      <a:endParaRPr lang="zh-CN" altLang="en-US" sz="16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1.53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1.00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1.12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564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4802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3DD5B7-7BED-0499-C8D3-8312AB7A7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Jitter amplifications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B12388-3584-60BA-4913-7ABB1435B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13458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From </a:t>
            </a:r>
            <a:r>
              <a:rPr lang="en-US" altLang="zh-CN" sz="2000" dirty="0">
                <a:solidFill>
                  <a:srgbClr val="0000FF"/>
                </a:solidFill>
              </a:rPr>
              <a:t>incoherent</a:t>
            </a:r>
            <a:r>
              <a:rPr lang="en-US" altLang="zh-CN" sz="2000" dirty="0"/>
              <a:t> jitter amplification to </a:t>
            </a:r>
            <a:r>
              <a:rPr lang="en-US" altLang="zh-CN" sz="2000" dirty="0">
                <a:solidFill>
                  <a:srgbClr val="0000FF"/>
                </a:solidFill>
              </a:rPr>
              <a:t>projected emittance growth</a:t>
            </a:r>
            <a:r>
              <a:rPr lang="en-US" altLang="zh-CN" sz="2000" dirty="0"/>
              <a:t> (full train)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Taking the average projected emittance of randomly jittered trains</a:t>
            </a:r>
            <a:endParaRPr lang="zh-CN" altLang="en-US" sz="18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B13258-40DE-3BF0-7F93-A86AEE6BC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1DDD78-1CAC-79F4-1C33-4CBE34C81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D6C9C2-12A7-E89A-C39A-C5611C003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CAA9579-297E-437A-D9BF-06263748C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21" y="2044916"/>
            <a:ext cx="3049602" cy="22255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42C266-4468-2935-841A-C2E4DCD49D4C}"/>
                  </a:ext>
                </a:extLst>
              </p:cNvPr>
              <p:cNvSpPr txBox="1"/>
              <p:nvPr/>
            </p:nvSpPr>
            <p:spPr>
              <a:xfrm>
                <a:off x="4477314" y="2024130"/>
                <a:ext cx="1862021" cy="4736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lang="en-CH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CH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H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𝐩𝐫𝐨𝐣𝐞𝐜𝐭𝐞𝐝</m:t>
                            </m:r>
                          </m:sub>
                          <m:sup/>
                        </m:sSubSup>
                      </m:num>
                      <m:den>
                        <m:sSub>
                          <m:sSubPr>
                            <m:ctrlPr>
                              <a:rPr lang="en-CH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CH" sz="16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H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CH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H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𝐉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,</a:t>
                </a:r>
                <a:endParaRPr lang="en-CH" sz="16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42C266-4468-2935-841A-C2E4DCD49D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7314" y="2024130"/>
                <a:ext cx="1862021" cy="473656"/>
              </a:xfrm>
              <a:prstGeom prst="rect">
                <a:avLst/>
              </a:prstGeom>
              <a:blipFill>
                <a:blip r:embed="rId3"/>
                <a:stretch>
                  <a:fillRect b="-89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3">
                <a:extLst>
                  <a:ext uri="{FF2B5EF4-FFF2-40B4-BE49-F238E27FC236}">
                    <a16:creationId xmlns:a16="http://schemas.microsoft.com/office/drawing/2014/main" id="{7BC68DB0-6890-4185-DC1D-3F1CB164F97D}"/>
                  </a:ext>
                </a:extLst>
              </p:cNvPr>
              <p:cNvSpPr txBox="1"/>
              <p:nvPr/>
            </p:nvSpPr>
            <p:spPr>
              <a:xfrm>
                <a:off x="6408384" y="1911038"/>
                <a:ext cx="1865126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/>
                      </m:sSub>
                      <m:r>
                        <a:rPr lang="en-US" sz="1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CH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𝐩𝐫𝐨𝐣𝐞𝐜𝐭𝐞𝐝</m:t>
                                  </m:r>
                                </m:sub>
                                <m:sup/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CH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CH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rad>
                    </m:oMath>
                  </m:oMathPara>
                </a14:m>
                <a:endParaRPr lang="en-CH" sz="16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TextBox 13">
                <a:extLst>
                  <a:ext uri="{FF2B5EF4-FFF2-40B4-BE49-F238E27FC236}">
                    <a16:creationId xmlns:a16="http://schemas.microsoft.com/office/drawing/2014/main" id="{7BC68DB0-6890-4185-DC1D-3F1CB164F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384" y="1911038"/>
                <a:ext cx="1865126" cy="7275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Right 6">
            <a:extLst>
              <a:ext uri="{FF2B5EF4-FFF2-40B4-BE49-F238E27FC236}">
                <a16:creationId xmlns:a16="http://schemas.microsoft.com/office/drawing/2014/main" id="{9BDAAD50-05AF-C681-2CFC-057150813FED}"/>
              </a:ext>
            </a:extLst>
          </p:cNvPr>
          <p:cNvSpPr/>
          <p:nvPr/>
        </p:nvSpPr>
        <p:spPr>
          <a:xfrm>
            <a:off x="4016227" y="3022063"/>
            <a:ext cx="283780" cy="216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22">
                <a:extLst>
                  <a:ext uri="{FF2B5EF4-FFF2-40B4-BE49-F238E27FC236}">
                    <a16:creationId xmlns:a16="http://schemas.microsoft.com/office/drawing/2014/main" id="{4FE62500-68A2-EDFE-49F1-4E0B8321C9E4}"/>
                  </a:ext>
                </a:extLst>
              </p:cNvPr>
              <p:cNvSpPr txBox="1"/>
              <p:nvPr/>
            </p:nvSpPr>
            <p:spPr>
              <a:xfrm>
                <a:off x="4477314" y="2725651"/>
                <a:ext cx="2638478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1600" b="1" i="1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CH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H" sz="1600" b="1" i="1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𝐟𝐢𝐧𝐚𝐥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H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H" sz="1600" b="1" i="1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CH" sz="1600" b="1" i="0" smtClean="0">
                                  <a:latin typeface="Cambria Math" panose="02040503050406030204" pitchFamily="18" charset="0"/>
                                </a:rPr>
                                <m:t>𝐢𝐧𝐢𝐭𝐢𝐚𝐥</m:t>
                              </m:r>
                            </m:sub>
                          </m:sSub>
                        </m:den>
                      </m:f>
                      <m:r>
                        <a:rPr lang="en-US" altLang="zh-CN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CH" sz="16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CH" altLang="zh-CN" sz="16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CH" altLang="zh-CN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zh-CN" sz="1600" b="1">
                                      <a:latin typeface="Cambria Math" panose="02040503050406030204" pitchFamily="18" charset="0"/>
                                    </a:rPr>
                                    <m:t>𝐩𝐫𝐨𝐣𝐞𝐜𝐭𝐞𝐝</m:t>
                                  </m:r>
                                </m:sub>
                                <m:sup>
                                  <m:r>
                                    <a:rPr lang="en-US" altLang="zh-CN" sz="1600" b="1" i="0" smtClean="0">
                                      <a:latin typeface="Cambria Math" panose="02040503050406030204" pitchFamily="18" charset="0"/>
                                    </a:rPr>
                                    <m:t>𝐟𝐢𝐧𝐚𝐥</m:t>
                                  </m:r>
                                </m:sup>
                              </m:sSubSup>
                              <m:r>
                                <a:rPr lang="en-US" altLang="zh-CN" sz="16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CH" altLang="zh-CN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CH" altLang="zh-CN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zh-CN" sz="1600" b="1">
                                      <a:latin typeface="Cambria Math" panose="02040503050406030204" pitchFamily="18" charset="0"/>
                                    </a:rPr>
                                    <m:t>𝐩𝐫𝐨𝐣𝐞𝐜𝐭𝐞𝐝</m:t>
                                  </m:r>
                                </m:sub>
                                <m:sup>
                                  <m:r>
                                    <a:rPr lang="en-US" altLang="zh-CN" sz="1600" b="1" i="0" smtClean="0">
                                      <a:latin typeface="Cambria Math" panose="02040503050406030204" pitchFamily="18" charset="0"/>
                                    </a:rPr>
                                    <m:t>𝐢𝐧𝐢𝐭𝐢𝐚𝐥</m:t>
                                  </m:r>
                                </m:sup>
                              </m:sSubSup>
                              <m:r>
                                <a:rPr lang="en-US" altLang="zh-CN" sz="16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CH" altLang="zh-CN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CH" altLang="zh-CN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CH" sz="1600" b="1" dirty="0"/>
              </a:p>
            </p:txBody>
          </p:sp>
        </mc:Choice>
        <mc:Fallback>
          <p:sp>
            <p:nvSpPr>
              <p:cNvPr id="15" name="TextBox 22">
                <a:extLst>
                  <a:ext uri="{FF2B5EF4-FFF2-40B4-BE49-F238E27FC236}">
                    <a16:creationId xmlns:a16="http://schemas.microsoft.com/office/drawing/2014/main" id="{4FE62500-68A2-EDFE-49F1-4E0B8321C9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7314" y="2725651"/>
                <a:ext cx="2638478" cy="7275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9475066E-3FCA-1D3A-BDB1-5751D34CBFDA}"/>
                  </a:ext>
                </a:extLst>
              </p:cNvPr>
              <p:cNvSpPr txBox="1"/>
              <p:nvPr/>
            </p:nvSpPr>
            <p:spPr>
              <a:xfrm>
                <a:off x="4392556" y="3645489"/>
                <a:ext cx="4090215" cy="3529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CH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H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altLang="zh-CN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𝐩𝐫𝐨𝐣𝐞𝐜𝐭𝐞𝐝</m:t>
                          </m:r>
                        </m:sub>
                        <m:sup/>
                      </m:sSubSup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CH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CH" altLang="zh-CN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CH" altLang="zh-CN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altLang="zh-CN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𝐢𝐧𝐢𝐭𝐢𝐚𝐥</m:t>
                          </m:r>
                        </m:sub>
                        <m:sup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p>
                              <m: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en-CH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9475066E-3FCA-1D3A-BDB1-5751D34CB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556" y="3645489"/>
                <a:ext cx="4090215" cy="352917"/>
              </a:xfrm>
              <a:prstGeom prst="rect">
                <a:avLst/>
              </a:prstGeom>
              <a:blipFill>
                <a:blip r:embed="rId6"/>
                <a:stretch>
                  <a:fillRect b="-241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1112CB7A-D320-1FDB-7F64-26725C81A6F0}"/>
              </a:ext>
            </a:extLst>
          </p:cNvPr>
          <p:cNvSpPr txBox="1">
            <a:spLocks/>
          </p:cNvSpPr>
          <p:nvPr/>
        </p:nvSpPr>
        <p:spPr>
          <a:xfrm>
            <a:off x="257451" y="4199464"/>
            <a:ext cx="8655729" cy="1032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/>
              <a:t>So the </a:t>
            </a:r>
            <a:r>
              <a:rPr lang="en-US" altLang="zh-CN" sz="2000" dirty="0">
                <a:solidFill>
                  <a:srgbClr val="0000FF"/>
                </a:solidFill>
              </a:rPr>
              <a:t>projected emittance growth</a:t>
            </a:r>
            <a:r>
              <a:rPr lang="en-US" altLang="zh-CN" sz="2000" dirty="0"/>
              <a:t> can be estimated (</a:t>
            </a:r>
            <a:r>
              <a:rPr lang="en-US" altLang="zh-CN" sz="2000" dirty="0">
                <a:solidFill>
                  <a:srgbClr val="0000FF"/>
                </a:solidFill>
              </a:rPr>
              <a:t>e.g. 10% initial jitter</a:t>
            </a:r>
            <a:r>
              <a:rPr lang="en-US" altLang="zh-CN" sz="2000" dirty="0"/>
              <a:t>):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表格 16">
                <a:extLst>
                  <a:ext uri="{FF2B5EF4-FFF2-40B4-BE49-F238E27FC236}">
                    <a16:creationId xmlns:a16="http://schemas.microsoft.com/office/drawing/2014/main" id="{F2F73202-3852-E1C6-69BF-68716CB1B17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0468756"/>
                  </p:ext>
                </p:extLst>
              </p:nvPr>
            </p:nvGraphicFramePr>
            <p:xfrm>
              <a:off x="446429" y="4890537"/>
              <a:ext cx="8073956" cy="1417320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2146225">
                      <a:extLst>
                        <a:ext uri="{9D8B030D-6E8A-4147-A177-3AD203B41FA5}">
                          <a16:colId xmlns:a16="http://schemas.microsoft.com/office/drawing/2014/main" val="452923513"/>
                        </a:ext>
                      </a:extLst>
                    </a:gridCol>
                    <a:gridCol w="1566154">
                      <a:extLst>
                        <a:ext uri="{9D8B030D-6E8A-4147-A177-3AD203B41FA5}">
                          <a16:colId xmlns:a16="http://schemas.microsoft.com/office/drawing/2014/main" val="2061718142"/>
                        </a:ext>
                      </a:extLst>
                    </a:gridCol>
                    <a:gridCol w="1702340">
                      <a:extLst>
                        <a:ext uri="{9D8B030D-6E8A-4147-A177-3AD203B41FA5}">
                          <a16:colId xmlns:a16="http://schemas.microsoft.com/office/drawing/2014/main" val="1029165428"/>
                        </a:ext>
                      </a:extLst>
                    </a:gridCol>
                    <a:gridCol w="1118681">
                      <a:extLst>
                        <a:ext uri="{9D8B030D-6E8A-4147-A177-3AD203B41FA5}">
                          <a16:colId xmlns:a16="http://schemas.microsoft.com/office/drawing/2014/main" val="2908597750"/>
                        </a:ext>
                      </a:extLst>
                    </a:gridCol>
                    <a:gridCol w="1540556">
                      <a:extLst>
                        <a:ext uri="{9D8B030D-6E8A-4147-A177-3AD203B41FA5}">
                          <a16:colId xmlns:a16="http://schemas.microsoft.com/office/drawing/2014/main" val="1262674643"/>
                        </a:ext>
                      </a:extLst>
                    </a:gridCol>
                  </a:tblGrid>
                  <a:tr h="229565">
                    <a:tc>
                      <a:txBody>
                        <a:bodyPr/>
                        <a:lstStyle/>
                        <a:p>
                          <a:r>
                            <a:rPr lang="en-US" altLang="zh-CN" sz="1500" b="1" baseline="0" dirty="0">
                              <a:solidFill>
                                <a:srgbClr val="0000FF"/>
                              </a:solidFill>
                            </a:rPr>
                            <a:t>Normalized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5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𝐞𝐦𝐢𝐭𝐭𝐚𝐧𝐜𝐞</m:t>
                              </m:r>
                            </m:oMath>
                          </a14:m>
                          <a:endParaRPr lang="zh-CN" altLang="en-US" sz="1500" b="1" i="0" dirty="0">
                            <a:solidFill>
                              <a:srgbClr val="0000FF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e- Injector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e+ Injector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BC1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Booster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5538187"/>
                      </a:ext>
                    </a:extLst>
                  </a:tr>
                  <a:tr h="38367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CH" altLang="zh-CN" sz="15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5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𝐒𝐢𝐧𝐠𝐥𝐞</m:t>
                                  </m:r>
                                  <m:r>
                                    <a:rPr lang="en-US" altLang="zh-CN" sz="15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altLang="zh-CN" sz="15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𝐛𝐮𝐧𝐜𝐡</m:t>
                                  </m:r>
                                  <m:r>
                                    <a:rPr lang="en-US" altLang="zh-CN" sz="15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CH" altLang="zh-CN" sz="15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zh-CN" sz="15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altLang="zh-CN" sz="15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altLang="en-US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[x, y]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Polar.: 10 um</a:t>
                          </a:r>
                          <a:b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zh-CN" sz="1500" b="1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Unpol</a:t>
                          </a:r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.: 50 um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~10 mm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[700, 5] nm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[~704, 5] nm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8836"/>
                      </a:ext>
                    </a:extLst>
                  </a:tr>
                  <a:tr h="38367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altLang="zh-CN" sz="15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CH" altLang="zh-CN" sz="15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H" altLang="zh-CN" sz="15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zh-CN" sz="1500" b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𝐩𝐫𝐨𝐣𝐞𝐜𝐭𝐞𝐝</m:t>
                                  </m:r>
                                </m:sub>
                                <m:sup>
                                  <m:r>
                                    <a:rPr lang="en-US" altLang="zh-CN" sz="15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altLang="en-US" sz="1500" b="1" dirty="0">
                              <a:solidFill>
                                <a:srgbClr val="0000FF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500" b="1" dirty="0">
                              <a:solidFill>
                                <a:srgbClr val="0000FF"/>
                              </a:solidFill>
                              <a:latin typeface="+mn-lt"/>
                            </a:rPr>
                            <a:t>[x, y]</a:t>
                          </a:r>
                          <a:endParaRPr lang="zh-CN" altLang="en-US" sz="1500" b="1" dirty="0">
                            <a:solidFill>
                              <a:srgbClr val="0000FF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~0.1 um</a:t>
                          </a:r>
                          <a:b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</a:br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~0.7 um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In progress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~[1.8, 0.01] nm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9564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表格 16">
                <a:extLst>
                  <a:ext uri="{FF2B5EF4-FFF2-40B4-BE49-F238E27FC236}">
                    <a16:creationId xmlns:a16="http://schemas.microsoft.com/office/drawing/2014/main" id="{F2F73202-3852-E1C6-69BF-68716CB1B17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0468756"/>
                  </p:ext>
                </p:extLst>
              </p:nvPr>
            </p:nvGraphicFramePr>
            <p:xfrm>
              <a:off x="446429" y="4890537"/>
              <a:ext cx="8073956" cy="1417320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2146225">
                      <a:extLst>
                        <a:ext uri="{9D8B030D-6E8A-4147-A177-3AD203B41FA5}">
                          <a16:colId xmlns:a16="http://schemas.microsoft.com/office/drawing/2014/main" val="452923513"/>
                        </a:ext>
                      </a:extLst>
                    </a:gridCol>
                    <a:gridCol w="1566154">
                      <a:extLst>
                        <a:ext uri="{9D8B030D-6E8A-4147-A177-3AD203B41FA5}">
                          <a16:colId xmlns:a16="http://schemas.microsoft.com/office/drawing/2014/main" val="2061718142"/>
                        </a:ext>
                      </a:extLst>
                    </a:gridCol>
                    <a:gridCol w="1702340">
                      <a:extLst>
                        <a:ext uri="{9D8B030D-6E8A-4147-A177-3AD203B41FA5}">
                          <a16:colId xmlns:a16="http://schemas.microsoft.com/office/drawing/2014/main" val="1029165428"/>
                        </a:ext>
                      </a:extLst>
                    </a:gridCol>
                    <a:gridCol w="1118681">
                      <a:extLst>
                        <a:ext uri="{9D8B030D-6E8A-4147-A177-3AD203B41FA5}">
                          <a16:colId xmlns:a16="http://schemas.microsoft.com/office/drawing/2014/main" val="2908597750"/>
                        </a:ext>
                      </a:extLst>
                    </a:gridCol>
                    <a:gridCol w="1540556">
                      <a:extLst>
                        <a:ext uri="{9D8B030D-6E8A-4147-A177-3AD203B41FA5}">
                          <a16:colId xmlns:a16="http://schemas.microsoft.com/office/drawing/2014/main" val="1262674643"/>
                        </a:ext>
                      </a:extLst>
                    </a:gridCol>
                  </a:tblGrid>
                  <a:tr h="3200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4" t="-3774" r="-277557" b="-3603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e- Injector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e+ Injector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BC1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Booster </a:t>
                          </a:r>
                          <a:r>
                            <a:rPr lang="en-US" altLang="zh-CN" sz="1500" b="1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Linac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5538187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4" t="-61111" r="-277557" b="-11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Polar.: 10 um</a:t>
                          </a:r>
                          <a:b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zh-CN" sz="1500" b="1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Unpol</a:t>
                          </a:r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.: 50 um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~10 mm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[700, 5] nm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[~704, 5] nm</a:t>
                          </a:r>
                          <a:endParaRPr lang="zh-CN" altLang="en-US" sz="15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8836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4" t="-161111" r="-277557" b="-1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~0.1 um</a:t>
                          </a:r>
                          <a:b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</a:br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~0.7 um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In progress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~0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b="1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~[1.8, 0.01] nm</a:t>
                          </a:r>
                          <a:endParaRPr lang="zh-CN" altLang="en-US" sz="1500" b="1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956400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2197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D24F19-D2FB-D7F2-58B7-7333F65D8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623995-F1B7-8D74-82AA-DD1D3CCB5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543143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CLIC </a:t>
            </a:r>
            <a:r>
              <a:rPr lang="en-US" altLang="zh-CN" sz="2000" b="1" dirty="0"/>
              <a:t>Main Beam Injector complex</a:t>
            </a:r>
            <a:r>
              <a:rPr lang="en-US" altLang="zh-CN" sz="2000" dirty="0"/>
              <a:t> redesigned with </a:t>
            </a:r>
            <a:r>
              <a:rPr lang="en-US" altLang="zh-CN" sz="2000" b="1" dirty="0"/>
              <a:t>simplified</a:t>
            </a:r>
            <a:r>
              <a:rPr lang="en-US" altLang="zh-CN" sz="2000" dirty="0"/>
              <a:t> layout. Much </a:t>
            </a:r>
            <a:r>
              <a:rPr lang="en-US" altLang="zh-CN" sz="2000" b="1" dirty="0"/>
              <a:t>shorter</a:t>
            </a:r>
            <a:r>
              <a:rPr lang="en-US" altLang="zh-CN" sz="2000" dirty="0"/>
              <a:t> </a:t>
            </a:r>
            <a:r>
              <a:rPr lang="en-US" altLang="zh-CN" sz="2000" b="1" dirty="0"/>
              <a:t>total length</a:t>
            </a:r>
            <a:r>
              <a:rPr lang="en-US" altLang="zh-CN" sz="2000" dirty="0"/>
              <a:t> and e- Injector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length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Study focused on Drive beam-Based Acceleration (</a:t>
            </a:r>
            <a:r>
              <a:rPr lang="en-US" altLang="zh-CN" sz="2000" b="1" dirty="0"/>
              <a:t>DBA</a:t>
            </a:r>
            <a:r>
              <a:rPr lang="en-US" altLang="zh-CN" sz="2000" dirty="0"/>
              <a:t>) mode @ </a:t>
            </a:r>
            <a:r>
              <a:rPr lang="en-US" altLang="zh-CN" sz="2000" b="1" dirty="0"/>
              <a:t>380 GeV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Preliminary study of </a:t>
            </a:r>
            <a:r>
              <a:rPr lang="en-US" altLang="zh-CN" sz="2000" b="1" dirty="0"/>
              <a:t>misalignments</a:t>
            </a:r>
            <a:r>
              <a:rPr lang="en-US" altLang="zh-CN" sz="2000" dirty="0"/>
              <a:t>. </a:t>
            </a:r>
            <a:r>
              <a:rPr lang="en-US" altLang="zh-CN" sz="2000" b="1" dirty="0"/>
              <a:t>Well corrected</a:t>
            </a:r>
            <a:r>
              <a:rPr lang="en-US" altLang="zh-CN" sz="2000" dirty="0"/>
              <a:t> with </a:t>
            </a:r>
            <a:r>
              <a:rPr lang="en-US" altLang="zh-CN" sz="2000" b="1" dirty="0"/>
              <a:t>BBA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/>
              <a:t>Jitter amplifications </a:t>
            </a:r>
            <a:r>
              <a:rPr lang="en-US" altLang="zh-CN" sz="2000" dirty="0"/>
              <a:t>in the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estimated, that are small and </a:t>
            </a:r>
            <a:r>
              <a:rPr lang="en-US" altLang="zh-CN" sz="2000" b="1" dirty="0"/>
              <a:t>acceptable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</a:rPr>
              <a:t>Work in progress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 err="1"/>
              <a:t>Reoptimise</a:t>
            </a:r>
            <a:r>
              <a:rPr lang="en-US" altLang="zh-CN" sz="1800" b="1" dirty="0"/>
              <a:t> e+ source</a:t>
            </a:r>
            <a:r>
              <a:rPr lang="en-US" altLang="zh-CN" sz="1800" dirty="0"/>
              <a:t>, including e+ Injector </a:t>
            </a:r>
            <a:r>
              <a:rPr lang="en-US" altLang="zh-CN" sz="1800" dirty="0" err="1"/>
              <a:t>Linac</a:t>
            </a:r>
            <a:r>
              <a:rPr lang="en-US" altLang="zh-CN" sz="1800" dirty="0"/>
              <a:t> redesign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Update </a:t>
            </a:r>
            <a:r>
              <a:rPr lang="en-US" altLang="zh-CN" sz="1800" b="1" dirty="0"/>
              <a:t>RTML</a:t>
            </a:r>
            <a:r>
              <a:rPr lang="en-US" altLang="zh-CN" sz="1800" dirty="0"/>
              <a:t> design and BBA study using new BC1 </a:t>
            </a:r>
            <a:r>
              <a:rPr lang="en-US" altLang="zh-CN" sz="1800" dirty="0" err="1"/>
              <a:t>Linac</a:t>
            </a:r>
            <a:r>
              <a:rPr lang="en-US" altLang="zh-CN" sz="1800" dirty="0"/>
              <a:t> and Booster </a:t>
            </a:r>
            <a:r>
              <a:rPr lang="en-US" altLang="zh-CN" sz="1800" dirty="0" err="1"/>
              <a:t>Linac</a:t>
            </a:r>
            <a:endParaRPr lang="en-US" altLang="zh-CN" sz="1800" dirty="0"/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RTML e+ beam transfer lines redesign for </a:t>
            </a:r>
            <a:r>
              <a:rPr lang="en-US" altLang="zh-CN" sz="2000" b="1" dirty="0"/>
              <a:t>Civil Engineering consistency</a:t>
            </a:r>
            <a:r>
              <a:rPr lang="en-US" altLang="zh-CN" sz="2000" dirty="0"/>
              <a:t>, though not included in the Injector Complex</a:t>
            </a: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B505977-A183-620C-A86B-DB560CA6E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D5E3FD-1CA4-5404-81B0-8E14C930C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003C5B-FBDA-071A-7E01-DD1A8A138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215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9692B-B240-CC4D-DCBD-E4E9567F2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177" y="2698941"/>
            <a:ext cx="8717872" cy="1698918"/>
          </a:xfrm>
        </p:spPr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63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46156-D294-7D76-E940-9E88CC009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e- Injector Linac</a:t>
            </a:r>
            <a:r>
              <a:rPr lang="en-US" altLang="zh-CN" dirty="0"/>
              <a:t>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C7B67-5695-0EB9-DEC7-C6E33EADF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925274"/>
          </a:xfrm>
        </p:spPr>
        <p:txBody>
          <a:bodyPr/>
          <a:lstStyle/>
          <a:p>
            <a:r>
              <a:rPr lang="en-US" dirty="0"/>
              <a:t>Results from RF-Track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880B9-097D-C3B9-79ED-3EE4BEEBB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DE8D6-F551-C2DD-54B6-E646A4B3F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E5E7E-9AF4-8655-0547-6900E8C54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19</a:t>
            </a:fld>
            <a:endParaRPr lang="zh-CN" alt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C82BF3F-7CBA-FD46-9041-062CD1A63909}"/>
              </a:ext>
            </a:extLst>
          </p:cNvPr>
          <p:cNvGraphicFramePr>
            <a:graphicFrameLocks noGrp="1"/>
          </p:cNvGraphicFramePr>
          <p:nvPr/>
        </p:nvGraphicFramePr>
        <p:xfrm>
          <a:off x="710625" y="1581029"/>
          <a:ext cx="7361034" cy="163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6943">
                  <a:extLst>
                    <a:ext uri="{9D8B030D-6E8A-4147-A177-3AD203B41FA5}">
                      <a16:colId xmlns:a16="http://schemas.microsoft.com/office/drawing/2014/main" val="114244328"/>
                    </a:ext>
                  </a:extLst>
                </a:gridCol>
                <a:gridCol w="1789525">
                  <a:extLst>
                    <a:ext uri="{9D8B030D-6E8A-4147-A177-3AD203B41FA5}">
                      <a16:colId xmlns:a16="http://schemas.microsoft.com/office/drawing/2014/main" val="2984136864"/>
                    </a:ext>
                  </a:extLst>
                </a:gridCol>
                <a:gridCol w="1674566">
                  <a:extLst>
                    <a:ext uri="{9D8B030D-6E8A-4147-A177-3AD203B41FA5}">
                      <a16:colId xmlns:a16="http://schemas.microsoft.com/office/drawing/2014/main" val="2939647100"/>
                    </a:ext>
                  </a:extLst>
                </a:gridCol>
              </a:tblGrid>
              <a:tr h="40796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Unit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Value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14047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r>
                        <a:rPr lang="en-US" sz="1600"/>
                        <a:t>Final E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GeV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2.860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779193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Final E spread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%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0.16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831829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Emittance growth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01330"/>
                  </a:ext>
                </a:extLst>
              </a:tr>
            </a:tbl>
          </a:graphicData>
        </a:graphic>
      </p:graphicFrame>
      <p:pic>
        <p:nvPicPr>
          <p:cNvPr id="15" name="图片 14">
            <a:extLst>
              <a:ext uri="{FF2B5EF4-FFF2-40B4-BE49-F238E27FC236}">
                <a16:creationId xmlns:a16="http://schemas.microsoft.com/office/drawing/2014/main" id="{56645B1C-D881-5F1B-62E0-F4A2969F7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25" y="3429000"/>
            <a:ext cx="3642002" cy="281385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B3E00EF-BCD5-D44B-4631-E935CC585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997" y="3429909"/>
            <a:ext cx="3529083" cy="266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94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5DC134-79CE-4D96-40BB-27ADEF4C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Outline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264949-41DA-6058-4971-D8187FFD5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altLang="zh-CN" dirty="0"/>
              <a:t>Introduction</a:t>
            </a:r>
          </a:p>
          <a:p>
            <a:pPr>
              <a:lnSpc>
                <a:spcPct val="160000"/>
              </a:lnSpc>
            </a:pPr>
            <a:r>
              <a:rPr lang="en-US" altLang="zh-CN" dirty="0"/>
              <a:t>New injector complex design</a:t>
            </a:r>
          </a:p>
          <a:p>
            <a:pPr>
              <a:lnSpc>
                <a:spcPct val="160000"/>
              </a:lnSpc>
            </a:pPr>
            <a:r>
              <a:rPr lang="en-US" altLang="zh-CN" dirty="0"/>
              <a:t>Beam based alignments</a:t>
            </a:r>
          </a:p>
          <a:p>
            <a:pPr>
              <a:lnSpc>
                <a:spcPct val="160000"/>
              </a:lnSpc>
            </a:pPr>
            <a:r>
              <a:rPr lang="en-US" altLang="zh-CN" dirty="0"/>
              <a:t>Jitter amplifications</a:t>
            </a:r>
          </a:p>
          <a:p>
            <a:pPr>
              <a:lnSpc>
                <a:spcPct val="160000"/>
              </a:lnSpc>
            </a:pPr>
            <a:r>
              <a:rPr lang="en-US" altLang="zh-CN" dirty="0"/>
              <a:t>Conclusions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11DCA8C-9744-7516-1D81-76FF58E51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5B9598-89CA-91B2-337E-8E556F41D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16BD20-16D3-49A9-BD29-CB9AE7B2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351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22630-ECCB-CB41-9DB5-458176E9F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F3DF7-4EE1-9F52-4698-34184CB58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Booster Linac</a:t>
            </a:r>
            <a:r>
              <a:rPr lang="en-US" altLang="zh-CN" dirty="0"/>
              <a:t>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5CD9C-FC8E-3E3E-DA88-CA4A05626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925274"/>
          </a:xfrm>
        </p:spPr>
        <p:txBody>
          <a:bodyPr/>
          <a:lstStyle/>
          <a:p>
            <a:r>
              <a:rPr lang="en-US" dirty="0"/>
              <a:t>Results from RF-Track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FDAB4-1474-6E47-DE4A-2E9CA6A7C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B0A38-D2B3-582C-F692-67EC8D07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3573C-9DC8-4BBC-71C3-A292BCBF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20</a:t>
            </a:fld>
            <a:endParaRPr lang="zh-CN" alt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9C89009-2455-BE06-DAAC-C48B8DC77D31}"/>
              </a:ext>
            </a:extLst>
          </p:cNvPr>
          <p:cNvGraphicFramePr>
            <a:graphicFrameLocks noGrp="1"/>
          </p:cNvGraphicFramePr>
          <p:nvPr/>
        </p:nvGraphicFramePr>
        <p:xfrm>
          <a:off x="710625" y="1581029"/>
          <a:ext cx="7361034" cy="163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6943">
                  <a:extLst>
                    <a:ext uri="{9D8B030D-6E8A-4147-A177-3AD203B41FA5}">
                      <a16:colId xmlns:a16="http://schemas.microsoft.com/office/drawing/2014/main" val="114244328"/>
                    </a:ext>
                  </a:extLst>
                </a:gridCol>
                <a:gridCol w="1789525">
                  <a:extLst>
                    <a:ext uri="{9D8B030D-6E8A-4147-A177-3AD203B41FA5}">
                      <a16:colId xmlns:a16="http://schemas.microsoft.com/office/drawing/2014/main" val="2984136864"/>
                    </a:ext>
                  </a:extLst>
                </a:gridCol>
                <a:gridCol w="1674566">
                  <a:extLst>
                    <a:ext uri="{9D8B030D-6E8A-4147-A177-3AD203B41FA5}">
                      <a16:colId xmlns:a16="http://schemas.microsoft.com/office/drawing/2014/main" val="2939647100"/>
                    </a:ext>
                  </a:extLst>
                </a:gridCol>
              </a:tblGrid>
              <a:tr h="40796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Unit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Value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14047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r>
                        <a:rPr lang="en-US" sz="1600" dirty="0"/>
                        <a:t>Final E (energy losses in RTML considered)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GeV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9.010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779193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Final E spread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%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0.39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831829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Emittance growth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01330"/>
                  </a:ext>
                </a:extLst>
              </a:tr>
            </a:tbl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93418C83-B0F5-3EB1-01B1-6B45E7BD9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24" y="3546044"/>
            <a:ext cx="3595575" cy="274554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9C66D4C-6A7D-ED56-E5E3-4E492E953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432" y="3546044"/>
            <a:ext cx="3837526" cy="274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85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30FDAEDA-1890-7260-BDAD-DA1A0A53B518}"/>
              </a:ext>
            </a:extLst>
          </p:cNvPr>
          <p:cNvGrpSpPr/>
          <p:nvPr/>
        </p:nvGrpSpPr>
        <p:grpSpPr>
          <a:xfrm>
            <a:off x="1330835" y="1405178"/>
            <a:ext cx="5215490" cy="2524189"/>
            <a:chOff x="913234" y="1407433"/>
            <a:chExt cx="5215490" cy="2524189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47532F64-7174-AB7B-0035-DC014C029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3234" y="1407433"/>
              <a:ext cx="4835813" cy="2524188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6FC645CF-F196-405A-B169-1B36F3AF98B8}"/>
                </a:ext>
              </a:extLst>
            </p:cNvPr>
            <p:cNvSpPr/>
            <p:nvPr/>
          </p:nvSpPr>
          <p:spPr>
            <a:xfrm>
              <a:off x="1698437" y="2704289"/>
              <a:ext cx="2679878" cy="1227333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690FB9DD-F1E4-B6A5-F33C-2F0EE830B17F}"/>
                </a:ext>
              </a:extLst>
            </p:cNvPr>
            <p:cNvSpPr txBox="1"/>
            <p:nvPr/>
          </p:nvSpPr>
          <p:spPr>
            <a:xfrm>
              <a:off x="3764903" y="1507087"/>
              <a:ext cx="236382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/>
                <a:t>(DBA @ 380 GeV) </a:t>
              </a:r>
              <a:endParaRPr lang="zh-CN" altLang="en-US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A917DCE9-8073-9BF0-F6E3-E567FE92E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Introduction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E30CED-CB62-15A3-8FCD-B55E14E5F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4E5AB8-B091-D5B0-EC4A-8C7D8109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7058B4-1078-FD07-12F4-E0EC041C1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09197E4-2AB1-1974-EDA2-BDC4CE2D6789}"/>
              </a:ext>
            </a:extLst>
          </p:cNvPr>
          <p:cNvSpPr txBox="1"/>
          <p:nvPr/>
        </p:nvSpPr>
        <p:spPr>
          <a:xfrm>
            <a:off x="90023" y="3599373"/>
            <a:ext cx="1973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>
                <a:solidFill>
                  <a:srgbClr val="0000FF"/>
                </a:solidFill>
              </a:rPr>
              <a:t>MB Injector Complex</a:t>
            </a:r>
            <a:endParaRPr lang="zh-CN" altLang="en-US" sz="1600" b="1">
              <a:solidFill>
                <a:srgbClr val="0000FF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0188072-D4DF-20C5-72B6-87D745F6D8B6}"/>
              </a:ext>
            </a:extLst>
          </p:cNvPr>
          <p:cNvSpPr txBox="1"/>
          <p:nvPr/>
        </p:nvSpPr>
        <p:spPr>
          <a:xfrm>
            <a:off x="6420844" y="3569203"/>
            <a:ext cx="20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(Image credit: CLIC)</a:t>
            </a:r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DA13E72F-B662-A0F4-7509-22DDBBA32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06" y="4371552"/>
            <a:ext cx="5538736" cy="203087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8BAFFA92-0893-06CD-1A65-4FAE00DD9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496506"/>
          </a:xfrm>
        </p:spPr>
        <p:txBody>
          <a:bodyPr>
            <a:normAutofit/>
          </a:bodyPr>
          <a:lstStyle/>
          <a:p>
            <a:r>
              <a:rPr lang="en-US" altLang="zh-CN" sz="2400" b="1"/>
              <a:t>CLIC collider complex and Main Beam (MB) Injector complex</a:t>
            </a:r>
            <a:endParaRPr lang="zh-CN" altLang="en-US" sz="2400" b="1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A23B236-468A-62EA-42BD-5F981BC964A2}"/>
              </a:ext>
            </a:extLst>
          </p:cNvPr>
          <p:cNvSpPr txBox="1"/>
          <p:nvPr/>
        </p:nvSpPr>
        <p:spPr>
          <a:xfrm>
            <a:off x="6529015" y="4983836"/>
            <a:ext cx="22795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0000FF"/>
                </a:solidFill>
              </a:rPr>
              <a:t>Baseline (</a:t>
            </a:r>
            <a:r>
              <a:rPr lang="en-US" altLang="zh-CN" b="1">
                <a:solidFill>
                  <a:srgbClr val="FF0000"/>
                </a:solidFill>
              </a:rPr>
              <a:t>old</a:t>
            </a:r>
            <a:r>
              <a:rPr lang="en-US" altLang="zh-CN" b="1">
                <a:solidFill>
                  <a:srgbClr val="0000FF"/>
                </a:solidFill>
              </a:rPr>
              <a:t>) design</a:t>
            </a:r>
            <a:endParaRPr lang="zh-CN" altLang="en-US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505934E2-A997-5DAF-AEDB-A2C36F0F09BE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 flipH="1">
            <a:off x="3221374" y="3929367"/>
            <a:ext cx="234603" cy="442185"/>
          </a:xfrm>
          <a:prstGeom prst="line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0B8154DB-EB21-0873-7065-122D1AC429BA}"/>
              </a:ext>
            </a:extLst>
          </p:cNvPr>
          <p:cNvSpPr txBox="1"/>
          <p:nvPr/>
        </p:nvSpPr>
        <p:spPr>
          <a:xfrm>
            <a:off x="6264807" y="6033090"/>
            <a:ext cx="20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(Image credit: CLIC)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104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D2816D-584E-1D4A-925D-FCB5E65CC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Introduction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FE9B27-78A7-CC97-914D-F4C704B62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14029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Based on our latest </a:t>
            </a:r>
            <a:r>
              <a:rPr lang="en-US" altLang="zh-CN" sz="2000" dirty="0">
                <a:solidFill>
                  <a:srgbClr val="FF0000"/>
                </a:solidFill>
              </a:rPr>
              <a:t>e+ source </a:t>
            </a:r>
            <a:r>
              <a:rPr lang="en-US" altLang="zh-CN" sz="2000" dirty="0"/>
              <a:t>simulation (</a:t>
            </a:r>
            <a:r>
              <a:rPr lang="en-US" altLang="zh-CN" sz="2000" dirty="0">
                <a:hlinkClick r:id="rId2"/>
              </a:rPr>
              <a:t>CLIC-Note-1200</a:t>
            </a:r>
            <a:r>
              <a:rPr lang="en-US" altLang="zh-CN" sz="2000" dirty="0"/>
              <a:t>), it is possible to reduce the e- beam energy from 5 GeV to ~2.3 GeV (assuming 1 </a:t>
            </a:r>
            <a:r>
              <a:rPr lang="en-US" altLang="zh-CN" sz="2000" dirty="0" err="1"/>
              <a:t>nC</a:t>
            </a:r>
            <a:r>
              <a:rPr lang="en-US" altLang="zh-CN" sz="2000" dirty="0"/>
              <a:t> max.)</a:t>
            </a: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56FB5-9B2E-8886-73D5-B8729D013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A3FCF1-A9FF-7FD7-0A18-06DB17E52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EAB26C-6FEE-CAAA-E7FE-1FE03D944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C8040BA-96DB-FCDB-AB50-91C9D8378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3" y="3627846"/>
            <a:ext cx="3067049" cy="232886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38A3D6E-89AC-6475-8B5D-A190EC82C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359" y="3635855"/>
            <a:ext cx="2965001" cy="223162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9F736F9-B8DB-2352-FD2F-7FC961A1AB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3902" y="3635855"/>
            <a:ext cx="3036185" cy="2312845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B3AE6797-DBFB-271F-083D-C11D541D59DA}"/>
              </a:ext>
            </a:extLst>
          </p:cNvPr>
          <p:cNvGrpSpPr/>
          <p:nvPr/>
        </p:nvGrpSpPr>
        <p:grpSpPr>
          <a:xfrm>
            <a:off x="1260698" y="1978594"/>
            <a:ext cx="6352161" cy="1400354"/>
            <a:chOff x="1128409" y="1929258"/>
            <a:chExt cx="6352161" cy="140035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043E033-C83F-A9B2-F05B-C1E9E12B7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6501" y="1958442"/>
              <a:ext cx="6284069" cy="1371170"/>
            </a:xfrm>
            <a:prstGeom prst="rect">
              <a:avLst/>
            </a:prstGeom>
          </p:spPr>
        </p:pic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76DF26AE-BA5A-3C3D-BC1B-800387DC134B}"/>
                </a:ext>
              </a:extLst>
            </p:cNvPr>
            <p:cNvSpPr/>
            <p:nvPr/>
          </p:nvSpPr>
          <p:spPr>
            <a:xfrm>
              <a:off x="1128409" y="1929258"/>
              <a:ext cx="661481" cy="5453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星形: 五角 16">
            <a:extLst>
              <a:ext uri="{FF2B5EF4-FFF2-40B4-BE49-F238E27FC236}">
                <a16:creationId xmlns:a16="http://schemas.microsoft.com/office/drawing/2014/main" id="{15278B76-9571-8982-67DC-6270FE65E711}"/>
              </a:ext>
            </a:extLst>
          </p:cNvPr>
          <p:cNvSpPr/>
          <p:nvPr/>
        </p:nvSpPr>
        <p:spPr>
          <a:xfrm>
            <a:off x="7188738" y="4620639"/>
            <a:ext cx="311285" cy="262646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07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32894-F0D1-C740-F973-6CFCEDB57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2775A-0DE5-69A2-98F1-015DFC791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injector complex design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38769-EACE-7163-F070-0098D91EB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45854-93E7-7106-319C-C7F0D69E5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85EE9-BF4D-DB8C-B291-D2CFB573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721B8F-76DA-C512-6D1E-2E44FDDC1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881814"/>
            <a:ext cx="8655729" cy="496506"/>
          </a:xfrm>
        </p:spPr>
        <p:txBody>
          <a:bodyPr>
            <a:normAutofit/>
          </a:bodyPr>
          <a:lstStyle/>
          <a:p>
            <a:r>
              <a:rPr lang="en-US" altLang="zh-CN" sz="2000" b="1" dirty="0"/>
              <a:t>Baseline (</a:t>
            </a:r>
            <a:r>
              <a:rPr lang="en-US" altLang="zh-CN" sz="2000" b="1" dirty="0">
                <a:solidFill>
                  <a:srgbClr val="FF0000"/>
                </a:solidFill>
              </a:rPr>
              <a:t>old</a:t>
            </a:r>
            <a:r>
              <a:rPr lang="en-US" altLang="zh-CN" sz="2000" b="1" dirty="0"/>
              <a:t>) design schematic layout</a:t>
            </a:r>
            <a:endParaRPr lang="zh-CN" altLang="en-US" sz="2000" b="1" dirty="0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1B5AD11-282D-5737-2BF2-A5C6EBC9174A}"/>
              </a:ext>
            </a:extLst>
          </p:cNvPr>
          <p:cNvSpPr txBox="1">
            <a:spLocks/>
          </p:cNvSpPr>
          <p:nvPr/>
        </p:nvSpPr>
        <p:spPr>
          <a:xfrm>
            <a:off x="244134" y="3587162"/>
            <a:ext cx="8655729" cy="496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/>
              <a:t>Alternative (</a:t>
            </a:r>
            <a:r>
              <a:rPr lang="en-US" altLang="zh-CN" sz="2000" b="1">
                <a:solidFill>
                  <a:srgbClr val="FF0000"/>
                </a:solidFill>
              </a:rPr>
              <a:t>new</a:t>
            </a:r>
            <a:r>
              <a:rPr lang="en-US" altLang="zh-CN" sz="2000" b="1"/>
              <a:t>) design schematic layout </a:t>
            </a:r>
            <a:r>
              <a:rPr lang="en-US" altLang="zh-CN" sz="2000" b="1">
                <a:solidFill>
                  <a:srgbClr val="FF0000"/>
                </a:solidFill>
              </a:rPr>
              <a:t>– In progress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id="{76DF527E-2A02-F6EF-CDB2-D0BDE141A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2" y="1230763"/>
            <a:ext cx="8488741" cy="237262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A63B6E0-45A2-45E7-2D10-0C093B50AB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454"/>
          <a:stretch/>
        </p:blipFill>
        <p:spPr>
          <a:xfrm>
            <a:off x="244134" y="3946227"/>
            <a:ext cx="8491304" cy="261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61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66E20F-6C58-0C1E-BE24-89C78AAAB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New injector complex design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E2C7CD-0AB2-ACDB-4E8C-63FCD3971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28820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We currently only focus on the (re)design of:</a:t>
            </a:r>
          </a:p>
          <a:p>
            <a:pPr lvl="1">
              <a:lnSpc>
                <a:spcPct val="120000"/>
              </a:lnSpc>
            </a:pPr>
            <a:r>
              <a:rPr lang="en-US" altLang="zh-CN" sz="1800" b="1" dirty="0">
                <a:solidFill>
                  <a:srgbClr val="FF0000"/>
                </a:solidFill>
              </a:rPr>
              <a:t>e- Injector </a:t>
            </a:r>
            <a:r>
              <a:rPr lang="en-US" altLang="zh-CN" sz="1800" b="1" dirty="0" err="1">
                <a:solidFill>
                  <a:srgbClr val="FF0000"/>
                </a:solidFill>
              </a:rPr>
              <a:t>Linac</a:t>
            </a:r>
            <a:r>
              <a:rPr lang="en-US" altLang="zh-CN" sz="1800" b="1" dirty="0">
                <a:solidFill>
                  <a:srgbClr val="FF0000"/>
                </a:solidFill>
              </a:rPr>
              <a:t>, e+ Source, BC1 </a:t>
            </a:r>
            <a:r>
              <a:rPr lang="en-US" altLang="zh-CN" sz="1800" b="1" dirty="0" err="1">
                <a:solidFill>
                  <a:srgbClr val="FF0000"/>
                </a:solidFill>
              </a:rPr>
              <a:t>Linac</a:t>
            </a:r>
            <a:r>
              <a:rPr lang="en-US" altLang="zh-CN" sz="1800" b="1" dirty="0">
                <a:solidFill>
                  <a:srgbClr val="FF0000"/>
                </a:solidFill>
              </a:rPr>
              <a:t>, Booster </a:t>
            </a:r>
            <a:r>
              <a:rPr lang="en-US" altLang="zh-CN" sz="1800" b="1" dirty="0" err="1">
                <a:solidFill>
                  <a:srgbClr val="FF0000"/>
                </a:solidFill>
              </a:rPr>
              <a:t>Linac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/>
              <a:t>New 3 m long RF acc. structures are used (as Adnan presented), replacing the 1.5 m “CLIC L-band” structure (a = 20—14 mm)</a:t>
            </a:r>
          </a:p>
          <a:p>
            <a:pPr>
              <a:lnSpc>
                <a:spcPct val="120000"/>
              </a:lnSpc>
            </a:pPr>
            <a:r>
              <a:rPr lang="en-US" altLang="zh-CN" sz="2000" dirty="0"/>
              <a:t>e+ Source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requires larger aperture (a ≥ 20 mm) due to large beam size. Other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can use smaller aperture (a &lt; 20 mm)</a:t>
            </a: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E54773-CDF0-85ED-1044-F1006F6EC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FE06BD-55D8-D49C-2929-D1DBA75DA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D09227-9D64-E230-F697-8366D584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57999BF6-97A2-F4D9-72A4-3C825E38B3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2454"/>
          <a:stretch/>
        </p:blipFill>
        <p:spPr>
          <a:xfrm>
            <a:off x="221943" y="3630628"/>
            <a:ext cx="8728899" cy="269235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961BAEEC-8201-B98C-D2A7-4729767D5586}"/>
              </a:ext>
            </a:extLst>
          </p:cNvPr>
          <p:cNvSpPr/>
          <p:nvPr/>
        </p:nvSpPr>
        <p:spPr>
          <a:xfrm>
            <a:off x="4981150" y="4511908"/>
            <a:ext cx="1604477" cy="7315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A7DB15F-1051-B786-01F2-AA69400C0E0A}"/>
              </a:ext>
            </a:extLst>
          </p:cNvPr>
          <p:cNvSpPr/>
          <p:nvPr/>
        </p:nvSpPr>
        <p:spPr>
          <a:xfrm>
            <a:off x="1579378" y="3880665"/>
            <a:ext cx="3275312" cy="8520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524003D-5A09-ADB0-C5AD-4E4262F21E7F}"/>
              </a:ext>
            </a:extLst>
          </p:cNvPr>
          <p:cNvSpPr/>
          <p:nvPr/>
        </p:nvSpPr>
        <p:spPr>
          <a:xfrm>
            <a:off x="1670285" y="5243468"/>
            <a:ext cx="1832744" cy="6442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D30C52D-19C2-4082-9A72-FFA13B16E630}"/>
              </a:ext>
            </a:extLst>
          </p:cNvPr>
          <p:cNvSpPr/>
          <p:nvPr/>
        </p:nvSpPr>
        <p:spPr>
          <a:xfrm>
            <a:off x="3550675" y="5378909"/>
            <a:ext cx="5046051" cy="5697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81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CD3A83-E901-3B47-7876-8B427CE45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injector complex 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021D2DB-55E1-9210-48F2-FD8851206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680221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Design of e- </a:t>
            </a:r>
            <a:r>
              <a:rPr lang="en-US" altLang="zh-CN" sz="2400" dirty="0" err="1"/>
              <a:t>linacs</a:t>
            </a:r>
            <a:endParaRPr lang="zh-CN" altLang="en-US" sz="24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A0C693-4E36-31C8-6A77-49947CB33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660AE8-E6A4-CF9A-57A9-C43450158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787771-6FA3-8A69-E23B-2907E466C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2F86AB1-8CE3-06C6-91EA-242DECB54B93}"/>
              </a:ext>
            </a:extLst>
          </p:cNvPr>
          <p:cNvSpPr txBox="1"/>
          <p:nvPr/>
        </p:nvSpPr>
        <p:spPr>
          <a:xfrm>
            <a:off x="222151" y="1666848"/>
            <a:ext cx="1760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</a:rPr>
              <a:t>e- Injector </a:t>
            </a:r>
            <a:r>
              <a:rPr lang="en-US" altLang="zh-CN" sz="1600" b="1" dirty="0" err="1">
                <a:solidFill>
                  <a:srgbClr val="0000FF"/>
                </a:solidFill>
              </a:rPr>
              <a:t>Linac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4373893-2617-8A9D-1D79-E408FEBA45D8}"/>
              </a:ext>
            </a:extLst>
          </p:cNvPr>
          <p:cNvSpPr txBox="1"/>
          <p:nvPr/>
        </p:nvSpPr>
        <p:spPr>
          <a:xfrm>
            <a:off x="222151" y="2768243"/>
            <a:ext cx="1760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</a:rPr>
              <a:t>BC1 </a:t>
            </a:r>
            <a:r>
              <a:rPr lang="en-US" altLang="zh-CN" sz="1600" b="1" dirty="0" err="1">
                <a:solidFill>
                  <a:srgbClr val="0000FF"/>
                </a:solidFill>
              </a:rPr>
              <a:t>Linac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D0BAD97-30E8-358A-D6A2-48B0AE401958}"/>
              </a:ext>
            </a:extLst>
          </p:cNvPr>
          <p:cNvSpPr txBox="1"/>
          <p:nvPr/>
        </p:nvSpPr>
        <p:spPr>
          <a:xfrm>
            <a:off x="222151" y="3951112"/>
            <a:ext cx="1760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</a:rPr>
              <a:t>Booster </a:t>
            </a:r>
            <a:r>
              <a:rPr lang="en-US" altLang="zh-CN" sz="1600" b="1" dirty="0" err="1">
                <a:solidFill>
                  <a:srgbClr val="0000FF"/>
                </a:solidFill>
              </a:rPr>
              <a:t>Linac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1204214-0EBF-01F5-6F92-95AD7E424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616" y="3804572"/>
            <a:ext cx="3221442" cy="858047"/>
          </a:xfrm>
          <a:prstGeom prst="rect">
            <a:avLst/>
          </a:prstGeom>
          <a:ln>
            <a:noFill/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EA70B70-3AA4-DC87-12C9-D0FE4DD42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031" y="1490465"/>
            <a:ext cx="3221442" cy="874035"/>
          </a:xfrm>
          <a:prstGeom prst="rect">
            <a:avLst/>
          </a:prstGeom>
          <a:ln>
            <a:noFill/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7C52D7C-CA61-09A5-4B01-A598F2B3B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6616" y="2558587"/>
            <a:ext cx="4732587" cy="1096419"/>
          </a:xfrm>
          <a:prstGeom prst="rect">
            <a:avLst/>
          </a:prstGeom>
          <a:ln>
            <a:noFill/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627311B9-10F5-6F49-699A-A66222BFB9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699894" y="1288372"/>
            <a:ext cx="1971472" cy="2402731"/>
          </a:xfrm>
          <a:prstGeom prst="rect">
            <a:avLst/>
          </a:prstGeom>
        </p:spPr>
      </p:pic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536E90DD-D5D1-5EC9-95AB-D3293216BAD6}"/>
              </a:ext>
            </a:extLst>
          </p:cNvPr>
          <p:cNvSpPr txBox="1">
            <a:spLocks/>
          </p:cNvSpPr>
          <p:nvPr/>
        </p:nvSpPr>
        <p:spPr>
          <a:xfrm>
            <a:off x="257451" y="4662619"/>
            <a:ext cx="8655729" cy="18707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900" dirty="0"/>
              <a:t>New L-band RF </a:t>
            </a:r>
            <a:r>
              <a:rPr lang="en-US" altLang="zh-CN" sz="1900" dirty="0">
                <a:solidFill>
                  <a:srgbClr val="FF0000"/>
                </a:solidFill>
              </a:rPr>
              <a:t>structure</a:t>
            </a:r>
            <a:r>
              <a:rPr lang="en-US" altLang="zh-CN" sz="1900" dirty="0"/>
              <a:t> is used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2 GHz, L = 3 m, a0 = 17 mm (19.5—14.5), d0 = 3.53mm (2.86—4.26)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60 cells, 2</a:t>
            </a:r>
            <a:r>
              <a:rPr lang="el-GR" altLang="zh-CN" sz="1600" dirty="0"/>
              <a:t>π</a:t>
            </a:r>
            <a:r>
              <a:rPr lang="en-US" altLang="zh-CN" sz="1600" dirty="0"/>
              <a:t>/3 phase advance per cell</a:t>
            </a:r>
          </a:p>
          <a:p>
            <a:pPr>
              <a:lnSpc>
                <a:spcPct val="12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Doubling number of structures between quads increases jitter amplification significantly (e.g. F = 1.1 → 1.3 in Booster </a:t>
            </a:r>
            <a:r>
              <a:rPr lang="en-US" altLang="zh-CN" sz="1800" dirty="0" err="1">
                <a:solidFill>
                  <a:srgbClr val="FF0000"/>
                </a:solidFill>
              </a:rPr>
              <a:t>Linac</a:t>
            </a:r>
            <a:r>
              <a:rPr lang="en-US" altLang="zh-CN" sz="1800" dirty="0">
                <a:solidFill>
                  <a:srgbClr val="FF0000"/>
                </a:solidFill>
              </a:rPr>
              <a:t>), though misalignment effect is smaller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0F4B70D-6B99-3330-4981-F0378313BF39}"/>
              </a:ext>
            </a:extLst>
          </p:cNvPr>
          <p:cNvSpPr txBox="1"/>
          <p:nvPr/>
        </p:nvSpPr>
        <p:spPr>
          <a:xfrm>
            <a:off x="5954271" y="3598963"/>
            <a:ext cx="2976665" cy="663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altLang="zh-CN" sz="1600" dirty="0"/>
              <a:t>FODO phase advance: 76.345°</a:t>
            </a:r>
          </a:p>
          <a:p>
            <a:pPr algn="r">
              <a:lnSpc>
                <a:spcPct val="120000"/>
              </a:lnSpc>
            </a:pPr>
            <a:r>
              <a:rPr lang="en-GB" altLang="zh-CN" sz="1600" dirty="0"/>
              <a:t>Spacing 3.2 m, k1 ~ 0.8584 m</a:t>
            </a:r>
            <a:r>
              <a:rPr lang="en-GB" altLang="zh-CN" sz="1600" baseline="30000" dirty="0"/>
              <a:t>-1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64593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783F7A-B481-A051-2D2D-92F5190FC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injector complex 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A673C1D-4789-8734-0D32-4E0565993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176032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Design parameters and results for e-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(DBA@380 GeV)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/>
              <a:t>Simulation using RF-Track (Gaussian bunch w/ collective effects)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/>
              <a:t>Voltages for BC1 and Booster </a:t>
            </a:r>
            <a:r>
              <a:rPr lang="en-US" altLang="zh-CN" sz="1800" dirty="0" err="1"/>
              <a:t>Linac</a:t>
            </a:r>
            <a:r>
              <a:rPr lang="en-US" altLang="zh-CN" sz="1800" dirty="0"/>
              <a:t> are from our latest RTML optimization (</a:t>
            </a:r>
            <a:r>
              <a:rPr lang="en-US" altLang="zh-CN" sz="1800" dirty="0">
                <a:hlinkClick r:id="rId2"/>
              </a:rPr>
              <a:t>CLIC-Note-1199</a:t>
            </a:r>
            <a:r>
              <a:rPr lang="en-US" altLang="zh-CN" sz="1800" dirty="0"/>
              <a:t>). Energy losses in arcs are compensated with higher gradient</a:t>
            </a:r>
            <a:endParaRPr lang="zh-CN" altLang="en-US" sz="18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8E0689-20EF-FCE5-F256-2B680FFEB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675C2D-DFB6-4BAA-90FB-7D5BC6B0A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E94AA9C-27A5-F183-C795-A7C8ABD6D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8</a:t>
            </a:fld>
            <a:endParaRPr lang="zh-CN" altLang="en-US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891EC88-B3EA-F591-190C-4D76780120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560123"/>
              </p:ext>
            </p:extLst>
          </p:nvPr>
        </p:nvGraphicFramePr>
        <p:xfrm>
          <a:off x="452336" y="2690779"/>
          <a:ext cx="8239328" cy="3537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9387">
                  <a:extLst>
                    <a:ext uri="{9D8B030D-6E8A-4147-A177-3AD203B41FA5}">
                      <a16:colId xmlns:a16="http://schemas.microsoft.com/office/drawing/2014/main" val="452923513"/>
                    </a:ext>
                  </a:extLst>
                </a:gridCol>
                <a:gridCol w="1896894">
                  <a:extLst>
                    <a:ext uri="{9D8B030D-6E8A-4147-A177-3AD203B41FA5}">
                      <a16:colId xmlns:a16="http://schemas.microsoft.com/office/drawing/2014/main" val="2908597750"/>
                    </a:ext>
                  </a:extLst>
                </a:gridCol>
                <a:gridCol w="1673157">
                  <a:extLst>
                    <a:ext uri="{9D8B030D-6E8A-4147-A177-3AD203B41FA5}">
                      <a16:colId xmlns:a16="http://schemas.microsoft.com/office/drawing/2014/main" val="132012561"/>
                    </a:ext>
                  </a:extLst>
                </a:gridCol>
                <a:gridCol w="1789890">
                  <a:extLst>
                    <a:ext uri="{9D8B030D-6E8A-4147-A177-3AD203B41FA5}">
                      <a16:colId xmlns:a16="http://schemas.microsoft.com/office/drawing/2014/main" val="2124388617"/>
                    </a:ext>
                  </a:extLst>
                </a:gridCol>
              </a:tblGrid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Parameter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+mn-lt"/>
                        </a:rPr>
                        <a:t>e- Injector </a:t>
                      </a:r>
                      <a:r>
                        <a:rPr lang="en-US" altLang="zh-CN" sz="1600" b="1" dirty="0" err="1">
                          <a:latin typeface="+mn-lt"/>
                        </a:rPr>
                        <a:t>Linac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+mn-lt"/>
                        </a:rPr>
                        <a:t>BC1 </a:t>
                      </a:r>
                      <a:r>
                        <a:rPr lang="en-US" altLang="zh-CN" sz="1600" b="1" dirty="0" err="1">
                          <a:latin typeface="+mn-lt"/>
                        </a:rPr>
                        <a:t>Linac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+mn-lt"/>
                        </a:rPr>
                        <a:t>Booster </a:t>
                      </a:r>
                      <a:r>
                        <a:rPr lang="en-US" altLang="zh-CN" sz="1600" b="1" dirty="0" err="1">
                          <a:latin typeface="+mn-lt"/>
                        </a:rPr>
                        <a:t>Linac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0496824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Bunch charge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~1.0 </a:t>
                      </a:r>
                      <a:r>
                        <a:rPr lang="en-US" altLang="zh-CN" sz="1600" dirty="0" err="1">
                          <a:solidFill>
                            <a:srgbClr val="0000FF"/>
                          </a:solidFill>
                          <a:latin typeface="+mn-lt"/>
                        </a:rPr>
                        <a:t>nC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~0.83 </a:t>
                      </a:r>
                      <a:r>
                        <a:rPr lang="en-US" altLang="zh-CN" sz="1600" dirty="0" err="1">
                          <a:solidFill>
                            <a:srgbClr val="0000FF"/>
                          </a:solidFill>
                          <a:latin typeface="+mn-lt"/>
                        </a:rPr>
                        <a:t>nC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~0.83 </a:t>
                      </a:r>
                      <a:r>
                        <a:rPr lang="en-US" altLang="zh-CN" sz="1600" dirty="0" err="1">
                          <a:solidFill>
                            <a:srgbClr val="0000FF"/>
                          </a:solidFill>
                          <a:latin typeface="+mn-lt"/>
                        </a:rPr>
                        <a:t>nC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9564001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E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0.200—2.86 GeV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2.86 GeV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2.86</a:t>
                      </a:r>
                      <a:r>
                        <a:rPr lang="en-US" altLang="zh-CN" sz="1600" dirty="0"/>
                        <a:t>—</a:t>
                      </a:r>
                      <a:r>
                        <a:rPr lang="en-US" altLang="zh-CN" sz="1600" dirty="0">
                          <a:latin typeface="+mn-lt"/>
                        </a:rPr>
                        <a:t>9.01 GeV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88068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E spread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1%—0.16%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0.12%</a:t>
                      </a:r>
                      <a:r>
                        <a:rPr lang="en-US" altLang="zh-CN" sz="1600" dirty="0"/>
                        <a:t>—1.2%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1.2%--0.4%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479058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Bunch length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1 mm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1.8 mm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~410 um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7370382"/>
                  </a:ext>
                </a:extLst>
              </a:tr>
              <a:tr h="421094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Emittance [X, Y]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>
                          <a:latin typeface="+mn-lt"/>
                        </a:rPr>
                        <a:t>Ploar</a:t>
                      </a:r>
                      <a:r>
                        <a:rPr lang="en-US" altLang="zh-CN" sz="1600" dirty="0">
                          <a:latin typeface="+mn-lt"/>
                        </a:rPr>
                        <a:t>.: [10, 10] um</a:t>
                      </a:r>
                    </a:p>
                    <a:p>
                      <a:pPr algn="ctr"/>
                      <a:r>
                        <a:rPr lang="en-US" altLang="zh-CN" sz="1600" dirty="0" err="1">
                          <a:latin typeface="+mn-lt"/>
                        </a:rPr>
                        <a:t>Unpol</a:t>
                      </a:r>
                      <a:r>
                        <a:rPr lang="en-US" altLang="zh-CN" sz="1600" dirty="0">
                          <a:latin typeface="+mn-lt"/>
                        </a:rPr>
                        <a:t>.: [50, 50] um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[700, 5] nm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+mn-lt"/>
                        </a:rPr>
                        <a:t>[~704, 5] nm</a:t>
                      </a:r>
                      <a:endParaRPr lang="zh-CN" altLang="en-US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6879199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Structures (w/o spare module)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60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10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124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6125091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Length (w/o spare module)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~216 m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~36 m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~446 m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156908"/>
                  </a:ext>
                </a:extLst>
              </a:tr>
              <a:tr h="369773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latin typeface="+mn-lt"/>
                        </a:rPr>
                        <a:t>Gradient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14.838 MV/m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15.017 MV/m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0000FF"/>
                          </a:solidFill>
                          <a:latin typeface="+mn-lt"/>
                        </a:rPr>
                        <a:t>16.582 MV/m</a:t>
                      </a:r>
                      <a:endParaRPr lang="zh-CN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870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367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2AA905-4EB9-1E6C-F810-1021466F5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injector complex 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C5145A-43F6-886E-F39A-1DC4CB61D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504" y="891542"/>
            <a:ext cx="8780395" cy="33108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New </a:t>
            </a:r>
            <a:r>
              <a:rPr lang="en-US" altLang="zh-CN" sz="2000" b="1" dirty="0">
                <a:solidFill>
                  <a:srgbClr val="FF0000"/>
                </a:solidFill>
              </a:rPr>
              <a:t>e+ Source </a:t>
            </a:r>
            <a:r>
              <a:rPr lang="en-US" altLang="zh-CN" sz="2000" dirty="0"/>
              <a:t>design is much more complicated and is </a:t>
            </a:r>
            <a:r>
              <a:rPr lang="en-US" altLang="zh-CN" sz="2000" b="1" dirty="0">
                <a:solidFill>
                  <a:srgbClr val="FF0000"/>
                </a:solidFill>
              </a:rPr>
              <a:t>in progress</a:t>
            </a: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/>
              <a:t>Preliminary test (6D simulation to 200 MeV) shows </a:t>
            </a:r>
            <a:r>
              <a:rPr lang="en-US" altLang="zh-CN" sz="2000" dirty="0">
                <a:solidFill>
                  <a:srgbClr val="FF0000"/>
                </a:solidFill>
              </a:rPr>
              <a:t>expected results</a:t>
            </a:r>
            <a:r>
              <a:rPr lang="en-US" altLang="zh-CN" sz="2000" dirty="0"/>
              <a:t>, that, assuming a 10% loss in the Injector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and a 20% loss in PDR &amp; DR:</a:t>
            </a:r>
          </a:p>
          <a:p>
            <a:pPr lvl="1">
              <a:lnSpc>
                <a:spcPct val="120000"/>
              </a:lnSpc>
            </a:pPr>
            <a:r>
              <a:rPr lang="en-US" altLang="zh-CN" sz="1600" b="1" dirty="0">
                <a:solidFill>
                  <a:srgbClr val="FF0000"/>
                </a:solidFill>
              </a:rPr>
              <a:t>PDR accepted e+ yield ~ 1.0, Electron bunch charge ~ 1.0 </a:t>
            </a:r>
            <a:r>
              <a:rPr lang="en-US" altLang="zh-CN" sz="1600" b="1" dirty="0" err="1">
                <a:solidFill>
                  <a:srgbClr val="FF0000"/>
                </a:solidFill>
              </a:rPr>
              <a:t>nC</a:t>
            </a:r>
            <a:r>
              <a:rPr lang="en-US" altLang="zh-CN" sz="1600" b="1" dirty="0">
                <a:solidFill>
                  <a:srgbClr val="FF0000"/>
                </a:solidFill>
              </a:rPr>
              <a:t>, PEDD ~ 33 J/g (required: &lt; 35 J/g)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8A13B7-A7A4-C90B-57CD-4643EC66A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9D209A-A0C3-747A-67AA-D7B5036AA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CLIC Main Beam Injector Complex Design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85453E-92AA-2175-EB5F-02EB37410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6F0D6C1-FD67-D350-D95C-F28C731AC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403" y="1515965"/>
            <a:ext cx="5768912" cy="1178595"/>
          </a:xfrm>
          <a:prstGeom prst="rect">
            <a:avLst/>
          </a:prstGeom>
        </p:spPr>
      </p:pic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04524A53-2492-CB2A-3C16-502DE67B5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629950"/>
              </p:ext>
            </p:extLst>
          </p:nvPr>
        </p:nvGraphicFramePr>
        <p:xfrm>
          <a:off x="266330" y="1632546"/>
          <a:ext cx="2777247" cy="9144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798945">
                  <a:extLst>
                    <a:ext uri="{9D8B030D-6E8A-4147-A177-3AD203B41FA5}">
                      <a16:colId xmlns:a16="http://schemas.microsoft.com/office/drawing/2014/main" val="452923513"/>
                    </a:ext>
                  </a:extLst>
                </a:gridCol>
                <a:gridCol w="978302">
                  <a:extLst>
                    <a:ext uri="{9D8B030D-6E8A-4147-A177-3AD203B41FA5}">
                      <a16:colId xmlns:a16="http://schemas.microsoft.com/office/drawing/2014/main" val="2908597750"/>
                    </a:ext>
                  </a:extLst>
                </a:gridCol>
              </a:tblGrid>
              <a:tr h="282023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New e- E spread (rms)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0.16%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2677830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New e- spot size (rms)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2.5 mm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9564001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New target thickness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rgbClr val="0000FF"/>
                          </a:solidFill>
                        </a:rPr>
                        <a:t>16.5 mm</a:t>
                      </a:r>
                      <a:endParaRPr lang="zh-CN" altLang="en-US" sz="14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88068"/>
                  </a:ext>
                </a:extLst>
              </a:tr>
            </a:tbl>
          </a:graphicData>
        </a:graphic>
      </p:graphicFrame>
      <p:pic>
        <p:nvPicPr>
          <p:cNvPr id="15" name="图片 14">
            <a:extLst>
              <a:ext uri="{FF2B5EF4-FFF2-40B4-BE49-F238E27FC236}">
                <a16:creationId xmlns:a16="http://schemas.microsoft.com/office/drawing/2014/main" id="{1893E78E-BF6D-632F-5366-6D19CD3AF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899" y="4193924"/>
            <a:ext cx="2608193" cy="18842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8E33E87-A2BE-F689-4B28-636B53C28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859" y="4179826"/>
            <a:ext cx="2722681" cy="191239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6022158-8812-B2E4-4F8F-9B271786D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451" y="4202350"/>
            <a:ext cx="2722681" cy="195247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483C1E88-FF26-520F-2E6A-071DED494F62}"/>
              </a:ext>
            </a:extLst>
          </p:cNvPr>
          <p:cNvSpPr txBox="1"/>
          <p:nvPr/>
        </p:nvSpPr>
        <p:spPr>
          <a:xfrm>
            <a:off x="1001948" y="6154820"/>
            <a:ext cx="796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AMD exit                             Pre-Injector </a:t>
            </a:r>
            <a:r>
              <a:rPr lang="en-US" altLang="zh-CN" dirty="0" err="1"/>
              <a:t>Linac</a:t>
            </a:r>
            <a:r>
              <a:rPr lang="en-US" altLang="zh-CN" dirty="0"/>
              <a:t> exit                    Injector </a:t>
            </a:r>
            <a:r>
              <a:rPr lang="en-US" altLang="zh-CN" dirty="0" err="1"/>
              <a:t>Linac</a:t>
            </a:r>
            <a:r>
              <a:rPr lang="en-US" altLang="zh-CN" dirty="0"/>
              <a:t> exit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6885103"/>
      </p:ext>
    </p:extLst>
  </p:cSld>
  <p:clrMapOvr>
    <a:masterClrMapping/>
  </p:clrMapOvr>
</p:sld>
</file>

<file path=ppt/theme/theme1.xml><?xml version="1.0" encoding="utf-8"?>
<a:theme xmlns:a="http://schemas.openxmlformats.org/drawingml/2006/main" name="MS Office 365 Theme - M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 Office 365 Theme - M1" id="{2B0F6857-42FD-4C6B-97B8-C295891B54F1}" vid="{C48857E3-B9FA-4BD1-A8EB-E82CD44AEA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MS Office 365 Theme - M1</Template>
  <TotalTime>13248</TotalTime>
  <Words>1624</Words>
  <Application>Microsoft Office PowerPoint</Application>
  <PresentationFormat>全屏显示(4:3)</PresentationFormat>
  <Paragraphs>280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Wingdings</vt:lpstr>
      <vt:lpstr>MS Office 365 Theme - M1</vt:lpstr>
      <vt:lpstr>Redesign of the CLIC Main Beam Injector Complex</vt:lpstr>
      <vt:lpstr>Outline</vt:lpstr>
      <vt:lpstr>Introduction</vt:lpstr>
      <vt:lpstr>Introduction</vt:lpstr>
      <vt:lpstr>New injector complex design</vt:lpstr>
      <vt:lpstr>New injector complex design</vt:lpstr>
      <vt:lpstr>New injector complex design</vt:lpstr>
      <vt:lpstr>New injector complex design</vt:lpstr>
      <vt:lpstr>New injector complex design</vt:lpstr>
      <vt:lpstr>Beam based alignments</vt:lpstr>
      <vt:lpstr>Beam based alignments</vt:lpstr>
      <vt:lpstr>Jitter amplifications</vt:lpstr>
      <vt:lpstr>Jitter amplifications</vt:lpstr>
      <vt:lpstr>Jitter amplifications</vt:lpstr>
      <vt:lpstr>Jitter amplifications</vt:lpstr>
      <vt:lpstr>Jitter amplifications</vt:lpstr>
      <vt:lpstr>Conclusions</vt:lpstr>
      <vt:lpstr>BACKUP</vt:lpstr>
      <vt:lpstr>New e- Injector Linac design</vt:lpstr>
      <vt:lpstr>New Booster Linac design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Yongke Zhao</dc:creator>
  <cp:lastModifiedBy>Yongke Zhao</cp:lastModifiedBy>
  <cp:revision>385</cp:revision>
  <dcterms:created xsi:type="dcterms:W3CDTF">2023-01-18T11:55:16Z</dcterms:created>
  <dcterms:modified xsi:type="dcterms:W3CDTF">2024-12-10T20:30:46Z</dcterms:modified>
</cp:coreProperties>
</file>