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8"/>
  </p:notesMasterIdLst>
  <p:sldIdLst>
    <p:sldId id="302" r:id="rId2"/>
    <p:sldId id="261" r:id="rId3"/>
    <p:sldId id="273" r:id="rId4"/>
    <p:sldId id="295" r:id="rId5"/>
    <p:sldId id="306" r:id="rId6"/>
    <p:sldId id="307" r:id="rId7"/>
    <p:sldId id="275" r:id="rId8"/>
    <p:sldId id="293" r:id="rId9"/>
    <p:sldId id="301" r:id="rId10"/>
    <p:sldId id="299" r:id="rId11"/>
    <p:sldId id="291" r:id="rId12"/>
    <p:sldId id="300" r:id="rId13"/>
    <p:sldId id="284" r:id="rId14"/>
    <p:sldId id="281" r:id="rId15"/>
    <p:sldId id="285" r:id="rId16"/>
    <p:sldId id="286" r:id="rId17"/>
    <p:sldId id="292" r:id="rId18"/>
    <p:sldId id="282" r:id="rId19"/>
    <p:sldId id="288" r:id="rId20"/>
    <p:sldId id="283" r:id="rId21"/>
    <p:sldId id="305" r:id="rId22"/>
    <p:sldId id="294" r:id="rId23"/>
    <p:sldId id="274" r:id="rId24"/>
    <p:sldId id="278" r:id="rId25"/>
    <p:sldId id="296" r:id="rId26"/>
    <p:sldId id="289" r:id="rId27"/>
  </p:sldIdLst>
  <p:sldSz cx="12192000" cy="6858000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A0"/>
    <a:srgbClr val="112EAB"/>
    <a:srgbClr val="BFBFBF"/>
    <a:srgbClr val="1802BA"/>
    <a:srgbClr val="E15E32"/>
    <a:srgbClr val="6E2466"/>
    <a:srgbClr val="073D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738" y="468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0E728F-1477-4964-A14B-6CEF86CCE00D}" type="datetimeFigureOut">
              <a:rPr lang="en-GB" smtClean="0"/>
              <a:t>10/12/2024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C08813-1A3B-44BF-87C4-6B444769B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0793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3051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5976C-13EB-4D9D-8DF1-C6327A22DEDB}" type="datetimeFigureOut">
              <a:rPr lang="en-GB" smtClean="0"/>
              <a:t>10/12/2024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8FA90-3CB2-4B9C-ACE7-63BB94BD04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0237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5976C-13EB-4D9D-8DF1-C6327A22DEDB}" type="datetimeFigureOut">
              <a:rPr lang="en-GB" smtClean="0"/>
              <a:t>10/12/2024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8FA90-3CB2-4B9C-ACE7-63BB94BD04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5447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5976C-13EB-4D9D-8DF1-C6327A22DEDB}" type="datetimeFigureOut">
              <a:rPr lang="en-GB" smtClean="0"/>
              <a:t>10/12/2024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8FA90-3CB2-4B9C-ACE7-63BB94BD04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3196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5976C-13EB-4D9D-8DF1-C6327A22DEDB}" type="datetimeFigureOut">
              <a:rPr lang="en-GB" smtClean="0"/>
              <a:t>10/12/2024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8FA90-3CB2-4B9C-ACE7-63BB94BD04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2648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5976C-13EB-4D9D-8DF1-C6327A22DEDB}" type="datetimeFigureOut">
              <a:rPr lang="en-GB" smtClean="0"/>
              <a:t>10/12/2024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8FA90-3CB2-4B9C-ACE7-63BB94BD04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0279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5976C-13EB-4D9D-8DF1-C6327A22DEDB}" type="datetimeFigureOut">
              <a:rPr lang="en-GB" smtClean="0"/>
              <a:t>10/12/2024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8FA90-3CB2-4B9C-ACE7-63BB94BD04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3084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5976C-13EB-4D9D-8DF1-C6327A22DEDB}" type="datetimeFigureOut">
              <a:rPr lang="en-GB" smtClean="0"/>
              <a:t>10/12/2024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8FA90-3CB2-4B9C-ACE7-63BB94BD04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141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5976C-13EB-4D9D-8DF1-C6327A22DEDB}" type="datetimeFigureOut">
              <a:rPr lang="en-GB" smtClean="0"/>
              <a:t>10/12/2024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8FA90-3CB2-4B9C-ACE7-63BB94BD04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4850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5976C-13EB-4D9D-8DF1-C6327A22DEDB}" type="datetimeFigureOut">
              <a:rPr lang="en-GB" smtClean="0"/>
              <a:t>10/12/2024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8FA90-3CB2-4B9C-ACE7-63BB94BD04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772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5976C-13EB-4D9D-8DF1-C6327A22DEDB}" type="datetimeFigureOut">
              <a:rPr lang="en-GB" smtClean="0"/>
              <a:t>10/12/2024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8FA90-3CB2-4B9C-ACE7-63BB94BD04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3252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5976C-13EB-4D9D-8DF1-C6327A22DEDB}" type="datetimeFigureOut">
              <a:rPr lang="en-GB" smtClean="0"/>
              <a:t>10/12/2024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8FA90-3CB2-4B9C-ACE7-63BB94BD04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4681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65976C-13EB-4D9D-8DF1-C6327A22DEDB}" type="datetimeFigureOut">
              <a:rPr lang="en-GB" smtClean="0"/>
              <a:t>10/12/2024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038FA90-3CB2-4B9C-ACE7-63BB94BD04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7766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indico.cern.ch/event/1430589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30589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B1D39-B762-6696-53CE-CFE153CB68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3783" y="2150916"/>
            <a:ext cx="11620501" cy="2387600"/>
          </a:xfrm>
        </p:spPr>
        <p:txBody>
          <a:bodyPr>
            <a:norm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  <a:latin typeface="Barlow Semi Condensed" panose="00000506000000000000" pitchFamily="2" charset="0"/>
              </a:rPr>
              <a:t>Update</a:t>
            </a:r>
            <a:r>
              <a:rPr lang="en-US" dirty="0">
                <a:solidFill>
                  <a:schemeClr val="bg1"/>
                </a:solidFill>
                <a:latin typeface="Barlow Semi Condensed" panose="00000506000000000000" pitchFamily="2" charset="0"/>
              </a:rPr>
              <a:t> </a:t>
            </a:r>
            <a:r>
              <a:rPr lang="en-US" b="1" dirty="0">
                <a:solidFill>
                  <a:schemeClr val="bg1"/>
                </a:solidFill>
                <a:latin typeface="Barlow Semi Condensed" panose="00000506000000000000" pitchFamily="2" charset="0"/>
              </a:rPr>
              <a:t>on CERN Xboxes and X-Band technologies</a:t>
            </a:r>
            <a:endParaRPr lang="en-GB" b="1" dirty="0">
              <a:solidFill>
                <a:schemeClr val="bg1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1F82EA5-783C-C97B-E106-2E5BCC8602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3783" y="4647045"/>
            <a:ext cx="11495317" cy="1655762"/>
          </a:xfrm>
        </p:spPr>
        <p:txBody>
          <a:bodyPr>
            <a:normAutofit/>
          </a:bodyPr>
          <a:lstStyle/>
          <a:p>
            <a:pPr algn="l"/>
            <a:r>
              <a:rPr lang="en-GB" dirty="0">
                <a:solidFill>
                  <a:schemeClr val="bg1"/>
                </a:solidFill>
              </a:rPr>
              <a:t>P. Alonso Arias, on behalf of the Xboxes team</a:t>
            </a:r>
            <a:endParaRPr lang="en-US" dirty="0">
              <a:solidFill>
                <a:schemeClr val="bg1"/>
              </a:solidFill>
            </a:endParaRPr>
          </a:p>
          <a:p>
            <a:pPr algn="l">
              <a:buClr>
                <a:schemeClr val="accent6"/>
              </a:buClr>
            </a:pPr>
            <a:r>
              <a:rPr lang="en-US" sz="1500" dirty="0">
                <a:solidFill>
                  <a:schemeClr val="bg1"/>
                </a:solidFill>
                <a:latin typeface="Barlow Semi Condensed Light" pitchFamily="2" charset="77"/>
              </a:rPr>
              <a:t>CLIC Project Meeting #47, Dec 11 2024</a:t>
            </a:r>
            <a:endParaRPr lang="en-GB" sz="1500" dirty="0">
              <a:solidFill>
                <a:schemeClr val="bg1"/>
              </a:solidFill>
              <a:latin typeface="Barlow Semi Condensed Light" pitchFamily="2" charset="77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62361CE-441E-E191-3CAC-9BF7C102F21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509" b="96450" l="8000" r="92000">
                        <a14:foregroundMark x1="50857" y1="6509" x2="50857" y2="6509"/>
                        <a14:foregroundMark x1="92000" y1="52071" x2="92000" y2="52071"/>
                        <a14:foregroundMark x1="49143" y1="93491" x2="49143" y2="93491"/>
                        <a14:foregroundMark x1="62857" y1="93491" x2="62857" y2="93491"/>
                        <a14:foregroundMark x1="8000" y1="49112" x2="8000" y2="49112"/>
                        <a14:foregroundMark x1="50857" y1="96450" x2="50857" y2="964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8548" y="843226"/>
            <a:ext cx="1643424" cy="1583935"/>
          </a:xfrm>
          <a:prstGeom prst="rect">
            <a:avLst/>
          </a:prstGeom>
        </p:spPr>
      </p:pic>
      <p:pic>
        <p:nvPicPr>
          <p:cNvPr id="13" name="Picture 12" descr="A logo with white lines&#10;&#10;Description automatically generated">
            <a:extLst>
              <a:ext uri="{FF2B5EF4-FFF2-40B4-BE49-F238E27FC236}">
                <a16:creationId xmlns:a16="http://schemas.microsoft.com/office/drawing/2014/main" id="{B8ACC50C-A5DA-2692-4982-386825B01E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778" y="555193"/>
            <a:ext cx="216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2743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A76D505F-ACE7-9790-687B-A27C98A8EEB3}"/>
              </a:ext>
            </a:extLst>
          </p:cNvPr>
          <p:cNvSpPr txBox="1">
            <a:spLocks/>
          </p:cNvSpPr>
          <p:nvPr/>
        </p:nvSpPr>
        <p:spPr>
          <a:xfrm>
            <a:off x="1054178" y="365125"/>
            <a:ext cx="1081397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 2 future plans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1C1A864-D31A-5573-8FBF-2370DA9C482B}"/>
              </a:ext>
            </a:extLst>
          </p:cNvPr>
          <p:cNvSpPr txBox="1"/>
          <p:nvPr/>
        </p:nvSpPr>
        <p:spPr>
          <a:xfrm>
            <a:off x="1054178" y="3252923"/>
            <a:ext cx="2621167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/>
              <a:t>The new design integrates the RF area, HOM loads, the cooling circuits, and part of the vacuum system in one part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39B2EC2-A4F2-075C-079F-7D756E4B2AB3}"/>
              </a:ext>
            </a:extLst>
          </p:cNvPr>
          <p:cNvSpPr txBox="1"/>
          <p:nvPr/>
        </p:nvSpPr>
        <p:spPr>
          <a:xfrm>
            <a:off x="1054178" y="5560722"/>
            <a:ext cx="585590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latin typeface="Barlow Semi Condensed Light" panose="00000406000000000000" pitchFamily="2" charset="0"/>
              </a:rPr>
              <a:t>More info here: </a:t>
            </a:r>
            <a:r>
              <a:rPr lang="en-GB" sz="1400" dirty="0">
                <a:solidFill>
                  <a:srgbClr val="6E2466"/>
                </a:solidFill>
                <a:latin typeface="Barlow Semi Condensed Light" panose="00000406000000000000" pitchFamily="2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P. Morales, Normal Conducting High Gradient prototype manufacturing</a:t>
            </a:r>
            <a:endParaRPr lang="en-GB" sz="1400" dirty="0">
              <a:solidFill>
                <a:srgbClr val="6E2466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60630B6-1948-3570-46F1-99834CFDC260}"/>
              </a:ext>
            </a:extLst>
          </p:cNvPr>
          <p:cNvSpPr txBox="1"/>
          <p:nvPr/>
        </p:nvSpPr>
        <p:spPr>
          <a:xfrm>
            <a:off x="967468" y="6327129"/>
            <a:ext cx="4572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100" dirty="0">
                <a:latin typeface="Barlow Semi Condensed Light" panose="00000406000000000000" pitchFamily="2" charset="0"/>
              </a:rPr>
              <a:t>CLIC Project Meeting #47, Dec 11 2024</a:t>
            </a:r>
            <a:endParaRPr lang="en-GB" sz="1100" dirty="0">
              <a:latin typeface="Barlow Semi Condensed Light" panose="00000406000000000000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14A9E63-7EA2-ACA2-1FAB-19E2DF7D4602}"/>
              </a:ext>
            </a:extLst>
          </p:cNvPr>
          <p:cNvSpPr txBox="1"/>
          <p:nvPr/>
        </p:nvSpPr>
        <p:spPr>
          <a:xfrm>
            <a:off x="11121118" y="6327398"/>
            <a:ext cx="75111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100" dirty="0">
                <a:latin typeface="Barlow Semi Condensed Light" panose="00000406000000000000" pitchFamily="2" charset="0"/>
              </a:rPr>
              <a:t>09/20</a:t>
            </a:r>
            <a:endParaRPr lang="en-GB" sz="1100" dirty="0">
              <a:latin typeface="Barlow Semi Condensed Light" panose="00000406000000000000" pitchFamily="2" charset="0"/>
            </a:endParaRPr>
          </a:p>
        </p:txBody>
      </p:sp>
      <p:pic>
        <p:nvPicPr>
          <p:cNvPr id="16" name="Picture 15" descr="A blue logo with black background&#10;&#10;Description automatically generated">
            <a:extLst>
              <a:ext uri="{FF2B5EF4-FFF2-40B4-BE49-F238E27FC236}">
                <a16:creationId xmlns:a16="http://schemas.microsoft.com/office/drawing/2014/main" id="{D534C0DC-62BF-E076-4493-1A4F9B2583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768" y="6327398"/>
            <a:ext cx="429764" cy="42976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6D29941-BC6F-2A9E-CE3B-B192F3BCB0CD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77" b="9191"/>
          <a:stretch/>
        </p:blipFill>
        <p:spPr bwMode="auto">
          <a:xfrm>
            <a:off x="3876245" y="3106540"/>
            <a:ext cx="2219755" cy="175558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45F1455-18AE-E975-4D30-89F8EFE503F0}"/>
              </a:ext>
            </a:extLst>
          </p:cNvPr>
          <p:cNvSpPr txBox="1"/>
          <p:nvPr/>
        </p:nvSpPr>
        <p:spPr>
          <a:xfrm>
            <a:off x="1054178" y="2219447"/>
            <a:ext cx="504182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/>
              <a:t>Redesigned to evolve from pure bonding to </a:t>
            </a:r>
            <a:r>
              <a:rPr lang="en-US" dirty="0" err="1"/>
              <a:t>bonding+brazing</a:t>
            </a:r>
            <a:r>
              <a:rPr lang="en-US" dirty="0"/>
              <a:t> and reducing steps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8760D03-518B-B578-1D7D-56CABBA74A8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6812691" y="1699242"/>
            <a:ext cx="4325131" cy="3706135"/>
          </a:xfrm>
          <a:prstGeom prst="rect">
            <a:avLst/>
          </a:prstGeom>
        </p:spPr>
      </p:pic>
      <p:sp>
        <p:nvSpPr>
          <p:cNvPr id="19" name="Title 1">
            <a:extLst>
              <a:ext uri="{FF2B5EF4-FFF2-40B4-BE49-F238E27FC236}">
                <a16:creationId xmlns:a16="http://schemas.microsoft.com/office/drawing/2014/main" id="{C9756232-D571-9937-6482-AC79FA076C1D}"/>
              </a:ext>
            </a:extLst>
          </p:cNvPr>
          <p:cNvSpPr txBox="1">
            <a:spLocks/>
          </p:cNvSpPr>
          <p:nvPr/>
        </p:nvSpPr>
        <p:spPr>
          <a:xfrm>
            <a:off x="8122509" y="753659"/>
            <a:ext cx="301531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tabLst>
                <a:tab pos="5473700" algn="l"/>
              </a:tabLst>
            </a:pPr>
            <a:r>
              <a:rPr lang="en-US" sz="2800" b="1" dirty="0" err="1">
                <a:latin typeface="Barlow Semi Condensed Light" panose="00000406000000000000" pitchFamily="2" charset="0"/>
              </a:rPr>
              <a:t>SmartCell</a:t>
            </a:r>
            <a:r>
              <a:rPr lang="en-US" sz="2800" b="1" dirty="0">
                <a:latin typeface="Barlow Semi Condensed Light" panose="00000406000000000000" pitchFamily="2" charset="0"/>
              </a:rPr>
              <a:t> prototype</a:t>
            </a:r>
            <a:endParaRPr lang="en-GB" sz="2800" b="1" dirty="0">
              <a:latin typeface="Barlow Semi Condensed Light" panose="00000406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00520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8">
            <a:extLst>
              <a:ext uri="{FF2B5EF4-FFF2-40B4-BE49-F238E27FC236}">
                <a16:creationId xmlns:a16="http://schemas.microsoft.com/office/drawing/2014/main" id="{3D2C8B36-0CC6-98DF-FFD1-9C96A9DD71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79288" y="1387238"/>
            <a:ext cx="5306582" cy="485507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1C1A864-D31A-5573-8FBF-2370DA9C482B}"/>
              </a:ext>
            </a:extLst>
          </p:cNvPr>
          <p:cNvSpPr txBox="1"/>
          <p:nvPr/>
        </p:nvSpPr>
        <p:spPr>
          <a:xfrm>
            <a:off x="1054178" y="3252923"/>
            <a:ext cx="2621167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/>
              <a:t>The new design integrates the RF area, HOM loads, the cooling circuits, and part of the vacuum system in one part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39B2EC2-A4F2-075C-079F-7D756E4B2AB3}"/>
              </a:ext>
            </a:extLst>
          </p:cNvPr>
          <p:cNvSpPr txBox="1"/>
          <p:nvPr/>
        </p:nvSpPr>
        <p:spPr>
          <a:xfrm>
            <a:off x="1054178" y="5560722"/>
            <a:ext cx="585590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latin typeface="Barlow Semi Condensed Light" panose="00000406000000000000" pitchFamily="2" charset="0"/>
              </a:rPr>
              <a:t>More info here: </a:t>
            </a:r>
            <a:r>
              <a:rPr lang="en-GB" sz="1400" dirty="0">
                <a:solidFill>
                  <a:srgbClr val="6E2466"/>
                </a:solidFill>
                <a:latin typeface="Barlow Semi Condensed Light" panose="00000406000000000000" pitchFamily="2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P. Morales, Normal Conducting High Gradient prototype manufacturing</a:t>
            </a:r>
            <a:endParaRPr lang="en-GB" sz="1400" dirty="0">
              <a:solidFill>
                <a:srgbClr val="6E2466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60630B6-1948-3570-46F1-99834CFDC260}"/>
              </a:ext>
            </a:extLst>
          </p:cNvPr>
          <p:cNvSpPr txBox="1"/>
          <p:nvPr/>
        </p:nvSpPr>
        <p:spPr>
          <a:xfrm>
            <a:off x="967468" y="6327129"/>
            <a:ext cx="4572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100" dirty="0">
                <a:latin typeface="Barlow Semi Condensed Light" panose="00000406000000000000" pitchFamily="2" charset="0"/>
              </a:rPr>
              <a:t>CLIC Project Meeting #47, Dec 11 2024</a:t>
            </a:r>
            <a:endParaRPr lang="en-GB" sz="1100" dirty="0">
              <a:latin typeface="Barlow Semi Condensed Light" panose="00000406000000000000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14A9E63-7EA2-ACA2-1FAB-19E2DF7D4602}"/>
              </a:ext>
            </a:extLst>
          </p:cNvPr>
          <p:cNvSpPr txBox="1"/>
          <p:nvPr/>
        </p:nvSpPr>
        <p:spPr>
          <a:xfrm>
            <a:off x="11121118" y="6327398"/>
            <a:ext cx="75111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100" dirty="0">
                <a:latin typeface="Barlow Semi Condensed Light" panose="00000406000000000000" pitchFamily="2" charset="0"/>
              </a:rPr>
              <a:t>10/20</a:t>
            </a:r>
            <a:endParaRPr lang="en-GB" sz="1100" dirty="0">
              <a:latin typeface="Barlow Semi Condensed Light" panose="00000406000000000000" pitchFamily="2" charset="0"/>
            </a:endParaRPr>
          </a:p>
        </p:txBody>
      </p:sp>
      <p:pic>
        <p:nvPicPr>
          <p:cNvPr id="16" name="Picture 15" descr="A blue logo with black background&#10;&#10;Description automatically generated">
            <a:extLst>
              <a:ext uri="{FF2B5EF4-FFF2-40B4-BE49-F238E27FC236}">
                <a16:creationId xmlns:a16="http://schemas.microsoft.com/office/drawing/2014/main" id="{D534C0DC-62BF-E076-4493-1A4F9B2583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768" y="6327398"/>
            <a:ext cx="429764" cy="42976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6D29941-BC6F-2A9E-CE3B-B192F3BCB0CD}"/>
              </a:ext>
            </a:extLst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77" b="9191"/>
          <a:stretch/>
        </p:blipFill>
        <p:spPr bwMode="auto">
          <a:xfrm>
            <a:off x="3876245" y="3106540"/>
            <a:ext cx="2219755" cy="175558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3" name="Title 1">
            <a:extLst>
              <a:ext uri="{FF2B5EF4-FFF2-40B4-BE49-F238E27FC236}">
                <a16:creationId xmlns:a16="http://schemas.microsoft.com/office/drawing/2014/main" id="{8FF5CF17-5A6C-F891-EE76-45F9191610C4}"/>
              </a:ext>
            </a:extLst>
          </p:cNvPr>
          <p:cNvSpPr txBox="1">
            <a:spLocks/>
          </p:cNvSpPr>
          <p:nvPr/>
        </p:nvSpPr>
        <p:spPr>
          <a:xfrm>
            <a:off x="1054178" y="365125"/>
            <a:ext cx="1029962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 2 future plans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22D6BC00-DEF8-5086-FD01-78920FD9767E}"/>
              </a:ext>
            </a:extLst>
          </p:cNvPr>
          <p:cNvSpPr txBox="1">
            <a:spLocks/>
          </p:cNvSpPr>
          <p:nvPr/>
        </p:nvSpPr>
        <p:spPr>
          <a:xfrm>
            <a:off x="8122509" y="753659"/>
            <a:ext cx="301531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tabLst>
                <a:tab pos="5473700" algn="l"/>
              </a:tabLst>
            </a:pPr>
            <a:r>
              <a:rPr lang="en-US" sz="2800" b="1" dirty="0" err="1">
                <a:latin typeface="Barlow Semi Condensed Light" panose="00000406000000000000" pitchFamily="2" charset="0"/>
              </a:rPr>
              <a:t>SmartCell</a:t>
            </a:r>
            <a:r>
              <a:rPr lang="en-US" sz="2800" b="1" dirty="0">
                <a:latin typeface="Barlow Semi Condensed Light" panose="00000406000000000000" pitchFamily="2" charset="0"/>
              </a:rPr>
              <a:t> prototype</a:t>
            </a:r>
            <a:endParaRPr lang="en-GB" sz="2800" b="1" dirty="0">
              <a:latin typeface="Barlow Semi Condensed Light" panose="00000406000000000000" pitchFamily="2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AFEE7B6-20F3-5107-80F1-ED525952FB3F}"/>
              </a:ext>
            </a:extLst>
          </p:cNvPr>
          <p:cNvSpPr txBox="1"/>
          <p:nvPr/>
        </p:nvSpPr>
        <p:spPr>
          <a:xfrm>
            <a:off x="1054178" y="4862121"/>
            <a:ext cx="262116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/>
              <a:t>Disk in production, will be assembled in 2025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4873085-D75B-BCA3-8E65-DF5D8A2F2C1D}"/>
              </a:ext>
            </a:extLst>
          </p:cNvPr>
          <p:cNvSpPr txBox="1"/>
          <p:nvPr/>
        </p:nvSpPr>
        <p:spPr>
          <a:xfrm>
            <a:off x="1054178" y="2219447"/>
            <a:ext cx="504182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/>
              <a:t>Redesigned to evolve from pure bonding to </a:t>
            </a:r>
            <a:r>
              <a:rPr lang="en-US" dirty="0" err="1"/>
              <a:t>bonding+brazing</a:t>
            </a:r>
            <a:r>
              <a:rPr lang="en-US" dirty="0"/>
              <a:t> and reducing steps</a:t>
            </a:r>
          </a:p>
        </p:txBody>
      </p:sp>
    </p:spTree>
    <p:extLst>
      <p:ext uri="{BB962C8B-B14F-4D97-AF65-F5344CB8AC3E}">
        <p14:creationId xmlns:p14="http://schemas.microsoft.com/office/powerpoint/2010/main" val="35439153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55BAC5-2C3C-5C26-BC4C-A8D3886A8F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Barlow Semi Condensed" panose="00000506000000000000" pitchFamily="2" charset="0"/>
              </a:rPr>
              <a:t>Xbox 2</a:t>
            </a:r>
            <a:endParaRPr lang="en-GB" dirty="0"/>
          </a:p>
        </p:txBody>
      </p:sp>
      <p:pic>
        <p:nvPicPr>
          <p:cNvPr id="3" name="Picture Placeholder 6" descr="A picture containing indoor, cooking, cluttered&#10;&#10;Description automatically generated">
            <a:extLst>
              <a:ext uri="{FF2B5EF4-FFF2-40B4-BE49-F238E27FC236}">
                <a16:creationId xmlns:a16="http://schemas.microsoft.com/office/drawing/2014/main" id="{C7730164-2999-407B-2725-25CD280F35F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53" t="9831" r="8356" b="718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16" name="Oval 15">
            <a:extLst>
              <a:ext uri="{FF2B5EF4-FFF2-40B4-BE49-F238E27FC236}">
                <a16:creationId xmlns:a16="http://schemas.microsoft.com/office/drawing/2014/main" id="{AC30E62E-A69A-5019-BA5C-015DF82C3BD6}"/>
              </a:ext>
            </a:extLst>
          </p:cNvPr>
          <p:cNvSpPr/>
          <p:nvPr/>
        </p:nvSpPr>
        <p:spPr>
          <a:xfrm>
            <a:off x="7108758" y="-675674"/>
            <a:ext cx="6951957" cy="9157459"/>
          </a:xfrm>
          <a:prstGeom prst="ellipse">
            <a:avLst/>
          </a:prstGeom>
          <a:solidFill>
            <a:srgbClr val="0033A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000" dirty="0">
              <a:solidFill>
                <a:srgbClr val="0033A0"/>
              </a:solidFill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86EA6B0F-5EB4-37E3-4CCF-3C5A4043DD4A}"/>
              </a:ext>
            </a:extLst>
          </p:cNvPr>
          <p:cNvSpPr txBox="1">
            <a:spLocks/>
          </p:cNvSpPr>
          <p:nvPr/>
        </p:nvSpPr>
        <p:spPr>
          <a:xfrm>
            <a:off x="7962900" y="2366362"/>
            <a:ext cx="42291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8800" b="1" dirty="0">
                <a:solidFill>
                  <a:schemeClr val="bg1"/>
                </a:solidFill>
                <a:latin typeface="Barlow Semi Condensed" panose="00000506000000000000" pitchFamily="2" charset="0"/>
              </a:rPr>
              <a:t>XBOX3</a:t>
            </a:r>
            <a:endParaRPr lang="en-GB" sz="8800" b="1" dirty="0">
              <a:solidFill>
                <a:schemeClr val="bg1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6BD32071-7022-F5AE-B439-12AE2B24B0B7}"/>
              </a:ext>
            </a:extLst>
          </p:cNvPr>
          <p:cNvSpPr txBox="1">
            <a:spLocks/>
          </p:cNvSpPr>
          <p:nvPr/>
        </p:nvSpPr>
        <p:spPr>
          <a:xfrm>
            <a:off x="6675120" y="4401217"/>
            <a:ext cx="4462610" cy="936509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Clr>
                <a:schemeClr val="accent1"/>
              </a:buClr>
              <a:buSzPct val="80000"/>
              <a:buNone/>
            </a:pPr>
            <a:r>
              <a:rPr lang="en-US" dirty="0">
                <a:solidFill>
                  <a:schemeClr val="bg1"/>
                </a:solidFill>
              </a:rPr>
              <a:t>Setup modified for klystron testing</a:t>
            </a:r>
          </a:p>
          <a:p>
            <a:pPr marL="0" indent="0" algn="r">
              <a:buClr>
                <a:schemeClr val="accent1"/>
              </a:buClr>
              <a:buSzPct val="80000"/>
              <a:buNone/>
            </a:pPr>
            <a:r>
              <a:rPr lang="en-US" dirty="0">
                <a:solidFill>
                  <a:schemeClr val="bg1"/>
                </a:solidFill>
              </a:rPr>
              <a:t>Canon E37117 klystron tested</a:t>
            </a:r>
          </a:p>
          <a:p>
            <a:pPr marL="0" indent="0" algn="r">
              <a:buClr>
                <a:schemeClr val="accent1"/>
              </a:buClr>
              <a:buSzPct val="80000"/>
              <a:buNone/>
            </a:pPr>
            <a:r>
              <a:rPr lang="en-US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671979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B049BF4-97E3-33CD-3299-0EE35B2839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668" y="2295069"/>
            <a:ext cx="1954869" cy="336073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688EF7B-ECA1-06CA-EFBA-C7F3360AD8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9340" y="1730565"/>
            <a:ext cx="1077794" cy="34005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2C4B944-1C8E-5E23-204B-20261EC91271}"/>
              </a:ext>
            </a:extLst>
          </p:cNvPr>
          <p:cNvSpPr txBox="1"/>
          <p:nvPr/>
        </p:nvSpPr>
        <p:spPr>
          <a:xfrm>
            <a:off x="7421102" y="1900591"/>
            <a:ext cx="4037730" cy="36933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endParaRPr lang="en-US" sz="2000" dirty="0">
              <a:solidFill>
                <a:srgbClr val="303030"/>
              </a:solidFill>
            </a:endParaRPr>
          </a:p>
          <a:p>
            <a:pPr algn="l"/>
            <a:r>
              <a:rPr lang="en-US" sz="2000" dirty="0">
                <a:solidFill>
                  <a:srgbClr val="303030"/>
                </a:solidFill>
              </a:rPr>
              <a:t>Refurbishing of 6 MW Canon E37113 (re-used solenoid and cathode; same modulator; new RF window)</a:t>
            </a:r>
          </a:p>
          <a:p>
            <a:pPr algn="l"/>
            <a:endParaRPr lang="en-US" sz="2000" dirty="0">
              <a:solidFill>
                <a:srgbClr val="303030"/>
              </a:solidFill>
            </a:endParaRPr>
          </a:p>
          <a:p>
            <a:pPr algn="l"/>
            <a:r>
              <a:rPr lang="en-GB" sz="2000" dirty="0">
                <a:solidFill>
                  <a:srgbClr val="303030"/>
                </a:solidFill>
              </a:rPr>
              <a:t>Retrofit design with a COM circuit+ 2nd harmonic cavities </a:t>
            </a:r>
            <a:endParaRPr lang="en-US" sz="2000" dirty="0">
              <a:solidFill>
                <a:srgbClr val="303030"/>
              </a:solidFill>
            </a:endParaRPr>
          </a:p>
          <a:p>
            <a:pPr algn="l"/>
            <a:endParaRPr lang="en-US" sz="2000" dirty="0">
              <a:solidFill>
                <a:srgbClr val="303030"/>
              </a:solidFill>
            </a:endParaRPr>
          </a:p>
          <a:p>
            <a:pPr algn="l"/>
            <a:r>
              <a:rPr lang="en-US" sz="2000" dirty="0">
                <a:solidFill>
                  <a:srgbClr val="303030"/>
                </a:solidFill>
              </a:rPr>
              <a:t>First testing campaign at the end of 2023</a:t>
            </a:r>
          </a:p>
          <a:p>
            <a:pPr algn="l"/>
            <a:r>
              <a:rPr lang="en-US" sz="2000" dirty="0">
                <a:solidFill>
                  <a:srgbClr val="303030"/>
                </a:solidFill>
              </a:rPr>
              <a:t>Second testing campaign just finished</a:t>
            </a:r>
            <a:endParaRPr lang="en-GB" sz="2000" dirty="0">
              <a:solidFill>
                <a:srgbClr val="303030"/>
              </a:solidFill>
            </a:endParaRP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6E2B1DCC-7946-F32B-955D-C06A207B24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3309116"/>
              </p:ext>
            </p:extLst>
          </p:nvPr>
        </p:nvGraphicFramePr>
        <p:xfrm>
          <a:off x="3134524" y="2475620"/>
          <a:ext cx="3851122" cy="2592705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1925561">
                  <a:extLst>
                    <a:ext uri="{9D8B030D-6E8A-4147-A177-3AD203B41FA5}">
                      <a16:colId xmlns:a16="http://schemas.microsoft.com/office/drawing/2014/main" val="296194095"/>
                    </a:ext>
                  </a:extLst>
                </a:gridCol>
                <a:gridCol w="1925561">
                  <a:extLst>
                    <a:ext uri="{9D8B030D-6E8A-4147-A177-3AD203B41FA5}">
                      <a16:colId xmlns:a16="http://schemas.microsoft.com/office/drawing/2014/main" val="151199013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en-GB" sz="1100" b="0" kern="100">
                          <a:effectLst/>
                        </a:rPr>
                        <a:t>Operating frequency</a:t>
                      </a:r>
                      <a:endParaRPr lang="en-GB" sz="1100" b="0" kern="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en-GB" sz="1100" b="0" kern="100" dirty="0">
                          <a:effectLst/>
                        </a:rPr>
                        <a:t>11.994 GHz</a:t>
                      </a:r>
                      <a:endParaRPr lang="en-GB" sz="1100" b="0" kern="100" dirty="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80688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en-GB" sz="1100" b="1" kern="100" dirty="0">
                          <a:effectLst/>
                        </a:rPr>
                        <a:t>Peak RF Output Power</a:t>
                      </a:r>
                      <a:endParaRPr lang="en-GB" sz="1100" b="1" kern="100" dirty="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en-GB" sz="1100" b="1" kern="100" dirty="0">
                          <a:effectLst/>
                        </a:rPr>
                        <a:t>8.1 MW</a:t>
                      </a:r>
                      <a:endParaRPr lang="en-GB" sz="1100" b="1" kern="100" dirty="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9997489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en-GB" sz="1100" b="0" kern="100">
                          <a:effectLst/>
                        </a:rPr>
                        <a:t>Peak RF Input (Drive) Power</a:t>
                      </a:r>
                      <a:endParaRPr lang="en-GB" sz="1100" b="0" kern="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en-GB" sz="1100" kern="100">
                          <a:effectLst/>
                        </a:rPr>
                        <a:t>121 W</a:t>
                      </a:r>
                      <a:endParaRPr lang="en-GB" sz="1100" b="1" kern="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236795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en-GB" sz="1100" b="0" kern="100">
                          <a:effectLst/>
                        </a:rPr>
                        <a:t>RF Pulse length</a:t>
                      </a:r>
                      <a:endParaRPr lang="en-GB" sz="1100" b="0" kern="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en-GB" sz="1100" kern="100">
                          <a:effectLst/>
                        </a:rPr>
                        <a:t>1us</a:t>
                      </a:r>
                      <a:endParaRPr lang="en-GB" sz="1100" b="1" kern="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1935189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en-GB" sz="1100" b="0" kern="100">
                          <a:effectLst/>
                        </a:rPr>
                        <a:t>Pulse repetition rate</a:t>
                      </a:r>
                      <a:endParaRPr lang="en-GB" sz="1100" b="0" kern="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en-GB" sz="1100" kern="100" dirty="0">
                          <a:effectLst/>
                        </a:rPr>
                        <a:t>400 Hz max.</a:t>
                      </a:r>
                      <a:endParaRPr lang="en-GB" sz="1100" b="1" kern="100" dirty="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540027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en-GB" sz="1100" b="0" kern="100">
                          <a:effectLst/>
                        </a:rPr>
                        <a:t>Load VSWR</a:t>
                      </a:r>
                      <a:endParaRPr lang="en-GB" sz="1100" b="0" kern="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en-GB" sz="1100" kern="100" dirty="0">
                          <a:effectLst/>
                        </a:rPr>
                        <a:t>1.2 max.</a:t>
                      </a:r>
                      <a:endParaRPr lang="en-GB" sz="1100" b="1" kern="100" dirty="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54236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en-GB" sz="1100" b="0" kern="100">
                          <a:effectLst/>
                        </a:rPr>
                        <a:t>HV Pulse length</a:t>
                      </a:r>
                      <a:endParaRPr lang="en-GB" sz="1100" b="0" kern="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en-GB" sz="1100" kern="100" dirty="0">
                          <a:effectLst/>
                        </a:rPr>
                        <a:t>6.4 us max</a:t>
                      </a:r>
                      <a:endParaRPr lang="en-GB" sz="1100" b="1" kern="100" dirty="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962238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en-GB" sz="1100" b="1" kern="100">
                          <a:effectLst/>
                        </a:rPr>
                        <a:t>Beam Voltage</a:t>
                      </a:r>
                      <a:endParaRPr lang="en-GB" sz="1100" b="1" kern="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en-GB" sz="1100" b="1" kern="100">
                          <a:effectLst/>
                        </a:rPr>
                        <a:t>157 kV</a:t>
                      </a:r>
                      <a:endParaRPr lang="en-GB" sz="1100" b="1" kern="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268725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en-GB" sz="1100" b="1" kern="100">
                          <a:effectLst/>
                        </a:rPr>
                        <a:t>Beam Current</a:t>
                      </a:r>
                      <a:endParaRPr lang="en-GB" sz="1100" b="1" kern="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en-GB" sz="1100" b="1" kern="100" dirty="0">
                          <a:effectLst/>
                        </a:rPr>
                        <a:t>96.8 A</a:t>
                      </a:r>
                      <a:endParaRPr lang="en-GB" sz="1100" b="1" kern="100" dirty="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4736286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en-GB" sz="1100" b="0" kern="100" dirty="0">
                          <a:effectLst/>
                        </a:rPr>
                        <a:t>Perveance </a:t>
                      </a:r>
                      <a:r>
                        <a:rPr lang="en-GB" sz="1100" b="0" kern="100" dirty="0" err="1">
                          <a:effectLst/>
                        </a:rPr>
                        <a:t>uPe</a:t>
                      </a:r>
                      <a:endParaRPr lang="en-GB" sz="1100" b="0" kern="100" dirty="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en-GB" sz="1100" kern="100">
                          <a:effectLst/>
                        </a:rPr>
                        <a:t>1.56</a:t>
                      </a:r>
                      <a:endParaRPr lang="en-GB" sz="1100" b="1" kern="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5182643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en-GB" sz="1100" b="1" kern="100" dirty="0">
                          <a:effectLst/>
                        </a:rPr>
                        <a:t>Efficiency</a:t>
                      </a:r>
                      <a:endParaRPr lang="en-GB" sz="1100" b="1" kern="100" dirty="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en-GB" sz="1100" b="1" kern="100" dirty="0">
                          <a:effectLst/>
                        </a:rPr>
                        <a:t>53.3%</a:t>
                      </a:r>
                      <a:endParaRPr lang="en-GB" sz="1100" b="1" kern="100" dirty="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767597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en-GB" sz="1100" b="0" kern="100">
                          <a:effectLst/>
                        </a:rPr>
                        <a:t>Filament Current</a:t>
                      </a:r>
                      <a:endParaRPr lang="en-GB" sz="1100" b="0" kern="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en-GB" sz="1100" kern="100">
                          <a:effectLst/>
                        </a:rPr>
                        <a:t>9.5 A</a:t>
                      </a:r>
                      <a:endParaRPr lang="en-GB" sz="1100" b="1" kern="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833790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en-GB" sz="1100" b="0" kern="100">
                          <a:effectLst/>
                        </a:rPr>
                        <a:t>Filament Power </a:t>
                      </a:r>
                      <a:endParaRPr lang="en-GB" sz="1100" b="0" kern="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en-GB" sz="1100" kern="100">
                          <a:effectLst/>
                        </a:rPr>
                        <a:t>138 W</a:t>
                      </a:r>
                      <a:endParaRPr lang="en-GB" sz="1100" b="1" kern="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051179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en-GB" sz="1100" b="0" kern="100">
                          <a:effectLst/>
                        </a:rPr>
                        <a:t>Main Coil Current </a:t>
                      </a:r>
                      <a:endParaRPr lang="en-GB" sz="1100" b="0" kern="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en-GB" sz="1100" kern="100">
                          <a:effectLst/>
                        </a:rPr>
                        <a:t>32 A</a:t>
                      </a:r>
                      <a:endParaRPr lang="en-GB" sz="1100" b="1" kern="1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43498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en-GB" sz="1100" b="0" kern="100" dirty="0">
                          <a:effectLst/>
                        </a:rPr>
                        <a:t>Counter Coil Current</a:t>
                      </a:r>
                      <a:endParaRPr lang="en-GB" sz="1100" b="0" kern="100" dirty="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en-GB" sz="1100" kern="100" dirty="0">
                          <a:effectLst/>
                        </a:rPr>
                        <a:t>7 A</a:t>
                      </a:r>
                      <a:endParaRPr lang="en-GB" sz="1100" b="1" kern="100" dirty="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30250688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FC246E2F-E543-AF24-596E-C50A9FE0C5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8601" y="284491"/>
            <a:ext cx="2018797" cy="1188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9AAC027-DA1F-6C2B-1DD4-4D446A261B6B}"/>
              </a:ext>
            </a:extLst>
          </p:cNvPr>
          <p:cNvSpPr txBox="1"/>
          <p:nvPr/>
        </p:nvSpPr>
        <p:spPr>
          <a:xfrm>
            <a:off x="967468" y="6327129"/>
            <a:ext cx="4572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100" dirty="0">
                <a:latin typeface="Barlow Semi Condensed Light" panose="00000406000000000000" pitchFamily="2" charset="0"/>
              </a:rPr>
              <a:t>CLIC Project Meeting #47, Dec 11 2024</a:t>
            </a:r>
            <a:endParaRPr lang="en-GB" sz="1100" dirty="0">
              <a:latin typeface="Barlow Semi Condensed Light" panose="00000406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3AE8BDF-68F2-998C-DF0C-360EC1FE8E33}"/>
              </a:ext>
            </a:extLst>
          </p:cNvPr>
          <p:cNvSpPr txBox="1"/>
          <p:nvPr/>
        </p:nvSpPr>
        <p:spPr>
          <a:xfrm>
            <a:off x="11121118" y="6327398"/>
            <a:ext cx="75111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100" dirty="0">
                <a:latin typeface="Barlow Semi Condensed Light" panose="00000406000000000000" pitchFamily="2" charset="0"/>
              </a:rPr>
              <a:t>12/20</a:t>
            </a:r>
            <a:endParaRPr lang="en-GB" sz="1100" dirty="0">
              <a:latin typeface="Barlow Semi Condensed Light" panose="00000406000000000000" pitchFamily="2" charset="0"/>
            </a:endParaRPr>
          </a:p>
        </p:txBody>
      </p:sp>
      <p:pic>
        <p:nvPicPr>
          <p:cNvPr id="15" name="Picture 14" descr="A blue logo with black background&#10;&#10;Description automatically generated">
            <a:extLst>
              <a:ext uri="{FF2B5EF4-FFF2-40B4-BE49-F238E27FC236}">
                <a16:creationId xmlns:a16="http://schemas.microsoft.com/office/drawing/2014/main" id="{6789563D-8B91-4794-BAF4-69C62AB388F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768" y="6327398"/>
            <a:ext cx="429764" cy="429764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A2EDF481-ADE5-398A-FFB9-9828772CDD21}"/>
              </a:ext>
            </a:extLst>
          </p:cNvPr>
          <p:cNvSpPr txBox="1">
            <a:spLocks/>
          </p:cNvSpPr>
          <p:nvPr/>
        </p:nvSpPr>
        <p:spPr>
          <a:xfrm>
            <a:off x="1054178" y="365125"/>
            <a:ext cx="1029962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 3 High Efficiency Klystrons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E061FE6-35E4-F56A-2672-B94C669999B3}"/>
              </a:ext>
            </a:extLst>
          </p:cNvPr>
          <p:cNvSpPr txBox="1"/>
          <p:nvPr/>
        </p:nvSpPr>
        <p:spPr>
          <a:xfrm>
            <a:off x="2281916" y="5728315"/>
            <a:ext cx="78441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Barlow Semi Condensed Light" panose="00000406000000000000" pitchFamily="2" charset="0"/>
              </a:rPr>
              <a:t>J. Cai and I. Syratchev, "Design Study of X-band High Efficiency Klystrons for CLIC," 2020 IEEE 21st International Conference on Vacuum Electronics (IVEC), 2020, pp. 121-122, </a:t>
            </a:r>
            <a:r>
              <a:rPr lang="en-GB" sz="1400" dirty="0" err="1">
                <a:latin typeface="Barlow Semi Condensed Light" panose="00000406000000000000" pitchFamily="2" charset="0"/>
              </a:rPr>
              <a:t>doi</a:t>
            </a:r>
            <a:r>
              <a:rPr lang="en-GB" sz="1400" dirty="0">
                <a:latin typeface="Barlow Semi Condensed Light" panose="00000406000000000000" pitchFamily="2" charset="0"/>
              </a:rPr>
              <a:t>: 10.1109/IVEC45766.2020.9520585.</a:t>
            </a:r>
          </a:p>
        </p:txBody>
      </p:sp>
    </p:spTree>
    <p:extLst>
      <p:ext uri="{BB962C8B-B14F-4D97-AF65-F5344CB8AC3E}">
        <p14:creationId xmlns:p14="http://schemas.microsoft.com/office/powerpoint/2010/main" val="23150635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lose-up of a machine&#10;&#10;Description automatically generated">
            <a:extLst>
              <a:ext uri="{FF2B5EF4-FFF2-40B4-BE49-F238E27FC236}">
                <a16:creationId xmlns:a16="http://schemas.microsoft.com/office/drawing/2014/main" id="{C1198296-DCE3-196E-996F-46054C84E9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5116" y="1312368"/>
            <a:ext cx="8941768" cy="501476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D5AFE53-1695-5CE7-AAA0-49968056C852}"/>
              </a:ext>
            </a:extLst>
          </p:cNvPr>
          <p:cNvSpPr txBox="1"/>
          <p:nvPr/>
        </p:nvSpPr>
        <p:spPr>
          <a:xfrm>
            <a:off x="967468" y="6327129"/>
            <a:ext cx="4572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100" dirty="0">
                <a:latin typeface="Barlow Semi Condensed Light" panose="00000406000000000000" pitchFamily="2" charset="0"/>
              </a:rPr>
              <a:t>CLIC Project Meeting #47, Dec 11 2024</a:t>
            </a:r>
            <a:endParaRPr lang="en-GB" sz="1100" dirty="0">
              <a:latin typeface="Barlow Semi Condensed Light" panose="00000406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E543004-01FD-A249-D2A0-1FFCD2CCE235}"/>
              </a:ext>
            </a:extLst>
          </p:cNvPr>
          <p:cNvSpPr txBox="1"/>
          <p:nvPr/>
        </p:nvSpPr>
        <p:spPr>
          <a:xfrm>
            <a:off x="11121118" y="6327398"/>
            <a:ext cx="75111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100" dirty="0">
                <a:latin typeface="Barlow Semi Condensed Light" panose="00000406000000000000" pitchFamily="2" charset="0"/>
              </a:rPr>
              <a:t>13/20</a:t>
            </a:r>
            <a:endParaRPr lang="en-GB" sz="1100" dirty="0">
              <a:latin typeface="Barlow Semi Condensed Light" panose="00000406000000000000" pitchFamily="2" charset="0"/>
            </a:endParaRPr>
          </a:p>
        </p:txBody>
      </p:sp>
      <p:pic>
        <p:nvPicPr>
          <p:cNvPr id="7" name="Picture 6" descr="A blue logo with black background&#10;&#10;Description automatically generated">
            <a:extLst>
              <a:ext uri="{FF2B5EF4-FFF2-40B4-BE49-F238E27FC236}">
                <a16:creationId xmlns:a16="http://schemas.microsoft.com/office/drawing/2014/main" id="{0A188A56-DA55-4B6D-85F9-BE4825A0B8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768" y="6327398"/>
            <a:ext cx="429764" cy="429764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1E1FBB00-21B7-E2A2-6568-191043FE037D}"/>
              </a:ext>
            </a:extLst>
          </p:cNvPr>
          <p:cNvSpPr txBox="1">
            <a:spLocks/>
          </p:cNvSpPr>
          <p:nvPr/>
        </p:nvSpPr>
        <p:spPr>
          <a:xfrm>
            <a:off x="1054178" y="365125"/>
            <a:ext cx="1029962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 3 Test bench modification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87276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diagram of a computer hardware system&#10;&#10;Description automatically generated">
            <a:extLst>
              <a:ext uri="{FF2B5EF4-FFF2-40B4-BE49-F238E27FC236}">
                <a16:creationId xmlns:a16="http://schemas.microsoft.com/office/drawing/2014/main" id="{B5861433-241B-53A4-3094-AD23722154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465" y="1572699"/>
            <a:ext cx="7314553" cy="290868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8AA3DB6-E7B8-87BF-328A-5A9A3531A9F1}"/>
              </a:ext>
            </a:extLst>
          </p:cNvPr>
          <p:cNvSpPr txBox="1"/>
          <p:nvPr/>
        </p:nvSpPr>
        <p:spPr>
          <a:xfrm>
            <a:off x="6743186" y="3593444"/>
            <a:ext cx="4991614" cy="27699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/>
              <a:t>Addition of channels to acquire high-voltage pulses from the modulator</a:t>
            </a:r>
          </a:p>
          <a:p>
            <a:endParaRPr lang="en-US" dirty="0"/>
          </a:p>
          <a:p>
            <a:r>
              <a:rPr lang="en-US" dirty="0"/>
              <a:t>Addition of temperature sensors and flow meters for calorimetry measurement </a:t>
            </a:r>
          </a:p>
          <a:p>
            <a:endParaRPr lang="en-US" dirty="0"/>
          </a:p>
          <a:p>
            <a:r>
              <a:rPr lang="en-US" dirty="0"/>
              <a:t>Improvement of interlocking system to protect klystrons</a:t>
            </a:r>
          </a:p>
          <a:p>
            <a:endParaRPr lang="en-US" dirty="0"/>
          </a:p>
          <a:p>
            <a:r>
              <a:rPr lang="en-US" dirty="0"/>
              <a:t>Calibration load in collaboration with </a:t>
            </a:r>
            <a:r>
              <a:rPr lang="en-US" dirty="0" err="1"/>
              <a:t>Scandinova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87F16BA-1E71-5354-130C-C243380C3D37}"/>
              </a:ext>
            </a:extLst>
          </p:cNvPr>
          <p:cNvSpPr txBox="1"/>
          <p:nvPr/>
        </p:nvSpPr>
        <p:spPr>
          <a:xfrm>
            <a:off x="675465" y="5214248"/>
            <a:ext cx="4703842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Load return loss better than -40dB in &lt;100 MHz bandwidth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LLRF error in frequency of ~hundreds of kHz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74CB207-627A-ED6E-6024-20FBE0EFAB17}"/>
              </a:ext>
            </a:extLst>
          </p:cNvPr>
          <p:cNvSpPr txBox="1"/>
          <p:nvPr/>
        </p:nvSpPr>
        <p:spPr>
          <a:xfrm>
            <a:off x="967468" y="6327129"/>
            <a:ext cx="4572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100" dirty="0">
                <a:latin typeface="Barlow Semi Condensed Light" panose="00000406000000000000" pitchFamily="2" charset="0"/>
              </a:rPr>
              <a:t>CLIC Project Meeting #47, Dec 11 2024</a:t>
            </a:r>
            <a:endParaRPr lang="en-GB" sz="1100" dirty="0">
              <a:latin typeface="Barlow Semi Condensed Light" panose="00000406000000000000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ABDCF01-B8D6-8E0C-6EE7-152DCF1DFB68}"/>
              </a:ext>
            </a:extLst>
          </p:cNvPr>
          <p:cNvSpPr txBox="1"/>
          <p:nvPr/>
        </p:nvSpPr>
        <p:spPr>
          <a:xfrm>
            <a:off x="11121118" y="6327398"/>
            <a:ext cx="75111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100" dirty="0">
                <a:latin typeface="Barlow Semi Condensed Light" panose="00000406000000000000" pitchFamily="2" charset="0"/>
              </a:rPr>
              <a:t>14/20</a:t>
            </a:r>
            <a:endParaRPr lang="en-GB" sz="1100" dirty="0">
              <a:latin typeface="Barlow Semi Condensed Light" panose="00000406000000000000" pitchFamily="2" charset="0"/>
            </a:endParaRPr>
          </a:p>
        </p:txBody>
      </p:sp>
      <p:pic>
        <p:nvPicPr>
          <p:cNvPr id="12" name="Picture 11" descr="A blue logo with black background&#10;&#10;Description automatically generated">
            <a:extLst>
              <a:ext uri="{FF2B5EF4-FFF2-40B4-BE49-F238E27FC236}">
                <a16:creationId xmlns:a16="http://schemas.microsoft.com/office/drawing/2014/main" id="{B2AE994D-AE2C-65B4-396E-EA2AF9EB87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768" y="6327398"/>
            <a:ext cx="429764" cy="429764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F7612472-6808-B499-00C1-CCDE9662F016}"/>
              </a:ext>
            </a:extLst>
          </p:cNvPr>
          <p:cNvSpPr txBox="1">
            <a:spLocks/>
          </p:cNvSpPr>
          <p:nvPr/>
        </p:nvSpPr>
        <p:spPr>
          <a:xfrm>
            <a:off x="1054178" y="365125"/>
            <a:ext cx="1029962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 3 Test bench modification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04963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aph of a diagram&#10;&#10;Description automatically generated with medium confidence">
            <a:extLst>
              <a:ext uri="{FF2B5EF4-FFF2-40B4-BE49-F238E27FC236}">
                <a16:creationId xmlns:a16="http://schemas.microsoft.com/office/drawing/2014/main" id="{9AEA57A1-4099-436F-1B1C-3024F93076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54" y="1485251"/>
            <a:ext cx="5801784" cy="4351338"/>
          </a:xfrm>
          <a:prstGeom prst="rect">
            <a:avLst/>
          </a:prstGeom>
        </p:spPr>
      </p:pic>
      <p:pic>
        <p:nvPicPr>
          <p:cNvPr id="9" name="Picture 8" descr="A graph of a power line&#10;&#10;Description automatically generated with medium confidence">
            <a:extLst>
              <a:ext uri="{FF2B5EF4-FFF2-40B4-BE49-F238E27FC236}">
                <a16:creationId xmlns:a16="http://schemas.microsoft.com/office/drawing/2014/main" id="{D31B81EE-FEA5-5A89-6BE8-4BF24BCD841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47"/>
          <a:stretch/>
        </p:blipFill>
        <p:spPr>
          <a:xfrm>
            <a:off x="6096000" y="1485251"/>
            <a:ext cx="5305875" cy="435133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A94D012-FE00-516E-78C5-C7AEBB120ACD}"/>
              </a:ext>
            </a:extLst>
          </p:cNvPr>
          <p:cNvSpPr txBox="1"/>
          <p:nvPr/>
        </p:nvSpPr>
        <p:spPr>
          <a:xfrm>
            <a:off x="967468" y="6327129"/>
            <a:ext cx="4572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100" dirty="0">
                <a:latin typeface="Barlow Semi Condensed Light" panose="00000406000000000000" pitchFamily="2" charset="0"/>
              </a:rPr>
              <a:t>CLIC Project Meeting #47, Dec 11 2024</a:t>
            </a:r>
            <a:endParaRPr lang="en-GB" sz="1100" dirty="0">
              <a:latin typeface="Barlow Semi Condensed Light" panose="00000406000000000000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FA71199-D329-B269-80D0-C127FDE92258}"/>
              </a:ext>
            </a:extLst>
          </p:cNvPr>
          <p:cNvSpPr txBox="1"/>
          <p:nvPr/>
        </p:nvSpPr>
        <p:spPr>
          <a:xfrm>
            <a:off x="11121118" y="6327398"/>
            <a:ext cx="75111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100" dirty="0">
                <a:latin typeface="Barlow Semi Condensed Light" panose="00000406000000000000" pitchFamily="2" charset="0"/>
              </a:rPr>
              <a:t>15/20</a:t>
            </a:r>
            <a:endParaRPr lang="en-GB" sz="1100" dirty="0">
              <a:latin typeface="Barlow Semi Condensed Light" panose="00000406000000000000" pitchFamily="2" charset="0"/>
            </a:endParaRPr>
          </a:p>
        </p:txBody>
      </p:sp>
      <p:pic>
        <p:nvPicPr>
          <p:cNvPr id="12" name="Picture 11" descr="A blue logo with black background&#10;&#10;Description automatically generated">
            <a:extLst>
              <a:ext uri="{FF2B5EF4-FFF2-40B4-BE49-F238E27FC236}">
                <a16:creationId xmlns:a16="http://schemas.microsoft.com/office/drawing/2014/main" id="{6245238B-31AC-4A92-A4EF-A3C312FC21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768" y="6327398"/>
            <a:ext cx="429764" cy="429764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7361165A-DC1D-D0E9-9383-77872895251F}"/>
              </a:ext>
            </a:extLst>
          </p:cNvPr>
          <p:cNvSpPr txBox="1">
            <a:spLocks/>
          </p:cNvSpPr>
          <p:nvPr/>
        </p:nvSpPr>
        <p:spPr>
          <a:xfrm>
            <a:off x="1054178" y="365125"/>
            <a:ext cx="1029962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 3 HEK test results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6940C867-3A8F-4B9D-BE41-16AE9E3DE181}"/>
              </a:ext>
            </a:extLst>
          </p:cNvPr>
          <p:cNvSpPr txBox="1">
            <a:spLocks/>
          </p:cNvSpPr>
          <p:nvPr/>
        </p:nvSpPr>
        <p:spPr>
          <a:xfrm>
            <a:off x="8122509" y="753659"/>
            <a:ext cx="301531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tabLst>
                <a:tab pos="5473700" algn="l"/>
              </a:tabLst>
            </a:pPr>
            <a:r>
              <a:rPr lang="en-US" sz="2800" b="1" dirty="0">
                <a:latin typeface="Barlow Semi Condensed Light" panose="00000406000000000000" pitchFamily="2" charset="0"/>
              </a:rPr>
              <a:t>22M001</a:t>
            </a:r>
            <a:endParaRPr lang="en-GB" sz="2800" b="1" dirty="0">
              <a:latin typeface="Barlow Semi Condensed Light" panose="00000406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4648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BF85AF2-709D-8E8C-0EB8-719C8E9640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242" y="1874635"/>
            <a:ext cx="5387716" cy="4005743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394C79BE-29B2-0C8A-CF36-06D3800AAC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1696409"/>
              </p:ext>
            </p:extLst>
          </p:nvPr>
        </p:nvGraphicFramePr>
        <p:xfrm>
          <a:off x="6984150" y="2678906"/>
          <a:ext cx="4068150" cy="1573213"/>
        </p:xfrm>
        <a:graphic>
          <a:graphicData uri="http://schemas.openxmlformats.org/drawingml/2006/table">
            <a:tbl>
              <a:tblPr firstRow="1" firstCol="1" bandRow="1">
                <a:tableStyleId>{C4B1156A-380E-4F78-BDF5-A606A8083BF9}</a:tableStyleId>
              </a:tblPr>
              <a:tblGrid>
                <a:gridCol w="2034075">
                  <a:extLst>
                    <a:ext uri="{9D8B030D-6E8A-4147-A177-3AD203B41FA5}">
                      <a16:colId xmlns:a16="http://schemas.microsoft.com/office/drawing/2014/main" val="3190665353"/>
                    </a:ext>
                  </a:extLst>
                </a:gridCol>
                <a:gridCol w="2034075">
                  <a:extLst>
                    <a:ext uri="{9D8B030D-6E8A-4147-A177-3AD203B41FA5}">
                      <a16:colId xmlns:a16="http://schemas.microsoft.com/office/drawing/2014/main" val="383448927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00" dirty="0">
                          <a:effectLst/>
                        </a:rPr>
                        <a:t>Perveance </a:t>
                      </a:r>
                      <a:r>
                        <a:rPr lang="en-GB" sz="1400" kern="100" dirty="0" err="1">
                          <a:effectLst/>
                        </a:rPr>
                        <a:t>uPE</a:t>
                      </a:r>
                      <a:r>
                        <a:rPr lang="en-GB" sz="1400" kern="100" dirty="0">
                          <a:effectLst/>
                        </a:rPr>
                        <a:t> reported by Canon</a:t>
                      </a:r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00" dirty="0">
                          <a:effectLst/>
                        </a:rPr>
                        <a:t>1.55</a:t>
                      </a:r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7669125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00" dirty="0">
                          <a:effectLst/>
                        </a:rPr>
                        <a:t>Perveance </a:t>
                      </a:r>
                      <a:r>
                        <a:rPr lang="en-GB" sz="1400" kern="100" dirty="0" err="1">
                          <a:effectLst/>
                        </a:rPr>
                        <a:t>uPE</a:t>
                      </a:r>
                      <a:r>
                        <a:rPr lang="en-GB" sz="1400" kern="100" dirty="0">
                          <a:effectLst/>
                        </a:rPr>
                        <a:t> from meas. with oscilloscope</a:t>
                      </a:r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00" dirty="0">
                          <a:effectLst/>
                        </a:rPr>
                        <a:t>1.394</a:t>
                      </a:r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248208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00">
                          <a:effectLst/>
                        </a:rPr>
                        <a:t>Perveance uPE from calorimetry </a:t>
                      </a:r>
                      <a:endParaRPr lang="en-GB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00" dirty="0">
                          <a:effectLst/>
                        </a:rPr>
                        <a:t>1.398</a:t>
                      </a:r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66348640"/>
                  </a:ext>
                </a:extLst>
              </a:tr>
            </a:tbl>
          </a:graphicData>
        </a:graphic>
      </p:graphicFrame>
      <p:sp>
        <p:nvSpPr>
          <p:cNvPr id="8" name="Rectangle 1">
            <a:extLst>
              <a:ext uri="{FF2B5EF4-FFF2-40B4-BE49-F238E27FC236}">
                <a16:creationId xmlns:a16="http://schemas.microsoft.com/office/drawing/2014/main" id="{883DA728-B351-FFFE-C189-5B9B216791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12693" y="4571482"/>
            <a:ext cx="441106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400" dirty="0">
                <a:latin typeface="Barlow Semi Condensed Light" panose="00000406000000000000" pitchFamily="2" charset="0"/>
                <a:ea typeface="Calibri" panose="020F0502020204030204" pitchFamily="34" charset="0"/>
                <a:cs typeface="Tahoma" panose="020B0604030504040204" pitchFamily="34" charset="0"/>
              </a:rPr>
              <a:t>At nominal beam voltage of 157 kV, we have measured a DC peak power of 15.6 MW, i.e., </a:t>
            </a:r>
            <a:r>
              <a:rPr lang="en-GB" altLang="en-US" sz="1400" b="1" dirty="0">
                <a:latin typeface="Barlow Semi Condensed Light" panose="00000406000000000000" pitchFamily="2" charset="0"/>
                <a:ea typeface="Calibri" panose="020F0502020204030204" pitchFamily="34" charset="0"/>
                <a:cs typeface="Tahoma" panose="020B0604030504040204" pitchFamily="34" charset="0"/>
              </a:rPr>
              <a:t>a 6.4% more of what we expected</a:t>
            </a:r>
            <a:endParaRPr lang="en-GB" altLang="en-US" sz="2400" b="1" dirty="0">
              <a:latin typeface="Barlow Semi Condensed Light" panose="00000406000000000000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0680EE-5D8E-BE46-67CA-6785E5E002CF}"/>
              </a:ext>
            </a:extLst>
          </p:cNvPr>
          <p:cNvSpPr txBox="1"/>
          <p:nvPr/>
        </p:nvSpPr>
        <p:spPr>
          <a:xfrm>
            <a:off x="967468" y="6327129"/>
            <a:ext cx="4572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100" dirty="0">
                <a:latin typeface="Barlow Semi Condensed Light" panose="00000406000000000000" pitchFamily="2" charset="0"/>
              </a:rPr>
              <a:t>CLIC Project Meeting #47, Dec 11 2024</a:t>
            </a:r>
            <a:endParaRPr lang="en-GB" sz="1100" dirty="0">
              <a:latin typeface="Barlow Semi Condensed Light" panose="00000406000000000000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319F482-4FFE-E524-2B68-FDF7399F5756}"/>
              </a:ext>
            </a:extLst>
          </p:cNvPr>
          <p:cNvSpPr txBox="1"/>
          <p:nvPr/>
        </p:nvSpPr>
        <p:spPr>
          <a:xfrm>
            <a:off x="11121118" y="6327398"/>
            <a:ext cx="75111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100" dirty="0">
                <a:latin typeface="Barlow Semi Condensed Light" panose="00000406000000000000" pitchFamily="2" charset="0"/>
              </a:rPr>
              <a:t>16/20</a:t>
            </a:r>
            <a:endParaRPr lang="en-GB" sz="1100" dirty="0">
              <a:latin typeface="Barlow Semi Condensed Light" panose="00000406000000000000" pitchFamily="2" charset="0"/>
            </a:endParaRPr>
          </a:p>
        </p:txBody>
      </p:sp>
      <p:pic>
        <p:nvPicPr>
          <p:cNvPr id="10" name="Picture 9" descr="A blue logo with black background&#10;&#10;Description automatically generated">
            <a:extLst>
              <a:ext uri="{FF2B5EF4-FFF2-40B4-BE49-F238E27FC236}">
                <a16:creationId xmlns:a16="http://schemas.microsoft.com/office/drawing/2014/main" id="{23B2A792-895C-4F83-63BC-EA4EAD9D35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768" y="6327398"/>
            <a:ext cx="429764" cy="429764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D480E20-9360-3905-7731-02091A4C8C29}"/>
              </a:ext>
            </a:extLst>
          </p:cNvPr>
          <p:cNvSpPr txBox="1">
            <a:spLocks/>
          </p:cNvSpPr>
          <p:nvPr/>
        </p:nvSpPr>
        <p:spPr>
          <a:xfrm>
            <a:off x="1054178" y="365125"/>
            <a:ext cx="1029962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 3 HEK test results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ABF42CD2-6479-6553-FE31-9A3DA8B52D72}"/>
              </a:ext>
            </a:extLst>
          </p:cNvPr>
          <p:cNvSpPr txBox="1">
            <a:spLocks/>
          </p:cNvSpPr>
          <p:nvPr/>
        </p:nvSpPr>
        <p:spPr>
          <a:xfrm>
            <a:off x="8122509" y="753659"/>
            <a:ext cx="301531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tabLst>
                <a:tab pos="5473700" algn="l"/>
              </a:tabLst>
            </a:pPr>
            <a:r>
              <a:rPr lang="en-US" sz="2800" b="1" dirty="0">
                <a:latin typeface="Barlow Semi Condensed Light" panose="00000406000000000000" pitchFamily="2" charset="0"/>
              </a:rPr>
              <a:t>22G002</a:t>
            </a:r>
            <a:endParaRPr lang="en-GB" sz="2800" b="1" dirty="0">
              <a:latin typeface="Barlow Semi Condensed Light" panose="00000406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96425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8F7FE31-DB93-FD96-184F-5ABB26B4B8F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94"/>
          <a:stretch/>
        </p:blipFill>
        <p:spPr bwMode="auto">
          <a:xfrm>
            <a:off x="1079978" y="1690688"/>
            <a:ext cx="4940090" cy="348485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 descr="A graph with different colored lines&#10;&#10;Description automatically generated">
            <a:extLst>
              <a:ext uri="{FF2B5EF4-FFF2-40B4-BE49-F238E27FC236}">
                <a16:creationId xmlns:a16="http://schemas.microsoft.com/office/drawing/2014/main" id="{80F65A80-AFF6-E177-8377-9FE772E8B9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352081"/>
            <a:ext cx="5041011" cy="378057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0F9BDDE-781B-5E9D-24CE-C6A7DC63F886}"/>
              </a:ext>
            </a:extLst>
          </p:cNvPr>
          <p:cNvSpPr txBox="1"/>
          <p:nvPr/>
        </p:nvSpPr>
        <p:spPr>
          <a:xfrm>
            <a:off x="967468" y="6327129"/>
            <a:ext cx="4572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100" dirty="0">
                <a:latin typeface="Barlow Semi Condensed Light" panose="00000406000000000000" pitchFamily="2" charset="0"/>
              </a:rPr>
              <a:t>CLIC Project Meeting #47, Dec 11 2024</a:t>
            </a:r>
            <a:endParaRPr lang="en-GB" sz="1100" dirty="0">
              <a:latin typeface="Barlow Semi Condensed Light" panose="00000406000000000000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E5F9C9-4C4E-8CCE-BCC9-3C14B7649905}"/>
              </a:ext>
            </a:extLst>
          </p:cNvPr>
          <p:cNvSpPr txBox="1"/>
          <p:nvPr/>
        </p:nvSpPr>
        <p:spPr>
          <a:xfrm>
            <a:off x="11121118" y="6327398"/>
            <a:ext cx="75111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100" dirty="0">
                <a:latin typeface="Barlow Semi Condensed Light" panose="00000406000000000000" pitchFamily="2" charset="0"/>
              </a:rPr>
              <a:t>17/20</a:t>
            </a:r>
            <a:endParaRPr lang="en-GB" sz="1100" dirty="0">
              <a:latin typeface="Barlow Semi Condensed Light" panose="00000406000000000000" pitchFamily="2" charset="0"/>
            </a:endParaRPr>
          </a:p>
        </p:txBody>
      </p:sp>
      <p:pic>
        <p:nvPicPr>
          <p:cNvPr id="10" name="Picture 9" descr="A blue logo with black background&#10;&#10;Description automatically generated">
            <a:extLst>
              <a:ext uri="{FF2B5EF4-FFF2-40B4-BE49-F238E27FC236}">
                <a16:creationId xmlns:a16="http://schemas.microsoft.com/office/drawing/2014/main" id="{A129E035-B51C-092D-3DE2-2CE7355AC3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768" y="6327398"/>
            <a:ext cx="429764" cy="429764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7526873A-9275-9FF4-214F-BEC1947A6C91}"/>
              </a:ext>
            </a:extLst>
          </p:cNvPr>
          <p:cNvSpPr txBox="1">
            <a:spLocks/>
          </p:cNvSpPr>
          <p:nvPr/>
        </p:nvSpPr>
        <p:spPr>
          <a:xfrm>
            <a:off x="1054178" y="365125"/>
            <a:ext cx="1029962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 3 HEK test results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FBF7D8B-3F8D-C76E-097C-D61511EE27B7}"/>
              </a:ext>
            </a:extLst>
          </p:cNvPr>
          <p:cNvSpPr txBox="1">
            <a:spLocks/>
          </p:cNvSpPr>
          <p:nvPr/>
        </p:nvSpPr>
        <p:spPr>
          <a:xfrm>
            <a:off x="8122509" y="753659"/>
            <a:ext cx="301531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tabLst>
                <a:tab pos="5473700" algn="l"/>
              </a:tabLst>
            </a:pPr>
            <a:r>
              <a:rPr lang="en-US" sz="2800" b="1" dirty="0">
                <a:latin typeface="Barlow Semi Condensed Light" panose="00000406000000000000" pitchFamily="2" charset="0"/>
              </a:rPr>
              <a:t>22G002</a:t>
            </a:r>
            <a:endParaRPr lang="en-GB" sz="2800" b="1" dirty="0">
              <a:latin typeface="Barlow Semi Condensed Light" panose="00000406000000000000" pitchFamily="2" charset="0"/>
            </a:endParaRPr>
          </a:p>
        </p:txBody>
      </p:sp>
      <p:sp>
        <p:nvSpPr>
          <p:cNvPr id="15" name="Rectangle 1">
            <a:extLst>
              <a:ext uri="{FF2B5EF4-FFF2-40B4-BE49-F238E27FC236}">
                <a16:creationId xmlns:a16="http://schemas.microsoft.com/office/drawing/2014/main" id="{0FF9A542-9808-B4C0-A779-F0AA3D9731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4176" y="5307922"/>
            <a:ext cx="441106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400" dirty="0">
                <a:latin typeface="Barlow Semi Condensed Light" panose="00000406000000000000" pitchFamily="2" charset="0"/>
                <a:ea typeface="Calibri" panose="020F0502020204030204" pitchFamily="34" charset="0"/>
                <a:cs typeface="Tahoma" panose="020B0604030504040204" pitchFamily="34" charset="0"/>
              </a:rPr>
              <a:t>Saturation power at nominal operation (157 kV) is </a:t>
            </a:r>
            <a:r>
              <a:rPr lang="en-GB" altLang="en-US" sz="1400" b="1" dirty="0">
                <a:latin typeface="Barlow Semi Condensed Light" panose="00000406000000000000" pitchFamily="2" charset="0"/>
                <a:ea typeface="Calibri" panose="020F0502020204030204" pitchFamily="34" charset="0"/>
                <a:cs typeface="Tahoma" panose="020B0604030504040204" pitchFamily="34" charset="0"/>
              </a:rPr>
              <a:t>2MW lower than expected (meas. by Canon)</a:t>
            </a:r>
          </a:p>
        </p:txBody>
      </p:sp>
      <p:sp>
        <p:nvSpPr>
          <p:cNvPr id="16" name="Rectangle 1">
            <a:extLst>
              <a:ext uri="{FF2B5EF4-FFF2-40B4-BE49-F238E27FC236}">
                <a16:creationId xmlns:a16="http://schemas.microsoft.com/office/drawing/2014/main" id="{7F02FC56-11DF-DDD9-ACFC-5F6123BB2C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26760" y="5307922"/>
            <a:ext cx="441106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400" dirty="0">
                <a:latin typeface="Barlow Semi Condensed Light" panose="00000406000000000000" pitchFamily="2" charset="0"/>
                <a:ea typeface="Calibri" panose="020F0502020204030204" pitchFamily="34" charset="0"/>
                <a:cs typeface="Tahoma" panose="020B0604030504040204" pitchFamily="34" charset="0"/>
              </a:rPr>
              <a:t>Higher power is restored at </a:t>
            </a:r>
            <a:r>
              <a:rPr lang="en-GB" altLang="en-US" sz="1400" b="1" dirty="0">
                <a:latin typeface="Barlow Semi Condensed Light" panose="00000406000000000000" pitchFamily="2" charset="0"/>
                <a:ea typeface="Calibri" panose="020F0502020204030204" pitchFamily="34" charset="0"/>
                <a:cs typeface="Tahoma" panose="020B0604030504040204" pitchFamily="34" charset="0"/>
              </a:rPr>
              <a:t>20 MHz below nominal frequency </a:t>
            </a:r>
            <a:r>
              <a:rPr lang="en-GB" altLang="en-US" sz="1400" dirty="0">
                <a:latin typeface="Barlow Semi Condensed Light" panose="00000406000000000000" pitchFamily="2" charset="0"/>
                <a:ea typeface="Calibri" panose="020F0502020204030204" pitchFamily="34" charset="0"/>
                <a:cs typeface="Tahoma" panose="020B0604030504040204" pitchFamily="34" charset="0"/>
              </a:rPr>
              <a:t>(11.994GHz)</a:t>
            </a:r>
            <a:endParaRPr lang="en-GB" altLang="en-US" sz="1400" b="1" dirty="0">
              <a:latin typeface="Barlow Semi Condensed Light" panose="00000406000000000000" pitchFamily="2" charset="0"/>
              <a:ea typeface="Calibri" panose="020F050202020403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79647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B40AFC2-A3FE-DD93-7F2F-3FC8D30A8A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874393"/>
            <a:ext cx="5400000" cy="3888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EFD4503-566F-A7A1-6DF8-FD16192AE0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000" y="1874393"/>
            <a:ext cx="5400000" cy="388867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9B53E550-D61E-1D73-7D57-5CB92DC7EFBA}"/>
              </a:ext>
            </a:extLst>
          </p:cNvPr>
          <p:cNvSpPr txBox="1">
            <a:spLocks/>
          </p:cNvSpPr>
          <p:nvPr/>
        </p:nvSpPr>
        <p:spPr>
          <a:xfrm>
            <a:off x="1209675" y="1683904"/>
            <a:ext cx="1830968" cy="3809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D13737"/>
              </a:buClr>
              <a:buSzPct val="80000"/>
              <a:buFont typeface="Courier New" panose="02070309020205020404" pitchFamily="49" charset="0"/>
              <a:buChar char="o"/>
              <a:defRPr sz="24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B6D22"/>
              </a:buClr>
              <a:buSzPct val="80000"/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D1C300"/>
              </a:buClr>
              <a:buSzPct val="80000"/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2E8E46"/>
              </a:buClr>
              <a:buSzPct val="80000"/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SzPct val="80000"/>
              <a:buNone/>
            </a:pPr>
            <a:r>
              <a:rPr lang="en-GB" sz="1800" b="1" dirty="0">
                <a:latin typeface="Barlow Semi Condensed Light" panose="00000406000000000000" pitchFamily="2" charset="0"/>
              </a:rPr>
              <a:t>Canon results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6E53FE3E-6BAF-3D46-7CE4-56DA505CCEEC}"/>
              </a:ext>
            </a:extLst>
          </p:cNvPr>
          <p:cNvSpPr txBox="1">
            <a:spLocks/>
          </p:cNvSpPr>
          <p:nvPr/>
        </p:nvSpPr>
        <p:spPr>
          <a:xfrm>
            <a:off x="9151357" y="1683903"/>
            <a:ext cx="1830968" cy="3809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D13737"/>
              </a:buClr>
              <a:buSzPct val="80000"/>
              <a:buFont typeface="Courier New" panose="02070309020205020404" pitchFamily="49" charset="0"/>
              <a:buChar char="o"/>
              <a:defRPr sz="24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B6D22"/>
              </a:buClr>
              <a:buSzPct val="80000"/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D1C300"/>
              </a:buClr>
              <a:buSzPct val="80000"/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2E8E46"/>
              </a:buClr>
              <a:buSzPct val="80000"/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Clr>
                <a:schemeClr val="accent1"/>
              </a:buClr>
              <a:buSzPct val="80000"/>
              <a:buNone/>
            </a:pPr>
            <a:r>
              <a:rPr lang="en-GB" sz="1800" b="1" dirty="0">
                <a:solidFill>
                  <a:srgbClr val="0033A0"/>
                </a:solidFill>
                <a:latin typeface="Barlow Semi Condensed Light" panose="00000406000000000000" pitchFamily="2" charset="0"/>
              </a:rPr>
              <a:t>CERN results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B2C7DF3-547B-564D-EFDB-8F713B7E66F2}"/>
              </a:ext>
            </a:extLst>
          </p:cNvPr>
          <p:cNvSpPr txBox="1"/>
          <p:nvPr/>
        </p:nvSpPr>
        <p:spPr>
          <a:xfrm>
            <a:off x="967468" y="6327129"/>
            <a:ext cx="4572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100" dirty="0">
                <a:latin typeface="Barlow Semi Condensed Light" panose="00000406000000000000" pitchFamily="2" charset="0"/>
              </a:rPr>
              <a:t>CLIC Project Meeting #47, Dec 11 2024</a:t>
            </a:r>
            <a:endParaRPr lang="en-GB" sz="1100" dirty="0">
              <a:latin typeface="Barlow Semi Condensed Light" panose="00000406000000000000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A15F0BF-371F-7433-7057-4717264A6B3C}"/>
              </a:ext>
            </a:extLst>
          </p:cNvPr>
          <p:cNvSpPr txBox="1"/>
          <p:nvPr/>
        </p:nvSpPr>
        <p:spPr>
          <a:xfrm>
            <a:off x="11121118" y="6327398"/>
            <a:ext cx="75111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100" dirty="0">
                <a:latin typeface="Barlow Semi Condensed Light" panose="00000406000000000000" pitchFamily="2" charset="0"/>
              </a:rPr>
              <a:t>18/20</a:t>
            </a:r>
            <a:endParaRPr lang="en-GB" sz="1100" dirty="0">
              <a:latin typeface="Barlow Semi Condensed Light" panose="00000406000000000000" pitchFamily="2" charset="0"/>
            </a:endParaRPr>
          </a:p>
        </p:txBody>
      </p:sp>
      <p:pic>
        <p:nvPicPr>
          <p:cNvPr id="12" name="Picture 11" descr="A blue logo with black background&#10;&#10;Description automatically generated">
            <a:extLst>
              <a:ext uri="{FF2B5EF4-FFF2-40B4-BE49-F238E27FC236}">
                <a16:creationId xmlns:a16="http://schemas.microsoft.com/office/drawing/2014/main" id="{C4C8AA32-39B8-069A-EBB2-A261FFB590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768" y="6327398"/>
            <a:ext cx="429764" cy="429764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F26F95A3-FAF2-B0B6-C74B-A9A17336FC3E}"/>
              </a:ext>
            </a:extLst>
          </p:cNvPr>
          <p:cNvSpPr txBox="1">
            <a:spLocks/>
          </p:cNvSpPr>
          <p:nvPr/>
        </p:nvSpPr>
        <p:spPr>
          <a:xfrm>
            <a:off x="1054178" y="365125"/>
            <a:ext cx="1029962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 3 HEK test results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607A5A12-6DB1-79A0-33D8-9D62E944ABCC}"/>
              </a:ext>
            </a:extLst>
          </p:cNvPr>
          <p:cNvSpPr txBox="1">
            <a:spLocks/>
          </p:cNvSpPr>
          <p:nvPr/>
        </p:nvSpPr>
        <p:spPr>
          <a:xfrm>
            <a:off x="8122509" y="753659"/>
            <a:ext cx="301531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tabLst>
                <a:tab pos="5473700" algn="l"/>
              </a:tabLst>
            </a:pPr>
            <a:r>
              <a:rPr lang="en-US" sz="2800" b="1" dirty="0">
                <a:latin typeface="Barlow Semi Condensed Light" panose="00000406000000000000" pitchFamily="2" charset="0"/>
              </a:rPr>
              <a:t>22G002</a:t>
            </a:r>
            <a:endParaRPr lang="en-GB" sz="2800" b="1" dirty="0">
              <a:latin typeface="Barlow Semi Condensed Light" panose="00000406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61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55BAC5-2C3C-5C26-BC4C-A8D3886A8F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2681" y="365125"/>
            <a:ext cx="10058438" cy="1325563"/>
          </a:xfrm>
        </p:spPr>
        <p:txBody>
          <a:bodyPr/>
          <a:lstStyle/>
          <a:p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Xboxes Update</a:t>
            </a:r>
            <a:endParaRPr lang="en-GB" dirty="0">
              <a:solidFill>
                <a:srgbClr val="1802BA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64A72C-C477-4F29-BE76-2894FB8CAC9B}"/>
              </a:ext>
            </a:extLst>
          </p:cNvPr>
          <p:cNvSpPr txBox="1"/>
          <p:nvPr/>
        </p:nvSpPr>
        <p:spPr>
          <a:xfrm>
            <a:off x="967468" y="6327129"/>
            <a:ext cx="4572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100" dirty="0">
                <a:latin typeface="Barlow Semi Condensed Light" panose="00000406000000000000" pitchFamily="2" charset="0"/>
              </a:rPr>
              <a:t>CLIC Project Meeting #47, Dec 11 2024</a:t>
            </a:r>
            <a:endParaRPr lang="en-GB" sz="1100" dirty="0">
              <a:latin typeface="Barlow Semi Condensed Light" panose="00000406000000000000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0570E79-B9CB-A1B0-558A-36811A22C015}"/>
              </a:ext>
            </a:extLst>
          </p:cNvPr>
          <p:cNvSpPr txBox="1"/>
          <p:nvPr/>
        </p:nvSpPr>
        <p:spPr>
          <a:xfrm>
            <a:off x="11121118" y="6327398"/>
            <a:ext cx="75111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100" dirty="0">
                <a:latin typeface="Barlow Semi Condensed Light" panose="00000406000000000000" pitchFamily="2" charset="0"/>
              </a:rPr>
              <a:t>01/20</a:t>
            </a:r>
            <a:endParaRPr lang="en-GB" sz="1100" dirty="0">
              <a:latin typeface="Barlow Semi Condensed Light" panose="00000406000000000000" pitchFamily="2" charset="0"/>
            </a:endParaRP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1E77E58C-9EE7-D91E-5486-FAF861017AE1}"/>
              </a:ext>
            </a:extLst>
          </p:cNvPr>
          <p:cNvSpPr txBox="1">
            <a:spLocks/>
          </p:cNvSpPr>
          <p:nvPr/>
        </p:nvSpPr>
        <p:spPr>
          <a:xfrm>
            <a:off x="5362931" y="2559563"/>
            <a:ext cx="1433802" cy="5770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514350" indent="-5143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D13737"/>
              </a:buClr>
              <a:buSzPct val="80000"/>
              <a:buFont typeface="Courier New" panose="02070309020205020404" pitchFamily="49" charset="0"/>
              <a:buChar char="o"/>
              <a:defRPr sz="24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B6D22"/>
              </a:buClr>
              <a:buSzPct val="80000"/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D1C300"/>
              </a:buClr>
              <a:buSzPct val="80000"/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2E8E46"/>
              </a:buClr>
              <a:buSzPct val="80000"/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b="1" dirty="0">
                <a:latin typeface="Aptos (Body)"/>
              </a:rPr>
              <a:t>XBox2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2697A0D4-C556-55B5-B474-975E5AFE55AE}"/>
              </a:ext>
            </a:extLst>
          </p:cNvPr>
          <p:cNvSpPr txBox="1">
            <a:spLocks/>
          </p:cNvSpPr>
          <p:nvPr/>
        </p:nvSpPr>
        <p:spPr>
          <a:xfrm>
            <a:off x="8346175" y="2580138"/>
            <a:ext cx="1433802" cy="5754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514350" indent="-5143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D13737"/>
              </a:buClr>
              <a:buSzPct val="80000"/>
              <a:buFont typeface="Courier New" panose="02070309020205020404" pitchFamily="49" charset="0"/>
              <a:buChar char="o"/>
              <a:defRPr sz="24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B6D22"/>
              </a:buClr>
              <a:buSzPct val="80000"/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D1C300"/>
              </a:buClr>
              <a:buSzPct val="80000"/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2E8E46"/>
              </a:buClr>
              <a:buSzPct val="80000"/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b="1" dirty="0">
                <a:latin typeface="Aptos (Body)"/>
              </a:rPr>
              <a:t>XBox3</a:t>
            </a:r>
          </a:p>
        </p:txBody>
      </p:sp>
      <p:sp>
        <p:nvSpPr>
          <p:cNvPr id="9" name="Rounded Rectangle 10">
            <a:extLst>
              <a:ext uri="{FF2B5EF4-FFF2-40B4-BE49-F238E27FC236}">
                <a16:creationId xmlns:a16="http://schemas.microsoft.com/office/drawing/2014/main" id="{56F14904-5EF2-CEF6-F0F4-9830DD7E4A70}"/>
              </a:ext>
            </a:extLst>
          </p:cNvPr>
          <p:cNvSpPr/>
          <p:nvPr/>
        </p:nvSpPr>
        <p:spPr>
          <a:xfrm>
            <a:off x="2379151" y="2617851"/>
            <a:ext cx="1433802" cy="589859"/>
          </a:xfrm>
          <a:prstGeom prst="round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ounded Rectangle 11">
            <a:extLst>
              <a:ext uri="{FF2B5EF4-FFF2-40B4-BE49-F238E27FC236}">
                <a16:creationId xmlns:a16="http://schemas.microsoft.com/office/drawing/2014/main" id="{89921125-86FC-B9C1-F4C3-D0887B9111FC}"/>
              </a:ext>
            </a:extLst>
          </p:cNvPr>
          <p:cNvSpPr/>
          <p:nvPr/>
        </p:nvSpPr>
        <p:spPr>
          <a:xfrm>
            <a:off x="5362930" y="2565768"/>
            <a:ext cx="1433802" cy="589859"/>
          </a:xfrm>
          <a:prstGeom prst="round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ounded Rectangle 12">
            <a:extLst>
              <a:ext uri="{FF2B5EF4-FFF2-40B4-BE49-F238E27FC236}">
                <a16:creationId xmlns:a16="http://schemas.microsoft.com/office/drawing/2014/main" id="{7A48BEDC-61B1-C07A-1FC3-4E8F261BDF28}"/>
              </a:ext>
            </a:extLst>
          </p:cNvPr>
          <p:cNvSpPr/>
          <p:nvPr/>
        </p:nvSpPr>
        <p:spPr>
          <a:xfrm>
            <a:off x="8346174" y="2572853"/>
            <a:ext cx="1433802" cy="589859"/>
          </a:xfrm>
          <a:prstGeom prst="round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EA23E8A8-8DB8-7C79-17C3-F6A3BF11C649}"/>
              </a:ext>
            </a:extLst>
          </p:cNvPr>
          <p:cNvSpPr txBox="1">
            <a:spLocks/>
          </p:cNvSpPr>
          <p:nvPr/>
        </p:nvSpPr>
        <p:spPr>
          <a:xfrm>
            <a:off x="2367364" y="2618275"/>
            <a:ext cx="1451950" cy="5754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514350" indent="-5143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D13737"/>
              </a:buClr>
              <a:buSzPct val="80000"/>
              <a:buFont typeface="Courier New" panose="02070309020205020404" pitchFamily="49" charset="0"/>
              <a:buChar char="o"/>
              <a:defRPr sz="24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B6D22"/>
              </a:buClr>
              <a:buSzPct val="80000"/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D1C300"/>
              </a:buClr>
              <a:buSzPct val="80000"/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2E8E46"/>
              </a:buClr>
              <a:buSzPct val="80000"/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b="1" dirty="0">
                <a:latin typeface="Aptos (Body)"/>
              </a:rPr>
              <a:t>XBox1</a:t>
            </a:r>
          </a:p>
        </p:txBody>
      </p:sp>
      <p:sp>
        <p:nvSpPr>
          <p:cNvPr id="15" name="Rounded Rectangle 21">
            <a:extLst>
              <a:ext uri="{FF2B5EF4-FFF2-40B4-BE49-F238E27FC236}">
                <a16:creationId xmlns:a16="http://schemas.microsoft.com/office/drawing/2014/main" id="{2D3BF679-07A9-6414-6320-C4FD5591F196}"/>
              </a:ext>
            </a:extLst>
          </p:cNvPr>
          <p:cNvSpPr/>
          <p:nvPr/>
        </p:nvSpPr>
        <p:spPr>
          <a:xfrm>
            <a:off x="1777093" y="3316638"/>
            <a:ext cx="2541942" cy="1155369"/>
          </a:xfrm>
          <a:prstGeom prst="round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 Placeholder 5">
            <a:extLst>
              <a:ext uri="{FF2B5EF4-FFF2-40B4-BE49-F238E27FC236}">
                <a16:creationId xmlns:a16="http://schemas.microsoft.com/office/drawing/2014/main" id="{9CFF7634-5FB8-BD2F-51A8-9D9C37537720}"/>
              </a:ext>
            </a:extLst>
          </p:cNvPr>
          <p:cNvSpPr txBox="1">
            <a:spLocks/>
          </p:cNvSpPr>
          <p:nvPr/>
        </p:nvSpPr>
        <p:spPr>
          <a:xfrm>
            <a:off x="1814834" y="3302269"/>
            <a:ext cx="2393823" cy="11697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514350" indent="-5143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D13737"/>
              </a:buClr>
              <a:buSzPct val="80000"/>
              <a:buFont typeface="Courier New" panose="02070309020205020404" pitchFamily="49" charset="0"/>
              <a:buChar char="o"/>
              <a:defRPr sz="24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B6D22"/>
              </a:buClr>
              <a:buSzPct val="80000"/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D1C300"/>
              </a:buClr>
              <a:buSzPct val="80000"/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2E8E46"/>
              </a:buClr>
              <a:buSzPct val="80000"/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chemeClr val="accent1"/>
              </a:buClr>
              <a:buSzPct val="80000"/>
              <a:buNone/>
            </a:pPr>
            <a:r>
              <a:rPr lang="en-GB" sz="1800" dirty="0">
                <a:latin typeface="Aptos (Body)"/>
              </a:rPr>
              <a:t>Waiting for the 50 MW CPI Klystron to be repaired</a:t>
            </a:r>
          </a:p>
        </p:txBody>
      </p:sp>
      <p:sp>
        <p:nvSpPr>
          <p:cNvPr id="17" name="Rounded Rectangle 23">
            <a:extLst>
              <a:ext uri="{FF2B5EF4-FFF2-40B4-BE49-F238E27FC236}">
                <a16:creationId xmlns:a16="http://schemas.microsoft.com/office/drawing/2014/main" id="{EB515180-C220-69CA-388A-7880BC517ADD}"/>
              </a:ext>
            </a:extLst>
          </p:cNvPr>
          <p:cNvSpPr/>
          <p:nvPr/>
        </p:nvSpPr>
        <p:spPr>
          <a:xfrm>
            <a:off x="4748771" y="3238042"/>
            <a:ext cx="2597667" cy="1755368"/>
          </a:xfrm>
          <a:prstGeom prst="round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 Placeholder 5">
            <a:extLst>
              <a:ext uri="{FF2B5EF4-FFF2-40B4-BE49-F238E27FC236}">
                <a16:creationId xmlns:a16="http://schemas.microsoft.com/office/drawing/2014/main" id="{CD782A72-829E-D600-29B2-30118C8174CD}"/>
              </a:ext>
            </a:extLst>
          </p:cNvPr>
          <p:cNvSpPr txBox="1">
            <a:spLocks/>
          </p:cNvSpPr>
          <p:nvPr/>
        </p:nvSpPr>
        <p:spPr>
          <a:xfrm>
            <a:off x="4740553" y="3251922"/>
            <a:ext cx="2605884" cy="17414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514350" indent="-5143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D13737"/>
              </a:buClr>
              <a:buSzPct val="80000"/>
              <a:buFont typeface="Courier New" panose="02070309020205020404" pitchFamily="49" charset="0"/>
              <a:buChar char="o"/>
              <a:defRPr sz="24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B6D22"/>
              </a:buClr>
              <a:buSzPct val="80000"/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D1C300"/>
              </a:buClr>
              <a:buSzPct val="80000"/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2E8E46"/>
              </a:buClr>
              <a:buSzPct val="80000"/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chemeClr val="accent1"/>
              </a:buClr>
              <a:buSzPct val="80000"/>
              <a:buNone/>
            </a:pPr>
            <a:r>
              <a:rPr lang="en-GB" sz="1800" dirty="0">
                <a:latin typeface="Aptos (Body)"/>
              </a:rPr>
              <a:t>Conditioning of Two TD31 accelerator structures</a:t>
            </a:r>
          </a:p>
        </p:txBody>
      </p:sp>
      <p:sp>
        <p:nvSpPr>
          <p:cNvPr id="19" name="Text Placeholder 5">
            <a:extLst>
              <a:ext uri="{FF2B5EF4-FFF2-40B4-BE49-F238E27FC236}">
                <a16:creationId xmlns:a16="http://schemas.microsoft.com/office/drawing/2014/main" id="{BF8D8807-3AE6-659E-4345-F0A7F966634C}"/>
              </a:ext>
            </a:extLst>
          </p:cNvPr>
          <p:cNvSpPr txBox="1">
            <a:spLocks/>
          </p:cNvSpPr>
          <p:nvPr/>
        </p:nvSpPr>
        <p:spPr>
          <a:xfrm rot="2102556">
            <a:off x="5983752" y="2601266"/>
            <a:ext cx="1770383" cy="3809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D13737"/>
              </a:buClr>
              <a:buSzPct val="80000"/>
              <a:buFont typeface="Courier New" panose="02070309020205020404" pitchFamily="49" charset="0"/>
              <a:buChar char="o"/>
              <a:defRPr sz="24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B6D22"/>
              </a:buClr>
              <a:buSzPct val="80000"/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D1C300"/>
              </a:buClr>
              <a:buSzPct val="80000"/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2E8E46"/>
              </a:buClr>
              <a:buSzPct val="80000"/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SzPct val="80000"/>
              <a:buNone/>
            </a:pPr>
            <a:r>
              <a:rPr lang="en-GB" sz="1800" b="1" dirty="0">
                <a:solidFill>
                  <a:srgbClr val="1802BA"/>
                </a:solidFill>
                <a:latin typeface="Barlow Semi Condensed Light" panose="00000406000000000000" pitchFamily="2" charset="0"/>
              </a:rPr>
              <a:t>OPERATIONAL</a:t>
            </a:r>
          </a:p>
        </p:txBody>
      </p:sp>
      <p:sp>
        <p:nvSpPr>
          <p:cNvPr id="21" name="Rounded Rectangle 23">
            <a:extLst>
              <a:ext uri="{FF2B5EF4-FFF2-40B4-BE49-F238E27FC236}">
                <a16:creationId xmlns:a16="http://schemas.microsoft.com/office/drawing/2014/main" id="{F62E0F42-8BC6-9FF8-B442-1582A5D0BEA6}"/>
              </a:ext>
            </a:extLst>
          </p:cNvPr>
          <p:cNvSpPr/>
          <p:nvPr/>
        </p:nvSpPr>
        <p:spPr>
          <a:xfrm>
            <a:off x="7779206" y="3227194"/>
            <a:ext cx="2597667" cy="1755368"/>
          </a:xfrm>
          <a:prstGeom prst="round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 Placeholder 5">
            <a:extLst>
              <a:ext uri="{FF2B5EF4-FFF2-40B4-BE49-F238E27FC236}">
                <a16:creationId xmlns:a16="http://schemas.microsoft.com/office/drawing/2014/main" id="{BE63AA29-CAEC-ACC4-E183-300986CB4AF7}"/>
              </a:ext>
            </a:extLst>
          </p:cNvPr>
          <p:cNvSpPr txBox="1">
            <a:spLocks/>
          </p:cNvSpPr>
          <p:nvPr/>
        </p:nvSpPr>
        <p:spPr>
          <a:xfrm>
            <a:off x="7801194" y="3207710"/>
            <a:ext cx="2516474" cy="17857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514350" indent="-5143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D13737"/>
              </a:buClr>
              <a:buSzPct val="80000"/>
              <a:buFont typeface="Courier New" panose="02070309020205020404" pitchFamily="49" charset="0"/>
              <a:buChar char="o"/>
              <a:defRPr sz="24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B6D22"/>
              </a:buClr>
              <a:buSzPct val="80000"/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D1C300"/>
              </a:buClr>
              <a:buSzPct val="80000"/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2E8E46"/>
              </a:buClr>
              <a:buSzPct val="80000"/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chemeClr val="accent1"/>
              </a:buClr>
              <a:buSzPct val="80000"/>
              <a:buNone/>
            </a:pPr>
            <a:r>
              <a:rPr lang="en-GB" sz="1800" dirty="0">
                <a:latin typeface="Aptos (Body)"/>
              </a:rPr>
              <a:t>Testing campaign of High Efficiency X-band klystrons</a:t>
            </a:r>
          </a:p>
        </p:txBody>
      </p:sp>
      <p:sp>
        <p:nvSpPr>
          <p:cNvPr id="24" name="Text Placeholder 5">
            <a:extLst>
              <a:ext uri="{FF2B5EF4-FFF2-40B4-BE49-F238E27FC236}">
                <a16:creationId xmlns:a16="http://schemas.microsoft.com/office/drawing/2014/main" id="{5AB6723D-7B57-2868-7C43-26EA6319F351}"/>
              </a:ext>
            </a:extLst>
          </p:cNvPr>
          <p:cNvSpPr txBox="1">
            <a:spLocks/>
          </p:cNvSpPr>
          <p:nvPr/>
        </p:nvSpPr>
        <p:spPr>
          <a:xfrm rot="2102556">
            <a:off x="8995967" y="2611063"/>
            <a:ext cx="1770383" cy="3809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D13737"/>
              </a:buClr>
              <a:buSzPct val="80000"/>
              <a:buFont typeface="Courier New" panose="02070309020205020404" pitchFamily="49" charset="0"/>
              <a:buChar char="o"/>
              <a:defRPr sz="24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B6D22"/>
              </a:buClr>
              <a:buSzPct val="80000"/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D1C300"/>
              </a:buClr>
              <a:buSzPct val="80000"/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2E8E46"/>
              </a:buClr>
              <a:buSzPct val="80000"/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SzPct val="80000"/>
              <a:buNone/>
            </a:pPr>
            <a:r>
              <a:rPr lang="en-GB" sz="1800" b="1" dirty="0">
                <a:solidFill>
                  <a:srgbClr val="1802BA"/>
                </a:solidFill>
                <a:latin typeface="Barlow Semi Condensed Light" panose="00000406000000000000" pitchFamily="2" charset="0"/>
              </a:rPr>
              <a:t>OPERATIONAL</a:t>
            </a:r>
          </a:p>
        </p:txBody>
      </p:sp>
      <p:sp>
        <p:nvSpPr>
          <p:cNvPr id="25" name="Text Placeholder 5">
            <a:extLst>
              <a:ext uri="{FF2B5EF4-FFF2-40B4-BE49-F238E27FC236}">
                <a16:creationId xmlns:a16="http://schemas.microsoft.com/office/drawing/2014/main" id="{D261D315-C395-42EE-26E1-AB0F1E32960D}"/>
              </a:ext>
            </a:extLst>
          </p:cNvPr>
          <p:cNvSpPr txBox="1">
            <a:spLocks/>
          </p:cNvSpPr>
          <p:nvPr/>
        </p:nvSpPr>
        <p:spPr>
          <a:xfrm rot="2102556">
            <a:off x="2939749" y="2347820"/>
            <a:ext cx="1869052" cy="3809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D13737"/>
              </a:buClr>
              <a:buSzPct val="80000"/>
              <a:buFont typeface="Courier New" panose="02070309020205020404" pitchFamily="49" charset="0"/>
              <a:buChar char="o"/>
              <a:defRPr sz="24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B6D22"/>
              </a:buClr>
              <a:buSzPct val="80000"/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D1C300"/>
              </a:buClr>
              <a:buSzPct val="80000"/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2E8E46"/>
              </a:buClr>
              <a:buSzPct val="80000"/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chemeClr val="accent1"/>
              </a:buClr>
              <a:buSzPct val="80000"/>
              <a:buNone/>
            </a:pPr>
            <a:r>
              <a:rPr lang="en-GB" sz="1800" b="1" dirty="0">
                <a:solidFill>
                  <a:srgbClr val="E15E32"/>
                </a:solidFill>
                <a:latin typeface="Barlow Semi Condensed Light" panose="00000406000000000000" pitchFamily="2" charset="0"/>
              </a:rPr>
              <a:t>KLYSTRON TO BE REPAIRED</a:t>
            </a:r>
          </a:p>
        </p:txBody>
      </p:sp>
      <p:pic>
        <p:nvPicPr>
          <p:cNvPr id="3" name="Picture 2" descr="A blue logo with black background&#10;&#10;Description automatically generated">
            <a:extLst>
              <a:ext uri="{FF2B5EF4-FFF2-40B4-BE49-F238E27FC236}">
                <a16:creationId xmlns:a16="http://schemas.microsoft.com/office/drawing/2014/main" id="{B790440C-2B88-6203-2533-3CC45D19DA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768" y="6327398"/>
            <a:ext cx="429764" cy="429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8460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D9ABE70-5F37-DB88-962D-7B7FAD1B2A8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1932" t="-1039" r="9808"/>
          <a:stretch/>
        </p:blipFill>
        <p:spPr>
          <a:xfrm rot="8715263">
            <a:off x="8744280" y="836028"/>
            <a:ext cx="1959269" cy="501123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7ADE3EC-10E1-C4B4-364C-A1C069779EED}"/>
              </a:ext>
            </a:extLst>
          </p:cNvPr>
          <p:cNvSpPr txBox="1"/>
          <p:nvPr/>
        </p:nvSpPr>
        <p:spPr>
          <a:xfrm>
            <a:off x="967468" y="6327129"/>
            <a:ext cx="4572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100" dirty="0">
                <a:latin typeface="Barlow Semi Condensed Light" panose="00000406000000000000" pitchFamily="2" charset="0"/>
              </a:rPr>
              <a:t>CLIC Project Meeting #47, Dec 11 2024</a:t>
            </a:r>
            <a:endParaRPr lang="en-GB" sz="1100" dirty="0">
              <a:latin typeface="Barlow Semi Condensed Light" panose="00000406000000000000" pitchFamily="2" charset="0"/>
            </a:endParaRPr>
          </a:p>
        </p:txBody>
      </p:sp>
      <p:pic>
        <p:nvPicPr>
          <p:cNvPr id="7" name="Picture 6" descr="A blue logo with black background&#10;&#10;Description automatically generated">
            <a:extLst>
              <a:ext uri="{FF2B5EF4-FFF2-40B4-BE49-F238E27FC236}">
                <a16:creationId xmlns:a16="http://schemas.microsoft.com/office/drawing/2014/main" id="{5F29BEAE-D5EA-25AD-7B70-C3FB47C0F6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768" y="6327398"/>
            <a:ext cx="429764" cy="42976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681ECAC-F3A9-6D0C-DF76-7ADCD5370DC3}"/>
              </a:ext>
            </a:extLst>
          </p:cNvPr>
          <p:cNvSpPr txBox="1"/>
          <p:nvPr/>
        </p:nvSpPr>
        <p:spPr>
          <a:xfrm>
            <a:off x="11121118" y="6327398"/>
            <a:ext cx="75111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100" dirty="0">
                <a:latin typeface="Barlow Semi Condensed Light" panose="00000406000000000000" pitchFamily="2" charset="0"/>
              </a:rPr>
              <a:t>19/20</a:t>
            </a:r>
            <a:endParaRPr lang="en-GB" sz="1100" dirty="0">
              <a:latin typeface="Barlow Semi Condensed Light" panose="00000406000000000000" pitchFamily="2" charset="0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546B964A-255F-3398-A5DD-E715D20ACA11}"/>
              </a:ext>
            </a:extLst>
          </p:cNvPr>
          <p:cNvSpPr txBox="1">
            <a:spLocks/>
          </p:cNvSpPr>
          <p:nvPr/>
        </p:nvSpPr>
        <p:spPr>
          <a:xfrm>
            <a:off x="1054178" y="365125"/>
            <a:ext cx="1029962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 3 future plans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0527B1E2-E124-747E-1A9C-3B455C84DD07}"/>
              </a:ext>
            </a:extLst>
          </p:cNvPr>
          <p:cNvSpPr/>
          <p:nvPr/>
        </p:nvSpPr>
        <p:spPr>
          <a:xfrm>
            <a:off x="0" y="5297050"/>
            <a:ext cx="11858625" cy="1003934"/>
          </a:xfrm>
          <a:prstGeom prst="rightArrow">
            <a:avLst/>
          </a:prstGeom>
          <a:solidFill>
            <a:srgbClr val="0033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D118D6B8-7BF7-3F0B-B553-F52548C619F7}"/>
              </a:ext>
            </a:extLst>
          </p:cNvPr>
          <p:cNvSpPr txBox="1">
            <a:spLocks/>
          </p:cNvSpPr>
          <p:nvPr/>
        </p:nvSpPr>
        <p:spPr>
          <a:xfrm>
            <a:off x="660634" y="5544517"/>
            <a:ext cx="3802082" cy="457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SzPct val="80000"/>
              <a:buNone/>
            </a:pPr>
            <a:r>
              <a:rPr lang="en-US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Continue conditioning of TD31 N1 and N2</a:t>
            </a:r>
          </a:p>
          <a:p>
            <a:pPr marL="342900" indent="-342900"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endParaRPr lang="en-US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CA437E3D-A5FA-AA07-EB21-7E98BF42FBE6}"/>
              </a:ext>
            </a:extLst>
          </p:cNvPr>
          <p:cNvSpPr txBox="1">
            <a:spLocks/>
          </p:cNvSpPr>
          <p:nvPr/>
        </p:nvSpPr>
        <p:spPr>
          <a:xfrm>
            <a:off x="4407730" y="5544517"/>
            <a:ext cx="3802082" cy="457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SzPct val="80000"/>
              <a:buNone/>
            </a:pPr>
            <a:r>
              <a:rPr lang="en-GB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Integration and conditioning of structures TD26 from CIEMAT</a:t>
            </a:r>
          </a:p>
          <a:p>
            <a:pPr marL="342900" indent="-342900"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endParaRPr lang="en-US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65348C8F-35AB-52A1-911A-5AFD64A11E20}"/>
              </a:ext>
            </a:extLst>
          </p:cNvPr>
          <p:cNvSpPr txBox="1">
            <a:spLocks/>
          </p:cNvSpPr>
          <p:nvPr/>
        </p:nvSpPr>
        <p:spPr>
          <a:xfrm>
            <a:off x="8209812" y="5544517"/>
            <a:ext cx="3802082" cy="457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SzPct val="80000"/>
              <a:buNone/>
            </a:pPr>
            <a:r>
              <a:rPr lang="en-GB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Integration and conditioning of </a:t>
            </a:r>
            <a:r>
              <a:rPr lang="en-GB" sz="1600" dirty="0" err="1">
                <a:solidFill>
                  <a:schemeClr val="bg1"/>
                </a:solidFill>
                <a:latin typeface="Barlow Semi Condensed Light" panose="00000406000000000000" pitchFamily="2" charset="0"/>
              </a:rPr>
              <a:t>iFast</a:t>
            </a:r>
            <a:r>
              <a:rPr lang="en-GB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 accelerating structure</a:t>
            </a:r>
          </a:p>
          <a:p>
            <a:pPr marL="342900" indent="-342900"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endParaRPr lang="en-US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</p:txBody>
      </p:sp>
      <p:pic>
        <p:nvPicPr>
          <p:cNvPr id="6" name="Picture 5" descr="A logo with black text&#10;&#10;Description automatically generated">
            <a:extLst>
              <a:ext uri="{FF2B5EF4-FFF2-40B4-BE49-F238E27FC236}">
                <a16:creationId xmlns:a16="http://schemas.microsoft.com/office/drawing/2014/main" id="{47BAC37C-7D02-D90B-340C-CA3E0D2A01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52454" y="1797926"/>
            <a:ext cx="1579862" cy="89596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C4A65CE-A077-4032-BDD8-CFAE05317E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0906" y="1716833"/>
            <a:ext cx="2381250" cy="3571875"/>
          </a:xfrm>
          <a:prstGeom prst="rect">
            <a:avLst/>
          </a:prstGeom>
        </p:spPr>
      </p:pic>
      <p:pic>
        <p:nvPicPr>
          <p:cNvPr id="16" name="Picture 15" descr="A close-up of a machine&#10;&#10;Description automatically generated">
            <a:extLst>
              <a:ext uri="{FF2B5EF4-FFF2-40B4-BE49-F238E27FC236}">
                <a16:creationId xmlns:a16="http://schemas.microsoft.com/office/drawing/2014/main" id="{7C480785-AB28-E03C-2199-6469C1D8C57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319674" y="2188481"/>
            <a:ext cx="3552651" cy="266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6892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55BAC5-2C3C-5C26-BC4C-A8D3886A8F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Summary</a:t>
            </a:r>
            <a:endParaRPr lang="en-GB" dirty="0">
              <a:solidFill>
                <a:srgbClr val="1802BA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64A72C-C477-4F29-BE76-2894FB8CAC9B}"/>
              </a:ext>
            </a:extLst>
          </p:cNvPr>
          <p:cNvSpPr txBox="1"/>
          <p:nvPr/>
        </p:nvSpPr>
        <p:spPr>
          <a:xfrm>
            <a:off x="967468" y="6327129"/>
            <a:ext cx="4572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100" dirty="0">
                <a:latin typeface="Barlow Semi Condensed Light" panose="00000406000000000000" pitchFamily="2" charset="0"/>
              </a:rPr>
              <a:t>CLIC Project Meeting #47, Dec 11 2024</a:t>
            </a:r>
            <a:endParaRPr lang="en-GB" sz="1100" dirty="0">
              <a:latin typeface="Barlow Semi Condensed Light" panose="00000406000000000000" pitchFamily="2" charset="0"/>
            </a:endParaRP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1E77E58C-9EE7-D91E-5486-FAF861017AE1}"/>
              </a:ext>
            </a:extLst>
          </p:cNvPr>
          <p:cNvSpPr txBox="1">
            <a:spLocks/>
          </p:cNvSpPr>
          <p:nvPr/>
        </p:nvSpPr>
        <p:spPr>
          <a:xfrm>
            <a:off x="5362931" y="2559563"/>
            <a:ext cx="1433802" cy="5770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514350" indent="-5143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D13737"/>
              </a:buClr>
              <a:buSzPct val="80000"/>
              <a:buFont typeface="Courier New" panose="02070309020205020404" pitchFamily="49" charset="0"/>
              <a:buChar char="o"/>
              <a:defRPr sz="24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B6D22"/>
              </a:buClr>
              <a:buSzPct val="80000"/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D1C300"/>
              </a:buClr>
              <a:buSzPct val="80000"/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2E8E46"/>
              </a:buClr>
              <a:buSzPct val="80000"/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b="1" dirty="0">
                <a:latin typeface="Aptos (Body)"/>
              </a:rPr>
              <a:t>XBox2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2697A0D4-C556-55B5-B474-975E5AFE55AE}"/>
              </a:ext>
            </a:extLst>
          </p:cNvPr>
          <p:cNvSpPr txBox="1">
            <a:spLocks/>
          </p:cNvSpPr>
          <p:nvPr/>
        </p:nvSpPr>
        <p:spPr>
          <a:xfrm>
            <a:off x="8346175" y="2580138"/>
            <a:ext cx="1433802" cy="5754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514350" indent="-5143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D13737"/>
              </a:buClr>
              <a:buSzPct val="80000"/>
              <a:buFont typeface="Courier New" panose="02070309020205020404" pitchFamily="49" charset="0"/>
              <a:buChar char="o"/>
              <a:defRPr sz="24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B6D22"/>
              </a:buClr>
              <a:buSzPct val="80000"/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D1C300"/>
              </a:buClr>
              <a:buSzPct val="80000"/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2E8E46"/>
              </a:buClr>
              <a:buSzPct val="80000"/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b="1" dirty="0">
                <a:latin typeface="Aptos (Body)"/>
              </a:rPr>
              <a:t>XBox3</a:t>
            </a:r>
          </a:p>
        </p:txBody>
      </p:sp>
      <p:sp>
        <p:nvSpPr>
          <p:cNvPr id="9" name="Rounded Rectangle 10">
            <a:extLst>
              <a:ext uri="{FF2B5EF4-FFF2-40B4-BE49-F238E27FC236}">
                <a16:creationId xmlns:a16="http://schemas.microsoft.com/office/drawing/2014/main" id="{56F14904-5EF2-CEF6-F0F4-9830DD7E4A70}"/>
              </a:ext>
            </a:extLst>
          </p:cNvPr>
          <p:cNvSpPr/>
          <p:nvPr/>
        </p:nvSpPr>
        <p:spPr>
          <a:xfrm>
            <a:off x="2379151" y="2617851"/>
            <a:ext cx="1433802" cy="589859"/>
          </a:xfrm>
          <a:prstGeom prst="round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ounded Rectangle 11">
            <a:extLst>
              <a:ext uri="{FF2B5EF4-FFF2-40B4-BE49-F238E27FC236}">
                <a16:creationId xmlns:a16="http://schemas.microsoft.com/office/drawing/2014/main" id="{89921125-86FC-B9C1-F4C3-D0887B9111FC}"/>
              </a:ext>
            </a:extLst>
          </p:cNvPr>
          <p:cNvSpPr/>
          <p:nvPr/>
        </p:nvSpPr>
        <p:spPr>
          <a:xfrm>
            <a:off x="5362930" y="2565768"/>
            <a:ext cx="1433802" cy="589859"/>
          </a:xfrm>
          <a:prstGeom prst="round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ounded Rectangle 12">
            <a:extLst>
              <a:ext uri="{FF2B5EF4-FFF2-40B4-BE49-F238E27FC236}">
                <a16:creationId xmlns:a16="http://schemas.microsoft.com/office/drawing/2014/main" id="{7A48BEDC-61B1-C07A-1FC3-4E8F261BDF28}"/>
              </a:ext>
            </a:extLst>
          </p:cNvPr>
          <p:cNvSpPr/>
          <p:nvPr/>
        </p:nvSpPr>
        <p:spPr>
          <a:xfrm>
            <a:off x="8346174" y="2572853"/>
            <a:ext cx="1433802" cy="589859"/>
          </a:xfrm>
          <a:prstGeom prst="round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EA23E8A8-8DB8-7C79-17C3-F6A3BF11C649}"/>
              </a:ext>
            </a:extLst>
          </p:cNvPr>
          <p:cNvSpPr txBox="1">
            <a:spLocks/>
          </p:cNvSpPr>
          <p:nvPr/>
        </p:nvSpPr>
        <p:spPr>
          <a:xfrm>
            <a:off x="2367364" y="2618275"/>
            <a:ext cx="1451950" cy="5754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514350" indent="-5143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D13737"/>
              </a:buClr>
              <a:buSzPct val="80000"/>
              <a:buFont typeface="Courier New" panose="02070309020205020404" pitchFamily="49" charset="0"/>
              <a:buChar char="o"/>
              <a:defRPr sz="24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B6D22"/>
              </a:buClr>
              <a:buSzPct val="80000"/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D1C300"/>
              </a:buClr>
              <a:buSzPct val="80000"/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2E8E46"/>
              </a:buClr>
              <a:buSzPct val="80000"/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b="1" dirty="0">
                <a:latin typeface="Aptos (Body)"/>
              </a:rPr>
              <a:t>XBox1</a:t>
            </a:r>
          </a:p>
        </p:txBody>
      </p:sp>
      <p:sp>
        <p:nvSpPr>
          <p:cNvPr id="15" name="Rounded Rectangle 21">
            <a:extLst>
              <a:ext uri="{FF2B5EF4-FFF2-40B4-BE49-F238E27FC236}">
                <a16:creationId xmlns:a16="http://schemas.microsoft.com/office/drawing/2014/main" id="{2D3BF679-07A9-6414-6320-C4FD5591F196}"/>
              </a:ext>
            </a:extLst>
          </p:cNvPr>
          <p:cNvSpPr/>
          <p:nvPr/>
        </p:nvSpPr>
        <p:spPr>
          <a:xfrm>
            <a:off x="1777093" y="3316638"/>
            <a:ext cx="2541942" cy="1155369"/>
          </a:xfrm>
          <a:prstGeom prst="round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 Placeholder 5">
            <a:extLst>
              <a:ext uri="{FF2B5EF4-FFF2-40B4-BE49-F238E27FC236}">
                <a16:creationId xmlns:a16="http://schemas.microsoft.com/office/drawing/2014/main" id="{9CFF7634-5FB8-BD2F-51A8-9D9C37537720}"/>
              </a:ext>
            </a:extLst>
          </p:cNvPr>
          <p:cNvSpPr txBox="1">
            <a:spLocks/>
          </p:cNvSpPr>
          <p:nvPr/>
        </p:nvSpPr>
        <p:spPr>
          <a:xfrm>
            <a:off x="1814834" y="3302269"/>
            <a:ext cx="2393823" cy="11697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514350" indent="-5143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D13737"/>
              </a:buClr>
              <a:buSzPct val="80000"/>
              <a:buFont typeface="Courier New" panose="02070309020205020404" pitchFamily="49" charset="0"/>
              <a:buChar char="o"/>
              <a:defRPr sz="24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B6D22"/>
              </a:buClr>
              <a:buSzPct val="80000"/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D1C300"/>
              </a:buClr>
              <a:buSzPct val="80000"/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2E8E46"/>
              </a:buClr>
              <a:buSzPct val="80000"/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chemeClr val="accent1"/>
              </a:buClr>
              <a:buSzPct val="80000"/>
              <a:buNone/>
            </a:pPr>
            <a:r>
              <a:rPr lang="en-GB" sz="1800" dirty="0">
                <a:latin typeface="Aptos (Body)"/>
              </a:rPr>
              <a:t>Waiting for the 50 MW CPI Klystron to be repaired</a:t>
            </a:r>
          </a:p>
        </p:txBody>
      </p:sp>
      <p:sp>
        <p:nvSpPr>
          <p:cNvPr id="17" name="Rounded Rectangle 23">
            <a:extLst>
              <a:ext uri="{FF2B5EF4-FFF2-40B4-BE49-F238E27FC236}">
                <a16:creationId xmlns:a16="http://schemas.microsoft.com/office/drawing/2014/main" id="{EB515180-C220-69CA-388A-7880BC517ADD}"/>
              </a:ext>
            </a:extLst>
          </p:cNvPr>
          <p:cNvSpPr/>
          <p:nvPr/>
        </p:nvSpPr>
        <p:spPr>
          <a:xfrm>
            <a:off x="4748771" y="3238042"/>
            <a:ext cx="2597667" cy="2734132"/>
          </a:xfrm>
          <a:prstGeom prst="round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 Placeholder 5">
            <a:extLst>
              <a:ext uri="{FF2B5EF4-FFF2-40B4-BE49-F238E27FC236}">
                <a16:creationId xmlns:a16="http://schemas.microsoft.com/office/drawing/2014/main" id="{CD782A72-829E-D600-29B2-30118C8174CD}"/>
              </a:ext>
            </a:extLst>
          </p:cNvPr>
          <p:cNvSpPr txBox="1">
            <a:spLocks/>
          </p:cNvSpPr>
          <p:nvPr/>
        </p:nvSpPr>
        <p:spPr>
          <a:xfrm>
            <a:off x="4740553" y="3251921"/>
            <a:ext cx="2605884" cy="27202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514350" indent="-5143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D13737"/>
              </a:buClr>
              <a:buSzPct val="80000"/>
              <a:buFont typeface="Courier New" panose="02070309020205020404" pitchFamily="49" charset="0"/>
              <a:buChar char="o"/>
              <a:defRPr sz="24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B6D22"/>
              </a:buClr>
              <a:buSzPct val="80000"/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D1C300"/>
              </a:buClr>
              <a:buSzPct val="80000"/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2E8E46"/>
              </a:buClr>
              <a:buSzPct val="80000"/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chemeClr val="accent1"/>
              </a:buClr>
              <a:buSzPct val="80000"/>
              <a:buNone/>
            </a:pPr>
            <a:r>
              <a:rPr lang="en-GB" sz="1800" dirty="0">
                <a:latin typeface="Aptos (Body)"/>
              </a:rPr>
              <a:t>(Almost) ready for the integration and testing of the BOC pulse compressor</a:t>
            </a:r>
          </a:p>
          <a:p>
            <a:pPr marL="0" indent="0" algn="ctr">
              <a:buClr>
                <a:schemeClr val="accent1"/>
              </a:buClr>
              <a:buSzPct val="80000"/>
              <a:buNone/>
            </a:pPr>
            <a:r>
              <a:rPr lang="en-GB" sz="1800" dirty="0">
                <a:latin typeface="Aptos (Body)"/>
              </a:rPr>
              <a:t>Manufacturing </a:t>
            </a:r>
            <a:r>
              <a:rPr lang="en-GB" sz="1800" dirty="0" err="1">
                <a:latin typeface="Aptos (Body)"/>
              </a:rPr>
              <a:t>Smartcell</a:t>
            </a:r>
            <a:r>
              <a:rPr lang="en-GB" sz="1800" dirty="0">
                <a:latin typeface="Aptos (Body)"/>
              </a:rPr>
              <a:t> has been approved</a:t>
            </a:r>
          </a:p>
        </p:txBody>
      </p:sp>
      <p:sp>
        <p:nvSpPr>
          <p:cNvPr id="19" name="Text Placeholder 5">
            <a:extLst>
              <a:ext uri="{FF2B5EF4-FFF2-40B4-BE49-F238E27FC236}">
                <a16:creationId xmlns:a16="http://schemas.microsoft.com/office/drawing/2014/main" id="{BF8D8807-3AE6-659E-4345-F0A7F966634C}"/>
              </a:ext>
            </a:extLst>
          </p:cNvPr>
          <p:cNvSpPr txBox="1">
            <a:spLocks/>
          </p:cNvSpPr>
          <p:nvPr/>
        </p:nvSpPr>
        <p:spPr>
          <a:xfrm rot="2102556">
            <a:off x="5948314" y="2571177"/>
            <a:ext cx="1770383" cy="3809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D13737"/>
              </a:buClr>
              <a:buSzPct val="80000"/>
              <a:buFont typeface="Courier New" panose="02070309020205020404" pitchFamily="49" charset="0"/>
              <a:buChar char="o"/>
              <a:defRPr sz="24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B6D22"/>
              </a:buClr>
              <a:buSzPct val="80000"/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D1C300"/>
              </a:buClr>
              <a:buSzPct val="80000"/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2E8E46"/>
              </a:buClr>
              <a:buSzPct val="80000"/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SzPct val="80000"/>
              <a:buNone/>
            </a:pPr>
            <a:r>
              <a:rPr lang="en-GB" sz="1800" b="1" dirty="0">
                <a:solidFill>
                  <a:srgbClr val="1802BA"/>
                </a:solidFill>
                <a:latin typeface="Barlow Semi Condensed Light" panose="00000406000000000000" pitchFamily="2" charset="0"/>
              </a:rPr>
              <a:t>OPERATIONAL</a:t>
            </a:r>
          </a:p>
        </p:txBody>
      </p:sp>
      <p:sp>
        <p:nvSpPr>
          <p:cNvPr id="21" name="Rounded Rectangle 23">
            <a:extLst>
              <a:ext uri="{FF2B5EF4-FFF2-40B4-BE49-F238E27FC236}">
                <a16:creationId xmlns:a16="http://schemas.microsoft.com/office/drawing/2014/main" id="{F62E0F42-8BC6-9FF8-B442-1582A5D0BEA6}"/>
              </a:ext>
            </a:extLst>
          </p:cNvPr>
          <p:cNvSpPr/>
          <p:nvPr/>
        </p:nvSpPr>
        <p:spPr>
          <a:xfrm>
            <a:off x="7779206" y="3227193"/>
            <a:ext cx="2597667" cy="2221107"/>
          </a:xfrm>
          <a:prstGeom prst="round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 Placeholder 5">
            <a:extLst>
              <a:ext uri="{FF2B5EF4-FFF2-40B4-BE49-F238E27FC236}">
                <a16:creationId xmlns:a16="http://schemas.microsoft.com/office/drawing/2014/main" id="{BE63AA29-CAEC-ACC4-E183-300986CB4AF7}"/>
              </a:ext>
            </a:extLst>
          </p:cNvPr>
          <p:cNvSpPr txBox="1">
            <a:spLocks/>
          </p:cNvSpPr>
          <p:nvPr/>
        </p:nvSpPr>
        <p:spPr>
          <a:xfrm>
            <a:off x="7801194" y="3207710"/>
            <a:ext cx="2516474" cy="22405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514350" indent="-5143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D13737"/>
              </a:buClr>
              <a:buSzPct val="80000"/>
              <a:buFont typeface="Courier New" panose="02070309020205020404" pitchFamily="49" charset="0"/>
              <a:buChar char="o"/>
              <a:defRPr sz="24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B6D22"/>
              </a:buClr>
              <a:buSzPct val="80000"/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D1C300"/>
              </a:buClr>
              <a:buSzPct val="80000"/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2E8E46"/>
              </a:buClr>
              <a:buSzPct val="80000"/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chemeClr val="accent1"/>
              </a:buClr>
              <a:buSzPct val="80000"/>
              <a:buNone/>
            </a:pPr>
            <a:r>
              <a:rPr lang="en-US" sz="1800" dirty="0">
                <a:latin typeface="Aptos (Body)"/>
              </a:rPr>
              <a:t>Canon E37117 H</a:t>
            </a:r>
            <a:r>
              <a:rPr lang="en-GB" sz="1800" dirty="0">
                <a:latin typeface="Aptos (Body)"/>
              </a:rPr>
              <a:t>E Klystron campaign is finished</a:t>
            </a:r>
          </a:p>
          <a:p>
            <a:pPr marL="0" indent="0" algn="ctr">
              <a:buClr>
                <a:schemeClr val="accent1"/>
              </a:buClr>
              <a:buSzPct val="80000"/>
              <a:buNone/>
            </a:pPr>
            <a:r>
              <a:rPr lang="en-GB" sz="1800" dirty="0">
                <a:latin typeface="Aptos (Body)"/>
              </a:rPr>
              <a:t>Ready for integration of structures TD31, TD26 and </a:t>
            </a:r>
            <a:r>
              <a:rPr lang="en-GB" sz="1800" dirty="0" err="1">
                <a:latin typeface="Aptos (Body)"/>
              </a:rPr>
              <a:t>iFAST</a:t>
            </a:r>
            <a:endParaRPr lang="en-GB" sz="1800" dirty="0">
              <a:latin typeface="Aptos (Body)"/>
            </a:endParaRPr>
          </a:p>
        </p:txBody>
      </p:sp>
      <p:sp>
        <p:nvSpPr>
          <p:cNvPr id="24" name="Text Placeholder 5">
            <a:extLst>
              <a:ext uri="{FF2B5EF4-FFF2-40B4-BE49-F238E27FC236}">
                <a16:creationId xmlns:a16="http://schemas.microsoft.com/office/drawing/2014/main" id="{5AB6723D-7B57-2868-7C43-26EA6319F351}"/>
              </a:ext>
            </a:extLst>
          </p:cNvPr>
          <p:cNvSpPr txBox="1">
            <a:spLocks/>
          </p:cNvSpPr>
          <p:nvPr/>
        </p:nvSpPr>
        <p:spPr>
          <a:xfrm rot="2102556">
            <a:off x="8995967" y="2611063"/>
            <a:ext cx="1770383" cy="3809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D13737"/>
              </a:buClr>
              <a:buSzPct val="80000"/>
              <a:buFont typeface="Courier New" panose="02070309020205020404" pitchFamily="49" charset="0"/>
              <a:buChar char="o"/>
              <a:defRPr sz="24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B6D22"/>
              </a:buClr>
              <a:buSzPct val="80000"/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D1C300"/>
              </a:buClr>
              <a:buSzPct val="80000"/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2E8E46"/>
              </a:buClr>
              <a:buSzPct val="80000"/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SzPct val="80000"/>
              <a:buNone/>
            </a:pPr>
            <a:r>
              <a:rPr lang="en-GB" sz="1800" b="1" dirty="0">
                <a:solidFill>
                  <a:srgbClr val="1802BA"/>
                </a:solidFill>
                <a:latin typeface="Barlow Semi Condensed Light" panose="00000406000000000000" pitchFamily="2" charset="0"/>
              </a:rPr>
              <a:t>OPERATIONAL</a:t>
            </a:r>
          </a:p>
        </p:txBody>
      </p:sp>
      <p:sp>
        <p:nvSpPr>
          <p:cNvPr id="25" name="Text Placeholder 5">
            <a:extLst>
              <a:ext uri="{FF2B5EF4-FFF2-40B4-BE49-F238E27FC236}">
                <a16:creationId xmlns:a16="http://schemas.microsoft.com/office/drawing/2014/main" id="{D261D315-C395-42EE-26E1-AB0F1E32960D}"/>
              </a:ext>
            </a:extLst>
          </p:cNvPr>
          <p:cNvSpPr txBox="1">
            <a:spLocks/>
          </p:cNvSpPr>
          <p:nvPr/>
        </p:nvSpPr>
        <p:spPr>
          <a:xfrm rot="2102556">
            <a:off x="2939749" y="2347820"/>
            <a:ext cx="1869052" cy="3809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D13737"/>
              </a:buClr>
              <a:buSzPct val="80000"/>
              <a:buFont typeface="Courier New" panose="02070309020205020404" pitchFamily="49" charset="0"/>
              <a:buChar char="o"/>
              <a:defRPr sz="24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B6D22"/>
              </a:buClr>
              <a:buSzPct val="80000"/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D1C300"/>
              </a:buClr>
              <a:buSzPct val="80000"/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2E8E46"/>
              </a:buClr>
              <a:buSzPct val="80000"/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chemeClr val="accent1"/>
              </a:buClr>
              <a:buSzPct val="80000"/>
              <a:buNone/>
            </a:pPr>
            <a:r>
              <a:rPr lang="en-GB" sz="1800" b="1" dirty="0">
                <a:solidFill>
                  <a:srgbClr val="E15E32"/>
                </a:solidFill>
                <a:latin typeface="Barlow Semi Condensed Light" panose="00000406000000000000" pitchFamily="2" charset="0"/>
              </a:rPr>
              <a:t>KLYSTRON TO BE REPAIRED</a:t>
            </a:r>
          </a:p>
        </p:txBody>
      </p:sp>
      <p:pic>
        <p:nvPicPr>
          <p:cNvPr id="3" name="Picture 2" descr="A blue logo with black background&#10;&#10;Description automatically generated">
            <a:extLst>
              <a:ext uri="{FF2B5EF4-FFF2-40B4-BE49-F238E27FC236}">
                <a16:creationId xmlns:a16="http://schemas.microsoft.com/office/drawing/2014/main" id="{B790440C-2B88-6203-2533-3CC45D19DA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768" y="6327398"/>
            <a:ext cx="429764" cy="42976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98AA183-8211-C738-69CD-584D23096D88}"/>
              </a:ext>
            </a:extLst>
          </p:cNvPr>
          <p:cNvSpPr txBox="1"/>
          <p:nvPr/>
        </p:nvSpPr>
        <p:spPr>
          <a:xfrm>
            <a:off x="11121118" y="6327398"/>
            <a:ext cx="75111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100" dirty="0">
                <a:latin typeface="Barlow Semi Condensed Light" panose="00000406000000000000" pitchFamily="2" charset="0"/>
              </a:rPr>
              <a:t>20/20</a:t>
            </a:r>
            <a:endParaRPr lang="en-GB" sz="1100" dirty="0">
              <a:latin typeface="Barlow Semi Condensed Light" panose="00000406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43197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B1D39-B762-6696-53CE-CFE153CB68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3783" y="2150916"/>
            <a:ext cx="11620501" cy="2387600"/>
          </a:xfrm>
        </p:spPr>
        <p:txBody>
          <a:bodyPr>
            <a:norm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  <a:latin typeface="Barlow Semi Condensed" panose="00000506000000000000" pitchFamily="2" charset="0"/>
              </a:rPr>
              <a:t>Update</a:t>
            </a:r>
            <a:r>
              <a:rPr lang="en-US" dirty="0">
                <a:solidFill>
                  <a:schemeClr val="bg1"/>
                </a:solidFill>
                <a:latin typeface="Barlow Semi Condensed" panose="00000506000000000000" pitchFamily="2" charset="0"/>
              </a:rPr>
              <a:t> </a:t>
            </a:r>
            <a:r>
              <a:rPr lang="en-US" b="1" dirty="0">
                <a:solidFill>
                  <a:schemeClr val="bg1"/>
                </a:solidFill>
                <a:latin typeface="Barlow Semi Condensed" panose="00000506000000000000" pitchFamily="2" charset="0"/>
              </a:rPr>
              <a:t>on CERN Xboxes and X-Band technologies</a:t>
            </a:r>
            <a:endParaRPr lang="en-GB" b="1" dirty="0">
              <a:solidFill>
                <a:schemeClr val="bg1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1F82EA5-783C-C97B-E106-2E5BCC8602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3783" y="4647045"/>
            <a:ext cx="11495317" cy="1655762"/>
          </a:xfrm>
        </p:spPr>
        <p:txBody>
          <a:bodyPr>
            <a:normAutofit lnSpcReduction="10000"/>
          </a:bodyPr>
          <a:lstStyle/>
          <a:p>
            <a:pPr algn="l"/>
            <a:r>
              <a:rPr lang="en-GB" dirty="0">
                <a:solidFill>
                  <a:schemeClr val="bg1"/>
                </a:solidFill>
              </a:rPr>
              <a:t>Special thanks to all the people who have contributed with their work and advice during this year, including N. </a:t>
            </a:r>
            <a:r>
              <a:rPr lang="en-GB" dirty="0" err="1">
                <a:solidFill>
                  <a:schemeClr val="bg1"/>
                </a:solidFill>
              </a:rPr>
              <a:t>Catalán</a:t>
            </a:r>
            <a:r>
              <a:rPr lang="en-GB" dirty="0">
                <a:solidFill>
                  <a:schemeClr val="bg1"/>
                </a:solidFill>
              </a:rPr>
              <a:t> Lasheras, A. Baig, M. Boronat,  A. Chauchet, S. Curt, A. Grudiev, S. González-Antón, C. Marrelli, P. Martínez-Reviriego, L. Millar, P. Morales Sánchez, D. Soriano, I. Syratchev, M. Volpi, P. Wang, B. Woolley, W. Wuensch… </a:t>
            </a:r>
            <a:endParaRPr lang="en-US" dirty="0">
              <a:solidFill>
                <a:schemeClr val="bg1"/>
              </a:solidFill>
            </a:endParaRPr>
          </a:p>
          <a:p>
            <a:pPr algn="l">
              <a:buClr>
                <a:schemeClr val="accent6"/>
              </a:buClr>
            </a:pPr>
            <a:r>
              <a:rPr lang="en-US" sz="1500" dirty="0">
                <a:solidFill>
                  <a:schemeClr val="bg1"/>
                </a:solidFill>
                <a:latin typeface="Barlow Semi Condensed Light" pitchFamily="2" charset="77"/>
              </a:rPr>
              <a:t>CLIC Project Meeting #47, Dec 11 2024</a:t>
            </a:r>
            <a:endParaRPr lang="en-GB" sz="1500" dirty="0">
              <a:solidFill>
                <a:schemeClr val="bg1"/>
              </a:solidFill>
              <a:latin typeface="Barlow Semi Condensed Light" pitchFamily="2" charset="77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62361CE-441E-E191-3CAC-9BF7C102F21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509" b="96450" l="8000" r="92000">
                        <a14:foregroundMark x1="50857" y1="6509" x2="50857" y2="6509"/>
                        <a14:foregroundMark x1="92000" y1="52071" x2="92000" y2="52071"/>
                        <a14:foregroundMark x1="49143" y1="93491" x2="49143" y2="93491"/>
                        <a14:foregroundMark x1="62857" y1="93491" x2="62857" y2="93491"/>
                        <a14:foregroundMark x1="8000" y1="49112" x2="8000" y2="49112"/>
                        <a14:foregroundMark x1="50857" y1="96450" x2="50857" y2="964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8548" y="843226"/>
            <a:ext cx="1643424" cy="1583935"/>
          </a:xfrm>
          <a:prstGeom prst="rect">
            <a:avLst/>
          </a:prstGeom>
        </p:spPr>
      </p:pic>
      <p:pic>
        <p:nvPicPr>
          <p:cNvPr id="13" name="Picture 12" descr="A logo with white lines&#10;&#10;Description automatically generated">
            <a:extLst>
              <a:ext uri="{FF2B5EF4-FFF2-40B4-BE49-F238E27FC236}">
                <a16:creationId xmlns:a16="http://schemas.microsoft.com/office/drawing/2014/main" id="{B8ACC50C-A5DA-2692-4982-386825B01E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778" y="555193"/>
            <a:ext cx="216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5405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147A9BFB-DC1D-07F0-086E-A0F7184465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1745" y="1362075"/>
            <a:ext cx="9559373" cy="4883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455BAC5-2C3C-5C26-BC4C-A8D3886A8F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0882" y="365125"/>
            <a:ext cx="10050236" cy="1325563"/>
          </a:xfrm>
        </p:spPr>
        <p:txBody>
          <a:bodyPr/>
          <a:lstStyle/>
          <a:p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 2: TD31 for CLIC380</a:t>
            </a:r>
            <a:endParaRPr lang="en-GB" dirty="0">
              <a:solidFill>
                <a:srgbClr val="1802BA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15A277B-1C8C-C66F-64D4-842B73CE915A}"/>
              </a:ext>
            </a:extLst>
          </p:cNvPr>
          <p:cNvSpPr txBox="1"/>
          <p:nvPr/>
        </p:nvSpPr>
        <p:spPr>
          <a:xfrm>
            <a:off x="967468" y="6327129"/>
            <a:ext cx="4572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100" dirty="0">
                <a:latin typeface="Barlow Semi Condensed Light" panose="00000406000000000000" pitchFamily="2" charset="0"/>
              </a:rPr>
              <a:t>CLIC Project Meeting #47, Dec 11 2024</a:t>
            </a:r>
            <a:endParaRPr lang="en-GB" sz="1100" dirty="0">
              <a:latin typeface="Barlow Semi Condensed Light" panose="00000406000000000000" pitchFamily="2" charset="0"/>
            </a:endParaRPr>
          </a:p>
        </p:txBody>
      </p:sp>
      <p:pic>
        <p:nvPicPr>
          <p:cNvPr id="14" name="Picture 13" descr="A blue logo with black background&#10;&#10;Description automatically generated">
            <a:extLst>
              <a:ext uri="{FF2B5EF4-FFF2-40B4-BE49-F238E27FC236}">
                <a16:creationId xmlns:a16="http://schemas.microsoft.com/office/drawing/2014/main" id="{507C2967-3BE6-180C-D79D-259A6AEFC6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768" y="6327398"/>
            <a:ext cx="429764" cy="429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9097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 descr="A close-up of a graph&#10;&#10;Description automatically generated">
            <a:extLst>
              <a:ext uri="{FF2B5EF4-FFF2-40B4-BE49-F238E27FC236}">
                <a16:creationId xmlns:a16="http://schemas.microsoft.com/office/drawing/2014/main" id="{57C01F4C-8514-BF6D-D8DE-82D84A5292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36015"/>
            <a:ext cx="10386332" cy="4745788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2FBDAE8-2623-64D6-04AA-66776B5B5651}"/>
              </a:ext>
            </a:extLst>
          </p:cNvPr>
          <p:cNvCxnSpPr>
            <a:cxnSpLocks/>
          </p:cNvCxnSpPr>
          <p:nvPr/>
        </p:nvCxnSpPr>
        <p:spPr>
          <a:xfrm>
            <a:off x="5810251" y="1785910"/>
            <a:ext cx="1354517" cy="0"/>
          </a:xfrm>
          <a:prstGeom prst="straightConnector1">
            <a:avLst/>
          </a:prstGeom>
          <a:ln w="28575">
            <a:solidFill>
              <a:srgbClr val="E15E3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0402F727-0239-E2B4-99C5-1AC28E770ECC}"/>
              </a:ext>
            </a:extLst>
          </p:cNvPr>
          <p:cNvSpPr txBox="1"/>
          <p:nvPr/>
        </p:nvSpPr>
        <p:spPr>
          <a:xfrm>
            <a:off x="5923797" y="1616688"/>
            <a:ext cx="144379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Structure B 1:100 </a:t>
            </a:r>
            <a:endParaRPr lang="en-GB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2233B7B-15F4-920E-BC6F-A086CD6F9EA3}"/>
              </a:ext>
            </a:extLst>
          </p:cNvPr>
          <p:cNvCxnSpPr>
            <a:cxnSpLocks/>
          </p:cNvCxnSpPr>
          <p:nvPr/>
        </p:nvCxnSpPr>
        <p:spPr>
          <a:xfrm>
            <a:off x="1812324" y="1785908"/>
            <a:ext cx="2616801" cy="0"/>
          </a:xfrm>
          <a:prstGeom prst="straightConnector1">
            <a:avLst/>
          </a:prstGeom>
          <a:ln w="28575">
            <a:solidFill>
              <a:srgbClr val="6E2466"/>
            </a:solidFill>
            <a:prstDash val="sys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6234398-7E8B-1C55-FBB6-DFD938F52F7C}"/>
              </a:ext>
            </a:extLst>
          </p:cNvPr>
          <p:cNvSpPr txBox="1"/>
          <p:nvPr/>
        </p:nvSpPr>
        <p:spPr>
          <a:xfrm>
            <a:off x="2617321" y="1616688"/>
            <a:ext cx="2008904" cy="2478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Structure A/B 50:50</a:t>
            </a:r>
            <a:endParaRPr lang="en-GB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0CDBFD4-EC32-DED7-6950-1A127FEFB99F}"/>
              </a:ext>
            </a:extLst>
          </p:cNvPr>
          <p:cNvCxnSpPr>
            <a:cxnSpLocks/>
          </p:cNvCxnSpPr>
          <p:nvPr/>
        </p:nvCxnSpPr>
        <p:spPr>
          <a:xfrm>
            <a:off x="4429125" y="1785910"/>
            <a:ext cx="1381126" cy="0"/>
          </a:xfrm>
          <a:prstGeom prst="straightConnector1">
            <a:avLst/>
          </a:prstGeom>
          <a:ln w="28575">
            <a:solidFill>
              <a:srgbClr val="6E2466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413AFDC-3A44-2845-41D0-542C967E2EBE}"/>
              </a:ext>
            </a:extLst>
          </p:cNvPr>
          <p:cNvSpPr txBox="1"/>
          <p:nvPr/>
        </p:nvSpPr>
        <p:spPr>
          <a:xfrm>
            <a:off x="4626225" y="1606049"/>
            <a:ext cx="1048034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Structure A 100:1 </a:t>
            </a:r>
            <a:endParaRPr lang="en-GB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749F4E0-06D6-3A50-A395-552AB794FB60}"/>
              </a:ext>
            </a:extLst>
          </p:cNvPr>
          <p:cNvCxnSpPr>
            <a:cxnSpLocks/>
          </p:cNvCxnSpPr>
          <p:nvPr/>
        </p:nvCxnSpPr>
        <p:spPr>
          <a:xfrm>
            <a:off x="1909763" y="1785910"/>
            <a:ext cx="2433637" cy="0"/>
          </a:xfrm>
          <a:prstGeom prst="straightConnector1">
            <a:avLst/>
          </a:prstGeom>
          <a:ln w="28575">
            <a:solidFill>
              <a:srgbClr val="E15E32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23CFA8C0-C8A2-AF76-FF11-D10B33171269}"/>
              </a:ext>
            </a:extLst>
          </p:cNvPr>
          <p:cNvSpPr txBox="1"/>
          <p:nvPr/>
        </p:nvSpPr>
        <p:spPr>
          <a:xfrm>
            <a:off x="967468" y="6327129"/>
            <a:ext cx="4572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100" dirty="0">
                <a:latin typeface="Barlow Semi Condensed Light" panose="00000406000000000000" pitchFamily="2" charset="0"/>
              </a:rPr>
              <a:t>CLIC Project Meeting #47, Dec 11 2024</a:t>
            </a:r>
            <a:endParaRPr lang="en-GB" sz="1100" dirty="0">
              <a:latin typeface="Barlow Semi Condensed Light" panose="00000406000000000000" pitchFamily="2" charset="0"/>
            </a:endParaRPr>
          </a:p>
        </p:txBody>
      </p:sp>
      <p:pic>
        <p:nvPicPr>
          <p:cNvPr id="29" name="Picture 28" descr="A blue logo with black background&#10;&#10;Description automatically generated">
            <a:extLst>
              <a:ext uri="{FF2B5EF4-FFF2-40B4-BE49-F238E27FC236}">
                <a16:creationId xmlns:a16="http://schemas.microsoft.com/office/drawing/2014/main" id="{6C767BB2-6989-6980-11E5-CD8E007196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768" y="6327398"/>
            <a:ext cx="429764" cy="429764"/>
          </a:xfrm>
          <a:prstGeom prst="rect">
            <a:avLst/>
          </a:prstGeom>
        </p:spPr>
      </p:pic>
      <p:sp>
        <p:nvSpPr>
          <p:cNvPr id="34" name="Title 1">
            <a:extLst>
              <a:ext uri="{FF2B5EF4-FFF2-40B4-BE49-F238E27FC236}">
                <a16:creationId xmlns:a16="http://schemas.microsoft.com/office/drawing/2014/main" id="{B48A2D25-BF8D-C661-7E69-6E2024C67831}"/>
              </a:ext>
            </a:extLst>
          </p:cNvPr>
          <p:cNvSpPr txBox="1">
            <a:spLocks/>
          </p:cNvSpPr>
          <p:nvPr/>
        </p:nvSpPr>
        <p:spPr>
          <a:xfrm>
            <a:off x="1062681" y="365125"/>
            <a:ext cx="1005843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 2 TD31</a:t>
            </a:r>
            <a:endParaRPr lang="en-GB" dirty="0">
              <a:solidFill>
                <a:srgbClr val="1802BA"/>
              </a:solidFill>
            </a:endParaRPr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E12D2A48-8509-219B-6BAE-54A15F2C52DB}"/>
              </a:ext>
            </a:extLst>
          </p:cNvPr>
          <p:cNvSpPr txBox="1">
            <a:spLocks/>
          </p:cNvSpPr>
          <p:nvPr/>
        </p:nvSpPr>
        <p:spPr>
          <a:xfrm>
            <a:off x="7164768" y="753659"/>
            <a:ext cx="396455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5473700" algn="l"/>
              </a:tabLst>
            </a:pPr>
            <a:r>
              <a:rPr lang="en-US" sz="2800" b="1" dirty="0">
                <a:latin typeface="Barlow Semi Condensed Light" panose="00000406000000000000" pitchFamily="2" charset="0"/>
              </a:rPr>
              <a:t>TD31N3 conditioning history</a:t>
            </a:r>
            <a:endParaRPr lang="en-GB" sz="2800" b="1" dirty="0">
              <a:latin typeface="Barlow Semi Condensed Light" panose="00000406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11627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55BAC5-2C3C-5C26-BC4C-A8D3886A8F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2680" y="365125"/>
            <a:ext cx="10291119" cy="1325563"/>
          </a:xfrm>
        </p:spPr>
        <p:txBody>
          <a:bodyPr/>
          <a:lstStyle/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 2 TD31</a:t>
            </a:r>
            <a:endParaRPr lang="en-GB" dirty="0">
              <a:solidFill>
                <a:srgbClr val="1802BA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5E3BE4D-661D-20F5-0A12-1993AA322E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16029"/>
            <a:ext cx="10515600" cy="4785760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2FBDAE8-2623-64D6-04AA-66776B5B5651}"/>
              </a:ext>
            </a:extLst>
          </p:cNvPr>
          <p:cNvCxnSpPr>
            <a:cxnSpLocks/>
          </p:cNvCxnSpPr>
          <p:nvPr/>
        </p:nvCxnSpPr>
        <p:spPr>
          <a:xfrm>
            <a:off x="5052369" y="1761195"/>
            <a:ext cx="2205166" cy="0"/>
          </a:xfrm>
          <a:prstGeom prst="straightConnector1">
            <a:avLst/>
          </a:prstGeom>
          <a:ln w="28575">
            <a:solidFill>
              <a:srgbClr val="E15E3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0402F727-0239-E2B4-99C5-1AC28E770ECC}"/>
              </a:ext>
            </a:extLst>
          </p:cNvPr>
          <p:cNvSpPr txBox="1"/>
          <p:nvPr/>
        </p:nvSpPr>
        <p:spPr>
          <a:xfrm>
            <a:off x="5636333" y="1581827"/>
            <a:ext cx="144379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Structure B 1:100 </a:t>
            </a:r>
            <a:endParaRPr lang="en-GB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2233B7B-15F4-920E-BC6F-A086CD6F9EA3}"/>
              </a:ext>
            </a:extLst>
          </p:cNvPr>
          <p:cNvCxnSpPr>
            <a:cxnSpLocks/>
          </p:cNvCxnSpPr>
          <p:nvPr/>
        </p:nvCxnSpPr>
        <p:spPr>
          <a:xfrm>
            <a:off x="1818902" y="1761203"/>
            <a:ext cx="2128568" cy="0"/>
          </a:xfrm>
          <a:prstGeom prst="straightConnector1">
            <a:avLst/>
          </a:prstGeom>
          <a:ln w="28575">
            <a:solidFill>
              <a:srgbClr val="6E2466"/>
            </a:solidFill>
            <a:prstDash val="sys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6234398-7E8B-1C55-FBB6-DFD938F52F7C}"/>
              </a:ext>
            </a:extLst>
          </p:cNvPr>
          <p:cNvSpPr txBox="1"/>
          <p:nvPr/>
        </p:nvSpPr>
        <p:spPr>
          <a:xfrm>
            <a:off x="2355962" y="1581827"/>
            <a:ext cx="1241825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Structure A/B 50:50</a:t>
            </a:r>
            <a:endParaRPr lang="en-GB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0CDBFD4-EC32-DED7-6950-1A127FEFB99F}"/>
              </a:ext>
            </a:extLst>
          </p:cNvPr>
          <p:cNvCxnSpPr>
            <a:cxnSpLocks/>
          </p:cNvCxnSpPr>
          <p:nvPr/>
        </p:nvCxnSpPr>
        <p:spPr>
          <a:xfrm>
            <a:off x="3947470" y="1761195"/>
            <a:ext cx="1104899" cy="0"/>
          </a:xfrm>
          <a:prstGeom prst="straightConnector1">
            <a:avLst/>
          </a:prstGeom>
          <a:ln w="28575">
            <a:solidFill>
              <a:srgbClr val="6E2466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413AFDC-3A44-2845-41D0-542C967E2EBE}"/>
              </a:ext>
            </a:extLst>
          </p:cNvPr>
          <p:cNvSpPr txBox="1"/>
          <p:nvPr/>
        </p:nvSpPr>
        <p:spPr>
          <a:xfrm>
            <a:off x="4005626" y="1581827"/>
            <a:ext cx="144379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Structure A 100:1 </a:t>
            </a:r>
            <a:endParaRPr lang="en-GB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749F4E0-06D6-3A50-A395-552AB794FB60}"/>
              </a:ext>
            </a:extLst>
          </p:cNvPr>
          <p:cNvCxnSpPr>
            <a:cxnSpLocks/>
          </p:cNvCxnSpPr>
          <p:nvPr/>
        </p:nvCxnSpPr>
        <p:spPr>
          <a:xfrm>
            <a:off x="1924050" y="1761195"/>
            <a:ext cx="1943100" cy="0"/>
          </a:xfrm>
          <a:prstGeom prst="straightConnector1">
            <a:avLst/>
          </a:prstGeom>
          <a:ln w="28575">
            <a:solidFill>
              <a:srgbClr val="E15E32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3FE477DD-A6DB-4979-2C41-E1E98D540325}"/>
              </a:ext>
            </a:extLst>
          </p:cNvPr>
          <p:cNvSpPr txBox="1"/>
          <p:nvPr/>
        </p:nvSpPr>
        <p:spPr>
          <a:xfrm>
            <a:off x="967468" y="6327129"/>
            <a:ext cx="4572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100" dirty="0">
                <a:latin typeface="Barlow Semi Condensed Light" panose="00000406000000000000" pitchFamily="2" charset="0"/>
              </a:rPr>
              <a:t>CLIC Project Meeting #47, Dec 11 2024</a:t>
            </a:r>
            <a:endParaRPr lang="en-GB" sz="1100" dirty="0">
              <a:latin typeface="Barlow Semi Condensed Light" panose="00000406000000000000" pitchFamily="2" charset="0"/>
            </a:endParaRPr>
          </a:p>
        </p:txBody>
      </p:sp>
      <p:pic>
        <p:nvPicPr>
          <p:cNvPr id="6" name="Picture 5" descr="A blue logo with black background&#10;&#10;Description automatically generated">
            <a:extLst>
              <a:ext uri="{FF2B5EF4-FFF2-40B4-BE49-F238E27FC236}">
                <a16:creationId xmlns:a16="http://schemas.microsoft.com/office/drawing/2014/main" id="{8ADA0B2B-7546-6DD0-DBDB-97FE023968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768" y="6327398"/>
            <a:ext cx="429764" cy="429764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6C914A61-B9E0-FCB8-6829-CF18DB4A3A6F}"/>
              </a:ext>
            </a:extLst>
          </p:cNvPr>
          <p:cNvSpPr txBox="1">
            <a:spLocks/>
          </p:cNvSpPr>
          <p:nvPr/>
        </p:nvSpPr>
        <p:spPr>
          <a:xfrm>
            <a:off x="7124457" y="753659"/>
            <a:ext cx="400486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5473700" algn="l"/>
              </a:tabLst>
            </a:pPr>
            <a:r>
              <a:rPr lang="en-US" sz="2800" b="1" dirty="0">
                <a:latin typeface="Barlow Semi Condensed Light" panose="00000406000000000000" pitchFamily="2" charset="0"/>
              </a:rPr>
              <a:t>TD31N4 conditioning history</a:t>
            </a:r>
            <a:endParaRPr lang="en-GB" sz="2800" b="1" dirty="0">
              <a:latin typeface="Barlow Semi Condensed Light" panose="00000406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82309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55BAC5-2C3C-5C26-BC4C-A8D3886A8F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2681" y="365125"/>
            <a:ext cx="10058438" cy="1325563"/>
          </a:xfrm>
        </p:spPr>
        <p:txBody>
          <a:bodyPr/>
          <a:lstStyle/>
          <a:p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 2 TD31</a:t>
            </a:r>
            <a:endParaRPr lang="en-GB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811D57DB-6A16-FB90-9254-AEAA75CB16BE}"/>
              </a:ext>
            </a:extLst>
          </p:cNvPr>
          <p:cNvSpPr txBox="1">
            <a:spLocks/>
          </p:cNvSpPr>
          <p:nvPr/>
        </p:nvSpPr>
        <p:spPr>
          <a:xfrm>
            <a:off x="7414054" y="753659"/>
            <a:ext cx="37152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tabLst>
                <a:tab pos="5473700" algn="l"/>
              </a:tabLst>
            </a:pPr>
            <a:r>
              <a:rPr lang="en-US" sz="2800" b="1" dirty="0">
                <a:latin typeface="Barlow Semi Condensed Light" panose="00000406000000000000" pitchFamily="2" charset="0"/>
              </a:rPr>
              <a:t>Conditioning history comparison</a:t>
            </a:r>
            <a:endParaRPr lang="en-GB" sz="2800" b="1" dirty="0">
              <a:latin typeface="Barlow Semi Condensed Light" panose="00000406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45D3104-348C-51D2-B1AB-C3E52AA7F81D}"/>
              </a:ext>
            </a:extLst>
          </p:cNvPr>
          <p:cNvSpPr txBox="1"/>
          <p:nvPr/>
        </p:nvSpPr>
        <p:spPr>
          <a:xfrm>
            <a:off x="967468" y="6327129"/>
            <a:ext cx="4572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100" dirty="0">
                <a:latin typeface="Barlow Semi Condensed Light" panose="00000406000000000000" pitchFamily="2" charset="0"/>
              </a:rPr>
              <a:t>CLIC Project Meeting #47, Dec 11 2024</a:t>
            </a:r>
            <a:endParaRPr lang="en-GB" sz="1100" dirty="0">
              <a:latin typeface="Barlow Semi Condensed Light" panose="00000406000000000000" pitchFamily="2" charset="0"/>
            </a:endParaRPr>
          </a:p>
        </p:txBody>
      </p:sp>
      <p:pic>
        <p:nvPicPr>
          <p:cNvPr id="8" name="Picture 7" descr="A blue logo with black background&#10;&#10;Description automatically generated">
            <a:extLst>
              <a:ext uri="{FF2B5EF4-FFF2-40B4-BE49-F238E27FC236}">
                <a16:creationId xmlns:a16="http://schemas.microsoft.com/office/drawing/2014/main" id="{AA710F3D-CD98-2F0F-9B87-9DC8895F66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768" y="6327398"/>
            <a:ext cx="429764" cy="42976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EE4F4FB-9B89-F903-1C02-7D50B39D7A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768" y="1800238"/>
            <a:ext cx="5600700" cy="420773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C0B9BE7-D060-FEC5-468F-DF6161DBB1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0468" y="1858289"/>
            <a:ext cx="5239406" cy="3912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6558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55BAC5-2C3C-5C26-BC4C-A8D3886A8F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Barlow Semi Condensed" panose="00000506000000000000" pitchFamily="2" charset="0"/>
              </a:rPr>
              <a:t>Xbox 2</a:t>
            </a:r>
            <a:endParaRPr lang="en-GB" dirty="0"/>
          </a:p>
        </p:txBody>
      </p:sp>
      <p:pic>
        <p:nvPicPr>
          <p:cNvPr id="3" name="Picture Placeholder 6" descr="A picture containing indoor, cooking, cluttered&#10;&#10;Description automatically generated">
            <a:extLst>
              <a:ext uri="{FF2B5EF4-FFF2-40B4-BE49-F238E27FC236}">
                <a16:creationId xmlns:a16="http://schemas.microsoft.com/office/drawing/2014/main" id="{C7730164-2999-407B-2725-25CD280F35F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53" t="9831" r="8356" b="718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16" name="Oval 15">
            <a:extLst>
              <a:ext uri="{FF2B5EF4-FFF2-40B4-BE49-F238E27FC236}">
                <a16:creationId xmlns:a16="http://schemas.microsoft.com/office/drawing/2014/main" id="{AC30E62E-A69A-5019-BA5C-015DF82C3BD6}"/>
              </a:ext>
            </a:extLst>
          </p:cNvPr>
          <p:cNvSpPr/>
          <p:nvPr/>
        </p:nvSpPr>
        <p:spPr>
          <a:xfrm>
            <a:off x="7108758" y="-675674"/>
            <a:ext cx="6951957" cy="9157459"/>
          </a:xfrm>
          <a:prstGeom prst="ellipse">
            <a:avLst/>
          </a:prstGeom>
          <a:solidFill>
            <a:srgbClr val="0033A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 dirty="0">
              <a:solidFill>
                <a:srgbClr val="0033A0"/>
              </a:solidFill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83FDCB64-CDDB-AC77-DA26-384EA4B8AE2A}"/>
              </a:ext>
            </a:extLst>
          </p:cNvPr>
          <p:cNvSpPr txBox="1">
            <a:spLocks/>
          </p:cNvSpPr>
          <p:nvPr/>
        </p:nvSpPr>
        <p:spPr>
          <a:xfrm>
            <a:off x="7962900" y="2366362"/>
            <a:ext cx="42291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8800" b="1" dirty="0">
                <a:solidFill>
                  <a:schemeClr val="bg1"/>
                </a:solidFill>
                <a:latin typeface="Barlow Semi Condensed" panose="00000506000000000000" pitchFamily="2" charset="0"/>
              </a:rPr>
              <a:t>XBOX2</a:t>
            </a:r>
            <a:endParaRPr lang="en-GB" sz="8800" b="1" dirty="0">
              <a:solidFill>
                <a:schemeClr val="bg1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EC4E5A63-54A5-D6DD-4614-47F0CB55387A}"/>
              </a:ext>
            </a:extLst>
          </p:cNvPr>
          <p:cNvSpPr txBox="1">
            <a:spLocks/>
          </p:cNvSpPr>
          <p:nvPr/>
        </p:nvSpPr>
        <p:spPr>
          <a:xfrm>
            <a:off x="6675120" y="4401217"/>
            <a:ext cx="4462610" cy="9365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Clr>
                <a:schemeClr val="accent1"/>
              </a:buClr>
              <a:buSzPct val="80000"/>
              <a:buNone/>
            </a:pPr>
            <a:r>
              <a:rPr lang="en-US" sz="1500" dirty="0">
                <a:solidFill>
                  <a:schemeClr val="bg1"/>
                </a:solidFill>
              </a:rPr>
              <a:t>Conditioning of TD31N3 and N4</a:t>
            </a:r>
          </a:p>
          <a:p>
            <a:pPr marL="0" indent="0" algn="r">
              <a:buClr>
                <a:schemeClr val="accent1"/>
              </a:buClr>
              <a:buSzPct val="80000"/>
              <a:buNone/>
            </a:pPr>
            <a:r>
              <a:rPr lang="en-US" sz="1500" dirty="0">
                <a:solidFill>
                  <a:schemeClr val="bg1"/>
                </a:solidFill>
              </a:rPr>
              <a:t>Breakdown and missing energy studies</a:t>
            </a:r>
          </a:p>
        </p:txBody>
      </p:sp>
    </p:spTree>
    <p:extLst>
      <p:ext uri="{BB962C8B-B14F-4D97-AF65-F5344CB8AC3E}">
        <p14:creationId xmlns:p14="http://schemas.microsoft.com/office/powerpoint/2010/main" val="2207086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55BAC5-2C3C-5C26-BC4C-A8D3886A8F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4443" y="365125"/>
            <a:ext cx="10066676" cy="1325563"/>
          </a:xfrm>
        </p:spPr>
        <p:txBody>
          <a:bodyPr/>
          <a:lstStyle/>
          <a:p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 2: TD31 for CLIC380</a:t>
            </a:r>
            <a:endParaRPr lang="en-GB" dirty="0">
              <a:solidFill>
                <a:srgbClr val="1802BA"/>
              </a:solidFill>
            </a:endParaRPr>
          </a:p>
        </p:txBody>
      </p:sp>
      <p:pic>
        <p:nvPicPr>
          <p:cNvPr id="3" name="Content Placeholder 17" descr="A machine with many metal parts&#10;&#10;Description automatically generated with medium confidence">
            <a:extLst>
              <a:ext uri="{FF2B5EF4-FFF2-40B4-BE49-F238E27FC236}">
                <a16:creationId xmlns:a16="http://schemas.microsoft.com/office/drawing/2014/main" id="{E588D586-F540-6DC5-00D5-2FEAAEB4580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0803"/>
          <a:stretch/>
        </p:blipFill>
        <p:spPr>
          <a:xfrm>
            <a:off x="6096000" y="1946752"/>
            <a:ext cx="5528722" cy="3698563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3680BF7-782D-F482-24B8-944C98F8113B}"/>
              </a:ext>
            </a:extLst>
          </p:cNvPr>
          <p:cNvSpPr txBox="1"/>
          <p:nvPr/>
        </p:nvSpPr>
        <p:spPr>
          <a:xfrm>
            <a:off x="1054442" y="2032466"/>
            <a:ext cx="5087141" cy="3612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</a:pPr>
            <a:r>
              <a:rPr lang="en-GB" dirty="0">
                <a:latin typeface="Aptos (Body)"/>
              </a:rPr>
              <a:t>P</a:t>
            </a:r>
            <a:r>
              <a:rPr lang="en-GB" baseline="-25000" dirty="0">
                <a:latin typeface="Aptos (Body)"/>
              </a:rPr>
              <a:t>in</a:t>
            </a:r>
            <a:r>
              <a:rPr lang="en-GB" dirty="0">
                <a:latin typeface="Aptos (Body)"/>
              </a:rPr>
              <a:t> [MW] for &lt;G=72MV/m&gt;</a:t>
            </a:r>
          </a:p>
          <a:p>
            <a:pPr defTabSz="9144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</a:pPr>
            <a:r>
              <a:rPr lang="en-GB" dirty="0">
                <a:latin typeface="Aptos (Body)"/>
              </a:rPr>
              <a:t>Unloaded = 36.1 MW</a:t>
            </a:r>
          </a:p>
          <a:p>
            <a:pPr defTabSz="9144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</a:pPr>
            <a:endParaRPr lang="en-GB" dirty="0">
              <a:latin typeface="Aptos (Body)"/>
            </a:endParaRPr>
          </a:p>
          <a:p>
            <a:pPr defTabSz="9144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</a:pPr>
            <a:r>
              <a:rPr lang="en-GB" dirty="0">
                <a:latin typeface="Aptos (Body)"/>
              </a:rPr>
              <a:t>P</a:t>
            </a:r>
            <a:r>
              <a:rPr lang="en-GB" baseline="-25000" dirty="0">
                <a:latin typeface="Aptos (Body)"/>
              </a:rPr>
              <a:t>in</a:t>
            </a:r>
            <a:r>
              <a:rPr lang="en-GB" dirty="0">
                <a:latin typeface="Aptos (Body)"/>
              </a:rPr>
              <a:t> [MW] for &lt;G=92MV/m&gt;</a:t>
            </a:r>
          </a:p>
          <a:p>
            <a:pPr defTabSz="9144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</a:pPr>
            <a:r>
              <a:rPr lang="en-GB" dirty="0">
                <a:latin typeface="Aptos (Body)"/>
              </a:rPr>
              <a:t>Loaded = 59.2 MW</a:t>
            </a:r>
          </a:p>
          <a:p>
            <a:pPr defTabSz="9144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</a:pPr>
            <a:endParaRPr lang="en-GB" dirty="0">
              <a:latin typeface="Aptos (Body)"/>
            </a:endParaRPr>
          </a:p>
          <a:p>
            <a:pPr defTabSz="9144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</a:pPr>
            <a:r>
              <a:rPr lang="en-GB" dirty="0">
                <a:latin typeface="Aptos (Body)"/>
              </a:rPr>
              <a:t>Four structures manufactured and installed in Xboxes. Conditioning started by the end of 2022</a:t>
            </a:r>
          </a:p>
          <a:p>
            <a:pPr defTabSz="9144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</a:pPr>
            <a:r>
              <a:rPr lang="en-GB" dirty="0">
                <a:latin typeface="Aptos (Body)"/>
              </a:rPr>
              <a:t>	</a:t>
            </a:r>
            <a:r>
              <a:rPr lang="en-GB" dirty="0">
                <a:solidFill>
                  <a:srgbClr val="1802BA"/>
                </a:solidFill>
                <a:latin typeface="Aptos (Body)"/>
              </a:rPr>
              <a:t>N3 and N4 in Xbox 2</a:t>
            </a:r>
          </a:p>
          <a:p>
            <a:pPr defTabSz="9144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</a:pPr>
            <a:r>
              <a:rPr lang="en-GB" dirty="0">
                <a:latin typeface="Aptos (Body)"/>
              </a:rPr>
              <a:t>	N1 and N2 installed in Xbox3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D6CC5E5-882A-DCC7-06F1-33959C596C50}"/>
              </a:ext>
            </a:extLst>
          </p:cNvPr>
          <p:cNvSpPr txBox="1"/>
          <p:nvPr/>
        </p:nvSpPr>
        <p:spPr>
          <a:xfrm>
            <a:off x="967468" y="6327129"/>
            <a:ext cx="4572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100" dirty="0">
                <a:latin typeface="Barlow Semi Condensed Light" panose="00000406000000000000" pitchFamily="2" charset="0"/>
              </a:rPr>
              <a:t>CLIC Project Meeting #47, Dec 11 2024</a:t>
            </a:r>
            <a:endParaRPr lang="en-GB" sz="1100" dirty="0">
              <a:latin typeface="Barlow Semi Condensed Light" panose="00000406000000000000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E10FD2-E604-A701-6DF6-902DE69F23B3}"/>
              </a:ext>
            </a:extLst>
          </p:cNvPr>
          <p:cNvSpPr txBox="1"/>
          <p:nvPr/>
        </p:nvSpPr>
        <p:spPr>
          <a:xfrm>
            <a:off x="11121118" y="6327398"/>
            <a:ext cx="75111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100" dirty="0">
                <a:latin typeface="Barlow Semi Condensed Light" panose="00000406000000000000" pitchFamily="2" charset="0"/>
              </a:rPr>
              <a:t>03/20</a:t>
            </a:r>
            <a:endParaRPr lang="en-GB" sz="1100" dirty="0">
              <a:latin typeface="Barlow Semi Condensed Light" panose="00000406000000000000" pitchFamily="2" charset="0"/>
            </a:endParaRPr>
          </a:p>
        </p:txBody>
      </p:sp>
      <p:pic>
        <p:nvPicPr>
          <p:cNvPr id="10" name="Picture 9" descr="A blue logo with black background&#10;&#10;Description automatically generated">
            <a:extLst>
              <a:ext uri="{FF2B5EF4-FFF2-40B4-BE49-F238E27FC236}">
                <a16:creationId xmlns:a16="http://schemas.microsoft.com/office/drawing/2014/main" id="{588BA6BD-9264-9B5D-66D5-8483F34D2E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768" y="6327398"/>
            <a:ext cx="429764" cy="429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8738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1">
            <a:extLst>
              <a:ext uri="{FF2B5EF4-FFF2-40B4-BE49-F238E27FC236}">
                <a16:creationId xmlns:a16="http://schemas.microsoft.com/office/drawing/2014/main" id="{E12D2A48-8509-219B-6BAE-54A15F2C52DB}"/>
              </a:ext>
            </a:extLst>
          </p:cNvPr>
          <p:cNvSpPr txBox="1">
            <a:spLocks/>
          </p:cNvSpPr>
          <p:nvPr/>
        </p:nvSpPr>
        <p:spPr>
          <a:xfrm>
            <a:off x="7164768" y="753659"/>
            <a:ext cx="396455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5473700" algn="l"/>
              </a:tabLst>
            </a:pPr>
            <a:r>
              <a:rPr lang="en-US" sz="2800" b="1" dirty="0">
                <a:latin typeface="Barlow Semi Condensed Light" panose="00000406000000000000" pitchFamily="2" charset="0"/>
              </a:rPr>
              <a:t>TD31N3 conditioning history</a:t>
            </a:r>
            <a:endParaRPr lang="en-GB" sz="2800" b="1" dirty="0">
              <a:latin typeface="Barlow Semi Condensed Light" panose="00000406000000000000" pitchFamily="2" charset="0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2233B7B-15F4-920E-BC6F-A086CD6F9EA3}"/>
              </a:ext>
            </a:extLst>
          </p:cNvPr>
          <p:cNvCxnSpPr>
            <a:cxnSpLocks/>
          </p:cNvCxnSpPr>
          <p:nvPr/>
        </p:nvCxnSpPr>
        <p:spPr>
          <a:xfrm>
            <a:off x="3618982" y="1820835"/>
            <a:ext cx="5023368" cy="0"/>
          </a:xfrm>
          <a:prstGeom prst="straightConnector1">
            <a:avLst/>
          </a:prstGeom>
          <a:ln w="28575">
            <a:solidFill>
              <a:srgbClr val="6E2466"/>
            </a:solidFill>
            <a:prstDash val="sys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6234398-7E8B-1C55-FBB6-DFD938F52F7C}"/>
              </a:ext>
            </a:extLst>
          </p:cNvPr>
          <p:cNvSpPr txBox="1"/>
          <p:nvPr/>
        </p:nvSpPr>
        <p:spPr>
          <a:xfrm>
            <a:off x="5765113" y="1644659"/>
            <a:ext cx="2008904" cy="490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Structure A/B 50:50</a:t>
            </a:r>
            <a:endParaRPr lang="en-GB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0CDBFD4-EC32-DED7-6950-1A127FEFB99F}"/>
              </a:ext>
            </a:extLst>
          </p:cNvPr>
          <p:cNvCxnSpPr>
            <a:cxnSpLocks/>
          </p:cNvCxnSpPr>
          <p:nvPr/>
        </p:nvCxnSpPr>
        <p:spPr>
          <a:xfrm>
            <a:off x="8642350" y="1820835"/>
            <a:ext cx="2430463" cy="0"/>
          </a:xfrm>
          <a:prstGeom prst="straightConnector1">
            <a:avLst/>
          </a:prstGeom>
          <a:ln w="28575">
            <a:solidFill>
              <a:srgbClr val="6E2466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413AFDC-3A44-2845-41D0-542C967E2EBE}"/>
              </a:ext>
            </a:extLst>
          </p:cNvPr>
          <p:cNvSpPr txBox="1"/>
          <p:nvPr/>
        </p:nvSpPr>
        <p:spPr>
          <a:xfrm>
            <a:off x="9213679" y="1635685"/>
            <a:ext cx="1048034" cy="334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Structure A 100:1 </a:t>
            </a:r>
            <a:endParaRPr lang="en-GB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749F4E0-06D6-3A50-A395-552AB794FB60}"/>
              </a:ext>
            </a:extLst>
          </p:cNvPr>
          <p:cNvCxnSpPr>
            <a:cxnSpLocks/>
          </p:cNvCxnSpPr>
          <p:nvPr/>
        </p:nvCxnSpPr>
        <p:spPr>
          <a:xfrm>
            <a:off x="3719788" y="1820835"/>
            <a:ext cx="4838425" cy="0"/>
          </a:xfrm>
          <a:prstGeom prst="straightConnector1">
            <a:avLst/>
          </a:prstGeom>
          <a:ln w="28575">
            <a:solidFill>
              <a:srgbClr val="E15E32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23CFA8C0-C8A2-AF76-FF11-D10B33171269}"/>
              </a:ext>
            </a:extLst>
          </p:cNvPr>
          <p:cNvSpPr txBox="1"/>
          <p:nvPr/>
        </p:nvSpPr>
        <p:spPr>
          <a:xfrm>
            <a:off x="967468" y="6327129"/>
            <a:ext cx="4572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100" dirty="0">
                <a:latin typeface="Barlow Semi Condensed Light" panose="00000406000000000000" pitchFamily="2" charset="0"/>
              </a:rPr>
              <a:t>CLIC Project Meeting #47, Dec 11 2024</a:t>
            </a:r>
            <a:endParaRPr lang="en-GB" sz="1100" dirty="0">
              <a:latin typeface="Barlow Semi Condensed Light" panose="00000406000000000000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CAEED6A-D1A8-2DBA-BA3C-5D1BF5BD008E}"/>
              </a:ext>
            </a:extLst>
          </p:cNvPr>
          <p:cNvSpPr txBox="1"/>
          <p:nvPr/>
        </p:nvSpPr>
        <p:spPr>
          <a:xfrm>
            <a:off x="11121118" y="6327398"/>
            <a:ext cx="75111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100" dirty="0">
                <a:latin typeface="Barlow Semi Condensed Light" panose="00000406000000000000" pitchFamily="2" charset="0"/>
              </a:rPr>
              <a:t>04/20</a:t>
            </a:r>
            <a:endParaRPr lang="en-GB" sz="1100" dirty="0">
              <a:latin typeface="Barlow Semi Condensed Light" panose="00000406000000000000" pitchFamily="2" charset="0"/>
            </a:endParaRPr>
          </a:p>
        </p:txBody>
      </p:sp>
      <p:pic>
        <p:nvPicPr>
          <p:cNvPr id="29" name="Picture 28" descr="A blue logo with black background&#10;&#10;Description automatically generated">
            <a:extLst>
              <a:ext uri="{FF2B5EF4-FFF2-40B4-BE49-F238E27FC236}">
                <a16:creationId xmlns:a16="http://schemas.microsoft.com/office/drawing/2014/main" id="{6C767BB2-6989-6980-11E5-CD8E007196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768" y="6327398"/>
            <a:ext cx="429764" cy="429764"/>
          </a:xfrm>
          <a:prstGeom prst="rect">
            <a:avLst/>
          </a:prstGeom>
        </p:spPr>
      </p:pic>
      <p:sp>
        <p:nvSpPr>
          <p:cNvPr id="34" name="Title 1">
            <a:extLst>
              <a:ext uri="{FF2B5EF4-FFF2-40B4-BE49-F238E27FC236}">
                <a16:creationId xmlns:a16="http://schemas.microsoft.com/office/drawing/2014/main" id="{B48A2D25-BF8D-C661-7E69-6E2024C67831}"/>
              </a:ext>
            </a:extLst>
          </p:cNvPr>
          <p:cNvSpPr txBox="1">
            <a:spLocks/>
          </p:cNvSpPr>
          <p:nvPr/>
        </p:nvSpPr>
        <p:spPr>
          <a:xfrm>
            <a:off x="1062681" y="365125"/>
            <a:ext cx="1005843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 2 TD31</a:t>
            </a:r>
            <a:endParaRPr lang="en-GB" dirty="0">
              <a:solidFill>
                <a:srgbClr val="1802BA"/>
              </a:solidFill>
            </a:endParaRPr>
          </a:p>
        </p:txBody>
      </p:sp>
      <p:pic>
        <p:nvPicPr>
          <p:cNvPr id="24" name="Picture 23" descr="A close-up of a graph&#10;&#10;Description automatically generated">
            <a:extLst>
              <a:ext uri="{FF2B5EF4-FFF2-40B4-BE49-F238E27FC236}">
                <a16:creationId xmlns:a16="http://schemas.microsoft.com/office/drawing/2014/main" id="{E9DBB200-7DBE-9270-D996-FB11E7B2EF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42"/>
          <a:stretch/>
        </p:blipFill>
        <p:spPr>
          <a:xfrm>
            <a:off x="2428377" y="1972496"/>
            <a:ext cx="9472782" cy="4074559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53A6DC1C-D79F-6878-D419-AA926FF56356}"/>
              </a:ext>
            </a:extLst>
          </p:cNvPr>
          <p:cNvSpPr txBox="1"/>
          <p:nvPr/>
        </p:nvSpPr>
        <p:spPr>
          <a:xfrm>
            <a:off x="319768" y="4798327"/>
            <a:ext cx="2909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Barlow Semi Condensed Light" panose="00000406000000000000" pitchFamily="2" charset="0"/>
              </a:rPr>
              <a:t>Achieved unloaded Peak Power 36.1MW</a:t>
            </a:r>
          </a:p>
          <a:p>
            <a:pPr algn="ctr"/>
            <a:r>
              <a:rPr lang="en-US" dirty="0">
                <a:latin typeface="Barlow Semi Condensed Light" panose="00000406000000000000" pitchFamily="2" charset="0"/>
              </a:rPr>
              <a:t>Max. Peak Power achieved 50MW (~80 MV/m)</a:t>
            </a:r>
            <a:endParaRPr lang="en-GB" dirty="0">
              <a:latin typeface="Barlow Semi Condensed Light" panose="00000406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81956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close-up of a graph&#10;&#10;Description automatically generated">
            <a:extLst>
              <a:ext uri="{FF2B5EF4-FFF2-40B4-BE49-F238E27FC236}">
                <a16:creationId xmlns:a16="http://schemas.microsoft.com/office/drawing/2014/main" id="{A5E03132-4BE2-C8DF-2EF1-839AEA0E6A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44"/>
          <a:stretch/>
        </p:blipFill>
        <p:spPr>
          <a:xfrm>
            <a:off x="2428968" y="1947979"/>
            <a:ext cx="9471600" cy="4061965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2FBDAE8-2623-64D6-04AA-66776B5B5651}"/>
              </a:ext>
            </a:extLst>
          </p:cNvPr>
          <p:cNvCxnSpPr>
            <a:cxnSpLocks/>
          </p:cNvCxnSpPr>
          <p:nvPr/>
        </p:nvCxnSpPr>
        <p:spPr>
          <a:xfrm>
            <a:off x="6400800" y="1810485"/>
            <a:ext cx="4584700" cy="0"/>
          </a:xfrm>
          <a:prstGeom prst="straightConnector1">
            <a:avLst/>
          </a:prstGeom>
          <a:ln w="28575">
            <a:solidFill>
              <a:srgbClr val="E15E3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0402F727-0239-E2B4-99C5-1AC28E770ECC}"/>
              </a:ext>
            </a:extLst>
          </p:cNvPr>
          <p:cNvSpPr txBox="1"/>
          <p:nvPr/>
        </p:nvSpPr>
        <p:spPr>
          <a:xfrm>
            <a:off x="8273734" y="1642080"/>
            <a:ext cx="144379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Structure B 1:100 </a:t>
            </a:r>
            <a:endParaRPr lang="en-GB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3CFA8C0-C8A2-AF76-FF11-D10B33171269}"/>
              </a:ext>
            </a:extLst>
          </p:cNvPr>
          <p:cNvSpPr txBox="1"/>
          <p:nvPr/>
        </p:nvSpPr>
        <p:spPr>
          <a:xfrm>
            <a:off x="967468" y="6327129"/>
            <a:ext cx="4572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100" dirty="0">
                <a:latin typeface="Barlow Semi Condensed Light" panose="00000406000000000000" pitchFamily="2" charset="0"/>
              </a:rPr>
              <a:t>CLIC Project Meeting #47, Dec 11 2024</a:t>
            </a:r>
            <a:endParaRPr lang="en-GB" sz="1100" dirty="0">
              <a:latin typeface="Barlow Semi Condensed Light" panose="00000406000000000000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CAEED6A-D1A8-2DBA-BA3C-5D1BF5BD008E}"/>
              </a:ext>
            </a:extLst>
          </p:cNvPr>
          <p:cNvSpPr txBox="1"/>
          <p:nvPr/>
        </p:nvSpPr>
        <p:spPr>
          <a:xfrm>
            <a:off x="11121118" y="6327398"/>
            <a:ext cx="75111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100" dirty="0">
                <a:latin typeface="Barlow Semi Condensed Light" panose="00000406000000000000" pitchFamily="2" charset="0"/>
              </a:rPr>
              <a:t>05/20</a:t>
            </a:r>
            <a:endParaRPr lang="en-GB" sz="1100" dirty="0">
              <a:latin typeface="Barlow Semi Condensed Light" panose="00000406000000000000" pitchFamily="2" charset="0"/>
            </a:endParaRPr>
          </a:p>
        </p:txBody>
      </p:sp>
      <p:pic>
        <p:nvPicPr>
          <p:cNvPr id="29" name="Picture 28" descr="A blue logo with black background&#10;&#10;Description automatically generated">
            <a:extLst>
              <a:ext uri="{FF2B5EF4-FFF2-40B4-BE49-F238E27FC236}">
                <a16:creationId xmlns:a16="http://schemas.microsoft.com/office/drawing/2014/main" id="{6C767BB2-6989-6980-11E5-CD8E007196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768" y="6327398"/>
            <a:ext cx="429764" cy="429764"/>
          </a:xfrm>
          <a:prstGeom prst="rect">
            <a:avLst/>
          </a:prstGeom>
        </p:spPr>
      </p:pic>
      <p:sp>
        <p:nvSpPr>
          <p:cNvPr id="34" name="Title 1">
            <a:extLst>
              <a:ext uri="{FF2B5EF4-FFF2-40B4-BE49-F238E27FC236}">
                <a16:creationId xmlns:a16="http://schemas.microsoft.com/office/drawing/2014/main" id="{B48A2D25-BF8D-C661-7E69-6E2024C67831}"/>
              </a:ext>
            </a:extLst>
          </p:cNvPr>
          <p:cNvSpPr txBox="1">
            <a:spLocks/>
          </p:cNvSpPr>
          <p:nvPr/>
        </p:nvSpPr>
        <p:spPr>
          <a:xfrm>
            <a:off x="1062681" y="365125"/>
            <a:ext cx="1005843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 2 TD31</a:t>
            </a:r>
            <a:endParaRPr lang="en-GB" dirty="0">
              <a:solidFill>
                <a:srgbClr val="1802BA"/>
              </a:solidFill>
            </a:endParaRPr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E12D2A48-8509-219B-6BAE-54A15F2C52DB}"/>
              </a:ext>
            </a:extLst>
          </p:cNvPr>
          <p:cNvSpPr txBox="1">
            <a:spLocks/>
          </p:cNvSpPr>
          <p:nvPr/>
        </p:nvSpPr>
        <p:spPr>
          <a:xfrm>
            <a:off x="7164768" y="753659"/>
            <a:ext cx="396455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5473700" algn="l"/>
              </a:tabLst>
            </a:pPr>
            <a:r>
              <a:rPr lang="en-US" sz="2800" b="1" dirty="0">
                <a:latin typeface="Barlow Semi Condensed Light" panose="00000406000000000000" pitchFamily="2" charset="0"/>
              </a:rPr>
              <a:t>TD31N4 conditioning history</a:t>
            </a:r>
            <a:endParaRPr lang="en-GB" sz="2800" b="1" dirty="0">
              <a:latin typeface="Barlow Semi Condensed Light" panose="00000406000000000000" pitchFamily="2" charset="0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219A512-16F1-36DA-B6D7-275374AE5F0E}"/>
              </a:ext>
            </a:extLst>
          </p:cNvPr>
          <p:cNvCxnSpPr>
            <a:cxnSpLocks/>
          </p:cNvCxnSpPr>
          <p:nvPr/>
        </p:nvCxnSpPr>
        <p:spPr>
          <a:xfrm>
            <a:off x="3618982" y="1820835"/>
            <a:ext cx="2781818" cy="0"/>
          </a:xfrm>
          <a:prstGeom prst="straightConnector1">
            <a:avLst/>
          </a:prstGeom>
          <a:ln w="28575">
            <a:solidFill>
              <a:srgbClr val="6E2466"/>
            </a:solidFill>
            <a:prstDash val="sys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2B37179D-15B1-2B11-561A-30B7D2C5DF24}"/>
              </a:ext>
            </a:extLst>
          </p:cNvPr>
          <p:cNvSpPr txBox="1"/>
          <p:nvPr/>
        </p:nvSpPr>
        <p:spPr>
          <a:xfrm>
            <a:off x="4438069" y="1630525"/>
            <a:ext cx="2008904" cy="490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Structure A/B 50:50</a:t>
            </a:r>
            <a:endParaRPr lang="en-GB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33FB055-C79A-79D2-6F4F-998BE8180D09}"/>
              </a:ext>
            </a:extLst>
          </p:cNvPr>
          <p:cNvCxnSpPr>
            <a:cxnSpLocks/>
          </p:cNvCxnSpPr>
          <p:nvPr/>
        </p:nvCxnSpPr>
        <p:spPr>
          <a:xfrm>
            <a:off x="3719788" y="1820835"/>
            <a:ext cx="2590525" cy="0"/>
          </a:xfrm>
          <a:prstGeom prst="straightConnector1">
            <a:avLst/>
          </a:prstGeom>
          <a:ln w="28575">
            <a:solidFill>
              <a:srgbClr val="E15E32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818CC030-1245-4325-634F-20D5DCC23B2D}"/>
              </a:ext>
            </a:extLst>
          </p:cNvPr>
          <p:cNvSpPr txBox="1"/>
          <p:nvPr/>
        </p:nvSpPr>
        <p:spPr>
          <a:xfrm>
            <a:off x="319768" y="4798327"/>
            <a:ext cx="2909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Barlow Semi Condensed Light" panose="00000406000000000000" pitchFamily="2" charset="0"/>
              </a:rPr>
              <a:t>Achieved unloaded Peak Power 36.1MW</a:t>
            </a:r>
          </a:p>
          <a:p>
            <a:pPr algn="ctr"/>
            <a:r>
              <a:rPr lang="en-US" dirty="0">
                <a:latin typeface="Barlow Semi Condensed Light" panose="00000406000000000000" pitchFamily="2" charset="0"/>
              </a:rPr>
              <a:t>Max. Peak Power achieved 54MW (~89 MV/m)</a:t>
            </a:r>
            <a:endParaRPr lang="en-GB" dirty="0">
              <a:latin typeface="Barlow Semi Condensed Light" panose="00000406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18744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large machine in a factory&#10;&#10;Description automatically generated">
            <a:extLst>
              <a:ext uri="{FF2B5EF4-FFF2-40B4-BE49-F238E27FC236}">
                <a16:creationId xmlns:a16="http://schemas.microsoft.com/office/drawing/2014/main" id="{D01CCE29-BD51-7722-FC14-E96CA8FD33F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508" r="6975"/>
          <a:stretch/>
        </p:blipFill>
        <p:spPr>
          <a:xfrm>
            <a:off x="822321" y="1860902"/>
            <a:ext cx="3139841" cy="3292761"/>
          </a:xfrm>
          <a:prstGeom prst="rect">
            <a:avLst/>
          </a:prstGeom>
          <a:noFill/>
        </p:spPr>
      </p:pic>
      <p:sp>
        <p:nvSpPr>
          <p:cNvPr id="16" name="Arrow: Right 15">
            <a:extLst>
              <a:ext uri="{FF2B5EF4-FFF2-40B4-BE49-F238E27FC236}">
                <a16:creationId xmlns:a16="http://schemas.microsoft.com/office/drawing/2014/main" id="{1D73C4B1-330D-FC01-3576-CCF3D5688EB9}"/>
              </a:ext>
            </a:extLst>
          </p:cNvPr>
          <p:cNvSpPr/>
          <p:nvPr/>
        </p:nvSpPr>
        <p:spPr>
          <a:xfrm>
            <a:off x="0" y="5297050"/>
            <a:ext cx="11858625" cy="1003934"/>
          </a:xfrm>
          <a:prstGeom prst="rightArrow">
            <a:avLst/>
          </a:prstGeom>
          <a:solidFill>
            <a:srgbClr val="0033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455BAC5-2C3C-5C26-BC4C-A8D3886A8F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156" y="365125"/>
            <a:ext cx="10274643" cy="1325563"/>
          </a:xfrm>
        </p:spPr>
        <p:txBody>
          <a:bodyPr/>
          <a:lstStyle/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 2 future plans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B53005-7EE3-A649-7DFB-D9DA6B0FD5AA}"/>
              </a:ext>
            </a:extLst>
          </p:cNvPr>
          <p:cNvSpPr txBox="1">
            <a:spLocks/>
          </p:cNvSpPr>
          <p:nvPr/>
        </p:nvSpPr>
        <p:spPr>
          <a:xfrm>
            <a:off x="660634" y="5544517"/>
            <a:ext cx="3802082" cy="457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SzPct val="80000"/>
              <a:buNone/>
            </a:pPr>
            <a:r>
              <a:rPr lang="en-US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Refurbishment of </a:t>
            </a:r>
            <a:r>
              <a:rPr lang="en-US" sz="1600" dirty="0" err="1">
                <a:solidFill>
                  <a:schemeClr val="bg1"/>
                </a:solidFill>
                <a:latin typeface="Barlow Semi Condensed Light" panose="00000406000000000000" pitchFamily="2" charset="0"/>
              </a:rPr>
              <a:t>Scandinova</a:t>
            </a:r>
            <a:r>
              <a:rPr lang="en-US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 modulator to improve operation at higher voltages</a:t>
            </a:r>
          </a:p>
          <a:p>
            <a:pPr marL="342900" indent="-342900"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endParaRPr lang="en-US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</p:txBody>
      </p:sp>
      <p:pic>
        <p:nvPicPr>
          <p:cNvPr id="12" name="Content Placeholder 8">
            <a:extLst>
              <a:ext uri="{FF2B5EF4-FFF2-40B4-BE49-F238E27FC236}">
                <a16:creationId xmlns:a16="http://schemas.microsoft.com/office/drawing/2014/main" id="{9EC88230-CB4E-646A-ADD3-23EB3902FD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72159" y="1508709"/>
            <a:ext cx="3802082" cy="3478585"/>
          </a:xfrm>
          <a:prstGeom prst="rect">
            <a:avLst/>
          </a:prstGeom>
        </p:spPr>
      </p:pic>
      <p:sp>
        <p:nvSpPr>
          <p:cNvPr id="17" name="Subtitle 2">
            <a:extLst>
              <a:ext uri="{FF2B5EF4-FFF2-40B4-BE49-F238E27FC236}">
                <a16:creationId xmlns:a16="http://schemas.microsoft.com/office/drawing/2014/main" id="{3A1950B1-47A9-1D55-1C1B-2D64CEEB753E}"/>
              </a:ext>
            </a:extLst>
          </p:cNvPr>
          <p:cNvSpPr txBox="1">
            <a:spLocks/>
          </p:cNvSpPr>
          <p:nvPr/>
        </p:nvSpPr>
        <p:spPr>
          <a:xfrm>
            <a:off x="4407730" y="5544517"/>
            <a:ext cx="3802082" cy="457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SzPct val="80000"/>
              <a:buNone/>
            </a:pPr>
            <a:r>
              <a:rPr lang="en-GB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Integration of Barrel Open Cavity pulse compressor for high power testing</a:t>
            </a:r>
          </a:p>
          <a:p>
            <a:pPr marL="342900" indent="-342900"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endParaRPr lang="en-US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BF6E6510-D25C-A22D-9E7C-E24D9652F466}"/>
              </a:ext>
            </a:extLst>
          </p:cNvPr>
          <p:cNvSpPr txBox="1">
            <a:spLocks/>
          </p:cNvSpPr>
          <p:nvPr/>
        </p:nvSpPr>
        <p:spPr>
          <a:xfrm>
            <a:off x="8209812" y="5544517"/>
            <a:ext cx="3802082" cy="457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SzPct val="80000"/>
              <a:buNone/>
            </a:pPr>
            <a:r>
              <a:rPr lang="en-GB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Integration and high power testing of </a:t>
            </a:r>
            <a:r>
              <a:rPr lang="en-GB" sz="1600" dirty="0" err="1">
                <a:solidFill>
                  <a:schemeClr val="bg1"/>
                </a:solidFill>
                <a:latin typeface="Barlow Semi Condensed Light" panose="00000406000000000000" pitchFamily="2" charset="0"/>
              </a:rPr>
              <a:t>Smartcell</a:t>
            </a:r>
            <a:endParaRPr lang="en-GB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  <a:p>
            <a:pPr marL="342900" indent="-342900"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endParaRPr lang="en-US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5FFFBD2-CDD6-80B3-75EF-7730C72A22A3}"/>
              </a:ext>
            </a:extLst>
          </p:cNvPr>
          <p:cNvSpPr txBox="1"/>
          <p:nvPr/>
        </p:nvSpPr>
        <p:spPr>
          <a:xfrm>
            <a:off x="967468" y="6327129"/>
            <a:ext cx="4572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100" dirty="0">
                <a:latin typeface="Barlow Semi Condensed Light" panose="00000406000000000000" pitchFamily="2" charset="0"/>
              </a:rPr>
              <a:t>CLIC Project Meeting #47, Dec 11 2024</a:t>
            </a:r>
            <a:endParaRPr lang="en-GB" sz="1100" dirty="0">
              <a:latin typeface="Barlow Semi Condensed Light" panose="00000406000000000000" pitchFamily="2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E817286-B74A-C7A8-12A9-998988BCEFCC}"/>
              </a:ext>
            </a:extLst>
          </p:cNvPr>
          <p:cNvSpPr txBox="1"/>
          <p:nvPr/>
        </p:nvSpPr>
        <p:spPr>
          <a:xfrm>
            <a:off x="11121118" y="6327398"/>
            <a:ext cx="75111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100" dirty="0">
                <a:latin typeface="Barlow Semi Condensed Light" panose="00000406000000000000" pitchFamily="2" charset="0"/>
              </a:rPr>
              <a:t>06/20</a:t>
            </a:r>
            <a:endParaRPr lang="en-GB" sz="1100" dirty="0">
              <a:latin typeface="Barlow Semi Condensed Light" panose="00000406000000000000" pitchFamily="2" charset="0"/>
            </a:endParaRPr>
          </a:p>
        </p:txBody>
      </p:sp>
      <p:pic>
        <p:nvPicPr>
          <p:cNvPr id="21" name="Picture 20" descr="A blue logo with black background&#10;&#10;Description automatically generated">
            <a:extLst>
              <a:ext uri="{FF2B5EF4-FFF2-40B4-BE49-F238E27FC236}">
                <a16:creationId xmlns:a16="http://schemas.microsoft.com/office/drawing/2014/main" id="{7D4E8500-C73F-F942-244D-7FD642E2C4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768" y="6327398"/>
            <a:ext cx="429764" cy="429764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AFD87233-8094-14E1-F8EC-2F238FC61D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59657" y="2310199"/>
            <a:ext cx="3139840" cy="2367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4389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CC56FE4-C9DE-407C-1516-B48D46E84B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768" y="1408826"/>
            <a:ext cx="5579890" cy="427221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D3F329C-E0CD-11D0-0551-09BB7020D901}"/>
              </a:ext>
            </a:extLst>
          </p:cNvPr>
          <p:cNvSpPr txBox="1"/>
          <p:nvPr/>
        </p:nvSpPr>
        <p:spPr>
          <a:xfrm>
            <a:off x="4732317" y="5711734"/>
            <a:ext cx="5682591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400" dirty="0">
                <a:latin typeface="Barlow Semi Condensed Light" panose="00000406000000000000" pitchFamily="2" charset="0"/>
              </a:rPr>
              <a:t>RF design of the pulse compression system for the klystron-based CLIC main </a:t>
            </a:r>
            <a:r>
              <a:rPr lang="en-GB" sz="1400" dirty="0" err="1">
                <a:latin typeface="Barlow Semi Condensed Light" panose="00000406000000000000" pitchFamily="2" charset="0"/>
              </a:rPr>
              <a:t>linac</a:t>
            </a:r>
            <a:r>
              <a:rPr lang="en-GB" sz="1400" dirty="0">
                <a:latin typeface="Barlow Semi Condensed Light" panose="00000406000000000000" pitchFamily="2" charset="0"/>
              </a:rPr>
              <a:t>; Ping Wang; Alexej Grudiev </a:t>
            </a:r>
            <a:r>
              <a:rPr lang="en-GB" sz="1400" dirty="0" err="1">
                <a:latin typeface="Barlow Semi Condensed Light" panose="00000406000000000000" pitchFamily="2" charset="0"/>
              </a:rPr>
              <a:t>JACoW</a:t>
            </a:r>
            <a:r>
              <a:rPr lang="en-GB" sz="1400" dirty="0">
                <a:latin typeface="Barlow Semi Condensed Light" panose="00000406000000000000" pitchFamily="2" charset="0"/>
              </a:rPr>
              <a:t>. IPAC2023, WEPA115. 2023. Available on-line at: &lt;doi:10.18429/JACoW-IPAC2023-WEPA115</a:t>
            </a:r>
            <a:r>
              <a:rPr lang="en-GB" sz="1200" dirty="0">
                <a:solidFill>
                  <a:srgbClr val="303030"/>
                </a:solidFill>
              </a:rPr>
              <a:t>&gt;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68C12B9-976C-B111-7046-79719E8F11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2680" y="365125"/>
            <a:ext cx="10291119" cy="1325563"/>
          </a:xfrm>
        </p:spPr>
        <p:txBody>
          <a:bodyPr/>
          <a:lstStyle/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 2 future plans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6FB4BF34-E4DB-F031-9446-036FB9764404}"/>
              </a:ext>
            </a:extLst>
          </p:cNvPr>
          <p:cNvSpPr txBox="1">
            <a:spLocks/>
          </p:cNvSpPr>
          <p:nvPr/>
        </p:nvSpPr>
        <p:spPr>
          <a:xfrm>
            <a:off x="7924802" y="753659"/>
            <a:ext cx="342899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tabLst>
                <a:tab pos="5473700" algn="l"/>
              </a:tabLst>
            </a:pPr>
            <a:r>
              <a:rPr lang="en-US" sz="2800" b="1" dirty="0">
                <a:latin typeface="Barlow Semi Condensed Light" panose="00000406000000000000" pitchFamily="2" charset="0"/>
              </a:rPr>
              <a:t>BOC for klystron-based CLIC</a:t>
            </a:r>
            <a:endParaRPr lang="en-GB" sz="2800" b="1" dirty="0">
              <a:latin typeface="Barlow Semi Condensed Light" panose="00000406000000000000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AF0488-D230-53BD-EAD8-0AF24D49BCDF}"/>
              </a:ext>
            </a:extLst>
          </p:cNvPr>
          <p:cNvSpPr txBox="1"/>
          <p:nvPr/>
        </p:nvSpPr>
        <p:spPr>
          <a:xfrm>
            <a:off x="967468" y="6327129"/>
            <a:ext cx="4572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100" dirty="0">
                <a:latin typeface="Barlow Semi Condensed Light" panose="00000406000000000000" pitchFamily="2" charset="0"/>
              </a:rPr>
              <a:t>CLIC Project Meeting #47, Dec 11 2024</a:t>
            </a:r>
            <a:endParaRPr lang="en-GB" sz="1100" dirty="0">
              <a:latin typeface="Barlow Semi Condensed Light" panose="00000406000000000000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F9B2845-82D3-910D-3EEA-1B23DA0F5033}"/>
              </a:ext>
            </a:extLst>
          </p:cNvPr>
          <p:cNvSpPr txBox="1"/>
          <p:nvPr/>
        </p:nvSpPr>
        <p:spPr>
          <a:xfrm>
            <a:off x="11121118" y="6327398"/>
            <a:ext cx="75111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100" dirty="0">
                <a:latin typeface="Barlow Semi Condensed Light" panose="00000406000000000000" pitchFamily="2" charset="0"/>
              </a:rPr>
              <a:t>07/20</a:t>
            </a:r>
            <a:endParaRPr lang="en-GB" sz="1100" dirty="0">
              <a:latin typeface="Barlow Semi Condensed Light" panose="00000406000000000000" pitchFamily="2" charset="0"/>
            </a:endParaRPr>
          </a:p>
        </p:txBody>
      </p:sp>
      <p:pic>
        <p:nvPicPr>
          <p:cNvPr id="14" name="Picture 13" descr="A blue logo with black background&#10;&#10;Description automatically generated">
            <a:extLst>
              <a:ext uri="{FF2B5EF4-FFF2-40B4-BE49-F238E27FC236}">
                <a16:creationId xmlns:a16="http://schemas.microsoft.com/office/drawing/2014/main" id="{E59F59D1-C8E9-EED5-6492-06F45BCCAC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768" y="6327398"/>
            <a:ext cx="429764" cy="42976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063451C-FD73-9414-3963-980F3CF076C4}"/>
              </a:ext>
            </a:extLst>
          </p:cNvPr>
          <p:cNvSpPr txBox="1"/>
          <p:nvPr/>
        </p:nvSpPr>
        <p:spPr>
          <a:xfrm>
            <a:off x="6800849" y="2359104"/>
            <a:ext cx="4320269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/>
              <a:t>Pulse compressor system based on the BOC design + 4 correction cavities </a:t>
            </a:r>
            <a:r>
              <a:rPr lang="en-US" dirty="0" err="1"/>
              <a:t>optimised</a:t>
            </a:r>
            <a:r>
              <a:rPr lang="en-US" dirty="0"/>
              <a:t> to obtain a power gain of 3.82 for the  CLIC-K structure pulse shape</a:t>
            </a:r>
          </a:p>
          <a:p>
            <a:endParaRPr lang="en-US" dirty="0"/>
          </a:p>
          <a:p>
            <a:r>
              <a:rPr lang="en-US" dirty="0"/>
              <a:t>Prototype already manufactured and ready for integration in Xbox2 for high power testing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88481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D3F329C-E0CD-11D0-0551-09BB7020D901}"/>
              </a:ext>
            </a:extLst>
          </p:cNvPr>
          <p:cNvSpPr txBox="1"/>
          <p:nvPr/>
        </p:nvSpPr>
        <p:spPr>
          <a:xfrm>
            <a:off x="4732317" y="5711734"/>
            <a:ext cx="5682591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400" dirty="0">
                <a:latin typeface="Barlow Semi Condensed Light" panose="00000406000000000000" pitchFamily="2" charset="0"/>
              </a:rPr>
              <a:t>RF design of the pulse compression system for the klystron-based CLIC main </a:t>
            </a:r>
            <a:r>
              <a:rPr lang="en-GB" sz="1400" dirty="0" err="1">
                <a:latin typeface="Barlow Semi Condensed Light" panose="00000406000000000000" pitchFamily="2" charset="0"/>
              </a:rPr>
              <a:t>linac</a:t>
            </a:r>
            <a:r>
              <a:rPr lang="en-GB" sz="1400" dirty="0">
                <a:latin typeface="Barlow Semi Condensed Light" panose="00000406000000000000" pitchFamily="2" charset="0"/>
              </a:rPr>
              <a:t>; Ping Wang; Alexej Grudiev </a:t>
            </a:r>
            <a:r>
              <a:rPr lang="en-GB" sz="1400" dirty="0" err="1">
                <a:latin typeface="Barlow Semi Condensed Light" panose="00000406000000000000" pitchFamily="2" charset="0"/>
              </a:rPr>
              <a:t>JACoW</a:t>
            </a:r>
            <a:r>
              <a:rPr lang="en-GB" sz="1400" dirty="0">
                <a:latin typeface="Barlow Semi Condensed Light" panose="00000406000000000000" pitchFamily="2" charset="0"/>
              </a:rPr>
              <a:t>. IPAC2023, WEPA115. 2023. Available on-line at: &lt;doi:10.18429/JACoW-IPAC2023-WEPA115</a:t>
            </a:r>
            <a:r>
              <a:rPr lang="en-GB" sz="1200" dirty="0">
                <a:solidFill>
                  <a:srgbClr val="303030"/>
                </a:solidFill>
              </a:rPr>
              <a:t>&gt;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68C12B9-976C-B111-7046-79719E8F11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156" y="365125"/>
            <a:ext cx="10274643" cy="1325563"/>
          </a:xfrm>
        </p:spPr>
        <p:txBody>
          <a:bodyPr/>
          <a:lstStyle/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 2 future plans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AF0488-D230-53BD-EAD8-0AF24D49BCDF}"/>
              </a:ext>
            </a:extLst>
          </p:cNvPr>
          <p:cNvSpPr txBox="1"/>
          <p:nvPr/>
        </p:nvSpPr>
        <p:spPr>
          <a:xfrm>
            <a:off x="967468" y="6327129"/>
            <a:ext cx="4572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100" dirty="0">
                <a:latin typeface="Barlow Semi Condensed Light" panose="00000406000000000000" pitchFamily="2" charset="0"/>
              </a:rPr>
              <a:t>CLIC Project Meeting #47, Dec 11 2024</a:t>
            </a:r>
            <a:endParaRPr lang="en-GB" sz="1100" dirty="0">
              <a:latin typeface="Barlow Semi Condensed Light" panose="00000406000000000000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F9B2845-82D3-910D-3EEA-1B23DA0F5033}"/>
              </a:ext>
            </a:extLst>
          </p:cNvPr>
          <p:cNvSpPr txBox="1"/>
          <p:nvPr/>
        </p:nvSpPr>
        <p:spPr>
          <a:xfrm>
            <a:off x="11121118" y="6327398"/>
            <a:ext cx="75111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100" dirty="0">
                <a:latin typeface="Barlow Semi Condensed Light" panose="00000406000000000000" pitchFamily="2" charset="0"/>
              </a:rPr>
              <a:t>08/20</a:t>
            </a:r>
            <a:endParaRPr lang="en-GB" sz="1100" dirty="0">
              <a:latin typeface="Barlow Semi Condensed Light" panose="00000406000000000000" pitchFamily="2" charset="0"/>
            </a:endParaRPr>
          </a:p>
        </p:txBody>
      </p:sp>
      <p:pic>
        <p:nvPicPr>
          <p:cNvPr id="14" name="Picture 13" descr="A blue logo with black background&#10;&#10;Description automatically generated">
            <a:extLst>
              <a:ext uri="{FF2B5EF4-FFF2-40B4-BE49-F238E27FC236}">
                <a16:creationId xmlns:a16="http://schemas.microsoft.com/office/drawing/2014/main" id="{E59F59D1-C8E9-EED5-6492-06F45BCCAC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768" y="6327398"/>
            <a:ext cx="429764" cy="42976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0D75465-1046-7621-5D56-2BAD487D66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1637" y="2006956"/>
            <a:ext cx="4109515" cy="309844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C3FFC68-9DD8-E2C2-6078-916BCD6F0FEC}"/>
              </a:ext>
            </a:extLst>
          </p:cNvPr>
          <p:cNvSpPr txBox="1"/>
          <p:nvPr/>
        </p:nvSpPr>
        <p:spPr>
          <a:xfrm>
            <a:off x="6800849" y="2359104"/>
            <a:ext cx="4320269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/>
              <a:t>Pulse compressor system based on the BOC design + 4 correction cavities </a:t>
            </a:r>
            <a:r>
              <a:rPr lang="en-US" dirty="0" err="1"/>
              <a:t>optimised</a:t>
            </a:r>
            <a:r>
              <a:rPr lang="en-US" dirty="0"/>
              <a:t> to obtain a power gain of 3.82 for the  CLIC-K structure pulse shape</a:t>
            </a:r>
          </a:p>
          <a:p>
            <a:endParaRPr lang="en-US" dirty="0"/>
          </a:p>
          <a:p>
            <a:r>
              <a:rPr lang="en-US" dirty="0"/>
              <a:t>Prototype already manufactured and ready for integration in Xbox2 for high power testing</a:t>
            </a:r>
            <a:endParaRPr lang="en-GB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257D1D4-C9B7-C9F9-C7BA-B70F6B61560D}"/>
              </a:ext>
            </a:extLst>
          </p:cNvPr>
          <p:cNvSpPr txBox="1">
            <a:spLocks/>
          </p:cNvSpPr>
          <p:nvPr/>
        </p:nvSpPr>
        <p:spPr>
          <a:xfrm>
            <a:off x="7924802" y="753659"/>
            <a:ext cx="342899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tabLst>
                <a:tab pos="5473700" algn="l"/>
              </a:tabLst>
            </a:pPr>
            <a:r>
              <a:rPr lang="en-US" sz="2800" b="1" dirty="0">
                <a:latin typeface="Barlow Semi Condensed Light" panose="00000406000000000000" pitchFamily="2" charset="0"/>
              </a:rPr>
              <a:t>BOC for klystron-based CLIC</a:t>
            </a:r>
            <a:endParaRPr lang="en-GB" sz="2800" b="1" dirty="0">
              <a:latin typeface="Barlow Semi Condensed Light" panose="00000406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74453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1295</TotalTime>
  <Words>1329</Words>
  <Application>Microsoft Office PowerPoint</Application>
  <PresentationFormat>Widescreen</PresentationFormat>
  <Paragraphs>213</Paragraphs>
  <Slides>26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5" baseType="lpstr">
      <vt:lpstr>Aptos</vt:lpstr>
      <vt:lpstr>Aptos (Body)</vt:lpstr>
      <vt:lpstr>Aptos Display</vt:lpstr>
      <vt:lpstr>Arial</vt:lpstr>
      <vt:lpstr>Barlow Semi Condensed</vt:lpstr>
      <vt:lpstr>Barlow Semi Condensed Light</vt:lpstr>
      <vt:lpstr>Calibri</vt:lpstr>
      <vt:lpstr>Wingdings</vt:lpstr>
      <vt:lpstr>Office Theme</vt:lpstr>
      <vt:lpstr>Update on CERN Xboxes and X-Band technologies</vt:lpstr>
      <vt:lpstr>Xboxes Update</vt:lpstr>
      <vt:lpstr>Xbox 2</vt:lpstr>
      <vt:lpstr>Xbox 2: TD31 for CLIC380</vt:lpstr>
      <vt:lpstr>PowerPoint Presentation</vt:lpstr>
      <vt:lpstr>PowerPoint Presentation</vt:lpstr>
      <vt:lpstr>Xbox 2 future plans</vt:lpstr>
      <vt:lpstr>Xbox 2 future plans</vt:lpstr>
      <vt:lpstr>Xbox 2 future plans</vt:lpstr>
      <vt:lpstr>PowerPoint Presentation</vt:lpstr>
      <vt:lpstr>PowerPoint Presentation</vt:lpstr>
      <vt:lpstr>Xbox 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</vt:lpstr>
      <vt:lpstr>Update on CERN Xboxes and X-Band technologies</vt:lpstr>
      <vt:lpstr>Xbox 2: TD31 for CLIC380</vt:lpstr>
      <vt:lpstr>PowerPoint Presentation</vt:lpstr>
      <vt:lpstr>Xbox 2 TD31</vt:lpstr>
      <vt:lpstr>Xbox 2 TD31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Paz Alonso Arias</dc:creator>
  <cp:lastModifiedBy>Paz Alonso Arias</cp:lastModifiedBy>
  <cp:revision>26</cp:revision>
  <cp:lastPrinted>2024-12-09T13:30:17Z</cp:lastPrinted>
  <dcterms:created xsi:type="dcterms:W3CDTF">2024-12-06T09:12:48Z</dcterms:created>
  <dcterms:modified xsi:type="dcterms:W3CDTF">2024-12-10T15:20:38Z</dcterms:modified>
</cp:coreProperties>
</file>