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3.JPG" ContentType="image/jpeg"/>
  <Override PartName="/ppt/media/image11.jp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57.jpg" ContentType="image/jpeg"/>
  <Override PartName="/ppt/notesSlides/notesSlide7.xml" ContentType="application/vnd.openxmlformats-officedocument.presentationml.notesSlide+xml"/>
  <Override PartName="/ppt/media/image59.jpg" ContentType="image/jpe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26"/>
  </p:notesMasterIdLst>
  <p:handoutMasterIdLst>
    <p:handoutMasterId r:id="rId27"/>
  </p:handoutMasterIdLst>
  <p:sldIdLst>
    <p:sldId id="646" r:id="rId2"/>
    <p:sldId id="647" r:id="rId3"/>
    <p:sldId id="648" r:id="rId4"/>
    <p:sldId id="625" r:id="rId5"/>
    <p:sldId id="339" r:id="rId6"/>
    <p:sldId id="566" r:id="rId7"/>
    <p:sldId id="649" r:id="rId8"/>
    <p:sldId id="642" r:id="rId9"/>
    <p:sldId id="643" r:id="rId10"/>
    <p:sldId id="364" r:id="rId11"/>
    <p:sldId id="435" r:id="rId12"/>
    <p:sldId id="562" r:id="rId13"/>
    <p:sldId id="532" r:id="rId14"/>
    <p:sldId id="641" r:id="rId15"/>
    <p:sldId id="577" r:id="rId16"/>
    <p:sldId id="587" r:id="rId17"/>
    <p:sldId id="638" r:id="rId18"/>
    <p:sldId id="644" r:id="rId19"/>
    <p:sldId id="645" r:id="rId20"/>
    <p:sldId id="639" r:id="rId21"/>
    <p:sldId id="650" r:id="rId22"/>
    <p:sldId id="624" r:id="rId23"/>
    <p:sldId id="592" r:id="rId24"/>
    <p:sldId id="63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B7541"/>
    <a:srgbClr val="FFB53D"/>
    <a:srgbClr val="CBE0BD"/>
    <a:srgbClr val="FFD30F"/>
    <a:srgbClr val="FDD000"/>
    <a:srgbClr val="2C3EF4"/>
    <a:srgbClr val="FFAFB0"/>
    <a:srgbClr val="BC0000"/>
    <a:srgbClr val="FF9700"/>
    <a:srgbClr val="C74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16" autoAdjust="0"/>
    <p:restoredTop sz="89863" autoAdjust="0"/>
  </p:normalViewPr>
  <p:slideViewPr>
    <p:cSldViewPr snapToGrid="0" snapToObjects="1">
      <p:cViewPr varScale="1">
        <p:scale>
          <a:sx n="114" d="100"/>
          <a:sy n="114" d="100"/>
        </p:scale>
        <p:origin x="904" y="168"/>
      </p:cViewPr>
      <p:guideLst>
        <p:guide orient="horz" pos="2160"/>
        <p:guide pos="3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F6DA7-386F-6F45-B865-44C5AEED1F43}" type="datetimeFigureOut">
              <a:rPr lang="en-US" smtClean="0"/>
              <a:t>8/8/25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2160A-2F58-8D43-8720-2805BD1B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50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BE73E-3AAA-2E49-AC3D-23BC6530AF40}" type="datetimeFigureOut">
              <a:rPr lang="en-US" smtClean="0"/>
              <a:pPr/>
              <a:t>8/8/25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E704F-9891-C847-A76D-EBF34C6040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3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RHIC experiments</a:t>
            </a:r>
            <a:r>
              <a:rPr lang="en-US" baseline="0" dirty="0"/>
              <a:t> marked a milestone for jet quenching, from a theoretical concept to a reality.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587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Recently, the point could network as been applied to predict the transverse position of the  initial jet production vertices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35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Argument for jet measurement: not affected by hadronization, but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48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)=\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frac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{1}{e^{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cdot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u/T}\pm 1} 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=2,4)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(p)=(2\pi)^3\delta^3(\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p_0)\delta^3(\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x_0-t\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  [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=1,3]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}=\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 P(z)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\hat q \sin^2(\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{t-t_0}{2\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p_1\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 f_1=-\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dp_2dp_3dp_4(f_1f_2-f_3f_4)|M_{12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34}|^2(2\pi)^4\delta^4(\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+ 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rm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inelastic}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{2C_A\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k_\perp^4}P(z)  \hat q 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\sin^2\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{k_\perp^2 (t-t_0)}{4z(1-z)E}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\partial_\mu T^{\mu\nu}(x) = j^\nu (x)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\delta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\sum_i p^\nu_i \delta^{(4)}(x-x_i) \theta(p^0_{cut}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</a:t>
            </a:r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{d^3p}{(2\pi)^3}\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{p^\nu}{p^0}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(p)\theta(p\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- p^0_{cut})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f(p) =- C(p) \;\;\; p\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&gt; p_{cut}^0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04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62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95885-B27B-E172-97DA-582BE062B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607A31-9F57-3E5E-B322-3C8349AF23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625128-3FE6-24B0-98FF-2C9041064D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E61F6-BD0D-C080-2B33-D4AF2F0A0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46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EBCB0-0A52-8D1B-C5B2-394FD6F4F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1D8B10-CDAD-BB74-155A-FADD492478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6B306A-F13F-74DC-7EA5-5362657AA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E71B2-FC51-2018-F46C-B4EE5D29ED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92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\Delta N_{\rm AA}=\int d\Delta\phi\left[\frac{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_{\rm AA}}{d\Delta\phi d\Delta\eta} - 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_{\rm pp}}{d\Delta\phi d\Delta\eta}\right]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93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0268D-5C28-F49A-5510-CFF0D7E80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3E738B-9228-6C40-DA2D-65EBC26245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3FFA4E-92E5-FDC0-A380-30378B4267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DA974-CBC2-003C-EB9E-B5451E0B52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85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6512-B387-DC46-9310-752A4E71A7D6}" type="datetime1">
              <a:rPr lang="en-US" smtClean="0"/>
              <a:t>8/8/25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0505-B1A0-694B-A66A-EA1C65EF750E}" type="datetime1">
              <a:rPr lang="en-US" smtClean="0"/>
              <a:t>8/8/25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9BE5-E869-7142-99B4-216E348231D0}" type="datetime1">
              <a:rPr lang="en-US" smtClean="0"/>
              <a:t>8/8/25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71DC-9234-7B49-8010-0B2D65F78A6D}" type="datetime1">
              <a:rPr lang="en-US" smtClean="0"/>
              <a:t>8/8/25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2313" y="6476452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388C-72D7-5B41-982B-8B5F08F4AC75}" type="datetime1">
              <a:rPr lang="en-US" smtClean="0"/>
              <a:t>8/8/25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5B00-0211-6449-99B3-957F7B3A9C75}" type="datetime1">
              <a:rPr lang="en-US" smtClean="0"/>
              <a:t>8/8/25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D624-006A-6D4C-A1CE-C7CF6B1E9597}" type="datetime1">
              <a:rPr lang="en-US" smtClean="0"/>
              <a:t>8/8/25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0199-2BAB-0A4C-8AAE-FD34BC0C5FF4}" type="datetime1">
              <a:rPr lang="en-US" smtClean="0"/>
              <a:t>8/8/25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4FF-59F9-6D46-89C9-B009B085FE0B}" type="datetime1">
              <a:rPr lang="en-US" smtClean="0"/>
              <a:t>8/8/25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C8324-D06F-844B-8F4A-B042D2E3CC95}" type="datetime1">
              <a:rPr lang="en-US" smtClean="0"/>
              <a:t>8/8/25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B391-616A-EC44-B92E-CB0F4AE913D0}" type="datetime1">
              <a:rPr lang="en-US" smtClean="0"/>
              <a:t>8/8/25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89000">
              <a:srgbClr val="00022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47200" y="648901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4504F-F647-2B47-B5CB-298A5EBA19B4}" type="datetime1">
              <a:rPr lang="en-US" smtClean="0"/>
              <a:t>8/8/25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764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2400" y="64764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EAAB"/>
                </a:solidFill>
              </a:defRPr>
            </a:lvl1pPr>
          </a:lstStyle>
          <a:p>
            <a:fld id="{1B9BAA04-AEB2-8147-AF42-90F4B81582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1061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A logo with text on it&#10;&#10;Description automatically generated">
            <a:extLst>
              <a:ext uri="{FF2B5EF4-FFF2-40B4-BE49-F238E27FC236}">
                <a16:creationId xmlns:a16="http://schemas.microsoft.com/office/drawing/2014/main" id="{E769D161-771F-6A1C-91B5-D030F89395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6" t="39314" r="9445" b="36652"/>
          <a:stretch/>
        </p:blipFill>
        <p:spPr>
          <a:xfrm>
            <a:off x="-41635" y="6057664"/>
            <a:ext cx="3593534" cy="762860"/>
          </a:xfrm>
          <a:prstGeom prst="rect">
            <a:avLst/>
          </a:prstGeom>
        </p:spPr>
      </p:pic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71535E4-31D8-BCAD-B374-C2F07DCFBE3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41"/>
          <a:stretch/>
        </p:blipFill>
        <p:spPr>
          <a:xfrm>
            <a:off x="11446952" y="6138726"/>
            <a:ext cx="745048" cy="681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华文宋体"/>
          <a:cs typeface="华文宋体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儷黑 Pro"/>
          <a:cs typeface="儷黑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儷黑 Pro"/>
          <a:cs typeface="儷黑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0.png"/><Relationship Id="rId5" Type="http://schemas.openxmlformats.org/officeDocument/2006/relationships/image" Target="../media/image49.emf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60.emf"/><Relationship Id="rId4" Type="http://schemas.openxmlformats.org/officeDocument/2006/relationships/image" Target="../media/image5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8.03496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emf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emf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emf"/><Relationship Id="rId4" Type="http://schemas.openxmlformats.org/officeDocument/2006/relationships/image" Target="../media/image20.jpeg"/><Relationship Id="rId9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463A6-0B78-3D7B-DF55-99312CCE7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Carsten, Dirk and 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04995-72DB-C6DA-2EEA-6691E3B0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FE6C6D-8731-5B23-8590-00740F5CE934}"/>
              </a:ext>
            </a:extLst>
          </p:cNvPr>
          <p:cNvSpPr txBox="1"/>
          <p:nvPr/>
        </p:nvSpPr>
        <p:spPr>
          <a:xfrm>
            <a:off x="1290959" y="911597"/>
            <a:ext cx="10066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1992 summer, my first trip to Europe, Aachen “ QCD 20 years later”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98DE83-81BB-D6BE-5BA8-DF4FA4F84B4D}"/>
              </a:ext>
            </a:extLst>
          </p:cNvPr>
          <p:cNvSpPr txBox="1"/>
          <p:nvPr/>
        </p:nvSpPr>
        <p:spPr>
          <a:xfrm>
            <a:off x="1721567" y="1434817"/>
            <a:ext cx="8467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2009, Jan-March, part of my sabbatical leave in Frankfurt</a:t>
            </a:r>
          </a:p>
        </p:txBody>
      </p:sp>
      <p:pic>
        <p:nvPicPr>
          <p:cNvPr id="7" name="Picture 6" descr="A couple of men sitting on a couch&#10;&#10;AI-generated content may be incorrect.">
            <a:extLst>
              <a:ext uri="{FF2B5EF4-FFF2-40B4-BE49-F238E27FC236}">
                <a16:creationId xmlns:a16="http://schemas.microsoft.com/office/drawing/2014/main" id="{AF184EB0-46A9-74A4-1444-6656F6940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842" y="2015257"/>
            <a:ext cx="4697512" cy="31273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810C3C-99FE-6AB5-A2B4-296EE237265C}"/>
              </a:ext>
            </a:extLst>
          </p:cNvPr>
          <p:cNvSpPr txBox="1"/>
          <p:nvPr/>
        </p:nvSpPr>
        <p:spPr>
          <a:xfrm>
            <a:off x="1290959" y="4491434"/>
            <a:ext cx="4265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Party at my apartment in Villa Giersch March 21, 2009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D5AE02-2112-D4AC-02E1-C4AA443F7003}"/>
              </a:ext>
            </a:extLst>
          </p:cNvPr>
          <p:cNvSpPr txBox="1"/>
          <p:nvPr/>
        </p:nvSpPr>
        <p:spPr>
          <a:xfrm>
            <a:off x="2086731" y="5619763"/>
            <a:ext cx="7737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2024 --,  host of my Humboldt Research Award visit </a:t>
            </a:r>
          </a:p>
        </p:txBody>
      </p:sp>
      <p:pic>
        <p:nvPicPr>
          <p:cNvPr id="11" name="Picture 10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C9022062-ACBB-F406-8E29-383B3FB72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4000"/>
                    </a14:imgEffect>
                  </a14:imgLayer>
                </a14:imgProps>
              </a:ext>
            </a:extLst>
          </a:blip>
          <a:srcRect l="38029" t="25478" r="15246" b="31141"/>
          <a:stretch>
            <a:fillRect/>
          </a:stretch>
        </p:blipFill>
        <p:spPr>
          <a:xfrm>
            <a:off x="6302773" y="2094711"/>
            <a:ext cx="5054340" cy="31273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6F2F49-5748-08EA-575B-8D402457547F}"/>
              </a:ext>
            </a:extLst>
          </p:cNvPr>
          <p:cNvSpPr txBox="1"/>
          <p:nvPr/>
        </p:nvSpPr>
        <p:spPr>
          <a:xfrm>
            <a:off x="9243529" y="2504560"/>
            <a:ext cx="1891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Beijing, April 2013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ADBA8C-0A04-705D-853D-4BAF3A64D9F2}"/>
              </a:ext>
            </a:extLst>
          </p:cNvPr>
          <p:cNvSpPr txBox="1"/>
          <p:nvPr/>
        </p:nvSpPr>
        <p:spPr>
          <a:xfrm>
            <a:off x="2086731" y="5142589"/>
            <a:ext cx="7622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2013, Worked on German-Sino  Joint  CRC proposal</a:t>
            </a:r>
          </a:p>
        </p:txBody>
      </p:sp>
    </p:spTree>
    <p:extLst>
      <p:ext uri="{BB962C8B-B14F-4D97-AF65-F5344CB8AC3E}">
        <p14:creationId xmlns:p14="http://schemas.microsoft.com/office/powerpoint/2010/main" val="1360083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Microscopic picture of Mach wake</a:t>
            </a:r>
          </a:p>
        </p:txBody>
      </p:sp>
      <p:pic>
        <p:nvPicPr>
          <p:cNvPr id="11" name="Picture 10" descr="p_1_cdot_parti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355" y="1544131"/>
            <a:ext cx="8372354" cy="6600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4CD65A-50D7-F344-AF20-085734FFF1A6}"/>
              </a:ext>
            </a:extLst>
          </p:cNvPr>
          <p:cNvSpPr txBox="1"/>
          <p:nvPr/>
        </p:nvSpPr>
        <p:spPr>
          <a:xfrm>
            <a:off x="3822013" y="6232260"/>
            <a:ext cx="424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He, Luo, Zhu &amp; XNW, </a:t>
            </a:r>
            <a:r>
              <a:rPr lang="en-US" i="1" dirty="0">
                <a:solidFill>
                  <a:srgbClr val="FFC000"/>
                </a:solidFill>
              </a:rPr>
              <a:t>PRC</a:t>
            </a:r>
            <a:r>
              <a:rPr lang="en-US" dirty="0">
                <a:solidFill>
                  <a:srgbClr val="FFC000"/>
                </a:solidFill>
              </a:rPr>
              <a:t> 91 (2015) 054908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49906B-6EDC-F748-B9A7-FAE48036CA58}"/>
              </a:ext>
            </a:extLst>
          </p:cNvPr>
          <p:cNvGrpSpPr/>
          <p:nvPr/>
        </p:nvGrpSpPr>
        <p:grpSpPr>
          <a:xfrm>
            <a:off x="6668105" y="2686358"/>
            <a:ext cx="5184952" cy="2737946"/>
            <a:chOff x="3704645" y="2443655"/>
            <a:chExt cx="5184952" cy="273794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D24A1A9-5A28-1D45-8AC5-6679DAF237AA}"/>
                </a:ext>
              </a:extLst>
            </p:cNvPr>
            <p:cNvGrpSpPr/>
            <p:nvPr/>
          </p:nvGrpSpPr>
          <p:grpSpPr>
            <a:xfrm rot="19680803">
              <a:off x="3704645" y="3177619"/>
              <a:ext cx="5184952" cy="1901197"/>
              <a:chOff x="2295601" y="3196351"/>
              <a:chExt cx="5184952" cy="190119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908085" y="3196351"/>
                <a:ext cx="4572468" cy="1901197"/>
                <a:chOff x="632302" y="4545842"/>
                <a:chExt cx="4572468" cy="1901197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647700" y="4915174"/>
                  <a:ext cx="3357562" cy="127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Freeform 65"/>
                <p:cNvSpPr>
                  <a:spLocks/>
                </p:cNvSpPr>
                <p:nvPr/>
              </p:nvSpPr>
              <p:spPr bwMode="auto">
                <a:xfrm rot="10800000" flipV="1">
                  <a:off x="2933184" y="4915175"/>
                  <a:ext cx="673763" cy="44422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Freeform 65"/>
                <p:cNvSpPr>
                  <a:spLocks/>
                </p:cNvSpPr>
                <p:nvPr/>
              </p:nvSpPr>
              <p:spPr bwMode="auto">
                <a:xfrm rot="13889075" flipV="1">
                  <a:off x="1537800" y="5029495"/>
                  <a:ext cx="419419" cy="33088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9" name="Straight Arrow Connector 8"/>
                <p:cNvCxnSpPr>
                  <a:cxnSpLocks/>
                </p:cNvCxnSpPr>
                <p:nvPr/>
              </p:nvCxnSpPr>
              <p:spPr>
                <a:xfrm rot="1919197" flipV="1">
                  <a:off x="1438767" y="5363962"/>
                  <a:ext cx="242638" cy="23815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>
                  <a:cxnSpLocks/>
                </p:cNvCxnSpPr>
                <p:nvPr/>
              </p:nvCxnSpPr>
              <p:spPr>
                <a:xfrm rot="1919197" flipV="1">
                  <a:off x="1767823" y="5429898"/>
                  <a:ext cx="1471627" cy="461384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Freeform 65"/>
                <p:cNvSpPr>
                  <a:spLocks/>
                </p:cNvSpPr>
                <p:nvPr/>
              </p:nvSpPr>
              <p:spPr bwMode="auto">
                <a:xfrm rot="14666573" flipV="1">
                  <a:off x="2486467" y="5836394"/>
                  <a:ext cx="363662" cy="35783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20" name="Straight Arrow Connector 19"/>
                <p:cNvCxnSpPr>
                  <a:endCxn id="23" idx="0"/>
                </p:cNvCxnSpPr>
                <p:nvPr/>
              </p:nvCxnSpPr>
              <p:spPr>
                <a:xfrm flipV="1">
                  <a:off x="2090030" y="6245214"/>
                  <a:ext cx="518982" cy="1132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>
                  <a:stCxn id="23" idx="0"/>
                </p:cNvCxnSpPr>
                <p:nvPr/>
              </p:nvCxnSpPr>
              <p:spPr>
                <a:xfrm>
                  <a:off x="2609012" y="6245214"/>
                  <a:ext cx="497018" cy="201825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632302" y="4545842"/>
                  <a:ext cx="1116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FF00"/>
                      </a:solidFill>
                    </a:rPr>
                    <a:t>jet </a:t>
                  </a:r>
                  <a:r>
                    <a:rPr lang="en-US" dirty="0" err="1">
                      <a:solidFill>
                        <a:srgbClr val="FFFF00"/>
                      </a:solidFill>
                    </a:rPr>
                    <a:t>parton</a:t>
                  </a:r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62473" y="5880952"/>
                  <a:ext cx="144229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B53D"/>
                      </a:solidFill>
                    </a:rPr>
                    <a:t> recoil </a:t>
                  </a:r>
                  <a:r>
                    <a:rPr lang="en-US" dirty="0" err="1">
                      <a:solidFill>
                        <a:srgbClr val="FFB53D"/>
                      </a:solidFill>
                    </a:rPr>
                    <a:t>parton</a:t>
                  </a:r>
                  <a:endParaRPr lang="en-US" dirty="0">
                    <a:solidFill>
                      <a:srgbClr val="FFB53D"/>
                    </a:solidFill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 rot="1919197">
                <a:off x="2295601" y="3970495"/>
                <a:ext cx="14991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</a:rPr>
                  <a:t>Back-reaction</a:t>
                </a:r>
              </a:p>
              <a:p>
                <a:r>
                  <a:rPr lang="en-US" dirty="0">
                    <a:solidFill>
                      <a:srgbClr val="FFFFFF"/>
                    </a:solidFill>
                  </a:rPr>
                  <a:t>(particle hole)</a:t>
                </a:r>
              </a:p>
            </p:txBody>
          </p:sp>
          <p:cxnSp>
            <p:nvCxnSpPr>
              <p:cNvPr id="24" name="Straight Arrow Connector 23"/>
              <p:cNvCxnSpPr>
                <a:cxnSpLocks/>
              </p:cNvCxnSpPr>
              <p:nvPr/>
            </p:nvCxnSpPr>
            <p:spPr>
              <a:xfrm rot="1919197" flipV="1">
                <a:off x="5417332" y="4122149"/>
                <a:ext cx="413392" cy="17420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Freeform 65"/>
              <p:cNvSpPr>
                <a:spLocks/>
              </p:cNvSpPr>
              <p:nvPr/>
            </p:nvSpPr>
            <p:spPr bwMode="auto">
              <a:xfrm rot="14666573" flipV="1">
                <a:off x="5724347" y="4066156"/>
                <a:ext cx="245330" cy="120707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Freeform 65"/>
              <p:cNvSpPr>
                <a:spLocks/>
              </p:cNvSpPr>
              <p:nvPr/>
            </p:nvSpPr>
            <p:spPr bwMode="auto">
              <a:xfrm rot="16832642" flipV="1">
                <a:off x="5690886" y="3215109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29" name="Straight Arrow Connector 28"/>
              <p:cNvCxnSpPr>
                <a:cxnSpLocks/>
              </p:cNvCxnSpPr>
              <p:nvPr/>
            </p:nvCxnSpPr>
            <p:spPr>
              <a:xfrm>
                <a:off x="5797898" y="4222769"/>
                <a:ext cx="497018" cy="201825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4ECEEE1-BA59-BE40-A24F-9C2ED7E2868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926907" flipV="1">
                <a:off x="5942817" y="3815933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877B130-17BF-6744-B067-076D985490A5}"/>
                </a:ext>
              </a:extLst>
            </p:cNvPr>
            <p:cNvGrpSpPr/>
            <p:nvPr/>
          </p:nvGrpSpPr>
          <p:grpSpPr>
            <a:xfrm>
              <a:off x="4819005" y="2443655"/>
              <a:ext cx="2921864" cy="2737946"/>
              <a:chOff x="4819005" y="2443655"/>
              <a:chExt cx="2921864" cy="2737946"/>
            </a:xfrm>
          </p:grpSpPr>
          <p:sp>
            <p:nvSpPr>
              <p:cNvPr id="31" name="Freeform 65">
                <a:extLst>
                  <a:ext uri="{FF2B5EF4-FFF2-40B4-BE49-F238E27FC236}">
                    <a16:creationId xmlns:a16="http://schemas.microsoft.com/office/drawing/2014/main" id="{E064D34F-3B0D-464F-B10C-EA4064B367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44720" y="3471605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C6EF2F93-AEEF-0149-AC09-AC3490DEB2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61035" y="3441921"/>
                <a:ext cx="436234" cy="40008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7E388C59-252B-E44C-A89D-66E48F70DB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6250" y="2774732"/>
                <a:ext cx="651585" cy="688211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Freeform 65">
                <a:extLst>
                  <a:ext uri="{FF2B5EF4-FFF2-40B4-BE49-F238E27FC236}">
                    <a16:creationId xmlns:a16="http://schemas.microsoft.com/office/drawing/2014/main" id="{59C27F67-F05F-1F4C-92B7-E1B1BC51E9BC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59879" y="2887586"/>
                <a:ext cx="361029" cy="189453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A29A552-13BC-E74D-8BDF-E0091C8F99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9863" y="2858597"/>
                <a:ext cx="362661" cy="39961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83262B45-7995-3840-BF32-8291AB1698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2015" y="2501462"/>
                <a:ext cx="110303" cy="388666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9F62A7E-7C37-FB4B-8291-A9EE874E2A80}"/>
                  </a:ext>
                </a:extLst>
              </p:cNvPr>
              <p:cNvSpPr/>
              <p:nvPr/>
            </p:nvSpPr>
            <p:spPr>
              <a:xfrm>
                <a:off x="6747642" y="261707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CA733276-5506-5443-B3ED-DE75322D03F4}"/>
                  </a:ext>
                </a:extLst>
              </p:cNvPr>
              <p:cNvSpPr/>
              <p:nvPr/>
            </p:nvSpPr>
            <p:spPr>
              <a:xfrm>
                <a:off x="6169573" y="5087008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3AD4D8B-4C07-6148-BB55-603E2A9141F2}"/>
                  </a:ext>
                </a:extLst>
              </p:cNvPr>
              <p:cNvSpPr/>
              <p:nvPr/>
            </p:nvSpPr>
            <p:spPr>
              <a:xfrm>
                <a:off x="5355020" y="2443655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2A91049E-36BA-1344-9401-38717AF764CA}"/>
                  </a:ext>
                </a:extLst>
              </p:cNvPr>
              <p:cNvSpPr/>
              <p:nvPr/>
            </p:nvSpPr>
            <p:spPr>
              <a:xfrm>
                <a:off x="5891048" y="2685392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78DB275-8768-2C4B-A573-A2C77E941FA0}"/>
                  </a:ext>
                </a:extLst>
              </p:cNvPr>
              <p:cNvSpPr/>
              <p:nvPr/>
            </p:nvSpPr>
            <p:spPr>
              <a:xfrm>
                <a:off x="7625255" y="354724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D0577E9-962A-7E4E-A30C-ABFF66A113CD}"/>
                  </a:ext>
                </a:extLst>
              </p:cNvPr>
              <p:cNvSpPr/>
              <p:nvPr/>
            </p:nvSpPr>
            <p:spPr>
              <a:xfrm>
                <a:off x="7141779" y="4640317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6865406-B23B-954C-A70D-BCDD061A72BF}"/>
                  </a:ext>
                </a:extLst>
              </p:cNvPr>
              <p:cNvSpPr/>
              <p:nvPr/>
            </p:nvSpPr>
            <p:spPr>
              <a:xfrm>
                <a:off x="6984124" y="403071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8337FD84-5111-7E4C-A51F-3BBE6B59CC5F}"/>
                  </a:ext>
                </a:extLst>
              </p:cNvPr>
              <p:cNvSpPr/>
              <p:nvPr/>
            </p:nvSpPr>
            <p:spPr>
              <a:xfrm>
                <a:off x="7441324" y="310055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EBDEF5E-5A29-1549-AD7D-4522AEA15AD4}"/>
                  </a:ext>
                </a:extLst>
              </p:cNvPr>
              <p:cNvSpPr/>
              <p:nvPr/>
            </p:nvSpPr>
            <p:spPr>
              <a:xfrm>
                <a:off x="4819005" y="3835510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68A6009-F750-D34F-8588-DA9F0B15682C}"/>
                  </a:ext>
                </a:extLst>
              </p:cNvPr>
              <p:cNvSpPr/>
              <p:nvPr/>
            </p:nvSpPr>
            <p:spPr>
              <a:xfrm>
                <a:off x="4861035" y="3168870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43F4A41-C34E-7A47-824E-4C24BAFA4B7A}"/>
                  </a:ext>
                </a:extLst>
              </p:cNvPr>
              <p:cNvSpPr/>
              <p:nvPr/>
            </p:nvSpPr>
            <p:spPr>
              <a:xfrm>
                <a:off x="6668814" y="3852043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930C8D-5548-6543-A69D-903350FB7051}"/>
                  </a:ext>
                </a:extLst>
              </p:cNvPr>
              <p:cNvSpPr/>
              <p:nvPr/>
            </p:nvSpPr>
            <p:spPr>
              <a:xfrm>
                <a:off x="5207930" y="4800395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2BB5E74-0B39-814D-AA58-7D5AF66E2F51}"/>
              </a:ext>
            </a:extLst>
          </p:cNvPr>
          <p:cNvSpPr/>
          <p:nvPr/>
        </p:nvSpPr>
        <p:spPr>
          <a:xfrm>
            <a:off x="504090" y="911038"/>
            <a:ext cx="4200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LBT: Linear Boltzmann Transport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0DEA934A-8AFE-7442-9F5F-CEFC36E68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734" y="3695515"/>
            <a:ext cx="5220253" cy="2406225"/>
          </a:xfrm>
        </p:spPr>
        <p:txBody>
          <a:bodyPr>
            <a:normAutofit fontScale="92500"/>
          </a:bodyPr>
          <a:lstStyle/>
          <a:p>
            <a:r>
              <a:rPr lang="en-US" sz="2800" dirty="0" err="1"/>
              <a:t>pQCD</a:t>
            </a:r>
            <a:r>
              <a:rPr lang="en-US" sz="2800" dirty="0"/>
              <a:t> elastic and </a:t>
            </a:r>
            <a:r>
              <a:rPr lang="en-US" sz="2800" dirty="0" err="1"/>
              <a:t>radiative</a:t>
            </a:r>
            <a:r>
              <a:rPr lang="en-US" sz="2800" dirty="0"/>
              <a:t> processes (high-twist)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Transport of medium recoil </a:t>
            </a:r>
            <a:r>
              <a:rPr lang="en-US" sz="2800" dirty="0" err="1">
                <a:solidFill>
                  <a:srgbClr val="FFFF00"/>
                </a:solidFill>
              </a:rPr>
              <a:t>partons</a:t>
            </a:r>
            <a:r>
              <a:rPr lang="en-US" sz="2800" dirty="0">
                <a:solidFill>
                  <a:srgbClr val="FFFF00"/>
                </a:solidFill>
              </a:rPr>
              <a:t> ( and back-reaction)</a:t>
            </a:r>
          </a:p>
          <a:p>
            <a:r>
              <a:rPr lang="en-US" sz="2800" dirty="0" err="1"/>
              <a:t>CLVisc</a:t>
            </a:r>
            <a:r>
              <a:rPr lang="en-US" sz="2800" dirty="0"/>
              <a:t> 3+1D  hydro bulk evolution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27450DA-F065-9344-836D-E8923168CBA2}"/>
              </a:ext>
            </a:extLst>
          </p:cNvPr>
          <p:cNvSpPr txBox="1"/>
          <p:nvPr/>
        </p:nvSpPr>
        <p:spPr>
          <a:xfrm>
            <a:off x="532265" y="2121530"/>
            <a:ext cx="2391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Induced radiation</a:t>
            </a:r>
          </a:p>
        </p:txBody>
      </p:sp>
      <p:pic>
        <p:nvPicPr>
          <p:cNvPr id="48" name="Picture 47" descr="frac_dN_g_dzd^2k.pdf">
            <a:extLst>
              <a:ext uri="{FF2B5EF4-FFF2-40B4-BE49-F238E27FC236}">
                <a16:creationId xmlns:a16="http://schemas.microsoft.com/office/drawing/2014/main" id="{B40668B7-B893-F041-BAC8-06C63D9698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26" y="2716013"/>
            <a:ext cx="5452500" cy="65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94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2701"/>
            <a:ext cx="9143999" cy="1061935"/>
          </a:xfrm>
        </p:spPr>
        <p:txBody>
          <a:bodyPr>
            <a:normAutofit fontScale="90000"/>
          </a:bodyPr>
          <a:lstStyle/>
          <a:p>
            <a:r>
              <a:rPr lang="en-US" sz="3600" dirty="0" err="1"/>
              <a:t>CoLBT</a:t>
            </a:r>
            <a:r>
              <a:rPr lang="en-US" sz="3600" dirty="0"/>
              <a:t>-hydro</a:t>
            </a:r>
            <a:br>
              <a:rPr lang="en-US" sz="3600" dirty="0"/>
            </a:br>
            <a:r>
              <a:rPr lang="en-US" sz="3600" dirty="0"/>
              <a:t>(</a:t>
            </a:r>
            <a:r>
              <a:rPr lang="en-US" sz="3100" dirty="0"/>
              <a:t>Coupled Linear Boltzmann Transport hydro</a:t>
            </a:r>
            <a:r>
              <a:rPr lang="en-US" sz="36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27" y="2679758"/>
            <a:ext cx="3200400" cy="489741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85" y="1815205"/>
            <a:ext cx="5429250" cy="495485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37" y="3571264"/>
            <a:ext cx="5093772" cy="6439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6304" y="4262313"/>
            <a:ext cx="7548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LBT for energetic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(jet shower and recoil)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Hydrodynamic model for bulk and soft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CLVisc</a:t>
            </a: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Parton coalescence (thermal-shower)+ jet fragmentation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Hadron cascade using </a:t>
            </a:r>
            <a:r>
              <a:rPr lang="en-US" sz="2400" dirty="0" err="1">
                <a:solidFill>
                  <a:srgbClr val="FFFF00"/>
                </a:solidFill>
              </a:rPr>
              <a:t>UrQMD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9100" y="5938862"/>
            <a:ext cx="459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dirty="0">
                <a:solidFill>
                  <a:srgbClr val="FFB53D"/>
                </a:solidFill>
              </a:rPr>
              <a:t>Chen, </a:t>
            </a:r>
            <a:r>
              <a:rPr lang="nb-NO" b="1" dirty="0" err="1">
                <a:solidFill>
                  <a:srgbClr val="FFB53D"/>
                </a:solidFill>
              </a:rPr>
              <a:t>Cao</a:t>
            </a:r>
            <a:r>
              <a:rPr lang="nb-NO" b="1" dirty="0">
                <a:solidFill>
                  <a:srgbClr val="FFB53D"/>
                </a:solidFill>
              </a:rPr>
              <a:t>, Luo, Pang &amp; XNW, PLB777(2018)86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1E1F7E-3737-5A4B-AB43-B6CB14A0F648}"/>
              </a:ext>
            </a:extLst>
          </p:cNvPr>
          <p:cNvSpPr txBox="1"/>
          <p:nvPr/>
        </p:nvSpPr>
        <p:spPr>
          <a:xfrm>
            <a:off x="2081050" y="1187669"/>
            <a:ext cx="8457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Concurrent and coupled evolution of bulk medium and jet showers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2EB1D4-9584-C4FA-7809-C200FBC59F0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923" t="10683" r="5319" b="10683"/>
          <a:stretch>
            <a:fillRect/>
          </a:stretch>
        </p:blipFill>
        <p:spPr>
          <a:xfrm>
            <a:off x="8611543" y="1881225"/>
            <a:ext cx="3135878" cy="281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65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F7A5-0FCB-A746-82EF-900257353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Medium response of Z/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 in </a:t>
            </a:r>
            <a:r>
              <a:rPr lang="en-US" dirty="0" err="1"/>
              <a:t>CoLBT</a:t>
            </a:r>
            <a:r>
              <a:rPr lang="en-US" dirty="0"/>
              <a:t>-hydro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0F648-994F-A74A-A1B8-519A6B80C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0290" y="6323759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087E8D-FA5C-8143-AC9F-FFD3A53D7C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33" t="10214" r="10809" b="9924"/>
          <a:stretch/>
        </p:blipFill>
        <p:spPr>
          <a:xfrm>
            <a:off x="1825778" y="1329258"/>
            <a:ext cx="8261841" cy="418535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F8D28E9-C46A-254C-BFA5-62852F9113DD}"/>
              </a:ext>
            </a:extLst>
          </p:cNvPr>
          <p:cNvGrpSpPr/>
          <p:nvPr/>
        </p:nvGrpSpPr>
        <p:grpSpPr>
          <a:xfrm>
            <a:off x="7966843" y="2056452"/>
            <a:ext cx="1756434" cy="1075631"/>
            <a:chOff x="6789684" y="1940838"/>
            <a:chExt cx="1756434" cy="1075631"/>
          </a:xfrm>
        </p:grpSpPr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0CCE2248-5644-F342-981D-6478450C4023}"/>
                </a:ext>
              </a:extLst>
            </p:cNvPr>
            <p:cNvSpPr/>
            <p:nvPr/>
          </p:nvSpPr>
          <p:spPr>
            <a:xfrm rot="15450486">
              <a:off x="7115504" y="1765738"/>
              <a:ext cx="924911" cy="1576552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9626BEA-DB74-3648-BFEF-1D0225771EC4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0038B93-F4C5-4C48-BAEE-10B08A8BD1F8}"/>
                </a:ext>
              </a:extLst>
            </p:cNvPr>
            <p:cNvCxnSpPr>
              <a:cxnSpLocks/>
              <a:stCxn id="7" idx="0"/>
              <a:endCxn id="8" idx="0"/>
            </p:cNvCxnSpPr>
            <p:nvPr/>
          </p:nvCxnSpPr>
          <p:spPr>
            <a:xfrm flipV="1">
              <a:off x="6808345" y="1951661"/>
              <a:ext cx="1396828" cy="772858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EFFA1EC-53E6-024C-A3FA-EB4E5CEDBE09}"/>
                </a:ext>
              </a:extLst>
            </p:cNvPr>
            <p:cNvCxnSpPr>
              <a:endCxn id="8" idx="4"/>
            </p:cNvCxnSpPr>
            <p:nvPr/>
          </p:nvCxnSpPr>
          <p:spPr>
            <a:xfrm>
              <a:off x="6831724" y="2722179"/>
              <a:ext cx="1571623" cy="125786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5554A4A-E93C-E9EA-1D8D-BC7CB7B5F42C}"/>
              </a:ext>
            </a:extLst>
          </p:cNvPr>
          <p:cNvSpPr txBox="1"/>
          <p:nvPr/>
        </p:nvSpPr>
        <p:spPr>
          <a:xfrm>
            <a:off x="3119148" y="5651639"/>
            <a:ext cx="1078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Before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9140A-3496-D6CB-A7C7-8ACD5D7CCD54}"/>
              </a:ext>
            </a:extLst>
          </p:cNvPr>
          <p:cNvSpPr txBox="1"/>
          <p:nvPr/>
        </p:nvSpPr>
        <p:spPr>
          <a:xfrm>
            <a:off x="5690620" y="5651640"/>
            <a:ext cx="4636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After hydro background subtraction</a:t>
            </a:r>
          </a:p>
        </p:txBody>
      </p:sp>
    </p:spTree>
    <p:extLst>
      <p:ext uri="{BB962C8B-B14F-4D97-AF65-F5344CB8AC3E}">
        <p14:creationId xmlns:p14="http://schemas.microsoft.com/office/powerpoint/2010/main" val="4278513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0DD62-DF08-5B4C-8B2A-BF0CFA15A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Medium modification of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D65B1-84C2-634C-BE55-4828145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73ACE78-7575-EE4E-A17E-33A3B4AF3C2C}"/>
              </a:ext>
            </a:extLst>
          </p:cNvPr>
          <p:cNvGrpSpPr/>
          <p:nvPr/>
        </p:nvGrpSpPr>
        <p:grpSpPr>
          <a:xfrm>
            <a:off x="1595788" y="3086527"/>
            <a:ext cx="4165181" cy="3130871"/>
            <a:chOff x="2183664" y="2277539"/>
            <a:chExt cx="4776672" cy="38812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B1AF3AF-EA04-F74A-AC5C-6998EF5A7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3664" y="2277539"/>
              <a:ext cx="4776672" cy="3355977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18B4A49-5564-1F46-918D-9CBAC7D67C47}"/>
                </a:ext>
              </a:extLst>
            </p:cNvPr>
            <p:cNvSpPr/>
            <p:nvPr/>
          </p:nvSpPr>
          <p:spPr>
            <a:xfrm>
              <a:off x="2403909" y="5700959"/>
              <a:ext cx="4519152" cy="45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a-DK" dirty="0" err="1">
                  <a:solidFill>
                    <a:srgbClr val="FFB53D"/>
                  </a:solidFill>
                </a:rPr>
                <a:t>Luo</a:t>
              </a:r>
              <a:r>
                <a:rPr lang="da-DK" dirty="0">
                  <a:solidFill>
                    <a:srgbClr val="FFB53D"/>
                  </a:solidFill>
                </a:rPr>
                <a:t>, Cao, He &amp; XNW, arXiv:1803.06785</a:t>
              </a:r>
              <a:endParaRPr lang="en-US" dirty="0">
                <a:solidFill>
                  <a:srgbClr val="FFB53D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2F7873-BB06-CC49-B5E8-922B8D4F102E}"/>
                </a:ext>
              </a:extLst>
            </p:cNvPr>
            <p:cNvSpPr txBox="1"/>
            <p:nvPr/>
          </p:nvSpPr>
          <p:spPr>
            <a:xfrm>
              <a:off x="4601781" y="3284931"/>
              <a:ext cx="1388168" cy="457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With recoil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AFFA92-6F0E-784C-A1DA-8B7E0A6B33F5}"/>
                </a:ext>
              </a:extLst>
            </p:cNvPr>
            <p:cNvSpPr txBox="1"/>
            <p:nvPr/>
          </p:nvSpPr>
          <p:spPr>
            <a:xfrm>
              <a:off x="5039916" y="4337084"/>
              <a:ext cx="1291691" cy="457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3366FF"/>
                  </a:solidFill>
                </a:rPr>
                <a:t>w/o recoil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C833BA-FBF5-E247-8599-24346A2B0E85}"/>
                </a:ext>
              </a:extLst>
            </p:cNvPr>
            <p:cNvSpPr/>
            <p:nvPr/>
          </p:nvSpPr>
          <p:spPr>
            <a:xfrm>
              <a:off x="6128654" y="3245915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157166D-FBE4-E344-8D34-21037DC8BE0F}"/>
                </a:ext>
              </a:extLst>
            </p:cNvPr>
            <p:cNvCxnSpPr/>
            <p:nvPr/>
          </p:nvCxnSpPr>
          <p:spPr>
            <a:xfrm flipV="1">
              <a:off x="6338036" y="2681281"/>
              <a:ext cx="0" cy="11498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9D9B16F-3CC9-4948-B4BC-07D8AF390E54}"/>
                </a:ext>
              </a:extLst>
            </p:cNvPr>
            <p:cNvSpPr/>
            <p:nvPr/>
          </p:nvSpPr>
          <p:spPr>
            <a:xfrm>
              <a:off x="5377995" y="3995215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4372D5D-430B-F443-B669-A4D99611A8D7}"/>
                </a:ext>
              </a:extLst>
            </p:cNvPr>
            <p:cNvCxnSpPr/>
            <p:nvPr/>
          </p:nvCxnSpPr>
          <p:spPr>
            <a:xfrm flipV="1">
              <a:off x="5545533" y="3801065"/>
              <a:ext cx="0" cy="4053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C059C3E-FEE2-A94D-86DE-0CA015629CEF}"/>
                </a:ext>
              </a:extLst>
            </p:cNvPr>
            <p:cNvSpPr/>
            <p:nvPr/>
          </p:nvSpPr>
          <p:spPr>
            <a:xfrm>
              <a:off x="4147454" y="4515002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4DB662-5BC7-4048-B5F7-0FEDE4FC4045}"/>
                </a:ext>
              </a:extLst>
            </p:cNvPr>
            <p:cNvSpPr/>
            <p:nvPr/>
          </p:nvSpPr>
          <p:spPr>
            <a:xfrm>
              <a:off x="4779735" y="4133090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A21FECF-4964-3B40-A93F-E9CE4567A4B2}"/>
                </a:ext>
              </a:extLst>
            </p:cNvPr>
            <p:cNvSpPr/>
            <p:nvPr/>
          </p:nvSpPr>
          <p:spPr>
            <a:xfrm>
              <a:off x="3345653" y="4477814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DDF2C6-1864-F046-A87B-C3162F039D54}"/>
                </a:ext>
              </a:extLst>
            </p:cNvPr>
            <p:cNvSpPr/>
            <p:nvPr/>
          </p:nvSpPr>
          <p:spPr>
            <a:xfrm>
              <a:off x="3017154" y="4655615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6B2182B-1BD4-084F-93CC-7C9F1D3C2E04}"/>
                </a:ext>
              </a:extLst>
            </p:cNvPr>
            <p:cNvSpPr/>
            <p:nvPr/>
          </p:nvSpPr>
          <p:spPr>
            <a:xfrm>
              <a:off x="4306036" y="4503215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B431DE-08D7-F943-B18D-A67CDB953E20}"/>
                </a:ext>
              </a:extLst>
            </p:cNvPr>
            <p:cNvSpPr/>
            <p:nvPr/>
          </p:nvSpPr>
          <p:spPr>
            <a:xfrm>
              <a:off x="5498135" y="3995215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B2FD3A3-8066-8A46-A7F2-DF9AD23AD6DC}"/>
                </a:ext>
              </a:extLst>
            </p:cNvPr>
            <p:cNvSpPr/>
            <p:nvPr/>
          </p:nvSpPr>
          <p:spPr>
            <a:xfrm>
              <a:off x="4912917" y="4133090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DE2D0E4-61F0-E74F-BB5F-4D0C7AECC85E}"/>
                </a:ext>
              </a:extLst>
            </p:cNvPr>
            <p:cNvSpPr/>
            <p:nvPr/>
          </p:nvSpPr>
          <p:spPr>
            <a:xfrm>
              <a:off x="3478835" y="4453327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6B92DCE-A3AF-014E-858A-233F64CF6751}"/>
                </a:ext>
              </a:extLst>
            </p:cNvPr>
            <p:cNvSpPr/>
            <p:nvPr/>
          </p:nvSpPr>
          <p:spPr>
            <a:xfrm>
              <a:off x="3137636" y="4656527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B154C0-DE7C-BB4B-B685-2A6D10EBB253}"/>
                </a:ext>
              </a:extLst>
            </p:cNvPr>
            <p:cNvSpPr/>
            <p:nvPr/>
          </p:nvSpPr>
          <p:spPr>
            <a:xfrm>
              <a:off x="6299936" y="3207815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8E60699-EF35-5F44-BFD5-4911893AC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0148" y="1012467"/>
            <a:ext cx="3894703" cy="478047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BA4CFBF-7071-F545-A023-B557C6DBBDC8}"/>
              </a:ext>
            </a:extLst>
          </p:cNvPr>
          <p:cNvSpPr txBox="1"/>
          <p:nvPr/>
        </p:nvSpPr>
        <p:spPr>
          <a:xfrm>
            <a:off x="7723836" y="5919773"/>
            <a:ext cx="4077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Chen, Cao, Luo, Pang &amp; XNW, 2005.09678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9E6EC8-AAF1-1344-9806-FAE852B20AEF}"/>
              </a:ext>
            </a:extLst>
          </p:cNvPr>
          <p:cNvSpPr txBox="1"/>
          <p:nvPr/>
        </p:nvSpPr>
        <p:spPr>
          <a:xfrm>
            <a:off x="481646" y="1039468"/>
            <a:ext cx="627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Enhancement of soft hadrons  in large angles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D9B58CD-F63A-644E-A4F5-9C6A74DECDA6}"/>
              </a:ext>
            </a:extLst>
          </p:cNvPr>
          <p:cNvGrpSpPr/>
          <p:nvPr/>
        </p:nvGrpSpPr>
        <p:grpSpPr>
          <a:xfrm rot="18333494">
            <a:off x="5876783" y="1513785"/>
            <a:ext cx="1517211" cy="1719759"/>
            <a:chOff x="6772542" y="1835389"/>
            <a:chExt cx="1773576" cy="1182595"/>
          </a:xfrm>
        </p:grpSpPr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D34CD835-62ED-9244-A063-DC1D99751087}"/>
                </a:ext>
              </a:extLst>
            </p:cNvPr>
            <p:cNvSpPr/>
            <p:nvPr/>
          </p:nvSpPr>
          <p:spPr>
            <a:xfrm rot="15450486">
              <a:off x="7048350" y="1723610"/>
              <a:ext cx="1018566" cy="1570181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D9DBC6C-092E-6C4A-AF73-D115606692E5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E820A39-B8DB-FA4D-AEC2-009870811D3E}"/>
                </a:ext>
              </a:extLst>
            </p:cNvPr>
            <p:cNvCxnSpPr>
              <a:cxnSpLocks/>
              <a:stCxn id="30" idx="0"/>
              <a:endCxn id="31" idx="0"/>
            </p:cNvCxnSpPr>
            <p:nvPr/>
          </p:nvCxnSpPr>
          <p:spPr>
            <a:xfrm rot="1210760" flipV="1">
              <a:off x="7025016" y="1835389"/>
              <a:ext cx="876913" cy="889480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C983A4C-648A-7746-9B77-2C55E54F6705}"/>
                </a:ext>
              </a:extLst>
            </p:cNvPr>
            <p:cNvCxnSpPr>
              <a:cxnSpLocks/>
              <a:stCxn id="30" idx="0"/>
              <a:endCxn id="31" idx="4"/>
            </p:cNvCxnSpPr>
            <p:nvPr/>
          </p:nvCxnSpPr>
          <p:spPr>
            <a:xfrm rot="1210760" flipV="1">
              <a:off x="6772554" y="2670003"/>
              <a:ext cx="1718724" cy="116555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87D4BA9-3867-BF4D-A8E7-D72CE4145F2E}"/>
              </a:ext>
            </a:extLst>
          </p:cNvPr>
          <p:cNvCxnSpPr>
            <a:cxnSpLocks/>
          </p:cNvCxnSpPr>
          <p:nvPr/>
        </p:nvCxnSpPr>
        <p:spPr>
          <a:xfrm rot="19544254" flipV="1">
            <a:off x="6006540" y="1731476"/>
            <a:ext cx="1658818" cy="998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AA699C7-13F0-1D45-9EE9-57C89E4D4E76}"/>
              </a:ext>
            </a:extLst>
          </p:cNvPr>
          <p:cNvCxnSpPr>
            <a:cxnSpLocks/>
          </p:cNvCxnSpPr>
          <p:nvPr/>
        </p:nvCxnSpPr>
        <p:spPr>
          <a:xfrm rot="19544254">
            <a:off x="7087991" y="1807814"/>
            <a:ext cx="295936" cy="501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6A2513-5824-0E40-A2D5-5175C36560C6}"/>
              </a:ext>
            </a:extLst>
          </p:cNvPr>
          <p:cNvSpPr txBox="1"/>
          <p:nvPr/>
        </p:nvSpPr>
        <p:spPr>
          <a:xfrm rot="662056">
            <a:off x="7056004" y="171744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</a:t>
            </a:r>
          </a:p>
        </p:txBody>
      </p:sp>
      <p:pic>
        <p:nvPicPr>
          <p:cNvPr id="5" name="Picture 4" descr="rho(r)=_frac_1_D.pdf">
            <a:extLst>
              <a:ext uri="{FF2B5EF4-FFF2-40B4-BE49-F238E27FC236}">
                <a16:creationId xmlns:a16="http://schemas.microsoft.com/office/drawing/2014/main" id="{A3FC2B34-C766-6ED9-D423-A2D3CCF13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80" y="1949783"/>
            <a:ext cx="5413915" cy="826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D38D3F-0F82-0070-D82C-3534CBDA3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628" y="3394557"/>
            <a:ext cx="1491738" cy="51095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CA69CA8-708C-0C16-FB6E-36E575FBD1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702" y="3244431"/>
            <a:ext cx="1058797" cy="83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3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5E2E-CB98-D846-914E-A35B7908F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MPI background and diffusion wake in Z-jets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3BD58-2720-6241-B7CA-C63B52A4B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5177FFB-F9B6-9B43-9E74-F056654CD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156" y="972975"/>
            <a:ext cx="4458839" cy="52019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5D4418-F0F7-6148-B8FB-0EE717FAD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616" y="4550018"/>
            <a:ext cx="5124497" cy="5935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4B9CC6-A8E4-AA42-8C23-43AC65C77361}"/>
              </a:ext>
            </a:extLst>
          </p:cNvPr>
          <p:cNvSpPr txBox="1"/>
          <p:nvPr/>
        </p:nvSpPr>
        <p:spPr>
          <a:xfrm>
            <a:off x="6096000" y="3883587"/>
            <a:ext cx="255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Mixed event subtraction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95371D-5DC4-7B40-52EE-310CCB6F3E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202" t="11281" r="10542" b="27419"/>
          <a:stretch/>
        </p:blipFill>
        <p:spPr>
          <a:xfrm>
            <a:off x="7040054" y="991162"/>
            <a:ext cx="3509620" cy="26636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2BA51D-FB16-68D6-4016-BFFCEE1623B7}"/>
              </a:ext>
            </a:extLst>
          </p:cNvPr>
          <p:cNvSpPr txBox="1"/>
          <p:nvPr/>
        </p:nvSpPr>
        <p:spPr>
          <a:xfrm>
            <a:off x="5894595" y="5625355"/>
            <a:ext cx="6122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Chen, Yang, He, Ke, Pang and XNW,  </a:t>
            </a:r>
            <a:r>
              <a:rPr lang="en-US" i="1" dirty="0">
                <a:solidFill>
                  <a:srgbClr val="FFB53D"/>
                </a:solidFill>
                <a:latin typeface="-apple-system"/>
              </a:rPr>
              <a:t>PRL</a:t>
            </a:r>
            <a:r>
              <a:rPr lang="en-US" b="0" i="0" u="none" strike="noStrike" dirty="0">
                <a:solidFill>
                  <a:srgbClr val="FFB53D"/>
                </a:solidFill>
                <a:effectLst/>
                <a:latin typeface="-apple-system"/>
              </a:rPr>
              <a:t> 127 (2021) 8, 082301</a:t>
            </a:r>
          </a:p>
        </p:txBody>
      </p:sp>
    </p:spTree>
    <p:extLst>
      <p:ext uri="{BB962C8B-B14F-4D97-AF65-F5344CB8AC3E}">
        <p14:creationId xmlns:p14="http://schemas.microsoft.com/office/powerpoint/2010/main" val="323821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3D Mach cone" descr="3D Mach cone">
            <a:hlinkClick r:id="" action="ppaction://media"/>
            <a:hlinkHover r:id="" action="ppaction://ole?verb=0"/>
            <a:extLst>
              <a:ext uri="{FF2B5EF4-FFF2-40B4-BE49-F238E27FC236}">
                <a16:creationId xmlns:a16="http://schemas.microsoft.com/office/drawing/2014/main" id="{C9334992-0A7C-D63E-60D6-16880207A90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27813" t="-8570" r="22066" b="25714"/>
          <a:stretch/>
        </p:blipFill>
        <p:spPr>
          <a:xfrm>
            <a:off x="771157" y="3169086"/>
            <a:ext cx="3068877" cy="30508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083841-A9AC-1247-9431-515BB9087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structure of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ECCE4-46D1-DF4F-98C1-761EC5A1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6A073D-71FC-5688-FE59-086A295100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5148"/>
          <a:stretch/>
        </p:blipFill>
        <p:spPr>
          <a:xfrm>
            <a:off x="4346138" y="3520732"/>
            <a:ext cx="3660071" cy="28994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633168-39CC-AB4A-9B33-3D2A1E384BA5}"/>
              </a:ext>
            </a:extLst>
          </p:cNvPr>
          <p:cNvSpPr txBox="1"/>
          <p:nvPr/>
        </p:nvSpPr>
        <p:spPr>
          <a:xfrm>
            <a:off x="6435908" y="943253"/>
            <a:ext cx="4792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</a:t>
            </a:r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/jet events</a:t>
            </a:r>
          </a:p>
        </p:txBody>
      </p:sp>
      <p:pic>
        <p:nvPicPr>
          <p:cNvPr id="8" name="Content Placeholder 4" descr="A graph of different types of lines&#10;&#10;Description automatically generated with medium confidence">
            <a:extLst>
              <a:ext uri="{FF2B5EF4-FFF2-40B4-BE49-F238E27FC236}">
                <a16:creationId xmlns:a16="http://schemas.microsoft.com/office/drawing/2014/main" id="{3CD7ED5D-5C02-35DD-E51B-09F584C93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2"/>
          <a:stretch/>
        </p:blipFill>
        <p:spPr>
          <a:xfrm>
            <a:off x="8512313" y="3520732"/>
            <a:ext cx="2320177" cy="2899433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37B970-54E5-E4BB-E5C7-E5EB22DE7AA7}"/>
              </a:ext>
            </a:extLst>
          </p:cNvPr>
          <p:cNvSpPr txBox="1"/>
          <p:nvPr/>
        </p:nvSpPr>
        <p:spPr>
          <a:xfrm>
            <a:off x="6458553" y="2135737"/>
            <a:ext cx="53599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Diffusion wake </a:t>
            </a: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 rapidity valley </a:t>
            </a:r>
          </a:p>
          <a:p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                                on top of the MPI ridge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8ABE2F-46EE-C35D-1E7B-BF7A6821D7C8}"/>
              </a:ext>
            </a:extLst>
          </p:cNvPr>
          <p:cNvSpPr txBox="1"/>
          <p:nvPr/>
        </p:nvSpPr>
        <p:spPr>
          <a:xfrm>
            <a:off x="6353574" y="3074456"/>
            <a:ext cx="556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  <a:effectLst/>
                <a:latin typeface="Helvetica" pitchFamily="2" charset="0"/>
              </a:rPr>
              <a:t>Yang, Luo, Chen, Pang and XNW, PRL 130, 052301 (2023)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CB32B5-0EBC-A1C4-DE3A-4DCCE1AB8A61}"/>
              </a:ext>
            </a:extLst>
          </p:cNvPr>
          <p:cNvSpPr txBox="1"/>
          <p:nvPr/>
        </p:nvSpPr>
        <p:spPr>
          <a:xfrm>
            <a:off x="10956181" y="4563346"/>
            <a:ext cx="764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B53D"/>
                </a:solidFill>
              </a:rPr>
              <a:t>Y. Lee</a:t>
            </a:r>
          </a:p>
          <a:p>
            <a:r>
              <a:rPr lang="en-US" dirty="0">
                <a:solidFill>
                  <a:srgbClr val="FFB53D"/>
                </a:solidFill>
              </a:rPr>
              <a:t>talk at</a:t>
            </a:r>
          </a:p>
          <a:p>
            <a:r>
              <a:rPr lang="en-US" dirty="0">
                <a:solidFill>
                  <a:srgbClr val="FFB53D"/>
                </a:solidFill>
              </a:rPr>
              <a:t>HP24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77632-DE9B-DED9-88E7-579DC84A00B3}"/>
              </a:ext>
            </a:extLst>
          </p:cNvPr>
          <p:cNvSpPr txBox="1"/>
          <p:nvPr/>
        </p:nvSpPr>
        <p:spPr>
          <a:xfrm>
            <a:off x="6515380" y="1532767"/>
            <a:ext cx="5408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MPI ridge: independent multiple mini-jets</a:t>
            </a:r>
          </a:p>
        </p:txBody>
      </p:sp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FE9E2413-9393-56EA-734F-07B0638035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874" y="799871"/>
            <a:ext cx="58547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40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45B0C-4B45-9645-937B-59DB3189E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8130" y="51640"/>
            <a:ext cx="8519291" cy="584773"/>
          </a:xfrm>
        </p:spPr>
        <p:txBody>
          <a:bodyPr>
            <a:normAutofit fontScale="90000"/>
          </a:bodyPr>
          <a:lstStyle/>
          <a:p>
            <a:r>
              <a:rPr lang="en-US" dirty="0"/>
              <a:t>Diffusion wake and jet energy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ABDCF-BC28-1641-A398-B382D589B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52026E-487B-1B4B-A888-B763D677E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97" y="2065787"/>
            <a:ext cx="7735943" cy="3214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D8A7C1-4BA2-8243-8B64-4D7D50E8C0CA}"/>
              </a:ext>
            </a:extLst>
          </p:cNvPr>
          <p:cNvSpPr txBox="1"/>
          <p:nvPr/>
        </p:nvSpPr>
        <p:spPr>
          <a:xfrm>
            <a:off x="5116234" y="3239981"/>
            <a:ext cx="1417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=1-2 GeV/c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E8F42-A913-3B83-52F3-DFB3C08BF998}"/>
              </a:ext>
            </a:extLst>
          </p:cNvPr>
          <p:cNvSpPr txBox="1"/>
          <p:nvPr/>
        </p:nvSpPr>
        <p:spPr>
          <a:xfrm>
            <a:off x="4763253" y="1492358"/>
            <a:ext cx="6452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-jet asymmetry 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baseline="30000" dirty="0" err="1">
                <a:solidFill>
                  <a:schemeClr val="bg1"/>
                </a:solidFill>
              </a:rPr>
              <a:t>jet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baseline="300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  : proxy of jet energy loss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2B4905-124C-9230-242E-EE3127D10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51" y="1440403"/>
            <a:ext cx="3042958" cy="4077563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DD98F551-25B1-6F4D-A1F8-C88A3B30EC7F}"/>
              </a:ext>
            </a:extLst>
          </p:cNvPr>
          <p:cNvSpPr/>
          <p:nvPr/>
        </p:nvSpPr>
        <p:spPr>
          <a:xfrm rot="21302170">
            <a:off x="1827460" y="2553850"/>
            <a:ext cx="1049154" cy="173255"/>
          </a:xfrm>
          <a:custGeom>
            <a:avLst/>
            <a:gdLst>
              <a:gd name="connsiteX0" fmla="*/ 0 w 1049154"/>
              <a:gd name="connsiteY0" fmla="*/ 105878 h 173255"/>
              <a:gd name="connsiteX1" fmla="*/ 38501 w 1049154"/>
              <a:gd name="connsiteY1" fmla="*/ 38501 h 173255"/>
              <a:gd name="connsiteX2" fmla="*/ 57751 w 1049154"/>
              <a:gd name="connsiteY2" fmla="*/ 9625 h 173255"/>
              <a:gd name="connsiteX3" fmla="*/ 86627 w 1049154"/>
              <a:gd name="connsiteY3" fmla="*/ 0 h 173255"/>
              <a:gd name="connsiteX4" fmla="*/ 154004 w 1049154"/>
              <a:gd name="connsiteY4" fmla="*/ 19250 h 173255"/>
              <a:gd name="connsiteX5" fmla="*/ 182880 w 1049154"/>
              <a:gd name="connsiteY5" fmla="*/ 38501 h 173255"/>
              <a:gd name="connsiteX6" fmla="*/ 221381 w 1049154"/>
              <a:gd name="connsiteY6" fmla="*/ 96253 h 173255"/>
              <a:gd name="connsiteX7" fmla="*/ 240631 w 1049154"/>
              <a:gd name="connsiteY7" fmla="*/ 125128 h 173255"/>
              <a:gd name="connsiteX8" fmla="*/ 269507 w 1049154"/>
              <a:gd name="connsiteY8" fmla="*/ 134754 h 173255"/>
              <a:gd name="connsiteX9" fmla="*/ 336884 w 1049154"/>
              <a:gd name="connsiteY9" fmla="*/ 115503 h 173255"/>
              <a:gd name="connsiteX10" fmla="*/ 365760 w 1049154"/>
              <a:gd name="connsiteY10" fmla="*/ 86627 h 173255"/>
              <a:gd name="connsiteX11" fmla="*/ 394636 w 1049154"/>
              <a:gd name="connsiteY11" fmla="*/ 28876 h 173255"/>
              <a:gd name="connsiteX12" fmla="*/ 423511 w 1049154"/>
              <a:gd name="connsiteY12" fmla="*/ 19250 h 173255"/>
              <a:gd name="connsiteX13" fmla="*/ 471638 w 1049154"/>
              <a:gd name="connsiteY13" fmla="*/ 28876 h 173255"/>
              <a:gd name="connsiteX14" fmla="*/ 529389 w 1049154"/>
              <a:gd name="connsiteY14" fmla="*/ 48126 h 173255"/>
              <a:gd name="connsiteX15" fmla="*/ 567890 w 1049154"/>
              <a:gd name="connsiteY15" fmla="*/ 134754 h 173255"/>
              <a:gd name="connsiteX16" fmla="*/ 596766 w 1049154"/>
              <a:gd name="connsiteY16" fmla="*/ 144379 h 173255"/>
              <a:gd name="connsiteX17" fmla="*/ 644892 w 1049154"/>
              <a:gd name="connsiteY17" fmla="*/ 134754 h 173255"/>
              <a:gd name="connsiteX18" fmla="*/ 664143 w 1049154"/>
              <a:gd name="connsiteY18" fmla="*/ 105878 h 173255"/>
              <a:gd name="connsiteX19" fmla="*/ 693019 w 1049154"/>
              <a:gd name="connsiteY19" fmla="*/ 86627 h 173255"/>
              <a:gd name="connsiteX20" fmla="*/ 712269 w 1049154"/>
              <a:gd name="connsiteY20" fmla="*/ 57752 h 173255"/>
              <a:gd name="connsiteX21" fmla="*/ 770021 w 1049154"/>
              <a:gd name="connsiteY21" fmla="*/ 38501 h 173255"/>
              <a:gd name="connsiteX22" fmla="*/ 808522 w 1049154"/>
              <a:gd name="connsiteY22" fmla="*/ 48126 h 173255"/>
              <a:gd name="connsiteX23" fmla="*/ 827772 w 1049154"/>
              <a:gd name="connsiteY23" fmla="*/ 77002 h 173255"/>
              <a:gd name="connsiteX24" fmla="*/ 866274 w 1049154"/>
              <a:gd name="connsiteY24" fmla="*/ 163629 h 173255"/>
              <a:gd name="connsiteX25" fmla="*/ 895149 w 1049154"/>
              <a:gd name="connsiteY25" fmla="*/ 173255 h 173255"/>
              <a:gd name="connsiteX26" fmla="*/ 952901 w 1049154"/>
              <a:gd name="connsiteY26" fmla="*/ 163629 h 173255"/>
              <a:gd name="connsiteX27" fmla="*/ 991402 w 1049154"/>
              <a:gd name="connsiteY27" fmla="*/ 105878 h 173255"/>
              <a:gd name="connsiteX28" fmla="*/ 1049154 w 1049154"/>
              <a:gd name="connsiteY28" fmla="*/ 77002 h 17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9154" h="173255">
                <a:moveTo>
                  <a:pt x="0" y="105878"/>
                </a:moveTo>
                <a:cubicBezTo>
                  <a:pt x="12834" y="83419"/>
                  <a:pt x="25193" y="60682"/>
                  <a:pt x="38501" y="38501"/>
                </a:cubicBezTo>
                <a:cubicBezTo>
                  <a:pt x="44453" y="28581"/>
                  <a:pt x="48718" y="16852"/>
                  <a:pt x="57751" y="9625"/>
                </a:cubicBezTo>
                <a:cubicBezTo>
                  <a:pt x="65674" y="3287"/>
                  <a:pt x="77002" y="3208"/>
                  <a:pt x="86627" y="0"/>
                </a:cubicBezTo>
                <a:cubicBezTo>
                  <a:pt x="98961" y="3083"/>
                  <a:pt x="140197" y="12346"/>
                  <a:pt x="154004" y="19250"/>
                </a:cubicBezTo>
                <a:cubicBezTo>
                  <a:pt x="164351" y="24423"/>
                  <a:pt x="173255" y="32084"/>
                  <a:pt x="182880" y="38501"/>
                </a:cubicBezTo>
                <a:lnTo>
                  <a:pt x="221381" y="96253"/>
                </a:lnTo>
                <a:cubicBezTo>
                  <a:pt x="227798" y="105878"/>
                  <a:pt x="229657" y="121470"/>
                  <a:pt x="240631" y="125128"/>
                </a:cubicBezTo>
                <a:lnTo>
                  <a:pt x="269507" y="134754"/>
                </a:lnTo>
                <a:cubicBezTo>
                  <a:pt x="274637" y="133471"/>
                  <a:pt x="328601" y="121025"/>
                  <a:pt x="336884" y="115503"/>
                </a:cubicBezTo>
                <a:cubicBezTo>
                  <a:pt x="348210" y="107952"/>
                  <a:pt x="356135" y="96252"/>
                  <a:pt x="365760" y="86627"/>
                </a:cubicBezTo>
                <a:cubicBezTo>
                  <a:pt x="372101" y="67604"/>
                  <a:pt x="377673" y="42447"/>
                  <a:pt x="394636" y="28876"/>
                </a:cubicBezTo>
                <a:cubicBezTo>
                  <a:pt x="402558" y="22538"/>
                  <a:pt x="413886" y="22459"/>
                  <a:pt x="423511" y="19250"/>
                </a:cubicBezTo>
                <a:cubicBezTo>
                  <a:pt x="439553" y="22459"/>
                  <a:pt x="455854" y="24571"/>
                  <a:pt x="471638" y="28876"/>
                </a:cubicBezTo>
                <a:cubicBezTo>
                  <a:pt x="491215" y="34215"/>
                  <a:pt x="529389" y="48126"/>
                  <a:pt x="529389" y="48126"/>
                </a:cubicBezTo>
                <a:cubicBezTo>
                  <a:pt x="535270" y="65770"/>
                  <a:pt x="547092" y="118115"/>
                  <a:pt x="567890" y="134754"/>
                </a:cubicBezTo>
                <a:cubicBezTo>
                  <a:pt x="575813" y="141092"/>
                  <a:pt x="587141" y="141171"/>
                  <a:pt x="596766" y="144379"/>
                </a:cubicBezTo>
                <a:cubicBezTo>
                  <a:pt x="612808" y="141171"/>
                  <a:pt x="630688" y="142871"/>
                  <a:pt x="644892" y="134754"/>
                </a:cubicBezTo>
                <a:cubicBezTo>
                  <a:pt x="654936" y="129015"/>
                  <a:pt x="655963" y="114058"/>
                  <a:pt x="664143" y="105878"/>
                </a:cubicBezTo>
                <a:cubicBezTo>
                  <a:pt x="672323" y="97698"/>
                  <a:pt x="683394" y="93044"/>
                  <a:pt x="693019" y="86627"/>
                </a:cubicBezTo>
                <a:cubicBezTo>
                  <a:pt x="699436" y="77002"/>
                  <a:pt x="702460" y="63883"/>
                  <a:pt x="712269" y="57752"/>
                </a:cubicBezTo>
                <a:cubicBezTo>
                  <a:pt x="729477" y="46997"/>
                  <a:pt x="770021" y="38501"/>
                  <a:pt x="770021" y="38501"/>
                </a:cubicBezTo>
                <a:cubicBezTo>
                  <a:pt x="782855" y="41709"/>
                  <a:pt x="797515" y="40788"/>
                  <a:pt x="808522" y="48126"/>
                </a:cubicBezTo>
                <a:cubicBezTo>
                  <a:pt x="818147" y="54543"/>
                  <a:pt x="823074" y="66431"/>
                  <a:pt x="827772" y="77002"/>
                </a:cubicBezTo>
                <a:cubicBezTo>
                  <a:pt x="836698" y="97086"/>
                  <a:pt x="843738" y="145600"/>
                  <a:pt x="866274" y="163629"/>
                </a:cubicBezTo>
                <a:cubicBezTo>
                  <a:pt x="874196" y="169967"/>
                  <a:pt x="885524" y="170046"/>
                  <a:pt x="895149" y="173255"/>
                </a:cubicBezTo>
                <a:cubicBezTo>
                  <a:pt x="914400" y="170046"/>
                  <a:pt x="936913" y="174821"/>
                  <a:pt x="952901" y="163629"/>
                </a:cubicBezTo>
                <a:cubicBezTo>
                  <a:pt x="971855" y="150361"/>
                  <a:pt x="991402" y="105878"/>
                  <a:pt x="991402" y="105878"/>
                </a:cubicBezTo>
                <a:cubicBezTo>
                  <a:pt x="1006100" y="61783"/>
                  <a:pt x="990881" y="77002"/>
                  <a:pt x="1049154" y="77002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F4EA06-8520-CC4A-8260-D99FDD4552D0}"/>
              </a:ext>
            </a:extLst>
          </p:cNvPr>
          <p:cNvCxnSpPr>
            <a:cxnSpLocks/>
          </p:cNvCxnSpPr>
          <p:nvPr/>
        </p:nvCxnSpPr>
        <p:spPr>
          <a:xfrm>
            <a:off x="2833984" y="2576408"/>
            <a:ext cx="104853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>
            <a:extLst>
              <a:ext uri="{FF2B5EF4-FFF2-40B4-BE49-F238E27FC236}">
                <a16:creationId xmlns:a16="http://schemas.microsoft.com/office/drawing/2014/main" id="{E24310CC-CF53-315E-B461-ED66AE542471}"/>
              </a:ext>
            </a:extLst>
          </p:cNvPr>
          <p:cNvSpPr/>
          <p:nvPr/>
        </p:nvSpPr>
        <p:spPr>
          <a:xfrm rot="21302170">
            <a:off x="1248343" y="4212274"/>
            <a:ext cx="1049154" cy="173255"/>
          </a:xfrm>
          <a:custGeom>
            <a:avLst/>
            <a:gdLst>
              <a:gd name="connsiteX0" fmla="*/ 0 w 1049154"/>
              <a:gd name="connsiteY0" fmla="*/ 105878 h 173255"/>
              <a:gd name="connsiteX1" fmla="*/ 38501 w 1049154"/>
              <a:gd name="connsiteY1" fmla="*/ 38501 h 173255"/>
              <a:gd name="connsiteX2" fmla="*/ 57751 w 1049154"/>
              <a:gd name="connsiteY2" fmla="*/ 9625 h 173255"/>
              <a:gd name="connsiteX3" fmla="*/ 86627 w 1049154"/>
              <a:gd name="connsiteY3" fmla="*/ 0 h 173255"/>
              <a:gd name="connsiteX4" fmla="*/ 154004 w 1049154"/>
              <a:gd name="connsiteY4" fmla="*/ 19250 h 173255"/>
              <a:gd name="connsiteX5" fmla="*/ 182880 w 1049154"/>
              <a:gd name="connsiteY5" fmla="*/ 38501 h 173255"/>
              <a:gd name="connsiteX6" fmla="*/ 221381 w 1049154"/>
              <a:gd name="connsiteY6" fmla="*/ 96253 h 173255"/>
              <a:gd name="connsiteX7" fmla="*/ 240631 w 1049154"/>
              <a:gd name="connsiteY7" fmla="*/ 125128 h 173255"/>
              <a:gd name="connsiteX8" fmla="*/ 269507 w 1049154"/>
              <a:gd name="connsiteY8" fmla="*/ 134754 h 173255"/>
              <a:gd name="connsiteX9" fmla="*/ 336884 w 1049154"/>
              <a:gd name="connsiteY9" fmla="*/ 115503 h 173255"/>
              <a:gd name="connsiteX10" fmla="*/ 365760 w 1049154"/>
              <a:gd name="connsiteY10" fmla="*/ 86627 h 173255"/>
              <a:gd name="connsiteX11" fmla="*/ 394636 w 1049154"/>
              <a:gd name="connsiteY11" fmla="*/ 28876 h 173255"/>
              <a:gd name="connsiteX12" fmla="*/ 423511 w 1049154"/>
              <a:gd name="connsiteY12" fmla="*/ 19250 h 173255"/>
              <a:gd name="connsiteX13" fmla="*/ 471638 w 1049154"/>
              <a:gd name="connsiteY13" fmla="*/ 28876 h 173255"/>
              <a:gd name="connsiteX14" fmla="*/ 529389 w 1049154"/>
              <a:gd name="connsiteY14" fmla="*/ 48126 h 173255"/>
              <a:gd name="connsiteX15" fmla="*/ 567890 w 1049154"/>
              <a:gd name="connsiteY15" fmla="*/ 134754 h 173255"/>
              <a:gd name="connsiteX16" fmla="*/ 596766 w 1049154"/>
              <a:gd name="connsiteY16" fmla="*/ 144379 h 173255"/>
              <a:gd name="connsiteX17" fmla="*/ 644892 w 1049154"/>
              <a:gd name="connsiteY17" fmla="*/ 134754 h 173255"/>
              <a:gd name="connsiteX18" fmla="*/ 664143 w 1049154"/>
              <a:gd name="connsiteY18" fmla="*/ 105878 h 173255"/>
              <a:gd name="connsiteX19" fmla="*/ 693019 w 1049154"/>
              <a:gd name="connsiteY19" fmla="*/ 86627 h 173255"/>
              <a:gd name="connsiteX20" fmla="*/ 712269 w 1049154"/>
              <a:gd name="connsiteY20" fmla="*/ 57752 h 173255"/>
              <a:gd name="connsiteX21" fmla="*/ 770021 w 1049154"/>
              <a:gd name="connsiteY21" fmla="*/ 38501 h 173255"/>
              <a:gd name="connsiteX22" fmla="*/ 808522 w 1049154"/>
              <a:gd name="connsiteY22" fmla="*/ 48126 h 173255"/>
              <a:gd name="connsiteX23" fmla="*/ 827772 w 1049154"/>
              <a:gd name="connsiteY23" fmla="*/ 77002 h 173255"/>
              <a:gd name="connsiteX24" fmla="*/ 866274 w 1049154"/>
              <a:gd name="connsiteY24" fmla="*/ 163629 h 173255"/>
              <a:gd name="connsiteX25" fmla="*/ 895149 w 1049154"/>
              <a:gd name="connsiteY25" fmla="*/ 173255 h 173255"/>
              <a:gd name="connsiteX26" fmla="*/ 952901 w 1049154"/>
              <a:gd name="connsiteY26" fmla="*/ 163629 h 173255"/>
              <a:gd name="connsiteX27" fmla="*/ 991402 w 1049154"/>
              <a:gd name="connsiteY27" fmla="*/ 105878 h 173255"/>
              <a:gd name="connsiteX28" fmla="*/ 1049154 w 1049154"/>
              <a:gd name="connsiteY28" fmla="*/ 77002 h 17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9154" h="173255">
                <a:moveTo>
                  <a:pt x="0" y="105878"/>
                </a:moveTo>
                <a:cubicBezTo>
                  <a:pt x="12834" y="83419"/>
                  <a:pt x="25193" y="60682"/>
                  <a:pt x="38501" y="38501"/>
                </a:cubicBezTo>
                <a:cubicBezTo>
                  <a:pt x="44453" y="28581"/>
                  <a:pt x="48718" y="16852"/>
                  <a:pt x="57751" y="9625"/>
                </a:cubicBezTo>
                <a:cubicBezTo>
                  <a:pt x="65674" y="3287"/>
                  <a:pt x="77002" y="3208"/>
                  <a:pt x="86627" y="0"/>
                </a:cubicBezTo>
                <a:cubicBezTo>
                  <a:pt x="98961" y="3083"/>
                  <a:pt x="140197" y="12346"/>
                  <a:pt x="154004" y="19250"/>
                </a:cubicBezTo>
                <a:cubicBezTo>
                  <a:pt x="164351" y="24423"/>
                  <a:pt x="173255" y="32084"/>
                  <a:pt x="182880" y="38501"/>
                </a:cubicBezTo>
                <a:lnTo>
                  <a:pt x="221381" y="96253"/>
                </a:lnTo>
                <a:cubicBezTo>
                  <a:pt x="227798" y="105878"/>
                  <a:pt x="229657" y="121470"/>
                  <a:pt x="240631" y="125128"/>
                </a:cubicBezTo>
                <a:lnTo>
                  <a:pt x="269507" y="134754"/>
                </a:lnTo>
                <a:cubicBezTo>
                  <a:pt x="274637" y="133471"/>
                  <a:pt x="328601" y="121025"/>
                  <a:pt x="336884" y="115503"/>
                </a:cubicBezTo>
                <a:cubicBezTo>
                  <a:pt x="348210" y="107952"/>
                  <a:pt x="356135" y="96252"/>
                  <a:pt x="365760" y="86627"/>
                </a:cubicBezTo>
                <a:cubicBezTo>
                  <a:pt x="372101" y="67604"/>
                  <a:pt x="377673" y="42447"/>
                  <a:pt x="394636" y="28876"/>
                </a:cubicBezTo>
                <a:cubicBezTo>
                  <a:pt x="402558" y="22538"/>
                  <a:pt x="413886" y="22459"/>
                  <a:pt x="423511" y="19250"/>
                </a:cubicBezTo>
                <a:cubicBezTo>
                  <a:pt x="439553" y="22459"/>
                  <a:pt x="455854" y="24571"/>
                  <a:pt x="471638" y="28876"/>
                </a:cubicBezTo>
                <a:cubicBezTo>
                  <a:pt x="491215" y="34215"/>
                  <a:pt x="529389" y="48126"/>
                  <a:pt x="529389" y="48126"/>
                </a:cubicBezTo>
                <a:cubicBezTo>
                  <a:pt x="535270" y="65770"/>
                  <a:pt x="547092" y="118115"/>
                  <a:pt x="567890" y="134754"/>
                </a:cubicBezTo>
                <a:cubicBezTo>
                  <a:pt x="575813" y="141092"/>
                  <a:pt x="587141" y="141171"/>
                  <a:pt x="596766" y="144379"/>
                </a:cubicBezTo>
                <a:cubicBezTo>
                  <a:pt x="612808" y="141171"/>
                  <a:pt x="630688" y="142871"/>
                  <a:pt x="644892" y="134754"/>
                </a:cubicBezTo>
                <a:cubicBezTo>
                  <a:pt x="654936" y="129015"/>
                  <a:pt x="655963" y="114058"/>
                  <a:pt x="664143" y="105878"/>
                </a:cubicBezTo>
                <a:cubicBezTo>
                  <a:pt x="672323" y="97698"/>
                  <a:pt x="683394" y="93044"/>
                  <a:pt x="693019" y="86627"/>
                </a:cubicBezTo>
                <a:cubicBezTo>
                  <a:pt x="699436" y="77002"/>
                  <a:pt x="702460" y="63883"/>
                  <a:pt x="712269" y="57752"/>
                </a:cubicBezTo>
                <a:cubicBezTo>
                  <a:pt x="729477" y="46997"/>
                  <a:pt x="770021" y="38501"/>
                  <a:pt x="770021" y="38501"/>
                </a:cubicBezTo>
                <a:cubicBezTo>
                  <a:pt x="782855" y="41709"/>
                  <a:pt x="797515" y="40788"/>
                  <a:pt x="808522" y="48126"/>
                </a:cubicBezTo>
                <a:cubicBezTo>
                  <a:pt x="818147" y="54543"/>
                  <a:pt x="823074" y="66431"/>
                  <a:pt x="827772" y="77002"/>
                </a:cubicBezTo>
                <a:cubicBezTo>
                  <a:pt x="836698" y="97086"/>
                  <a:pt x="843738" y="145600"/>
                  <a:pt x="866274" y="163629"/>
                </a:cubicBezTo>
                <a:cubicBezTo>
                  <a:pt x="874196" y="169967"/>
                  <a:pt x="885524" y="170046"/>
                  <a:pt x="895149" y="173255"/>
                </a:cubicBezTo>
                <a:cubicBezTo>
                  <a:pt x="914400" y="170046"/>
                  <a:pt x="936913" y="174821"/>
                  <a:pt x="952901" y="163629"/>
                </a:cubicBezTo>
                <a:cubicBezTo>
                  <a:pt x="971855" y="150361"/>
                  <a:pt x="991402" y="105878"/>
                  <a:pt x="991402" y="105878"/>
                </a:cubicBezTo>
                <a:cubicBezTo>
                  <a:pt x="1006100" y="61783"/>
                  <a:pt x="990881" y="77002"/>
                  <a:pt x="1049154" y="77002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EE2286-4A7B-08EA-6B42-21BD0A82F541}"/>
              </a:ext>
            </a:extLst>
          </p:cNvPr>
          <p:cNvCxnSpPr>
            <a:cxnSpLocks/>
          </p:cNvCxnSpPr>
          <p:nvPr/>
        </p:nvCxnSpPr>
        <p:spPr>
          <a:xfrm>
            <a:off x="2261416" y="4279948"/>
            <a:ext cx="1621100" cy="139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F2AA4E31-15F5-4204-94E7-59E841203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2415" y="964750"/>
            <a:ext cx="1499455" cy="4022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73D57F-3FB2-FCC0-9BF4-07F1CBBFF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8794" y="5645567"/>
            <a:ext cx="1499456" cy="34008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6C87464-E4F3-8CA8-317A-86FF44FEC8F5}"/>
              </a:ext>
            </a:extLst>
          </p:cNvPr>
          <p:cNvSpPr txBox="1"/>
          <p:nvPr/>
        </p:nvSpPr>
        <p:spPr>
          <a:xfrm>
            <a:off x="5557424" y="874979"/>
            <a:ext cx="43772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Longitudinal tomography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51E4BC-0CC4-C423-C80B-F9A7EAF2FCE1}"/>
              </a:ext>
            </a:extLst>
          </p:cNvPr>
          <p:cNvSpPr/>
          <p:nvPr/>
        </p:nvSpPr>
        <p:spPr>
          <a:xfrm>
            <a:off x="2758828" y="2476380"/>
            <a:ext cx="150312" cy="200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66A1C69-9FEC-8EBA-07AC-EE9D506F7C12}"/>
              </a:ext>
            </a:extLst>
          </p:cNvPr>
          <p:cNvSpPr/>
          <p:nvPr/>
        </p:nvSpPr>
        <p:spPr>
          <a:xfrm>
            <a:off x="2152714" y="4167208"/>
            <a:ext cx="150312" cy="200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307AE3-69E9-58A8-C361-75AE5E2D75F5}"/>
              </a:ext>
            </a:extLst>
          </p:cNvPr>
          <p:cNvSpPr txBox="1"/>
          <p:nvPr/>
        </p:nvSpPr>
        <p:spPr>
          <a:xfrm>
            <a:off x="4763253" y="5392098"/>
            <a:ext cx="556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  <a:effectLst/>
                <a:latin typeface="Helvetica" pitchFamily="2" charset="0"/>
              </a:rPr>
              <a:t>Yang, Luo, Chen, Pang and XNW, PRL 130, 052301 (2023)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8B4431-6B83-E4D6-880D-60B331340073}"/>
              </a:ext>
            </a:extLst>
          </p:cNvPr>
          <p:cNvSpPr txBox="1"/>
          <p:nvPr/>
        </p:nvSpPr>
        <p:spPr>
          <a:xfrm>
            <a:off x="4842275" y="5746512"/>
            <a:ext cx="55699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B53D"/>
                </a:solidFill>
              </a:rPr>
              <a:t>Zhang, Owens, Wang and XNW, PRL 103, 032302 (2009)</a:t>
            </a:r>
          </a:p>
        </p:txBody>
      </p:sp>
    </p:spTree>
    <p:extLst>
      <p:ext uri="{BB962C8B-B14F-4D97-AF65-F5344CB8AC3E}">
        <p14:creationId xmlns:p14="http://schemas.microsoft.com/office/powerpoint/2010/main" val="3170714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AB08F-2004-0737-806F-0E33F5E27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Diffusion wake in di-jets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513B7-0A56-4E9F-0BC2-2970C2F52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1BDB6B-233C-9F8E-C8E3-FE082D5B1265}"/>
              </a:ext>
            </a:extLst>
          </p:cNvPr>
          <p:cNvGrpSpPr/>
          <p:nvPr/>
        </p:nvGrpSpPr>
        <p:grpSpPr>
          <a:xfrm>
            <a:off x="-7000526" y="-1139535"/>
            <a:ext cx="16737649" cy="6959567"/>
            <a:chOff x="596252" y="1848042"/>
            <a:chExt cx="11337724" cy="43705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0AB53CC-EF04-7BA0-0109-3634C24B6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5149" y="3631796"/>
              <a:ext cx="5018827" cy="258675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5B5C81-75BE-B37C-0CA3-A28EAB1CE3F5}"/>
                </a:ext>
              </a:extLst>
            </p:cNvPr>
            <p:cNvSpPr txBox="1"/>
            <p:nvPr/>
          </p:nvSpPr>
          <p:spPr>
            <a:xfrm>
              <a:off x="596252" y="1848042"/>
              <a:ext cx="3270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Rapidity ordering convention: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3984822-5B16-0A90-E619-0BFF75E291D9}"/>
              </a:ext>
            </a:extLst>
          </p:cNvPr>
          <p:cNvSpPr txBox="1"/>
          <p:nvPr/>
        </p:nvSpPr>
        <p:spPr>
          <a:xfrm>
            <a:off x="3474058" y="1141858"/>
            <a:ext cx="6460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without rapidity gap</a:t>
            </a:r>
          </a:p>
        </p:txBody>
      </p:sp>
    </p:spTree>
    <p:extLst>
      <p:ext uri="{BB962C8B-B14F-4D97-AF65-F5344CB8AC3E}">
        <p14:creationId xmlns:p14="http://schemas.microsoft.com/office/powerpoint/2010/main" val="234053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7C544-5817-D928-03B1-2733DD5BE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59AB1-79DA-64E0-87C2-DDC2F2B8F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763895"/>
          </a:xfrm>
        </p:spPr>
        <p:txBody>
          <a:bodyPr/>
          <a:lstStyle/>
          <a:p>
            <a:r>
              <a:rPr lang="en-US" dirty="0"/>
              <a:t>Diffusion wake in di-jets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DFF6E-790B-7FD7-B026-90B5923B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15E5E3-D652-4501-E25E-0D2620C55F92}"/>
              </a:ext>
            </a:extLst>
          </p:cNvPr>
          <p:cNvSpPr txBox="1"/>
          <p:nvPr/>
        </p:nvSpPr>
        <p:spPr>
          <a:xfrm>
            <a:off x="4700354" y="1450530"/>
            <a:ext cx="32886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</a:t>
            </a:r>
          </a:p>
          <a:p>
            <a:r>
              <a:rPr lang="en-US" sz="2400" dirty="0">
                <a:solidFill>
                  <a:schemeClr val="bg1"/>
                </a:solidFill>
              </a:rPr>
              <a:t>di-jets with and without rapidity gap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43CD24-5436-2F9D-3C99-F771EE42C107}"/>
              </a:ext>
            </a:extLst>
          </p:cNvPr>
          <p:cNvGrpSpPr/>
          <p:nvPr/>
        </p:nvGrpSpPr>
        <p:grpSpPr>
          <a:xfrm>
            <a:off x="1961155" y="851507"/>
            <a:ext cx="2739199" cy="5490935"/>
            <a:chOff x="1069071" y="789435"/>
            <a:chExt cx="2739199" cy="5490935"/>
          </a:xfrm>
        </p:grpSpPr>
        <p:pic>
          <p:nvPicPr>
            <p:cNvPr id="7" name="Picture 6" descr="A diagram of a jet and jet&#10;&#10;Description automatically generated">
              <a:extLst>
                <a:ext uri="{FF2B5EF4-FFF2-40B4-BE49-F238E27FC236}">
                  <a16:creationId xmlns:a16="http://schemas.microsoft.com/office/drawing/2014/main" id="{6E3EA16D-E194-1AA3-F21C-8F527B477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071" y="789435"/>
              <a:ext cx="2728239" cy="298764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51907D0-0600-472E-0FD8-4E41E0953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964" r="50000"/>
            <a:stretch/>
          </p:blipFill>
          <p:spPr>
            <a:xfrm>
              <a:off x="1069071" y="3429000"/>
              <a:ext cx="2739199" cy="285137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9C22605-3DEC-718E-555D-BCE31681AE52}"/>
              </a:ext>
            </a:extLst>
          </p:cNvPr>
          <p:cNvGrpSpPr/>
          <p:nvPr/>
        </p:nvGrpSpPr>
        <p:grpSpPr>
          <a:xfrm>
            <a:off x="7825635" y="866071"/>
            <a:ext cx="2741044" cy="5538443"/>
            <a:chOff x="8752066" y="803999"/>
            <a:chExt cx="2741044" cy="553844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39D7086-45D3-2AEB-2AF7-03EEC0BE202B}"/>
                </a:ext>
              </a:extLst>
            </p:cNvPr>
            <p:cNvGrpSpPr/>
            <p:nvPr/>
          </p:nvGrpSpPr>
          <p:grpSpPr>
            <a:xfrm>
              <a:off x="8752066" y="803999"/>
              <a:ext cx="2741044" cy="2763137"/>
              <a:chOff x="4197913" y="2052147"/>
              <a:chExt cx="3486166" cy="3771721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F96F12E-5083-DC84-CB1B-D923115A4ED1}"/>
                  </a:ext>
                </a:extLst>
              </p:cNvPr>
              <p:cNvSpPr/>
              <p:nvPr/>
            </p:nvSpPr>
            <p:spPr>
              <a:xfrm>
                <a:off x="4197913" y="2052147"/>
                <a:ext cx="3486166" cy="10198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" name="Picture 4" descr="A diagram of a jet and jet&#10;&#10;Description automatically generated">
                <a:extLst>
                  <a:ext uri="{FF2B5EF4-FFF2-40B4-BE49-F238E27FC236}">
                    <a16:creationId xmlns:a16="http://schemas.microsoft.com/office/drawing/2014/main" id="{620E8325-ADF7-1ABE-729F-AD94748DF0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27186"/>
              <a:stretch/>
            </p:blipFill>
            <p:spPr>
              <a:xfrm>
                <a:off x="4214200" y="3068052"/>
                <a:ext cx="3456128" cy="2755816"/>
              </a:xfrm>
              <a:prstGeom prst="rect">
                <a:avLst/>
              </a:prstGeom>
            </p:spPr>
          </p:pic>
          <p:pic>
            <p:nvPicPr>
              <p:cNvPr id="6" name="Picture 5" descr="A diagram of a jet and jet&#10;&#10;Description automatically generated">
                <a:extLst>
                  <a:ext uri="{FF2B5EF4-FFF2-40B4-BE49-F238E27FC236}">
                    <a16:creationId xmlns:a16="http://schemas.microsoft.com/office/drawing/2014/main" id="{3836A81F-B0F6-7B78-32A8-DE1C2E05A2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8526" t="9994" r="17572" b="57041"/>
              <a:stretch/>
            </p:blipFill>
            <p:spPr>
              <a:xfrm rot="19042495">
                <a:off x="5202962" y="2394054"/>
                <a:ext cx="1503947" cy="1236653"/>
              </a:xfrm>
              <a:prstGeom prst="rect">
                <a:avLst/>
              </a:prstGeom>
            </p:spPr>
          </p:pic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4606CD9-0004-A2BF-8334-09EDF2031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5005" r="1237"/>
            <a:stretch/>
          </p:blipFill>
          <p:spPr>
            <a:xfrm>
              <a:off x="8753911" y="3342667"/>
              <a:ext cx="2739199" cy="2999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26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89592-D920-F89A-83FA-8DFA55384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FFE73-FB7B-815F-FA56-AB525A6A1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773761"/>
          </a:xfrm>
        </p:spPr>
        <p:txBody>
          <a:bodyPr/>
          <a:lstStyle/>
          <a:p>
            <a:r>
              <a:rPr lang="en-US" dirty="0"/>
              <a:t>Diffusion wake in di-jets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B6B0E-97E4-2336-BE06-FE4A2075A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A diagram of a jet and jet&#10;&#10;Description automatically generated">
            <a:extLst>
              <a:ext uri="{FF2B5EF4-FFF2-40B4-BE49-F238E27FC236}">
                <a16:creationId xmlns:a16="http://schemas.microsoft.com/office/drawing/2014/main" id="{02236C30-60E8-0F4C-DD98-14CAF7EEF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071" y="789435"/>
            <a:ext cx="2728239" cy="29876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5DC8D8-6937-E321-2B22-5D5E69D5F963}"/>
              </a:ext>
            </a:extLst>
          </p:cNvPr>
          <p:cNvSpPr txBox="1"/>
          <p:nvPr/>
        </p:nvSpPr>
        <p:spPr>
          <a:xfrm>
            <a:off x="4700354" y="1450530"/>
            <a:ext cx="3692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</a:t>
            </a:r>
          </a:p>
          <a:p>
            <a:r>
              <a:rPr lang="en-US" sz="2400" dirty="0">
                <a:solidFill>
                  <a:schemeClr val="bg1"/>
                </a:solidFill>
              </a:rPr>
              <a:t>di-jets with rapidity gap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5C06EA-FA6B-C666-F6A8-76030F0E718E}"/>
              </a:ext>
            </a:extLst>
          </p:cNvPr>
          <p:cNvGrpSpPr/>
          <p:nvPr/>
        </p:nvGrpSpPr>
        <p:grpSpPr>
          <a:xfrm>
            <a:off x="8786792" y="789435"/>
            <a:ext cx="2695505" cy="2759935"/>
            <a:chOff x="4242079" y="2032267"/>
            <a:chExt cx="3428248" cy="37673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1AD657-C8E4-B88E-03AC-779770D89601}"/>
                </a:ext>
              </a:extLst>
            </p:cNvPr>
            <p:cNvSpPr/>
            <p:nvPr/>
          </p:nvSpPr>
          <p:spPr>
            <a:xfrm>
              <a:off x="4242079" y="2032267"/>
              <a:ext cx="3425714" cy="10198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A diagram of a jet and jet&#10;&#10;Description automatically generated">
              <a:extLst>
                <a:ext uri="{FF2B5EF4-FFF2-40B4-BE49-F238E27FC236}">
                  <a16:creationId xmlns:a16="http://schemas.microsoft.com/office/drawing/2014/main" id="{82ED2810-3B09-06FE-4328-0C7C04F09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7186"/>
            <a:stretch/>
          </p:blipFill>
          <p:spPr>
            <a:xfrm>
              <a:off x="4244613" y="3068052"/>
              <a:ext cx="3425714" cy="2731565"/>
            </a:xfrm>
            <a:prstGeom prst="rect">
              <a:avLst/>
            </a:prstGeom>
          </p:spPr>
        </p:pic>
        <p:pic>
          <p:nvPicPr>
            <p:cNvPr id="6" name="Picture 5" descr="A diagram of a jet and jet&#10;&#10;Description automatically generated">
              <a:extLst>
                <a:ext uri="{FF2B5EF4-FFF2-40B4-BE49-F238E27FC236}">
                  <a16:creationId xmlns:a16="http://schemas.microsoft.com/office/drawing/2014/main" id="{0681BB14-D8C2-7AC0-1584-428A3CFC7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8526" t="9994" r="17572" b="57041"/>
            <a:stretch/>
          </p:blipFill>
          <p:spPr>
            <a:xfrm rot="19042495">
              <a:off x="5202962" y="2394054"/>
              <a:ext cx="1503947" cy="1236653"/>
            </a:xfrm>
            <a:prstGeom prst="rect">
              <a:avLst/>
            </a:prstGeom>
          </p:spPr>
        </p:pic>
      </p:grpSp>
      <p:pic>
        <p:nvPicPr>
          <p:cNvPr id="21" name="Picture 20" descr="A diagram of a graph&#10;&#10;Description automatically generated">
            <a:extLst>
              <a:ext uri="{FF2B5EF4-FFF2-40B4-BE49-F238E27FC236}">
                <a16:creationId xmlns:a16="http://schemas.microsoft.com/office/drawing/2014/main" id="{D750E5FA-437F-86EC-B747-5D8759DE52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3141"/>
          <a:stretch/>
        </p:blipFill>
        <p:spPr>
          <a:xfrm>
            <a:off x="3921308" y="4270609"/>
            <a:ext cx="4708606" cy="205254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E65CC9E-0298-ACB6-1DBA-4946F076E9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626" y="3621497"/>
            <a:ext cx="3440929" cy="29539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CD84DC6-261E-D046-D98D-1CE8C302831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964" r="50000"/>
          <a:stretch/>
        </p:blipFill>
        <p:spPr>
          <a:xfrm>
            <a:off x="1069071" y="3429000"/>
            <a:ext cx="2739199" cy="28513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018135A-6D5F-047E-47CA-8C806ED1631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5005" r="1237"/>
          <a:stretch/>
        </p:blipFill>
        <p:spPr>
          <a:xfrm>
            <a:off x="8753911" y="3342667"/>
            <a:ext cx="2739199" cy="299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9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4F8B0C3-1911-4F63-F27E-98C22D584DB2}"/>
              </a:ext>
            </a:extLst>
          </p:cNvPr>
          <p:cNvSpPr/>
          <p:nvPr/>
        </p:nvSpPr>
        <p:spPr>
          <a:xfrm>
            <a:off x="6449938" y="2982081"/>
            <a:ext cx="5742062" cy="2518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839B7D-7B0F-ADC1-6A3A-7AD4A0037017}"/>
              </a:ext>
            </a:extLst>
          </p:cNvPr>
          <p:cNvSpPr/>
          <p:nvPr/>
        </p:nvSpPr>
        <p:spPr>
          <a:xfrm>
            <a:off x="-3" y="2963424"/>
            <a:ext cx="6373629" cy="2537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AA172-52E1-AEE8-A137-1539F3EC8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4E9A97-F9DF-17AB-E579-A0376EB8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A close up of a paper&#10;&#10;AI-generated content may be incorrect.">
            <a:extLst>
              <a:ext uri="{FF2B5EF4-FFF2-40B4-BE49-F238E27FC236}">
                <a16:creationId xmlns:a16="http://schemas.microsoft.com/office/drawing/2014/main" id="{254781B1-D450-818E-ABB7-1B45AEC6AD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47" r="2860"/>
          <a:stretch>
            <a:fillRect/>
          </a:stretch>
        </p:blipFill>
        <p:spPr>
          <a:xfrm>
            <a:off x="-1" y="1070978"/>
            <a:ext cx="6373629" cy="1911103"/>
          </a:xfrm>
          <a:prstGeom prst="rect">
            <a:avLst/>
          </a:prstGeom>
        </p:spPr>
      </p:pic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27D4D26C-FF3E-2D35-CA49-307E541A9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732" y="2933008"/>
            <a:ext cx="3000050" cy="2447409"/>
          </a:xfrm>
          <a:prstGeom prst="rect">
            <a:avLst/>
          </a:prstGeom>
        </p:spPr>
      </p:pic>
      <p:pic>
        <p:nvPicPr>
          <p:cNvPr id="10" name="Picture 9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B9CEA584-15FC-FCB3-889C-D125366C8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9938" y="1061936"/>
            <a:ext cx="5742062" cy="1920145"/>
          </a:xfrm>
          <a:prstGeom prst="rect">
            <a:avLst/>
          </a:prstGeom>
        </p:spPr>
      </p:pic>
      <p:pic>
        <p:nvPicPr>
          <p:cNvPr id="13" name="Picture 12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FA9E9AD8-E573-6016-AB8E-8B833C0D93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2200" y="3102716"/>
            <a:ext cx="3549960" cy="23983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1BDC99-BE4B-FE54-66E5-F7A05CEA400D}"/>
              </a:ext>
            </a:extLst>
          </p:cNvPr>
          <p:cNvSpPr txBox="1"/>
          <p:nvPr/>
        </p:nvSpPr>
        <p:spPr>
          <a:xfrm>
            <a:off x="6316149" y="5531468"/>
            <a:ext cx="574206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X. G. Huang, P. Huovinen and X.-N. Wang, ``Quark Polarization in a Viscous Quark-Gluon Plasma,'' Phys. Rev. C </a:t>
            </a:r>
            <a:r>
              <a:rPr lang="en-US" sz="2000" b="1" dirty="0">
                <a:solidFill>
                  <a:schemeClr val="bg1"/>
                </a:solidFill>
              </a:rPr>
              <a:t>84</a:t>
            </a:r>
            <a:r>
              <a:rPr lang="en-US" sz="2000" dirty="0">
                <a:solidFill>
                  <a:schemeClr val="bg1"/>
                </a:solidFill>
              </a:rPr>
              <a:t>, 054910 (2011)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53D060-2AD7-D973-31F2-790886B01F84}"/>
              </a:ext>
            </a:extLst>
          </p:cNvPr>
          <p:cNvSpPr txBox="1"/>
          <p:nvPr/>
        </p:nvSpPr>
        <p:spPr>
          <a:xfrm>
            <a:off x="8278774" y="2865618"/>
            <a:ext cx="2198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effectLst/>
                <a:latin typeface="Lucida Grande" panose="020B0600040502020204" pitchFamily="34" charset="0"/>
                <a:hlinkClick r:id="rId6"/>
              </a:rPr>
              <a:t>arXiv:2508.03496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97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78ACA-8928-52D0-9E80-396D5F95D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background-free signal of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8BE1C-2431-D9B0-16E8-3F841CC30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092B8C-5E8E-161E-29AC-99A1BD342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860" y="1224729"/>
            <a:ext cx="6030253" cy="46728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80460E-8E59-8DA7-66C9-53FD43D9FD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000" y="2509503"/>
            <a:ext cx="4237049" cy="5986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FF97F7-32FF-3062-CCFC-7F4A22BD7497}"/>
              </a:ext>
            </a:extLst>
          </p:cNvPr>
          <p:cNvSpPr txBox="1"/>
          <p:nvPr/>
        </p:nvSpPr>
        <p:spPr>
          <a:xfrm>
            <a:off x="1200223" y="1370221"/>
            <a:ext cx="319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Medium modification of jet-hadron correlation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D91DC3-874E-4666-A750-19E35E739BA0}"/>
              </a:ext>
            </a:extLst>
          </p:cNvPr>
          <p:cNvSpPr txBox="1"/>
          <p:nvPr/>
        </p:nvSpPr>
        <p:spPr>
          <a:xfrm>
            <a:off x="846323" y="3749857"/>
            <a:ext cx="3546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Rapidity Asymmetry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37E13A-B642-BE11-613E-1D2FC92C62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751" y="4693146"/>
            <a:ext cx="4575549" cy="376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4FACA0-F42B-A67A-3E83-2EA0FB76D3A0}"/>
              </a:ext>
            </a:extLst>
          </p:cNvPr>
          <p:cNvSpPr txBox="1"/>
          <p:nvPr/>
        </p:nvSpPr>
        <p:spPr>
          <a:xfrm>
            <a:off x="5793899" y="6060342"/>
            <a:ext cx="3856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B53D"/>
                </a:solidFill>
              </a:rPr>
              <a:t>Zhong Yang and XNW, 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2501.03419</a:t>
            </a:r>
            <a:endParaRPr lang="en-US" sz="2000" dirty="0">
              <a:solidFill>
                <a:srgbClr val="FFB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8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E407B-BCED-C554-397D-4E69A4E09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CFB34-86C0-AE59-20AD-7BC5435E7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2"/>
            <a:ext cx="12191999" cy="747152"/>
          </a:xfrm>
        </p:spPr>
        <p:txBody>
          <a:bodyPr>
            <a:normAutofit fontScale="90000"/>
          </a:bodyPr>
          <a:lstStyle/>
          <a:p>
            <a:r>
              <a:rPr lang="en-US" dirty="0"/>
              <a:t>Diffusion wake in </a:t>
            </a:r>
            <a:r>
              <a:rPr lang="en-US" b="0" dirty="0">
                <a:latin typeface="Symbol" pitchFamily="2" charset="2"/>
              </a:rPr>
              <a:t>g</a:t>
            </a:r>
            <a:r>
              <a:rPr lang="en-US" dirty="0"/>
              <a:t>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DCA21-5AAC-F615-7782-F47F2E212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EBACE9-6E57-A1D9-3832-867E1187AD60}"/>
              </a:ext>
            </a:extLst>
          </p:cNvPr>
          <p:cNvSpPr txBox="1"/>
          <p:nvPr/>
        </p:nvSpPr>
        <p:spPr>
          <a:xfrm>
            <a:off x="4451661" y="842016"/>
            <a:ext cx="3980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-hadron correlation in </a:t>
            </a:r>
          </a:p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-jet with/without rapidity gap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85D4F18-4A74-5788-F881-84EC86DCB0D2}"/>
              </a:ext>
            </a:extLst>
          </p:cNvPr>
          <p:cNvGrpSpPr/>
          <p:nvPr/>
        </p:nvGrpSpPr>
        <p:grpSpPr>
          <a:xfrm>
            <a:off x="1069071" y="789435"/>
            <a:ext cx="2728239" cy="2987646"/>
            <a:chOff x="1069071" y="789435"/>
            <a:chExt cx="2728239" cy="2987646"/>
          </a:xfrm>
        </p:grpSpPr>
        <p:pic>
          <p:nvPicPr>
            <p:cNvPr id="7" name="Picture 6" descr="A diagram of a jet and jet&#10;&#10;Description automatically generated">
              <a:extLst>
                <a:ext uri="{FF2B5EF4-FFF2-40B4-BE49-F238E27FC236}">
                  <a16:creationId xmlns:a16="http://schemas.microsoft.com/office/drawing/2014/main" id="{62071501-68B9-0336-099D-9E365CEC7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071" y="789435"/>
              <a:ext cx="2728239" cy="298764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8E48690-4AEA-C3F6-1BF6-BBDF5D9F5F8C}"/>
                </a:ext>
              </a:extLst>
            </p:cNvPr>
            <p:cNvSpPr/>
            <p:nvPr/>
          </p:nvSpPr>
          <p:spPr>
            <a:xfrm>
              <a:off x="1861750" y="2281527"/>
              <a:ext cx="685468" cy="597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98F533F-C6B4-DCFA-F9B4-18991FD30704}"/>
                </a:ext>
              </a:extLst>
            </p:cNvPr>
            <p:cNvSpPr/>
            <p:nvPr/>
          </p:nvSpPr>
          <p:spPr>
            <a:xfrm>
              <a:off x="1754658" y="2548807"/>
              <a:ext cx="1186249" cy="1000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547B22A-93B4-5C3F-6164-38851881DCA1}"/>
              </a:ext>
            </a:extLst>
          </p:cNvPr>
          <p:cNvGrpSpPr/>
          <p:nvPr/>
        </p:nvGrpSpPr>
        <p:grpSpPr>
          <a:xfrm>
            <a:off x="8753911" y="1074844"/>
            <a:ext cx="2695506" cy="2696166"/>
            <a:chOff x="8786791" y="853204"/>
            <a:chExt cx="2695506" cy="269616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07D9A80-45AA-980E-E7B1-76FA16A657AB}"/>
                </a:ext>
              </a:extLst>
            </p:cNvPr>
            <p:cNvGrpSpPr/>
            <p:nvPr/>
          </p:nvGrpSpPr>
          <p:grpSpPr>
            <a:xfrm>
              <a:off x="8786791" y="853204"/>
              <a:ext cx="2695506" cy="2696166"/>
              <a:chOff x="4242078" y="2119313"/>
              <a:chExt cx="3428249" cy="3680304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A7DDAB4-FD87-31F5-71A9-AA08875EA086}"/>
                  </a:ext>
                </a:extLst>
              </p:cNvPr>
              <p:cNvSpPr/>
              <p:nvPr/>
            </p:nvSpPr>
            <p:spPr>
              <a:xfrm>
                <a:off x="4242078" y="2119313"/>
                <a:ext cx="3425714" cy="10198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" name="Picture 4" descr="A diagram of a jet and jet&#10;&#10;Description automatically generated">
                <a:extLst>
                  <a:ext uri="{FF2B5EF4-FFF2-40B4-BE49-F238E27FC236}">
                    <a16:creationId xmlns:a16="http://schemas.microsoft.com/office/drawing/2014/main" id="{A9460C89-FAE4-93E6-3FE5-64816EC508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27186"/>
              <a:stretch/>
            </p:blipFill>
            <p:spPr>
              <a:xfrm>
                <a:off x="4244613" y="3068052"/>
                <a:ext cx="3425714" cy="2731565"/>
              </a:xfrm>
              <a:prstGeom prst="rect">
                <a:avLst/>
              </a:prstGeom>
            </p:spPr>
          </p:pic>
          <p:pic>
            <p:nvPicPr>
              <p:cNvPr id="6" name="Picture 5" descr="A diagram of a jet and jet&#10;&#10;Description automatically generated">
                <a:extLst>
                  <a:ext uri="{FF2B5EF4-FFF2-40B4-BE49-F238E27FC236}">
                    <a16:creationId xmlns:a16="http://schemas.microsoft.com/office/drawing/2014/main" id="{5BF9D3B8-6A9D-F5C5-3E01-F320E1EEA7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8526" t="9994" r="17572" b="57041"/>
              <a:stretch/>
            </p:blipFill>
            <p:spPr>
              <a:xfrm rot="19042495">
                <a:off x="5202962" y="2394054"/>
                <a:ext cx="1503947" cy="1236653"/>
              </a:xfrm>
              <a:prstGeom prst="rect">
                <a:avLst/>
              </a:prstGeom>
            </p:spPr>
          </p:pic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8462708-B591-7B94-4C88-2FA4CBFC473D}"/>
                </a:ext>
              </a:extLst>
            </p:cNvPr>
            <p:cNvSpPr/>
            <p:nvPr/>
          </p:nvSpPr>
          <p:spPr>
            <a:xfrm>
              <a:off x="9644782" y="2183030"/>
              <a:ext cx="685468" cy="597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D6C5E1AB-8AA1-82CF-1468-3D18F9765255}"/>
                </a:ext>
              </a:extLst>
            </p:cNvPr>
            <p:cNvSpPr/>
            <p:nvPr/>
          </p:nvSpPr>
          <p:spPr>
            <a:xfrm>
              <a:off x="9489989" y="2421924"/>
              <a:ext cx="1136822" cy="92074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FF68528-CF47-5E61-34AA-A93C424D7748}"/>
              </a:ext>
            </a:extLst>
          </p:cNvPr>
          <p:cNvGrpSpPr/>
          <p:nvPr/>
        </p:nvGrpSpPr>
        <p:grpSpPr>
          <a:xfrm>
            <a:off x="8743761" y="4170295"/>
            <a:ext cx="2799581" cy="1313584"/>
            <a:chOff x="8680724" y="4122371"/>
            <a:chExt cx="2799581" cy="131358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57B7F21-BEE1-E6B0-3B75-E348DE649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5005" t="57870" r="2895"/>
            <a:stretch>
              <a:fillRect/>
            </a:stretch>
          </p:blipFill>
          <p:spPr>
            <a:xfrm>
              <a:off x="8680724" y="4122372"/>
              <a:ext cx="2799581" cy="1313583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756C4BA-589A-74D3-F3C4-74ED31639E24}"/>
                </a:ext>
              </a:extLst>
            </p:cNvPr>
            <p:cNvSpPr/>
            <p:nvPr/>
          </p:nvSpPr>
          <p:spPr>
            <a:xfrm>
              <a:off x="9242852" y="4122371"/>
              <a:ext cx="1383959" cy="6676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4130C1F-9D45-60C2-1218-39703B14C9C4}"/>
                </a:ext>
              </a:extLst>
            </p:cNvPr>
            <p:cNvCxnSpPr/>
            <p:nvPr/>
          </p:nvCxnSpPr>
          <p:spPr>
            <a:xfrm>
              <a:off x="9045146" y="4765302"/>
              <a:ext cx="170523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CED34D2-CC5C-E4C8-7B1B-E5CBDCFF0ED5}"/>
                </a:ext>
              </a:extLst>
            </p:cNvPr>
            <p:cNvCxnSpPr>
              <a:cxnSpLocks/>
            </p:cNvCxnSpPr>
            <p:nvPr/>
          </p:nvCxnSpPr>
          <p:spPr>
            <a:xfrm>
              <a:off x="10021331" y="4122371"/>
              <a:ext cx="0" cy="113019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8E25C4B-E885-6882-BD78-CCF5264AA5E2}"/>
              </a:ext>
            </a:extLst>
          </p:cNvPr>
          <p:cNvGrpSpPr/>
          <p:nvPr/>
        </p:nvGrpSpPr>
        <p:grpSpPr>
          <a:xfrm>
            <a:off x="1069071" y="4085445"/>
            <a:ext cx="2739199" cy="1337667"/>
            <a:chOff x="1069071" y="4085445"/>
            <a:chExt cx="2739199" cy="1337667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BF4E65B-E31C-45CF-4FC9-9542FA2570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964" t="53087" r="50000"/>
            <a:stretch>
              <a:fillRect/>
            </a:stretch>
          </p:blipFill>
          <p:spPr>
            <a:xfrm>
              <a:off x="1069071" y="4085445"/>
              <a:ext cx="2739199" cy="133766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E711CA8-D498-B0F1-0B16-6C524BF2502C}"/>
                </a:ext>
              </a:extLst>
            </p:cNvPr>
            <p:cNvSpPr/>
            <p:nvPr/>
          </p:nvSpPr>
          <p:spPr>
            <a:xfrm>
              <a:off x="1701115" y="4085445"/>
              <a:ext cx="1449858" cy="7045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C6E44C-4F1E-7AAC-BB72-05B32A29766D}"/>
                </a:ext>
              </a:extLst>
            </p:cNvPr>
            <p:cNvSpPr/>
            <p:nvPr/>
          </p:nvSpPr>
          <p:spPr>
            <a:xfrm>
              <a:off x="1754658" y="4790016"/>
              <a:ext cx="408866" cy="4625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7BE33E4-5B57-803C-292C-D3B94FB86830}"/>
                </a:ext>
              </a:extLst>
            </p:cNvPr>
            <p:cNvCxnSpPr>
              <a:cxnSpLocks/>
            </p:cNvCxnSpPr>
            <p:nvPr/>
          </p:nvCxnSpPr>
          <p:spPr>
            <a:xfrm>
              <a:off x="1069071" y="4791350"/>
              <a:ext cx="2728239" cy="357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9919272-35E2-D267-0BF8-D5DEC8C43E60}"/>
                </a:ext>
              </a:extLst>
            </p:cNvPr>
            <p:cNvCxnSpPr>
              <a:stCxn id="23" idx="2"/>
              <a:endCxn id="15" idx="0"/>
            </p:cNvCxnSpPr>
            <p:nvPr/>
          </p:nvCxnSpPr>
          <p:spPr>
            <a:xfrm flipH="1" flipV="1">
              <a:off x="2426044" y="4085445"/>
              <a:ext cx="12627" cy="13376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Freeform 42">
            <a:extLst>
              <a:ext uri="{FF2B5EF4-FFF2-40B4-BE49-F238E27FC236}">
                <a16:creationId xmlns:a16="http://schemas.microsoft.com/office/drawing/2014/main" id="{3A91FC87-9258-84D1-58DD-5803FFF186BD}"/>
              </a:ext>
            </a:extLst>
          </p:cNvPr>
          <p:cNvSpPr/>
          <p:nvPr/>
        </p:nvSpPr>
        <p:spPr>
          <a:xfrm>
            <a:off x="10028120" y="2462797"/>
            <a:ext cx="197891" cy="861825"/>
          </a:xfrm>
          <a:custGeom>
            <a:avLst/>
            <a:gdLst>
              <a:gd name="connsiteX0" fmla="*/ 210065 w 222786"/>
              <a:gd name="connsiteY0" fmla="*/ 0 h 1037967"/>
              <a:gd name="connsiteX1" fmla="*/ 148281 w 222786"/>
              <a:gd name="connsiteY1" fmla="*/ 12356 h 1037967"/>
              <a:gd name="connsiteX2" fmla="*/ 74141 w 222786"/>
              <a:gd name="connsiteY2" fmla="*/ 37070 h 1037967"/>
              <a:gd name="connsiteX3" fmla="*/ 61784 w 222786"/>
              <a:gd name="connsiteY3" fmla="*/ 160637 h 1037967"/>
              <a:gd name="connsiteX4" fmla="*/ 86498 w 222786"/>
              <a:gd name="connsiteY4" fmla="*/ 197708 h 1037967"/>
              <a:gd name="connsiteX5" fmla="*/ 160638 w 222786"/>
              <a:gd name="connsiteY5" fmla="*/ 222421 h 1037967"/>
              <a:gd name="connsiteX6" fmla="*/ 197709 w 222786"/>
              <a:gd name="connsiteY6" fmla="*/ 234778 h 1037967"/>
              <a:gd name="connsiteX7" fmla="*/ 222422 w 222786"/>
              <a:gd name="connsiteY7" fmla="*/ 271848 h 1037967"/>
              <a:gd name="connsiteX8" fmla="*/ 210065 w 222786"/>
              <a:gd name="connsiteY8" fmla="*/ 321275 h 1037967"/>
              <a:gd name="connsiteX9" fmla="*/ 172995 w 222786"/>
              <a:gd name="connsiteY9" fmla="*/ 395416 h 1037967"/>
              <a:gd name="connsiteX10" fmla="*/ 98854 w 222786"/>
              <a:gd name="connsiteY10" fmla="*/ 420129 h 1037967"/>
              <a:gd name="connsiteX11" fmla="*/ 12357 w 222786"/>
              <a:gd name="connsiteY11" fmla="*/ 444843 h 1037967"/>
              <a:gd name="connsiteX12" fmla="*/ 0 w 222786"/>
              <a:gd name="connsiteY12" fmla="*/ 543697 h 1037967"/>
              <a:gd name="connsiteX13" fmla="*/ 12357 w 222786"/>
              <a:gd name="connsiteY13" fmla="*/ 580767 h 1037967"/>
              <a:gd name="connsiteX14" fmla="*/ 123568 w 222786"/>
              <a:gd name="connsiteY14" fmla="*/ 617837 h 1037967"/>
              <a:gd name="connsiteX15" fmla="*/ 160638 w 222786"/>
              <a:gd name="connsiteY15" fmla="*/ 630194 h 1037967"/>
              <a:gd name="connsiteX16" fmla="*/ 185352 w 222786"/>
              <a:gd name="connsiteY16" fmla="*/ 667265 h 1037967"/>
              <a:gd name="connsiteX17" fmla="*/ 148281 w 222786"/>
              <a:gd name="connsiteY17" fmla="*/ 803189 h 1037967"/>
              <a:gd name="connsiteX18" fmla="*/ 111211 w 222786"/>
              <a:gd name="connsiteY18" fmla="*/ 827902 h 1037967"/>
              <a:gd name="connsiteX19" fmla="*/ 37071 w 222786"/>
              <a:gd name="connsiteY19" fmla="*/ 852616 h 1037967"/>
              <a:gd name="connsiteX20" fmla="*/ 12357 w 222786"/>
              <a:gd name="connsiteY20" fmla="*/ 889686 h 1037967"/>
              <a:gd name="connsiteX21" fmla="*/ 74141 w 222786"/>
              <a:gd name="connsiteY21" fmla="*/ 963827 h 1037967"/>
              <a:gd name="connsiteX22" fmla="*/ 98854 w 222786"/>
              <a:gd name="connsiteY22" fmla="*/ 1000897 h 1037967"/>
              <a:gd name="connsiteX23" fmla="*/ 111211 w 222786"/>
              <a:gd name="connsiteY23" fmla="*/ 1037967 h 1037967"/>
              <a:gd name="connsiteX24" fmla="*/ 123568 w 222786"/>
              <a:gd name="connsiteY24" fmla="*/ 1025610 h 103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2786" h="1037967">
                <a:moveTo>
                  <a:pt x="210065" y="0"/>
                </a:moveTo>
                <a:cubicBezTo>
                  <a:pt x="189470" y="4119"/>
                  <a:pt x="168543" y="6830"/>
                  <a:pt x="148281" y="12356"/>
                </a:cubicBezTo>
                <a:cubicBezTo>
                  <a:pt x="123149" y="19210"/>
                  <a:pt x="74141" y="37070"/>
                  <a:pt x="74141" y="37070"/>
                </a:cubicBezTo>
                <a:cubicBezTo>
                  <a:pt x="53008" y="100466"/>
                  <a:pt x="37273" y="103445"/>
                  <a:pt x="61784" y="160637"/>
                </a:cubicBezTo>
                <a:cubicBezTo>
                  <a:pt x="67634" y="174287"/>
                  <a:pt x="73904" y="189837"/>
                  <a:pt x="86498" y="197708"/>
                </a:cubicBezTo>
                <a:cubicBezTo>
                  <a:pt x="108588" y="211515"/>
                  <a:pt x="135925" y="214183"/>
                  <a:pt x="160638" y="222421"/>
                </a:cubicBezTo>
                <a:lnTo>
                  <a:pt x="197709" y="234778"/>
                </a:lnTo>
                <a:cubicBezTo>
                  <a:pt x="205947" y="247135"/>
                  <a:pt x="220322" y="257146"/>
                  <a:pt x="222422" y="271848"/>
                </a:cubicBezTo>
                <a:cubicBezTo>
                  <a:pt x="224824" y="288660"/>
                  <a:pt x="214730" y="304946"/>
                  <a:pt x="210065" y="321275"/>
                </a:cubicBezTo>
                <a:cubicBezTo>
                  <a:pt x="204503" y="340744"/>
                  <a:pt x="191834" y="383642"/>
                  <a:pt x="172995" y="395416"/>
                </a:cubicBezTo>
                <a:cubicBezTo>
                  <a:pt x="150904" y="409222"/>
                  <a:pt x="124127" y="413811"/>
                  <a:pt x="98854" y="420129"/>
                </a:cubicBezTo>
                <a:cubicBezTo>
                  <a:pt x="36791" y="435645"/>
                  <a:pt x="65538" y="427115"/>
                  <a:pt x="12357" y="444843"/>
                </a:cubicBezTo>
                <a:cubicBezTo>
                  <a:pt x="8238" y="477794"/>
                  <a:pt x="0" y="510489"/>
                  <a:pt x="0" y="543697"/>
                </a:cubicBezTo>
                <a:cubicBezTo>
                  <a:pt x="0" y="556722"/>
                  <a:pt x="1758" y="573196"/>
                  <a:pt x="12357" y="580767"/>
                </a:cubicBezTo>
                <a:cubicBezTo>
                  <a:pt x="12363" y="580772"/>
                  <a:pt x="105029" y="611657"/>
                  <a:pt x="123568" y="617837"/>
                </a:cubicBezTo>
                <a:lnTo>
                  <a:pt x="160638" y="630194"/>
                </a:lnTo>
                <a:cubicBezTo>
                  <a:pt x="168876" y="642551"/>
                  <a:pt x="183510" y="652528"/>
                  <a:pt x="185352" y="667265"/>
                </a:cubicBezTo>
                <a:cubicBezTo>
                  <a:pt x="187279" y="682680"/>
                  <a:pt x="155582" y="798322"/>
                  <a:pt x="148281" y="803189"/>
                </a:cubicBezTo>
                <a:cubicBezTo>
                  <a:pt x="135924" y="811427"/>
                  <a:pt x="124782" y="821870"/>
                  <a:pt x="111211" y="827902"/>
                </a:cubicBezTo>
                <a:cubicBezTo>
                  <a:pt x="87406" y="838482"/>
                  <a:pt x="37071" y="852616"/>
                  <a:pt x="37071" y="852616"/>
                </a:cubicBezTo>
                <a:cubicBezTo>
                  <a:pt x="28833" y="864973"/>
                  <a:pt x="12357" y="874835"/>
                  <a:pt x="12357" y="889686"/>
                </a:cubicBezTo>
                <a:cubicBezTo>
                  <a:pt x="12357" y="908091"/>
                  <a:pt x="67058" y="955327"/>
                  <a:pt x="74141" y="963827"/>
                </a:cubicBezTo>
                <a:cubicBezTo>
                  <a:pt x="83648" y="975236"/>
                  <a:pt x="92213" y="987614"/>
                  <a:pt x="98854" y="1000897"/>
                </a:cubicBezTo>
                <a:cubicBezTo>
                  <a:pt x="104679" y="1012547"/>
                  <a:pt x="102001" y="1028757"/>
                  <a:pt x="111211" y="1037967"/>
                </a:cubicBezTo>
                <a:lnTo>
                  <a:pt x="123568" y="1025610"/>
                </a:lnTo>
              </a:path>
            </a:pathLst>
          </a:cu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C176B8A4-EE54-78C9-16C8-067AD0CDB6C0}"/>
              </a:ext>
            </a:extLst>
          </p:cNvPr>
          <p:cNvSpPr/>
          <p:nvPr/>
        </p:nvSpPr>
        <p:spPr>
          <a:xfrm>
            <a:off x="2327098" y="2514511"/>
            <a:ext cx="197891" cy="861825"/>
          </a:xfrm>
          <a:custGeom>
            <a:avLst/>
            <a:gdLst>
              <a:gd name="connsiteX0" fmla="*/ 210065 w 222786"/>
              <a:gd name="connsiteY0" fmla="*/ 0 h 1037967"/>
              <a:gd name="connsiteX1" fmla="*/ 148281 w 222786"/>
              <a:gd name="connsiteY1" fmla="*/ 12356 h 1037967"/>
              <a:gd name="connsiteX2" fmla="*/ 74141 w 222786"/>
              <a:gd name="connsiteY2" fmla="*/ 37070 h 1037967"/>
              <a:gd name="connsiteX3" fmla="*/ 61784 w 222786"/>
              <a:gd name="connsiteY3" fmla="*/ 160637 h 1037967"/>
              <a:gd name="connsiteX4" fmla="*/ 86498 w 222786"/>
              <a:gd name="connsiteY4" fmla="*/ 197708 h 1037967"/>
              <a:gd name="connsiteX5" fmla="*/ 160638 w 222786"/>
              <a:gd name="connsiteY5" fmla="*/ 222421 h 1037967"/>
              <a:gd name="connsiteX6" fmla="*/ 197709 w 222786"/>
              <a:gd name="connsiteY6" fmla="*/ 234778 h 1037967"/>
              <a:gd name="connsiteX7" fmla="*/ 222422 w 222786"/>
              <a:gd name="connsiteY7" fmla="*/ 271848 h 1037967"/>
              <a:gd name="connsiteX8" fmla="*/ 210065 w 222786"/>
              <a:gd name="connsiteY8" fmla="*/ 321275 h 1037967"/>
              <a:gd name="connsiteX9" fmla="*/ 172995 w 222786"/>
              <a:gd name="connsiteY9" fmla="*/ 395416 h 1037967"/>
              <a:gd name="connsiteX10" fmla="*/ 98854 w 222786"/>
              <a:gd name="connsiteY10" fmla="*/ 420129 h 1037967"/>
              <a:gd name="connsiteX11" fmla="*/ 12357 w 222786"/>
              <a:gd name="connsiteY11" fmla="*/ 444843 h 1037967"/>
              <a:gd name="connsiteX12" fmla="*/ 0 w 222786"/>
              <a:gd name="connsiteY12" fmla="*/ 543697 h 1037967"/>
              <a:gd name="connsiteX13" fmla="*/ 12357 w 222786"/>
              <a:gd name="connsiteY13" fmla="*/ 580767 h 1037967"/>
              <a:gd name="connsiteX14" fmla="*/ 123568 w 222786"/>
              <a:gd name="connsiteY14" fmla="*/ 617837 h 1037967"/>
              <a:gd name="connsiteX15" fmla="*/ 160638 w 222786"/>
              <a:gd name="connsiteY15" fmla="*/ 630194 h 1037967"/>
              <a:gd name="connsiteX16" fmla="*/ 185352 w 222786"/>
              <a:gd name="connsiteY16" fmla="*/ 667265 h 1037967"/>
              <a:gd name="connsiteX17" fmla="*/ 148281 w 222786"/>
              <a:gd name="connsiteY17" fmla="*/ 803189 h 1037967"/>
              <a:gd name="connsiteX18" fmla="*/ 111211 w 222786"/>
              <a:gd name="connsiteY18" fmla="*/ 827902 h 1037967"/>
              <a:gd name="connsiteX19" fmla="*/ 37071 w 222786"/>
              <a:gd name="connsiteY19" fmla="*/ 852616 h 1037967"/>
              <a:gd name="connsiteX20" fmla="*/ 12357 w 222786"/>
              <a:gd name="connsiteY20" fmla="*/ 889686 h 1037967"/>
              <a:gd name="connsiteX21" fmla="*/ 74141 w 222786"/>
              <a:gd name="connsiteY21" fmla="*/ 963827 h 1037967"/>
              <a:gd name="connsiteX22" fmla="*/ 98854 w 222786"/>
              <a:gd name="connsiteY22" fmla="*/ 1000897 h 1037967"/>
              <a:gd name="connsiteX23" fmla="*/ 111211 w 222786"/>
              <a:gd name="connsiteY23" fmla="*/ 1037967 h 1037967"/>
              <a:gd name="connsiteX24" fmla="*/ 123568 w 222786"/>
              <a:gd name="connsiteY24" fmla="*/ 1025610 h 103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2786" h="1037967">
                <a:moveTo>
                  <a:pt x="210065" y="0"/>
                </a:moveTo>
                <a:cubicBezTo>
                  <a:pt x="189470" y="4119"/>
                  <a:pt x="168543" y="6830"/>
                  <a:pt x="148281" y="12356"/>
                </a:cubicBezTo>
                <a:cubicBezTo>
                  <a:pt x="123149" y="19210"/>
                  <a:pt x="74141" y="37070"/>
                  <a:pt x="74141" y="37070"/>
                </a:cubicBezTo>
                <a:cubicBezTo>
                  <a:pt x="53008" y="100466"/>
                  <a:pt x="37273" y="103445"/>
                  <a:pt x="61784" y="160637"/>
                </a:cubicBezTo>
                <a:cubicBezTo>
                  <a:pt x="67634" y="174287"/>
                  <a:pt x="73904" y="189837"/>
                  <a:pt x="86498" y="197708"/>
                </a:cubicBezTo>
                <a:cubicBezTo>
                  <a:pt x="108588" y="211515"/>
                  <a:pt x="135925" y="214183"/>
                  <a:pt x="160638" y="222421"/>
                </a:cubicBezTo>
                <a:lnTo>
                  <a:pt x="197709" y="234778"/>
                </a:lnTo>
                <a:cubicBezTo>
                  <a:pt x="205947" y="247135"/>
                  <a:pt x="220322" y="257146"/>
                  <a:pt x="222422" y="271848"/>
                </a:cubicBezTo>
                <a:cubicBezTo>
                  <a:pt x="224824" y="288660"/>
                  <a:pt x="214730" y="304946"/>
                  <a:pt x="210065" y="321275"/>
                </a:cubicBezTo>
                <a:cubicBezTo>
                  <a:pt x="204503" y="340744"/>
                  <a:pt x="191834" y="383642"/>
                  <a:pt x="172995" y="395416"/>
                </a:cubicBezTo>
                <a:cubicBezTo>
                  <a:pt x="150904" y="409222"/>
                  <a:pt x="124127" y="413811"/>
                  <a:pt x="98854" y="420129"/>
                </a:cubicBezTo>
                <a:cubicBezTo>
                  <a:pt x="36791" y="435645"/>
                  <a:pt x="65538" y="427115"/>
                  <a:pt x="12357" y="444843"/>
                </a:cubicBezTo>
                <a:cubicBezTo>
                  <a:pt x="8238" y="477794"/>
                  <a:pt x="0" y="510489"/>
                  <a:pt x="0" y="543697"/>
                </a:cubicBezTo>
                <a:cubicBezTo>
                  <a:pt x="0" y="556722"/>
                  <a:pt x="1758" y="573196"/>
                  <a:pt x="12357" y="580767"/>
                </a:cubicBezTo>
                <a:cubicBezTo>
                  <a:pt x="12363" y="580772"/>
                  <a:pt x="105029" y="611657"/>
                  <a:pt x="123568" y="617837"/>
                </a:cubicBezTo>
                <a:lnTo>
                  <a:pt x="160638" y="630194"/>
                </a:lnTo>
                <a:cubicBezTo>
                  <a:pt x="168876" y="642551"/>
                  <a:pt x="183510" y="652528"/>
                  <a:pt x="185352" y="667265"/>
                </a:cubicBezTo>
                <a:cubicBezTo>
                  <a:pt x="187279" y="682680"/>
                  <a:pt x="155582" y="798322"/>
                  <a:pt x="148281" y="803189"/>
                </a:cubicBezTo>
                <a:cubicBezTo>
                  <a:pt x="135924" y="811427"/>
                  <a:pt x="124782" y="821870"/>
                  <a:pt x="111211" y="827902"/>
                </a:cubicBezTo>
                <a:cubicBezTo>
                  <a:pt x="87406" y="838482"/>
                  <a:pt x="37071" y="852616"/>
                  <a:pt x="37071" y="852616"/>
                </a:cubicBezTo>
                <a:cubicBezTo>
                  <a:pt x="28833" y="864973"/>
                  <a:pt x="12357" y="874835"/>
                  <a:pt x="12357" y="889686"/>
                </a:cubicBezTo>
                <a:cubicBezTo>
                  <a:pt x="12357" y="908091"/>
                  <a:pt x="67058" y="955327"/>
                  <a:pt x="74141" y="963827"/>
                </a:cubicBezTo>
                <a:cubicBezTo>
                  <a:pt x="83648" y="975236"/>
                  <a:pt x="92213" y="987614"/>
                  <a:pt x="98854" y="1000897"/>
                </a:cubicBezTo>
                <a:cubicBezTo>
                  <a:pt x="104679" y="1012547"/>
                  <a:pt x="102001" y="1028757"/>
                  <a:pt x="111211" y="1037967"/>
                </a:cubicBezTo>
                <a:lnTo>
                  <a:pt x="123568" y="1025610"/>
                </a:lnTo>
              </a:path>
            </a:pathLst>
          </a:cu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5700815-7520-68D2-1D86-199101AC94D0}"/>
              </a:ext>
            </a:extLst>
          </p:cNvPr>
          <p:cNvSpPr txBox="1"/>
          <p:nvPr/>
        </p:nvSpPr>
        <p:spPr>
          <a:xfrm>
            <a:off x="10234888" y="3160294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0750FCF-886D-4F2C-4397-422244003B29}"/>
              </a:ext>
            </a:extLst>
          </p:cNvPr>
          <p:cNvSpPr txBox="1"/>
          <p:nvPr/>
        </p:nvSpPr>
        <p:spPr>
          <a:xfrm>
            <a:off x="2489778" y="3274938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g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2E4675A-F37C-335E-9DCF-F732F5E7A0EB}"/>
              </a:ext>
            </a:extLst>
          </p:cNvPr>
          <p:cNvGrpSpPr/>
          <p:nvPr/>
        </p:nvGrpSpPr>
        <p:grpSpPr>
          <a:xfrm>
            <a:off x="4131670" y="2094981"/>
            <a:ext cx="4348652" cy="4217155"/>
            <a:chOff x="4131670" y="2094981"/>
            <a:chExt cx="4348652" cy="421715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B0C366C-AC2E-6AF6-FACA-2F6F15B57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5452" r="45633"/>
            <a:stretch>
              <a:fillRect/>
            </a:stretch>
          </p:blipFill>
          <p:spPr>
            <a:xfrm>
              <a:off x="4131670" y="2753963"/>
              <a:ext cx="4225654" cy="3558173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3833A65-54BD-40F2-248E-6F54E6B558EB}"/>
                </a:ext>
              </a:extLst>
            </p:cNvPr>
            <p:cNvSpPr txBox="1"/>
            <p:nvPr/>
          </p:nvSpPr>
          <p:spPr>
            <a:xfrm>
              <a:off x="4244226" y="2094981"/>
              <a:ext cx="423609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N(|</a:t>
              </a:r>
              <a:r>
                <a:rPr lang="en-US" sz="2800" dirty="0" err="1">
                  <a:solidFill>
                    <a:schemeClr val="bg1"/>
                  </a:solidFill>
                  <a:latin typeface="Symbol" pitchFamily="2" charset="2"/>
                </a:rPr>
                <a:t>h</a:t>
              </a:r>
              <a:r>
                <a:rPr lang="en-US" sz="2800" baseline="-25000" dirty="0" err="1">
                  <a:solidFill>
                    <a:schemeClr val="bg1"/>
                  </a:solidFill>
                </a:rPr>
                <a:t>jet</a:t>
              </a:r>
              <a:r>
                <a:rPr lang="en-US" sz="2800" dirty="0">
                  <a:solidFill>
                    <a:schemeClr val="bg1"/>
                  </a:solidFill>
                </a:rPr>
                <a:t>|&gt;0.8) - N(|</a:t>
              </a:r>
              <a:r>
                <a:rPr lang="en-US" sz="2800" dirty="0" err="1">
                  <a:solidFill>
                    <a:schemeClr val="bg1"/>
                  </a:solidFill>
                  <a:latin typeface="Symbol" pitchFamily="2" charset="2"/>
                </a:rPr>
                <a:t>h</a:t>
              </a:r>
              <a:r>
                <a:rPr lang="en-US" sz="2800" baseline="-25000" dirty="0" err="1">
                  <a:solidFill>
                    <a:schemeClr val="bg1"/>
                  </a:solidFill>
                </a:rPr>
                <a:t>jet</a:t>
              </a:r>
              <a:r>
                <a:rPr lang="en-US" sz="2800" dirty="0">
                  <a:solidFill>
                    <a:schemeClr val="bg1"/>
                  </a:solidFill>
                </a:rPr>
                <a:t>|&lt;0.8)</a:t>
              </a:r>
            </a:p>
            <a:p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A7FCC9F-A11D-DE28-A5BA-DBE7F4943EBA}"/>
                </a:ext>
              </a:extLst>
            </p:cNvPr>
            <p:cNvSpPr txBox="1"/>
            <p:nvPr/>
          </p:nvSpPr>
          <p:spPr>
            <a:xfrm>
              <a:off x="5139406" y="5300487"/>
              <a:ext cx="2604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baseline="-25000" dirty="0" err="1"/>
                <a:t>T</a:t>
              </a:r>
              <a:r>
                <a:rPr lang="en-US" baseline="30000" dirty="0" err="1">
                  <a:latin typeface="Symbol" pitchFamily="2" charset="2"/>
                </a:rPr>
                <a:t>g</a:t>
              </a:r>
              <a:r>
                <a:rPr lang="en-US" dirty="0"/>
                <a:t>&gt;120 GeV, </a:t>
              </a:r>
              <a:r>
                <a:rPr lang="en-US" dirty="0" err="1"/>
                <a:t>p</a:t>
              </a:r>
              <a:r>
                <a:rPr lang="en-US" baseline="-25000" dirty="0" err="1"/>
                <a:t>T</a:t>
              </a:r>
              <a:r>
                <a:rPr lang="en-US" baseline="30000" dirty="0" err="1"/>
                <a:t>jet</a:t>
              </a:r>
              <a:r>
                <a:rPr lang="en-US" dirty="0"/>
                <a:t>&gt;60 GeV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957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48D216F-E77B-21ED-E6F7-CF938D12F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137" y="1260450"/>
            <a:ext cx="6770098" cy="5011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B30859-A0AC-3841-A111-4B2CF74F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learning assisted jet tomography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FC33A-8349-DA41-BEF9-D60FB8D8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4416" y="6492877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8F55E-14BC-4841-BEA2-914416C5DB34}"/>
              </a:ext>
            </a:extLst>
          </p:cNvPr>
          <p:cNvSpPr txBox="1"/>
          <p:nvPr/>
        </p:nvSpPr>
        <p:spPr>
          <a:xfrm>
            <a:off x="349386" y="5193303"/>
            <a:ext cx="285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solidFill>
                  <a:srgbClr val="FFC000"/>
                </a:solidFill>
                <a:latin typeface="-apple-system"/>
              </a:rPr>
              <a:t>Eur.Phys.J.C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 83 (2023) 7, 652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E2E1B-5ECE-C549-A256-8BD8E61A8538}"/>
              </a:ext>
            </a:extLst>
          </p:cNvPr>
          <p:cNvCxnSpPr>
            <a:cxnSpLocks/>
          </p:cNvCxnSpPr>
          <p:nvPr/>
        </p:nvCxnSpPr>
        <p:spPr>
          <a:xfrm flipV="1">
            <a:off x="4784734" y="1376989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6B720D-6F18-904A-A79A-13BF5A29E8E2}"/>
              </a:ext>
            </a:extLst>
          </p:cNvPr>
          <p:cNvCxnSpPr>
            <a:cxnSpLocks/>
          </p:cNvCxnSpPr>
          <p:nvPr/>
        </p:nvCxnSpPr>
        <p:spPr>
          <a:xfrm flipV="1">
            <a:off x="6414569" y="1409966"/>
            <a:ext cx="0" cy="83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CCB7A2-1A38-7645-8EFF-E47A6FB4104E}"/>
              </a:ext>
            </a:extLst>
          </p:cNvPr>
          <p:cNvCxnSpPr>
            <a:cxnSpLocks/>
          </p:cNvCxnSpPr>
          <p:nvPr/>
        </p:nvCxnSpPr>
        <p:spPr>
          <a:xfrm flipV="1">
            <a:off x="7905105" y="1357926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61A1D0-09E2-6F42-B843-6CF4FD7A8EB3}"/>
              </a:ext>
            </a:extLst>
          </p:cNvPr>
          <p:cNvCxnSpPr>
            <a:cxnSpLocks/>
          </p:cNvCxnSpPr>
          <p:nvPr/>
        </p:nvCxnSpPr>
        <p:spPr>
          <a:xfrm flipV="1">
            <a:off x="9530880" y="1311772"/>
            <a:ext cx="0" cy="788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1980740-C9D1-E84E-B015-F152C9804634}"/>
              </a:ext>
            </a:extLst>
          </p:cNvPr>
          <p:cNvSpPr txBox="1"/>
          <p:nvPr/>
        </p:nvSpPr>
        <p:spPr>
          <a:xfrm>
            <a:off x="10634687" y="150311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DL network selection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646108-93CB-1443-A833-5D094E3AB226}"/>
              </a:ext>
            </a:extLst>
          </p:cNvPr>
          <p:cNvSpPr txBox="1"/>
          <p:nvPr/>
        </p:nvSpPr>
        <p:spPr>
          <a:xfrm>
            <a:off x="10564416" y="340893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Actual distribution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A42B88-D1C8-6C44-9B0B-2569A10202D3}"/>
              </a:ext>
            </a:extLst>
          </p:cNvPr>
          <p:cNvSpPr txBox="1"/>
          <p:nvPr/>
        </p:nvSpPr>
        <p:spPr>
          <a:xfrm>
            <a:off x="10564416" y="5085582"/>
            <a:ext cx="158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1600" dirty="0">
                <a:solidFill>
                  <a:schemeClr val="bg1"/>
                </a:solidFill>
              </a:rPr>
              <a:t>-soft hadron correlation</a:t>
            </a:r>
          </a:p>
        </p:txBody>
      </p:sp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A14A6A12-2F69-C1A0-5D87-F36316C76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139" y="1770919"/>
            <a:ext cx="3143610" cy="33161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9FC5AC-C790-1D1C-4DAD-44D6E9BAA4FD}"/>
              </a:ext>
            </a:extLst>
          </p:cNvPr>
          <p:cNvSpPr txBox="1"/>
          <p:nvPr/>
        </p:nvSpPr>
        <p:spPr>
          <a:xfrm>
            <a:off x="219370" y="1298107"/>
            <a:ext cx="32091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PCN (point cloud network)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40C9C7-F7FA-A01C-C149-F71822A5E21C}"/>
              </a:ext>
            </a:extLst>
          </p:cNvPr>
          <p:cNvSpPr txBox="1"/>
          <p:nvPr/>
        </p:nvSpPr>
        <p:spPr>
          <a:xfrm>
            <a:off x="277611" y="5725350"/>
            <a:ext cx="3092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C000"/>
                </a:solidFill>
              </a:rPr>
              <a:t>Yang, He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Chen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 err="1">
                <a:solidFill>
                  <a:srgbClr val="FFC000"/>
                </a:solidFill>
              </a:rPr>
              <a:t>Ke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Pang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&amp;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XNW</a:t>
            </a:r>
            <a:endParaRPr lang="en-US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5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96996-49AF-E241-BE61-20CD2B93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5B2D2-3271-0849-8D8C-DBDECCA98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0760" y="1122028"/>
            <a:ext cx="9746353" cy="46139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Medium response leads to</a:t>
            </a:r>
          </a:p>
          <a:p>
            <a:pPr lvl="1"/>
            <a:r>
              <a:rPr lang="en-US" dirty="0"/>
              <a:t>enhancement of soft hadrons in jet direction</a:t>
            </a:r>
          </a:p>
          <a:p>
            <a:pPr lvl="1"/>
            <a:r>
              <a:rPr lang="en-US" dirty="0"/>
              <a:t>depletion of soft hadron on the away side</a:t>
            </a:r>
          </a:p>
          <a:p>
            <a:r>
              <a:rPr lang="en-US" dirty="0"/>
              <a:t>Unique 3D structure of diffusion wake</a:t>
            </a:r>
          </a:p>
          <a:p>
            <a:r>
              <a:rPr lang="en-US" dirty="0"/>
              <a:t>Use 2D jet tomography to reveal the angular structure of Mach-cone excitation</a:t>
            </a:r>
          </a:p>
          <a:p>
            <a:r>
              <a:rPr lang="en-US" dirty="0"/>
              <a:t>Rapidity asymmetry as a robust signal of diffusion wake</a:t>
            </a:r>
          </a:p>
          <a:p>
            <a:r>
              <a:rPr lang="en-US" dirty="0"/>
              <a:t>Future studies: ML improved 2D tomography and constraint on </a:t>
            </a:r>
            <a:r>
              <a:rPr lang="en-US" dirty="0" err="1"/>
              <a:t>EoS</a:t>
            </a:r>
            <a:r>
              <a:rPr lang="en-US" dirty="0"/>
              <a:t>, transport coefficients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39518-FA09-EC4E-8667-1492C61C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8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91262-1A50-8B20-3498-8CF951541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Happy 60</a:t>
            </a:r>
            <a:r>
              <a:rPr lang="en-US" baseline="30000" dirty="0"/>
              <a:t>th</a:t>
            </a:r>
            <a:r>
              <a:rPr lang="en-US" dirty="0"/>
              <a:t> Birthday!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68271-C7D4-B20C-7D88-055E71A2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Two men sitting at a desk in a lecture hall&#10;&#10;AI-generated content may be incorrect.">
            <a:extLst>
              <a:ext uri="{FF2B5EF4-FFF2-40B4-BE49-F238E27FC236}">
                <a16:creationId xmlns:a16="http://schemas.microsoft.com/office/drawing/2014/main" id="{D451D38C-52A2-3EA1-8FC6-B60EF085C5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958" b="15845"/>
          <a:stretch>
            <a:fillRect/>
          </a:stretch>
        </p:blipFill>
        <p:spPr>
          <a:xfrm>
            <a:off x="2018271" y="1588226"/>
            <a:ext cx="7772400" cy="391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43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AFA3-0AFB-0C00-EE04-482A48ED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(DOE) JET Collaboration 2010-2015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F6B1E1-731B-ACC6-6D4E-5505D8087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F306F6-1BCE-EC57-80B6-DD12D5C49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907" y="1349903"/>
            <a:ext cx="5072406" cy="3914979"/>
          </a:xfrm>
          <a:prstGeom prst="rect">
            <a:avLst/>
          </a:prstGeom>
        </p:spPr>
      </p:pic>
      <p:pic>
        <p:nvPicPr>
          <p:cNvPr id="6" name="Picture 5" descr="latex-image-1.pdf">
            <a:extLst>
              <a:ext uri="{FF2B5EF4-FFF2-40B4-BE49-F238E27FC236}">
                <a16:creationId xmlns:a16="http://schemas.microsoft.com/office/drawing/2014/main" id="{6F845EA4-492D-82A6-E19E-79D2A2127A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751" y="5449493"/>
            <a:ext cx="5450908" cy="6577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6F3C02-2291-CB7F-DD75-C018CF1D0FAB}"/>
              </a:ext>
            </a:extLst>
          </p:cNvPr>
          <p:cNvSpPr txBox="1"/>
          <p:nvPr/>
        </p:nvSpPr>
        <p:spPr>
          <a:xfrm>
            <a:off x="8512313" y="2810838"/>
            <a:ext cx="3563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Phys. Rev. C </a:t>
            </a:r>
            <a:r>
              <a:rPr lang="en-US" b="1" dirty="0">
                <a:solidFill>
                  <a:schemeClr val="bg1"/>
                </a:solidFill>
              </a:rPr>
              <a:t>90</a:t>
            </a:r>
            <a:r>
              <a:rPr lang="en-US" dirty="0">
                <a:solidFill>
                  <a:schemeClr val="bg1"/>
                </a:solidFill>
              </a:rPr>
              <a:t>, no.1, 014909 (2014)</a:t>
            </a:r>
          </a:p>
        </p:txBody>
      </p:sp>
      <p:pic>
        <p:nvPicPr>
          <p:cNvPr id="10" name="Picture 9" descr="A close-up of a logo&#10;&#10;AI-generated content may be incorrect.">
            <a:extLst>
              <a:ext uri="{FF2B5EF4-FFF2-40B4-BE49-F238E27FC236}">
                <a16:creationId xmlns:a16="http://schemas.microsoft.com/office/drawing/2014/main" id="{6CE4A28A-FDD2-D08F-58CA-D0FA31E0D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8079" y="1353588"/>
            <a:ext cx="2513268" cy="126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59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on a bicycle next to a fountain&#10;&#10;AI-generated content may be incorrect.">
            <a:extLst>
              <a:ext uri="{FF2B5EF4-FFF2-40B4-BE49-F238E27FC236}">
                <a16:creationId xmlns:a16="http://schemas.microsoft.com/office/drawing/2014/main" id="{1BD263EB-1454-BB5D-1A7B-EE48F0E873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667" b="5630"/>
          <a:stretch>
            <a:fillRect/>
          </a:stretch>
        </p:blipFill>
        <p:spPr>
          <a:xfrm>
            <a:off x="34713" y="0"/>
            <a:ext cx="12192000" cy="6122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559665-CCDD-7741-8AD7-E85165C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972" y="786624"/>
            <a:ext cx="11246770" cy="1382616"/>
          </a:xfrm>
          <a:noFill/>
        </p:spPr>
        <p:txBody>
          <a:bodyPr>
            <a:noAutofit/>
          </a:bodyPr>
          <a:lstStyle/>
          <a:p>
            <a:r>
              <a:rPr lang="en-US" altLang="zh-CN" sz="4800" dirty="0"/>
              <a:t>Chromo-dynamics of Jet-Fluid Interaction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DA2AE-1AE2-9248-9018-866A7069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EB7358-E9EA-EA4D-8B93-DA0DF834BF34}"/>
              </a:ext>
            </a:extLst>
          </p:cNvPr>
          <p:cNvSpPr txBox="1"/>
          <p:nvPr/>
        </p:nvSpPr>
        <p:spPr>
          <a:xfrm>
            <a:off x="3513806" y="5399234"/>
            <a:ext cx="55251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Xin-Nian Wang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Central China Normal University</a:t>
            </a:r>
          </a:p>
        </p:txBody>
      </p:sp>
      <p:sp>
        <p:nvSpPr>
          <p:cNvPr id="9" name="Title 13">
            <a:extLst>
              <a:ext uri="{FF2B5EF4-FFF2-40B4-BE49-F238E27FC236}">
                <a16:creationId xmlns:a16="http://schemas.microsoft.com/office/drawing/2014/main" id="{D9866548-5A64-99E3-A9B4-00D6AFEA07DD}"/>
              </a:ext>
            </a:extLst>
          </p:cNvPr>
          <p:cNvSpPr txBox="1">
            <a:spLocks/>
          </p:cNvSpPr>
          <p:nvPr/>
        </p:nvSpPr>
        <p:spPr>
          <a:xfrm>
            <a:off x="-62954" y="76477"/>
            <a:ext cx="9997667" cy="668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华文宋体"/>
                <a:cs typeface="华文宋体"/>
              </a:defRPr>
            </a:lvl1pPr>
          </a:lstStyle>
          <a:p>
            <a:pPr algn="r"/>
            <a:r>
              <a:rPr lang="en-US" sz="2400" dirty="0"/>
              <a:t>Collective Dynamics in Little Big Bang, Aug 6-8, 2025, </a:t>
            </a:r>
            <a:r>
              <a:rPr lang="en-US" sz="2400" dirty="0" err="1"/>
              <a:t>Geothe</a:t>
            </a:r>
            <a:r>
              <a:rPr lang="en-US" sz="2400" dirty="0"/>
              <a:t> Univ Frankfurt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4B765B-A6A5-D8D2-2E73-8C93EBC35169}"/>
              </a:ext>
            </a:extLst>
          </p:cNvPr>
          <p:cNvSpPr/>
          <p:nvPr/>
        </p:nvSpPr>
        <p:spPr>
          <a:xfrm>
            <a:off x="34713" y="2848523"/>
            <a:ext cx="466328" cy="374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A close-up of a graph&#10;&#10;AI-generated content may be incorrect.">
            <a:extLst>
              <a:ext uri="{FF2B5EF4-FFF2-40B4-BE49-F238E27FC236}">
                <a16:creationId xmlns:a16="http://schemas.microsoft.com/office/drawing/2014/main" id="{6111702A-F535-6DE0-5C83-A8D03B50D8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481" t="24973"/>
          <a:stretch/>
        </p:blipFill>
        <p:spPr>
          <a:xfrm>
            <a:off x="34713" y="4000400"/>
            <a:ext cx="2269066" cy="207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48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1523999" y="754835"/>
            <a:ext cx="10668000" cy="6040438"/>
            <a:chOff x="0" y="-109"/>
            <a:chExt cx="5760" cy="3805"/>
          </a:xfrm>
        </p:grpSpPr>
        <p:sp>
          <p:nvSpPr>
            <p:cNvPr id="26625" name="Rectangle 1"/>
            <p:cNvSpPr>
              <a:spLocks/>
            </p:cNvSpPr>
            <p:nvPr/>
          </p:nvSpPr>
          <p:spPr bwMode="auto">
            <a:xfrm>
              <a:off x="0" y="-109"/>
              <a:ext cx="5760" cy="3805"/>
            </a:xfrm>
            <a:prstGeom prst="rect">
              <a:avLst/>
            </a:prstGeom>
            <a:solidFill>
              <a:srgbClr val="000000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26626" name="Rectangle 2"/>
            <p:cNvSpPr>
              <a:spLocks/>
            </p:cNvSpPr>
            <p:nvPr/>
          </p:nvSpPr>
          <p:spPr bwMode="auto">
            <a:xfrm>
              <a:off x="0" y="0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</p:grpSp>
      <p:pic>
        <p:nvPicPr>
          <p:cNvPr id="26628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52"/>
          <a:stretch>
            <a:fillRect/>
          </a:stretch>
        </p:blipFill>
        <p:spPr bwMode="auto">
          <a:xfrm>
            <a:off x="3467101" y="895351"/>
            <a:ext cx="5229225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2" y="1"/>
            <a:ext cx="9143999" cy="895350"/>
          </a:xfrm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Jet Quenching established since 2001</a:t>
            </a:r>
          </a:p>
        </p:txBody>
      </p:sp>
      <p:pic>
        <p:nvPicPr>
          <p:cNvPr id="26630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783" y="1014469"/>
            <a:ext cx="36322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631" name="Line 7"/>
          <p:cNvSpPr>
            <a:spLocks noChangeShapeType="1"/>
          </p:cNvSpPr>
          <p:nvPr/>
        </p:nvSpPr>
        <p:spPr bwMode="auto">
          <a:xfrm flipH="1">
            <a:off x="3575050" y="4460875"/>
            <a:ext cx="344488" cy="153988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949707" y="3740060"/>
            <a:ext cx="3597276" cy="2822666"/>
            <a:chOff x="0" y="0"/>
            <a:chExt cx="2176" cy="1712"/>
          </a:xfrm>
        </p:grpSpPr>
        <p:pic>
          <p:nvPicPr>
            <p:cNvPr id="26632" name="Picture 8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250" r="10207"/>
            <a:stretch>
              <a:fillRect/>
            </a:stretch>
          </p:blipFill>
          <p:spPr bwMode="auto">
            <a:xfrm>
              <a:off x="0" y="0"/>
              <a:ext cx="2176" cy="1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3" name="Rectangle 9"/>
            <p:cNvSpPr>
              <a:spLocks/>
            </p:cNvSpPr>
            <p:nvPr/>
          </p:nvSpPr>
          <p:spPr bwMode="auto">
            <a:xfrm>
              <a:off x="443" y="1290"/>
              <a:ext cx="972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200">
                  <a:solidFill>
                    <a:srgbClr val="FFFFFF"/>
                  </a:solidFill>
                  <a:ea typeface="ＭＳ Ｐゴシック" charset="0"/>
                  <a:cs typeface="Times New Roman" charset="0"/>
                </a:rPr>
                <a:t>Pedestal&amp;flow subtracted</a:t>
              </a:r>
            </a:p>
          </p:txBody>
        </p:sp>
      </p:grpSp>
      <p:sp>
        <p:nvSpPr>
          <p:cNvPr id="17" name="Oval 3"/>
          <p:cNvSpPr>
            <a:spLocks noChangeArrowheads="1"/>
          </p:cNvSpPr>
          <p:nvPr/>
        </p:nvSpPr>
        <p:spPr bwMode="auto">
          <a:xfrm>
            <a:off x="8097456" y="2063590"/>
            <a:ext cx="2654006" cy="255127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5019" y="754835"/>
            <a:ext cx="3846263" cy="39678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83BC57-9D02-2C8E-0FC2-BF5C1D08A4EF}"/>
              </a:ext>
            </a:extLst>
          </p:cNvPr>
          <p:cNvSpPr txBox="1"/>
          <p:nvPr/>
        </p:nvSpPr>
        <p:spPr>
          <a:xfrm>
            <a:off x="6451064" y="4912845"/>
            <a:ext cx="56391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Where does the lost energy loss go?</a:t>
            </a:r>
          </a:p>
          <a:p>
            <a:r>
              <a:rPr lang="en-US" sz="2800" dirty="0">
                <a:solidFill>
                  <a:schemeClr val="bg1"/>
                </a:solidFill>
              </a:rPr>
              <a:t>How is the lost energy redistributed? </a:t>
            </a:r>
          </a:p>
        </p:txBody>
      </p:sp>
    </p:spTree>
    <p:extLst>
      <p:ext uri="{BB962C8B-B14F-4D97-AF65-F5344CB8AC3E}">
        <p14:creationId xmlns:p14="http://schemas.microsoft.com/office/powerpoint/2010/main" val="1896921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65A3877-F9B6-834D-AFB8-A85E7980F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038" y="2802344"/>
            <a:ext cx="3168334" cy="28837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E71389-0F72-B748-AFC1-F3A4CFC5B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Jet-induced medium excitation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5F58B5-9C20-594E-98DD-C9262971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D36F59-495A-7B4F-8EAB-A28807E2533F}"/>
              </a:ext>
            </a:extLst>
          </p:cNvPr>
          <p:cNvSpPr txBox="1"/>
          <p:nvPr/>
        </p:nvSpPr>
        <p:spPr>
          <a:xfrm>
            <a:off x="1219879" y="1125395"/>
            <a:ext cx="4077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 induced Mach-cone in QGP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83C578-5C1E-854F-9400-7D9D95769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172" y="3260998"/>
            <a:ext cx="2181880" cy="4099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165811-4AB1-D040-B7EF-E07D6C37F9E1}"/>
              </a:ext>
            </a:extLst>
          </p:cNvPr>
          <p:cNvSpPr txBox="1"/>
          <p:nvPr/>
        </p:nvSpPr>
        <p:spPr>
          <a:xfrm>
            <a:off x="7687289" y="6014214"/>
            <a:ext cx="1565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Diffusion wake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961F46D-7742-4B46-A944-B3E3ECDF60AA}"/>
              </a:ext>
            </a:extLst>
          </p:cNvPr>
          <p:cNvCxnSpPr>
            <a:cxnSpLocks/>
          </p:cNvCxnSpPr>
          <p:nvPr/>
        </p:nvCxnSpPr>
        <p:spPr>
          <a:xfrm flipV="1">
            <a:off x="8626465" y="4151586"/>
            <a:ext cx="1915411" cy="18926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4DBC51E-3E1B-1F49-897B-F714B1F683E7}"/>
              </a:ext>
            </a:extLst>
          </p:cNvPr>
          <p:cNvSpPr txBox="1"/>
          <p:nvPr/>
        </p:nvSpPr>
        <p:spPr>
          <a:xfrm>
            <a:off x="5836809" y="882776"/>
            <a:ext cx="604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/>
                </a:solidFill>
              </a:rPr>
              <a:t>Casalderrey</a:t>
            </a:r>
            <a:r>
              <a:rPr lang="en-US" dirty="0">
                <a:solidFill>
                  <a:schemeClr val="accent6"/>
                </a:solidFill>
              </a:rPr>
              <a:t>-Solana, </a:t>
            </a:r>
            <a:r>
              <a:rPr lang="en-US" dirty="0" err="1">
                <a:solidFill>
                  <a:schemeClr val="accent6"/>
                </a:solidFill>
              </a:rPr>
              <a:t>Shuryak</a:t>
            </a:r>
            <a:r>
              <a:rPr lang="en-US" dirty="0">
                <a:solidFill>
                  <a:schemeClr val="accent6"/>
                </a:solidFill>
              </a:rPr>
              <a:t> &amp; </a:t>
            </a:r>
            <a:r>
              <a:rPr lang="en-US" dirty="0" err="1">
                <a:solidFill>
                  <a:schemeClr val="accent6"/>
                </a:solidFill>
              </a:rPr>
              <a:t>Teaney</a:t>
            </a:r>
            <a:r>
              <a:rPr lang="en-US" dirty="0">
                <a:solidFill>
                  <a:schemeClr val="accent6"/>
                </a:solidFill>
              </a:rPr>
              <a:t> (2005), </a:t>
            </a:r>
            <a:r>
              <a:rPr lang="en-US" dirty="0" err="1">
                <a:solidFill>
                  <a:schemeClr val="accent6"/>
                </a:solidFill>
              </a:rPr>
              <a:t>Stoecker</a:t>
            </a:r>
            <a:r>
              <a:rPr lang="en-US" dirty="0">
                <a:solidFill>
                  <a:schemeClr val="accent6"/>
                </a:solidFill>
              </a:rPr>
              <a:t> (2005)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CDDA6B-85CB-324C-B416-76E5E812D735}"/>
              </a:ext>
            </a:extLst>
          </p:cNvPr>
          <p:cNvSpPr txBox="1"/>
          <p:nvPr/>
        </p:nvSpPr>
        <p:spPr>
          <a:xfrm>
            <a:off x="5411536" y="5657819"/>
            <a:ext cx="2981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Betz, Noronha, Giorgio, </a:t>
            </a:r>
            <a:r>
              <a:rPr lang="en-US" sz="1600" dirty="0" err="1">
                <a:solidFill>
                  <a:schemeClr val="accent6"/>
                </a:solidFill>
              </a:rPr>
              <a:t>Gyulassy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</a:p>
          <a:p>
            <a:r>
              <a:rPr lang="en-US" sz="1600" dirty="0" err="1">
                <a:solidFill>
                  <a:schemeClr val="accent6"/>
                </a:solidFill>
              </a:rPr>
              <a:t>Mishudtin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  <a:r>
              <a:rPr lang="en-US" sz="1600" dirty="0" err="1">
                <a:solidFill>
                  <a:schemeClr val="accent6"/>
                </a:solidFill>
              </a:rPr>
              <a:t>Rischke</a:t>
            </a:r>
            <a:r>
              <a:rPr lang="en-US" sz="1600" dirty="0">
                <a:solidFill>
                  <a:schemeClr val="accent6"/>
                </a:solidFill>
              </a:rPr>
              <a:t> (2009) </a:t>
            </a:r>
          </a:p>
        </p:txBody>
      </p:sp>
      <p:pic>
        <p:nvPicPr>
          <p:cNvPr id="5" name="Picture 4" descr="A person with a beard&#10;&#10;Description automatically generated with medium confidence">
            <a:extLst>
              <a:ext uri="{FF2B5EF4-FFF2-40B4-BE49-F238E27FC236}">
                <a16:creationId xmlns:a16="http://schemas.microsoft.com/office/drawing/2014/main" id="{4BB71FD2-8237-C149-918D-D14E56CF9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8343" y="1561725"/>
            <a:ext cx="932084" cy="985858"/>
          </a:xfrm>
          <a:prstGeom prst="rect">
            <a:avLst/>
          </a:prstGeom>
        </p:spPr>
      </p:pic>
      <p:pic>
        <p:nvPicPr>
          <p:cNvPr id="12" name="Picture 11" descr="A picture containing person, wall, glasses, person&#10;&#10;Description automatically generated">
            <a:extLst>
              <a:ext uri="{FF2B5EF4-FFF2-40B4-BE49-F238E27FC236}">
                <a16:creationId xmlns:a16="http://schemas.microsoft.com/office/drawing/2014/main" id="{73A6A99B-7F58-B843-88D5-0EA7CD6E4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8656" y="1560439"/>
            <a:ext cx="750345" cy="1003270"/>
          </a:xfrm>
          <a:prstGeom prst="rect">
            <a:avLst/>
          </a:prstGeom>
        </p:spPr>
      </p:pic>
      <p:pic>
        <p:nvPicPr>
          <p:cNvPr id="16" name="Picture 15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4A73523D-5AEA-3645-9C3B-8BDEF4B24A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3880" y="1540747"/>
            <a:ext cx="825500" cy="1041400"/>
          </a:xfrm>
          <a:prstGeom prst="rect">
            <a:avLst/>
          </a:prstGeom>
        </p:spPr>
      </p:pic>
      <p:pic>
        <p:nvPicPr>
          <p:cNvPr id="21" name="Picture 20" descr="A person with a beard and glasses&#10;&#10;Description automatically generated with low confidence">
            <a:extLst>
              <a:ext uri="{FF2B5EF4-FFF2-40B4-BE49-F238E27FC236}">
                <a16:creationId xmlns:a16="http://schemas.microsoft.com/office/drawing/2014/main" id="{FFF76946-5CED-7B47-9891-5F268CEC75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8624" y="1519766"/>
            <a:ext cx="804843" cy="1056962"/>
          </a:xfrm>
          <a:prstGeom prst="rect">
            <a:avLst/>
          </a:prstGeom>
        </p:spPr>
      </p:pic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F837D0DC-BF99-B74C-9F51-858AE97021C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154" r="29653" b="2503"/>
          <a:stretch/>
        </p:blipFill>
        <p:spPr>
          <a:xfrm>
            <a:off x="5297214" y="2801464"/>
            <a:ext cx="2768380" cy="283591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29D8CB-DE95-314C-9FCB-EB92D3090397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014952"/>
            <a:ext cx="1613332" cy="20491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6ED4982-BEDA-4A4E-971D-B4E6D4702DD8}"/>
              </a:ext>
            </a:extLst>
          </p:cNvPr>
          <p:cNvSpPr txBox="1"/>
          <p:nvPr/>
        </p:nvSpPr>
        <p:spPr>
          <a:xfrm>
            <a:off x="8681545" y="5749159"/>
            <a:ext cx="2909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Li Yan, S. Jeon, C. Gale (2018)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0C8651-D38C-AF41-A825-E8379F819B7A}"/>
              </a:ext>
            </a:extLst>
          </p:cNvPr>
          <p:cNvSpPr txBox="1"/>
          <p:nvPr/>
        </p:nvSpPr>
        <p:spPr>
          <a:xfrm>
            <a:off x="1091315" y="3887860"/>
            <a:ext cx="3239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Hydrodynamic approach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10F2FCD-A843-534F-B0EF-92EE9CD820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34458" y="4516530"/>
            <a:ext cx="2265200" cy="4530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58B5263-68F7-BF4D-8F78-E38F2416B8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61739" y="5281940"/>
            <a:ext cx="723900" cy="3556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CA3BCAF-1321-6447-96BD-C54286C27866}"/>
              </a:ext>
            </a:extLst>
          </p:cNvPr>
          <p:cNvSpPr txBox="1"/>
          <p:nvPr/>
        </p:nvSpPr>
        <p:spPr>
          <a:xfrm>
            <a:off x="2271431" y="5136575"/>
            <a:ext cx="2001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energy-momentum</a:t>
            </a:r>
          </a:p>
          <a:p>
            <a:r>
              <a:rPr lang="en-US" dirty="0">
                <a:solidFill>
                  <a:schemeClr val="bg1"/>
                </a:solidFill>
              </a:rPr>
              <a:t>deposited by jet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88DF6C7-E537-EC5B-771C-C88D05816CA8}"/>
              </a:ext>
            </a:extLst>
          </p:cNvPr>
          <p:cNvGrpSpPr/>
          <p:nvPr/>
        </p:nvGrpSpPr>
        <p:grpSpPr>
          <a:xfrm>
            <a:off x="1757935" y="1661913"/>
            <a:ext cx="2353638" cy="1468816"/>
            <a:chOff x="2091062" y="1675476"/>
            <a:chExt cx="2353638" cy="146881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FFA386B9-6BD9-246C-66B5-2CB80EB260E9}"/>
                </a:ext>
              </a:extLst>
            </p:cNvPr>
            <p:cNvSpPr/>
            <p:nvPr/>
          </p:nvSpPr>
          <p:spPr>
            <a:xfrm>
              <a:off x="2091062" y="1886258"/>
              <a:ext cx="1062559" cy="1003270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FC523D6-40A7-8634-B6FF-CA9E2B1E93A4}"/>
                </a:ext>
              </a:extLst>
            </p:cNvPr>
            <p:cNvSpPr/>
            <p:nvPr/>
          </p:nvSpPr>
          <p:spPr>
            <a:xfrm>
              <a:off x="2710989" y="2065648"/>
              <a:ext cx="714746" cy="682747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BD40AC8-F879-4476-ED99-F03D377E81D5}"/>
                </a:ext>
              </a:extLst>
            </p:cNvPr>
            <p:cNvSpPr/>
            <p:nvPr/>
          </p:nvSpPr>
          <p:spPr>
            <a:xfrm>
              <a:off x="3375300" y="2272843"/>
              <a:ext cx="390066" cy="381009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3D27D07-80CC-36AC-E6B3-B8CCF9535A47}"/>
                </a:ext>
              </a:extLst>
            </p:cNvPr>
            <p:cNvSpPr/>
            <p:nvPr/>
          </p:nvSpPr>
          <p:spPr>
            <a:xfrm>
              <a:off x="3674039" y="2338097"/>
              <a:ext cx="254130" cy="250754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0F98D60-B520-91AD-8B19-AA411F468593}"/>
                </a:ext>
              </a:extLst>
            </p:cNvPr>
            <p:cNvCxnSpPr>
              <a:cxnSpLocks/>
            </p:cNvCxnSpPr>
            <p:nvPr/>
          </p:nvCxnSpPr>
          <p:spPr>
            <a:xfrm>
              <a:off x="2327530" y="1675476"/>
              <a:ext cx="1889568" cy="796268"/>
            </a:xfrm>
            <a:prstGeom prst="line">
              <a:avLst/>
            </a:prstGeom>
            <a:ln w="412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F26649D-05CA-6E0F-65CB-8F41FC000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2294" y="2476439"/>
              <a:ext cx="2034804" cy="667853"/>
            </a:xfrm>
            <a:prstGeom prst="line">
              <a:avLst/>
            </a:prstGeom>
            <a:ln w="412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E2FC4A7-AA9D-DD55-5A53-12D25A9D5D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5050" y="2470735"/>
              <a:ext cx="1495074" cy="7991"/>
            </a:xfrm>
            <a:prstGeom prst="straightConnector1">
              <a:avLst/>
            </a:prstGeom>
            <a:ln w="31750">
              <a:solidFill>
                <a:schemeClr val="bg1"/>
              </a:solidFill>
              <a:headEnd w="sm" len="lg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2E29F17-EFF7-C8A4-4743-56062699E7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5980" y="1924515"/>
              <a:ext cx="264850" cy="510935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AC8A45C-776C-52A2-C497-DE17BC746ECA}"/>
                </a:ext>
              </a:extLst>
            </p:cNvPr>
            <p:cNvSpPr txBox="1"/>
            <p:nvPr/>
          </p:nvSpPr>
          <p:spPr>
            <a:xfrm rot="21115852">
              <a:off x="4122176" y="2192974"/>
              <a:ext cx="322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solidFill>
                    <a:schemeClr val="bg1"/>
                  </a:solidFill>
                </a:rPr>
                <a:t>v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7804E67-C13C-7010-F6B3-92AAACAF2732}"/>
                </a:ext>
              </a:extLst>
            </p:cNvPr>
            <p:cNvSpPr txBox="1"/>
            <p:nvPr/>
          </p:nvSpPr>
          <p:spPr>
            <a:xfrm>
              <a:off x="2350242" y="1873403"/>
              <a:ext cx="394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solidFill>
                    <a:schemeClr val="bg1"/>
                  </a:solidFill>
                </a:rPr>
                <a:t>c</a:t>
              </a:r>
              <a:r>
                <a:rPr lang="en-US" sz="2400" baseline="-25000" dirty="0">
                  <a:solidFill>
                    <a:schemeClr val="bg1"/>
                  </a:solidFill>
                </a:rPr>
                <a:t>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7001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E4339-831A-4B05-F304-D6C24EB1C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 cones in BAMPS</a:t>
            </a:r>
          </a:p>
        </p:txBody>
      </p:sp>
      <p:pic>
        <p:nvPicPr>
          <p:cNvPr id="6" name="Content Placeholder 5" descr="A screenshot of a graph&#10;&#10;AI-generated content may be incorrect.">
            <a:extLst>
              <a:ext uri="{FF2B5EF4-FFF2-40B4-BE49-F238E27FC236}">
                <a16:creationId xmlns:a16="http://schemas.microsoft.com/office/drawing/2014/main" id="{C807DE17-E644-102B-246A-9F3B6AEE7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28518" y="1567015"/>
            <a:ext cx="3122005" cy="379828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5C5169-90FB-B278-F9D9-94EA40FDB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0CD89315-DA38-A506-15D9-2FBA639DD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004" y="1567014"/>
            <a:ext cx="3151169" cy="3798286"/>
          </a:xfrm>
          <a:prstGeom prst="rect">
            <a:avLst/>
          </a:prstGeom>
        </p:spPr>
      </p:pic>
      <p:pic>
        <p:nvPicPr>
          <p:cNvPr id="10" name="Picture 9" descr="A close up of a text&#10;&#10;AI-generated content may be incorrect.">
            <a:extLst>
              <a:ext uri="{FF2B5EF4-FFF2-40B4-BE49-F238E27FC236}">
                <a16:creationId xmlns:a16="http://schemas.microsoft.com/office/drawing/2014/main" id="{958E41B8-69EE-CD8E-70E3-6CBC211A1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67015"/>
            <a:ext cx="5769038" cy="1412122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0499E20-60D8-ADBF-F9F5-CB51EEDC64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062603"/>
            <a:ext cx="5769039" cy="230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37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37906-6E97-CCA4-C406-3FF4B6CA9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Fake Mach-cone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B5B4D-32B4-A01E-C5B9-0D196A3AB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7" name="Picture 16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A8841A2F-00E8-79C2-2BE2-CA6D3F31D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365" y="1213784"/>
            <a:ext cx="4498600" cy="38712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4A140C8-63B8-6BD8-5337-78493617174D}"/>
              </a:ext>
            </a:extLst>
          </p:cNvPr>
          <p:cNvSpPr txBox="1"/>
          <p:nvPr/>
        </p:nvSpPr>
        <p:spPr>
          <a:xfrm>
            <a:off x="7987257" y="833222"/>
            <a:ext cx="2940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Di-hadron correlation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1CF81C-6DE4-C783-2D9A-097B8A93A578}"/>
              </a:ext>
            </a:extLst>
          </p:cNvPr>
          <p:cNvSpPr txBox="1"/>
          <p:nvPr/>
        </p:nvSpPr>
        <p:spPr>
          <a:xfrm>
            <a:off x="6770090" y="5085056"/>
            <a:ext cx="414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PHENIX, Phys. Rev. Lett. 97, 052301 (2006)</a:t>
            </a:r>
          </a:p>
        </p:txBody>
      </p:sp>
      <p:grpSp>
        <p:nvGrpSpPr>
          <p:cNvPr id="21" name="Group 49">
            <a:extLst>
              <a:ext uri="{FF2B5EF4-FFF2-40B4-BE49-F238E27FC236}">
                <a16:creationId xmlns:a16="http://schemas.microsoft.com/office/drawing/2014/main" id="{8D29C6EB-BF95-8072-F8A8-9B76E91C9E4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100631" y="1265143"/>
            <a:ext cx="2187575" cy="1539875"/>
            <a:chOff x="3791" y="2325"/>
            <a:chExt cx="1378" cy="970"/>
          </a:xfrm>
        </p:grpSpPr>
        <p:grpSp>
          <p:nvGrpSpPr>
            <p:cNvPr id="24" name="Group 50">
              <a:extLst>
                <a:ext uri="{FF2B5EF4-FFF2-40B4-BE49-F238E27FC236}">
                  <a16:creationId xmlns:a16="http://schemas.microsoft.com/office/drawing/2014/main" id="{6352D5F7-614A-C8E2-0A6A-619B0A023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1" y="2325"/>
              <a:ext cx="1378" cy="970"/>
              <a:chOff x="3475" y="2997"/>
              <a:chExt cx="1378" cy="970"/>
            </a:xfrm>
          </p:grpSpPr>
          <p:sp>
            <p:nvSpPr>
              <p:cNvPr id="31" name="Oval 51">
                <a:extLst>
                  <a:ext uri="{FF2B5EF4-FFF2-40B4-BE49-F238E27FC236}">
                    <a16:creationId xmlns:a16="http://schemas.microsoft.com/office/drawing/2014/main" id="{A70EEB35-F0BA-A896-39A7-32ED2D960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902292">
                <a:off x="3493" y="2979"/>
                <a:ext cx="970" cy="1005"/>
              </a:xfrm>
              <a:prstGeom prst="ellipse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AutoShape 52">
                <a:extLst>
                  <a:ext uri="{FF2B5EF4-FFF2-40B4-BE49-F238E27FC236}">
                    <a16:creationId xmlns:a16="http://schemas.microsoft.com/office/drawing/2014/main" id="{E4D882D9-2CAC-A0B3-F66C-C7E6EFDB8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685449">
                <a:off x="4321" y="3432"/>
                <a:ext cx="532" cy="107"/>
              </a:xfrm>
              <a:prstGeom prst="leftArrow">
                <a:avLst>
                  <a:gd name="adj1" fmla="val 50000"/>
                  <a:gd name="adj2" fmla="val 124299"/>
                </a:avLst>
              </a:prstGeom>
              <a:gradFill rotWithShape="0">
                <a:gsLst>
                  <a:gs pos="0">
                    <a:srgbClr val="FF9933"/>
                  </a:gs>
                  <a:gs pos="100000">
                    <a:srgbClr val="FF33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AutoShape 53">
                <a:extLst>
                  <a:ext uri="{FF2B5EF4-FFF2-40B4-BE49-F238E27FC236}">
                    <a16:creationId xmlns:a16="http://schemas.microsoft.com/office/drawing/2014/main" id="{042C1180-13B9-2318-DFE8-0D964065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797538" flipV="1">
                <a:off x="3835" y="3364"/>
                <a:ext cx="170" cy="62"/>
              </a:xfrm>
              <a:prstGeom prst="rightArrow">
                <a:avLst>
                  <a:gd name="adj1" fmla="val 50000"/>
                  <a:gd name="adj2" fmla="val 68548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AutoShape 54">
                <a:extLst>
                  <a:ext uri="{FF2B5EF4-FFF2-40B4-BE49-F238E27FC236}">
                    <a16:creationId xmlns:a16="http://schemas.microsoft.com/office/drawing/2014/main" id="{7E7D295B-9876-4291-87E5-2DA5D8843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765615">
                <a:off x="3718" y="3479"/>
                <a:ext cx="102" cy="62"/>
              </a:xfrm>
              <a:prstGeom prst="rightArrow">
                <a:avLst>
                  <a:gd name="adj1" fmla="val 50000"/>
                  <a:gd name="adj2" fmla="val 41129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AutoShape 55">
                <a:extLst>
                  <a:ext uri="{FF2B5EF4-FFF2-40B4-BE49-F238E27FC236}">
                    <a16:creationId xmlns:a16="http://schemas.microsoft.com/office/drawing/2014/main" id="{80DF7525-D91C-87C7-3D91-8FC92D9F6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428077">
                <a:off x="4016" y="3456"/>
                <a:ext cx="266" cy="50"/>
              </a:xfrm>
              <a:prstGeom prst="rightArrow">
                <a:avLst>
                  <a:gd name="adj1" fmla="val 50000"/>
                  <a:gd name="adj2" fmla="val 133000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AutoShape 56">
                <a:extLst>
                  <a:ext uri="{FF2B5EF4-FFF2-40B4-BE49-F238E27FC236}">
                    <a16:creationId xmlns:a16="http://schemas.microsoft.com/office/drawing/2014/main" id="{38C9364E-EDEF-415E-9C93-6C72EFB7C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676975" flipV="1">
                <a:off x="3833" y="3497"/>
                <a:ext cx="155" cy="67"/>
              </a:xfrm>
              <a:prstGeom prst="rightArrow">
                <a:avLst>
                  <a:gd name="adj1" fmla="val 50000"/>
                  <a:gd name="adj2" fmla="val 57836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utoShape 57">
                <a:extLst>
                  <a:ext uri="{FF2B5EF4-FFF2-40B4-BE49-F238E27FC236}">
                    <a16:creationId xmlns:a16="http://schemas.microsoft.com/office/drawing/2014/main" id="{231EA0D0-507D-14FC-9B15-64CEB19F3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902292">
                <a:off x="3779" y="3590"/>
                <a:ext cx="94" cy="67"/>
              </a:xfrm>
              <a:prstGeom prst="rightArrow">
                <a:avLst>
                  <a:gd name="adj1" fmla="val 50000"/>
                  <a:gd name="adj2" fmla="val 35075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utoShape 58">
                <a:extLst>
                  <a:ext uri="{FF2B5EF4-FFF2-40B4-BE49-F238E27FC236}">
                    <a16:creationId xmlns:a16="http://schemas.microsoft.com/office/drawing/2014/main" id="{4069D7B0-83DC-16C2-1D2D-C8CA7173B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335919">
                <a:off x="3811" y="3228"/>
                <a:ext cx="100" cy="62"/>
              </a:xfrm>
              <a:prstGeom prst="rightArrow">
                <a:avLst>
                  <a:gd name="adj1" fmla="val 50000"/>
                  <a:gd name="adj2" fmla="val 40323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utoShape 59">
                <a:extLst>
                  <a:ext uri="{FF2B5EF4-FFF2-40B4-BE49-F238E27FC236}">
                    <a16:creationId xmlns:a16="http://schemas.microsoft.com/office/drawing/2014/main" id="{8FD9F7DF-4492-B39F-5B7C-0ECF9EFAB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237289">
                <a:off x="3733" y="3341"/>
                <a:ext cx="93" cy="67"/>
              </a:xfrm>
              <a:prstGeom prst="rightArrow">
                <a:avLst>
                  <a:gd name="adj1" fmla="val 50000"/>
                  <a:gd name="adj2" fmla="val 34701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60">
                <a:extLst>
                  <a:ext uri="{FF2B5EF4-FFF2-40B4-BE49-F238E27FC236}">
                    <a16:creationId xmlns:a16="http://schemas.microsoft.com/office/drawing/2014/main" id="{0A3A9729-5284-42B5-D944-4296011D7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502292">
                <a:off x="4249" y="3436"/>
                <a:ext cx="103" cy="10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Line 61">
                <a:extLst>
                  <a:ext uri="{FF2B5EF4-FFF2-40B4-BE49-F238E27FC236}">
                    <a16:creationId xmlns:a16="http://schemas.microsoft.com/office/drawing/2014/main" id="{224EB560-2D57-E6F2-937A-8289178B55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86" y="3486"/>
                <a:ext cx="792" cy="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62">
                <a:extLst>
                  <a:ext uri="{FF2B5EF4-FFF2-40B4-BE49-F238E27FC236}">
                    <a16:creationId xmlns:a16="http://schemas.microsoft.com/office/drawing/2014/main" id="{4A94CD22-97EB-CFB4-575C-A9E5D27E87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6" y="3018"/>
                <a:ext cx="606" cy="46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63">
                <a:extLst>
                  <a:ext uri="{FF2B5EF4-FFF2-40B4-BE49-F238E27FC236}">
                    <a16:creationId xmlns:a16="http://schemas.microsoft.com/office/drawing/2014/main" id="{A062C188-5BE6-7AEF-64BA-7600B2F2C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6" y="3504"/>
                <a:ext cx="696" cy="4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Line 64">
              <a:extLst>
                <a:ext uri="{FF2B5EF4-FFF2-40B4-BE49-F238E27FC236}">
                  <a16:creationId xmlns:a16="http://schemas.microsoft.com/office/drawing/2014/main" id="{EC73D517-B9E2-E0CD-D766-B272E636CE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0" y="2442"/>
              <a:ext cx="258" cy="3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65">
              <a:extLst>
                <a:ext uri="{FF2B5EF4-FFF2-40B4-BE49-F238E27FC236}">
                  <a16:creationId xmlns:a16="http://schemas.microsoft.com/office/drawing/2014/main" id="{3DE3E904-31FE-2679-1C7F-FDAF41981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4" y="2570"/>
              <a:ext cx="1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2000">
                  <a:latin typeface="Symbol" pitchFamily="2" charset="2"/>
                </a:rPr>
                <a:t>q</a:t>
              </a:r>
            </a:p>
          </p:txBody>
        </p:sp>
        <p:sp>
          <p:nvSpPr>
            <p:cNvPr id="27" name="Line 66">
              <a:extLst>
                <a:ext uri="{FF2B5EF4-FFF2-40B4-BE49-F238E27FC236}">
                  <a16:creationId xmlns:a16="http://schemas.microsoft.com/office/drawing/2014/main" id="{FDCA33CC-541E-7D53-F569-0430EC1CB2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0" y="2818"/>
              <a:ext cx="210" cy="3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67">
              <a:extLst>
                <a:ext uri="{FF2B5EF4-FFF2-40B4-BE49-F238E27FC236}">
                  <a16:creationId xmlns:a16="http://schemas.microsoft.com/office/drawing/2014/main" id="{8F383599-44FB-7BBB-D0C4-FFA2EC4E9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3" y="2651"/>
              <a:ext cx="283" cy="2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68">
              <a:extLst>
                <a:ext uri="{FF2B5EF4-FFF2-40B4-BE49-F238E27FC236}">
                  <a16:creationId xmlns:a16="http://schemas.microsoft.com/office/drawing/2014/main" id="{0020D0F3-FCB4-3626-B2C4-CD1E788BA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2591"/>
              <a:ext cx="411" cy="41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69">
              <a:extLst>
                <a:ext uri="{FF2B5EF4-FFF2-40B4-BE49-F238E27FC236}">
                  <a16:creationId xmlns:a16="http://schemas.microsoft.com/office/drawing/2014/main" id="{ACB77B73-35B7-7D4F-5FEC-BA17A414D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" y="2486"/>
              <a:ext cx="585" cy="61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13C1B8C-C5B1-15F8-5B73-D1C2E57AB882}"/>
              </a:ext>
            </a:extLst>
          </p:cNvPr>
          <p:cNvSpPr txBox="1"/>
          <p:nvPr/>
        </p:nvSpPr>
        <p:spPr>
          <a:xfrm>
            <a:off x="3785778" y="1870950"/>
            <a:ext cx="172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Mach-cone?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7031F60-3902-E3E6-BC69-440F1055C0DA}"/>
              </a:ext>
            </a:extLst>
          </p:cNvPr>
          <p:cNvGrpSpPr/>
          <p:nvPr/>
        </p:nvGrpSpPr>
        <p:grpSpPr>
          <a:xfrm>
            <a:off x="872810" y="1342931"/>
            <a:ext cx="5174536" cy="4086837"/>
            <a:chOff x="926344" y="1342931"/>
            <a:chExt cx="5174536" cy="4086837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956E0E1-54E8-573C-35AE-CCD021D339ED}"/>
                </a:ext>
              </a:extLst>
            </p:cNvPr>
            <p:cNvGrpSpPr/>
            <p:nvPr/>
          </p:nvGrpSpPr>
          <p:grpSpPr>
            <a:xfrm>
              <a:off x="1440492" y="1342931"/>
              <a:ext cx="4660388" cy="3659679"/>
              <a:chOff x="1440492" y="1342931"/>
              <a:chExt cx="4660388" cy="3659679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C6F722FF-C44D-27B7-2E32-467A86213C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0492" y="2980958"/>
                <a:ext cx="2987663" cy="20216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8E000B57-79C7-40B3-0B99-318D843DA3F5}"/>
                  </a:ext>
                </a:extLst>
              </p:cNvPr>
              <p:cNvGrpSpPr/>
              <p:nvPr/>
            </p:nvGrpSpPr>
            <p:grpSpPr>
              <a:xfrm>
                <a:off x="3855819" y="1342931"/>
                <a:ext cx="1545080" cy="1483526"/>
                <a:chOff x="3855819" y="1342931"/>
                <a:chExt cx="1545080" cy="1483526"/>
              </a:xfrm>
            </p:grpSpPr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554D98DC-9E16-AA63-A74F-99D29DA58704}"/>
                    </a:ext>
                  </a:extLst>
                </p:cNvPr>
                <p:cNvCxnSpPr>
                  <a:stCxn id="49" idx="3"/>
                  <a:endCxn id="49" idx="7"/>
                </p:cNvCxnSpPr>
                <p:nvPr/>
              </p:nvCxnSpPr>
              <p:spPr>
                <a:xfrm flipV="1">
                  <a:off x="4082091" y="1560188"/>
                  <a:ext cx="1092536" cy="1049012"/>
                </a:xfrm>
                <a:prstGeom prst="line">
                  <a:avLst/>
                </a:prstGeom>
                <a:ln w="1016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70271801-00FE-A225-35EC-62E7E6EC07FC}"/>
                    </a:ext>
                  </a:extLst>
                </p:cNvPr>
                <p:cNvSpPr/>
                <p:nvPr/>
              </p:nvSpPr>
              <p:spPr>
                <a:xfrm>
                  <a:off x="3855819" y="1342931"/>
                  <a:ext cx="1545080" cy="1483526"/>
                </a:xfrm>
                <a:prstGeom prst="ellipse">
                  <a:avLst/>
                </a:prstGeom>
                <a:noFill/>
                <a:ln w="1111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66B7710-C6E3-9C95-83E1-2015B98CC3C4}"/>
                  </a:ext>
                </a:extLst>
              </p:cNvPr>
              <p:cNvSpPr txBox="1"/>
              <p:nvPr/>
            </p:nvSpPr>
            <p:spPr>
              <a:xfrm>
                <a:off x="4596814" y="3749463"/>
                <a:ext cx="150406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</a:rPr>
                  <a:t>Triangular </a:t>
                </a:r>
              </a:p>
              <a:p>
                <a:r>
                  <a:rPr lang="en-US" sz="2400" dirty="0">
                    <a:solidFill>
                      <a:schemeClr val="bg1"/>
                    </a:solidFill>
                  </a:rPr>
                  <a:t>flow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80DF6AA-439B-EE37-6F6C-4A4C5D1168E1}"/>
                </a:ext>
              </a:extLst>
            </p:cNvPr>
            <p:cNvSpPr txBox="1"/>
            <p:nvPr/>
          </p:nvSpPr>
          <p:spPr>
            <a:xfrm>
              <a:off x="926344" y="5060436"/>
              <a:ext cx="4795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Alver and Roland,  Phys. Rev. C 81, 054905 (2010)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DF35F39-FE02-11E5-8BA5-8204EF74AEB8}"/>
              </a:ext>
            </a:extLst>
          </p:cNvPr>
          <p:cNvSpPr txBox="1"/>
          <p:nvPr/>
        </p:nvSpPr>
        <p:spPr>
          <a:xfrm>
            <a:off x="1385522" y="5566335"/>
            <a:ext cx="8791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No such angular structure from numerical simulations of Mach-cone !</a:t>
            </a:r>
          </a:p>
        </p:txBody>
      </p:sp>
    </p:spTree>
    <p:extLst>
      <p:ext uri="{BB962C8B-B14F-4D97-AF65-F5344CB8AC3E}">
        <p14:creationId xmlns:p14="http://schemas.microsoft.com/office/powerpoint/2010/main" val="67687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Resurrection of jet-induced Mach-cone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655750" y="6394698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889" y="2652168"/>
            <a:ext cx="7590094" cy="281549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4F0C32E-A844-926F-9240-080575F1AD38}"/>
              </a:ext>
            </a:extLst>
          </p:cNvPr>
          <p:cNvSpPr/>
          <p:nvPr/>
        </p:nvSpPr>
        <p:spPr>
          <a:xfrm>
            <a:off x="6842329" y="3864164"/>
            <a:ext cx="1325488" cy="435987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030529-E51B-1867-DB6A-955C7DFB6896}"/>
              </a:ext>
            </a:extLst>
          </p:cNvPr>
          <p:cNvSpPr/>
          <p:nvPr/>
        </p:nvSpPr>
        <p:spPr>
          <a:xfrm>
            <a:off x="7339914" y="2906307"/>
            <a:ext cx="74141" cy="1153606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bg2">
                  <a:lumMod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E8A8D8-4BA7-C249-0763-82EA42CFCF65}"/>
              </a:ext>
            </a:extLst>
          </p:cNvPr>
          <p:cNvSpPr/>
          <p:nvPr/>
        </p:nvSpPr>
        <p:spPr>
          <a:xfrm flipH="1">
            <a:off x="7430932" y="3369276"/>
            <a:ext cx="74141" cy="690637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bg2">
                  <a:lumMod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BE59C7-C673-16C3-E4E3-0E1CF292E00F}"/>
              </a:ext>
            </a:extLst>
          </p:cNvPr>
          <p:cNvSpPr/>
          <p:nvPr/>
        </p:nvSpPr>
        <p:spPr>
          <a:xfrm flipH="1">
            <a:off x="7515173" y="3476985"/>
            <a:ext cx="45719" cy="579427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bg2">
                  <a:lumMod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7C1F31-C4E1-4656-40DC-600863EC6760}"/>
              </a:ext>
            </a:extLst>
          </p:cNvPr>
          <p:cNvSpPr txBox="1"/>
          <p:nvPr/>
        </p:nvSpPr>
        <p:spPr>
          <a:xfrm>
            <a:off x="1957213" y="1316075"/>
            <a:ext cx="80565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One must consider Contribution to the energy within the jet cone from medium-response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FF5030-A3A1-F8C7-B0CD-A3401691B04E}"/>
              </a:ext>
            </a:extLst>
          </p:cNvPr>
          <p:cNvSpPr txBox="1"/>
          <p:nvPr/>
        </p:nvSpPr>
        <p:spPr>
          <a:xfrm>
            <a:off x="6736658" y="4218081"/>
            <a:ext cx="135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jet cone</a:t>
            </a:r>
          </a:p>
        </p:txBody>
      </p:sp>
    </p:spTree>
    <p:extLst>
      <p:ext uri="{BB962C8B-B14F-4D97-AF65-F5344CB8AC3E}">
        <p14:creationId xmlns:p14="http://schemas.microsoft.com/office/powerpoint/2010/main" val="392351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77503</TotalTime>
  <Words>1378</Words>
  <Application>Microsoft Macintosh PowerPoint</Application>
  <PresentationFormat>Widescreen</PresentationFormat>
  <Paragraphs>183</Paragraphs>
  <Slides>24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-apple-system</vt:lpstr>
      <vt:lpstr>ＭＳ Ｐゴシック</vt:lpstr>
      <vt:lpstr>Arial</vt:lpstr>
      <vt:lpstr>Calibri</vt:lpstr>
      <vt:lpstr>Helvetica</vt:lpstr>
      <vt:lpstr>Lucida Grande</vt:lpstr>
      <vt:lpstr>Monaco</vt:lpstr>
      <vt:lpstr>Symbol</vt:lpstr>
      <vt:lpstr>Wingdings</vt:lpstr>
      <vt:lpstr>Office Theme</vt:lpstr>
      <vt:lpstr>Carsten, Dirk and me</vt:lpstr>
      <vt:lpstr>Our Collaboration</vt:lpstr>
      <vt:lpstr>(DOE) JET Collaboration 2010-2015</vt:lpstr>
      <vt:lpstr>Chromo-dynamics of Jet-Fluid Interaction</vt:lpstr>
      <vt:lpstr>Jet Quenching established since 2001</vt:lpstr>
      <vt:lpstr>Jet-induced medium excitation</vt:lpstr>
      <vt:lpstr>Mach cones in BAMPS</vt:lpstr>
      <vt:lpstr>Fake Mach-cone </vt:lpstr>
      <vt:lpstr>Resurrection of jet-induced Mach-cone</vt:lpstr>
      <vt:lpstr>Microscopic picture of Mach wake</vt:lpstr>
      <vt:lpstr>CoLBT-hydro (Coupled Linear Boltzmann Transport hydro)</vt:lpstr>
      <vt:lpstr>Medium response of Z/g-jet in CoLBT-hydro</vt:lpstr>
      <vt:lpstr>Medium modification of g-jets</vt:lpstr>
      <vt:lpstr>MPI background and diffusion wake in Z-jets</vt:lpstr>
      <vt:lpstr>3D structure of diffusion wake</vt:lpstr>
      <vt:lpstr>Diffusion wake and jet energy loss</vt:lpstr>
      <vt:lpstr>Diffusion wake in di-jets</vt:lpstr>
      <vt:lpstr>Diffusion wake in di-jets</vt:lpstr>
      <vt:lpstr>Diffusion wake in di-jets</vt:lpstr>
      <vt:lpstr>A background-free signal of diffusion wake</vt:lpstr>
      <vt:lpstr>Diffusion wake in g-jets</vt:lpstr>
      <vt:lpstr>Deep learning assisted jet tomography</vt:lpstr>
      <vt:lpstr>Summary</vt:lpstr>
      <vt:lpstr>Happy 60th Birthday!</vt:lpstr>
    </vt:vector>
  </TitlesOfParts>
  <Company>University of California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Xin-Nian Wang</dc:creator>
  <cp:lastModifiedBy>Xin-Nian Wang</cp:lastModifiedBy>
  <cp:revision>1119</cp:revision>
  <cp:lastPrinted>2016-06-17T18:13:03Z</cp:lastPrinted>
  <dcterms:created xsi:type="dcterms:W3CDTF">2011-06-24T03:57:59Z</dcterms:created>
  <dcterms:modified xsi:type="dcterms:W3CDTF">2025-08-08T07:03:37Z</dcterms:modified>
</cp:coreProperties>
</file>