
<file path=[Content_Types].xml><?xml version="1.0" encoding="utf-8"?>
<Types xmlns="http://schemas.openxmlformats.org/package/2006/content-types">
  <Default Extension="emf" ContentType="image/x-emf"/>
  <Default Extension="jfif" ContentType="image/jpeg"/>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8">
  <p:sldMasterIdLst>
    <p:sldMasterId id="2147483660" r:id="rId1"/>
  </p:sldMasterIdLst>
  <p:notesMasterIdLst>
    <p:notesMasterId r:id="rId27"/>
  </p:notesMasterIdLst>
  <p:sldIdLst>
    <p:sldId id="257" r:id="rId2"/>
    <p:sldId id="256" r:id="rId3"/>
    <p:sldId id="1500" r:id="rId4"/>
    <p:sldId id="1505" r:id="rId5"/>
    <p:sldId id="1496" r:id="rId6"/>
    <p:sldId id="1510" r:id="rId7"/>
    <p:sldId id="1508" r:id="rId8"/>
    <p:sldId id="1489" r:id="rId9"/>
    <p:sldId id="4657" r:id="rId10"/>
    <p:sldId id="4659" r:id="rId11"/>
    <p:sldId id="4667" r:id="rId12"/>
    <p:sldId id="4663" r:id="rId13"/>
    <p:sldId id="4664" r:id="rId14"/>
    <p:sldId id="4665" r:id="rId15"/>
    <p:sldId id="4651" r:id="rId16"/>
    <p:sldId id="4658" r:id="rId17"/>
    <p:sldId id="4660" r:id="rId18"/>
    <p:sldId id="4661" r:id="rId19"/>
    <p:sldId id="4662" r:id="rId20"/>
    <p:sldId id="4666" r:id="rId21"/>
    <p:sldId id="1046" r:id="rId22"/>
    <p:sldId id="1048" r:id="rId23"/>
    <p:sldId id="1487" r:id="rId24"/>
    <p:sldId id="1065" r:id="rId25"/>
    <p:sldId id="1509" r:id="rId26"/>
  </p:sldIdLst>
  <p:sldSz cx="9144000" cy="6858000" type="screen4x3"/>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0055A0"/>
    <a:srgbClr val="E35F32"/>
    <a:srgbClr val="73BDFF"/>
    <a:srgbClr val="F09E18"/>
    <a:srgbClr val="92D150"/>
    <a:srgbClr val="82AAFF"/>
    <a:srgbClr val="FFFFCC"/>
    <a:srgbClr val="00000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366" autoAdjust="0"/>
  </p:normalViewPr>
  <p:slideViewPr>
    <p:cSldViewPr snapToGrid="0">
      <p:cViewPr varScale="1">
        <p:scale>
          <a:sx n="72" d="100"/>
          <a:sy n="72" d="100"/>
        </p:scale>
        <p:origin x="1104" y="64"/>
      </p:cViewPr>
      <p:guideLst/>
    </p:cSldViewPr>
  </p:slideViewPr>
  <p:outlineViewPr>
    <p:cViewPr>
      <p:scale>
        <a:sx n="33" d="100"/>
        <a:sy n="33" d="100"/>
      </p:scale>
      <p:origin x="0" y="-522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657DE3A9-4AB8-481F-8CEF-02B393435A39}" type="datetimeFigureOut">
              <a:rPr lang="en-US" smtClean="0"/>
              <a:t>10/29/2024</a:t>
            </a:fld>
            <a:endParaRPr lang="en-US"/>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18B47746-2A28-4EA8-8490-D2CA2645207B}" type="slidenum">
              <a:rPr lang="en-US" smtClean="0"/>
              <a:t>‹#›</a:t>
            </a:fld>
            <a:endParaRPr lang="en-US"/>
          </a:p>
        </p:txBody>
      </p:sp>
    </p:spTree>
    <p:extLst>
      <p:ext uri="{BB962C8B-B14F-4D97-AF65-F5344CB8AC3E}">
        <p14:creationId xmlns:p14="http://schemas.microsoft.com/office/powerpoint/2010/main" val="3723349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an outline, I will start with a brief introduction of the context of this work and give an update of the Wp3.1 technical scope related to the development of Cos theta 12T dipole . Then I will summarize the related achievements, agreements within the INFN – CERN collaboration with the updated deliverables of WP3.1. In the end I will present the deliverables and development plan focusing over 2024 2026 and summarise.</a:t>
            </a:r>
          </a:p>
        </p:txBody>
      </p:sp>
      <p:sp>
        <p:nvSpPr>
          <p:cNvPr id="4" name="Slide Number Placeholder 3"/>
          <p:cNvSpPr>
            <a:spLocks noGrp="1"/>
          </p:cNvSpPr>
          <p:nvPr>
            <p:ph type="sldNum" sz="quarter" idx="5"/>
          </p:nvPr>
        </p:nvSpPr>
        <p:spPr/>
        <p:txBody>
          <a:bodyPr/>
          <a:lstStyle/>
          <a:p>
            <a:fld id="{18B47746-2A28-4EA8-8490-D2CA2645207B}" type="slidenum">
              <a:rPr lang="en-US" smtClean="0"/>
              <a:t>3</a:t>
            </a:fld>
            <a:endParaRPr lang="en-US"/>
          </a:p>
        </p:txBody>
      </p:sp>
    </p:spTree>
    <p:extLst>
      <p:ext uri="{BB962C8B-B14F-4D97-AF65-F5344CB8AC3E}">
        <p14:creationId xmlns:p14="http://schemas.microsoft.com/office/powerpoint/2010/main" val="938867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4</a:t>
            </a:fld>
            <a:endParaRPr lang="en-US"/>
          </a:p>
        </p:txBody>
      </p:sp>
    </p:spTree>
    <p:extLst>
      <p:ext uri="{BB962C8B-B14F-4D97-AF65-F5344CB8AC3E}">
        <p14:creationId xmlns:p14="http://schemas.microsoft.com/office/powerpoint/2010/main" val="3990952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5</a:t>
            </a:fld>
            <a:endParaRPr lang="en-US"/>
          </a:p>
        </p:txBody>
      </p:sp>
    </p:spTree>
    <p:extLst>
      <p:ext uri="{BB962C8B-B14F-4D97-AF65-F5344CB8AC3E}">
        <p14:creationId xmlns:p14="http://schemas.microsoft.com/office/powerpoint/2010/main" val="370402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The magnet operation point at 12T in the bore must be less than  80% on the loadline at 1.9 K, which means around 5 K of temperature margin. The dipole must have an aperture of 50 mm in diameter and considering the strain sensitive characteristic of the Nb3Sn rutherford cables, the maximum stress on coil should be lower than 150 MPa, which is considered a threshold for critical current degradation.</a:t>
            </a:r>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6</a:t>
            </a:fld>
            <a:endParaRPr lang="en-US"/>
          </a:p>
        </p:txBody>
      </p:sp>
    </p:spTree>
    <p:extLst>
      <p:ext uri="{BB962C8B-B14F-4D97-AF65-F5344CB8AC3E}">
        <p14:creationId xmlns:p14="http://schemas.microsoft.com/office/powerpoint/2010/main" val="1146775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Gradual approach </a:t>
            </a:r>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8</a:t>
            </a:fld>
            <a:endParaRPr lang="en-US"/>
          </a:p>
        </p:txBody>
      </p:sp>
    </p:spTree>
    <p:extLst>
      <p:ext uri="{BB962C8B-B14F-4D97-AF65-F5344CB8AC3E}">
        <p14:creationId xmlns:p14="http://schemas.microsoft.com/office/powerpoint/2010/main" val="3059158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15</a:t>
            </a:fld>
            <a:endParaRPr lang="en-US"/>
          </a:p>
        </p:txBody>
      </p:sp>
    </p:spTree>
    <p:extLst>
      <p:ext uri="{BB962C8B-B14F-4D97-AF65-F5344CB8AC3E}">
        <p14:creationId xmlns:p14="http://schemas.microsoft.com/office/powerpoint/2010/main" val="3565730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17</a:t>
            </a:fld>
            <a:endParaRPr lang="en-US"/>
          </a:p>
        </p:txBody>
      </p:sp>
    </p:spTree>
    <p:extLst>
      <p:ext uri="{BB962C8B-B14F-4D97-AF65-F5344CB8AC3E}">
        <p14:creationId xmlns:p14="http://schemas.microsoft.com/office/powerpoint/2010/main" val="3162746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strand 162/160 with 1 m diameter and 0.9 cu </a:t>
            </a:r>
            <a:r>
              <a:rPr lang="en-US" dirty="0" err="1"/>
              <a:t>ncu</a:t>
            </a:r>
            <a:r>
              <a:rPr lang="en-US" dirty="0"/>
              <a:t> ratio offering a design at 76 %ISS</a:t>
            </a:r>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25</a:t>
            </a:fld>
            <a:endParaRPr lang="en-US"/>
          </a:p>
        </p:txBody>
      </p:sp>
    </p:spTree>
    <p:extLst>
      <p:ext uri="{BB962C8B-B14F-4D97-AF65-F5344CB8AC3E}">
        <p14:creationId xmlns:p14="http://schemas.microsoft.com/office/powerpoint/2010/main" val="32139478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7561433E-798B-5F49-9757-E375052C7AD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9144000" cy="6858000"/>
          </a:xfrm>
          <a:prstGeom prst="rect">
            <a:avLst/>
          </a:prstGeom>
        </p:spPr>
      </p:pic>
    </p:spTree>
    <p:extLst>
      <p:ext uri="{BB962C8B-B14F-4D97-AF65-F5344CB8AC3E}">
        <p14:creationId xmlns:p14="http://schemas.microsoft.com/office/powerpoint/2010/main" val="1288987208"/>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ctr">
              <a:defRPr sz="4600">
                <a:solidFill>
                  <a:srgbClr val="0055A0"/>
                </a:solidFill>
                <a:latin typeface="+mn-lt"/>
              </a:defRPr>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2000">
                <a:solidFill>
                  <a:srgbClr val="0055A0"/>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Slide Number Placeholder 3">
            <a:extLst>
              <a:ext uri="{FF2B5EF4-FFF2-40B4-BE49-F238E27FC236}">
                <a16:creationId xmlns:a16="http://schemas.microsoft.com/office/drawing/2014/main" id="{EA8C4E59-58F5-96A5-F637-4C73F4DF931F}"/>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a:p>
        </p:txBody>
      </p:sp>
      <p:sp>
        <p:nvSpPr>
          <p:cNvPr id="5" name="Date Placeholder 1">
            <a:extLst>
              <a:ext uri="{FF2B5EF4-FFF2-40B4-BE49-F238E27FC236}">
                <a16:creationId xmlns:a16="http://schemas.microsoft.com/office/drawing/2014/main" id="{A7A55C58-5324-708D-B212-FE7E6BA0E619}"/>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11st October 2024</a:t>
            </a:r>
          </a:p>
        </p:txBody>
      </p:sp>
      <p:sp>
        <p:nvSpPr>
          <p:cNvPr id="6" name="Footer Placeholder 2">
            <a:extLst>
              <a:ext uri="{FF2B5EF4-FFF2-40B4-BE49-F238E27FC236}">
                <a16:creationId xmlns:a16="http://schemas.microsoft.com/office/drawing/2014/main" id="{0590EB1A-CE0D-8F77-0DE3-3902FCEDE2E2}"/>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686012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946" y="1559722"/>
            <a:ext cx="8226854" cy="4567418"/>
          </a:xfrm>
        </p:spPr>
        <p:txBody>
          <a:bodyPr/>
          <a:lstStyle>
            <a:lvl1pPr>
              <a:defRPr sz="2400">
                <a:solidFill>
                  <a:srgbClr val="0055A0"/>
                </a:solidFill>
                <a:latin typeface="+mn-lt"/>
              </a:defRPr>
            </a:lvl1pPr>
            <a:lvl2pPr>
              <a:defRPr sz="2000">
                <a:solidFill>
                  <a:srgbClr val="0055A0"/>
                </a:solidFill>
                <a:latin typeface="+mn-lt"/>
              </a:defRPr>
            </a:lvl2pPr>
            <a:lvl3pPr>
              <a:defRPr sz="1800">
                <a:solidFill>
                  <a:srgbClr val="0055A0"/>
                </a:solidFill>
                <a:latin typeface="+mn-lt"/>
              </a:defRPr>
            </a:lvl3pPr>
            <a:lvl4pPr>
              <a:defRPr>
                <a:solidFill>
                  <a:srgbClr val="0055A0"/>
                </a:solidFill>
                <a:latin typeface="+mn-lt"/>
              </a:defRPr>
            </a:lvl4pPr>
            <a:lvl5pPr>
              <a:defRPr>
                <a:solidFill>
                  <a:srgbClr val="0055A0"/>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1">
            <a:extLst>
              <a:ext uri="{FF2B5EF4-FFF2-40B4-BE49-F238E27FC236}">
                <a16:creationId xmlns:a16="http://schemas.microsoft.com/office/drawing/2014/main" id="{87469C01-2A0C-980C-2E67-D53C32938037}"/>
              </a:ext>
            </a:extLst>
          </p:cNvPr>
          <p:cNvSpPr>
            <a:spLocks noGrp="1"/>
          </p:cNvSpPr>
          <p:nvPr>
            <p:ph type="title"/>
          </p:nvPr>
        </p:nvSpPr>
        <p:spPr>
          <a:xfrm>
            <a:off x="457200" y="100047"/>
            <a:ext cx="8229600" cy="1325563"/>
          </a:xfrm>
        </p:spPr>
        <p:txBody>
          <a:bodyPr>
            <a:normAutofit/>
          </a:bodyPr>
          <a:lstStyle>
            <a:lvl1pPr>
              <a:defRPr sz="4600">
                <a:solidFill>
                  <a:srgbClr val="0055A0"/>
                </a:solidFill>
                <a:latin typeface="+mn-lt"/>
              </a:defRPr>
            </a:lvl1pPr>
          </a:lstStyle>
          <a:p>
            <a:r>
              <a:rPr lang="en-US"/>
              <a:t>Click to edit Master title style</a:t>
            </a:r>
          </a:p>
        </p:txBody>
      </p:sp>
      <p:sp>
        <p:nvSpPr>
          <p:cNvPr id="12" name="Slide Number Placeholder 3">
            <a:extLst>
              <a:ext uri="{FF2B5EF4-FFF2-40B4-BE49-F238E27FC236}">
                <a16:creationId xmlns:a16="http://schemas.microsoft.com/office/drawing/2014/main" id="{A55E10F6-72A9-29A4-5D7B-890962E75331}"/>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a:p>
        </p:txBody>
      </p:sp>
      <p:sp>
        <p:nvSpPr>
          <p:cNvPr id="4" name="Date Placeholder 1">
            <a:extLst>
              <a:ext uri="{FF2B5EF4-FFF2-40B4-BE49-F238E27FC236}">
                <a16:creationId xmlns:a16="http://schemas.microsoft.com/office/drawing/2014/main" id="{C072FFBA-7B02-5A84-EC23-B3A95ABB9EBD}"/>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11st October 2024</a:t>
            </a:r>
          </a:p>
        </p:txBody>
      </p:sp>
      <p:sp>
        <p:nvSpPr>
          <p:cNvPr id="7" name="Footer Placeholder 2">
            <a:extLst>
              <a:ext uri="{FF2B5EF4-FFF2-40B4-BE49-F238E27FC236}">
                <a16:creationId xmlns:a16="http://schemas.microsoft.com/office/drawing/2014/main" id="{1A6053B0-04C1-2383-D441-9F671378FEC7}"/>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1567289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Empty">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fld id="{1089628F-FCE3-4ECD-84F0-41A37E92B65B}" type="datetime1">
              <a:rPr lang="en-US" smtClean="0"/>
              <a:t>10/29/2024</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a:t>Author: Sachin Gowrishankar</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
        <p:nvSpPr>
          <p:cNvPr id="5" name="TextBox 4">
            <a:extLst>
              <a:ext uri="{FF2B5EF4-FFF2-40B4-BE49-F238E27FC236}">
                <a16:creationId xmlns:a16="http://schemas.microsoft.com/office/drawing/2014/main" id="{1D566137-ABBB-BF54-B8EB-9CF62FB91DEE}"/>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extLst>
      <p:ext uri="{BB962C8B-B14F-4D97-AF65-F5344CB8AC3E}">
        <p14:creationId xmlns:p14="http://schemas.microsoft.com/office/powerpoint/2010/main" val="50670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E1AEB9-BA1C-59E9-C147-922D6D9DEFE0}"/>
              </a:ext>
            </a:extLst>
          </p:cNvPr>
          <p:cNvSpPr/>
          <p:nvPr userDrawn="1"/>
        </p:nvSpPr>
        <p:spPr>
          <a:xfrm>
            <a:off x="0" y="6281928"/>
            <a:ext cx="9144000" cy="576072"/>
          </a:xfrm>
          <a:prstGeom prst="rect">
            <a:avLst/>
          </a:prstGeom>
          <a:solidFill>
            <a:srgbClr val="0055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2">
            <a:extLst>
              <a:ext uri="{FF2B5EF4-FFF2-40B4-BE49-F238E27FC236}">
                <a16:creationId xmlns:a16="http://schemas.microsoft.com/office/drawing/2014/main" id="{5F3B1E43-C7C6-E568-24CB-9973443001C7}"/>
              </a:ext>
            </a:extLst>
          </p:cNvPr>
          <p:cNvSpPr txBox="1">
            <a:spLocks/>
          </p:cNvSpPr>
          <p:nvPr userDrawn="1"/>
        </p:nvSpPr>
        <p:spPr>
          <a:xfrm>
            <a:off x="0" y="5583936"/>
            <a:ext cx="9144000" cy="5930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11" name="Slide Number Placeholder 3">
            <a:extLst>
              <a:ext uri="{FF2B5EF4-FFF2-40B4-BE49-F238E27FC236}">
                <a16:creationId xmlns:a16="http://schemas.microsoft.com/office/drawing/2014/main" id="{7812E66E-0AA2-2E00-4381-04AFDEC24C62}"/>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a:p>
        </p:txBody>
      </p:sp>
      <p:pic>
        <p:nvPicPr>
          <p:cNvPr id="12" name="Picture 11">
            <a:extLst>
              <a:ext uri="{FF2B5EF4-FFF2-40B4-BE49-F238E27FC236}">
                <a16:creationId xmlns:a16="http://schemas.microsoft.com/office/drawing/2014/main" id="{7B06D0BD-3193-603A-23B4-A9C2E902A424}"/>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b="36557"/>
          <a:stretch/>
        </p:blipFill>
        <p:spPr bwMode="auto">
          <a:xfrm>
            <a:off x="6332" y="6321352"/>
            <a:ext cx="743918" cy="542473"/>
          </a:xfrm>
          <a:prstGeom prst="rect">
            <a:avLst/>
          </a:prstGeom>
          <a:noFill/>
        </p:spPr>
      </p:pic>
      <p:pic>
        <p:nvPicPr>
          <p:cNvPr id="13" name="Picture 12">
            <a:extLst>
              <a:ext uri="{FF2B5EF4-FFF2-40B4-BE49-F238E27FC236}">
                <a16:creationId xmlns:a16="http://schemas.microsoft.com/office/drawing/2014/main" id="{ED038FEB-BD95-D500-47DD-8840357CE82C}"/>
              </a:ext>
            </a:extLst>
          </p:cNvPr>
          <p:cNvPicPr>
            <a:picLocks noChangeAspect="1"/>
          </p:cNvPicPr>
          <p:nvPr userDrawn="1"/>
        </p:nvPicPr>
        <p:blipFill rotWithShape="1">
          <a:blip r:embed="rId6" cstate="email">
            <a:extLst>
              <a:ext uri="{28A0092B-C50C-407E-A947-70E740481C1C}">
                <a14:useLocalDpi xmlns:a14="http://schemas.microsoft.com/office/drawing/2010/main"/>
              </a:ext>
            </a:extLst>
          </a:blip>
          <a:srcRect t="62024"/>
          <a:stretch/>
        </p:blipFill>
        <p:spPr bwMode="auto">
          <a:xfrm>
            <a:off x="780685" y="6399783"/>
            <a:ext cx="743918" cy="324713"/>
          </a:xfrm>
          <a:prstGeom prst="rect">
            <a:avLst/>
          </a:prstGeom>
          <a:noFill/>
        </p:spPr>
      </p:pic>
      <p:cxnSp>
        <p:nvCxnSpPr>
          <p:cNvPr id="14" name="Straight Connector 13">
            <a:extLst>
              <a:ext uri="{FF2B5EF4-FFF2-40B4-BE49-F238E27FC236}">
                <a16:creationId xmlns:a16="http://schemas.microsoft.com/office/drawing/2014/main" id="{71093344-0165-14B7-35E8-BFC6045EF950}"/>
              </a:ext>
            </a:extLst>
          </p:cNvPr>
          <p:cNvCxnSpPr/>
          <p:nvPr userDrawn="1"/>
        </p:nvCxnSpPr>
        <p:spPr>
          <a:xfrm>
            <a:off x="734831" y="6260282"/>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Footer Placeholder 2">
            <a:extLst>
              <a:ext uri="{FF2B5EF4-FFF2-40B4-BE49-F238E27FC236}">
                <a16:creationId xmlns:a16="http://schemas.microsoft.com/office/drawing/2014/main" id="{3E05A59E-AD6A-38CC-0359-0348CF95223A}"/>
              </a:ext>
            </a:extLst>
          </p:cNvPr>
          <p:cNvSpPr txBox="1">
            <a:spLocks/>
          </p:cNvSpPr>
          <p:nvPr userDrawn="1"/>
        </p:nvSpPr>
        <p:spPr>
          <a:xfrm>
            <a:off x="3804202" y="6396585"/>
            <a:ext cx="4711148" cy="365125"/>
          </a:xfrm>
          <a:prstGeom prst="rect">
            <a:avLst/>
          </a:prstGeom>
        </p:spPr>
        <p:txBody>
          <a:bodyPr vert="horz" lIns="91440" tIns="45720" rIns="91440" bIns="45720" rtlCol="0" anchor="ctr"/>
          <a:lstStyle>
            <a:defPPr>
              <a:defRPr lang="en-US"/>
            </a:defPPr>
            <a:lvl1pPr marL="0" algn="ctr" defTabSz="457200" rtl="0" eaLnBrk="1" latinLnBrk="0" hangingPunct="1">
              <a:defRPr sz="140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4" name="Date Placeholder 1">
            <a:extLst>
              <a:ext uri="{FF2B5EF4-FFF2-40B4-BE49-F238E27FC236}">
                <a16:creationId xmlns:a16="http://schemas.microsoft.com/office/drawing/2014/main" id="{559F2B5E-D9BB-1B13-1599-747591E106CB}"/>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11st October 2024</a:t>
            </a:r>
          </a:p>
        </p:txBody>
      </p:sp>
      <p:sp>
        <p:nvSpPr>
          <p:cNvPr id="9" name="Footer Placeholder 2">
            <a:extLst>
              <a:ext uri="{FF2B5EF4-FFF2-40B4-BE49-F238E27FC236}">
                <a16:creationId xmlns:a16="http://schemas.microsoft.com/office/drawing/2014/main" id="{65B221F3-82A9-6EC4-CCE2-F368B95A7298}"/>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1003050710"/>
      </p:ext>
    </p:extLst>
  </p:cSld>
  <p:clrMap bg1="lt1" tx1="dk1" bg2="lt2" tx2="dk2" accent1="accent1" accent2="accent2" accent3="accent3" accent4="accent4" accent5="accent5" accent6="accent6" hlink="hlink" folHlink="folHlink"/>
  <p:sldLayoutIdLst>
    <p:sldLayoutId id="2147483672" r:id="rId1"/>
    <p:sldLayoutId id="2147483661" r:id="rId2"/>
    <p:sldLayoutId id="2147483662" r:id="rId3"/>
    <p:sldLayoutId id="2147483673" r:id="rId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6.jfif"/><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5.png"/><Relationship Id="rId4" Type="http://schemas.openxmlformats.org/officeDocument/2006/relationships/image" Target="../media/image5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30998/"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svg"/><Relationship Id="rId9" Type="http://schemas.openxmlformats.org/officeDocument/2006/relationships/image" Target="../media/image15.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849207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6A1FB05-7099-5E33-2590-189833A3ACC0}"/>
              </a:ext>
            </a:extLst>
          </p:cNvPr>
          <p:cNvSpPr>
            <a:spLocks noGrp="1"/>
          </p:cNvSpPr>
          <p:nvPr>
            <p:ph idx="1"/>
          </p:nvPr>
        </p:nvSpPr>
        <p:spPr>
          <a:xfrm>
            <a:off x="459946" y="1457997"/>
            <a:ext cx="3685926" cy="4567418"/>
          </a:xfrm>
        </p:spPr>
        <p:txBody>
          <a:bodyPr/>
          <a:lstStyle/>
          <a:p>
            <a:r>
              <a:rPr lang="en-US" dirty="0"/>
              <a:t>Cable samples prepared for construction of 7 ten stacks </a:t>
            </a:r>
          </a:p>
          <a:p>
            <a:r>
              <a:rPr lang="en-US" dirty="0"/>
              <a:t>Investigation of two thermal expansion coefficient cases (thickness): 3.7% – 4.4%</a:t>
            </a:r>
          </a:p>
          <a:p>
            <a:r>
              <a:rPr lang="en-US" dirty="0"/>
              <a:t>Use of first MQXF HT at B180, next on 12.11</a:t>
            </a:r>
          </a:p>
          <a:p>
            <a:r>
              <a:rPr lang="en-US" dirty="0"/>
              <a:t>Once Falcon D HT cycle is confirmed, final ten stack measured </a:t>
            </a:r>
            <a:endParaRPr lang="en-GB" dirty="0"/>
          </a:p>
        </p:txBody>
      </p:sp>
      <p:sp>
        <p:nvSpPr>
          <p:cNvPr id="3" name="Title 2">
            <a:extLst>
              <a:ext uri="{FF2B5EF4-FFF2-40B4-BE49-F238E27FC236}">
                <a16:creationId xmlns:a16="http://schemas.microsoft.com/office/drawing/2014/main" id="{2B1633F2-D1FD-7EDA-6201-3D6BF7C4E046}"/>
              </a:ext>
            </a:extLst>
          </p:cNvPr>
          <p:cNvSpPr>
            <a:spLocks noGrp="1"/>
          </p:cNvSpPr>
          <p:nvPr>
            <p:ph type="title"/>
          </p:nvPr>
        </p:nvSpPr>
        <p:spPr/>
        <p:txBody>
          <a:bodyPr>
            <a:normAutofit fontScale="90000"/>
          </a:bodyPr>
          <a:lstStyle/>
          <a:p>
            <a:r>
              <a:rPr lang="en-US" b="1" dirty="0"/>
              <a:t>Ten stack </a:t>
            </a:r>
            <a:r>
              <a:rPr lang="en-US" b="1" dirty="0" err="1"/>
              <a:t>thermo</a:t>
            </a:r>
            <a:r>
              <a:rPr lang="en-US" b="1" dirty="0"/>
              <a:t> mechanical samples</a:t>
            </a:r>
            <a:endParaRPr lang="en-GB" b="1" dirty="0"/>
          </a:p>
        </p:txBody>
      </p:sp>
      <p:sp>
        <p:nvSpPr>
          <p:cNvPr id="4" name="Slide Number Placeholder 3">
            <a:extLst>
              <a:ext uri="{FF2B5EF4-FFF2-40B4-BE49-F238E27FC236}">
                <a16:creationId xmlns:a16="http://schemas.microsoft.com/office/drawing/2014/main" id="{A1EDA9EB-6FE1-B036-40AD-DB35739B3F95}"/>
              </a:ext>
            </a:extLst>
          </p:cNvPr>
          <p:cNvSpPr>
            <a:spLocks noGrp="1"/>
          </p:cNvSpPr>
          <p:nvPr>
            <p:ph type="sldNum" sz="quarter" idx="4"/>
          </p:nvPr>
        </p:nvSpPr>
        <p:spPr/>
        <p:txBody>
          <a:bodyPr/>
          <a:lstStyle/>
          <a:p>
            <a:fld id="{17918391-D411-FE40-AAD7-861AE5233E0E}" type="slidenum">
              <a:rPr lang="en-US" smtClean="0"/>
              <a:pPr/>
              <a:t>10</a:t>
            </a:fld>
            <a:endParaRPr lang="en-US"/>
          </a:p>
        </p:txBody>
      </p:sp>
      <p:pic>
        <p:nvPicPr>
          <p:cNvPr id="1026" name="Picture 2">
            <a:extLst>
              <a:ext uri="{FF2B5EF4-FFF2-40B4-BE49-F238E27FC236}">
                <a16:creationId xmlns:a16="http://schemas.microsoft.com/office/drawing/2014/main" id="{8FDAA8A0-17B0-47E6-09FA-7AA8F73612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4744199" y="514662"/>
            <a:ext cx="3589959" cy="478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B91C4AC9-A7A9-ABDF-DB8B-2079AA227959}"/>
              </a:ext>
            </a:extLst>
          </p:cNvPr>
          <p:cNvPicPr>
            <a:picLocks noChangeAspect="1"/>
          </p:cNvPicPr>
          <p:nvPr/>
        </p:nvPicPr>
        <p:blipFill>
          <a:blip r:embed="rId3"/>
          <a:stretch>
            <a:fillRect/>
          </a:stretch>
        </p:blipFill>
        <p:spPr>
          <a:xfrm>
            <a:off x="4139296" y="4335641"/>
            <a:ext cx="4296792" cy="1929890"/>
          </a:xfrm>
          <a:prstGeom prst="rect">
            <a:avLst/>
          </a:prstGeom>
        </p:spPr>
      </p:pic>
      <p:sp>
        <p:nvSpPr>
          <p:cNvPr id="7" name="Date Placeholder 1">
            <a:extLst>
              <a:ext uri="{FF2B5EF4-FFF2-40B4-BE49-F238E27FC236}">
                <a16:creationId xmlns:a16="http://schemas.microsoft.com/office/drawing/2014/main" id="{32C9DB44-5F24-8C29-9C2F-5DA671E0F3AD}"/>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9" name="Footer Placeholder 2">
            <a:extLst>
              <a:ext uri="{FF2B5EF4-FFF2-40B4-BE49-F238E27FC236}">
                <a16:creationId xmlns:a16="http://schemas.microsoft.com/office/drawing/2014/main" id="{CBB51555-9FDA-2370-1F9D-A93417E2A633}"/>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2847208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031DB7-67B3-7C67-769C-DB9D06F47D67}"/>
              </a:ext>
            </a:extLst>
          </p:cNvPr>
          <p:cNvSpPr>
            <a:spLocks noGrp="1"/>
          </p:cNvSpPr>
          <p:nvPr>
            <p:ph idx="1"/>
          </p:nvPr>
        </p:nvSpPr>
        <p:spPr/>
        <p:txBody>
          <a:bodyPr/>
          <a:lstStyle/>
          <a:p>
            <a:endParaRPr lang="en-GB" dirty="0"/>
          </a:p>
        </p:txBody>
      </p:sp>
      <p:sp>
        <p:nvSpPr>
          <p:cNvPr id="3" name="Title 2">
            <a:extLst>
              <a:ext uri="{FF2B5EF4-FFF2-40B4-BE49-F238E27FC236}">
                <a16:creationId xmlns:a16="http://schemas.microsoft.com/office/drawing/2014/main" id="{2683BE9C-5EFD-4DD5-7733-AA30A70B129C}"/>
              </a:ext>
            </a:extLst>
          </p:cNvPr>
          <p:cNvSpPr>
            <a:spLocks noGrp="1"/>
          </p:cNvSpPr>
          <p:nvPr>
            <p:ph type="title"/>
          </p:nvPr>
        </p:nvSpPr>
        <p:spPr/>
        <p:txBody>
          <a:bodyPr/>
          <a:lstStyle/>
          <a:p>
            <a:r>
              <a:rPr lang="fr-CH" dirty="0" err="1"/>
              <a:t>Cavit</a:t>
            </a:r>
            <a:r>
              <a:rPr lang="en-US" dirty="0"/>
              <a:t>y</a:t>
            </a:r>
            <a:r>
              <a:rPr lang="fr-CH" dirty="0"/>
              <a:t> </a:t>
            </a:r>
            <a:r>
              <a:rPr lang="fr-CH" dirty="0" err="1"/>
              <a:t>shimming</a:t>
            </a:r>
            <a:r>
              <a:rPr lang="fr-CH" dirty="0"/>
              <a:t> </a:t>
            </a:r>
            <a:r>
              <a:rPr lang="fr-CH" dirty="0" err="1"/>
              <a:t>preparation</a:t>
            </a:r>
            <a:endParaRPr lang="en-GB" dirty="0"/>
          </a:p>
        </p:txBody>
      </p:sp>
      <p:sp>
        <p:nvSpPr>
          <p:cNvPr id="4" name="Slide Number Placeholder 3">
            <a:extLst>
              <a:ext uri="{FF2B5EF4-FFF2-40B4-BE49-F238E27FC236}">
                <a16:creationId xmlns:a16="http://schemas.microsoft.com/office/drawing/2014/main" id="{E0B646E4-3EB5-21CB-7FFF-E0933ED10B47}"/>
              </a:ext>
            </a:extLst>
          </p:cNvPr>
          <p:cNvSpPr>
            <a:spLocks noGrp="1"/>
          </p:cNvSpPr>
          <p:nvPr>
            <p:ph type="sldNum" sz="quarter" idx="4"/>
          </p:nvPr>
        </p:nvSpPr>
        <p:spPr/>
        <p:txBody>
          <a:bodyPr/>
          <a:lstStyle/>
          <a:p>
            <a:fld id="{17918391-D411-FE40-AAD7-861AE5233E0E}" type="slidenum">
              <a:rPr lang="en-US" smtClean="0"/>
              <a:pPr/>
              <a:t>11</a:t>
            </a:fld>
            <a:endParaRPr lang="en-US"/>
          </a:p>
        </p:txBody>
      </p:sp>
      <p:pic>
        <p:nvPicPr>
          <p:cNvPr id="8" name="Picture 7">
            <a:extLst>
              <a:ext uri="{FF2B5EF4-FFF2-40B4-BE49-F238E27FC236}">
                <a16:creationId xmlns:a16="http://schemas.microsoft.com/office/drawing/2014/main" id="{595DBAC7-EEF4-DDC5-4ED1-A875DB9A3028}"/>
              </a:ext>
            </a:extLst>
          </p:cNvPr>
          <p:cNvPicPr>
            <a:picLocks noChangeAspect="1"/>
          </p:cNvPicPr>
          <p:nvPr/>
        </p:nvPicPr>
        <p:blipFill>
          <a:blip r:embed="rId2"/>
          <a:stretch>
            <a:fillRect/>
          </a:stretch>
        </p:blipFill>
        <p:spPr>
          <a:xfrm>
            <a:off x="1074199" y="1089996"/>
            <a:ext cx="7609856" cy="5044737"/>
          </a:xfrm>
          <a:prstGeom prst="rect">
            <a:avLst/>
          </a:prstGeom>
        </p:spPr>
      </p:pic>
      <p:sp>
        <p:nvSpPr>
          <p:cNvPr id="7" name="Date Placeholder 1">
            <a:extLst>
              <a:ext uri="{FF2B5EF4-FFF2-40B4-BE49-F238E27FC236}">
                <a16:creationId xmlns:a16="http://schemas.microsoft.com/office/drawing/2014/main" id="{8F2B832E-6D9F-EC24-B94D-C12510061907}"/>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9" name="Footer Placeholder 2">
            <a:extLst>
              <a:ext uri="{FF2B5EF4-FFF2-40B4-BE49-F238E27FC236}">
                <a16:creationId xmlns:a16="http://schemas.microsoft.com/office/drawing/2014/main" id="{C02D9C6D-B5C5-CB71-09E1-8286A72163B1}"/>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2090091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2FB321EE-059C-57BB-DCEA-E03F9DC477AA}"/>
              </a:ext>
            </a:extLst>
          </p:cNvPr>
          <p:cNvPicPr>
            <a:picLocks noGrp="1" noChangeAspect="1"/>
          </p:cNvPicPr>
          <p:nvPr>
            <p:ph idx="1"/>
          </p:nvPr>
        </p:nvPicPr>
        <p:blipFill>
          <a:blip r:embed="rId2"/>
          <a:stretch>
            <a:fillRect/>
          </a:stretch>
        </p:blipFill>
        <p:spPr>
          <a:xfrm>
            <a:off x="6144538" y="3429932"/>
            <a:ext cx="2964720" cy="2342574"/>
          </a:xfrm>
        </p:spPr>
      </p:pic>
      <p:sp>
        <p:nvSpPr>
          <p:cNvPr id="3" name="Title 2">
            <a:extLst>
              <a:ext uri="{FF2B5EF4-FFF2-40B4-BE49-F238E27FC236}">
                <a16:creationId xmlns:a16="http://schemas.microsoft.com/office/drawing/2014/main" id="{F698946F-04D0-0B5E-AC2E-781CC496DFDB}"/>
              </a:ext>
            </a:extLst>
          </p:cNvPr>
          <p:cNvSpPr>
            <a:spLocks noGrp="1"/>
          </p:cNvSpPr>
          <p:nvPr>
            <p:ph type="title"/>
          </p:nvPr>
        </p:nvSpPr>
        <p:spPr/>
        <p:txBody>
          <a:bodyPr/>
          <a:lstStyle/>
          <a:p>
            <a:r>
              <a:rPr lang="en-US" dirty="0"/>
              <a:t>Short Mock ups (MK) variants</a:t>
            </a:r>
            <a:endParaRPr lang="en-GB" dirty="0"/>
          </a:p>
        </p:txBody>
      </p:sp>
      <p:sp>
        <p:nvSpPr>
          <p:cNvPr id="4" name="Slide Number Placeholder 3">
            <a:extLst>
              <a:ext uri="{FF2B5EF4-FFF2-40B4-BE49-F238E27FC236}">
                <a16:creationId xmlns:a16="http://schemas.microsoft.com/office/drawing/2014/main" id="{B111F941-D275-4798-D093-6D589E28FBDD}"/>
              </a:ext>
            </a:extLst>
          </p:cNvPr>
          <p:cNvSpPr>
            <a:spLocks noGrp="1"/>
          </p:cNvSpPr>
          <p:nvPr>
            <p:ph type="sldNum" sz="quarter" idx="4"/>
          </p:nvPr>
        </p:nvSpPr>
        <p:spPr/>
        <p:txBody>
          <a:bodyPr/>
          <a:lstStyle/>
          <a:p>
            <a:fld id="{17918391-D411-FE40-AAD7-861AE5233E0E}" type="slidenum">
              <a:rPr lang="en-US" smtClean="0"/>
              <a:pPr/>
              <a:t>12</a:t>
            </a:fld>
            <a:endParaRPr lang="en-US"/>
          </a:p>
        </p:txBody>
      </p:sp>
      <p:pic>
        <p:nvPicPr>
          <p:cNvPr id="7" name="Picture 6">
            <a:extLst>
              <a:ext uri="{FF2B5EF4-FFF2-40B4-BE49-F238E27FC236}">
                <a16:creationId xmlns:a16="http://schemas.microsoft.com/office/drawing/2014/main" id="{9C2DED0D-774D-4E6D-49D0-7364E4333B67}"/>
              </a:ext>
            </a:extLst>
          </p:cNvPr>
          <p:cNvPicPr>
            <a:picLocks noChangeAspect="1"/>
          </p:cNvPicPr>
          <p:nvPr/>
        </p:nvPicPr>
        <p:blipFill rotWithShape="1">
          <a:blip r:embed="rId3">
            <a:extLst>
              <a:ext uri="{28A0092B-C50C-407E-A947-70E740481C1C}">
                <a14:useLocalDpi xmlns:a14="http://schemas.microsoft.com/office/drawing/2010/main" val="0"/>
              </a:ext>
            </a:extLst>
          </a:blip>
          <a:srcRect l="22728" r="13157"/>
          <a:stretch/>
        </p:blipFill>
        <p:spPr bwMode="auto">
          <a:xfrm>
            <a:off x="76140" y="3699441"/>
            <a:ext cx="2561193" cy="2250450"/>
          </a:xfrm>
          <a:prstGeom prst="rect">
            <a:avLst/>
          </a:prstGeom>
          <a:noFill/>
          <a:ln>
            <a:noFill/>
          </a:ln>
          <a:extLst>
            <a:ext uri="{53640926-AAD7-44D8-BBD7-CCE9431645EC}">
              <a14:shadowObscured xmlns:a14="http://schemas.microsoft.com/office/drawing/2010/main"/>
            </a:ext>
          </a:extLst>
        </p:spPr>
      </p:pic>
      <p:sp>
        <p:nvSpPr>
          <p:cNvPr id="11" name="Content Placeholder 1">
            <a:extLst>
              <a:ext uri="{FF2B5EF4-FFF2-40B4-BE49-F238E27FC236}">
                <a16:creationId xmlns:a16="http://schemas.microsoft.com/office/drawing/2014/main" id="{098EEE36-FF07-78FC-D119-5C5694173226}"/>
              </a:ext>
            </a:extLst>
          </p:cNvPr>
          <p:cNvSpPr txBox="1">
            <a:spLocks/>
          </p:cNvSpPr>
          <p:nvPr/>
        </p:nvSpPr>
        <p:spPr>
          <a:xfrm>
            <a:off x="366812" y="1414860"/>
            <a:ext cx="8226854" cy="45674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055A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All shimming insulation sheets, Alu blocks and loading plate ready for next assembly </a:t>
            </a:r>
          </a:p>
          <a:p>
            <a:r>
              <a:rPr lang="en-US" dirty="0"/>
              <a:t>FE modelling benchmark of loading case with shimming plan on going </a:t>
            </a:r>
          </a:p>
          <a:p>
            <a:r>
              <a:rPr lang="en-US" dirty="0"/>
              <a:t>Next load test under press of benchmarked Al-blocks</a:t>
            </a:r>
          </a:p>
        </p:txBody>
      </p:sp>
      <p:pic>
        <p:nvPicPr>
          <p:cNvPr id="13" name="Picture 12">
            <a:extLst>
              <a:ext uri="{FF2B5EF4-FFF2-40B4-BE49-F238E27FC236}">
                <a16:creationId xmlns:a16="http://schemas.microsoft.com/office/drawing/2014/main" id="{56261E1E-62BD-EB88-4F07-6C8EB53574E6}"/>
              </a:ext>
            </a:extLst>
          </p:cNvPr>
          <p:cNvPicPr>
            <a:picLocks noChangeAspect="1"/>
          </p:cNvPicPr>
          <p:nvPr/>
        </p:nvPicPr>
        <p:blipFill>
          <a:blip r:embed="rId4"/>
          <a:stretch>
            <a:fillRect/>
          </a:stretch>
        </p:blipFill>
        <p:spPr>
          <a:xfrm>
            <a:off x="2710363" y="3905736"/>
            <a:ext cx="3385638" cy="1720742"/>
          </a:xfrm>
          <a:prstGeom prst="rect">
            <a:avLst/>
          </a:prstGeom>
        </p:spPr>
      </p:pic>
      <p:sp>
        <p:nvSpPr>
          <p:cNvPr id="14" name="TextBox 13">
            <a:extLst>
              <a:ext uri="{FF2B5EF4-FFF2-40B4-BE49-F238E27FC236}">
                <a16:creationId xmlns:a16="http://schemas.microsoft.com/office/drawing/2014/main" id="{AF1431C4-5A85-EB63-BD84-428B249E184D}"/>
              </a:ext>
            </a:extLst>
          </p:cNvPr>
          <p:cNvSpPr txBox="1"/>
          <p:nvPr/>
        </p:nvSpPr>
        <p:spPr>
          <a:xfrm>
            <a:off x="4098937" y="5629414"/>
            <a:ext cx="2561192" cy="369332"/>
          </a:xfrm>
          <a:prstGeom prst="rect">
            <a:avLst/>
          </a:prstGeom>
          <a:noFill/>
        </p:spPr>
        <p:txBody>
          <a:bodyPr wrap="square">
            <a:spAutoFit/>
          </a:bodyPr>
          <a:lstStyle/>
          <a:p>
            <a:r>
              <a:rPr lang="en-US" sz="1800" i="1" dirty="0">
                <a:solidFill>
                  <a:srgbClr val="0055A0"/>
                </a:solidFill>
                <a:latin typeface="+mn-lt"/>
                <a:cs typeface="+mj-cs"/>
              </a:rPr>
              <a:t>EN MME, N </a:t>
            </a:r>
            <a:r>
              <a:rPr lang="en-US" sz="1800" i="1" dirty="0" err="1">
                <a:solidFill>
                  <a:srgbClr val="0055A0"/>
                </a:solidFill>
                <a:latin typeface="+mn-lt"/>
                <a:cs typeface="+mj-cs"/>
              </a:rPr>
              <a:t>Veijnovic</a:t>
            </a:r>
            <a:endParaRPr lang="en-GB" i="1" dirty="0"/>
          </a:p>
        </p:txBody>
      </p:sp>
      <p:sp>
        <p:nvSpPr>
          <p:cNvPr id="2" name="Date Placeholder 1">
            <a:extLst>
              <a:ext uri="{FF2B5EF4-FFF2-40B4-BE49-F238E27FC236}">
                <a16:creationId xmlns:a16="http://schemas.microsoft.com/office/drawing/2014/main" id="{3EC358F2-9688-EBFC-C088-00A0B72A3E10}"/>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8" name="Footer Placeholder 2">
            <a:extLst>
              <a:ext uri="{FF2B5EF4-FFF2-40B4-BE49-F238E27FC236}">
                <a16:creationId xmlns:a16="http://schemas.microsoft.com/office/drawing/2014/main" id="{B1FE6AD8-986A-FC24-3ABC-7859518F2AEA}"/>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24997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B68D07-EE23-064A-6AD9-F45D29874F3A}"/>
              </a:ext>
            </a:extLst>
          </p:cNvPr>
          <p:cNvSpPr>
            <a:spLocks noGrp="1"/>
          </p:cNvSpPr>
          <p:nvPr>
            <p:ph idx="1"/>
          </p:nvPr>
        </p:nvSpPr>
        <p:spPr>
          <a:xfrm>
            <a:off x="459946" y="1160609"/>
            <a:ext cx="8226854" cy="4567418"/>
          </a:xfrm>
        </p:spPr>
        <p:txBody>
          <a:bodyPr/>
          <a:lstStyle/>
          <a:p>
            <a:r>
              <a:rPr lang="en-US" dirty="0"/>
              <a:t>Isotropic sector with collar rigid interference, mid plane symmetry, pole interference</a:t>
            </a:r>
          </a:p>
          <a:p>
            <a:r>
              <a:rPr lang="en-US" dirty="0"/>
              <a:t>Relative study of non separated / separated layers</a:t>
            </a:r>
            <a:endParaRPr lang="en-GB" dirty="0"/>
          </a:p>
        </p:txBody>
      </p:sp>
      <p:sp>
        <p:nvSpPr>
          <p:cNvPr id="3" name="Title 2">
            <a:extLst>
              <a:ext uri="{FF2B5EF4-FFF2-40B4-BE49-F238E27FC236}">
                <a16:creationId xmlns:a16="http://schemas.microsoft.com/office/drawing/2014/main" id="{89794968-200B-18F3-CF32-7EDA3020BEFE}"/>
              </a:ext>
            </a:extLst>
          </p:cNvPr>
          <p:cNvSpPr>
            <a:spLocks noGrp="1"/>
          </p:cNvSpPr>
          <p:nvPr>
            <p:ph type="title"/>
          </p:nvPr>
        </p:nvSpPr>
        <p:spPr/>
        <p:txBody>
          <a:bodyPr/>
          <a:lstStyle/>
          <a:p>
            <a:r>
              <a:rPr lang="en-US" dirty="0"/>
              <a:t>Simplified boundary FE model</a:t>
            </a:r>
            <a:endParaRPr lang="en-GB" dirty="0"/>
          </a:p>
        </p:txBody>
      </p:sp>
      <p:sp>
        <p:nvSpPr>
          <p:cNvPr id="4" name="Slide Number Placeholder 3">
            <a:extLst>
              <a:ext uri="{FF2B5EF4-FFF2-40B4-BE49-F238E27FC236}">
                <a16:creationId xmlns:a16="http://schemas.microsoft.com/office/drawing/2014/main" id="{7148239C-D6DA-2D2F-9D1C-E6F66D98B44E}"/>
              </a:ext>
            </a:extLst>
          </p:cNvPr>
          <p:cNvSpPr>
            <a:spLocks noGrp="1"/>
          </p:cNvSpPr>
          <p:nvPr>
            <p:ph type="sldNum" sz="quarter" idx="4"/>
          </p:nvPr>
        </p:nvSpPr>
        <p:spPr/>
        <p:txBody>
          <a:bodyPr/>
          <a:lstStyle/>
          <a:p>
            <a:fld id="{17918391-D411-FE40-AAD7-861AE5233E0E}" type="slidenum">
              <a:rPr lang="en-US" smtClean="0"/>
              <a:pPr/>
              <a:t>13</a:t>
            </a:fld>
            <a:endParaRPr lang="en-US"/>
          </a:p>
        </p:txBody>
      </p:sp>
      <p:pic>
        <p:nvPicPr>
          <p:cNvPr id="32" name="Picture 31">
            <a:extLst>
              <a:ext uri="{FF2B5EF4-FFF2-40B4-BE49-F238E27FC236}">
                <a16:creationId xmlns:a16="http://schemas.microsoft.com/office/drawing/2014/main" id="{FDDC5173-4A79-774F-EC42-B75223F6512D}"/>
              </a:ext>
            </a:extLst>
          </p:cNvPr>
          <p:cNvPicPr>
            <a:picLocks noChangeAspect="1"/>
          </p:cNvPicPr>
          <p:nvPr/>
        </p:nvPicPr>
        <p:blipFill>
          <a:blip r:embed="rId2"/>
          <a:stretch>
            <a:fillRect/>
          </a:stretch>
        </p:blipFill>
        <p:spPr>
          <a:xfrm>
            <a:off x="83967" y="2427224"/>
            <a:ext cx="2953981" cy="2825895"/>
          </a:xfrm>
          <a:prstGeom prst="rect">
            <a:avLst/>
          </a:prstGeom>
        </p:spPr>
      </p:pic>
      <p:pic>
        <p:nvPicPr>
          <p:cNvPr id="33" name="Picture 32">
            <a:extLst>
              <a:ext uri="{FF2B5EF4-FFF2-40B4-BE49-F238E27FC236}">
                <a16:creationId xmlns:a16="http://schemas.microsoft.com/office/drawing/2014/main" id="{8001A770-BBC1-CB5A-AC85-B79ECF1036E5}"/>
              </a:ext>
            </a:extLst>
          </p:cNvPr>
          <p:cNvPicPr>
            <a:picLocks noChangeAspect="1"/>
          </p:cNvPicPr>
          <p:nvPr/>
        </p:nvPicPr>
        <p:blipFill>
          <a:blip r:embed="rId3"/>
          <a:stretch>
            <a:fillRect/>
          </a:stretch>
        </p:blipFill>
        <p:spPr>
          <a:xfrm>
            <a:off x="3048725" y="2364086"/>
            <a:ext cx="2716925" cy="2053821"/>
          </a:xfrm>
          <a:prstGeom prst="rect">
            <a:avLst/>
          </a:prstGeom>
        </p:spPr>
      </p:pic>
      <p:pic>
        <p:nvPicPr>
          <p:cNvPr id="49" name="Picture 48">
            <a:extLst>
              <a:ext uri="{FF2B5EF4-FFF2-40B4-BE49-F238E27FC236}">
                <a16:creationId xmlns:a16="http://schemas.microsoft.com/office/drawing/2014/main" id="{2E10BA5C-8651-F70C-FCEA-4FB31F1B2462}"/>
              </a:ext>
            </a:extLst>
          </p:cNvPr>
          <p:cNvPicPr>
            <a:picLocks noChangeAspect="1"/>
          </p:cNvPicPr>
          <p:nvPr/>
        </p:nvPicPr>
        <p:blipFill>
          <a:blip r:embed="rId4"/>
          <a:stretch>
            <a:fillRect/>
          </a:stretch>
        </p:blipFill>
        <p:spPr>
          <a:xfrm>
            <a:off x="5776427" y="2486172"/>
            <a:ext cx="3210572" cy="3105879"/>
          </a:xfrm>
          <a:prstGeom prst="rect">
            <a:avLst/>
          </a:prstGeom>
        </p:spPr>
      </p:pic>
      <p:pic>
        <p:nvPicPr>
          <p:cNvPr id="50" name="Picture 49">
            <a:extLst>
              <a:ext uri="{FF2B5EF4-FFF2-40B4-BE49-F238E27FC236}">
                <a16:creationId xmlns:a16="http://schemas.microsoft.com/office/drawing/2014/main" id="{7819E59F-745A-8585-D079-BAEA778C7782}"/>
              </a:ext>
            </a:extLst>
          </p:cNvPr>
          <p:cNvPicPr>
            <a:picLocks noChangeAspect="1"/>
          </p:cNvPicPr>
          <p:nvPr/>
        </p:nvPicPr>
        <p:blipFill>
          <a:blip r:embed="rId5"/>
          <a:stretch>
            <a:fillRect/>
          </a:stretch>
        </p:blipFill>
        <p:spPr>
          <a:xfrm>
            <a:off x="3338147" y="4493914"/>
            <a:ext cx="2256694" cy="1861428"/>
          </a:xfrm>
          <a:prstGeom prst="rect">
            <a:avLst/>
          </a:prstGeom>
        </p:spPr>
      </p:pic>
      <p:sp>
        <p:nvSpPr>
          <p:cNvPr id="52" name="TextBox 51">
            <a:extLst>
              <a:ext uri="{FF2B5EF4-FFF2-40B4-BE49-F238E27FC236}">
                <a16:creationId xmlns:a16="http://schemas.microsoft.com/office/drawing/2014/main" id="{9B688FF9-CBAC-D994-0DCA-B8AB3B6D1332}"/>
              </a:ext>
            </a:extLst>
          </p:cNvPr>
          <p:cNvSpPr txBox="1"/>
          <p:nvPr/>
        </p:nvSpPr>
        <p:spPr>
          <a:xfrm>
            <a:off x="6139178" y="5726483"/>
            <a:ext cx="1833033" cy="369332"/>
          </a:xfrm>
          <a:prstGeom prst="rect">
            <a:avLst/>
          </a:prstGeom>
          <a:noFill/>
        </p:spPr>
        <p:txBody>
          <a:bodyPr wrap="square">
            <a:spAutoFit/>
          </a:bodyPr>
          <a:lstStyle/>
          <a:p>
            <a:r>
              <a:rPr lang="en-US" sz="1800" b="1" dirty="0">
                <a:solidFill>
                  <a:srgbClr val="0055A0"/>
                </a:solidFill>
                <a:latin typeface="+mn-lt"/>
                <a:cs typeface="+mj-cs"/>
              </a:rPr>
              <a:t>S</a:t>
            </a:r>
            <a:r>
              <a:rPr lang="en-GB" sz="1800" b="1" dirty="0">
                <a:solidFill>
                  <a:srgbClr val="0055A0"/>
                </a:solidFill>
                <a:latin typeface="+mn-lt"/>
                <a:cs typeface="+mj-cs"/>
              </a:rPr>
              <a:t>. Gowrishankar </a:t>
            </a:r>
            <a:endParaRPr lang="en-GB" dirty="0"/>
          </a:p>
        </p:txBody>
      </p:sp>
      <p:sp>
        <p:nvSpPr>
          <p:cNvPr id="7" name="Date Placeholder 1">
            <a:extLst>
              <a:ext uri="{FF2B5EF4-FFF2-40B4-BE49-F238E27FC236}">
                <a16:creationId xmlns:a16="http://schemas.microsoft.com/office/drawing/2014/main" id="{AF71831A-5544-1E03-CD55-B9EDDE178B4B}"/>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8" name="Footer Placeholder 2">
            <a:extLst>
              <a:ext uri="{FF2B5EF4-FFF2-40B4-BE49-F238E27FC236}">
                <a16:creationId xmlns:a16="http://schemas.microsoft.com/office/drawing/2014/main" id="{12BB1FDE-C238-96C3-B382-55E047818FAA}"/>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222787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62EE-F162-9EA7-5AFE-B19584594510}"/>
              </a:ext>
            </a:extLst>
          </p:cNvPr>
          <p:cNvSpPr>
            <a:spLocks noGrp="1"/>
          </p:cNvSpPr>
          <p:nvPr>
            <p:ph idx="1"/>
          </p:nvPr>
        </p:nvSpPr>
        <p:spPr/>
        <p:txBody>
          <a:bodyPr/>
          <a:lstStyle/>
          <a:p>
            <a:r>
              <a:rPr lang="en-US" dirty="0"/>
              <a:t>To study in parametrized model the influence of main structure components as a reference model</a:t>
            </a:r>
            <a:endParaRPr lang="en-GB" dirty="0"/>
          </a:p>
        </p:txBody>
      </p:sp>
      <p:sp>
        <p:nvSpPr>
          <p:cNvPr id="3" name="Title 2">
            <a:extLst>
              <a:ext uri="{FF2B5EF4-FFF2-40B4-BE49-F238E27FC236}">
                <a16:creationId xmlns:a16="http://schemas.microsoft.com/office/drawing/2014/main" id="{B7D3D37E-55A1-2137-FADD-134126C6F94B}"/>
              </a:ext>
            </a:extLst>
          </p:cNvPr>
          <p:cNvSpPr>
            <a:spLocks noGrp="1"/>
          </p:cNvSpPr>
          <p:nvPr>
            <p:ph type="title"/>
          </p:nvPr>
        </p:nvSpPr>
        <p:spPr/>
        <p:txBody>
          <a:bodyPr/>
          <a:lstStyle/>
          <a:p>
            <a:r>
              <a:rPr lang="en-US" dirty="0"/>
              <a:t>Parametrized FE B&amp;K model</a:t>
            </a:r>
            <a:endParaRPr lang="en-GB" dirty="0"/>
          </a:p>
        </p:txBody>
      </p:sp>
      <p:sp>
        <p:nvSpPr>
          <p:cNvPr id="4" name="Slide Number Placeholder 3">
            <a:extLst>
              <a:ext uri="{FF2B5EF4-FFF2-40B4-BE49-F238E27FC236}">
                <a16:creationId xmlns:a16="http://schemas.microsoft.com/office/drawing/2014/main" id="{091BCFAB-9797-CCAC-1FEB-CBABE8B7A6EA}"/>
              </a:ext>
            </a:extLst>
          </p:cNvPr>
          <p:cNvSpPr>
            <a:spLocks noGrp="1"/>
          </p:cNvSpPr>
          <p:nvPr>
            <p:ph type="sldNum" sz="quarter" idx="4"/>
          </p:nvPr>
        </p:nvSpPr>
        <p:spPr/>
        <p:txBody>
          <a:bodyPr/>
          <a:lstStyle/>
          <a:p>
            <a:fld id="{17918391-D411-FE40-AAD7-861AE5233E0E}" type="slidenum">
              <a:rPr lang="en-US" smtClean="0"/>
              <a:pPr/>
              <a:t>14</a:t>
            </a:fld>
            <a:endParaRPr lang="en-US"/>
          </a:p>
        </p:txBody>
      </p:sp>
      <p:sp>
        <p:nvSpPr>
          <p:cNvPr id="8" name="TextBox 7">
            <a:extLst>
              <a:ext uri="{FF2B5EF4-FFF2-40B4-BE49-F238E27FC236}">
                <a16:creationId xmlns:a16="http://schemas.microsoft.com/office/drawing/2014/main" id="{7CF1987C-388D-55E1-2102-9C60678C1CAE}"/>
              </a:ext>
            </a:extLst>
          </p:cNvPr>
          <p:cNvSpPr txBox="1"/>
          <p:nvPr/>
        </p:nvSpPr>
        <p:spPr>
          <a:xfrm>
            <a:off x="7059727" y="1063871"/>
            <a:ext cx="1748366" cy="369332"/>
          </a:xfrm>
          <a:prstGeom prst="rect">
            <a:avLst/>
          </a:prstGeom>
          <a:noFill/>
        </p:spPr>
        <p:txBody>
          <a:bodyPr wrap="square">
            <a:spAutoFit/>
          </a:bodyPr>
          <a:lstStyle/>
          <a:p>
            <a:r>
              <a:rPr lang="en-US" sz="1800" b="1" dirty="0">
                <a:solidFill>
                  <a:srgbClr val="0055A0"/>
                </a:solidFill>
                <a:latin typeface="+mn-lt"/>
                <a:cs typeface="+mj-cs"/>
              </a:rPr>
              <a:t>S</a:t>
            </a:r>
            <a:r>
              <a:rPr lang="en-GB" sz="1800" b="1" dirty="0">
                <a:solidFill>
                  <a:srgbClr val="0055A0"/>
                </a:solidFill>
                <a:latin typeface="+mn-lt"/>
                <a:cs typeface="+mj-cs"/>
              </a:rPr>
              <a:t>. Gowrishankar </a:t>
            </a:r>
            <a:endParaRPr lang="en-GB" dirty="0"/>
          </a:p>
        </p:txBody>
      </p:sp>
      <p:pic>
        <p:nvPicPr>
          <p:cNvPr id="10" name="Picture 9">
            <a:extLst>
              <a:ext uri="{FF2B5EF4-FFF2-40B4-BE49-F238E27FC236}">
                <a16:creationId xmlns:a16="http://schemas.microsoft.com/office/drawing/2014/main" id="{590986C6-6AEA-EA79-8E78-E686302B09B3}"/>
              </a:ext>
            </a:extLst>
          </p:cNvPr>
          <p:cNvPicPr>
            <a:picLocks noChangeAspect="1"/>
          </p:cNvPicPr>
          <p:nvPr/>
        </p:nvPicPr>
        <p:blipFill>
          <a:blip r:embed="rId2"/>
          <a:stretch>
            <a:fillRect/>
          </a:stretch>
        </p:blipFill>
        <p:spPr>
          <a:xfrm>
            <a:off x="0" y="2633052"/>
            <a:ext cx="3238666" cy="3149762"/>
          </a:xfrm>
          <a:prstGeom prst="rect">
            <a:avLst/>
          </a:prstGeom>
        </p:spPr>
      </p:pic>
      <p:pic>
        <p:nvPicPr>
          <p:cNvPr id="12" name="Picture 11">
            <a:extLst>
              <a:ext uri="{FF2B5EF4-FFF2-40B4-BE49-F238E27FC236}">
                <a16:creationId xmlns:a16="http://schemas.microsoft.com/office/drawing/2014/main" id="{FFCBC177-81F6-E62E-04F6-272B88977B7E}"/>
              </a:ext>
            </a:extLst>
          </p:cNvPr>
          <p:cNvPicPr>
            <a:picLocks noChangeAspect="1"/>
          </p:cNvPicPr>
          <p:nvPr/>
        </p:nvPicPr>
        <p:blipFill>
          <a:blip r:embed="rId3"/>
          <a:stretch>
            <a:fillRect/>
          </a:stretch>
        </p:blipFill>
        <p:spPr>
          <a:xfrm>
            <a:off x="3238666" y="2909291"/>
            <a:ext cx="2616334" cy="2597283"/>
          </a:xfrm>
          <a:prstGeom prst="rect">
            <a:avLst/>
          </a:prstGeom>
        </p:spPr>
      </p:pic>
      <p:pic>
        <p:nvPicPr>
          <p:cNvPr id="14" name="Picture 13">
            <a:extLst>
              <a:ext uri="{FF2B5EF4-FFF2-40B4-BE49-F238E27FC236}">
                <a16:creationId xmlns:a16="http://schemas.microsoft.com/office/drawing/2014/main" id="{0EE10105-CA14-A12E-0CBA-7366FAC09F52}"/>
              </a:ext>
            </a:extLst>
          </p:cNvPr>
          <p:cNvPicPr>
            <a:picLocks noChangeAspect="1"/>
          </p:cNvPicPr>
          <p:nvPr/>
        </p:nvPicPr>
        <p:blipFill>
          <a:blip r:embed="rId4"/>
          <a:stretch>
            <a:fillRect/>
          </a:stretch>
        </p:blipFill>
        <p:spPr>
          <a:xfrm>
            <a:off x="5855000" y="1964646"/>
            <a:ext cx="2731145" cy="4218779"/>
          </a:xfrm>
          <a:prstGeom prst="rect">
            <a:avLst/>
          </a:prstGeom>
        </p:spPr>
      </p:pic>
      <p:sp>
        <p:nvSpPr>
          <p:cNvPr id="15" name="TextBox 14">
            <a:extLst>
              <a:ext uri="{FF2B5EF4-FFF2-40B4-BE49-F238E27FC236}">
                <a16:creationId xmlns:a16="http://schemas.microsoft.com/office/drawing/2014/main" id="{08C6ECE4-1F51-D34D-4599-4A26AF02098A}"/>
              </a:ext>
            </a:extLst>
          </p:cNvPr>
          <p:cNvSpPr txBox="1"/>
          <p:nvPr/>
        </p:nvSpPr>
        <p:spPr>
          <a:xfrm>
            <a:off x="395469" y="5782814"/>
            <a:ext cx="1950968" cy="369332"/>
          </a:xfrm>
          <a:prstGeom prst="rect">
            <a:avLst/>
          </a:prstGeom>
          <a:noFill/>
        </p:spPr>
        <p:txBody>
          <a:bodyPr wrap="square">
            <a:spAutoFit/>
          </a:bodyPr>
          <a:lstStyle/>
          <a:p>
            <a:r>
              <a:rPr lang="en-US" sz="1800" b="1" dirty="0">
                <a:solidFill>
                  <a:srgbClr val="0055A0"/>
                </a:solidFill>
                <a:latin typeface="+mn-lt"/>
                <a:cs typeface="+mj-cs"/>
              </a:rPr>
              <a:t>S</a:t>
            </a:r>
            <a:r>
              <a:rPr lang="en-GB" sz="1800" b="1" dirty="0">
                <a:solidFill>
                  <a:srgbClr val="0055A0"/>
                </a:solidFill>
                <a:latin typeface="+mn-lt"/>
                <a:cs typeface="+mj-cs"/>
              </a:rPr>
              <a:t>. Gowrishankar </a:t>
            </a:r>
            <a:endParaRPr lang="en-GB" dirty="0"/>
          </a:p>
        </p:txBody>
      </p:sp>
      <p:sp>
        <p:nvSpPr>
          <p:cNvPr id="7" name="Date Placeholder 1">
            <a:extLst>
              <a:ext uri="{FF2B5EF4-FFF2-40B4-BE49-F238E27FC236}">
                <a16:creationId xmlns:a16="http://schemas.microsoft.com/office/drawing/2014/main" id="{558F412B-510D-76CA-ABE9-59EC6A9663CA}"/>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9" name="Footer Placeholder 2">
            <a:extLst>
              <a:ext uri="{FF2B5EF4-FFF2-40B4-BE49-F238E27FC236}">
                <a16:creationId xmlns:a16="http://schemas.microsoft.com/office/drawing/2014/main" id="{CA802A14-6D9F-6D8B-FCF1-B8E0CE62042F}"/>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3863103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blue circle with a red and white circle&#10;&#10;Description automatically generated">
            <a:extLst>
              <a:ext uri="{FF2B5EF4-FFF2-40B4-BE49-F238E27FC236}">
                <a16:creationId xmlns:a16="http://schemas.microsoft.com/office/drawing/2014/main" id="{59506A59-5025-0AC0-A040-9AC676D599E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4069" y="2389206"/>
            <a:ext cx="3583399" cy="3529275"/>
          </a:xfrm>
        </p:spPr>
      </p:pic>
      <p:sp>
        <p:nvSpPr>
          <p:cNvPr id="3" name="Title 2">
            <a:extLst>
              <a:ext uri="{FF2B5EF4-FFF2-40B4-BE49-F238E27FC236}">
                <a16:creationId xmlns:a16="http://schemas.microsoft.com/office/drawing/2014/main" id="{34C61F44-6F71-B1C7-2C32-14AC30285D18}"/>
              </a:ext>
            </a:extLst>
          </p:cNvPr>
          <p:cNvSpPr>
            <a:spLocks noGrp="1"/>
          </p:cNvSpPr>
          <p:nvPr>
            <p:ph type="title"/>
          </p:nvPr>
        </p:nvSpPr>
        <p:spPr>
          <a:xfrm>
            <a:off x="226380" y="-44900"/>
            <a:ext cx="9645588" cy="1325563"/>
          </a:xfrm>
        </p:spPr>
        <p:txBody>
          <a:bodyPr>
            <a:normAutofit/>
          </a:bodyPr>
          <a:lstStyle/>
          <a:p>
            <a:r>
              <a:rPr lang="en-US" sz="4000" b="1" dirty="0"/>
              <a:t>WP3.1 CERN </a:t>
            </a:r>
            <a:r>
              <a:rPr lang="en-US" sz="4000" b="1" dirty="0" err="1"/>
              <a:t>FalconD</a:t>
            </a:r>
            <a:r>
              <a:rPr lang="en-US" sz="4000" b="1" dirty="0"/>
              <a:t> structure variants</a:t>
            </a:r>
            <a:endParaRPr lang="en-GB" sz="4000" b="1" dirty="0"/>
          </a:p>
        </p:txBody>
      </p:sp>
      <p:sp>
        <p:nvSpPr>
          <p:cNvPr id="4" name="Slide Number Placeholder 3">
            <a:extLst>
              <a:ext uri="{FF2B5EF4-FFF2-40B4-BE49-F238E27FC236}">
                <a16:creationId xmlns:a16="http://schemas.microsoft.com/office/drawing/2014/main" id="{E35FC5CD-A95F-B86E-BB82-004F78D7122C}"/>
              </a:ext>
            </a:extLst>
          </p:cNvPr>
          <p:cNvSpPr>
            <a:spLocks noGrp="1"/>
          </p:cNvSpPr>
          <p:nvPr>
            <p:ph type="sldNum" sz="quarter" idx="4"/>
          </p:nvPr>
        </p:nvSpPr>
        <p:spPr/>
        <p:txBody>
          <a:bodyPr/>
          <a:lstStyle/>
          <a:p>
            <a:fld id="{17918391-D411-FE40-AAD7-861AE5233E0E}" type="slidenum">
              <a:rPr lang="en-US" smtClean="0"/>
              <a:pPr/>
              <a:t>15</a:t>
            </a:fld>
            <a:endParaRPr lang="en-US"/>
          </a:p>
        </p:txBody>
      </p:sp>
      <p:pic>
        <p:nvPicPr>
          <p:cNvPr id="1026" name="Picture 5">
            <a:extLst>
              <a:ext uri="{FF2B5EF4-FFF2-40B4-BE49-F238E27FC236}">
                <a16:creationId xmlns:a16="http://schemas.microsoft.com/office/drawing/2014/main" id="{AF2C135F-C295-F8D8-17FA-9954F972B8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5055" y="1628163"/>
            <a:ext cx="2197118" cy="189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6">
            <a:extLst>
              <a:ext uri="{FF2B5EF4-FFF2-40B4-BE49-F238E27FC236}">
                <a16:creationId xmlns:a16="http://schemas.microsoft.com/office/drawing/2014/main" id="{25123C06-43CE-E672-C1C9-8007FB6690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6224" y="4116440"/>
            <a:ext cx="2197776" cy="199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5">
            <a:extLst>
              <a:ext uri="{FF2B5EF4-FFF2-40B4-BE49-F238E27FC236}">
                <a16:creationId xmlns:a16="http://schemas.microsoft.com/office/drawing/2014/main" id="{52B6510D-023B-AD3E-2B73-056BDB964C09}"/>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7">
            <a:extLst>
              <a:ext uri="{FF2B5EF4-FFF2-40B4-BE49-F238E27FC236}">
                <a16:creationId xmlns:a16="http://schemas.microsoft.com/office/drawing/2014/main" id="{6D287BA4-4158-FE6F-F9C4-269C12A9EE16}"/>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Content Placeholder 1">
            <a:extLst>
              <a:ext uri="{FF2B5EF4-FFF2-40B4-BE49-F238E27FC236}">
                <a16:creationId xmlns:a16="http://schemas.microsoft.com/office/drawing/2014/main" id="{8FCFFAD1-BD1B-3BC0-55E6-43D709CB5819}"/>
              </a:ext>
            </a:extLst>
          </p:cNvPr>
          <p:cNvSpPr txBox="1">
            <a:spLocks/>
          </p:cNvSpPr>
          <p:nvPr/>
        </p:nvSpPr>
        <p:spPr>
          <a:xfrm>
            <a:off x="-13991" y="1119859"/>
            <a:ext cx="7805873" cy="179459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055A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1800" dirty="0"/>
              <a:t>Study of Horizontal and Vertical </a:t>
            </a:r>
            <a:r>
              <a:rPr lang="en-US" sz="1800" b="1" dirty="0"/>
              <a:t>key interferences level and sequence </a:t>
            </a:r>
            <a:r>
              <a:rPr lang="en-US" sz="1800" dirty="0"/>
              <a:t>to minimize coil peak stress at RT, and provide low detachment of pole at cold within stress limits</a:t>
            </a:r>
          </a:p>
          <a:p>
            <a:pPr lvl="1"/>
            <a:endParaRPr lang="en-US" sz="1800" dirty="0"/>
          </a:p>
          <a:p>
            <a:pPr lvl="8"/>
            <a:r>
              <a:rPr lang="en-US" sz="1600" dirty="0"/>
              <a:t>Alu collar, pads and iron master.</a:t>
            </a:r>
          </a:p>
          <a:p>
            <a:pPr lvl="8"/>
            <a:r>
              <a:rPr lang="en-US" sz="1600" dirty="0"/>
              <a:t>Mid plane pad supported, collar shoe</a:t>
            </a:r>
          </a:p>
          <a:p>
            <a:pPr lvl="8"/>
            <a:r>
              <a:rPr lang="en-US" sz="1600" dirty="0"/>
              <a:t>Separated nose ( similar QXF)</a:t>
            </a:r>
          </a:p>
          <a:p>
            <a:pPr lvl="8"/>
            <a:r>
              <a:rPr lang="en-US" sz="1600" dirty="0"/>
              <a:t>B&amp;K technology</a:t>
            </a:r>
          </a:p>
          <a:p>
            <a:pPr lvl="8"/>
            <a:r>
              <a:rPr lang="en-US" sz="1600" dirty="0"/>
              <a:t>Vertical iron yoke slit with/wo 45 deg or 0 deg slits to tune iron stiffness</a:t>
            </a:r>
          </a:p>
          <a:p>
            <a:pPr lvl="8"/>
            <a:r>
              <a:rPr lang="en-US" sz="1600" dirty="0"/>
              <a:t>Assessment of yoke pre-loading impact on coil peak stress across the full slits </a:t>
            </a:r>
          </a:p>
          <a:p>
            <a:pPr lvl="8"/>
            <a:r>
              <a:rPr lang="en-US" sz="1600" dirty="0"/>
              <a:t>Alternative V&amp;H iron slit</a:t>
            </a:r>
          </a:p>
          <a:p>
            <a:pPr lvl="8"/>
            <a:r>
              <a:rPr lang="en-US" sz="1600" dirty="0"/>
              <a:t>Al6081 outer ring</a:t>
            </a:r>
          </a:p>
          <a:p>
            <a:pPr lvl="8"/>
            <a:r>
              <a:rPr lang="en-US" sz="1600" dirty="0"/>
              <a:t>Length max 600 mm</a:t>
            </a:r>
          </a:p>
          <a:p>
            <a:endParaRPr lang="en-GB" sz="1600" dirty="0"/>
          </a:p>
        </p:txBody>
      </p:sp>
      <p:grpSp>
        <p:nvGrpSpPr>
          <p:cNvPr id="18" name="Group 17">
            <a:extLst>
              <a:ext uri="{FF2B5EF4-FFF2-40B4-BE49-F238E27FC236}">
                <a16:creationId xmlns:a16="http://schemas.microsoft.com/office/drawing/2014/main" id="{D57C4CD8-D9F1-4172-8DBF-63FB1139AEC9}"/>
              </a:ext>
            </a:extLst>
          </p:cNvPr>
          <p:cNvGrpSpPr/>
          <p:nvPr/>
        </p:nvGrpSpPr>
        <p:grpSpPr>
          <a:xfrm>
            <a:off x="1332868" y="3435931"/>
            <a:ext cx="1166284" cy="83608"/>
            <a:chOff x="1655862" y="3545417"/>
            <a:chExt cx="1166284" cy="83608"/>
          </a:xfrm>
        </p:grpSpPr>
        <p:cxnSp>
          <p:nvCxnSpPr>
            <p:cNvPr id="12" name="Straight Connector 11">
              <a:extLst>
                <a:ext uri="{FF2B5EF4-FFF2-40B4-BE49-F238E27FC236}">
                  <a16:creationId xmlns:a16="http://schemas.microsoft.com/office/drawing/2014/main" id="{E33630C0-9A8C-E8A5-D15B-BC84A9C26C0F}"/>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25B878E-09EF-0731-1B01-921085D5F964}"/>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7105344-E943-269D-48F5-7DE7309C289D}"/>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DB18E8A-1BD2-AF4C-FC97-CB81F36EF44C}"/>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785FB99B-9B2A-A46A-F1DE-DD2F6C336FDB}"/>
              </a:ext>
            </a:extLst>
          </p:cNvPr>
          <p:cNvGrpSpPr/>
          <p:nvPr/>
        </p:nvGrpSpPr>
        <p:grpSpPr>
          <a:xfrm>
            <a:off x="1332626" y="4880556"/>
            <a:ext cx="1166284" cy="83608"/>
            <a:chOff x="1655862" y="3545417"/>
            <a:chExt cx="1166284" cy="83608"/>
          </a:xfrm>
        </p:grpSpPr>
        <p:cxnSp>
          <p:nvCxnSpPr>
            <p:cNvPr id="20" name="Straight Connector 19">
              <a:extLst>
                <a:ext uri="{FF2B5EF4-FFF2-40B4-BE49-F238E27FC236}">
                  <a16:creationId xmlns:a16="http://schemas.microsoft.com/office/drawing/2014/main" id="{B4DBD735-2B3E-5AA2-E8A0-1650918D17A6}"/>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6BDC1CC-10DD-6C29-A356-0E77C0C7FD5B}"/>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E34468F-E153-F823-DC48-C7A61C781EAB}"/>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8E1CE21-4D1E-D4FD-F18F-4629D8BFAF0A}"/>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0D153838-5EB0-63BC-2A39-E06B83A7EFB9}"/>
              </a:ext>
            </a:extLst>
          </p:cNvPr>
          <p:cNvGrpSpPr/>
          <p:nvPr/>
        </p:nvGrpSpPr>
        <p:grpSpPr>
          <a:xfrm>
            <a:off x="1191868" y="3710039"/>
            <a:ext cx="0" cy="982134"/>
            <a:chOff x="1514862" y="3819525"/>
            <a:chExt cx="0" cy="982134"/>
          </a:xfrm>
        </p:grpSpPr>
        <p:cxnSp>
          <p:nvCxnSpPr>
            <p:cNvPr id="25" name="Straight Connector 24">
              <a:extLst>
                <a:ext uri="{FF2B5EF4-FFF2-40B4-BE49-F238E27FC236}">
                  <a16:creationId xmlns:a16="http://schemas.microsoft.com/office/drawing/2014/main" id="{90493FC6-3363-E620-FBC1-C3AC8C9572B2}"/>
                </a:ext>
              </a:extLst>
            </p:cNvPr>
            <p:cNvCxnSpPr/>
            <p:nvPr/>
          </p:nvCxnSpPr>
          <p:spPr>
            <a:xfrm rot="5400000">
              <a:off x="1350171" y="3984216"/>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1356BE4-7517-D26C-6E36-B4923AB4C1E4}"/>
                </a:ext>
              </a:extLst>
            </p:cNvPr>
            <p:cNvCxnSpPr/>
            <p:nvPr/>
          </p:nvCxnSpPr>
          <p:spPr>
            <a:xfrm rot="5400000">
              <a:off x="1350171" y="4636968"/>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1C53097-80EC-E9EF-864B-0653287DE8BB}"/>
                </a:ext>
              </a:extLst>
            </p:cNvPr>
            <p:cNvCxnSpPr>
              <a:cxnSpLocks/>
            </p:cNvCxnSpPr>
            <p:nvPr/>
          </p:nvCxnSpPr>
          <p:spPr>
            <a:xfrm>
              <a:off x="1514862" y="4225926"/>
              <a:ext cx="0" cy="19367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D91B83A4-C9BF-981B-5C0A-086FA89142D9}"/>
              </a:ext>
            </a:extLst>
          </p:cNvPr>
          <p:cNvGrpSpPr/>
          <p:nvPr/>
        </p:nvGrpSpPr>
        <p:grpSpPr>
          <a:xfrm>
            <a:off x="2633318" y="3710039"/>
            <a:ext cx="0" cy="982134"/>
            <a:chOff x="1514862" y="3819525"/>
            <a:chExt cx="0" cy="982134"/>
          </a:xfrm>
        </p:grpSpPr>
        <p:cxnSp>
          <p:nvCxnSpPr>
            <p:cNvPr id="32" name="Straight Connector 31">
              <a:extLst>
                <a:ext uri="{FF2B5EF4-FFF2-40B4-BE49-F238E27FC236}">
                  <a16:creationId xmlns:a16="http://schemas.microsoft.com/office/drawing/2014/main" id="{EC6E403F-5631-0B2E-4E6D-231639C0F876}"/>
                </a:ext>
              </a:extLst>
            </p:cNvPr>
            <p:cNvCxnSpPr/>
            <p:nvPr/>
          </p:nvCxnSpPr>
          <p:spPr>
            <a:xfrm rot="5400000">
              <a:off x="1350171" y="3984216"/>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FC96170-CA03-A9C6-9E8B-63BFBC811F53}"/>
                </a:ext>
              </a:extLst>
            </p:cNvPr>
            <p:cNvCxnSpPr/>
            <p:nvPr/>
          </p:nvCxnSpPr>
          <p:spPr>
            <a:xfrm rot="5400000">
              <a:off x="1350171" y="4636968"/>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2EFFEB1-3109-CFDD-B26B-958973DD0B29}"/>
                </a:ext>
              </a:extLst>
            </p:cNvPr>
            <p:cNvCxnSpPr>
              <a:cxnSpLocks/>
            </p:cNvCxnSpPr>
            <p:nvPr/>
          </p:nvCxnSpPr>
          <p:spPr>
            <a:xfrm>
              <a:off x="1514862" y="4225926"/>
              <a:ext cx="0" cy="19367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D051F589-D284-6109-B63B-00D32062942B}"/>
              </a:ext>
            </a:extLst>
          </p:cNvPr>
          <p:cNvSpPr txBox="1"/>
          <p:nvPr/>
        </p:nvSpPr>
        <p:spPr>
          <a:xfrm>
            <a:off x="383109" y="5918481"/>
            <a:ext cx="2761782" cy="369332"/>
          </a:xfrm>
          <a:prstGeom prst="rect">
            <a:avLst/>
          </a:prstGeom>
          <a:noFill/>
        </p:spPr>
        <p:txBody>
          <a:bodyPr wrap="none" rtlCol="0">
            <a:spAutoFit/>
          </a:bodyPr>
          <a:lstStyle/>
          <a:p>
            <a:r>
              <a:rPr lang="en-US" i="1" dirty="0"/>
              <a:t>MSC-SMT N.Sala, </a:t>
            </a:r>
            <a:r>
              <a:rPr lang="en-US" i="1" dirty="0" err="1"/>
              <a:t>A.Foussat</a:t>
            </a:r>
            <a:endParaRPr lang="en-GB" i="1" dirty="0"/>
          </a:p>
        </p:txBody>
      </p:sp>
      <p:sp>
        <p:nvSpPr>
          <p:cNvPr id="2" name="Title 2">
            <a:extLst>
              <a:ext uri="{FF2B5EF4-FFF2-40B4-BE49-F238E27FC236}">
                <a16:creationId xmlns:a16="http://schemas.microsoft.com/office/drawing/2014/main" id="{42D71D93-9422-CC9F-B76A-894752AA6291}"/>
              </a:ext>
            </a:extLst>
          </p:cNvPr>
          <p:cNvSpPr txBox="1">
            <a:spLocks/>
          </p:cNvSpPr>
          <p:nvPr/>
        </p:nvSpPr>
        <p:spPr>
          <a:xfrm>
            <a:off x="99604" y="1929156"/>
            <a:ext cx="3789342" cy="10537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rgbClr val="0055A0"/>
                </a:solidFill>
                <a:latin typeface="+mn-lt"/>
                <a:ea typeface="+mj-ea"/>
                <a:cs typeface="+mj-cs"/>
              </a:defRPr>
            </a:lvl1pPr>
          </a:lstStyle>
          <a:p>
            <a:r>
              <a:rPr lang="en-US" sz="2400" b="1" dirty="0"/>
              <a:t>M1 dipole design variant 1 (</a:t>
            </a:r>
            <a:r>
              <a:rPr lang="en-US" sz="2400" b="1" dirty="0" err="1"/>
              <a:t>b&amp;k</a:t>
            </a:r>
            <a:r>
              <a:rPr lang="en-US" sz="2400" b="1" dirty="0"/>
              <a:t>)</a:t>
            </a:r>
            <a:endParaRPr lang="en-GB" sz="2400" b="1" dirty="0"/>
          </a:p>
        </p:txBody>
      </p:sp>
      <p:sp>
        <p:nvSpPr>
          <p:cNvPr id="24" name="TextBox 23">
            <a:extLst>
              <a:ext uri="{FF2B5EF4-FFF2-40B4-BE49-F238E27FC236}">
                <a16:creationId xmlns:a16="http://schemas.microsoft.com/office/drawing/2014/main" id="{08F94889-7801-D050-9AA1-7A60B1920EBB}"/>
              </a:ext>
            </a:extLst>
          </p:cNvPr>
          <p:cNvSpPr txBox="1"/>
          <p:nvPr/>
        </p:nvSpPr>
        <p:spPr>
          <a:xfrm>
            <a:off x="5685538" y="5689404"/>
            <a:ext cx="1823263" cy="461665"/>
          </a:xfrm>
          <a:prstGeom prst="rect">
            <a:avLst/>
          </a:prstGeom>
          <a:noFill/>
        </p:spPr>
        <p:txBody>
          <a:bodyPr wrap="square">
            <a:spAutoFit/>
          </a:bodyPr>
          <a:lstStyle/>
          <a:p>
            <a:r>
              <a:rPr lang="en-US" sz="1200" b="1" dirty="0"/>
              <a:t>LMK1 mechanical mock up for test at 77K</a:t>
            </a:r>
          </a:p>
        </p:txBody>
      </p:sp>
      <p:grpSp>
        <p:nvGrpSpPr>
          <p:cNvPr id="29" name="Group 28">
            <a:extLst>
              <a:ext uri="{FF2B5EF4-FFF2-40B4-BE49-F238E27FC236}">
                <a16:creationId xmlns:a16="http://schemas.microsoft.com/office/drawing/2014/main" id="{34282809-5EFF-5141-ED4D-B5F6DC94972A}"/>
              </a:ext>
            </a:extLst>
          </p:cNvPr>
          <p:cNvGrpSpPr/>
          <p:nvPr/>
        </p:nvGrpSpPr>
        <p:grpSpPr>
          <a:xfrm>
            <a:off x="1915768" y="2827336"/>
            <a:ext cx="45719" cy="477334"/>
            <a:chOff x="3487054" y="4964164"/>
            <a:chExt cx="0" cy="600075"/>
          </a:xfrm>
        </p:grpSpPr>
        <p:cxnSp>
          <p:nvCxnSpPr>
            <p:cNvPr id="15" name="Straight Connector 14">
              <a:extLst>
                <a:ext uri="{FF2B5EF4-FFF2-40B4-BE49-F238E27FC236}">
                  <a16:creationId xmlns:a16="http://schemas.microsoft.com/office/drawing/2014/main" id="{59C92F1D-1FDB-5DC9-8EDC-11DDFE24EB7C}"/>
                </a:ext>
              </a:extLst>
            </p:cNvPr>
            <p:cNvCxnSpPr/>
            <p:nvPr/>
          </p:nvCxnSpPr>
          <p:spPr>
            <a:xfrm rot="5400000">
              <a:off x="3322363" y="5128855"/>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34E9D10-43C7-56AB-DB6A-13CB7B8D078F}"/>
                </a:ext>
              </a:extLst>
            </p:cNvPr>
            <p:cNvCxnSpPr>
              <a:cxnSpLocks/>
            </p:cNvCxnSpPr>
            <p:nvPr/>
          </p:nvCxnSpPr>
          <p:spPr>
            <a:xfrm>
              <a:off x="3487054" y="5370565"/>
              <a:ext cx="0" cy="19367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C7C4B1F9-0523-3B5E-8B81-5BB7B96C673E}"/>
              </a:ext>
            </a:extLst>
          </p:cNvPr>
          <p:cNvGrpSpPr/>
          <p:nvPr/>
        </p:nvGrpSpPr>
        <p:grpSpPr>
          <a:xfrm rot="10800000">
            <a:off x="1861170" y="5162796"/>
            <a:ext cx="45719" cy="477334"/>
            <a:chOff x="3487054" y="4964164"/>
            <a:chExt cx="0" cy="600075"/>
          </a:xfrm>
        </p:grpSpPr>
        <p:cxnSp>
          <p:nvCxnSpPr>
            <p:cNvPr id="37" name="Straight Connector 36">
              <a:extLst>
                <a:ext uri="{FF2B5EF4-FFF2-40B4-BE49-F238E27FC236}">
                  <a16:creationId xmlns:a16="http://schemas.microsoft.com/office/drawing/2014/main" id="{48D92155-7D87-33A2-E1F0-DD73A1B8685B}"/>
                </a:ext>
              </a:extLst>
            </p:cNvPr>
            <p:cNvCxnSpPr/>
            <p:nvPr/>
          </p:nvCxnSpPr>
          <p:spPr>
            <a:xfrm rot="5400000">
              <a:off x="3322363" y="5128855"/>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BB22C07-261B-F214-E94B-D33805B78AAD}"/>
                </a:ext>
              </a:extLst>
            </p:cNvPr>
            <p:cNvCxnSpPr>
              <a:cxnSpLocks/>
            </p:cNvCxnSpPr>
            <p:nvPr/>
          </p:nvCxnSpPr>
          <p:spPr>
            <a:xfrm>
              <a:off x="3487054" y="5370565"/>
              <a:ext cx="0" cy="19367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 name="Date Placeholder 1">
            <a:extLst>
              <a:ext uri="{FF2B5EF4-FFF2-40B4-BE49-F238E27FC236}">
                <a16:creationId xmlns:a16="http://schemas.microsoft.com/office/drawing/2014/main" id="{DCFA5D85-501B-D544-B0C6-2358EB5A0BAF}"/>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16" name="Footer Placeholder 2">
            <a:extLst>
              <a:ext uri="{FF2B5EF4-FFF2-40B4-BE49-F238E27FC236}">
                <a16:creationId xmlns:a16="http://schemas.microsoft.com/office/drawing/2014/main" id="{C7A2D5AD-5998-3305-E9DA-D5B28A4455C2}"/>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1035072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659AC60-6B70-9618-86BB-681F94B52575}"/>
              </a:ext>
            </a:extLst>
          </p:cNvPr>
          <p:cNvSpPr>
            <a:spLocks noGrp="1"/>
          </p:cNvSpPr>
          <p:nvPr>
            <p:ph idx="1"/>
          </p:nvPr>
        </p:nvSpPr>
        <p:spPr>
          <a:xfrm>
            <a:off x="427248" y="1350490"/>
            <a:ext cx="3429000" cy="4567418"/>
          </a:xfrm>
        </p:spPr>
        <p:txBody>
          <a:bodyPr/>
          <a:lstStyle/>
          <a:p>
            <a:r>
              <a:rPr lang="en-US" dirty="0"/>
              <a:t>Second variant with 0-90 deg split in case of lower structure requirement</a:t>
            </a:r>
          </a:p>
          <a:p>
            <a:r>
              <a:rPr lang="en-US" dirty="0"/>
              <a:t>Assessment of iron preloading step onto coil stress state </a:t>
            </a:r>
            <a:endParaRPr lang="en-GB" dirty="0"/>
          </a:p>
        </p:txBody>
      </p:sp>
      <p:sp>
        <p:nvSpPr>
          <p:cNvPr id="3" name="Title 2">
            <a:extLst>
              <a:ext uri="{FF2B5EF4-FFF2-40B4-BE49-F238E27FC236}">
                <a16:creationId xmlns:a16="http://schemas.microsoft.com/office/drawing/2014/main" id="{0D6D9217-E267-DEBA-C986-B6B3BF2A5362}"/>
              </a:ext>
            </a:extLst>
          </p:cNvPr>
          <p:cNvSpPr>
            <a:spLocks noGrp="1"/>
          </p:cNvSpPr>
          <p:nvPr>
            <p:ph type="title"/>
          </p:nvPr>
        </p:nvSpPr>
        <p:spPr>
          <a:xfrm>
            <a:off x="457200" y="165657"/>
            <a:ext cx="8229600" cy="1325563"/>
          </a:xfrm>
        </p:spPr>
        <p:txBody>
          <a:bodyPr>
            <a:normAutofit/>
          </a:bodyPr>
          <a:lstStyle/>
          <a:p>
            <a:r>
              <a:rPr lang="en-US" sz="4000" b="1" dirty="0"/>
              <a:t>M1 dipole design variant 2</a:t>
            </a:r>
            <a:endParaRPr lang="en-GB" sz="4000" b="1" dirty="0"/>
          </a:p>
        </p:txBody>
      </p:sp>
      <p:sp>
        <p:nvSpPr>
          <p:cNvPr id="4" name="Slide Number Placeholder 3">
            <a:extLst>
              <a:ext uri="{FF2B5EF4-FFF2-40B4-BE49-F238E27FC236}">
                <a16:creationId xmlns:a16="http://schemas.microsoft.com/office/drawing/2014/main" id="{D306D1ED-74E2-F986-DB10-8E749DA81050}"/>
              </a:ext>
            </a:extLst>
          </p:cNvPr>
          <p:cNvSpPr>
            <a:spLocks noGrp="1"/>
          </p:cNvSpPr>
          <p:nvPr>
            <p:ph type="sldNum" sz="quarter" idx="4"/>
          </p:nvPr>
        </p:nvSpPr>
        <p:spPr/>
        <p:txBody>
          <a:bodyPr/>
          <a:lstStyle/>
          <a:p>
            <a:fld id="{17918391-D411-FE40-AAD7-861AE5233E0E}" type="slidenum">
              <a:rPr lang="en-US" smtClean="0"/>
              <a:pPr/>
              <a:t>16</a:t>
            </a:fld>
            <a:endParaRPr lang="en-US"/>
          </a:p>
        </p:txBody>
      </p:sp>
      <p:pic>
        <p:nvPicPr>
          <p:cNvPr id="27" name="Picture 2">
            <a:extLst>
              <a:ext uri="{FF2B5EF4-FFF2-40B4-BE49-F238E27FC236}">
                <a16:creationId xmlns:a16="http://schemas.microsoft.com/office/drawing/2014/main" id="{522B7245-6A8C-6BD5-6FD2-7B4D2B32D7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8225" y="1189156"/>
            <a:ext cx="4597904" cy="4597904"/>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43043094-6E7A-392A-80BF-BE8E63FA7BAF}"/>
              </a:ext>
            </a:extLst>
          </p:cNvPr>
          <p:cNvGrpSpPr/>
          <p:nvPr/>
        </p:nvGrpSpPr>
        <p:grpSpPr>
          <a:xfrm>
            <a:off x="5666937" y="4417774"/>
            <a:ext cx="1080480" cy="100251"/>
            <a:chOff x="1655862" y="3545417"/>
            <a:chExt cx="1166284" cy="83608"/>
          </a:xfrm>
        </p:grpSpPr>
        <p:cxnSp>
          <p:nvCxnSpPr>
            <p:cNvPr id="13" name="Straight Connector 12">
              <a:extLst>
                <a:ext uri="{FF2B5EF4-FFF2-40B4-BE49-F238E27FC236}">
                  <a16:creationId xmlns:a16="http://schemas.microsoft.com/office/drawing/2014/main" id="{112AFFF0-7D5D-257A-4FE7-32CEBE768CB2}"/>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18473AA-9D20-1E5B-2429-8567EC4F749D}"/>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C3C810F-8FCD-18F3-1509-EF9614181F54}"/>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DC91984-A65C-B95F-9744-9AA006679DE8}"/>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46D3CD73-C43D-031F-C1D9-FB5D31019CD8}"/>
              </a:ext>
            </a:extLst>
          </p:cNvPr>
          <p:cNvGrpSpPr/>
          <p:nvPr/>
        </p:nvGrpSpPr>
        <p:grpSpPr>
          <a:xfrm rot="5400000">
            <a:off x="4665123" y="3261880"/>
            <a:ext cx="90897" cy="452455"/>
            <a:chOff x="1949402" y="5145652"/>
            <a:chExt cx="83608" cy="425450"/>
          </a:xfrm>
        </p:grpSpPr>
        <p:cxnSp>
          <p:nvCxnSpPr>
            <p:cNvPr id="29" name="Straight Connector 28">
              <a:extLst>
                <a:ext uri="{FF2B5EF4-FFF2-40B4-BE49-F238E27FC236}">
                  <a16:creationId xmlns:a16="http://schemas.microsoft.com/office/drawing/2014/main" id="{E12B67D6-4E50-63FA-6FBC-4952BED2CDEC}"/>
                </a:ext>
              </a:extLst>
            </p:cNvPr>
            <p:cNvCxnSpPr/>
            <p:nvPr/>
          </p:nvCxnSpPr>
          <p:spPr>
            <a:xfrm rot="5400000">
              <a:off x="1832336" y="5406411"/>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74EAB8F-3EBC-2C52-CAC6-AC94A4690706}"/>
                </a:ext>
              </a:extLst>
            </p:cNvPr>
            <p:cNvCxnSpPr>
              <a:cxnSpLocks/>
            </p:cNvCxnSpPr>
            <p:nvPr/>
          </p:nvCxnSpPr>
          <p:spPr>
            <a:xfrm rot="5400000" flipV="1">
              <a:off x="1991206" y="5103848"/>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385FBD23-B233-A7FD-474C-737203F146A2}"/>
              </a:ext>
            </a:extLst>
          </p:cNvPr>
          <p:cNvGrpSpPr/>
          <p:nvPr/>
        </p:nvGrpSpPr>
        <p:grpSpPr>
          <a:xfrm rot="16200000">
            <a:off x="7638854" y="3261880"/>
            <a:ext cx="90897" cy="452455"/>
            <a:chOff x="1949402" y="5145652"/>
            <a:chExt cx="83608" cy="425450"/>
          </a:xfrm>
        </p:grpSpPr>
        <p:cxnSp>
          <p:nvCxnSpPr>
            <p:cNvPr id="34" name="Straight Connector 33">
              <a:extLst>
                <a:ext uri="{FF2B5EF4-FFF2-40B4-BE49-F238E27FC236}">
                  <a16:creationId xmlns:a16="http://schemas.microsoft.com/office/drawing/2014/main" id="{C94E1DA8-77AF-5117-D02E-46F6DED488CD}"/>
                </a:ext>
              </a:extLst>
            </p:cNvPr>
            <p:cNvCxnSpPr/>
            <p:nvPr/>
          </p:nvCxnSpPr>
          <p:spPr>
            <a:xfrm rot="5400000">
              <a:off x="1832336" y="5406411"/>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478DB24-2A32-CDF1-79CB-9A8C6660593F}"/>
                </a:ext>
              </a:extLst>
            </p:cNvPr>
            <p:cNvCxnSpPr>
              <a:cxnSpLocks/>
            </p:cNvCxnSpPr>
            <p:nvPr/>
          </p:nvCxnSpPr>
          <p:spPr>
            <a:xfrm rot="5400000" flipV="1">
              <a:off x="1991206" y="5103848"/>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1F1CC3CC-622E-2D1A-F8FB-27ACCB9AD22A}"/>
              </a:ext>
            </a:extLst>
          </p:cNvPr>
          <p:cNvGrpSpPr/>
          <p:nvPr/>
        </p:nvGrpSpPr>
        <p:grpSpPr>
          <a:xfrm>
            <a:off x="5666937" y="2464593"/>
            <a:ext cx="1080480" cy="100251"/>
            <a:chOff x="1655862" y="3545417"/>
            <a:chExt cx="1166284" cy="83608"/>
          </a:xfrm>
        </p:grpSpPr>
        <p:cxnSp>
          <p:nvCxnSpPr>
            <p:cNvPr id="36" name="Straight Connector 35">
              <a:extLst>
                <a:ext uri="{FF2B5EF4-FFF2-40B4-BE49-F238E27FC236}">
                  <a16:creationId xmlns:a16="http://schemas.microsoft.com/office/drawing/2014/main" id="{6CD7D3EB-AE4C-9200-8D86-FB05D0B71F81}"/>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F07FE44-01B2-0CCD-3EC8-99081F79016E}"/>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EEB4ED9-932C-2B98-E058-5EE623463DF8}"/>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6447784-C4A9-FAB2-CD99-665144EA373A}"/>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8031F71-FFA6-B690-0C78-B366A8DD158A}"/>
              </a:ext>
            </a:extLst>
          </p:cNvPr>
          <p:cNvGrpSpPr/>
          <p:nvPr/>
        </p:nvGrpSpPr>
        <p:grpSpPr>
          <a:xfrm rot="5400000">
            <a:off x="6653421" y="3437983"/>
            <a:ext cx="1080480" cy="100251"/>
            <a:chOff x="1655862" y="3545417"/>
            <a:chExt cx="1166284" cy="83608"/>
          </a:xfrm>
        </p:grpSpPr>
        <p:cxnSp>
          <p:nvCxnSpPr>
            <p:cNvPr id="41" name="Straight Connector 40">
              <a:extLst>
                <a:ext uri="{FF2B5EF4-FFF2-40B4-BE49-F238E27FC236}">
                  <a16:creationId xmlns:a16="http://schemas.microsoft.com/office/drawing/2014/main" id="{BD3E6B45-0D66-C68C-02FE-EBBD6A0B065D}"/>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7A38165-70B3-0F6A-73D1-2534395F4606}"/>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8E81C7B-5C5C-7211-F799-3891ABF72240}"/>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3ED1F49-CAF2-924F-C353-D643C3E23046}"/>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BEE1E558-CC7C-DC58-3DA6-3FCA92F7F39A}"/>
              </a:ext>
            </a:extLst>
          </p:cNvPr>
          <p:cNvGrpSpPr/>
          <p:nvPr/>
        </p:nvGrpSpPr>
        <p:grpSpPr>
          <a:xfrm rot="5400000">
            <a:off x="4695534" y="3437984"/>
            <a:ext cx="1080480" cy="100251"/>
            <a:chOff x="1655862" y="3545417"/>
            <a:chExt cx="1166284" cy="83608"/>
          </a:xfrm>
        </p:grpSpPr>
        <p:cxnSp>
          <p:nvCxnSpPr>
            <p:cNvPr id="46" name="Straight Connector 45">
              <a:extLst>
                <a:ext uri="{FF2B5EF4-FFF2-40B4-BE49-F238E27FC236}">
                  <a16:creationId xmlns:a16="http://schemas.microsoft.com/office/drawing/2014/main" id="{C9AB481A-6D83-8EEF-8DF2-F908A44B9070}"/>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BF6E8E7-6587-18CF-DD3D-C52C0D623F0B}"/>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8000198-2667-187F-C4FE-BC4EB3D64A08}"/>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777AC40-CAF8-8A8B-2AC5-306F023C17D9}"/>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DD51E9D6-8842-CA9A-D22B-EF6F1949B0F6}"/>
              </a:ext>
            </a:extLst>
          </p:cNvPr>
          <p:cNvGrpSpPr/>
          <p:nvPr/>
        </p:nvGrpSpPr>
        <p:grpSpPr>
          <a:xfrm rot="10800000">
            <a:off x="6159092" y="1734995"/>
            <a:ext cx="90897" cy="452455"/>
            <a:chOff x="1949402" y="5145652"/>
            <a:chExt cx="83608" cy="425450"/>
          </a:xfrm>
        </p:grpSpPr>
        <p:cxnSp>
          <p:nvCxnSpPr>
            <p:cNvPr id="8" name="Straight Connector 7">
              <a:extLst>
                <a:ext uri="{FF2B5EF4-FFF2-40B4-BE49-F238E27FC236}">
                  <a16:creationId xmlns:a16="http://schemas.microsoft.com/office/drawing/2014/main" id="{33A5C0FD-6EFE-58CA-9E80-0C718EBF07A0}"/>
                </a:ext>
              </a:extLst>
            </p:cNvPr>
            <p:cNvCxnSpPr/>
            <p:nvPr/>
          </p:nvCxnSpPr>
          <p:spPr>
            <a:xfrm rot="5400000">
              <a:off x="1832336" y="5406411"/>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745E87-10EB-D419-CC25-0C1F104646F9}"/>
                </a:ext>
              </a:extLst>
            </p:cNvPr>
            <p:cNvCxnSpPr>
              <a:cxnSpLocks/>
            </p:cNvCxnSpPr>
            <p:nvPr/>
          </p:nvCxnSpPr>
          <p:spPr>
            <a:xfrm rot="5400000" flipV="1">
              <a:off x="1991206" y="5103848"/>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9A36537E-5FD4-9F87-58F2-BA6858388AC7}"/>
              </a:ext>
            </a:extLst>
          </p:cNvPr>
          <p:cNvGrpSpPr/>
          <p:nvPr/>
        </p:nvGrpSpPr>
        <p:grpSpPr>
          <a:xfrm>
            <a:off x="6175351" y="4817026"/>
            <a:ext cx="45719" cy="452455"/>
            <a:chOff x="1949402" y="5145652"/>
            <a:chExt cx="83608" cy="425450"/>
          </a:xfrm>
        </p:grpSpPr>
        <p:cxnSp>
          <p:nvCxnSpPr>
            <p:cNvPr id="11" name="Straight Connector 10">
              <a:extLst>
                <a:ext uri="{FF2B5EF4-FFF2-40B4-BE49-F238E27FC236}">
                  <a16:creationId xmlns:a16="http://schemas.microsoft.com/office/drawing/2014/main" id="{71B942C3-9198-0C1F-DF2E-27CADB311BD7}"/>
                </a:ext>
              </a:extLst>
            </p:cNvPr>
            <p:cNvCxnSpPr/>
            <p:nvPr/>
          </p:nvCxnSpPr>
          <p:spPr>
            <a:xfrm rot="5400000">
              <a:off x="1832336" y="5406411"/>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2916847-B498-57D4-8C90-638865287909}"/>
                </a:ext>
              </a:extLst>
            </p:cNvPr>
            <p:cNvCxnSpPr>
              <a:cxnSpLocks/>
            </p:cNvCxnSpPr>
            <p:nvPr/>
          </p:nvCxnSpPr>
          <p:spPr>
            <a:xfrm rot="5400000" flipV="1">
              <a:off x="1991206" y="5103848"/>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8" name="Date Placeholder 1">
            <a:extLst>
              <a:ext uri="{FF2B5EF4-FFF2-40B4-BE49-F238E27FC236}">
                <a16:creationId xmlns:a16="http://schemas.microsoft.com/office/drawing/2014/main" id="{FA5E323D-8110-FF60-8B85-BFADDABFD9B9}"/>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19" name="Footer Placeholder 2">
            <a:extLst>
              <a:ext uri="{FF2B5EF4-FFF2-40B4-BE49-F238E27FC236}">
                <a16:creationId xmlns:a16="http://schemas.microsoft.com/office/drawing/2014/main" id="{C19D68BE-A669-63AF-1854-90F9E8E45E84}"/>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246538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FE7D05-DAD0-5367-C0F7-18E8F12C9183}"/>
              </a:ext>
            </a:extLst>
          </p:cNvPr>
          <p:cNvSpPr>
            <a:spLocks noGrp="1"/>
          </p:cNvSpPr>
          <p:nvPr>
            <p:ph idx="1"/>
          </p:nvPr>
        </p:nvSpPr>
        <p:spPr>
          <a:xfrm>
            <a:off x="457200" y="1042645"/>
            <a:ext cx="8373533" cy="4567418"/>
          </a:xfrm>
        </p:spPr>
        <p:txBody>
          <a:bodyPr/>
          <a:lstStyle/>
          <a:p>
            <a:r>
              <a:rPr lang="en-US" dirty="0"/>
              <a:t>FE design based on B&amp;K, pads, masters, 2 yoke halves</a:t>
            </a:r>
          </a:p>
          <a:p>
            <a:r>
              <a:rPr lang="en-US" dirty="0"/>
              <a:t>Impact assessment of master dimensions and key position on Variant 1 model .</a:t>
            </a:r>
          </a:p>
          <a:p>
            <a:pPr lvl="1"/>
            <a:r>
              <a:rPr lang="en-US" dirty="0"/>
              <a:t> First geometry FE analysis of Falcon D aperture with vertical keys aligned to pole: </a:t>
            </a:r>
            <a:r>
              <a:rPr lang="en-US" dirty="0">
                <a:solidFill>
                  <a:srgbClr val="FF0000"/>
                </a:solidFill>
              </a:rPr>
              <a:t>50 </a:t>
            </a:r>
            <a:r>
              <a:rPr lang="en-US" dirty="0" err="1">
                <a:solidFill>
                  <a:srgbClr val="FF0000"/>
                </a:solidFill>
              </a:rPr>
              <a:t>Mpa</a:t>
            </a:r>
            <a:r>
              <a:rPr lang="en-US" dirty="0">
                <a:solidFill>
                  <a:srgbClr val="FF0000"/>
                </a:solidFill>
              </a:rPr>
              <a:t> at RT but too high stress ( &lt; 160 </a:t>
            </a:r>
            <a:r>
              <a:rPr lang="en-US" dirty="0" err="1">
                <a:solidFill>
                  <a:srgbClr val="FF0000"/>
                </a:solidFill>
              </a:rPr>
              <a:t>Mpa</a:t>
            </a:r>
            <a:r>
              <a:rPr lang="en-US" dirty="0">
                <a:solidFill>
                  <a:srgbClr val="FF0000"/>
                </a:solidFill>
              </a:rPr>
              <a:t>) in the coil at 4K</a:t>
            </a:r>
            <a:endParaRPr lang="en-US" dirty="0"/>
          </a:p>
        </p:txBody>
      </p:sp>
      <p:sp>
        <p:nvSpPr>
          <p:cNvPr id="3" name="Title 2">
            <a:extLst>
              <a:ext uri="{FF2B5EF4-FFF2-40B4-BE49-F238E27FC236}">
                <a16:creationId xmlns:a16="http://schemas.microsoft.com/office/drawing/2014/main" id="{AE7C1568-49A6-8417-1434-C7D40D44DEE3}"/>
              </a:ext>
            </a:extLst>
          </p:cNvPr>
          <p:cNvSpPr>
            <a:spLocks noGrp="1"/>
          </p:cNvSpPr>
          <p:nvPr>
            <p:ph type="title"/>
          </p:nvPr>
        </p:nvSpPr>
        <p:spPr>
          <a:xfrm>
            <a:off x="457200" y="-47566"/>
            <a:ext cx="8229600" cy="1325563"/>
          </a:xfrm>
        </p:spPr>
        <p:txBody>
          <a:bodyPr>
            <a:normAutofit/>
          </a:bodyPr>
          <a:lstStyle/>
          <a:p>
            <a:r>
              <a:rPr lang="en-US" sz="3600" b="1" dirty="0"/>
              <a:t>Structural design of M1 model, LMK1</a:t>
            </a:r>
            <a:endParaRPr lang="en-GB" sz="3600" b="1" dirty="0"/>
          </a:p>
        </p:txBody>
      </p:sp>
      <p:sp>
        <p:nvSpPr>
          <p:cNvPr id="4" name="Slide Number Placeholder 3">
            <a:extLst>
              <a:ext uri="{FF2B5EF4-FFF2-40B4-BE49-F238E27FC236}">
                <a16:creationId xmlns:a16="http://schemas.microsoft.com/office/drawing/2014/main" id="{4E2A7EF6-D9AE-8B11-3DCB-C4BEF13A251A}"/>
              </a:ext>
            </a:extLst>
          </p:cNvPr>
          <p:cNvSpPr>
            <a:spLocks noGrp="1"/>
          </p:cNvSpPr>
          <p:nvPr>
            <p:ph type="sldNum" sz="quarter" idx="4"/>
          </p:nvPr>
        </p:nvSpPr>
        <p:spPr/>
        <p:txBody>
          <a:bodyPr/>
          <a:lstStyle/>
          <a:p>
            <a:fld id="{17918391-D411-FE40-AAD7-861AE5233E0E}" type="slidenum">
              <a:rPr lang="en-US" smtClean="0"/>
              <a:pPr/>
              <a:t>17</a:t>
            </a:fld>
            <a:endParaRPr lang="en-US"/>
          </a:p>
        </p:txBody>
      </p:sp>
      <p:pic>
        <p:nvPicPr>
          <p:cNvPr id="7" name="Picture 6">
            <a:extLst>
              <a:ext uri="{FF2B5EF4-FFF2-40B4-BE49-F238E27FC236}">
                <a16:creationId xmlns:a16="http://schemas.microsoft.com/office/drawing/2014/main" id="{5139AEB3-12DF-0423-745B-99F6CA1CA951}"/>
              </a:ext>
            </a:extLst>
          </p:cNvPr>
          <p:cNvPicPr>
            <a:picLocks noChangeAspect="1"/>
          </p:cNvPicPr>
          <p:nvPr/>
        </p:nvPicPr>
        <p:blipFill>
          <a:blip r:embed="rId3"/>
          <a:stretch>
            <a:fillRect/>
          </a:stretch>
        </p:blipFill>
        <p:spPr>
          <a:xfrm>
            <a:off x="752050" y="3189342"/>
            <a:ext cx="3046199" cy="3049215"/>
          </a:xfrm>
          <a:prstGeom prst="rect">
            <a:avLst/>
          </a:prstGeom>
        </p:spPr>
      </p:pic>
      <p:pic>
        <p:nvPicPr>
          <p:cNvPr id="9" name="Picture 8">
            <a:extLst>
              <a:ext uri="{FF2B5EF4-FFF2-40B4-BE49-F238E27FC236}">
                <a16:creationId xmlns:a16="http://schemas.microsoft.com/office/drawing/2014/main" id="{92D3087E-7AAE-2303-F370-4B36E3718C8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93098" y="2838911"/>
            <a:ext cx="4506076" cy="3399646"/>
          </a:xfrm>
          <a:prstGeom prst="rect">
            <a:avLst/>
          </a:prstGeom>
        </p:spPr>
      </p:pic>
      <p:sp>
        <p:nvSpPr>
          <p:cNvPr id="11" name="TextBox 10">
            <a:extLst>
              <a:ext uri="{FF2B5EF4-FFF2-40B4-BE49-F238E27FC236}">
                <a16:creationId xmlns:a16="http://schemas.microsoft.com/office/drawing/2014/main" id="{E986C03F-AFA8-A37D-B08E-6E6858AE964F}"/>
              </a:ext>
            </a:extLst>
          </p:cNvPr>
          <p:cNvSpPr txBox="1"/>
          <p:nvPr/>
        </p:nvSpPr>
        <p:spPr>
          <a:xfrm>
            <a:off x="7588249" y="883030"/>
            <a:ext cx="1170517" cy="369332"/>
          </a:xfrm>
          <a:prstGeom prst="rect">
            <a:avLst/>
          </a:prstGeom>
          <a:noFill/>
        </p:spPr>
        <p:txBody>
          <a:bodyPr wrap="square">
            <a:spAutoFit/>
          </a:bodyPr>
          <a:lstStyle/>
          <a:p>
            <a:r>
              <a:rPr lang="en-US" sz="1800" b="1" dirty="0">
                <a:solidFill>
                  <a:srgbClr val="0055A0"/>
                </a:solidFill>
                <a:latin typeface="+mn-lt"/>
                <a:cs typeface="+mj-cs"/>
              </a:rPr>
              <a:t>N. Sala</a:t>
            </a:r>
            <a:endParaRPr lang="en-GB" dirty="0"/>
          </a:p>
        </p:txBody>
      </p:sp>
      <p:sp>
        <p:nvSpPr>
          <p:cNvPr id="8" name="Date Placeholder 1">
            <a:extLst>
              <a:ext uri="{FF2B5EF4-FFF2-40B4-BE49-F238E27FC236}">
                <a16:creationId xmlns:a16="http://schemas.microsoft.com/office/drawing/2014/main" id="{B20EC969-4C0F-7709-5FE5-3B7391C473D0}"/>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10" name="Footer Placeholder 2">
            <a:extLst>
              <a:ext uri="{FF2B5EF4-FFF2-40B4-BE49-F238E27FC236}">
                <a16:creationId xmlns:a16="http://schemas.microsoft.com/office/drawing/2014/main" id="{443A8B61-12AC-56B5-F7F9-B433556D69BB}"/>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375455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F6BA18-215E-CA8B-B191-1F7DF3371E62}"/>
              </a:ext>
            </a:extLst>
          </p:cNvPr>
          <p:cNvSpPr>
            <a:spLocks noGrp="1"/>
          </p:cNvSpPr>
          <p:nvPr>
            <p:ph idx="1"/>
          </p:nvPr>
        </p:nvSpPr>
        <p:spPr>
          <a:xfrm>
            <a:off x="265303" y="1335429"/>
            <a:ext cx="5559695" cy="4762033"/>
          </a:xfrm>
        </p:spPr>
        <p:txBody>
          <a:bodyPr>
            <a:normAutofit fontScale="92500" lnSpcReduction="20000"/>
          </a:bodyPr>
          <a:lstStyle/>
          <a:p>
            <a:r>
              <a:rPr lang="en-US" dirty="0"/>
              <a:t>P2 model is investigating to move the </a:t>
            </a:r>
            <a:r>
              <a:rPr lang="en-US" b="1" dirty="0"/>
              <a:t>keys away from poles </a:t>
            </a:r>
            <a:r>
              <a:rPr lang="en-US" dirty="0"/>
              <a:t>and use of the master stiffness to apply. </a:t>
            </a:r>
          </a:p>
          <a:p>
            <a:endParaRPr lang="en-US" dirty="0"/>
          </a:p>
          <a:p>
            <a:endParaRPr lang="en-US" dirty="0"/>
          </a:p>
          <a:p>
            <a:endParaRPr lang="en-US" dirty="0"/>
          </a:p>
          <a:p>
            <a:endParaRPr lang="en-US" dirty="0"/>
          </a:p>
          <a:p>
            <a:endParaRPr lang="en-US" dirty="0"/>
          </a:p>
          <a:p>
            <a:endParaRPr lang="en-US" dirty="0"/>
          </a:p>
          <a:p>
            <a:endParaRPr lang="en-US" sz="1800" dirty="0"/>
          </a:p>
          <a:p>
            <a:r>
              <a:rPr lang="en-US" dirty="0"/>
              <a:t>Keys interferences V: 0 mm, H: 0.2 mm (0.2 mm overshoot)</a:t>
            </a:r>
          </a:p>
          <a:p>
            <a:r>
              <a:rPr lang="en-US" dirty="0"/>
              <a:t>On going progress on the optimization of keys position, bladders position, thickness of masters</a:t>
            </a:r>
          </a:p>
          <a:p>
            <a:endParaRPr lang="en-US" dirty="0"/>
          </a:p>
        </p:txBody>
      </p:sp>
      <p:sp>
        <p:nvSpPr>
          <p:cNvPr id="3" name="Title 2">
            <a:extLst>
              <a:ext uri="{FF2B5EF4-FFF2-40B4-BE49-F238E27FC236}">
                <a16:creationId xmlns:a16="http://schemas.microsoft.com/office/drawing/2014/main" id="{9350048C-857A-42E7-CBFF-81C7548F108B}"/>
              </a:ext>
            </a:extLst>
          </p:cNvPr>
          <p:cNvSpPr>
            <a:spLocks noGrp="1"/>
          </p:cNvSpPr>
          <p:nvPr>
            <p:ph type="title"/>
          </p:nvPr>
        </p:nvSpPr>
        <p:spPr/>
        <p:txBody>
          <a:bodyPr/>
          <a:lstStyle/>
          <a:p>
            <a:r>
              <a:rPr lang="en-US" dirty="0"/>
              <a:t>M1 model, variant 1</a:t>
            </a:r>
            <a:endParaRPr lang="en-GB" dirty="0"/>
          </a:p>
        </p:txBody>
      </p:sp>
      <p:sp>
        <p:nvSpPr>
          <p:cNvPr id="4" name="Slide Number Placeholder 3">
            <a:extLst>
              <a:ext uri="{FF2B5EF4-FFF2-40B4-BE49-F238E27FC236}">
                <a16:creationId xmlns:a16="http://schemas.microsoft.com/office/drawing/2014/main" id="{AA7DBFE6-34DF-215D-0AA2-46C589725EA8}"/>
              </a:ext>
            </a:extLst>
          </p:cNvPr>
          <p:cNvSpPr>
            <a:spLocks noGrp="1"/>
          </p:cNvSpPr>
          <p:nvPr>
            <p:ph type="sldNum" sz="quarter" idx="4"/>
          </p:nvPr>
        </p:nvSpPr>
        <p:spPr/>
        <p:txBody>
          <a:bodyPr/>
          <a:lstStyle/>
          <a:p>
            <a:fld id="{17918391-D411-FE40-AAD7-861AE5233E0E}" type="slidenum">
              <a:rPr lang="en-US" smtClean="0"/>
              <a:pPr/>
              <a:t>18</a:t>
            </a:fld>
            <a:endParaRPr lang="en-US"/>
          </a:p>
        </p:txBody>
      </p:sp>
      <p:pic>
        <p:nvPicPr>
          <p:cNvPr id="8" name="Picture 7">
            <a:extLst>
              <a:ext uri="{FF2B5EF4-FFF2-40B4-BE49-F238E27FC236}">
                <a16:creationId xmlns:a16="http://schemas.microsoft.com/office/drawing/2014/main" id="{06C1E1E8-FCA0-2F44-B3C9-0FB83449252D}"/>
              </a:ext>
            </a:extLst>
          </p:cNvPr>
          <p:cNvPicPr>
            <a:picLocks noChangeAspect="1"/>
          </p:cNvPicPr>
          <p:nvPr/>
        </p:nvPicPr>
        <p:blipFill>
          <a:blip r:embed="rId2"/>
          <a:stretch>
            <a:fillRect/>
          </a:stretch>
        </p:blipFill>
        <p:spPr>
          <a:xfrm>
            <a:off x="610419" y="2178367"/>
            <a:ext cx="3408130" cy="2459087"/>
          </a:xfrm>
          <a:prstGeom prst="rect">
            <a:avLst/>
          </a:prstGeom>
        </p:spPr>
      </p:pic>
      <p:grpSp>
        <p:nvGrpSpPr>
          <p:cNvPr id="9" name="Group 8">
            <a:extLst>
              <a:ext uri="{FF2B5EF4-FFF2-40B4-BE49-F238E27FC236}">
                <a16:creationId xmlns:a16="http://schemas.microsoft.com/office/drawing/2014/main" id="{7F66CD46-51A3-BFF7-597A-8F734596BF96}"/>
              </a:ext>
            </a:extLst>
          </p:cNvPr>
          <p:cNvGrpSpPr/>
          <p:nvPr/>
        </p:nvGrpSpPr>
        <p:grpSpPr>
          <a:xfrm>
            <a:off x="6117972" y="838595"/>
            <a:ext cx="2633724" cy="2447522"/>
            <a:chOff x="6604588" y="1831171"/>
            <a:chExt cx="4854637" cy="4841702"/>
          </a:xfrm>
        </p:grpSpPr>
        <p:grpSp>
          <p:nvGrpSpPr>
            <p:cNvPr id="10" name="Group 9">
              <a:extLst>
                <a:ext uri="{FF2B5EF4-FFF2-40B4-BE49-F238E27FC236}">
                  <a16:creationId xmlns:a16="http://schemas.microsoft.com/office/drawing/2014/main" id="{25D02BBA-22D5-AA3E-AE86-CA40E2578EAA}"/>
                </a:ext>
              </a:extLst>
            </p:cNvPr>
            <p:cNvGrpSpPr/>
            <p:nvPr/>
          </p:nvGrpSpPr>
          <p:grpSpPr>
            <a:xfrm>
              <a:off x="6604588" y="1831171"/>
              <a:ext cx="4854637" cy="4841702"/>
              <a:chOff x="6604588" y="1831171"/>
              <a:chExt cx="4854637" cy="4841702"/>
            </a:xfrm>
          </p:grpSpPr>
          <p:pic>
            <p:nvPicPr>
              <p:cNvPr id="13" name="Picture 12">
                <a:extLst>
                  <a:ext uri="{FF2B5EF4-FFF2-40B4-BE49-F238E27FC236}">
                    <a16:creationId xmlns:a16="http://schemas.microsoft.com/office/drawing/2014/main" id="{83B734D0-5744-CA03-AAB8-3A7508BA346D}"/>
                  </a:ext>
                </a:extLst>
              </p:cNvPr>
              <p:cNvPicPr>
                <a:picLocks noChangeAspect="1"/>
              </p:cNvPicPr>
              <p:nvPr/>
            </p:nvPicPr>
            <p:blipFill>
              <a:blip r:embed="rId3">
                <a:extLst>
                  <a:ext uri="{28A0092B-C50C-407E-A947-70E740481C1C}">
                    <a14:useLocalDpi xmlns:a14="http://schemas.microsoft.com/office/drawing/2010/main" val="0"/>
                  </a:ext>
                </a:extLst>
              </a:blip>
              <a:srcRect l="108" r="108"/>
              <a:stretch/>
            </p:blipFill>
            <p:spPr>
              <a:xfrm>
                <a:off x="6604588" y="1831171"/>
                <a:ext cx="4854637" cy="4841702"/>
              </a:xfrm>
              <a:prstGeom prst="rect">
                <a:avLst/>
              </a:prstGeom>
            </p:spPr>
          </p:pic>
          <p:sp>
            <p:nvSpPr>
              <p:cNvPr id="14" name="Rectangle 13">
                <a:extLst>
                  <a:ext uri="{FF2B5EF4-FFF2-40B4-BE49-F238E27FC236}">
                    <a16:creationId xmlns:a16="http://schemas.microsoft.com/office/drawing/2014/main" id="{87565935-597C-5F80-C3B2-0A4D32E68EE4}"/>
                  </a:ext>
                </a:extLst>
              </p:cNvPr>
              <p:cNvSpPr/>
              <p:nvPr/>
            </p:nvSpPr>
            <p:spPr>
              <a:xfrm>
                <a:off x="6674139" y="5319579"/>
                <a:ext cx="602644" cy="4571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ED5B78B6-349A-90ED-521C-E5E51094DC29}"/>
                </a:ext>
              </a:extLst>
            </p:cNvPr>
            <p:cNvSpPr/>
            <p:nvPr/>
          </p:nvSpPr>
          <p:spPr>
            <a:xfrm>
              <a:off x="8354589" y="6236340"/>
              <a:ext cx="144725" cy="348656"/>
            </a:xfrm>
            <a:prstGeom prst="rect">
              <a:avLst/>
            </a:prstGeom>
            <a:solidFill>
              <a:schemeClr val="bg1"/>
            </a:solid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CE97AE9C-FF80-A20A-7A35-E85F8AE62DCD}"/>
                </a:ext>
              </a:extLst>
            </p:cNvPr>
            <p:cNvCxnSpPr>
              <a:cxnSpLocks/>
            </p:cNvCxnSpPr>
            <p:nvPr/>
          </p:nvCxnSpPr>
          <p:spPr>
            <a:xfrm>
              <a:off x="8370570" y="6584996"/>
              <a:ext cx="115200" cy="0"/>
            </a:xfrm>
            <a:prstGeom prst="line">
              <a:avLst/>
            </a:prstGeom>
            <a:ln w="28575">
              <a:solidFill>
                <a:schemeClr val="bg1"/>
              </a:solidFill>
            </a:ln>
          </p:spPr>
          <p:style>
            <a:lnRef idx="2">
              <a:schemeClr val="accent1"/>
            </a:lnRef>
            <a:fillRef idx="0">
              <a:schemeClr val="accent1"/>
            </a:fillRef>
            <a:effectRef idx="1">
              <a:schemeClr val="accent1"/>
            </a:effectRef>
            <a:fontRef idx="minor">
              <a:schemeClr val="tx1"/>
            </a:fontRef>
          </p:style>
        </p:cxnSp>
      </p:grpSp>
      <p:pic>
        <p:nvPicPr>
          <p:cNvPr id="15" name="Picture 14">
            <a:extLst>
              <a:ext uri="{FF2B5EF4-FFF2-40B4-BE49-F238E27FC236}">
                <a16:creationId xmlns:a16="http://schemas.microsoft.com/office/drawing/2014/main" id="{99FAA07E-CC04-3283-C314-8FF149095A6E}"/>
              </a:ext>
            </a:extLst>
          </p:cNvPr>
          <p:cNvPicPr>
            <a:picLocks noChangeAspect="1"/>
          </p:cNvPicPr>
          <p:nvPr/>
        </p:nvPicPr>
        <p:blipFill>
          <a:blip r:embed="rId4"/>
          <a:stretch>
            <a:fillRect/>
          </a:stretch>
        </p:blipFill>
        <p:spPr>
          <a:xfrm>
            <a:off x="5791200" y="3407911"/>
            <a:ext cx="3352800" cy="2504885"/>
          </a:xfrm>
          <a:prstGeom prst="rect">
            <a:avLst/>
          </a:prstGeom>
        </p:spPr>
      </p:pic>
      <p:sp>
        <p:nvSpPr>
          <p:cNvPr id="16" name="TextBox 15">
            <a:extLst>
              <a:ext uri="{FF2B5EF4-FFF2-40B4-BE49-F238E27FC236}">
                <a16:creationId xmlns:a16="http://schemas.microsoft.com/office/drawing/2014/main" id="{6669414F-9AAD-63C3-4E51-13CC45401CBA}"/>
              </a:ext>
            </a:extLst>
          </p:cNvPr>
          <p:cNvSpPr txBox="1"/>
          <p:nvPr/>
        </p:nvSpPr>
        <p:spPr>
          <a:xfrm>
            <a:off x="5889895" y="5912796"/>
            <a:ext cx="1949316" cy="369332"/>
          </a:xfrm>
          <a:prstGeom prst="rect">
            <a:avLst/>
          </a:prstGeom>
          <a:noFill/>
        </p:spPr>
        <p:txBody>
          <a:bodyPr wrap="none" rtlCol="0">
            <a:spAutoFit/>
          </a:bodyPr>
          <a:lstStyle/>
          <a:p>
            <a:r>
              <a:rPr lang="en-US" dirty="0"/>
              <a:t>Courtesy of N. Sala</a:t>
            </a:r>
            <a:endParaRPr lang="en-GB" dirty="0"/>
          </a:p>
        </p:txBody>
      </p:sp>
      <p:sp>
        <p:nvSpPr>
          <p:cNvPr id="7" name="Date Placeholder 1">
            <a:extLst>
              <a:ext uri="{FF2B5EF4-FFF2-40B4-BE49-F238E27FC236}">
                <a16:creationId xmlns:a16="http://schemas.microsoft.com/office/drawing/2014/main" id="{3A2A9240-5CC2-E48A-919B-92747FD4686A}"/>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17" name="Footer Placeholder 2">
            <a:extLst>
              <a:ext uri="{FF2B5EF4-FFF2-40B4-BE49-F238E27FC236}">
                <a16:creationId xmlns:a16="http://schemas.microsoft.com/office/drawing/2014/main" id="{746E8E3B-D1EC-1FAC-B7B9-8691F94F2379}"/>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2081734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708052E-680B-0889-444E-E3627C1B83A2}"/>
              </a:ext>
            </a:extLst>
          </p:cNvPr>
          <p:cNvSpPr>
            <a:spLocks noGrp="1"/>
          </p:cNvSpPr>
          <p:nvPr>
            <p:ph idx="1"/>
          </p:nvPr>
        </p:nvSpPr>
        <p:spPr>
          <a:xfrm>
            <a:off x="205945" y="1425610"/>
            <a:ext cx="4230587" cy="4567418"/>
          </a:xfrm>
        </p:spPr>
        <p:txBody>
          <a:bodyPr/>
          <a:lstStyle/>
          <a:p>
            <a:r>
              <a:rPr lang="en-US" dirty="0"/>
              <a:t>The optimized position of vertical key peak stress on coil at 4K is reduced to 140 </a:t>
            </a:r>
            <a:r>
              <a:rPr lang="en-US" dirty="0" err="1"/>
              <a:t>Mpa</a:t>
            </a:r>
            <a:endParaRPr lang="en-US" dirty="0"/>
          </a:p>
          <a:p>
            <a:endParaRPr lang="en-US" dirty="0"/>
          </a:p>
          <a:p>
            <a:pPr>
              <a:buFont typeface="Wingdings" panose="05000000000000000000" pitchFamily="2" charset="2"/>
              <a:buChar char="q"/>
            </a:pPr>
            <a:r>
              <a:rPr lang="en-US" dirty="0"/>
              <a:t> Next </a:t>
            </a:r>
          </a:p>
          <a:p>
            <a:pPr lvl="1">
              <a:buFont typeface="Wingdings" panose="05000000000000000000" pitchFamily="2" charset="2"/>
              <a:buChar char="q"/>
            </a:pPr>
            <a:r>
              <a:rPr lang="en-US" dirty="0"/>
              <a:t> Bladder pressure, dimensioning and positions </a:t>
            </a:r>
          </a:p>
          <a:p>
            <a:pPr lvl="1">
              <a:buFont typeface="Wingdings" panose="05000000000000000000" pitchFamily="2" charset="2"/>
              <a:buChar char="q"/>
            </a:pPr>
            <a:r>
              <a:rPr lang="en-US" dirty="0"/>
              <a:t> yoke gap design closed at 4K</a:t>
            </a:r>
          </a:p>
          <a:p>
            <a:pPr lvl="1">
              <a:buFont typeface="Wingdings" panose="05000000000000000000" pitchFamily="2" charset="2"/>
              <a:buChar char="q"/>
            </a:pPr>
            <a:r>
              <a:rPr lang="en-US" dirty="0"/>
              <a:t> Alu ring thickness optimization</a:t>
            </a:r>
          </a:p>
          <a:p>
            <a:pPr lvl="1">
              <a:buFont typeface="Wingdings" panose="05000000000000000000" pitchFamily="2" charset="2"/>
              <a:buChar char="q"/>
            </a:pPr>
            <a:r>
              <a:rPr lang="en-US" dirty="0"/>
              <a:t> Pole shimming and detachment </a:t>
            </a:r>
            <a:endParaRPr lang="en-GB" dirty="0"/>
          </a:p>
        </p:txBody>
      </p:sp>
      <p:sp>
        <p:nvSpPr>
          <p:cNvPr id="3" name="Title 2">
            <a:extLst>
              <a:ext uri="{FF2B5EF4-FFF2-40B4-BE49-F238E27FC236}">
                <a16:creationId xmlns:a16="http://schemas.microsoft.com/office/drawing/2014/main" id="{ABC64967-C0DE-1D5C-30D6-81B942943A08}"/>
              </a:ext>
            </a:extLst>
          </p:cNvPr>
          <p:cNvSpPr>
            <a:spLocks noGrp="1"/>
          </p:cNvSpPr>
          <p:nvPr>
            <p:ph type="title"/>
          </p:nvPr>
        </p:nvSpPr>
        <p:spPr/>
        <p:txBody>
          <a:bodyPr/>
          <a:lstStyle/>
          <a:p>
            <a:r>
              <a:rPr lang="en-US" dirty="0"/>
              <a:t>M1 model variant (P2)</a:t>
            </a:r>
            <a:endParaRPr lang="en-GB" dirty="0"/>
          </a:p>
        </p:txBody>
      </p:sp>
      <p:sp>
        <p:nvSpPr>
          <p:cNvPr id="4" name="Slide Number Placeholder 3">
            <a:extLst>
              <a:ext uri="{FF2B5EF4-FFF2-40B4-BE49-F238E27FC236}">
                <a16:creationId xmlns:a16="http://schemas.microsoft.com/office/drawing/2014/main" id="{719C840E-0771-9648-F2F0-99D78939A70A}"/>
              </a:ext>
            </a:extLst>
          </p:cNvPr>
          <p:cNvSpPr>
            <a:spLocks noGrp="1"/>
          </p:cNvSpPr>
          <p:nvPr>
            <p:ph type="sldNum" sz="quarter" idx="4"/>
          </p:nvPr>
        </p:nvSpPr>
        <p:spPr/>
        <p:txBody>
          <a:bodyPr/>
          <a:lstStyle/>
          <a:p>
            <a:fld id="{17918391-D411-FE40-AAD7-861AE5233E0E}" type="slidenum">
              <a:rPr lang="en-US" smtClean="0"/>
              <a:pPr/>
              <a:t>19</a:t>
            </a:fld>
            <a:endParaRPr lang="en-US"/>
          </a:p>
        </p:txBody>
      </p:sp>
      <p:pic>
        <p:nvPicPr>
          <p:cNvPr id="8" name="Picture 7">
            <a:extLst>
              <a:ext uri="{FF2B5EF4-FFF2-40B4-BE49-F238E27FC236}">
                <a16:creationId xmlns:a16="http://schemas.microsoft.com/office/drawing/2014/main" id="{91107471-995B-046A-12C5-6F4F4E11AF49}"/>
              </a:ext>
            </a:extLst>
          </p:cNvPr>
          <p:cNvPicPr>
            <a:picLocks noChangeAspect="1"/>
          </p:cNvPicPr>
          <p:nvPr/>
        </p:nvPicPr>
        <p:blipFill>
          <a:blip r:embed="rId2"/>
          <a:stretch>
            <a:fillRect/>
          </a:stretch>
        </p:blipFill>
        <p:spPr>
          <a:xfrm>
            <a:off x="4627045" y="1264527"/>
            <a:ext cx="4516955" cy="4454890"/>
          </a:xfrm>
          <a:prstGeom prst="rect">
            <a:avLst/>
          </a:prstGeom>
        </p:spPr>
      </p:pic>
      <p:sp>
        <p:nvSpPr>
          <p:cNvPr id="7" name="Date Placeholder 1">
            <a:extLst>
              <a:ext uri="{FF2B5EF4-FFF2-40B4-BE49-F238E27FC236}">
                <a16:creationId xmlns:a16="http://schemas.microsoft.com/office/drawing/2014/main" id="{1C443C7C-6444-540D-EF7F-78E7DD29DA36}"/>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9" name="Footer Placeholder 2">
            <a:extLst>
              <a:ext uri="{FF2B5EF4-FFF2-40B4-BE49-F238E27FC236}">
                <a16:creationId xmlns:a16="http://schemas.microsoft.com/office/drawing/2014/main" id="{D3991179-3D7B-C38B-EF28-5560194C6D61}"/>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3588118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3D64C-2798-D444-6FA9-FAA1C711FC8F}"/>
              </a:ext>
            </a:extLst>
          </p:cNvPr>
          <p:cNvSpPr>
            <a:spLocks noGrp="1"/>
          </p:cNvSpPr>
          <p:nvPr>
            <p:ph type="ctrTitle"/>
          </p:nvPr>
        </p:nvSpPr>
        <p:spPr>
          <a:xfrm>
            <a:off x="412976" y="1518491"/>
            <a:ext cx="7923156" cy="958379"/>
          </a:xfrm>
        </p:spPr>
        <p:txBody>
          <a:bodyPr anchor="ctr">
            <a:normAutofit fontScale="90000"/>
          </a:bodyPr>
          <a:lstStyle/>
          <a:p>
            <a:r>
              <a:rPr lang="en-US" sz="2800" dirty="0"/>
              <a:t>FALCOND CERN Structural analysis working meeting </a:t>
            </a:r>
            <a:br>
              <a:rPr lang="en-US" dirty="0"/>
            </a:br>
            <a:endParaRPr lang="en-GB" dirty="0"/>
          </a:p>
        </p:txBody>
      </p:sp>
      <p:sp>
        <p:nvSpPr>
          <p:cNvPr id="4" name="TextBox 3">
            <a:extLst>
              <a:ext uri="{FF2B5EF4-FFF2-40B4-BE49-F238E27FC236}">
                <a16:creationId xmlns:a16="http://schemas.microsoft.com/office/drawing/2014/main" id="{CEF40140-50F4-9F46-EACA-668EE5717400}"/>
              </a:ext>
            </a:extLst>
          </p:cNvPr>
          <p:cNvSpPr txBox="1"/>
          <p:nvPr/>
        </p:nvSpPr>
        <p:spPr>
          <a:xfrm>
            <a:off x="825624" y="2354076"/>
            <a:ext cx="7394953" cy="2985433"/>
          </a:xfrm>
          <a:prstGeom prst="rect">
            <a:avLst/>
          </a:prstGeom>
          <a:noFill/>
        </p:spPr>
        <p:txBody>
          <a:bodyPr wrap="square" rtlCol="0">
            <a:spAutoFit/>
          </a:bodyPr>
          <a:lstStyle/>
          <a:p>
            <a:r>
              <a:rPr lang="en-US" sz="3600" b="1" dirty="0">
                <a:solidFill>
                  <a:srgbClr val="0055A0"/>
                </a:solidFill>
                <a:effectLst>
                  <a:outerShdw blurRad="38100" dist="38100" dir="2700000" algn="tl">
                    <a:srgbClr val="000000">
                      <a:alpha val="43137"/>
                    </a:srgbClr>
                  </a:outerShdw>
                </a:effectLst>
              </a:rPr>
              <a:t>FALCON-D Structural analysis update (HFM RD3 WP3.1)  </a:t>
            </a:r>
          </a:p>
          <a:p>
            <a:r>
              <a:rPr lang="en-US" sz="2800" dirty="0">
                <a:solidFill>
                  <a:srgbClr val="0055A0"/>
                </a:solidFill>
              </a:rPr>
              <a:t>CERN, October 29</a:t>
            </a:r>
            <a:r>
              <a:rPr lang="en-US" sz="2800" baseline="30000" dirty="0">
                <a:solidFill>
                  <a:srgbClr val="0055A0"/>
                </a:solidFill>
              </a:rPr>
              <a:t>th</a:t>
            </a:r>
            <a:r>
              <a:rPr lang="en-US" sz="2800" dirty="0">
                <a:solidFill>
                  <a:srgbClr val="0055A0"/>
                </a:solidFill>
              </a:rPr>
              <a:t> 2024</a:t>
            </a:r>
          </a:p>
          <a:p>
            <a:endParaRPr lang="en-US" sz="3200" dirty="0">
              <a:solidFill>
                <a:srgbClr val="0055A0"/>
              </a:solidFill>
            </a:endParaRPr>
          </a:p>
          <a:p>
            <a:r>
              <a:rPr lang="en-US" sz="2800" dirty="0">
                <a:solidFill>
                  <a:srgbClr val="0055A0"/>
                </a:solidFill>
              </a:rPr>
              <a:t>MSC-SMT Arnaud Foussat, Nicola Sala and Sachin Gowrishankar.</a:t>
            </a:r>
            <a:endParaRPr lang="en-GB" sz="2800" dirty="0">
              <a:solidFill>
                <a:srgbClr val="0055A0"/>
              </a:solidFill>
            </a:endParaRPr>
          </a:p>
        </p:txBody>
      </p:sp>
      <p:sp>
        <p:nvSpPr>
          <p:cNvPr id="8" name="Slide Number Placeholder 7">
            <a:extLst>
              <a:ext uri="{FF2B5EF4-FFF2-40B4-BE49-F238E27FC236}">
                <a16:creationId xmlns:a16="http://schemas.microsoft.com/office/drawing/2014/main" id="{07F41859-C8EB-8575-9020-462DD932B908}"/>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2</a:t>
            </a:fld>
            <a:endParaRPr lang="en-US" dirty="0"/>
          </a:p>
        </p:txBody>
      </p:sp>
      <p:pic>
        <p:nvPicPr>
          <p:cNvPr id="3" name="Picture 2">
            <a:extLst>
              <a:ext uri="{FF2B5EF4-FFF2-40B4-BE49-F238E27FC236}">
                <a16:creationId xmlns:a16="http://schemas.microsoft.com/office/drawing/2014/main" id="{24D3150A-AAC5-86D7-1F8A-BC9876696F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26158" y="163971"/>
            <a:ext cx="2376786" cy="1173264"/>
          </a:xfrm>
          <a:prstGeom prst="rect">
            <a:avLst/>
          </a:prstGeom>
        </p:spPr>
      </p:pic>
      <p:pic>
        <p:nvPicPr>
          <p:cNvPr id="5" name="Picture 4">
            <a:extLst>
              <a:ext uri="{FF2B5EF4-FFF2-40B4-BE49-F238E27FC236}">
                <a16:creationId xmlns:a16="http://schemas.microsoft.com/office/drawing/2014/main" id="{230E6B92-ACFA-B5C3-0BC0-DD7E1E1A734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25624" y="212121"/>
            <a:ext cx="1934887" cy="848749"/>
          </a:xfrm>
          <a:prstGeom prst="rect">
            <a:avLst/>
          </a:prstGeom>
        </p:spPr>
      </p:pic>
    </p:spTree>
    <p:extLst>
      <p:ext uri="{BB962C8B-B14F-4D97-AF65-F5344CB8AC3E}">
        <p14:creationId xmlns:p14="http://schemas.microsoft.com/office/powerpoint/2010/main" val="11449449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a:extLst>
              <a:ext uri="{FF2B5EF4-FFF2-40B4-BE49-F238E27FC236}">
                <a16:creationId xmlns:a16="http://schemas.microsoft.com/office/drawing/2014/main" id="{8FB767A1-14E5-7AA2-5787-313ED0B1C842}"/>
              </a:ext>
            </a:extLst>
          </p:cNvPr>
          <p:cNvGrpSpPr/>
          <p:nvPr/>
        </p:nvGrpSpPr>
        <p:grpSpPr>
          <a:xfrm>
            <a:off x="549600" y="1340422"/>
            <a:ext cx="3066160" cy="4552819"/>
            <a:chOff x="807307" y="707066"/>
            <a:chExt cx="4088213" cy="6070426"/>
          </a:xfrm>
        </p:grpSpPr>
        <p:grpSp>
          <p:nvGrpSpPr>
            <p:cNvPr id="16" name="Group 15">
              <a:extLst>
                <a:ext uri="{FF2B5EF4-FFF2-40B4-BE49-F238E27FC236}">
                  <a16:creationId xmlns:a16="http://schemas.microsoft.com/office/drawing/2014/main" id="{B1F35ADA-DC07-056F-5608-436DCBB45373}"/>
                </a:ext>
              </a:extLst>
            </p:cNvPr>
            <p:cNvGrpSpPr/>
            <p:nvPr/>
          </p:nvGrpSpPr>
          <p:grpSpPr>
            <a:xfrm>
              <a:off x="850115" y="707066"/>
              <a:ext cx="3931574" cy="3925840"/>
              <a:chOff x="2522533" y="28776"/>
              <a:chExt cx="7109294" cy="7098925"/>
            </a:xfrm>
          </p:grpSpPr>
          <p:grpSp>
            <p:nvGrpSpPr>
              <p:cNvPr id="17" name="Group 16">
                <a:extLst>
                  <a:ext uri="{FF2B5EF4-FFF2-40B4-BE49-F238E27FC236}">
                    <a16:creationId xmlns:a16="http://schemas.microsoft.com/office/drawing/2014/main" id="{C55A3434-5052-F826-319F-DC8C07CEC51E}"/>
                  </a:ext>
                </a:extLst>
              </p:cNvPr>
              <p:cNvGrpSpPr/>
              <p:nvPr/>
            </p:nvGrpSpPr>
            <p:grpSpPr>
              <a:xfrm>
                <a:off x="2522533" y="28776"/>
                <a:ext cx="7109294" cy="3583305"/>
                <a:chOff x="2500583" y="142875"/>
                <a:chExt cx="7109294" cy="3583305"/>
              </a:xfrm>
            </p:grpSpPr>
            <p:grpSp>
              <p:nvGrpSpPr>
                <p:cNvPr id="53" name="Group 52">
                  <a:extLst>
                    <a:ext uri="{FF2B5EF4-FFF2-40B4-BE49-F238E27FC236}">
                      <a16:creationId xmlns:a16="http://schemas.microsoft.com/office/drawing/2014/main" id="{76AAF48F-CE37-8AD7-1EB6-648206B2095A}"/>
                    </a:ext>
                  </a:extLst>
                </p:cNvPr>
                <p:cNvGrpSpPr/>
                <p:nvPr/>
              </p:nvGrpSpPr>
              <p:grpSpPr>
                <a:xfrm>
                  <a:off x="6017895" y="142875"/>
                  <a:ext cx="3591982" cy="3583305"/>
                  <a:chOff x="2924174" y="295275"/>
                  <a:chExt cx="6309361" cy="6294120"/>
                </a:xfrm>
              </p:grpSpPr>
              <p:grpSp>
                <p:nvGrpSpPr>
                  <p:cNvPr id="71" name="Group 70">
                    <a:extLst>
                      <a:ext uri="{FF2B5EF4-FFF2-40B4-BE49-F238E27FC236}">
                        <a16:creationId xmlns:a16="http://schemas.microsoft.com/office/drawing/2014/main" id="{350AF908-02A1-F76B-8283-5C3372FCF4F0}"/>
                      </a:ext>
                    </a:extLst>
                  </p:cNvPr>
                  <p:cNvGrpSpPr/>
                  <p:nvPr/>
                </p:nvGrpSpPr>
                <p:grpSpPr>
                  <a:xfrm>
                    <a:off x="2924174" y="295275"/>
                    <a:ext cx="6309361" cy="6294120"/>
                    <a:chOff x="2924174" y="295275"/>
                    <a:chExt cx="6309361" cy="6294120"/>
                  </a:xfrm>
                </p:grpSpPr>
                <p:grpSp>
                  <p:nvGrpSpPr>
                    <p:cNvPr id="77" name="Group 76">
                      <a:extLst>
                        <a:ext uri="{FF2B5EF4-FFF2-40B4-BE49-F238E27FC236}">
                          <a16:creationId xmlns:a16="http://schemas.microsoft.com/office/drawing/2014/main" id="{044859A1-D10B-082C-65D2-DA05FBA620D1}"/>
                        </a:ext>
                      </a:extLst>
                    </p:cNvPr>
                    <p:cNvGrpSpPr/>
                    <p:nvPr/>
                  </p:nvGrpSpPr>
                  <p:grpSpPr>
                    <a:xfrm>
                      <a:off x="2924174" y="295275"/>
                      <a:ext cx="6309361" cy="6294120"/>
                      <a:chOff x="2924174" y="295275"/>
                      <a:chExt cx="6309361" cy="6294120"/>
                    </a:xfrm>
                  </p:grpSpPr>
                  <p:grpSp>
                    <p:nvGrpSpPr>
                      <p:cNvPr id="79" name="Group 78">
                        <a:extLst>
                          <a:ext uri="{FF2B5EF4-FFF2-40B4-BE49-F238E27FC236}">
                            <a16:creationId xmlns:a16="http://schemas.microsoft.com/office/drawing/2014/main" id="{E0ED3B74-5879-8E6E-E478-9B0A406223C9}"/>
                          </a:ext>
                        </a:extLst>
                      </p:cNvPr>
                      <p:cNvGrpSpPr/>
                      <p:nvPr/>
                    </p:nvGrpSpPr>
                    <p:grpSpPr>
                      <a:xfrm>
                        <a:off x="2924174" y="295275"/>
                        <a:ext cx="6309361" cy="6294120"/>
                        <a:chOff x="2924174" y="295275"/>
                        <a:chExt cx="6309361" cy="6294120"/>
                      </a:xfrm>
                    </p:grpSpPr>
                    <p:grpSp>
                      <p:nvGrpSpPr>
                        <p:cNvPr id="81" name="Group 80">
                          <a:extLst>
                            <a:ext uri="{FF2B5EF4-FFF2-40B4-BE49-F238E27FC236}">
                              <a16:creationId xmlns:a16="http://schemas.microsoft.com/office/drawing/2014/main" id="{97ED78ED-4D5F-8E2F-31B1-CBA03B64BAAE}"/>
                            </a:ext>
                          </a:extLst>
                        </p:cNvPr>
                        <p:cNvGrpSpPr/>
                        <p:nvPr/>
                      </p:nvGrpSpPr>
                      <p:grpSpPr>
                        <a:xfrm>
                          <a:off x="2924174" y="295275"/>
                          <a:ext cx="6309361" cy="6294120"/>
                          <a:chOff x="2926079" y="289560"/>
                          <a:chExt cx="6309361" cy="6294120"/>
                        </a:xfrm>
                      </p:grpSpPr>
                      <p:pic>
                        <p:nvPicPr>
                          <p:cNvPr id="84" name="Picture 83" descr="A blue and grey circular object with a circular design&#10;&#10;Description automatically generated with medium confidence">
                            <a:extLst>
                              <a:ext uri="{FF2B5EF4-FFF2-40B4-BE49-F238E27FC236}">
                                <a16:creationId xmlns:a16="http://schemas.microsoft.com/office/drawing/2014/main" id="{420B9959-E7C6-D873-6482-71367B77A824}"/>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5298" t="4222" r="15631" b="4000"/>
                          <a:stretch/>
                        </p:blipFill>
                        <p:spPr>
                          <a:xfrm>
                            <a:off x="2926079" y="289560"/>
                            <a:ext cx="6309361" cy="6294120"/>
                          </a:xfrm>
                          <a:prstGeom prst="rect">
                            <a:avLst/>
                          </a:prstGeom>
                        </p:spPr>
                      </p:pic>
                      <p:sp>
                        <p:nvSpPr>
                          <p:cNvPr id="85" name="Rectangle 84">
                            <a:extLst>
                              <a:ext uri="{FF2B5EF4-FFF2-40B4-BE49-F238E27FC236}">
                                <a16:creationId xmlns:a16="http://schemas.microsoft.com/office/drawing/2014/main" id="{BD7C238E-08AC-03C4-30C1-D2FFEA46ACDC}"/>
                              </a:ext>
                            </a:extLst>
                          </p:cNvPr>
                          <p:cNvSpPr/>
                          <p:nvPr/>
                        </p:nvSpPr>
                        <p:spPr>
                          <a:xfrm rot="18919422">
                            <a:off x="4370138" y="5052494"/>
                            <a:ext cx="1222860" cy="308610"/>
                          </a:xfrm>
                          <a:prstGeom prst="rect">
                            <a:avLst/>
                          </a:prstGeom>
                          <a:solidFill>
                            <a:srgbClr val="0000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6" name="Rectangle 85">
                            <a:extLst>
                              <a:ext uri="{FF2B5EF4-FFF2-40B4-BE49-F238E27FC236}">
                                <a16:creationId xmlns:a16="http://schemas.microsoft.com/office/drawing/2014/main" id="{1A802B37-EA0F-861E-9030-76F23A4C0C6B}"/>
                              </a:ext>
                            </a:extLst>
                          </p:cNvPr>
                          <p:cNvSpPr/>
                          <p:nvPr/>
                        </p:nvSpPr>
                        <p:spPr>
                          <a:xfrm rot="5400000">
                            <a:off x="4612048" y="5158786"/>
                            <a:ext cx="2126236" cy="609258"/>
                          </a:xfrm>
                          <a:prstGeom prst="rect">
                            <a:avLst/>
                          </a:prstGeom>
                          <a:solidFill>
                            <a:srgbClr val="0000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82" name="Rectangle 81">
                          <a:extLst>
                            <a:ext uri="{FF2B5EF4-FFF2-40B4-BE49-F238E27FC236}">
                              <a16:creationId xmlns:a16="http://schemas.microsoft.com/office/drawing/2014/main" id="{1C6117EC-43F3-4C2D-78FC-EA2C7E599D03}"/>
                            </a:ext>
                          </a:extLst>
                        </p:cNvPr>
                        <p:cNvSpPr/>
                        <p:nvPr/>
                      </p:nvSpPr>
                      <p:spPr>
                        <a:xfrm rot="8098429">
                          <a:off x="4226503" y="4952650"/>
                          <a:ext cx="1572651" cy="584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3" name="Rectangle 82">
                          <a:extLst>
                            <a:ext uri="{FF2B5EF4-FFF2-40B4-BE49-F238E27FC236}">
                              <a16:creationId xmlns:a16="http://schemas.microsoft.com/office/drawing/2014/main" id="{E49AD9E1-866F-455C-FFB4-87FEBFAC0FD6}"/>
                            </a:ext>
                          </a:extLst>
                        </p:cNvPr>
                        <p:cNvSpPr/>
                        <p:nvPr/>
                      </p:nvSpPr>
                      <p:spPr>
                        <a:xfrm rot="5400000">
                          <a:off x="5179059" y="4032253"/>
                          <a:ext cx="774700"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sp>
                    <p:nvSpPr>
                      <p:cNvPr id="80" name="Rectangle 79">
                        <a:extLst>
                          <a:ext uri="{FF2B5EF4-FFF2-40B4-BE49-F238E27FC236}">
                            <a16:creationId xmlns:a16="http://schemas.microsoft.com/office/drawing/2014/main" id="{40C77F42-B92E-F76D-4EF3-6953AC3344BA}"/>
                          </a:ext>
                        </a:extLst>
                      </p:cNvPr>
                      <p:cNvSpPr/>
                      <p:nvPr/>
                    </p:nvSpPr>
                    <p:spPr>
                      <a:xfrm rot="5400000">
                        <a:off x="4500734" y="5474190"/>
                        <a:ext cx="2120262" cy="568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78" name="Rectangle 77">
                      <a:extLst>
                        <a:ext uri="{FF2B5EF4-FFF2-40B4-BE49-F238E27FC236}">
                          <a16:creationId xmlns:a16="http://schemas.microsoft.com/office/drawing/2014/main" id="{B823F06A-FFA6-DB9C-C66A-FF182ED4D1E1}"/>
                        </a:ext>
                      </a:extLst>
                    </p:cNvPr>
                    <p:cNvSpPr/>
                    <p:nvPr/>
                  </p:nvSpPr>
                  <p:spPr>
                    <a:xfrm rot="5400000">
                      <a:off x="4984424" y="5413438"/>
                      <a:ext cx="1152881" cy="1684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72" name="Group 71">
                    <a:extLst>
                      <a:ext uri="{FF2B5EF4-FFF2-40B4-BE49-F238E27FC236}">
                        <a16:creationId xmlns:a16="http://schemas.microsoft.com/office/drawing/2014/main" id="{1CB0FA1C-FBA2-71B0-FA89-260E2E32272D}"/>
                      </a:ext>
                    </a:extLst>
                  </p:cNvPr>
                  <p:cNvGrpSpPr/>
                  <p:nvPr/>
                </p:nvGrpSpPr>
                <p:grpSpPr>
                  <a:xfrm rot="5400000">
                    <a:off x="5407023" y="6276211"/>
                    <a:ext cx="307682" cy="221196"/>
                    <a:chOff x="1047263" y="3212591"/>
                    <a:chExt cx="307682" cy="221196"/>
                  </a:xfrm>
                </p:grpSpPr>
                <p:sp>
                  <p:nvSpPr>
                    <p:cNvPr id="75" name="Rectangle 74">
                      <a:extLst>
                        <a:ext uri="{FF2B5EF4-FFF2-40B4-BE49-F238E27FC236}">
                          <a16:creationId xmlns:a16="http://schemas.microsoft.com/office/drawing/2014/main" id="{7E96FDD0-C5A3-1D57-0794-CDFEF58A6C55}"/>
                        </a:ext>
                      </a:extLst>
                    </p:cNvPr>
                    <p:cNvSpPr/>
                    <p:nvPr/>
                  </p:nvSpPr>
                  <p:spPr>
                    <a:xfrm>
                      <a:off x="1047263" y="3212591"/>
                      <a:ext cx="307682" cy="2211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6" name="Rectangle 75">
                      <a:extLst>
                        <a:ext uri="{FF2B5EF4-FFF2-40B4-BE49-F238E27FC236}">
                          <a16:creationId xmlns:a16="http://schemas.microsoft.com/office/drawing/2014/main" id="{1427EA4E-34E4-F3C2-163E-B74712C2FE45}"/>
                        </a:ext>
                      </a:extLst>
                    </p:cNvPr>
                    <p:cNvSpPr/>
                    <p:nvPr/>
                  </p:nvSpPr>
                  <p:spPr>
                    <a:xfrm>
                      <a:off x="1094607" y="3212591"/>
                      <a:ext cx="212994" cy="221196"/>
                    </a:xfrm>
                    <a:prstGeom prst="rect">
                      <a:avLst/>
                    </a:prstGeom>
                    <a:solidFill>
                      <a:schemeClr val="bg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73" name="Rectangle 72">
                    <a:extLst>
                      <a:ext uri="{FF2B5EF4-FFF2-40B4-BE49-F238E27FC236}">
                        <a16:creationId xmlns:a16="http://schemas.microsoft.com/office/drawing/2014/main" id="{498A6BF5-333F-1627-0AF2-9520837AB47B}"/>
                      </a:ext>
                    </a:extLst>
                  </p:cNvPr>
                  <p:cNvSpPr/>
                  <p:nvPr/>
                </p:nvSpPr>
                <p:spPr>
                  <a:xfrm>
                    <a:off x="4810316" y="3857625"/>
                    <a:ext cx="212994" cy="221196"/>
                  </a:xfrm>
                  <a:prstGeom prst="rect">
                    <a:avLst/>
                  </a:prstGeom>
                  <a:solidFill>
                    <a:schemeClr val="bg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4" name="Rectangle 73">
                    <a:extLst>
                      <a:ext uri="{FF2B5EF4-FFF2-40B4-BE49-F238E27FC236}">
                        <a16:creationId xmlns:a16="http://schemas.microsoft.com/office/drawing/2014/main" id="{6169A279-7126-F980-F270-0B0A4C2068FE}"/>
                      </a:ext>
                    </a:extLst>
                  </p:cNvPr>
                  <p:cNvSpPr/>
                  <p:nvPr/>
                </p:nvSpPr>
                <p:spPr>
                  <a:xfrm>
                    <a:off x="2985135" y="5073031"/>
                    <a:ext cx="104671" cy="202766"/>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grpSp>
              <p:nvGrpSpPr>
                <p:cNvPr id="54" name="Group 53">
                  <a:extLst>
                    <a:ext uri="{FF2B5EF4-FFF2-40B4-BE49-F238E27FC236}">
                      <a16:creationId xmlns:a16="http://schemas.microsoft.com/office/drawing/2014/main" id="{08AE083E-907E-9BEA-9690-466CB16B54BF}"/>
                    </a:ext>
                  </a:extLst>
                </p:cNvPr>
                <p:cNvGrpSpPr/>
                <p:nvPr/>
              </p:nvGrpSpPr>
              <p:grpSpPr>
                <a:xfrm flipH="1">
                  <a:off x="2500583" y="142875"/>
                  <a:ext cx="3591982" cy="3583305"/>
                  <a:chOff x="2924174" y="295275"/>
                  <a:chExt cx="6309361" cy="6294120"/>
                </a:xfrm>
              </p:grpSpPr>
              <p:grpSp>
                <p:nvGrpSpPr>
                  <p:cNvPr id="55" name="Group 54">
                    <a:extLst>
                      <a:ext uri="{FF2B5EF4-FFF2-40B4-BE49-F238E27FC236}">
                        <a16:creationId xmlns:a16="http://schemas.microsoft.com/office/drawing/2014/main" id="{E79B0359-31BA-52C5-C767-C16D2D1A56BE}"/>
                      </a:ext>
                    </a:extLst>
                  </p:cNvPr>
                  <p:cNvGrpSpPr/>
                  <p:nvPr/>
                </p:nvGrpSpPr>
                <p:grpSpPr>
                  <a:xfrm>
                    <a:off x="2924174" y="295275"/>
                    <a:ext cx="6309361" cy="6294120"/>
                    <a:chOff x="2924174" y="295275"/>
                    <a:chExt cx="6309361" cy="6294120"/>
                  </a:xfrm>
                </p:grpSpPr>
                <p:grpSp>
                  <p:nvGrpSpPr>
                    <p:cNvPr id="61" name="Group 60">
                      <a:extLst>
                        <a:ext uri="{FF2B5EF4-FFF2-40B4-BE49-F238E27FC236}">
                          <a16:creationId xmlns:a16="http://schemas.microsoft.com/office/drawing/2014/main" id="{D314D535-AEFF-7CBA-4FF1-90B2EB2F64BA}"/>
                        </a:ext>
                      </a:extLst>
                    </p:cNvPr>
                    <p:cNvGrpSpPr/>
                    <p:nvPr/>
                  </p:nvGrpSpPr>
                  <p:grpSpPr>
                    <a:xfrm>
                      <a:off x="2924174" y="295275"/>
                      <a:ext cx="6309361" cy="6294120"/>
                      <a:chOff x="2924174" y="295275"/>
                      <a:chExt cx="6309361" cy="6294120"/>
                    </a:xfrm>
                  </p:grpSpPr>
                  <p:grpSp>
                    <p:nvGrpSpPr>
                      <p:cNvPr id="63" name="Group 62">
                        <a:extLst>
                          <a:ext uri="{FF2B5EF4-FFF2-40B4-BE49-F238E27FC236}">
                            <a16:creationId xmlns:a16="http://schemas.microsoft.com/office/drawing/2014/main" id="{5C7044A0-C884-EAFE-5525-F64D44A5D558}"/>
                          </a:ext>
                        </a:extLst>
                      </p:cNvPr>
                      <p:cNvGrpSpPr/>
                      <p:nvPr/>
                    </p:nvGrpSpPr>
                    <p:grpSpPr>
                      <a:xfrm>
                        <a:off x="2924174" y="295275"/>
                        <a:ext cx="6309361" cy="6294120"/>
                        <a:chOff x="2924174" y="295275"/>
                        <a:chExt cx="6309361" cy="6294120"/>
                      </a:xfrm>
                    </p:grpSpPr>
                    <p:grpSp>
                      <p:nvGrpSpPr>
                        <p:cNvPr id="65" name="Group 64">
                          <a:extLst>
                            <a:ext uri="{FF2B5EF4-FFF2-40B4-BE49-F238E27FC236}">
                              <a16:creationId xmlns:a16="http://schemas.microsoft.com/office/drawing/2014/main" id="{06210637-F93A-65AC-60A9-0022F1B265A0}"/>
                            </a:ext>
                          </a:extLst>
                        </p:cNvPr>
                        <p:cNvGrpSpPr/>
                        <p:nvPr/>
                      </p:nvGrpSpPr>
                      <p:grpSpPr>
                        <a:xfrm>
                          <a:off x="2924174" y="295275"/>
                          <a:ext cx="6309361" cy="6294120"/>
                          <a:chOff x="2926079" y="289560"/>
                          <a:chExt cx="6309361" cy="6294120"/>
                        </a:xfrm>
                      </p:grpSpPr>
                      <p:pic>
                        <p:nvPicPr>
                          <p:cNvPr id="68" name="Picture 67" descr="A blue and grey circular object with a circular design&#10;&#10;Description automatically generated with medium confidence">
                            <a:extLst>
                              <a:ext uri="{FF2B5EF4-FFF2-40B4-BE49-F238E27FC236}">
                                <a16:creationId xmlns:a16="http://schemas.microsoft.com/office/drawing/2014/main" id="{49F10FA5-D7AA-C13B-3C0A-A88ACA3C6400}"/>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5298" t="4222" r="15631" b="4000"/>
                          <a:stretch/>
                        </p:blipFill>
                        <p:spPr>
                          <a:xfrm>
                            <a:off x="2926079" y="289560"/>
                            <a:ext cx="6309361" cy="6294120"/>
                          </a:xfrm>
                          <a:prstGeom prst="rect">
                            <a:avLst/>
                          </a:prstGeom>
                        </p:spPr>
                      </p:pic>
                      <p:sp>
                        <p:nvSpPr>
                          <p:cNvPr id="69" name="Rectangle 68">
                            <a:extLst>
                              <a:ext uri="{FF2B5EF4-FFF2-40B4-BE49-F238E27FC236}">
                                <a16:creationId xmlns:a16="http://schemas.microsoft.com/office/drawing/2014/main" id="{E72A46D7-CEB1-8676-A654-0E48CA31F405}"/>
                              </a:ext>
                            </a:extLst>
                          </p:cNvPr>
                          <p:cNvSpPr/>
                          <p:nvPr/>
                        </p:nvSpPr>
                        <p:spPr>
                          <a:xfrm rot="18919422">
                            <a:off x="4370138" y="5052494"/>
                            <a:ext cx="1222860" cy="308610"/>
                          </a:xfrm>
                          <a:prstGeom prst="rect">
                            <a:avLst/>
                          </a:prstGeom>
                          <a:solidFill>
                            <a:srgbClr val="0000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0" name="Rectangle 69">
                            <a:extLst>
                              <a:ext uri="{FF2B5EF4-FFF2-40B4-BE49-F238E27FC236}">
                                <a16:creationId xmlns:a16="http://schemas.microsoft.com/office/drawing/2014/main" id="{A8D31435-B403-2744-22EC-7BB4352E5F4C}"/>
                              </a:ext>
                            </a:extLst>
                          </p:cNvPr>
                          <p:cNvSpPr/>
                          <p:nvPr/>
                        </p:nvSpPr>
                        <p:spPr>
                          <a:xfrm rot="5400000">
                            <a:off x="4612048" y="5158786"/>
                            <a:ext cx="2126236" cy="609258"/>
                          </a:xfrm>
                          <a:prstGeom prst="rect">
                            <a:avLst/>
                          </a:prstGeom>
                          <a:solidFill>
                            <a:srgbClr val="0000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66" name="Rectangle 65">
                          <a:extLst>
                            <a:ext uri="{FF2B5EF4-FFF2-40B4-BE49-F238E27FC236}">
                              <a16:creationId xmlns:a16="http://schemas.microsoft.com/office/drawing/2014/main" id="{42FDA4F7-C468-E890-8203-099A0D94DADF}"/>
                            </a:ext>
                          </a:extLst>
                        </p:cNvPr>
                        <p:cNvSpPr/>
                        <p:nvPr/>
                      </p:nvSpPr>
                      <p:spPr>
                        <a:xfrm rot="8098429">
                          <a:off x="4226503" y="4952650"/>
                          <a:ext cx="1572651" cy="584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7" name="Rectangle 66">
                          <a:extLst>
                            <a:ext uri="{FF2B5EF4-FFF2-40B4-BE49-F238E27FC236}">
                              <a16:creationId xmlns:a16="http://schemas.microsoft.com/office/drawing/2014/main" id="{4B2F6183-A77A-99FF-4E08-FA4F215E13E9}"/>
                            </a:ext>
                          </a:extLst>
                        </p:cNvPr>
                        <p:cNvSpPr/>
                        <p:nvPr/>
                      </p:nvSpPr>
                      <p:spPr>
                        <a:xfrm rot="5400000">
                          <a:off x="5179059" y="4032253"/>
                          <a:ext cx="774700"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sp>
                    <p:nvSpPr>
                      <p:cNvPr id="64" name="Rectangle 63">
                        <a:extLst>
                          <a:ext uri="{FF2B5EF4-FFF2-40B4-BE49-F238E27FC236}">
                            <a16:creationId xmlns:a16="http://schemas.microsoft.com/office/drawing/2014/main" id="{19B1498C-6844-43FA-5EBF-7FA178DD5D26}"/>
                          </a:ext>
                        </a:extLst>
                      </p:cNvPr>
                      <p:cNvSpPr/>
                      <p:nvPr/>
                    </p:nvSpPr>
                    <p:spPr>
                      <a:xfrm rot="5400000">
                        <a:off x="4500734" y="5474190"/>
                        <a:ext cx="2120262" cy="568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62" name="Rectangle 61">
                      <a:extLst>
                        <a:ext uri="{FF2B5EF4-FFF2-40B4-BE49-F238E27FC236}">
                          <a16:creationId xmlns:a16="http://schemas.microsoft.com/office/drawing/2014/main" id="{EA2766AF-2A44-ACE2-C233-0D5BC6687DF3}"/>
                        </a:ext>
                      </a:extLst>
                    </p:cNvPr>
                    <p:cNvSpPr/>
                    <p:nvPr/>
                  </p:nvSpPr>
                  <p:spPr>
                    <a:xfrm rot="5400000">
                      <a:off x="4984424" y="5413438"/>
                      <a:ext cx="1152881" cy="1684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56" name="Group 55">
                    <a:extLst>
                      <a:ext uri="{FF2B5EF4-FFF2-40B4-BE49-F238E27FC236}">
                        <a16:creationId xmlns:a16="http://schemas.microsoft.com/office/drawing/2014/main" id="{AFD1E3C8-6E43-F84E-6533-1AC622F70A95}"/>
                      </a:ext>
                    </a:extLst>
                  </p:cNvPr>
                  <p:cNvGrpSpPr/>
                  <p:nvPr/>
                </p:nvGrpSpPr>
                <p:grpSpPr>
                  <a:xfrm rot="5400000">
                    <a:off x="5407023" y="6276211"/>
                    <a:ext cx="307682" cy="221196"/>
                    <a:chOff x="1047263" y="3212591"/>
                    <a:chExt cx="307682" cy="221196"/>
                  </a:xfrm>
                </p:grpSpPr>
                <p:sp>
                  <p:nvSpPr>
                    <p:cNvPr id="59" name="Rectangle 58">
                      <a:extLst>
                        <a:ext uri="{FF2B5EF4-FFF2-40B4-BE49-F238E27FC236}">
                          <a16:creationId xmlns:a16="http://schemas.microsoft.com/office/drawing/2014/main" id="{CCFB5C26-67FC-E963-E3A9-9E8FA19B3408}"/>
                        </a:ext>
                      </a:extLst>
                    </p:cNvPr>
                    <p:cNvSpPr/>
                    <p:nvPr/>
                  </p:nvSpPr>
                  <p:spPr>
                    <a:xfrm>
                      <a:off x="1047263" y="3212591"/>
                      <a:ext cx="307682" cy="2211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0" name="Rectangle 59">
                      <a:extLst>
                        <a:ext uri="{FF2B5EF4-FFF2-40B4-BE49-F238E27FC236}">
                          <a16:creationId xmlns:a16="http://schemas.microsoft.com/office/drawing/2014/main" id="{90E35825-55E5-D93E-9E98-9CED48D3F91C}"/>
                        </a:ext>
                      </a:extLst>
                    </p:cNvPr>
                    <p:cNvSpPr/>
                    <p:nvPr/>
                  </p:nvSpPr>
                  <p:spPr>
                    <a:xfrm>
                      <a:off x="1094607" y="3212591"/>
                      <a:ext cx="212994" cy="221196"/>
                    </a:xfrm>
                    <a:prstGeom prst="rect">
                      <a:avLst/>
                    </a:prstGeom>
                    <a:solidFill>
                      <a:schemeClr val="bg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57" name="Rectangle 56">
                    <a:extLst>
                      <a:ext uri="{FF2B5EF4-FFF2-40B4-BE49-F238E27FC236}">
                        <a16:creationId xmlns:a16="http://schemas.microsoft.com/office/drawing/2014/main" id="{2C903809-651A-35C8-DE3F-C8AD186679C2}"/>
                      </a:ext>
                    </a:extLst>
                  </p:cNvPr>
                  <p:cNvSpPr/>
                  <p:nvPr/>
                </p:nvSpPr>
                <p:spPr>
                  <a:xfrm>
                    <a:off x="4810316" y="3857625"/>
                    <a:ext cx="212994" cy="221196"/>
                  </a:xfrm>
                  <a:prstGeom prst="rect">
                    <a:avLst/>
                  </a:prstGeom>
                  <a:solidFill>
                    <a:schemeClr val="bg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8" name="Rectangle 57">
                    <a:extLst>
                      <a:ext uri="{FF2B5EF4-FFF2-40B4-BE49-F238E27FC236}">
                        <a16:creationId xmlns:a16="http://schemas.microsoft.com/office/drawing/2014/main" id="{7C0211C0-F5B0-807D-734B-140EE8BF6178}"/>
                      </a:ext>
                    </a:extLst>
                  </p:cNvPr>
                  <p:cNvSpPr/>
                  <p:nvPr/>
                </p:nvSpPr>
                <p:spPr>
                  <a:xfrm>
                    <a:off x="2985135" y="5073031"/>
                    <a:ext cx="104671" cy="202766"/>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grpSp>
          <p:grpSp>
            <p:nvGrpSpPr>
              <p:cNvPr id="18" name="Group 17">
                <a:extLst>
                  <a:ext uri="{FF2B5EF4-FFF2-40B4-BE49-F238E27FC236}">
                    <a16:creationId xmlns:a16="http://schemas.microsoft.com/office/drawing/2014/main" id="{CBC6869F-743D-E9A3-D0D6-EA6CEDE1D0D0}"/>
                  </a:ext>
                </a:extLst>
              </p:cNvPr>
              <p:cNvGrpSpPr/>
              <p:nvPr/>
            </p:nvGrpSpPr>
            <p:grpSpPr>
              <a:xfrm flipH="1" flipV="1">
                <a:off x="2522533" y="3544396"/>
                <a:ext cx="7109294" cy="3583305"/>
                <a:chOff x="2500583" y="142875"/>
                <a:chExt cx="7109294" cy="3583305"/>
              </a:xfrm>
            </p:grpSpPr>
            <p:grpSp>
              <p:nvGrpSpPr>
                <p:cNvPr id="19" name="Group 18">
                  <a:extLst>
                    <a:ext uri="{FF2B5EF4-FFF2-40B4-BE49-F238E27FC236}">
                      <a16:creationId xmlns:a16="http://schemas.microsoft.com/office/drawing/2014/main" id="{1746160B-4CE9-6402-1455-6ED376132B8E}"/>
                    </a:ext>
                  </a:extLst>
                </p:cNvPr>
                <p:cNvGrpSpPr/>
                <p:nvPr/>
              </p:nvGrpSpPr>
              <p:grpSpPr>
                <a:xfrm>
                  <a:off x="6017895" y="142875"/>
                  <a:ext cx="3591982" cy="3583305"/>
                  <a:chOff x="2924174" y="295275"/>
                  <a:chExt cx="6309361" cy="6294120"/>
                </a:xfrm>
              </p:grpSpPr>
              <p:grpSp>
                <p:nvGrpSpPr>
                  <p:cNvPr id="37" name="Group 36">
                    <a:extLst>
                      <a:ext uri="{FF2B5EF4-FFF2-40B4-BE49-F238E27FC236}">
                        <a16:creationId xmlns:a16="http://schemas.microsoft.com/office/drawing/2014/main" id="{D706ED97-A5FC-F5AD-4DA3-5577E61B3C59}"/>
                      </a:ext>
                    </a:extLst>
                  </p:cNvPr>
                  <p:cNvGrpSpPr/>
                  <p:nvPr/>
                </p:nvGrpSpPr>
                <p:grpSpPr>
                  <a:xfrm>
                    <a:off x="2924174" y="295275"/>
                    <a:ext cx="6309361" cy="6294120"/>
                    <a:chOff x="2924174" y="295275"/>
                    <a:chExt cx="6309361" cy="6294120"/>
                  </a:xfrm>
                </p:grpSpPr>
                <p:grpSp>
                  <p:nvGrpSpPr>
                    <p:cNvPr id="43" name="Group 42">
                      <a:extLst>
                        <a:ext uri="{FF2B5EF4-FFF2-40B4-BE49-F238E27FC236}">
                          <a16:creationId xmlns:a16="http://schemas.microsoft.com/office/drawing/2014/main" id="{D4F9E7A1-66A5-F5C5-B168-503B9EFE255D}"/>
                        </a:ext>
                      </a:extLst>
                    </p:cNvPr>
                    <p:cNvGrpSpPr/>
                    <p:nvPr/>
                  </p:nvGrpSpPr>
                  <p:grpSpPr>
                    <a:xfrm>
                      <a:off x="2924174" y="295275"/>
                      <a:ext cx="6309361" cy="6294120"/>
                      <a:chOff x="2924174" y="295275"/>
                      <a:chExt cx="6309361" cy="6294120"/>
                    </a:xfrm>
                  </p:grpSpPr>
                  <p:grpSp>
                    <p:nvGrpSpPr>
                      <p:cNvPr id="45" name="Group 44">
                        <a:extLst>
                          <a:ext uri="{FF2B5EF4-FFF2-40B4-BE49-F238E27FC236}">
                            <a16:creationId xmlns:a16="http://schemas.microsoft.com/office/drawing/2014/main" id="{1EF542A8-936B-BE01-D423-4EE73E95BF34}"/>
                          </a:ext>
                        </a:extLst>
                      </p:cNvPr>
                      <p:cNvGrpSpPr/>
                      <p:nvPr/>
                    </p:nvGrpSpPr>
                    <p:grpSpPr>
                      <a:xfrm>
                        <a:off x="2924174" y="295275"/>
                        <a:ext cx="6309361" cy="6294120"/>
                        <a:chOff x="2924174" y="295275"/>
                        <a:chExt cx="6309361" cy="6294120"/>
                      </a:xfrm>
                    </p:grpSpPr>
                    <p:grpSp>
                      <p:nvGrpSpPr>
                        <p:cNvPr id="47" name="Group 46">
                          <a:extLst>
                            <a:ext uri="{FF2B5EF4-FFF2-40B4-BE49-F238E27FC236}">
                              <a16:creationId xmlns:a16="http://schemas.microsoft.com/office/drawing/2014/main" id="{83E6FE12-B812-E1EA-13E6-8B18C8153CD0}"/>
                            </a:ext>
                          </a:extLst>
                        </p:cNvPr>
                        <p:cNvGrpSpPr/>
                        <p:nvPr/>
                      </p:nvGrpSpPr>
                      <p:grpSpPr>
                        <a:xfrm>
                          <a:off x="2924174" y="295275"/>
                          <a:ext cx="6309361" cy="6294120"/>
                          <a:chOff x="2926079" y="289560"/>
                          <a:chExt cx="6309361" cy="6294120"/>
                        </a:xfrm>
                      </p:grpSpPr>
                      <p:pic>
                        <p:nvPicPr>
                          <p:cNvPr id="50" name="Picture 49" descr="A blue and grey circular object with a circular design&#10;&#10;Description automatically generated with medium confidence">
                            <a:extLst>
                              <a:ext uri="{FF2B5EF4-FFF2-40B4-BE49-F238E27FC236}">
                                <a16:creationId xmlns:a16="http://schemas.microsoft.com/office/drawing/2014/main" id="{B1E2BC15-6286-6E17-DA02-389A119CEB60}"/>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5298" t="4222" r="15631" b="4000"/>
                          <a:stretch/>
                        </p:blipFill>
                        <p:spPr>
                          <a:xfrm>
                            <a:off x="2926079" y="289560"/>
                            <a:ext cx="6309361" cy="6294120"/>
                          </a:xfrm>
                          <a:prstGeom prst="rect">
                            <a:avLst/>
                          </a:prstGeom>
                        </p:spPr>
                      </p:pic>
                      <p:sp>
                        <p:nvSpPr>
                          <p:cNvPr id="51" name="Rectangle 50">
                            <a:extLst>
                              <a:ext uri="{FF2B5EF4-FFF2-40B4-BE49-F238E27FC236}">
                                <a16:creationId xmlns:a16="http://schemas.microsoft.com/office/drawing/2014/main" id="{612BDAFC-BCBF-ABB5-E772-6F4B54D04AA4}"/>
                              </a:ext>
                            </a:extLst>
                          </p:cNvPr>
                          <p:cNvSpPr/>
                          <p:nvPr/>
                        </p:nvSpPr>
                        <p:spPr>
                          <a:xfrm rot="18919422">
                            <a:off x="4370138" y="5052494"/>
                            <a:ext cx="1222860" cy="308610"/>
                          </a:xfrm>
                          <a:prstGeom prst="rect">
                            <a:avLst/>
                          </a:prstGeom>
                          <a:solidFill>
                            <a:srgbClr val="0000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2" name="Rectangle 51">
                            <a:extLst>
                              <a:ext uri="{FF2B5EF4-FFF2-40B4-BE49-F238E27FC236}">
                                <a16:creationId xmlns:a16="http://schemas.microsoft.com/office/drawing/2014/main" id="{9E07531A-C7E9-0936-AEBC-5CD15B3A9B5D}"/>
                              </a:ext>
                            </a:extLst>
                          </p:cNvPr>
                          <p:cNvSpPr/>
                          <p:nvPr/>
                        </p:nvSpPr>
                        <p:spPr>
                          <a:xfrm rot="5400000">
                            <a:off x="4612048" y="5158786"/>
                            <a:ext cx="2126236" cy="609258"/>
                          </a:xfrm>
                          <a:prstGeom prst="rect">
                            <a:avLst/>
                          </a:prstGeom>
                          <a:solidFill>
                            <a:srgbClr val="0000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48" name="Rectangle 47">
                          <a:extLst>
                            <a:ext uri="{FF2B5EF4-FFF2-40B4-BE49-F238E27FC236}">
                              <a16:creationId xmlns:a16="http://schemas.microsoft.com/office/drawing/2014/main" id="{5F034CF7-5403-A3A8-1220-5165BCB199CF}"/>
                            </a:ext>
                          </a:extLst>
                        </p:cNvPr>
                        <p:cNvSpPr/>
                        <p:nvPr/>
                      </p:nvSpPr>
                      <p:spPr>
                        <a:xfrm rot="8098429">
                          <a:off x="4226503" y="4952650"/>
                          <a:ext cx="1572651" cy="584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9" name="Rectangle 48">
                          <a:extLst>
                            <a:ext uri="{FF2B5EF4-FFF2-40B4-BE49-F238E27FC236}">
                              <a16:creationId xmlns:a16="http://schemas.microsoft.com/office/drawing/2014/main" id="{D1073B17-AF9A-57E6-DFCD-761DFFF4E374}"/>
                            </a:ext>
                          </a:extLst>
                        </p:cNvPr>
                        <p:cNvSpPr/>
                        <p:nvPr/>
                      </p:nvSpPr>
                      <p:spPr>
                        <a:xfrm rot="5400000">
                          <a:off x="5179059" y="4032253"/>
                          <a:ext cx="774700"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sp>
                    <p:nvSpPr>
                      <p:cNvPr id="46" name="Rectangle 45">
                        <a:extLst>
                          <a:ext uri="{FF2B5EF4-FFF2-40B4-BE49-F238E27FC236}">
                            <a16:creationId xmlns:a16="http://schemas.microsoft.com/office/drawing/2014/main" id="{89CF7C08-9FA2-8F03-7E0D-5AF68A54E8B1}"/>
                          </a:ext>
                        </a:extLst>
                      </p:cNvPr>
                      <p:cNvSpPr/>
                      <p:nvPr/>
                    </p:nvSpPr>
                    <p:spPr>
                      <a:xfrm rot="5400000">
                        <a:off x="4500734" y="5474190"/>
                        <a:ext cx="2120262" cy="568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44" name="Rectangle 43">
                      <a:extLst>
                        <a:ext uri="{FF2B5EF4-FFF2-40B4-BE49-F238E27FC236}">
                          <a16:creationId xmlns:a16="http://schemas.microsoft.com/office/drawing/2014/main" id="{A4FD8822-17DB-5447-3F08-4E078FACEDE1}"/>
                        </a:ext>
                      </a:extLst>
                    </p:cNvPr>
                    <p:cNvSpPr/>
                    <p:nvPr/>
                  </p:nvSpPr>
                  <p:spPr>
                    <a:xfrm rot="5400000">
                      <a:off x="4984424" y="5413438"/>
                      <a:ext cx="1152881" cy="1684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38" name="Group 37">
                    <a:extLst>
                      <a:ext uri="{FF2B5EF4-FFF2-40B4-BE49-F238E27FC236}">
                        <a16:creationId xmlns:a16="http://schemas.microsoft.com/office/drawing/2014/main" id="{6B928E3A-56CF-4844-8456-CE0621C066F1}"/>
                      </a:ext>
                    </a:extLst>
                  </p:cNvPr>
                  <p:cNvGrpSpPr/>
                  <p:nvPr/>
                </p:nvGrpSpPr>
                <p:grpSpPr>
                  <a:xfrm rot="5400000">
                    <a:off x="5407023" y="6276211"/>
                    <a:ext cx="307682" cy="221196"/>
                    <a:chOff x="1047263" y="3212591"/>
                    <a:chExt cx="307682" cy="221196"/>
                  </a:xfrm>
                </p:grpSpPr>
                <p:sp>
                  <p:nvSpPr>
                    <p:cNvPr id="41" name="Rectangle 40">
                      <a:extLst>
                        <a:ext uri="{FF2B5EF4-FFF2-40B4-BE49-F238E27FC236}">
                          <a16:creationId xmlns:a16="http://schemas.microsoft.com/office/drawing/2014/main" id="{D0942A26-F7D7-79FA-4983-0DD3B6FF58A8}"/>
                        </a:ext>
                      </a:extLst>
                    </p:cNvPr>
                    <p:cNvSpPr/>
                    <p:nvPr/>
                  </p:nvSpPr>
                  <p:spPr>
                    <a:xfrm>
                      <a:off x="1047263" y="3212591"/>
                      <a:ext cx="307682" cy="2211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2" name="Rectangle 41">
                      <a:extLst>
                        <a:ext uri="{FF2B5EF4-FFF2-40B4-BE49-F238E27FC236}">
                          <a16:creationId xmlns:a16="http://schemas.microsoft.com/office/drawing/2014/main" id="{4A6077EA-204D-3929-F047-308A4DC39A04}"/>
                        </a:ext>
                      </a:extLst>
                    </p:cNvPr>
                    <p:cNvSpPr/>
                    <p:nvPr/>
                  </p:nvSpPr>
                  <p:spPr>
                    <a:xfrm>
                      <a:off x="1094607" y="3212591"/>
                      <a:ext cx="212994" cy="221196"/>
                    </a:xfrm>
                    <a:prstGeom prst="rect">
                      <a:avLst/>
                    </a:prstGeom>
                    <a:solidFill>
                      <a:schemeClr val="bg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39" name="Rectangle 38">
                    <a:extLst>
                      <a:ext uri="{FF2B5EF4-FFF2-40B4-BE49-F238E27FC236}">
                        <a16:creationId xmlns:a16="http://schemas.microsoft.com/office/drawing/2014/main" id="{48D81BC5-E364-BD5A-0103-7EA498F3A12B}"/>
                      </a:ext>
                    </a:extLst>
                  </p:cNvPr>
                  <p:cNvSpPr/>
                  <p:nvPr/>
                </p:nvSpPr>
                <p:spPr>
                  <a:xfrm>
                    <a:off x="4810316" y="3857625"/>
                    <a:ext cx="212994" cy="221196"/>
                  </a:xfrm>
                  <a:prstGeom prst="rect">
                    <a:avLst/>
                  </a:prstGeom>
                  <a:solidFill>
                    <a:schemeClr val="bg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0" name="Rectangle 39">
                    <a:extLst>
                      <a:ext uri="{FF2B5EF4-FFF2-40B4-BE49-F238E27FC236}">
                        <a16:creationId xmlns:a16="http://schemas.microsoft.com/office/drawing/2014/main" id="{B7ABF26A-7CB5-3917-571A-CA0359722F37}"/>
                      </a:ext>
                    </a:extLst>
                  </p:cNvPr>
                  <p:cNvSpPr/>
                  <p:nvPr/>
                </p:nvSpPr>
                <p:spPr>
                  <a:xfrm>
                    <a:off x="2985135" y="5073031"/>
                    <a:ext cx="104671" cy="202766"/>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grpSp>
              <p:nvGrpSpPr>
                <p:cNvPr id="20" name="Group 19">
                  <a:extLst>
                    <a:ext uri="{FF2B5EF4-FFF2-40B4-BE49-F238E27FC236}">
                      <a16:creationId xmlns:a16="http://schemas.microsoft.com/office/drawing/2014/main" id="{C247468F-143C-B6A5-68C2-6E28FF86D6CC}"/>
                    </a:ext>
                  </a:extLst>
                </p:cNvPr>
                <p:cNvGrpSpPr/>
                <p:nvPr/>
              </p:nvGrpSpPr>
              <p:grpSpPr>
                <a:xfrm flipH="1">
                  <a:off x="2500583" y="142875"/>
                  <a:ext cx="3591982" cy="3583305"/>
                  <a:chOff x="2924174" y="295275"/>
                  <a:chExt cx="6309361" cy="6294120"/>
                </a:xfrm>
              </p:grpSpPr>
              <p:grpSp>
                <p:nvGrpSpPr>
                  <p:cNvPr id="21" name="Group 20">
                    <a:extLst>
                      <a:ext uri="{FF2B5EF4-FFF2-40B4-BE49-F238E27FC236}">
                        <a16:creationId xmlns:a16="http://schemas.microsoft.com/office/drawing/2014/main" id="{6E2B4CD7-1D5B-C023-2B79-7FF68C51B317}"/>
                      </a:ext>
                    </a:extLst>
                  </p:cNvPr>
                  <p:cNvGrpSpPr/>
                  <p:nvPr/>
                </p:nvGrpSpPr>
                <p:grpSpPr>
                  <a:xfrm>
                    <a:off x="2924174" y="295275"/>
                    <a:ext cx="6309361" cy="6294120"/>
                    <a:chOff x="2924174" y="295275"/>
                    <a:chExt cx="6309361" cy="6294120"/>
                  </a:xfrm>
                </p:grpSpPr>
                <p:grpSp>
                  <p:nvGrpSpPr>
                    <p:cNvPr id="27" name="Group 26">
                      <a:extLst>
                        <a:ext uri="{FF2B5EF4-FFF2-40B4-BE49-F238E27FC236}">
                          <a16:creationId xmlns:a16="http://schemas.microsoft.com/office/drawing/2014/main" id="{A7F9356A-B878-1772-CAE3-5434CAEA5096}"/>
                        </a:ext>
                      </a:extLst>
                    </p:cNvPr>
                    <p:cNvGrpSpPr/>
                    <p:nvPr/>
                  </p:nvGrpSpPr>
                  <p:grpSpPr>
                    <a:xfrm>
                      <a:off x="2924174" y="295275"/>
                      <a:ext cx="6309361" cy="6294120"/>
                      <a:chOff x="2924174" y="295275"/>
                      <a:chExt cx="6309361" cy="6294120"/>
                    </a:xfrm>
                  </p:grpSpPr>
                  <p:grpSp>
                    <p:nvGrpSpPr>
                      <p:cNvPr id="29" name="Group 28">
                        <a:extLst>
                          <a:ext uri="{FF2B5EF4-FFF2-40B4-BE49-F238E27FC236}">
                            <a16:creationId xmlns:a16="http://schemas.microsoft.com/office/drawing/2014/main" id="{D5A805C7-FB3B-DF7F-3584-B76202FAEF5F}"/>
                          </a:ext>
                        </a:extLst>
                      </p:cNvPr>
                      <p:cNvGrpSpPr/>
                      <p:nvPr/>
                    </p:nvGrpSpPr>
                    <p:grpSpPr>
                      <a:xfrm>
                        <a:off x="2924174" y="295275"/>
                        <a:ext cx="6309361" cy="6294120"/>
                        <a:chOff x="2924174" y="295275"/>
                        <a:chExt cx="6309361" cy="6294120"/>
                      </a:xfrm>
                    </p:grpSpPr>
                    <p:grpSp>
                      <p:nvGrpSpPr>
                        <p:cNvPr id="31" name="Group 30">
                          <a:extLst>
                            <a:ext uri="{FF2B5EF4-FFF2-40B4-BE49-F238E27FC236}">
                              <a16:creationId xmlns:a16="http://schemas.microsoft.com/office/drawing/2014/main" id="{5C722BD6-8757-8682-5C3D-1A1A185BFD4D}"/>
                            </a:ext>
                          </a:extLst>
                        </p:cNvPr>
                        <p:cNvGrpSpPr/>
                        <p:nvPr/>
                      </p:nvGrpSpPr>
                      <p:grpSpPr>
                        <a:xfrm>
                          <a:off x="2924174" y="295275"/>
                          <a:ext cx="6309361" cy="6294120"/>
                          <a:chOff x="2926079" y="289560"/>
                          <a:chExt cx="6309361" cy="6294120"/>
                        </a:xfrm>
                      </p:grpSpPr>
                      <p:pic>
                        <p:nvPicPr>
                          <p:cNvPr id="34" name="Picture 33" descr="A blue and grey circular object with a circular design&#10;&#10;Description automatically generated with medium confidence">
                            <a:extLst>
                              <a:ext uri="{FF2B5EF4-FFF2-40B4-BE49-F238E27FC236}">
                                <a16:creationId xmlns:a16="http://schemas.microsoft.com/office/drawing/2014/main" id="{CF4A5899-EF2E-F167-3E12-2856CD65EDE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5298" t="4222" r="15631" b="4000"/>
                          <a:stretch/>
                        </p:blipFill>
                        <p:spPr>
                          <a:xfrm>
                            <a:off x="2926079" y="289560"/>
                            <a:ext cx="6309361" cy="6294120"/>
                          </a:xfrm>
                          <a:prstGeom prst="rect">
                            <a:avLst/>
                          </a:prstGeom>
                        </p:spPr>
                      </p:pic>
                      <p:sp>
                        <p:nvSpPr>
                          <p:cNvPr id="35" name="Rectangle 34">
                            <a:extLst>
                              <a:ext uri="{FF2B5EF4-FFF2-40B4-BE49-F238E27FC236}">
                                <a16:creationId xmlns:a16="http://schemas.microsoft.com/office/drawing/2014/main" id="{F0E36697-5D3C-27E1-0A8D-81D2808B3337}"/>
                              </a:ext>
                            </a:extLst>
                          </p:cNvPr>
                          <p:cNvSpPr/>
                          <p:nvPr/>
                        </p:nvSpPr>
                        <p:spPr>
                          <a:xfrm rot="18919422">
                            <a:off x="4370138" y="5052494"/>
                            <a:ext cx="1222860" cy="308610"/>
                          </a:xfrm>
                          <a:prstGeom prst="rect">
                            <a:avLst/>
                          </a:prstGeom>
                          <a:solidFill>
                            <a:srgbClr val="0000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6" name="Rectangle 35">
                            <a:extLst>
                              <a:ext uri="{FF2B5EF4-FFF2-40B4-BE49-F238E27FC236}">
                                <a16:creationId xmlns:a16="http://schemas.microsoft.com/office/drawing/2014/main" id="{8CC28393-9E69-9111-55CA-0A8D9169EFCF}"/>
                              </a:ext>
                            </a:extLst>
                          </p:cNvPr>
                          <p:cNvSpPr/>
                          <p:nvPr/>
                        </p:nvSpPr>
                        <p:spPr>
                          <a:xfrm rot="5400000">
                            <a:off x="4612048" y="5158786"/>
                            <a:ext cx="2126236" cy="609258"/>
                          </a:xfrm>
                          <a:prstGeom prst="rect">
                            <a:avLst/>
                          </a:prstGeom>
                          <a:solidFill>
                            <a:srgbClr val="0000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32" name="Rectangle 31">
                          <a:extLst>
                            <a:ext uri="{FF2B5EF4-FFF2-40B4-BE49-F238E27FC236}">
                              <a16:creationId xmlns:a16="http://schemas.microsoft.com/office/drawing/2014/main" id="{AA58CCBC-BA1B-4A47-B9C6-FD71C214F117}"/>
                            </a:ext>
                          </a:extLst>
                        </p:cNvPr>
                        <p:cNvSpPr/>
                        <p:nvPr/>
                      </p:nvSpPr>
                      <p:spPr>
                        <a:xfrm rot="8098429">
                          <a:off x="4226503" y="4952650"/>
                          <a:ext cx="1572651" cy="584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3" name="Rectangle 32">
                          <a:extLst>
                            <a:ext uri="{FF2B5EF4-FFF2-40B4-BE49-F238E27FC236}">
                              <a16:creationId xmlns:a16="http://schemas.microsoft.com/office/drawing/2014/main" id="{B7BE5247-F1B6-61A4-7C48-020836D85A9D}"/>
                            </a:ext>
                          </a:extLst>
                        </p:cNvPr>
                        <p:cNvSpPr/>
                        <p:nvPr/>
                      </p:nvSpPr>
                      <p:spPr>
                        <a:xfrm rot="5400000">
                          <a:off x="5179059" y="4032253"/>
                          <a:ext cx="774700"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sp>
                    <p:nvSpPr>
                      <p:cNvPr id="30" name="Rectangle 29">
                        <a:extLst>
                          <a:ext uri="{FF2B5EF4-FFF2-40B4-BE49-F238E27FC236}">
                            <a16:creationId xmlns:a16="http://schemas.microsoft.com/office/drawing/2014/main" id="{ABD4B976-956D-BEAF-DF75-5D1AE94FF180}"/>
                          </a:ext>
                        </a:extLst>
                      </p:cNvPr>
                      <p:cNvSpPr/>
                      <p:nvPr/>
                    </p:nvSpPr>
                    <p:spPr>
                      <a:xfrm rot="5400000">
                        <a:off x="4500734" y="5474190"/>
                        <a:ext cx="2120262" cy="568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28" name="Rectangle 27">
                      <a:extLst>
                        <a:ext uri="{FF2B5EF4-FFF2-40B4-BE49-F238E27FC236}">
                          <a16:creationId xmlns:a16="http://schemas.microsoft.com/office/drawing/2014/main" id="{AE2D506A-CAED-3B6C-EF15-D705663A2CBC}"/>
                        </a:ext>
                      </a:extLst>
                    </p:cNvPr>
                    <p:cNvSpPr/>
                    <p:nvPr/>
                  </p:nvSpPr>
                  <p:spPr>
                    <a:xfrm rot="5400000">
                      <a:off x="4984424" y="5413438"/>
                      <a:ext cx="1152881" cy="1684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22" name="Group 21">
                    <a:extLst>
                      <a:ext uri="{FF2B5EF4-FFF2-40B4-BE49-F238E27FC236}">
                        <a16:creationId xmlns:a16="http://schemas.microsoft.com/office/drawing/2014/main" id="{42AE4365-78E3-9EF4-CF03-41A3D4EAB57D}"/>
                      </a:ext>
                    </a:extLst>
                  </p:cNvPr>
                  <p:cNvGrpSpPr/>
                  <p:nvPr/>
                </p:nvGrpSpPr>
                <p:grpSpPr>
                  <a:xfrm rot="5400000">
                    <a:off x="5407023" y="6276211"/>
                    <a:ext cx="307682" cy="221196"/>
                    <a:chOff x="1047263" y="3212591"/>
                    <a:chExt cx="307682" cy="221196"/>
                  </a:xfrm>
                </p:grpSpPr>
                <p:sp>
                  <p:nvSpPr>
                    <p:cNvPr id="25" name="Rectangle 24">
                      <a:extLst>
                        <a:ext uri="{FF2B5EF4-FFF2-40B4-BE49-F238E27FC236}">
                          <a16:creationId xmlns:a16="http://schemas.microsoft.com/office/drawing/2014/main" id="{FFA6225E-846A-9222-5B64-D31171852DA5}"/>
                        </a:ext>
                      </a:extLst>
                    </p:cNvPr>
                    <p:cNvSpPr/>
                    <p:nvPr/>
                  </p:nvSpPr>
                  <p:spPr>
                    <a:xfrm>
                      <a:off x="1047263" y="3212591"/>
                      <a:ext cx="307682" cy="2211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Rectangle 25">
                      <a:extLst>
                        <a:ext uri="{FF2B5EF4-FFF2-40B4-BE49-F238E27FC236}">
                          <a16:creationId xmlns:a16="http://schemas.microsoft.com/office/drawing/2014/main" id="{C7B6D0FA-0D82-665F-B626-CA59DBA3C593}"/>
                        </a:ext>
                      </a:extLst>
                    </p:cNvPr>
                    <p:cNvSpPr/>
                    <p:nvPr/>
                  </p:nvSpPr>
                  <p:spPr>
                    <a:xfrm>
                      <a:off x="1094607" y="3212591"/>
                      <a:ext cx="212994" cy="221196"/>
                    </a:xfrm>
                    <a:prstGeom prst="rect">
                      <a:avLst/>
                    </a:prstGeom>
                    <a:solidFill>
                      <a:schemeClr val="bg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23" name="Rectangle 22">
                    <a:extLst>
                      <a:ext uri="{FF2B5EF4-FFF2-40B4-BE49-F238E27FC236}">
                        <a16:creationId xmlns:a16="http://schemas.microsoft.com/office/drawing/2014/main" id="{2291A77A-CD61-5102-0462-7FBACD9A906F}"/>
                      </a:ext>
                    </a:extLst>
                  </p:cNvPr>
                  <p:cNvSpPr/>
                  <p:nvPr/>
                </p:nvSpPr>
                <p:spPr>
                  <a:xfrm>
                    <a:off x="4810316" y="3857625"/>
                    <a:ext cx="212994" cy="221196"/>
                  </a:xfrm>
                  <a:prstGeom prst="rect">
                    <a:avLst/>
                  </a:prstGeom>
                  <a:solidFill>
                    <a:schemeClr val="bg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4" name="Rectangle 23">
                    <a:extLst>
                      <a:ext uri="{FF2B5EF4-FFF2-40B4-BE49-F238E27FC236}">
                        <a16:creationId xmlns:a16="http://schemas.microsoft.com/office/drawing/2014/main" id="{087B5FBE-6204-D713-510D-D07E66131BFC}"/>
                      </a:ext>
                    </a:extLst>
                  </p:cNvPr>
                  <p:cNvSpPr/>
                  <p:nvPr/>
                </p:nvSpPr>
                <p:spPr>
                  <a:xfrm>
                    <a:off x="2985135" y="5073031"/>
                    <a:ext cx="104671" cy="202766"/>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grpSp>
        </p:grpSp>
        <p:sp>
          <p:nvSpPr>
            <p:cNvPr id="87" name="TextBox 86">
              <a:extLst>
                <a:ext uri="{FF2B5EF4-FFF2-40B4-BE49-F238E27FC236}">
                  <a16:creationId xmlns:a16="http://schemas.microsoft.com/office/drawing/2014/main" id="{CE258D80-F471-E522-759D-0244465628D3}"/>
                </a:ext>
              </a:extLst>
            </p:cNvPr>
            <p:cNvSpPr txBox="1"/>
            <p:nvPr/>
          </p:nvSpPr>
          <p:spPr>
            <a:xfrm>
              <a:off x="807307" y="4807721"/>
              <a:ext cx="4088213" cy="1969771"/>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12T Configuration “Variant_1”</a:t>
              </a:r>
            </a:p>
            <a:p>
              <a:pPr marL="214313" indent="-214313">
                <a:buFont typeface="Arial" panose="020B0604020202020204" pitchFamily="34" charset="0"/>
                <a:buChar char="•"/>
              </a:pPr>
              <a:r>
                <a:rPr lang="en-US" dirty="0">
                  <a:latin typeface="Calibri" panose="020F0502020204030204" pitchFamily="34" charset="0"/>
                  <a:cs typeface="Calibri" panose="020F0502020204030204" pitchFamily="34" charset="0"/>
                </a:rPr>
                <a:t>Al shell 35 mm thick</a:t>
              </a:r>
            </a:p>
            <a:p>
              <a:pPr marL="214313" indent="-214313">
                <a:buFont typeface="Arial" panose="020B0604020202020204" pitchFamily="34" charset="0"/>
                <a:buChar char="•"/>
              </a:pPr>
              <a:r>
                <a:rPr lang="en-US" dirty="0">
                  <a:latin typeface="Calibri" panose="020F0502020204030204" pitchFamily="34" charset="0"/>
                  <a:cs typeface="Calibri" panose="020F0502020204030204" pitchFamily="34" charset="0"/>
                </a:rPr>
                <a:t>SS pole removable (or W&amp;R)</a:t>
              </a:r>
            </a:p>
            <a:p>
              <a:pPr marL="214313" indent="-214313">
                <a:buFont typeface="Arial" panose="020B0604020202020204" pitchFamily="34" charset="0"/>
                <a:buChar char="•"/>
              </a:pPr>
              <a:r>
                <a:rPr lang="en-US" dirty="0">
                  <a:latin typeface="Calibri" panose="020F0502020204030204" pitchFamily="34" charset="0"/>
                  <a:cs typeface="Calibri" panose="020F0502020204030204" pitchFamily="34" charset="0"/>
                </a:rPr>
                <a:t>Al pad 15 mm thick</a:t>
              </a:r>
            </a:p>
            <a:p>
              <a:pPr marL="214313" indent="-214313">
                <a:buFont typeface="Arial" panose="020B0604020202020204" pitchFamily="34" charset="0"/>
                <a:buChar char="•"/>
              </a:pPr>
              <a:r>
                <a:rPr lang="en-US" dirty="0">
                  <a:latin typeface="Calibri" panose="020F0502020204030204" pitchFamily="34" charset="0"/>
                  <a:cs typeface="Calibri" panose="020F0502020204030204" pitchFamily="34" charset="0"/>
                </a:rPr>
                <a:t>Masters in ARMCO</a:t>
              </a:r>
            </a:p>
          </p:txBody>
        </p:sp>
      </p:grpSp>
      <p:sp>
        <p:nvSpPr>
          <p:cNvPr id="88" name="TextBox 87">
            <a:extLst>
              <a:ext uri="{FF2B5EF4-FFF2-40B4-BE49-F238E27FC236}">
                <a16:creationId xmlns:a16="http://schemas.microsoft.com/office/drawing/2014/main" id="{82B5CB5F-77D9-A901-9BFD-4A7D14C45B0B}"/>
              </a:ext>
            </a:extLst>
          </p:cNvPr>
          <p:cNvSpPr txBox="1"/>
          <p:nvPr/>
        </p:nvSpPr>
        <p:spPr>
          <a:xfrm>
            <a:off x="3808753" y="1340422"/>
            <a:ext cx="5295647" cy="4616648"/>
          </a:xfrm>
          <a:prstGeom prst="rect">
            <a:avLst/>
          </a:prstGeom>
          <a:noFill/>
        </p:spPr>
        <p:txBody>
          <a:bodyPr wrap="square" rtlCol="0">
            <a:spAutoFit/>
          </a:bodyPr>
          <a:lstStyle/>
          <a:p>
            <a:r>
              <a:rPr lang="en-US" sz="2100" dirty="0">
                <a:latin typeface="Calibri" panose="020F0502020204030204" pitchFamily="34" charset="0"/>
                <a:cs typeface="Calibri" panose="020F0502020204030204" pitchFamily="34" charset="0"/>
              </a:rPr>
              <a:t>On going activities. plan for next 4 months:</a:t>
            </a:r>
          </a:p>
          <a:p>
            <a:endParaRPr lang="en-US" sz="2100" dirty="0">
              <a:latin typeface="Calibri" panose="020F0502020204030204" pitchFamily="34" charset="0"/>
              <a:cs typeface="Calibri" panose="020F0502020204030204" pitchFamily="34" charset="0"/>
            </a:endParaRPr>
          </a:p>
          <a:p>
            <a:pPr marL="342900" indent="-342900">
              <a:buFont typeface="Wingdings" panose="05000000000000000000" pitchFamily="2" charset="2"/>
              <a:buChar char="Ø"/>
            </a:pPr>
            <a:r>
              <a:rPr lang="en-US" sz="2100" dirty="0">
                <a:solidFill>
                  <a:srgbClr val="00B050"/>
                </a:solidFill>
                <a:latin typeface="Calibri" panose="020F0502020204030204" pitchFamily="34" charset="0"/>
                <a:cs typeface="Calibri" panose="020F0502020204030204" pitchFamily="34" charset="0"/>
              </a:rPr>
              <a:t>Define a final configuration for M1</a:t>
            </a:r>
          </a:p>
          <a:p>
            <a:r>
              <a:rPr lang="en-US" sz="2100" dirty="0">
                <a:solidFill>
                  <a:srgbClr val="00B050"/>
                </a:solidFill>
                <a:latin typeface="Calibri" panose="020F0502020204030204" pitchFamily="34" charset="0"/>
                <a:cs typeface="Calibri" panose="020F0502020204030204" pitchFamily="34" charset="0"/>
              </a:rPr>
              <a:t>      (Vertical Split, masters’ shape,</a:t>
            </a:r>
          </a:p>
          <a:p>
            <a:r>
              <a:rPr lang="en-US" sz="2100" dirty="0">
                <a:solidFill>
                  <a:srgbClr val="00B050"/>
                </a:solidFill>
                <a:latin typeface="Calibri" panose="020F0502020204030204" pitchFamily="34" charset="0"/>
                <a:cs typeface="Calibri" panose="020F0502020204030204" pitchFamily="34" charset="0"/>
              </a:rPr>
              <a:t>       Al shell thickness, </a:t>
            </a:r>
            <a:r>
              <a:rPr lang="en-US" sz="2100" dirty="0" err="1">
                <a:solidFill>
                  <a:srgbClr val="00B050"/>
                </a:solidFill>
                <a:latin typeface="Calibri" panose="020F0502020204030204" pitchFamily="34" charset="0"/>
                <a:cs typeface="Calibri" panose="020F0502020204030204" pitchFamily="34" charset="0"/>
              </a:rPr>
              <a:t>Bladders&amp;Key</a:t>
            </a:r>
            <a:r>
              <a:rPr lang="en-US" sz="2100" dirty="0">
                <a:solidFill>
                  <a:srgbClr val="00B050"/>
                </a:solidFill>
                <a:latin typeface="Calibri" panose="020F0502020204030204" pitchFamily="34" charset="0"/>
                <a:cs typeface="Calibri" panose="020F0502020204030204" pitchFamily="34" charset="0"/>
              </a:rPr>
              <a:t>) – in progress</a:t>
            </a:r>
          </a:p>
          <a:p>
            <a:pPr marL="342900" indent="-342900">
              <a:buFont typeface="Wingdings" panose="05000000000000000000" pitchFamily="2" charset="2"/>
              <a:buChar char="Ø"/>
            </a:pPr>
            <a:r>
              <a:rPr lang="en-US" sz="2100" dirty="0">
                <a:latin typeface="Calibri" panose="020F0502020204030204" pitchFamily="34" charset="0"/>
                <a:cs typeface="Calibri" panose="020F0502020204030204" pitchFamily="34" charset="0"/>
              </a:rPr>
              <a:t>2D principles to be benchmark on the 11T coils LMK1 (Assembly peak stress due to overshoot, cooldown with V.S. on Cos theta coils)</a:t>
            </a:r>
          </a:p>
          <a:p>
            <a:pPr marL="342900" indent="-342900">
              <a:lnSpc>
                <a:spcPct val="150000"/>
              </a:lnSpc>
              <a:buFont typeface="Wingdings" panose="05000000000000000000" pitchFamily="2" charset="2"/>
              <a:buChar char="Ø"/>
            </a:pPr>
            <a:r>
              <a:rPr lang="en-US" sz="2100" dirty="0">
                <a:latin typeface="Calibri" panose="020F0502020204030204" pitchFamily="34" charset="0"/>
                <a:cs typeface="Calibri" panose="020F0502020204030204" pitchFamily="34" charset="0"/>
              </a:rPr>
              <a:t>Fine tuning of LMK1</a:t>
            </a:r>
          </a:p>
          <a:p>
            <a:pPr marL="342900" indent="-342900">
              <a:lnSpc>
                <a:spcPct val="150000"/>
              </a:lnSpc>
              <a:buFont typeface="Wingdings" panose="05000000000000000000" pitchFamily="2" charset="2"/>
              <a:buChar char="Ø"/>
            </a:pPr>
            <a:r>
              <a:rPr lang="en-US" sz="2100" dirty="0">
                <a:latin typeface="Calibri" panose="020F0502020204030204" pitchFamily="34" charset="0"/>
                <a:cs typeface="Calibri" panose="020F0502020204030204" pitchFamily="34" charset="0"/>
              </a:rPr>
              <a:t>3D model of LMK1</a:t>
            </a:r>
          </a:p>
          <a:p>
            <a:pPr marL="342900" indent="-342900">
              <a:buFont typeface="Wingdings" panose="05000000000000000000" pitchFamily="2" charset="2"/>
              <a:buChar char="Ø"/>
            </a:pPr>
            <a:r>
              <a:rPr lang="en-US" sz="2100" dirty="0">
                <a:latin typeface="Calibri" panose="020F0502020204030204" pitchFamily="34" charset="0"/>
                <a:cs typeface="Calibri" panose="020F0502020204030204" pitchFamily="34" charset="0"/>
              </a:rPr>
              <a:t>Rough dimensioning of the 2-1 M1</a:t>
            </a:r>
          </a:p>
        </p:txBody>
      </p:sp>
      <p:sp>
        <p:nvSpPr>
          <p:cNvPr id="89" name="TextBox 88">
            <a:extLst>
              <a:ext uri="{FF2B5EF4-FFF2-40B4-BE49-F238E27FC236}">
                <a16:creationId xmlns:a16="http://schemas.microsoft.com/office/drawing/2014/main" id="{41E376DD-EB9B-9233-1FE3-D9F53B65C42E}"/>
              </a:ext>
            </a:extLst>
          </p:cNvPr>
          <p:cNvSpPr txBox="1"/>
          <p:nvPr/>
        </p:nvSpPr>
        <p:spPr>
          <a:xfrm>
            <a:off x="438749" y="227337"/>
            <a:ext cx="5299399" cy="784830"/>
          </a:xfrm>
          <a:prstGeom prst="rect">
            <a:avLst/>
          </a:prstGeom>
          <a:noFill/>
        </p:spPr>
        <p:txBody>
          <a:bodyPr wrap="none" rtlCol="0">
            <a:spAutoFit/>
          </a:bodyPr>
          <a:lstStyle/>
          <a:p>
            <a:r>
              <a:rPr lang="en-US" sz="2400" b="1" dirty="0">
                <a:latin typeface="Calibri" panose="020F0502020204030204" pitchFamily="34" charset="0"/>
                <a:cs typeface="Calibri" panose="020F0502020204030204" pitchFamily="34" charset="0"/>
              </a:rPr>
              <a:t>Nicola Sala analysis plan Oct. 24 update </a:t>
            </a:r>
          </a:p>
          <a:p>
            <a:r>
              <a:rPr lang="en-US" sz="2100" dirty="0">
                <a:latin typeface="Calibri" panose="020F0502020204030204" pitchFamily="34" charset="0"/>
                <a:cs typeface="Calibri" panose="020F0502020204030204" pitchFamily="34" charset="0"/>
              </a:rPr>
              <a:t>(fellowship started last Sep 2024)</a:t>
            </a:r>
          </a:p>
        </p:txBody>
      </p:sp>
      <p:sp>
        <p:nvSpPr>
          <p:cNvPr id="2" name="Date Placeholder 1">
            <a:extLst>
              <a:ext uri="{FF2B5EF4-FFF2-40B4-BE49-F238E27FC236}">
                <a16:creationId xmlns:a16="http://schemas.microsoft.com/office/drawing/2014/main" id="{B19385EE-1129-4223-DD6D-B1C5E093B807}"/>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3" name="Footer Placeholder 2">
            <a:extLst>
              <a:ext uri="{FF2B5EF4-FFF2-40B4-BE49-F238E27FC236}">
                <a16:creationId xmlns:a16="http://schemas.microsoft.com/office/drawing/2014/main" id="{7D47918A-64EF-3ED6-9BDB-A2B04173065D}"/>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33723857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1B6400-9FB1-D060-8795-B62997C3E73F}"/>
              </a:ext>
            </a:extLst>
          </p:cNvPr>
          <p:cNvSpPr>
            <a:spLocks noGrp="1"/>
          </p:cNvSpPr>
          <p:nvPr>
            <p:ph type="sldNum" sz="quarter" idx="4"/>
          </p:nvPr>
        </p:nvSpPr>
        <p:spPr/>
        <p:txBody>
          <a:bodyPr/>
          <a:lstStyle/>
          <a:p>
            <a:fld id="{17918391-D411-FE40-AAD7-861AE5233E0E}" type="slidenum">
              <a:rPr lang="en-US" smtClean="0"/>
              <a:pPr/>
              <a:t>21</a:t>
            </a:fld>
            <a:endParaRPr lang="en-US"/>
          </a:p>
        </p:txBody>
      </p:sp>
      <p:sp>
        <p:nvSpPr>
          <p:cNvPr id="13" name="TextBox 12">
            <a:extLst>
              <a:ext uri="{FF2B5EF4-FFF2-40B4-BE49-F238E27FC236}">
                <a16:creationId xmlns:a16="http://schemas.microsoft.com/office/drawing/2014/main" id="{C635BEC9-1A87-882A-9E75-371DF18B15E5}"/>
              </a:ext>
            </a:extLst>
          </p:cNvPr>
          <p:cNvSpPr txBox="1"/>
          <p:nvPr/>
        </p:nvSpPr>
        <p:spPr>
          <a:xfrm>
            <a:off x="7304144" y="5599601"/>
            <a:ext cx="1180183" cy="276999"/>
          </a:xfrm>
          <a:prstGeom prst="rect">
            <a:avLst/>
          </a:prstGeom>
          <a:noFill/>
        </p:spPr>
        <p:txBody>
          <a:bodyPr wrap="square" rtlCol="0">
            <a:spAutoFit/>
          </a:bodyPr>
          <a:lstStyle/>
          <a:p>
            <a:r>
              <a:rPr lang="en-US" sz="1200" b="1" dirty="0"/>
              <a:t>Coils (Nb</a:t>
            </a:r>
            <a:r>
              <a:rPr lang="en-US" sz="1200" b="1" baseline="-25000" dirty="0"/>
              <a:t>3</a:t>
            </a:r>
            <a:r>
              <a:rPr lang="en-US" sz="1200" b="1" dirty="0"/>
              <a:t>Sn)</a:t>
            </a:r>
            <a:endParaRPr lang="en-GB" sz="1200" b="1" dirty="0"/>
          </a:p>
        </p:txBody>
      </p:sp>
      <p:sp>
        <p:nvSpPr>
          <p:cNvPr id="14" name="TextBox 13">
            <a:extLst>
              <a:ext uri="{FF2B5EF4-FFF2-40B4-BE49-F238E27FC236}">
                <a16:creationId xmlns:a16="http://schemas.microsoft.com/office/drawing/2014/main" id="{2A86D95D-D847-706A-9485-FA7F195FDAD4}"/>
              </a:ext>
            </a:extLst>
          </p:cNvPr>
          <p:cNvSpPr txBox="1"/>
          <p:nvPr/>
        </p:nvSpPr>
        <p:spPr>
          <a:xfrm>
            <a:off x="6099409" y="5726429"/>
            <a:ext cx="1487393" cy="276999"/>
          </a:xfrm>
          <a:prstGeom prst="rect">
            <a:avLst/>
          </a:prstGeom>
          <a:noFill/>
        </p:spPr>
        <p:txBody>
          <a:bodyPr wrap="square" rtlCol="0">
            <a:spAutoFit/>
          </a:bodyPr>
          <a:lstStyle/>
          <a:p>
            <a:r>
              <a:rPr lang="en-US" sz="1200" b="1" dirty="0"/>
              <a:t>Wedges (Copper)</a:t>
            </a:r>
            <a:endParaRPr lang="en-GB" sz="1200" b="1" dirty="0"/>
          </a:p>
        </p:txBody>
      </p:sp>
      <p:sp>
        <p:nvSpPr>
          <p:cNvPr id="28" name="Rectangle 27">
            <a:extLst>
              <a:ext uri="{FF2B5EF4-FFF2-40B4-BE49-F238E27FC236}">
                <a16:creationId xmlns:a16="http://schemas.microsoft.com/office/drawing/2014/main" id="{F0DDE155-3940-5969-5D2C-33AAE1E4B0AB}"/>
              </a:ext>
            </a:extLst>
          </p:cNvPr>
          <p:cNvSpPr/>
          <p:nvPr/>
        </p:nvSpPr>
        <p:spPr>
          <a:xfrm>
            <a:off x="5591140" y="2233813"/>
            <a:ext cx="2842352" cy="2785494"/>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TextBox 49">
            <a:extLst>
              <a:ext uri="{FF2B5EF4-FFF2-40B4-BE49-F238E27FC236}">
                <a16:creationId xmlns:a16="http://schemas.microsoft.com/office/drawing/2014/main" id="{A78B855D-2783-CE91-373A-80E90F546D8A}"/>
              </a:ext>
            </a:extLst>
          </p:cNvPr>
          <p:cNvSpPr txBox="1"/>
          <p:nvPr/>
        </p:nvSpPr>
        <p:spPr>
          <a:xfrm>
            <a:off x="4235505" y="5621119"/>
            <a:ext cx="2183548" cy="276999"/>
          </a:xfrm>
          <a:prstGeom prst="rect">
            <a:avLst/>
          </a:prstGeom>
          <a:noFill/>
        </p:spPr>
        <p:txBody>
          <a:bodyPr wrap="square" rtlCol="0">
            <a:spAutoFit/>
          </a:bodyPr>
          <a:lstStyle/>
          <a:p>
            <a:r>
              <a:rPr lang="en-US" sz="1200" b="1" dirty="0"/>
              <a:t>Turn insulation (fiberglass)</a:t>
            </a:r>
            <a:endParaRPr lang="en-GB" sz="1200" b="1" dirty="0"/>
          </a:p>
        </p:txBody>
      </p:sp>
      <p:sp>
        <p:nvSpPr>
          <p:cNvPr id="60" name="Title 1">
            <a:extLst>
              <a:ext uri="{FF2B5EF4-FFF2-40B4-BE49-F238E27FC236}">
                <a16:creationId xmlns:a16="http://schemas.microsoft.com/office/drawing/2014/main" id="{9C46FA2A-3CFA-3238-DC10-726C2CE7B119}"/>
              </a:ext>
            </a:extLst>
          </p:cNvPr>
          <p:cNvSpPr txBox="1">
            <a:spLocks/>
          </p:cNvSpPr>
          <p:nvPr/>
        </p:nvSpPr>
        <p:spPr>
          <a:xfrm>
            <a:off x="582417" y="302184"/>
            <a:ext cx="8214449" cy="453538"/>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pPr defTabSz="914400"/>
            <a:r>
              <a:rPr lang="en-US" sz="4000" b="1" dirty="0">
                <a:solidFill>
                  <a:srgbClr val="0055A0"/>
                </a:solidFill>
                <a:latin typeface="+mn-lt"/>
                <a:cs typeface="+mj-cs"/>
              </a:rPr>
              <a:t>LMK2 mechanical mock up cross section (Geometry - quadrant) </a:t>
            </a:r>
            <a:endParaRPr lang="en-GB" sz="4000" b="1" dirty="0">
              <a:solidFill>
                <a:srgbClr val="0055A0"/>
              </a:solidFill>
              <a:latin typeface="+mn-lt"/>
              <a:cs typeface="+mj-cs"/>
            </a:endParaRPr>
          </a:p>
        </p:txBody>
      </p:sp>
      <p:pic>
        <p:nvPicPr>
          <p:cNvPr id="7" name="Picture 6">
            <a:extLst>
              <a:ext uri="{FF2B5EF4-FFF2-40B4-BE49-F238E27FC236}">
                <a16:creationId xmlns:a16="http://schemas.microsoft.com/office/drawing/2014/main" id="{6F03F86F-004C-B785-C783-AFD6C7ABC5EF}"/>
              </a:ext>
            </a:extLst>
          </p:cNvPr>
          <p:cNvPicPr>
            <a:picLocks noChangeAspect="1"/>
          </p:cNvPicPr>
          <p:nvPr/>
        </p:nvPicPr>
        <p:blipFill>
          <a:blip r:embed="rId2"/>
          <a:stretch>
            <a:fillRect/>
          </a:stretch>
        </p:blipFill>
        <p:spPr>
          <a:xfrm>
            <a:off x="634373" y="1688064"/>
            <a:ext cx="3455334" cy="3460160"/>
          </a:xfrm>
          <a:prstGeom prst="rect">
            <a:avLst/>
          </a:prstGeom>
        </p:spPr>
      </p:pic>
      <p:grpSp>
        <p:nvGrpSpPr>
          <p:cNvPr id="23" name="Group 22">
            <a:extLst>
              <a:ext uri="{FF2B5EF4-FFF2-40B4-BE49-F238E27FC236}">
                <a16:creationId xmlns:a16="http://schemas.microsoft.com/office/drawing/2014/main" id="{964CB02A-AC14-9917-9DA5-E97814682774}"/>
              </a:ext>
            </a:extLst>
          </p:cNvPr>
          <p:cNvGrpSpPr/>
          <p:nvPr/>
        </p:nvGrpSpPr>
        <p:grpSpPr>
          <a:xfrm>
            <a:off x="694869" y="2227743"/>
            <a:ext cx="4896271" cy="2975719"/>
            <a:chOff x="428280" y="1265104"/>
            <a:chExt cx="4896271" cy="2875845"/>
          </a:xfrm>
        </p:grpSpPr>
        <p:sp>
          <p:nvSpPr>
            <p:cNvPr id="29" name="Rectangle 28">
              <a:extLst>
                <a:ext uri="{FF2B5EF4-FFF2-40B4-BE49-F238E27FC236}">
                  <a16:creationId xmlns:a16="http://schemas.microsoft.com/office/drawing/2014/main" id="{1C628FDB-D6C3-B7A6-6D1C-AA71C70ABFA7}"/>
                </a:ext>
              </a:extLst>
            </p:cNvPr>
            <p:cNvSpPr/>
            <p:nvPr/>
          </p:nvSpPr>
          <p:spPr>
            <a:xfrm>
              <a:off x="428280" y="3180192"/>
              <a:ext cx="1063503" cy="960757"/>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30" name="Straight Arrow Connector 29">
              <a:extLst>
                <a:ext uri="{FF2B5EF4-FFF2-40B4-BE49-F238E27FC236}">
                  <a16:creationId xmlns:a16="http://schemas.microsoft.com/office/drawing/2014/main" id="{3CFAAF9C-3135-DB2C-825C-E3255B68067F}"/>
                </a:ext>
              </a:extLst>
            </p:cNvPr>
            <p:cNvCxnSpPr>
              <a:cxnSpLocks/>
            </p:cNvCxnSpPr>
            <p:nvPr/>
          </p:nvCxnSpPr>
          <p:spPr>
            <a:xfrm flipV="1">
              <a:off x="1491783" y="1265104"/>
              <a:ext cx="3832768" cy="1899773"/>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F77BFA92-D278-F26F-BFC8-E71903AD17E5}"/>
                </a:ext>
              </a:extLst>
            </p:cNvPr>
            <p:cNvCxnSpPr>
              <a:cxnSpLocks/>
            </p:cNvCxnSpPr>
            <p:nvPr/>
          </p:nvCxnSpPr>
          <p:spPr>
            <a:xfrm flipV="1">
              <a:off x="1344411" y="3978292"/>
              <a:ext cx="3980140" cy="162654"/>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61" name="Group 60">
            <a:extLst>
              <a:ext uri="{FF2B5EF4-FFF2-40B4-BE49-F238E27FC236}">
                <a16:creationId xmlns:a16="http://schemas.microsoft.com/office/drawing/2014/main" id="{C16CEF7F-6552-A3CF-C991-A6B872FCA951}"/>
              </a:ext>
            </a:extLst>
          </p:cNvPr>
          <p:cNvGrpSpPr/>
          <p:nvPr/>
        </p:nvGrpSpPr>
        <p:grpSpPr>
          <a:xfrm rot="18715536">
            <a:off x="2658257" y="2307354"/>
            <a:ext cx="535581" cy="278495"/>
            <a:chOff x="4297680" y="3518957"/>
            <a:chExt cx="535581" cy="278495"/>
          </a:xfrm>
        </p:grpSpPr>
        <p:cxnSp>
          <p:nvCxnSpPr>
            <p:cNvPr id="62" name="Straight Connector 61">
              <a:extLst>
                <a:ext uri="{FF2B5EF4-FFF2-40B4-BE49-F238E27FC236}">
                  <a16:creationId xmlns:a16="http://schemas.microsoft.com/office/drawing/2014/main" id="{012F5096-00C7-EA5D-3FE7-67A4F155B672}"/>
                </a:ext>
              </a:extLst>
            </p:cNvPr>
            <p:cNvCxnSpPr>
              <a:cxnSpLocks/>
            </p:cNvCxnSpPr>
            <p:nvPr/>
          </p:nvCxnSpPr>
          <p:spPr>
            <a:xfrm rot="2056539" flipV="1">
              <a:off x="4422480" y="3518957"/>
              <a:ext cx="410781" cy="278495"/>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63" name="Oval 62">
              <a:extLst>
                <a:ext uri="{FF2B5EF4-FFF2-40B4-BE49-F238E27FC236}">
                  <a16:creationId xmlns:a16="http://schemas.microsoft.com/office/drawing/2014/main" id="{20FA22FA-E869-7B68-7DD2-DD5AFD064F23}"/>
                </a:ext>
              </a:extLst>
            </p:cNvPr>
            <p:cNvSpPr/>
            <p:nvPr/>
          </p:nvSpPr>
          <p:spPr>
            <a:xfrm>
              <a:off x="4297680" y="3599411"/>
              <a:ext cx="133004" cy="141316"/>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4" name="TextBox 63">
            <a:extLst>
              <a:ext uri="{FF2B5EF4-FFF2-40B4-BE49-F238E27FC236}">
                <a16:creationId xmlns:a16="http://schemas.microsoft.com/office/drawing/2014/main" id="{7D89C682-555F-E08C-FCC9-930096CD912B}"/>
              </a:ext>
            </a:extLst>
          </p:cNvPr>
          <p:cNvSpPr txBox="1"/>
          <p:nvPr/>
        </p:nvSpPr>
        <p:spPr>
          <a:xfrm>
            <a:off x="2562239" y="1844921"/>
            <a:ext cx="1812459" cy="276999"/>
          </a:xfrm>
          <a:prstGeom prst="rect">
            <a:avLst/>
          </a:prstGeom>
          <a:noFill/>
        </p:spPr>
        <p:txBody>
          <a:bodyPr wrap="square" rtlCol="0">
            <a:spAutoFit/>
          </a:bodyPr>
          <a:lstStyle/>
          <a:p>
            <a:r>
              <a:rPr lang="en-US" sz="1200" b="1" dirty="0"/>
              <a:t>Shell (Stainless Steel)</a:t>
            </a:r>
            <a:endParaRPr lang="en-GB" sz="1200" b="1" dirty="0"/>
          </a:p>
        </p:txBody>
      </p:sp>
      <p:sp>
        <p:nvSpPr>
          <p:cNvPr id="65" name="TextBox 64">
            <a:extLst>
              <a:ext uri="{FF2B5EF4-FFF2-40B4-BE49-F238E27FC236}">
                <a16:creationId xmlns:a16="http://schemas.microsoft.com/office/drawing/2014/main" id="{C3F9CEC3-5E81-86F1-2B5D-A7EB232AD034}"/>
              </a:ext>
            </a:extLst>
          </p:cNvPr>
          <p:cNvSpPr txBox="1"/>
          <p:nvPr/>
        </p:nvSpPr>
        <p:spPr>
          <a:xfrm>
            <a:off x="3512334" y="2404945"/>
            <a:ext cx="1000313" cy="276999"/>
          </a:xfrm>
          <a:prstGeom prst="rect">
            <a:avLst/>
          </a:prstGeom>
          <a:noFill/>
        </p:spPr>
        <p:txBody>
          <a:bodyPr wrap="square" rtlCol="0">
            <a:spAutoFit/>
          </a:bodyPr>
          <a:lstStyle/>
          <a:p>
            <a:r>
              <a:rPr lang="en-US" sz="1200" b="1" dirty="0"/>
              <a:t>Yoke (Iron)</a:t>
            </a:r>
            <a:endParaRPr lang="en-GB" sz="1200" b="1" dirty="0"/>
          </a:p>
        </p:txBody>
      </p:sp>
      <p:grpSp>
        <p:nvGrpSpPr>
          <p:cNvPr id="66" name="Group 65">
            <a:extLst>
              <a:ext uri="{FF2B5EF4-FFF2-40B4-BE49-F238E27FC236}">
                <a16:creationId xmlns:a16="http://schemas.microsoft.com/office/drawing/2014/main" id="{0B92D007-8608-F6C8-D47A-51BAD1F70F7B}"/>
              </a:ext>
            </a:extLst>
          </p:cNvPr>
          <p:cNvGrpSpPr/>
          <p:nvPr/>
        </p:nvGrpSpPr>
        <p:grpSpPr>
          <a:xfrm rot="19479880">
            <a:off x="2886143" y="2773883"/>
            <a:ext cx="864982" cy="539413"/>
            <a:chOff x="4297680" y="3367566"/>
            <a:chExt cx="864982" cy="539413"/>
          </a:xfrm>
        </p:grpSpPr>
        <p:cxnSp>
          <p:nvCxnSpPr>
            <p:cNvPr id="67" name="Straight Connector 66">
              <a:extLst>
                <a:ext uri="{FF2B5EF4-FFF2-40B4-BE49-F238E27FC236}">
                  <a16:creationId xmlns:a16="http://schemas.microsoft.com/office/drawing/2014/main" id="{CEA30E1F-99B2-F145-F276-070E95A290D5}"/>
                </a:ext>
              </a:extLst>
            </p:cNvPr>
            <p:cNvCxnSpPr>
              <a:cxnSpLocks/>
            </p:cNvCxnSpPr>
            <p:nvPr/>
          </p:nvCxnSpPr>
          <p:spPr>
            <a:xfrm rot="2120120" flipV="1">
              <a:off x="4472109" y="3367566"/>
              <a:ext cx="690553" cy="539413"/>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68" name="Oval 67">
              <a:extLst>
                <a:ext uri="{FF2B5EF4-FFF2-40B4-BE49-F238E27FC236}">
                  <a16:creationId xmlns:a16="http://schemas.microsoft.com/office/drawing/2014/main" id="{6B7DCE7C-A261-5E5F-E9C1-9056C30D2624}"/>
                </a:ext>
              </a:extLst>
            </p:cNvPr>
            <p:cNvSpPr/>
            <p:nvPr/>
          </p:nvSpPr>
          <p:spPr>
            <a:xfrm>
              <a:off x="4297680" y="3599411"/>
              <a:ext cx="133004" cy="141316"/>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9" name="TextBox 68">
            <a:extLst>
              <a:ext uri="{FF2B5EF4-FFF2-40B4-BE49-F238E27FC236}">
                <a16:creationId xmlns:a16="http://schemas.microsoft.com/office/drawing/2014/main" id="{453DF960-28C0-495A-0CF2-0AFA795C475E}"/>
              </a:ext>
            </a:extLst>
          </p:cNvPr>
          <p:cNvSpPr txBox="1"/>
          <p:nvPr/>
        </p:nvSpPr>
        <p:spPr>
          <a:xfrm>
            <a:off x="3782406" y="3159565"/>
            <a:ext cx="1840423" cy="276999"/>
          </a:xfrm>
          <a:prstGeom prst="rect">
            <a:avLst/>
          </a:prstGeom>
          <a:noFill/>
        </p:spPr>
        <p:txBody>
          <a:bodyPr wrap="square" rtlCol="0">
            <a:spAutoFit/>
          </a:bodyPr>
          <a:lstStyle/>
          <a:p>
            <a:r>
              <a:rPr lang="en-US" sz="1200" b="1" dirty="0"/>
              <a:t>Collar (Stainless Steel)</a:t>
            </a:r>
            <a:endParaRPr lang="en-GB" sz="1200" b="1" dirty="0"/>
          </a:p>
        </p:txBody>
      </p:sp>
      <p:pic>
        <p:nvPicPr>
          <p:cNvPr id="70" name="Picture 69">
            <a:extLst>
              <a:ext uri="{FF2B5EF4-FFF2-40B4-BE49-F238E27FC236}">
                <a16:creationId xmlns:a16="http://schemas.microsoft.com/office/drawing/2014/main" id="{829B1B61-473C-6F21-9379-BA2D16403DB3}"/>
              </a:ext>
            </a:extLst>
          </p:cNvPr>
          <p:cNvPicPr>
            <a:picLocks noChangeAspect="1"/>
          </p:cNvPicPr>
          <p:nvPr/>
        </p:nvPicPr>
        <p:blipFill>
          <a:blip r:embed="rId3"/>
          <a:stretch>
            <a:fillRect/>
          </a:stretch>
        </p:blipFill>
        <p:spPr>
          <a:xfrm>
            <a:off x="5622829" y="2276505"/>
            <a:ext cx="2768199" cy="2742802"/>
          </a:xfrm>
          <a:prstGeom prst="rect">
            <a:avLst/>
          </a:prstGeom>
        </p:spPr>
      </p:pic>
      <p:grpSp>
        <p:nvGrpSpPr>
          <p:cNvPr id="72" name="Group 71">
            <a:extLst>
              <a:ext uri="{FF2B5EF4-FFF2-40B4-BE49-F238E27FC236}">
                <a16:creationId xmlns:a16="http://schemas.microsoft.com/office/drawing/2014/main" id="{D1F75CFB-325D-DC3C-D4AC-65AE847CE65D}"/>
              </a:ext>
            </a:extLst>
          </p:cNvPr>
          <p:cNvGrpSpPr/>
          <p:nvPr/>
        </p:nvGrpSpPr>
        <p:grpSpPr>
          <a:xfrm rot="9549828">
            <a:off x="5107819" y="2927161"/>
            <a:ext cx="945089" cy="142773"/>
            <a:chOff x="4311371" y="3581248"/>
            <a:chExt cx="945089" cy="142773"/>
          </a:xfrm>
        </p:grpSpPr>
        <p:cxnSp>
          <p:nvCxnSpPr>
            <p:cNvPr id="73" name="Straight Connector 72">
              <a:extLst>
                <a:ext uri="{FF2B5EF4-FFF2-40B4-BE49-F238E27FC236}">
                  <a16:creationId xmlns:a16="http://schemas.microsoft.com/office/drawing/2014/main" id="{596A4879-F1CA-4358-645D-0ACD8B932DE1}"/>
                </a:ext>
              </a:extLst>
            </p:cNvPr>
            <p:cNvCxnSpPr>
              <a:cxnSpLocks/>
            </p:cNvCxnSpPr>
            <p:nvPr/>
          </p:nvCxnSpPr>
          <p:spPr>
            <a:xfrm rot="21156918">
              <a:off x="4366765" y="3603390"/>
              <a:ext cx="889695" cy="11581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74" name="Oval 73">
              <a:extLst>
                <a:ext uri="{FF2B5EF4-FFF2-40B4-BE49-F238E27FC236}">
                  <a16:creationId xmlns:a16="http://schemas.microsoft.com/office/drawing/2014/main" id="{DE91A2D1-E23D-7F94-2FBD-50255150AB0F}"/>
                </a:ext>
              </a:extLst>
            </p:cNvPr>
            <p:cNvSpPr/>
            <p:nvPr/>
          </p:nvSpPr>
          <p:spPr>
            <a:xfrm>
              <a:off x="4311371" y="3581248"/>
              <a:ext cx="116451" cy="142773"/>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5" name="Group 74">
            <a:extLst>
              <a:ext uri="{FF2B5EF4-FFF2-40B4-BE49-F238E27FC236}">
                <a16:creationId xmlns:a16="http://schemas.microsoft.com/office/drawing/2014/main" id="{42D429F7-8E9A-E013-C231-238B6E1D116A}"/>
              </a:ext>
            </a:extLst>
          </p:cNvPr>
          <p:cNvGrpSpPr/>
          <p:nvPr/>
        </p:nvGrpSpPr>
        <p:grpSpPr>
          <a:xfrm rot="4495236">
            <a:off x="6967611" y="5047919"/>
            <a:ext cx="945089" cy="142773"/>
            <a:chOff x="4311371" y="3581248"/>
            <a:chExt cx="945089" cy="142773"/>
          </a:xfrm>
        </p:grpSpPr>
        <p:cxnSp>
          <p:nvCxnSpPr>
            <p:cNvPr id="76" name="Straight Connector 75">
              <a:extLst>
                <a:ext uri="{FF2B5EF4-FFF2-40B4-BE49-F238E27FC236}">
                  <a16:creationId xmlns:a16="http://schemas.microsoft.com/office/drawing/2014/main" id="{5A0B614F-4FA3-120E-E4E6-65B913211B3E}"/>
                </a:ext>
              </a:extLst>
            </p:cNvPr>
            <p:cNvCxnSpPr>
              <a:cxnSpLocks/>
            </p:cNvCxnSpPr>
            <p:nvPr/>
          </p:nvCxnSpPr>
          <p:spPr>
            <a:xfrm rot="21156918">
              <a:off x="4366765" y="3603390"/>
              <a:ext cx="889695" cy="11581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77" name="Oval 76">
              <a:extLst>
                <a:ext uri="{FF2B5EF4-FFF2-40B4-BE49-F238E27FC236}">
                  <a16:creationId xmlns:a16="http://schemas.microsoft.com/office/drawing/2014/main" id="{9625AF1D-2A5B-98F1-FEAB-CA72A36F8A0D}"/>
                </a:ext>
              </a:extLst>
            </p:cNvPr>
            <p:cNvSpPr/>
            <p:nvPr/>
          </p:nvSpPr>
          <p:spPr>
            <a:xfrm>
              <a:off x="4311371" y="3581248"/>
              <a:ext cx="116451" cy="142773"/>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8" name="Group 77">
            <a:extLst>
              <a:ext uri="{FF2B5EF4-FFF2-40B4-BE49-F238E27FC236}">
                <a16:creationId xmlns:a16="http://schemas.microsoft.com/office/drawing/2014/main" id="{1AE47E1E-098A-349A-D4CD-CC7A328F0F0C}"/>
              </a:ext>
            </a:extLst>
          </p:cNvPr>
          <p:cNvGrpSpPr/>
          <p:nvPr/>
        </p:nvGrpSpPr>
        <p:grpSpPr>
          <a:xfrm rot="8371134" flipV="1">
            <a:off x="5476038" y="4822217"/>
            <a:ext cx="1134668" cy="453086"/>
            <a:chOff x="4311371" y="3336875"/>
            <a:chExt cx="1558328" cy="623468"/>
          </a:xfrm>
        </p:grpSpPr>
        <p:cxnSp>
          <p:nvCxnSpPr>
            <p:cNvPr id="79" name="Straight Connector 78">
              <a:extLst>
                <a:ext uri="{FF2B5EF4-FFF2-40B4-BE49-F238E27FC236}">
                  <a16:creationId xmlns:a16="http://schemas.microsoft.com/office/drawing/2014/main" id="{7B3C962A-3DC0-AC4E-9067-B0B5E8878FBC}"/>
                </a:ext>
              </a:extLst>
            </p:cNvPr>
            <p:cNvCxnSpPr>
              <a:cxnSpLocks/>
            </p:cNvCxnSpPr>
            <p:nvPr/>
          </p:nvCxnSpPr>
          <p:spPr>
            <a:xfrm rot="14672057" flipH="1">
              <a:off x="4840852" y="2931495"/>
              <a:ext cx="623468" cy="1434227"/>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80" name="Oval 79">
              <a:extLst>
                <a:ext uri="{FF2B5EF4-FFF2-40B4-BE49-F238E27FC236}">
                  <a16:creationId xmlns:a16="http://schemas.microsoft.com/office/drawing/2014/main" id="{27E85EE7-DA67-9981-1805-27BCA0717E72}"/>
                </a:ext>
              </a:extLst>
            </p:cNvPr>
            <p:cNvSpPr/>
            <p:nvPr/>
          </p:nvSpPr>
          <p:spPr>
            <a:xfrm>
              <a:off x="4311371" y="3627333"/>
              <a:ext cx="74418" cy="96688"/>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82" name="Straight Connector 81">
            <a:extLst>
              <a:ext uri="{FF2B5EF4-FFF2-40B4-BE49-F238E27FC236}">
                <a16:creationId xmlns:a16="http://schemas.microsoft.com/office/drawing/2014/main" id="{BF6EADE2-F53C-3943-BF9E-2CB4A31FB6C5}"/>
              </a:ext>
            </a:extLst>
          </p:cNvPr>
          <p:cNvCxnSpPr>
            <a:cxnSpLocks/>
          </p:cNvCxnSpPr>
          <p:nvPr/>
        </p:nvCxnSpPr>
        <p:spPr>
          <a:xfrm>
            <a:off x="6721458" y="4571875"/>
            <a:ext cx="17176" cy="1131232"/>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83" name="Oval 82">
            <a:extLst>
              <a:ext uri="{FF2B5EF4-FFF2-40B4-BE49-F238E27FC236}">
                <a16:creationId xmlns:a16="http://schemas.microsoft.com/office/drawing/2014/main" id="{7C4320A6-CB20-D2FE-7720-5CA01A784238}"/>
              </a:ext>
            </a:extLst>
          </p:cNvPr>
          <p:cNvSpPr/>
          <p:nvPr/>
        </p:nvSpPr>
        <p:spPr>
          <a:xfrm rot="6618610">
            <a:off x="6682052" y="4504828"/>
            <a:ext cx="116451" cy="142773"/>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85" name="Group 84">
            <a:extLst>
              <a:ext uri="{FF2B5EF4-FFF2-40B4-BE49-F238E27FC236}">
                <a16:creationId xmlns:a16="http://schemas.microsoft.com/office/drawing/2014/main" id="{570E8CFA-3829-CBE7-28EC-C48FC566784B}"/>
              </a:ext>
            </a:extLst>
          </p:cNvPr>
          <p:cNvGrpSpPr/>
          <p:nvPr/>
        </p:nvGrpSpPr>
        <p:grpSpPr>
          <a:xfrm rot="5151065">
            <a:off x="3140128" y="5221670"/>
            <a:ext cx="1207872" cy="141316"/>
            <a:chOff x="4297680" y="3599411"/>
            <a:chExt cx="1207872" cy="141316"/>
          </a:xfrm>
        </p:grpSpPr>
        <p:cxnSp>
          <p:nvCxnSpPr>
            <p:cNvPr id="86" name="Straight Connector 85">
              <a:extLst>
                <a:ext uri="{FF2B5EF4-FFF2-40B4-BE49-F238E27FC236}">
                  <a16:creationId xmlns:a16="http://schemas.microsoft.com/office/drawing/2014/main" id="{5F0DB99C-0A35-155B-027F-50E805F185ED}"/>
                </a:ext>
              </a:extLst>
            </p:cNvPr>
            <p:cNvCxnSpPr>
              <a:cxnSpLocks/>
            </p:cNvCxnSpPr>
            <p:nvPr/>
          </p:nvCxnSpPr>
          <p:spPr>
            <a:xfrm rot="16448935" flipH="1">
              <a:off x="4952703" y="3167161"/>
              <a:ext cx="1" cy="110569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87" name="Oval 86">
              <a:extLst>
                <a:ext uri="{FF2B5EF4-FFF2-40B4-BE49-F238E27FC236}">
                  <a16:creationId xmlns:a16="http://schemas.microsoft.com/office/drawing/2014/main" id="{B0F43167-3EDF-58FE-5C4C-23F258476505}"/>
                </a:ext>
              </a:extLst>
            </p:cNvPr>
            <p:cNvSpPr/>
            <p:nvPr/>
          </p:nvSpPr>
          <p:spPr>
            <a:xfrm>
              <a:off x="4297680" y="3599411"/>
              <a:ext cx="133004" cy="141316"/>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9" name="TextBox 88">
            <a:extLst>
              <a:ext uri="{FF2B5EF4-FFF2-40B4-BE49-F238E27FC236}">
                <a16:creationId xmlns:a16="http://schemas.microsoft.com/office/drawing/2014/main" id="{ADBBCACA-57A7-1288-E48E-6B79519F24D7}"/>
              </a:ext>
            </a:extLst>
          </p:cNvPr>
          <p:cNvSpPr txBox="1"/>
          <p:nvPr/>
        </p:nvSpPr>
        <p:spPr>
          <a:xfrm>
            <a:off x="2562239" y="5899743"/>
            <a:ext cx="1794828" cy="276999"/>
          </a:xfrm>
          <a:prstGeom prst="rect">
            <a:avLst/>
          </a:prstGeom>
          <a:noFill/>
        </p:spPr>
        <p:txBody>
          <a:bodyPr wrap="square" rtlCol="0">
            <a:spAutoFit/>
          </a:bodyPr>
          <a:lstStyle/>
          <a:p>
            <a:r>
              <a:rPr lang="en-US" sz="1200" b="1" dirty="0"/>
              <a:t>Stopper (Aluminum)</a:t>
            </a:r>
            <a:endParaRPr lang="en-GB" sz="1200" b="1" dirty="0"/>
          </a:p>
        </p:txBody>
      </p:sp>
      <p:sp>
        <p:nvSpPr>
          <p:cNvPr id="5" name="Date Placeholder 1">
            <a:extLst>
              <a:ext uri="{FF2B5EF4-FFF2-40B4-BE49-F238E27FC236}">
                <a16:creationId xmlns:a16="http://schemas.microsoft.com/office/drawing/2014/main" id="{B91C0E9B-6EEB-4C94-D0DC-D1B282806027}"/>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6" name="Footer Placeholder 2">
            <a:extLst>
              <a:ext uri="{FF2B5EF4-FFF2-40B4-BE49-F238E27FC236}">
                <a16:creationId xmlns:a16="http://schemas.microsoft.com/office/drawing/2014/main" id="{ED84E918-AC2B-FDFD-0025-8C133B93EBFD}"/>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12639707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0905AEE-416B-0A66-6A7D-120AC3E2F8EF}"/>
              </a:ext>
            </a:extLst>
          </p:cNvPr>
          <p:cNvSpPr>
            <a:spLocks noGrp="1"/>
          </p:cNvSpPr>
          <p:nvPr>
            <p:ph type="sldNum" sz="quarter" idx="4"/>
          </p:nvPr>
        </p:nvSpPr>
        <p:spPr/>
        <p:txBody>
          <a:bodyPr/>
          <a:lstStyle/>
          <a:p>
            <a:fld id="{17918391-D411-FE40-AAD7-861AE5233E0E}" type="slidenum">
              <a:rPr lang="en-US" smtClean="0"/>
              <a:pPr/>
              <a:t>22</a:t>
            </a:fld>
            <a:endParaRPr lang="en-US"/>
          </a:p>
        </p:txBody>
      </p:sp>
      <p:sp>
        <p:nvSpPr>
          <p:cNvPr id="14" name="Title 1">
            <a:extLst>
              <a:ext uri="{FF2B5EF4-FFF2-40B4-BE49-F238E27FC236}">
                <a16:creationId xmlns:a16="http://schemas.microsoft.com/office/drawing/2014/main" id="{50A9F649-0302-F735-F872-C99192CEB100}"/>
              </a:ext>
            </a:extLst>
          </p:cNvPr>
          <p:cNvSpPr txBox="1">
            <a:spLocks/>
          </p:cNvSpPr>
          <p:nvPr/>
        </p:nvSpPr>
        <p:spPr>
          <a:xfrm>
            <a:off x="333386" y="121704"/>
            <a:ext cx="8998705" cy="453538"/>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200" b="1" dirty="0">
                <a:solidFill>
                  <a:srgbClr val="0055A0"/>
                </a:solidFill>
                <a:latin typeface="+mn-lt"/>
                <a:cs typeface="+mj-cs"/>
              </a:rPr>
              <a:t>Coils Von Mises stress, plan</a:t>
            </a:r>
            <a:endParaRPr lang="en-GB" sz="3200" b="1" dirty="0">
              <a:solidFill>
                <a:srgbClr val="0055A0"/>
              </a:solidFill>
              <a:latin typeface="+mn-lt"/>
              <a:cs typeface="+mj-cs"/>
            </a:endParaRPr>
          </a:p>
        </p:txBody>
      </p:sp>
      <p:pic>
        <p:nvPicPr>
          <p:cNvPr id="5" name="Picture 4">
            <a:extLst>
              <a:ext uri="{FF2B5EF4-FFF2-40B4-BE49-F238E27FC236}">
                <a16:creationId xmlns:a16="http://schemas.microsoft.com/office/drawing/2014/main" id="{7ACC1D95-C84F-3F81-B26A-780169597B34}"/>
              </a:ext>
            </a:extLst>
          </p:cNvPr>
          <p:cNvPicPr>
            <a:picLocks noChangeAspect="1"/>
          </p:cNvPicPr>
          <p:nvPr/>
        </p:nvPicPr>
        <p:blipFill>
          <a:blip r:embed="rId2"/>
          <a:stretch>
            <a:fillRect/>
          </a:stretch>
        </p:blipFill>
        <p:spPr>
          <a:xfrm>
            <a:off x="1382781" y="2308194"/>
            <a:ext cx="6229486" cy="3974564"/>
          </a:xfrm>
          <a:prstGeom prst="rect">
            <a:avLst/>
          </a:prstGeom>
        </p:spPr>
      </p:pic>
      <p:sp>
        <p:nvSpPr>
          <p:cNvPr id="6" name="Content Placeholder 1">
            <a:extLst>
              <a:ext uri="{FF2B5EF4-FFF2-40B4-BE49-F238E27FC236}">
                <a16:creationId xmlns:a16="http://schemas.microsoft.com/office/drawing/2014/main" id="{282381E4-60B8-AF25-5081-B356A8CEA072}"/>
              </a:ext>
            </a:extLst>
          </p:cNvPr>
          <p:cNvSpPr txBox="1">
            <a:spLocks/>
          </p:cNvSpPr>
          <p:nvPr/>
        </p:nvSpPr>
        <p:spPr>
          <a:xfrm>
            <a:off x="333386" y="786708"/>
            <a:ext cx="8477228" cy="45674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chemeClr val="accent1">
                    <a:lumMod val="75000"/>
                  </a:schemeClr>
                </a:solidFill>
              </a:rPr>
              <a:t>Coil stresses along load steps within allowable.</a:t>
            </a:r>
          </a:p>
          <a:p>
            <a:r>
              <a:rPr lang="en-US" sz="2400" dirty="0">
                <a:solidFill>
                  <a:schemeClr val="accent1">
                    <a:lumMod val="75000"/>
                  </a:schemeClr>
                </a:solidFill>
              </a:rPr>
              <a:t>Optimization of collar size, pole shims, shell thickness, welding, Alu stopper size</a:t>
            </a:r>
          </a:p>
          <a:p>
            <a:r>
              <a:rPr lang="en-US" sz="2400" dirty="0">
                <a:solidFill>
                  <a:schemeClr val="accent1">
                    <a:lumMod val="75000"/>
                  </a:schemeClr>
                </a:solidFill>
              </a:rPr>
              <a:t>Next, model scale up of LMK2 11T coil geometry, CAD design</a:t>
            </a:r>
            <a:endParaRPr lang="en-GB" sz="2400" dirty="0">
              <a:solidFill>
                <a:schemeClr val="accent1">
                  <a:lumMod val="75000"/>
                </a:schemeClr>
              </a:solidFill>
            </a:endParaRPr>
          </a:p>
        </p:txBody>
      </p:sp>
      <p:sp>
        <p:nvSpPr>
          <p:cNvPr id="7" name="Date Placeholder 1">
            <a:extLst>
              <a:ext uri="{FF2B5EF4-FFF2-40B4-BE49-F238E27FC236}">
                <a16:creationId xmlns:a16="http://schemas.microsoft.com/office/drawing/2014/main" id="{24355FFF-CEBC-E0C2-F206-F8113A8DB9A9}"/>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8" name="Footer Placeholder 2">
            <a:extLst>
              <a:ext uri="{FF2B5EF4-FFF2-40B4-BE49-F238E27FC236}">
                <a16:creationId xmlns:a16="http://schemas.microsoft.com/office/drawing/2014/main" id="{F55B25A9-363C-8839-831D-90E855AD53E6}"/>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
        <p:nvSpPr>
          <p:cNvPr id="10" name="TextBox 9">
            <a:extLst>
              <a:ext uri="{FF2B5EF4-FFF2-40B4-BE49-F238E27FC236}">
                <a16:creationId xmlns:a16="http://schemas.microsoft.com/office/drawing/2014/main" id="{00776C74-B1B2-D538-BDAD-1915999077D7}"/>
              </a:ext>
            </a:extLst>
          </p:cNvPr>
          <p:cNvSpPr txBox="1"/>
          <p:nvPr/>
        </p:nvSpPr>
        <p:spPr>
          <a:xfrm>
            <a:off x="7423602" y="5238716"/>
            <a:ext cx="2024971" cy="646331"/>
          </a:xfrm>
          <a:prstGeom prst="rect">
            <a:avLst/>
          </a:prstGeom>
          <a:noFill/>
        </p:spPr>
        <p:txBody>
          <a:bodyPr wrap="square">
            <a:spAutoFit/>
          </a:bodyPr>
          <a:lstStyle/>
          <a:p>
            <a:r>
              <a:rPr lang="en-US" sz="1800" b="1" dirty="0">
                <a:solidFill>
                  <a:srgbClr val="0055A0"/>
                </a:solidFill>
                <a:latin typeface="+mn-lt"/>
                <a:cs typeface="+mj-cs"/>
              </a:rPr>
              <a:t>[</a:t>
            </a:r>
            <a:r>
              <a:rPr lang="en-US" sz="1800" dirty="0">
                <a:solidFill>
                  <a:srgbClr val="0055A0"/>
                </a:solidFill>
                <a:latin typeface="+mn-lt"/>
                <a:cs typeface="+mj-cs"/>
              </a:rPr>
              <a:t>P Wachal / </a:t>
            </a:r>
            <a:r>
              <a:rPr lang="en-US" sz="1800" b="1" dirty="0">
                <a:solidFill>
                  <a:srgbClr val="0055A0"/>
                </a:solidFill>
                <a:latin typeface="+mn-lt"/>
                <a:cs typeface="+mj-cs"/>
              </a:rPr>
              <a:t>S</a:t>
            </a:r>
            <a:r>
              <a:rPr lang="en-GB" sz="1800" b="1" dirty="0">
                <a:solidFill>
                  <a:srgbClr val="0055A0"/>
                </a:solidFill>
                <a:latin typeface="+mn-lt"/>
                <a:cs typeface="+mj-cs"/>
              </a:rPr>
              <a:t>. Gowrishankar ]</a:t>
            </a:r>
            <a:endParaRPr lang="en-GB" dirty="0"/>
          </a:p>
        </p:txBody>
      </p:sp>
    </p:spTree>
    <p:extLst>
      <p:ext uri="{BB962C8B-B14F-4D97-AF65-F5344CB8AC3E}">
        <p14:creationId xmlns:p14="http://schemas.microsoft.com/office/powerpoint/2010/main" val="28583750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FAF40D3-6D93-628C-D57D-E46C6EA95F2F}"/>
              </a:ext>
            </a:extLst>
          </p:cNvPr>
          <p:cNvSpPr>
            <a:spLocks noGrp="1"/>
          </p:cNvSpPr>
          <p:nvPr>
            <p:ph idx="1"/>
          </p:nvPr>
        </p:nvSpPr>
        <p:spPr>
          <a:xfrm>
            <a:off x="346457" y="1091453"/>
            <a:ext cx="8229600" cy="3984187"/>
          </a:xfrm>
        </p:spPr>
        <p:txBody>
          <a:bodyPr>
            <a:noAutofit/>
          </a:bodyPr>
          <a:lstStyle/>
          <a:p>
            <a:r>
              <a:rPr lang="en-US" dirty="0"/>
              <a:t>The details of short mock ups fabrication have been clarified, first calibration dummy block assembly starts.</a:t>
            </a:r>
          </a:p>
          <a:p>
            <a:r>
              <a:rPr lang="en-US" dirty="0"/>
              <a:t>Ten stacks samples assembly preparation starts and follow QXF coil HT schedule ( next 12.11)</a:t>
            </a:r>
          </a:p>
          <a:p>
            <a:r>
              <a:rPr lang="en-US" dirty="0"/>
              <a:t>The Falcon D magnet M1 model design with B&amp;K is in progress optimizing the preloading elements size and position, assembly features</a:t>
            </a:r>
          </a:p>
          <a:p>
            <a:pPr lvl="1"/>
            <a:r>
              <a:rPr lang="en-US" dirty="0"/>
              <a:t>Next, scale down on long mechanical mock up LMK1, CAD design.</a:t>
            </a:r>
          </a:p>
          <a:p>
            <a:r>
              <a:rPr lang="en-US" dirty="0"/>
              <a:t>LMK2 alternative collared coil structure with Al bars being designed, to issue a CAD design compatible check with Falcon D coils geometry.</a:t>
            </a:r>
          </a:p>
          <a:p>
            <a:endParaRPr lang="en-US" dirty="0"/>
          </a:p>
        </p:txBody>
      </p:sp>
      <p:sp>
        <p:nvSpPr>
          <p:cNvPr id="3" name="Title 2">
            <a:extLst>
              <a:ext uri="{FF2B5EF4-FFF2-40B4-BE49-F238E27FC236}">
                <a16:creationId xmlns:a16="http://schemas.microsoft.com/office/drawing/2014/main" id="{FDE9B315-9634-D649-E3A8-223AA9FF7F92}"/>
              </a:ext>
            </a:extLst>
          </p:cNvPr>
          <p:cNvSpPr>
            <a:spLocks noGrp="1"/>
          </p:cNvSpPr>
          <p:nvPr>
            <p:ph type="title"/>
          </p:nvPr>
        </p:nvSpPr>
        <p:spPr>
          <a:xfrm>
            <a:off x="346456" y="15576"/>
            <a:ext cx="8229600" cy="837161"/>
          </a:xfrm>
        </p:spPr>
        <p:txBody>
          <a:bodyPr>
            <a:normAutofit/>
          </a:bodyPr>
          <a:lstStyle/>
          <a:p>
            <a:r>
              <a:rPr lang="en-US" sz="4800" b="1" dirty="0"/>
              <a:t>Summary</a:t>
            </a:r>
            <a:endParaRPr lang="en-GB" sz="4800" b="1" dirty="0"/>
          </a:p>
        </p:txBody>
      </p:sp>
      <p:sp>
        <p:nvSpPr>
          <p:cNvPr id="5" name="Slide Number Placeholder 4">
            <a:extLst>
              <a:ext uri="{FF2B5EF4-FFF2-40B4-BE49-F238E27FC236}">
                <a16:creationId xmlns:a16="http://schemas.microsoft.com/office/drawing/2014/main" id="{6A9D07C4-CAB8-416A-1610-55D7C5FFC33C}"/>
              </a:ext>
            </a:extLst>
          </p:cNvPr>
          <p:cNvSpPr>
            <a:spLocks noGrp="1"/>
          </p:cNvSpPr>
          <p:nvPr>
            <p:ph type="sldNum" sz="quarter" idx="4"/>
          </p:nvPr>
        </p:nvSpPr>
        <p:spPr/>
        <p:txBody>
          <a:bodyPr/>
          <a:lstStyle/>
          <a:p>
            <a:fld id="{17918391-D411-FE40-AAD7-861AE5233E0E}" type="slidenum">
              <a:rPr lang="en-US" smtClean="0"/>
              <a:pPr/>
              <a:t>23</a:t>
            </a:fld>
            <a:endParaRPr lang="en-US"/>
          </a:p>
        </p:txBody>
      </p:sp>
      <p:sp>
        <p:nvSpPr>
          <p:cNvPr id="4" name="Date Placeholder 1">
            <a:extLst>
              <a:ext uri="{FF2B5EF4-FFF2-40B4-BE49-F238E27FC236}">
                <a16:creationId xmlns:a16="http://schemas.microsoft.com/office/drawing/2014/main" id="{AE0F72EB-7412-67B6-9AF1-CDDA643C649A}"/>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7" name="Footer Placeholder 2">
            <a:extLst>
              <a:ext uri="{FF2B5EF4-FFF2-40B4-BE49-F238E27FC236}">
                <a16:creationId xmlns:a16="http://schemas.microsoft.com/office/drawing/2014/main" id="{AB037B2B-C98D-0320-E337-4F0C73F70A63}"/>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2671302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2089A3-4881-9FC2-97CE-E69C2FE1B347}"/>
              </a:ext>
            </a:extLst>
          </p:cNvPr>
          <p:cNvSpPr>
            <a:spLocks noGrp="1"/>
          </p:cNvSpPr>
          <p:nvPr>
            <p:ph idx="1"/>
          </p:nvPr>
        </p:nvSpPr>
        <p:spPr>
          <a:xfrm>
            <a:off x="376704" y="1258361"/>
            <a:ext cx="7923621" cy="3725119"/>
          </a:xfrm>
        </p:spPr>
        <p:txBody>
          <a:bodyPr vert="horz" lIns="91440" tIns="45720" rIns="91440" bIns="45720" rtlCol="0" anchor="t">
            <a:normAutofit/>
          </a:bodyPr>
          <a:lstStyle/>
          <a:p>
            <a:endParaRPr lang="en-US" sz="2000" dirty="0">
              <a:cs typeface="Calibri"/>
            </a:endParaRPr>
          </a:p>
          <a:p>
            <a:endParaRPr lang="en-US" sz="2000" dirty="0">
              <a:cs typeface="Calibri"/>
            </a:endParaRPr>
          </a:p>
          <a:p>
            <a:endParaRPr lang="en-US" sz="2000" dirty="0">
              <a:ea typeface="Calibri"/>
              <a:cs typeface="Calibri"/>
            </a:endParaRPr>
          </a:p>
        </p:txBody>
      </p:sp>
      <p:sp>
        <p:nvSpPr>
          <p:cNvPr id="3" name="Title 2">
            <a:extLst>
              <a:ext uri="{FF2B5EF4-FFF2-40B4-BE49-F238E27FC236}">
                <a16:creationId xmlns:a16="http://schemas.microsoft.com/office/drawing/2014/main" id="{1FA64645-384C-4D63-C109-0B6D0DB12008}"/>
              </a:ext>
            </a:extLst>
          </p:cNvPr>
          <p:cNvSpPr>
            <a:spLocks noGrp="1"/>
          </p:cNvSpPr>
          <p:nvPr>
            <p:ph type="title"/>
          </p:nvPr>
        </p:nvSpPr>
        <p:spPr>
          <a:xfrm>
            <a:off x="1808765" y="1257035"/>
            <a:ext cx="6680531" cy="1325563"/>
          </a:xfrm>
          <a:effectLst>
            <a:outerShdw blurRad="50800" dist="38100" dir="16200000" rotWithShape="0">
              <a:prstClr val="black">
                <a:alpha val="40000"/>
              </a:prstClr>
            </a:outerShdw>
          </a:effectLst>
        </p:spPr>
        <p:txBody>
          <a:bodyPr>
            <a:noAutofit/>
          </a:bodyPr>
          <a:lstStyle/>
          <a:p>
            <a:r>
              <a:rPr lang="en-US" sz="6600" dirty="0">
                <a:solidFill>
                  <a:schemeClr val="accent1">
                    <a:lumMod val="75000"/>
                  </a:schemeClr>
                </a:solidFill>
                <a:latin typeface="Abadi" panose="020B0604020104020204" pitchFamily="34" charset="0"/>
              </a:rPr>
              <a:t>Thank you for your attention</a:t>
            </a:r>
          </a:p>
        </p:txBody>
      </p:sp>
      <p:sp>
        <p:nvSpPr>
          <p:cNvPr id="6" name="Slide Number Placeholder 5">
            <a:extLst>
              <a:ext uri="{FF2B5EF4-FFF2-40B4-BE49-F238E27FC236}">
                <a16:creationId xmlns:a16="http://schemas.microsoft.com/office/drawing/2014/main" id="{4FC18D36-A345-A43A-4C64-ED776F685CB4}"/>
              </a:ext>
            </a:extLst>
          </p:cNvPr>
          <p:cNvSpPr>
            <a:spLocks noGrp="1"/>
          </p:cNvSpPr>
          <p:nvPr>
            <p:ph type="sldNum" sz="quarter" idx="4"/>
          </p:nvPr>
        </p:nvSpPr>
        <p:spPr/>
        <p:txBody>
          <a:bodyPr/>
          <a:lstStyle/>
          <a:p>
            <a:fld id="{17918391-D411-FE40-AAD7-861AE5233E0E}" type="slidenum">
              <a:rPr lang="en-US" smtClean="0"/>
              <a:pPr/>
              <a:t>24</a:t>
            </a:fld>
            <a:endParaRPr lang="en-US"/>
          </a:p>
        </p:txBody>
      </p:sp>
      <p:pic>
        <p:nvPicPr>
          <p:cNvPr id="2050" name="Picture 2" descr="CERN Logo">
            <a:extLst>
              <a:ext uri="{FF2B5EF4-FFF2-40B4-BE49-F238E27FC236}">
                <a16:creationId xmlns:a16="http://schemas.microsoft.com/office/drawing/2014/main" id="{9FCE138F-1B1C-7036-B23E-F1DD871E337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4704" y="4610586"/>
            <a:ext cx="1863067" cy="1576155"/>
          </a:xfrm>
          <a:prstGeom prst="rect">
            <a:avLst/>
          </a:prstGeom>
          <a:noFill/>
          <a:ln>
            <a:noFill/>
          </a:ln>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F568BC69-85E8-0CF8-DA3E-2F98717A7676}"/>
              </a:ext>
            </a:extLst>
          </p:cNvPr>
          <p:cNvPicPr>
            <a:picLocks noChangeAspect="1"/>
          </p:cNvPicPr>
          <p:nvPr/>
        </p:nvPicPr>
        <p:blipFill>
          <a:blip r:embed="rId3"/>
          <a:stretch>
            <a:fillRect/>
          </a:stretch>
        </p:blipFill>
        <p:spPr>
          <a:xfrm>
            <a:off x="7288805" y="4416416"/>
            <a:ext cx="1200491" cy="1576155"/>
          </a:xfrm>
          <a:prstGeom prst="rect">
            <a:avLst/>
          </a:prstGeom>
        </p:spPr>
      </p:pic>
      <p:sp>
        <p:nvSpPr>
          <p:cNvPr id="4" name="Date Placeholder 4">
            <a:extLst>
              <a:ext uri="{FF2B5EF4-FFF2-40B4-BE49-F238E27FC236}">
                <a16:creationId xmlns:a16="http://schemas.microsoft.com/office/drawing/2014/main" id="{F3B23C05-0A6A-DDD2-520C-B2201EB6376B}"/>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8" name="Footer Placeholder 5">
            <a:extLst>
              <a:ext uri="{FF2B5EF4-FFF2-40B4-BE49-F238E27FC236}">
                <a16:creationId xmlns:a16="http://schemas.microsoft.com/office/drawing/2014/main" id="{2115E761-44C5-F55A-2DD7-429B19ADC8EA}"/>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3080106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87AC201-F172-F1EB-5EF5-619C24F899A6}"/>
              </a:ext>
            </a:extLst>
          </p:cNvPr>
          <p:cNvSpPr>
            <a:spLocks noGrp="1"/>
          </p:cNvSpPr>
          <p:nvPr>
            <p:ph type="sldNum" sz="quarter" idx="4"/>
          </p:nvPr>
        </p:nvSpPr>
        <p:spPr/>
        <p:txBody>
          <a:bodyPr/>
          <a:lstStyle/>
          <a:p>
            <a:fld id="{17918391-D411-FE40-AAD7-861AE5233E0E}" type="slidenum">
              <a:rPr lang="en-US" smtClean="0"/>
              <a:pPr/>
              <a:t>25</a:t>
            </a:fld>
            <a:endParaRPr lang="en-US"/>
          </a:p>
        </p:txBody>
      </p:sp>
      <p:sp>
        <p:nvSpPr>
          <p:cNvPr id="7" name="Title 2">
            <a:extLst>
              <a:ext uri="{FF2B5EF4-FFF2-40B4-BE49-F238E27FC236}">
                <a16:creationId xmlns:a16="http://schemas.microsoft.com/office/drawing/2014/main" id="{D11678B3-64D9-4B14-B7F3-052E8DDCCEC1}"/>
              </a:ext>
            </a:extLst>
          </p:cNvPr>
          <p:cNvSpPr txBox="1">
            <a:spLocks/>
          </p:cNvSpPr>
          <p:nvPr/>
        </p:nvSpPr>
        <p:spPr>
          <a:xfrm>
            <a:off x="457199" y="-36707"/>
            <a:ext cx="8229600" cy="7121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rgbClr val="0055A0"/>
                </a:solidFill>
                <a:latin typeface="+mn-lt"/>
                <a:ea typeface="+mj-ea"/>
                <a:cs typeface="+mj-cs"/>
              </a:defRPr>
            </a:lvl1pPr>
          </a:lstStyle>
          <a:p>
            <a:r>
              <a:rPr lang="en-US" sz="4000" b="1" dirty="0"/>
              <a:t>Nb</a:t>
            </a:r>
            <a:r>
              <a:rPr lang="en-US" sz="4000" b="1" baseline="-25000" dirty="0"/>
              <a:t>3</a:t>
            </a:r>
            <a:r>
              <a:rPr lang="en-US" sz="4000" b="1" dirty="0"/>
              <a:t>Sn RRP wire for FALCON D WP3.1</a:t>
            </a:r>
            <a:endParaRPr lang="en-GB" sz="4000" b="1" dirty="0"/>
          </a:p>
        </p:txBody>
      </p:sp>
      <p:graphicFrame>
        <p:nvGraphicFramePr>
          <p:cNvPr id="8" name="Table 9">
            <a:extLst>
              <a:ext uri="{FF2B5EF4-FFF2-40B4-BE49-F238E27FC236}">
                <a16:creationId xmlns:a16="http://schemas.microsoft.com/office/drawing/2014/main" id="{CDAD7EFA-76CC-268F-F9BB-AFDCF6E48E4D}"/>
              </a:ext>
            </a:extLst>
          </p:cNvPr>
          <p:cNvGraphicFramePr>
            <a:graphicFrameLocks noGrp="1"/>
          </p:cNvGraphicFramePr>
          <p:nvPr>
            <p:extLst>
              <p:ext uri="{D42A27DB-BD31-4B8C-83A1-F6EECF244321}">
                <p14:modId xmlns:p14="http://schemas.microsoft.com/office/powerpoint/2010/main" val="4102321558"/>
              </p:ext>
            </p:extLst>
          </p:nvPr>
        </p:nvGraphicFramePr>
        <p:xfrm>
          <a:off x="741540" y="634174"/>
          <a:ext cx="7443836" cy="5417706"/>
        </p:xfrm>
        <a:graphic>
          <a:graphicData uri="http://schemas.openxmlformats.org/drawingml/2006/table">
            <a:tbl>
              <a:tblPr firstRow="1" bandRow="1"/>
              <a:tblGrid>
                <a:gridCol w="1999569">
                  <a:extLst>
                    <a:ext uri="{9D8B030D-6E8A-4147-A177-3AD203B41FA5}">
                      <a16:colId xmlns:a16="http://schemas.microsoft.com/office/drawing/2014/main" val="3338364431"/>
                    </a:ext>
                  </a:extLst>
                </a:gridCol>
                <a:gridCol w="1401840">
                  <a:extLst>
                    <a:ext uri="{9D8B030D-6E8A-4147-A177-3AD203B41FA5}">
                      <a16:colId xmlns:a16="http://schemas.microsoft.com/office/drawing/2014/main" val="3452222639"/>
                    </a:ext>
                  </a:extLst>
                </a:gridCol>
                <a:gridCol w="2021214">
                  <a:extLst>
                    <a:ext uri="{9D8B030D-6E8A-4147-A177-3AD203B41FA5}">
                      <a16:colId xmlns:a16="http://schemas.microsoft.com/office/drawing/2014/main" val="3931186303"/>
                    </a:ext>
                  </a:extLst>
                </a:gridCol>
                <a:gridCol w="2021213">
                  <a:extLst>
                    <a:ext uri="{9D8B030D-6E8A-4147-A177-3AD203B41FA5}">
                      <a16:colId xmlns:a16="http://schemas.microsoft.com/office/drawing/2014/main" val="239426025"/>
                    </a:ext>
                  </a:extLst>
                </a:gridCol>
              </a:tblGrid>
              <a:tr h="79243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800" b="1" i="0" u="none" strike="noStrike" dirty="0">
                          <a:solidFill>
                            <a:schemeClr val="bg1"/>
                          </a:solidFill>
                          <a:effectLst/>
                          <a:latin typeface="Calibri" panose="020F0502020204030204" pitchFamily="34" charset="0"/>
                        </a:rPr>
                        <a:t>Cable</a:t>
                      </a: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800" b="1" i="0" u="none" strike="noStrike" dirty="0">
                          <a:solidFill>
                            <a:schemeClr val="bg1"/>
                          </a:solidFill>
                          <a:effectLst/>
                          <a:latin typeface="Calibri" panose="020F0502020204030204" pitchFamily="34" charset="0"/>
                        </a:rPr>
                        <a:t>Units</a:t>
                      </a:r>
                      <a:endParaRPr lang="en-GB" sz="1800" b="1" i="0" u="none" strike="noStrike" dirty="0">
                        <a:solidFill>
                          <a:schemeClr val="bg1"/>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b"/>
                      <a:r>
                        <a:rPr lang="en-US" sz="1800" b="1" i="0" u="none" strike="noStrike" dirty="0">
                          <a:solidFill>
                            <a:schemeClr val="bg1"/>
                          </a:solidFill>
                          <a:effectLst/>
                          <a:latin typeface="Calibri" panose="020F0502020204030204" pitchFamily="34" charset="0"/>
                        </a:rPr>
                        <a:t>Past WP3.1 12T cos theta</a:t>
                      </a:r>
                      <a:endParaRPr lang="en-GB" sz="18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800" b="1" i="0" u="none" strike="noStrike" dirty="0">
                          <a:solidFill>
                            <a:schemeClr val="bg1"/>
                          </a:solidFill>
                          <a:effectLst/>
                          <a:latin typeface="Calibri" panose="020F0502020204030204" pitchFamily="34" charset="0"/>
                        </a:rPr>
                        <a:t>2024 baseline</a:t>
                      </a:r>
                    </a:p>
                    <a:p>
                      <a:pPr algn="ctr" fontAlgn="b"/>
                      <a:r>
                        <a:rPr lang="en-US" sz="1800" b="1" i="0" u="none" strike="noStrike" dirty="0">
                          <a:solidFill>
                            <a:schemeClr val="bg1"/>
                          </a:solidFill>
                          <a:effectLst/>
                          <a:latin typeface="Calibri" panose="020F0502020204030204" pitchFamily="34" charset="0"/>
                        </a:rPr>
                        <a:t>WP3.1 &amp; WP3.2 12T FALCON D (1-in-1)</a:t>
                      </a:r>
                      <a:endParaRPr lang="en-GB" sz="18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3143341970"/>
                  </a:ext>
                </a:extLst>
              </a:tr>
              <a:tr h="801349">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93992198"/>
                  </a:ext>
                </a:extLst>
              </a:tr>
              <a:tr h="241174">
                <a:tc>
                  <a:txBody>
                    <a:bodyPr/>
                    <a:lstStyle/>
                    <a:p>
                      <a:pPr algn="l" fontAlgn="b"/>
                      <a:r>
                        <a:rPr lang="en-GB" sz="1600" b="1" i="0" u="none" strike="noStrike" dirty="0">
                          <a:solidFill>
                            <a:srgbClr val="000000"/>
                          </a:solidFill>
                          <a:effectLst/>
                          <a:latin typeface="Calibri" panose="020F0502020204030204" pitchFamily="34" charset="0"/>
                        </a:rPr>
                        <a:t>Material</a:t>
                      </a:r>
                    </a:p>
                  </a:txBody>
                  <a:tcPr marL="9525" marR="9525" marT="9525" marB="0" anchor="ctr">
                    <a:lnL w="12700" cmpd="sng">
                      <a:noFill/>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1" i="0" u="none" strike="noStrike" dirty="0">
                          <a:solidFill>
                            <a:srgbClr val="000000"/>
                          </a:solidFill>
                          <a:effectLst/>
                          <a:latin typeface="Calibri" panose="020F0502020204030204" pitchFamily="34" charset="0"/>
                        </a:rPr>
                        <a:t>Nb</a:t>
                      </a:r>
                      <a:r>
                        <a:rPr lang="en-GB" sz="1600" b="1" i="0" u="none" strike="noStrike" baseline="-25000" dirty="0">
                          <a:solidFill>
                            <a:srgbClr val="000000"/>
                          </a:solidFill>
                          <a:effectLst/>
                          <a:latin typeface="Calibri" panose="020F0502020204030204" pitchFamily="34" charset="0"/>
                        </a:rPr>
                        <a:t>3</a:t>
                      </a:r>
                      <a:r>
                        <a:rPr lang="en-GB" sz="1600" b="1" i="0" u="none" strike="noStrike" dirty="0">
                          <a:solidFill>
                            <a:srgbClr val="000000"/>
                          </a:solidFill>
                          <a:effectLst/>
                          <a:latin typeface="Calibri" panose="020F0502020204030204" pitchFamily="34" charset="0"/>
                        </a:rPr>
                        <a:t>Sn (RRP 108/127)</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1" i="0" u="none" strike="noStrike" dirty="0">
                          <a:solidFill>
                            <a:srgbClr val="000000"/>
                          </a:solidFill>
                          <a:effectLst/>
                          <a:latin typeface="Calibri" panose="020F0502020204030204" pitchFamily="34" charset="0"/>
                        </a:rPr>
                        <a:t>Nb</a:t>
                      </a:r>
                      <a:r>
                        <a:rPr lang="en-GB" sz="1600" b="1" i="0" u="none" strike="noStrike" baseline="-25000" dirty="0">
                          <a:solidFill>
                            <a:srgbClr val="000000"/>
                          </a:solidFill>
                          <a:effectLst/>
                          <a:latin typeface="Calibri" panose="020F0502020204030204" pitchFamily="34" charset="0"/>
                        </a:rPr>
                        <a:t>3</a:t>
                      </a:r>
                      <a:r>
                        <a:rPr lang="en-GB" sz="1600" b="1" i="0" u="none" strike="noStrike" dirty="0">
                          <a:solidFill>
                            <a:srgbClr val="000000"/>
                          </a:solidFill>
                          <a:effectLst/>
                          <a:latin typeface="Calibri" panose="020F0502020204030204" pitchFamily="34" charset="0"/>
                        </a:rPr>
                        <a:t>Sn (RRP 162/169)</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7240499"/>
                  </a:ext>
                </a:extLst>
              </a:tr>
              <a:tr h="241174">
                <a:tc>
                  <a:txBody>
                    <a:bodyPr/>
                    <a:lstStyle/>
                    <a:p>
                      <a:pPr algn="l" fontAlgn="b"/>
                      <a:r>
                        <a:rPr lang="en-US" sz="1600" b="1" i="0" u="none" strike="noStrike" kern="1200" dirty="0">
                          <a:solidFill>
                            <a:srgbClr val="000000"/>
                          </a:solidFill>
                          <a:effectLst/>
                          <a:latin typeface="Calibri" panose="020F0502020204030204" pitchFamily="34" charset="0"/>
                          <a:ea typeface="+mn-ea"/>
                          <a:cs typeface="+mn-cs"/>
                        </a:rPr>
                        <a:t>Strand type name</a:t>
                      </a:r>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n-US" sz="1600" b="0" i="0" u="none" strike="noStrike" kern="1200" dirty="0">
                          <a:solidFill>
                            <a:srgbClr val="000000"/>
                          </a:solidFill>
                          <a:effectLst/>
                          <a:latin typeface="Calibri" panose="020F0502020204030204" pitchFamily="34" charset="0"/>
                          <a:ea typeface="+mn-ea"/>
                          <a:cs typeface="+mn-cs"/>
                        </a:rPr>
                        <a:t>MQXF</a:t>
                      </a:r>
                      <a:endParaRPr lang="en-GB" sz="16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b="0" i="0" u="none" strike="noStrike" kern="1200" dirty="0">
                          <a:solidFill>
                            <a:srgbClr val="000000"/>
                          </a:solidFill>
                          <a:effectLst/>
                          <a:latin typeface="Calibri" panose="020F0502020204030204" pitchFamily="34" charset="0"/>
                          <a:ea typeface="+mn-ea"/>
                          <a:cs typeface="+mn-cs"/>
                        </a:rPr>
                        <a:t>DEM 1 (ERMC-1)</a:t>
                      </a:r>
                      <a:endParaRPr lang="en-GB" sz="16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7392135"/>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No. strand</a:t>
                      </a:r>
                    </a:p>
                  </a:txBody>
                  <a:tcPr marL="9525" marR="9525" marT="9525" marB="0" anchor="ctr">
                    <a:lnL w="12700" cmpd="sng">
                      <a:solidFill>
                        <a:sysClr val="window" lastClr="FFFFFF"/>
                      </a:solidFill>
                    </a:lnL>
                    <a:lnR w="12700" cmpd="sng">
                      <a:solidFill>
                        <a:sysClr val="window" lastClr="FFFFFF"/>
                      </a:solidFill>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40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40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6580953"/>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Strand diam.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[mm]</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0.850 ± 0.003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1.000 ± 0.003</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00031683"/>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Cu/</a:t>
                      </a:r>
                      <a:r>
                        <a:rPr lang="en-GB" sz="1600" b="1" i="0" u="none" strike="noStrike" kern="1200" dirty="0" err="1">
                          <a:solidFill>
                            <a:srgbClr val="000000"/>
                          </a:solidFill>
                          <a:effectLst/>
                          <a:latin typeface="Calibri" panose="020F0502020204030204" pitchFamily="34" charset="0"/>
                          <a:ea typeface="+mn-ea"/>
                          <a:cs typeface="+mn-cs"/>
                        </a:rPr>
                        <a:t>NonCu</a:t>
                      </a:r>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600" b="0" i="0" u="none" strike="noStrike" kern="1200" dirty="0">
                          <a:solidFill>
                            <a:srgbClr val="000000"/>
                          </a:solidFill>
                          <a:effectLst/>
                          <a:latin typeface="Calibri" panose="020F0502020204030204" pitchFamily="34" charset="0"/>
                          <a:ea typeface="+mn-ea"/>
                          <a:cs typeface="+mn-cs"/>
                        </a:rPr>
                        <a:t>1</a:t>
                      </a:r>
                      <a:r>
                        <a:rPr lang="en-GB" sz="1600" b="0" i="0" u="none" strike="noStrike" kern="1200" dirty="0">
                          <a:solidFill>
                            <a:srgbClr val="000000"/>
                          </a:solidFill>
                          <a:effectLst/>
                          <a:latin typeface="Calibri" panose="020F0502020204030204" pitchFamily="34" charset="0"/>
                          <a:ea typeface="+mn-ea"/>
                          <a:cs typeface="+mn-cs"/>
                        </a:rPr>
                        <a:t>.2 ± 0.1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0.9 ± 0.2</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5344814"/>
                  </a:ext>
                </a:extLst>
              </a:tr>
              <a:tr h="241174">
                <a:tc>
                  <a:txBody>
                    <a:bodyPr/>
                    <a:lstStyle/>
                    <a:p>
                      <a:pPr algn="l" fontAlgn="b"/>
                      <a:r>
                        <a:rPr lang="en-GB" sz="1600" b="1" i="0" u="none" strike="noStrike" kern="1200" dirty="0">
                          <a:solidFill>
                            <a:srgbClr val="000000"/>
                          </a:solidFill>
                          <a:effectLst/>
                          <a:latin typeface="Calibri" panose="020F0502020204030204" pitchFamily="34" charset="0"/>
                          <a:ea typeface="+mn-ea"/>
                          <a:cs typeface="+mn-cs"/>
                        </a:rPr>
                        <a:t>Keystone</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1" i="0" u="none" strike="noStrike" kern="1200" dirty="0">
                          <a:solidFill>
                            <a:srgbClr val="000000"/>
                          </a:solidFill>
                          <a:effectLst/>
                          <a:latin typeface="Calibri" panose="020F0502020204030204" pitchFamily="34" charset="0"/>
                          <a:ea typeface="+mn-ea"/>
                          <a:cs typeface="+mn-cs"/>
                        </a:rPr>
                        <a:t>[º]</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0" i="0" u="none" strike="noStrike" kern="1200" dirty="0">
                          <a:solidFill>
                            <a:srgbClr val="000000"/>
                          </a:solidFill>
                          <a:effectLst/>
                          <a:latin typeface="Calibri" panose="020F0502020204030204" pitchFamily="34" charset="0"/>
                          <a:ea typeface="+mn-ea"/>
                          <a:cs typeface="+mn-cs"/>
                        </a:rPr>
                        <a:t>0.4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0" i="0" u="none" strike="noStrike" kern="1200" dirty="0">
                          <a:solidFill>
                            <a:srgbClr val="000000"/>
                          </a:solidFill>
                          <a:effectLst/>
                          <a:latin typeface="Calibri" panose="020F0502020204030204" pitchFamily="34" charset="0"/>
                          <a:ea typeface="+mn-ea"/>
                          <a:cs typeface="+mn-cs"/>
                        </a:rPr>
                        <a:t>0.5</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23984445"/>
                  </a:ext>
                </a:extLst>
              </a:tr>
              <a:tr h="241174">
                <a:tc>
                  <a:txBody>
                    <a:bodyPr/>
                    <a:lstStyle/>
                    <a:p>
                      <a:pPr algn="l" fontAlgn="b"/>
                      <a:r>
                        <a:rPr lang="en-US" sz="1600" b="1" i="0" u="none" strike="noStrike" kern="1200" dirty="0" err="1">
                          <a:solidFill>
                            <a:srgbClr val="000000"/>
                          </a:solidFill>
                          <a:effectLst/>
                          <a:latin typeface="Calibri" panose="020F0502020204030204" pitchFamily="34" charset="0"/>
                          <a:ea typeface="+mn-ea"/>
                          <a:cs typeface="+mn-cs"/>
                        </a:rPr>
                        <a:t>Jc</a:t>
                      </a:r>
                      <a:r>
                        <a:rPr lang="en-US" sz="1600" b="1" i="0" u="none" strike="noStrike" kern="1200" dirty="0">
                          <a:solidFill>
                            <a:srgbClr val="000000"/>
                          </a:solidFill>
                          <a:effectLst/>
                          <a:latin typeface="Calibri" panose="020F0502020204030204" pitchFamily="34" charset="0"/>
                          <a:ea typeface="+mn-ea"/>
                          <a:cs typeface="+mn-cs"/>
                        </a:rPr>
                        <a:t> (@4.2K, 16T)</a:t>
                      </a:r>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b="1" i="0" u="none" strike="noStrike" kern="1200" dirty="0">
                          <a:solidFill>
                            <a:srgbClr val="000000"/>
                          </a:solidFill>
                          <a:effectLst/>
                          <a:latin typeface="Calibri" panose="020F0502020204030204" pitchFamily="34" charset="0"/>
                          <a:ea typeface="+mn-ea"/>
                          <a:cs typeface="+mn-cs"/>
                        </a:rPr>
                        <a:t>[A/</a:t>
                      </a:r>
                      <a:r>
                        <a:rPr lang="en-GB" sz="1600" b="1" i="0" u="none" strike="noStrike" kern="1200" dirty="0">
                          <a:solidFill>
                            <a:srgbClr val="000000"/>
                          </a:solidFill>
                          <a:effectLst/>
                          <a:latin typeface="Calibri" panose="020F0502020204030204" pitchFamily="34" charset="0"/>
                          <a:ea typeface="+mn-ea"/>
                          <a:cs typeface="+mn-cs"/>
                        </a:rPr>
                        <a:t>mm</a:t>
                      </a:r>
                      <a:r>
                        <a:rPr lang="en-GB" sz="1600" b="1" i="0" u="none" strike="noStrike" kern="1200" baseline="30000" dirty="0">
                          <a:solidFill>
                            <a:srgbClr val="000000"/>
                          </a:solidFill>
                          <a:effectLst/>
                          <a:latin typeface="Calibri" panose="020F0502020204030204" pitchFamily="34" charset="0"/>
                          <a:ea typeface="+mn-ea"/>
                          <a:cs typeface="+mn-cs"/>
                        </a:rPr>
                        <a:t>-2</a:t>
                      </a:r>
                      <a:r>
                        <a:rPr lang="en-GB" sz="1600" b="1" i="0" u="none" strike="noStrike" kern="1200" dirty="0">
                          <a:solidFill>
                            <a:srgbClr val="000000"/>
                          </a:solidFill>
                          <a:effectLst/>
                          <a:latin typeface="Calibri" panose="020F0502020204030204" pitchFamily="34" charset="0"/>
                          <a:ea typeface="+mn-ea"/>
                          <a:cs typeface="+mn-cs"/>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b="0" i="0" u="none" strike="noStrike" kern="1200" dirty="0">
                          <a:solidFill>
                            <a:srgbClr val="000000"/>
                          </a:solidFill>
                          <a:effectLst/>
                          <a:latin typeface="Calibri" panose="020F0502020204030204" pitchFamily="34" charset="0"/>
                          <a:ea typeface="+mn-ea"/>
                          <a:cs typeface="+mn-cs"/>
                        </a:rPr>
                        <a:t>1200</a:t>
                      </a:r>
                      <a:endParaRPr lang="en-GB" sz="16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b="0" i="0" u="none" strike="noStrike" kern="1200" dirty="0">
                          <a:solidFill>
                            <a:srgbClr val="000000"/>
                          </a:solidFill>
                          <a:effectLst/>
                          <a:latin typeface="Calibri" panose="020F0502020204030204" pitchFamily="34" charset="0"/>
                          <a:ea typeface="+mn-ea"/>
                          <a:cs typeface="+mn-cs"/>
                        </a:rPr>
                        <a:t>1200</a:t>
                      </a:r>
                      <a:endParaRPr lang="en-GB" sz="16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02251703"/>
                  </a:ext>
                </a:extLst>
              </a:tr>
              <a:tr h="232108">
                <a:tc>
                  <a:txBody>
                    <a:bodyPr/>
                    <a:lstStyle/>
                    <a:p>
                      <a:pPr algn="l" fontAlgn="ctr"/>
                      <a:r>
                        <a:rPr lang="en-GB" sz="1600" b="1" i="0" u="none" strike="noStrike" kern="1200" dirty="0">
                          <a:solidFill>
                            <a:srgbClr val="000000"/>
                          </a:solidFill>
                          <a:effectLst/>
                          <a:latin typeface="Calibri" panose="020F0502020204030204" pitchFamily="34" charset="0"/>
                          <a:ea typeface="+mn-ea"/>
                          <a:cs typeface="+mn-cs"/>
                        </a:rPr>
                        <a:t>Heat treat.</a:t>
                      </a:r>
                    </a:p>
                  </a:txBody>
                  <a:tcPr marL="0" marR="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600" b="1" i="0" u="none" strike="noStrike" kern="1200" dirty="0">
                        <a:solidFill>
                          <a:srgbClr val="000000"/>
                        </a:solidFill>
                        <a:effectLst/>
                        <a:latin typeface="Calibri" panose="020F0502020204030204" pitchFamily="34" charset="0"/>
                        <a:ea typeface="+mn-ea"/>
                        <a:cs typeface="+mn-cs"/>
                      </a:endParaRP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0" i="0" u="none" strike="noStrike" kern="1200" dirty="0">
                          <a:solidFill>
                            <a:srgbClr val="000000"/>
                          </a:solidFill>
                          <a:effectLst/>
                          <a:latin typeface="Calibri" panose="020F0502020204030204" pitchFamily="34" charset="0"/>
                          <a:ea typeface="+mn-ea"/>
                          <a:cs typeface="+mn-cs"/>
                        </a:rPr>
                        <a:t>665 °C 50 h</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1" i="0" u="none" strike="noStrike" kern="1200" dirty="0">
                          <a:solidFill>
                            <a:srgbClr val="000000"/>
                          </a:solidFill>
                          <a:effectLst/>
                          <a:latin typeface="Calibri" panose="020F0502020204030204" pitchFamily="34" charset="0"/>
                          <a:ea typeface="+mn-ea"/>
                          <a:cs typeface="+mn-cs"/>
                        </a:rPr>
                        <a:t>650 °C 50 h</a:t>
                      </a:r>
                    </a:p>
                  </a:txBody>
                  <a:tcPr marL="0" marR="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65683798"/>
                  </a:ext>
                </a:extLst>
              </a:tr>
              <a:tr h="232108">
                <a:tc>
                  <a:txBody>
                    <a:bodyPr/>
                    <a:lstStyle/>
                    <a:p>
                      <a:pPr algn="l" fontAlgn="ctr"/>
                      <a:r>
                        <a:rPr lang="en-GB" sz="1600" b="1" i="0" u="none" strike="noStrike" kern="1200" dirty="0" err="1">
                          <a:solidFill>
                            <a:srgbClr val="000000"/>
                          </a:solidFill>
                          <a:effectLst/>
                          <a:latin typeface="Calibri" panose="020F0502020204030204" pitchFamily="34" charset="0"/>
                          <a:ea typeface="+mn-ea"/>
                          <a:cs typeface="+mn-cs"/>
                        </a:rPr>
                        <a:t>Ic</a:t>
                      </a:r>
                      <a:r>
                        <a:rPr lang="en-GB" sz="1600" b="1" i="0" u="none" strike="noStrike" kern="1200" dirty="0">
                          <a:solidFill>
                            <a:srgbClr val="000000"/>
                          </a:solidFill>
                          <a:effectLst/>
                          <a:latin typeface="Calibri" panose="020F0502020204030204" pitchFamily="34" charset="0"/>
                          <a:ea typeface="+mn-ea"/>
                          <a:cs typeface="+mn-cs"/>
                        </a:rPr>
                        <a:t> (A)</a:t>
                      </a:r>
                    </a:p>
                  </a:txBody>
                  <a:tcPr marL="0" marR="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1" i="0" u="none" strike="noStrike" kern="1200" dirty="0">
                          <a:solidFill>
                            <a:srgbClr val="000000"/>
                          </a:solidFill>
                          <a:effectLst/>
                          <a:latin typeface="Calibri" panose="020F0502020204030204" pitchFamily="34" charset="0"/>
                          <a:ea typeface="+mn-ea"/>
                          <a:cs typeface="+mn-cs"/>
                        </a:rPr>
                        <a:t>4.22 K, 12.0 T</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0" i="0" u="none" strike="noStrike" kern="1200" dirty="0">
                          <a:solidFill>
                            <a:srgbClr val="000000"/>
                          </a:solidFill>
                          <a:effectLst/>
                          <a:latin typeface="Calibri" panose="020F0502020204030204" pitchFamily="34" charset="0"/>
                          <a:ea typeface="+mn-ea"/>
                          <a:cs typeface="+mn-cs"/>
                        </a:rPr>
                        <a:t>&gt; 590</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600" b="0" i="0" u="none" strike="noStrike" kern="1200" dirty="0">
                        <a:solidFill>
                          <a:srgbClr val="000000"/>
                        </a:solidFill>
                        <a:effectLst/>
                        <a:latin typeface="Calibri" panose="020F0502020204030204" pitchFamily="34" charset="0"/>
                        <a:ea typeface="+mn-ea"/>
                        <a:cs typeface="+mn-cs"/>
                      </a:endParaRPr>
                    </a:p>
                  </a:txBody>
                  <a:tcPr marL="0" marR="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66316194"/>
                  </a:ext>
                </a:extLst>
              </a:tr>
              <a:tr h="232108">
                <a:tc>
                  <a:txBody>
                    <a:bodyPr/>
                    <a:lstStyle/>
                    <a:p>
                      <a:pPr algn="ctr" fontAlgn="ctr"/>
                      <a:endParaRPr lang="en-GB" sz="1600" b="1" i="0" u="none" strike="noStrike" kern="1200" dirty="0">
                        <a:solidFill>
                          <a:srgbClr val="000000"/>
                        </a:solidFill>
                        <a:effectLst/>
                        <a:latin typeface="Calibri" panose="020F0502020204030204" pitchFamily="34" charset="0"/>
                        <a:ea typeface="+mn-ea"/>
                        <a:cs typeface="+mn-cs"/>
                      </a:endParaRPr>
                    </a:p>
                  </a:txBody>
                  <a:tcPr marL="0" marR="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kern="1200" dirty="0">
                          <a:solidFill>
                            <a:srgbClr val="000000"/>
                          </a:solidFill>
                          <a:effectLst/>
                          <a:latin typeface="Calibri" panose="020F0502020204030204" pitchFamily="34" charset="0"/>
                          <a:ea typeface="+mn-ea"/>
                          <a:cs typeface="+mn-cs"/>
                        </a:rPr>
                        <a:t>4.22 K, 15.0 T</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0" i="0" u="none" strike="noStrike" kern="1200" dirty="0">
                          <a:solidFill>
                            <a:srgbClr val="000000"/>
                          </a:solidFill>
                          <a:effectLst/>
                          <a:latin typeface="Calibri" panose="020F0502020204030204" pitchFamily="34" charset="0"/>
                          <a:ea typeface="+mn-ea"/>
                          <a:cs typeface="+mn-cs"/>
                        </a:rPr>
                        <a:t>&gt; 331</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1" i="0" u="none" strike="noStrike" kern="1200" dirty="0">
                          <a:solidFill>
                            <a:srgbClr val="000000"/>
                          </a:solidFill>
                          <a:effectLst/>
                          <a:latin typeface="Calibri" panose="020F0502020204030204" pitchFamily="34" charset="0"/>
                          <a:ea typeface="+mn-ea"/>
                          <a:cs typeface="+mn-cs"/>
                        </a:rPr>
                        <a:t>&gt; 508</a:t>
                      </a:r>
                    </a:p>
                  </a:txBody>
                  <a:tcPr marL="0" marR="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43425756"/>
                  </a:ext>
                </a:extLst>
              </a:tr>
              <a:tr h="27486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Bare cable </a:t>
                      </a:r>
                      <a:r>
                        <a:rPr lang="en-GB" sz="1600" b="1" i="0" u="none" strike="noStrike" kern="1200" dirty="0" err="1">
                          <a:solidFill>
                            <a:srgbClr val="000000"/>
                          </a:solidFill>
                          <a:effectLst/>
                          <a:latin typeface="Calibri" panose="020F0502020204030204" pitchFamily="34" charset="0"/>
                          <a:ea typeface="+mn-ea"/>
                          <a:cs typeface="+mn-cs"/>
                        </a:rPr>
                        <a:t>th.</a:t>
                      </a:r>
                      <a:r>
                        <a:rPr lang="en-GB" sz="1600" b="1" i="0" u="none" strike="noStrike" kern="1200" dirty="0">
                          <a:solidFill>
                            <a:srgbClr val="000000"/>
                          </a:solidFill>
                          <a:effectLst/>
                          <a:latin typeface="Calibri" panose="020F0502020204030204" pitchFamily="34" charset="0"/>
                          <a:ea typeface="+mn-ea"/>
                          <a:cs typeface="+mn-cs"/>
                        </a:rPr>
                        <a:t> (R)</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[mm]</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1.59</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1.893</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6848370"/>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600" b="1" i="0" u="none" strike="noStrike" kern="1200" dirty="0">
                          <a:solidFill>
                            <a:srgbClr val="000000"/>
                          </a:solidFill>
                          <a:effectLst/>
                          <a:latin typeface="Calibri" panose="020F0502020204030204" pitchFamily="34" charset="0"/>
                          <a:ea typeface="+mn-ea"/>
                          <a:cs typeface="+mn-cs"/>
                        </a:rPr>
                        <a:t>Bare cable wd. (R)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[mm]</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600" b="0" i="0" u="none" strike="noStrike" kern="1200" dirty="0">
                          <a:solidFill>
                            <a:srgbClr val="000000"/>
                          </a:solidFill>
                          <a:effectLst/>
                          <a:latin typeface="Calibri" panose="020F0502020204030204" pitchFamily="34" charset="0"/>
                          <a:ea typeface="+mn-ea"/>
                          <a:cs typeface="+mn-cs"/>
                        </a:rPr>
                        <a:t>1</a:t>
                      </a:r>
                      <a:r>
                        <a:rPr lang="en-GB" sz="1600" b="0" i="0" u="none" strike="noStrike" kern="1200" dirty="0">
                          <a:solidFill>
                            <a:srgbClr val="000000"/>
                          </a:solidFill>
                          <a:effectLst/>
                          <a:latin typeface="Calibri" panose="020F0502020204030204" pitchFamily="34" charset="0"/>
                          <a:ea typeface="+mn-ea"/>
                          <a:cs typeface="+mn-cs"/>
                        </a:rPr>
                        <a:t>8.500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21.420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39957761"/>
                  </a:ext>
                </a:extLst>
              </a:tr>
              <a:tr h="232108">
                <a:tc>
                  <a:txBody>
                    <a:bodyPr/>
                    <a:lstStyle/>
                    <a:p>
                      <a:pPr algn="l" fontAlgn="ctr"/>
                      <a:r>
                        <a:rPr lang="en-GB" sz="1600" b="1" i="0" u="none" strike="noStrike" kern="1200" dirty="0">
                          <a:solidFill>
                            <a:srgbClr val="000000"/>
                          </a:solidFill>
                          <a:effectLst/>
                          <a:latin typeface="Calibri" panose="020F0502020204030204" pitchFamily="34" charset="0"/>
                          <a:ea typeface="+mn-ea"/>
                          <a:cs typeface="+mn-cs"/>
                        </a:rPr>
                        <a:t>RRR</a:t>
                      </a:r>
                    </a:p>
                  </a:txBody>
                  <a:tcPr marL="0" marR="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1" i="0" u="none" strike="noStrike" kern="1200" dirty="0">
                          <a:solidFill>
                            <a:srgbClr val="000000"/>
                          </a:solidFill>
                          <a:effectLst/>
                          <a:latin typeface="Calibri" panose="020F0502020204030204" pitchFamily="34" charset="0"/>
                          <a:ea typeface="+mn-ea"/>
                          <a:cs typeface="+mn-cs"/>
                        </a:rPr>
                        <a:t>Round</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0" i="0" u="none" strike="noStrike" kern="1200" dirty="0">
                          <a:solidFill>
                            <a:srgbClr val="000000"/>
                          </a:solidFill>
                          <a:effectLst/>
                          <a:latin typeface="Calibri" panose="020F0502020204030204" pitchFamily="34" charset="0"/>
                          <a:ea typeface="+mn-ea"/>
                          <a:cs typeface="+mn-cs"/>
                        </a:rPr>
                        <a:t>&gt; 150</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kern="1200" dirty="0">
                          <a:solidFill>
                            <a:srgbClr val="000000"/>
                          </a:solidFill>
                          <a:effectLst/>
                          <a:latin typeface="Calibri" panose="020F0502020204030204" pitchFamily="34" charset="0"/>
                          <a:ea typeface="+mn-ea"/>
                          <a:cs typeface="+mn-cs"/>
                        </a:rPr>
                        <a:t>&gt; 150</a:t>
                      </a:r>
                    </a:p>
                  </a:txBody>
                  <a:tcPr marL="0" marR="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20641884"/>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Insulation </a:t>
                      </a:r>
                      <a:r>
                        <a:rPr lang="en-GB" sz="1600" b="1" i="0" u="none" strike="noStrike" kern="1200" dirty="0" err="1">
                          <a:solidFill>
                            <a:srgbClr val="000000"/>
                          </a:solidFill>
                          <a:effectLst/>
                          <a:latin typeface="Calibri" panose="020F0502020204030204" pitchFamily="34" charset="0"/>
                          <a:ea typeface="+mn-ea"/>
                          <a:cs typeface="+mn-cs"/>
                        </a:rPr>
                        <a:t>th.</a:t>
                      </a:r>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[mm]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0.150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0.150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56094051"/>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Filling factor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0.29</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0.35</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12811955"/>
                  </a:ext>
                </a:extLst>
              </a:tr>
            </a:tbl>
          </a:graphicData>
        </a:graphic>
      </p:graphicFrame>
      <p:sp>
        <p:nvSpPr>
          <p:cNvPr id="9" name="Rectangle 8">
            <a:extLst>
              <a:ext uri="{FF2B5EF4-FFF2-40B4-BE49-F238E27FC236}">
                <a16:creationId xmlns:a16="http://schemas.microsoft.com/office/drawing/2014/main" id="{C82E82E8-FFC0-8A3B-6C3D-638C73AAB81E}"/>
              </a:ext>
            </a:extLst>
          </p:cNvPr>
          <p:cNvSpPr/>
          <p:nvPr/>
        </p:nvSpPr>
        <p:spPr>
          <a:xfrm>
            <a:off x="6128156" y="652615"/>
            <a:ext cx="2057220" cy="5399265"/>
          </a:xfrm>
          <a:prstGeom prst="rect">
            <a:avLst/>
          </a:prstGeom>
          <a:noFill/>
          <a:ln w="57150">
            <a:solidFill>
              <a:srgbClr val="E35F3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a:extLst>
              <a:ext uri="{FF2B5EF4-FFF2-40B4-BE49-F238E27FC236}">
                <a16:creationId xmlns:a16="http://schemas.microsoft.com/office/drawing/2014/main" id="{E1E690C1-EB8F-A6C6-FF6E-DDA06012A10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56" y="1523884"/>
            <a:ext cx="680525" cy="680524"/>
          </a:xfrm>
          <a:prstGeom prst="rect">
            <a:avLst/>
          </a:prstGeom>
        </p:spPr>
      </p:pic>
      <p:pic>
        <p:nvPicPr>
          <p:cNvPr id="11" name="Picture 10">
            <a:extLst>
              <a:ext uri="{FF2B5EF4-FFF2-40B4-BE49-F238E27FC236}">
                <a16:creationId xmlns:a16="http://schemas.microsoft.com/office/drawing/2014/main" id="{9965CA3D-BF2B-8494-BEC3-3B42C89437A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83235" y="1502599"/>
            <a:ext cx="716306" cy="716306"/>
          </a:xfrm>
          <a:prstGeom prst="rect">
            <a:avLst/>
          </a:prstGeom>
        </p:spPr>
      </p:pic>
      <p:sp>
        <p:nvSpPr>
          <p:cNvPr id="3" name="TextBox 2">
            <a:extLst>
              <a:ext uri="{FF2B5EF4-FFF2-40B4-BE49-F238E27FC236}">
                <a16:creationId xmlns:a16="http://schemas.microsoft.com/office/drawing/2014/main" id="{5B4AA561-672F-F0BB-8223-1CECD9FCDFCD}"/>
              </a:ext>
            </a:extLst>
          </p:cNvPr>
          <p:cNvSpPr txBox="1"/>
          <p:nvPr/>
        </p:nvSpPr>
        <p:spPr>
          <a:xfrm>
            <a:off x="4571999" y="6010605"/>
            <a:ext cx="4865587" cy="307777"/>
          </a:xfrm>
          <a:prstGeom prst="rect">
            <a:avLst/>
          </a:prstGeom>
          <a:noFill/>
        </p:spPr>
        <p:txBody>
          <a:bodyPr wrap="square">
            <a:spAutoFit/>
          </a:bodyPr>
          <a:lstStyle/>
          <a:p>
            <a:pPr marL="36576" indent="0">
              <a:buNone/>
            </a:pPr>
            <a:r>
              <a:rPr lang="en-GB" sz="1400" i="1" dirty="0"/>
              <a:t>Reference S Hopkins et al. : </a:t>
            </a:r>
            <a:r>
              <a:rPr lang="en-GB" sz="1400" i="1" dirty="0" err="1"/>
              <a:t>doi</a:t>
            </a:r>
            <a:r>
              <a:rPr lang="en-GB" sz="1400" i="1" dirty="0"/>
              <a:t>: 10.1109/TASC.2023.3254497</a:t>
            </a:r>
          </a:p>
        </p:txBody>
      </p:sp>
      <p:pic>
        <p:nvPicPr>
          <p:cNvPr id="14" name="Picture 13">
            <a:extLst>
              <a:ext uri="{FF2B5EF4-FFF2-40B4-BE49-F238E27FC236}">
                <a16:creationId xmlns:a16="http://schemas.microsoft.com/office/drawing/2014/main" id="{6C3BCC15-8A05-DDCB-C2EE-10F2CFDA8F9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41184" y="1507458"/>
            <a:ext cx="2582918" cy="711447"/>
          </a:xfrm>
          <a:prstGeom prst="rect">
            <a:avLst/>
          </a:prstGeom>
        </p:spPr>
      </p:pic>
      <p:pic>
        <p:nvPicPr>
          <p:cNvPr id="16" name="Picture 15">
            <a:extLst>
              <a:ext uri="{FF2B5EF4-FFF2-40B4-BE49-F238E27FC236}">
                <a16:creationId xmlns:a16="http://schemas.microsoft.com/office/drawing/2014/main" id="{33299826-FC90-37CE-1812-8870E15E68C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127196" y="1928488"/>
            <a:ext cx="1338811" cy="261942"/>
          </a:xfrm>
          <a:prstGeom prst="rect">
            <a:avLst/>
          </a:prstGeom>
        </p:spPr>
      </p:pic>
      <p:pic>
        <p:nvPicPr>
          <p:cNvPr id="2" name="Picture 1" descr="See the source image">
            <a:extLst>
              <a:ext uri="{FF2B5EF4-FFF2-40B4-BE49-F238E27FC236}">
                <a16:creationId xmlns:a16="http://schemas.microsoft.com/office/drawing/2014/main" id="{E2163D0C-B3D4-EBB0-8EA5-0DC3FD8E6E3C}"/>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41184" y="1454481"/>
            <a:ext cx="1677552" cy="812541"/>
          </a:xfrm>
          <a:prstGeom prst="rect">
            <a:avLst/>
          </a:prstGeom>
          <a:noFill/>
          <a:extLst>
            <a:ext uri="{909E8E84-426E-40DD-AFC4-6F175D3DCCD1}">
              <a14:hiddenFill xmlns:a14="http://schemas.microsoft.com/office/drawing/2010/main">
                <a:solidFill>
                  <a:srgbClr val="FFFFFF"/>
                </a:solidFill>
              </a14:hiddenFill>
            </a:ext>
          </a:extLst>
        </p:spPr>
      </p:pic>
      <p:sp>
        <p:nvSpPr>
          <p:cNvPr id="12" name="Date Placeholder 1">
            <a:extLst>
              <a:ext uri="{FF2B5EF4-FFF2-40B4-BE49-F238E27FC236}">
                <a16:creationId xmlns:a16="http://schemas.microsoft.com/office/drawing/2014/main" id="{EB357B37-98E6-42B3-AAD6-C4373294EB9B}"/>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11st October 2024</a:t>
            </a:r>
          </a:p>
        </p:txBody>
      </p:sp>
      <p:sp>
        <p:nvSpPr>
          <p:cNvPr id="13" name="Footer Placeholder 2">
            <a:extLst>
              <a:ext uri="{FF2B5EF4-FFF2-40B4-BE49-F238E27FC236}">
                <a16:creationId xmlns:a16="http://schemas.microsoft.com/office/drawing/2014/main" id="{23D102BE-5DA2-B5BD-CABA-0310363E99C0}"/>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116819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821FE0-BEFF-8233-45D6-1321E523B3FF}"/>
              </a:ext>
            </a:extLst>
          </p:cNvPr>
          <p:cNvSpPr>
            <a:spLocks noGrp="1"/>
          </p:cNvSpPr>
          <p:nvPr>
            <p:ph idx="1"/>
          </p:nvPr>
        </p:nvSpPr>
        <p:spPr>
          <a:xfrm>
            <a:off x="265378" y="1714112"/>
            <a:ext cx="8878622" cy="4567418"/>
          </a:xfrm>
        </p:spPr>
        <p:txBody>
          <a:bodyPr>
            <a:normAutofit/>
          </a:bodyPr>
          <a:lstStyle/>
          <a:p>
            <a:r>
              <a:rPr lang="en-US" sz="3000" dirty="0">
                <a:effectLst>
                  <a:outerShdw blurRad="38100" dist="38100" dir="2700000" algn="tl">
                    <a:srgbClr val="000000">
                      <a:alpha val="43137"/>
                    </a:srgbClr>
                  </a:outerShdw>
                </a:effectLst>
              </a:rPr>
              <a:t>Introduction </a:t>
            </a:r>
          </a:p>
          <a:p>
            <a:r>
              <a:rPr lang="en-US" sz="3000" dirty="0">
                <a:effectLst>
                  <a:outerShdw blurRad="38100" dist="38100" dir="2700000" algn="tl">
                    <a:srgbClr val="000000">
                      <a:alpha val="43137"/>
                    </a:srgbClr>
                  </a:outerShdw>
                </a:effectLst>
              </a:rPr>
              <a:t>Cable features properties</a:t>
            </a:r>
          </a:p>
          <a:p>
            <a:r>
              <a:rPr lang="en-US" sz="3000" dirty="0">
                <a:effectLst>
                  <a:outerShdw blurRad="38100" dist="38100" dir="2700000" algn="tl">
                    <a:srgbClr val="000000">
                      <a:alpha val="43137"/>
                    </a:srgbClr>
                  </a:outerShdw>
                </a:effectLst>
              </a:rPr>
              <a:t>Roadmaps</a:t>
            </a:r>
          </a:p>
          <a:p>
            <a:r>
              <a:rPr lang="en-US" sz="3000" dirty="0">
                <a:effectLst>
                  <a:outerShdw blurRad="38100" dist="38100" dir="2700000" algn="tl">
                    <a:srgbClr val="000000">
                      <a:alpha val="43137"/>
                    </a:srgbClr>
                  </a:outerShdw>
                </a:effectLst>
              </a:rPr>
              <a:t>Status of mock ups, model M1 FE analysis progress</a:t>
            </a:r>
          </a:p>
          <a:p>
            <a:r>
              <a:rPr lang="en-US" sz="3000" dirty="0">
                <a:effectLst>
                  <a:outerShdw blurRad="38100" dist="38100" dir="2700000" algn="tl">
                    <a:srgbClr val="000000">
                      <a:alpha val="43137"/>
                    </a:srgbClr>
                  </a:outerShdw>
                </a:effectLst>
              </a:rPr>
              <a:t>Next activities</a:t>
            </a:r>
          </a:p>
          <a:p>
            <a:r>
              <a:rPr lang="en-US" sz="3000" dirty="0">
                <a:effectLst>
                  <a:outerShdw blurRad="38100" dist="38100" dir="2700000" algn="tl">
                    <a:srgbClr val="000000">
                      <a:alpha val="43137"/>
                    </a:srgbClr>
                  </a:outerShdw>
                </a:effectLst>
              </a:rPr>
              <a:t>Summary</a:t>
            </a:r>
          </a:p>
          <a:p>
            <a:endParaRPr lang="en-GB" sz="3000" dirty="0">
              <a:effectLst>
                <a:outerShdw blurRad="38100" dist="38100" dir="2700000" algn="tl">
                  <a:srgbClr val="000000">
                    <a:alpha val="43137"/>
                  </a:srgbClr>
                </a:outerShdw>
              </a:effectLst>
            </a:endParaRPr>
          </a:p>
        </p:txBody>
      </p:sp>
      <p:sp>
        <p:nvSpPr>
          <p:cNvPr id="3" name="Title 2">
            <a:extLst>
              <a:ext uri="{FF2B5EF4-FFF2-40B4-BE49-F238E27FC236}">
                <a16:creationId xmlns:a16="http://schemas.microsoft.com/office/drawing/2014/main" id="{EDC72C0D-4899-C86B-6A86-BDE8C7BEA6B3}"/>
              </a:ext>
            </a:extLst>
          </p:cNvPr>
          <p:cNvSpPr>
            <a:spLocks noGrp="1"/>
          </p:cNvSpPr>
          <p:nvPr>
            <p:ph type="title"/>
          </p:nvPr>
        </p:nvSpPr>
        <p:spPr>
          <a:xfrm>
            <a:off x="265378" y="100047"/>
            <a:ext cx="8229600" cy="1325563"/>
          </a:xfrm>
        </p:spPr>
        <p:txBody>
          <a:bodyPr/>
          <a:lstStyle/>
          <a:p>
            <a:r>
              <a:rPr lang="en-US" dirty="0"/>
              <a:t>Outline</a:t>
            </a:r>
            <a:endParaRPr lang="en-GB" dirty="0"/>
          </a:p>
        </p:txBody>
      </p:sp>
      <p:sp>
        <p:nvSpPr>
          <p:cNvPr id="5" name="Slide Number Placeholder 4">
            <a:extLst>
              <a:ext uri="{FF2B5EF4-FFF2-40B4-BE49-F238E27FC236}">
                <a16:creationId xmlns:a16="http://schemas.microsoft.com/office/drawing/2014/main" id="{98C86FA0-7893-CEE3-4AFD-37D13F81E054}"/>
              </a:ext>
            </a:extLst>
          </p:cNvPr>
          <p:cNvSpPr>
            <a:spLocks noGrp="1"/>
          </p:cNvSpPr>
          <p:nvPr>
            <p:ph type="sldNum" sz="quarter" idx="4"/>
          </p:nvPr>
        </p:nvSpPr>
        <p:spPr/>
        <p:txBody>
          <a:bodyPr/>
          <a:lstStyle/>
          <a:p>
            <a:fld id="{17918391-D411-FE40-AAD7-861AE5233E0E}" type="slidenum">
              <a:rPr lang="en-US" smtClean="0"/>
              <a:pPr/>
              <a:t>3</a:t>
            </a:fld>
            <a:endParaRPr lang="en-US"/>
          </a:p>
        </p:txBody>
      </p:sp>
      <p:sp>
        <p:nvSpPr>
          <p:cNvPr id="8" name="Title 2">
            <a:extLst>
              <a:ext uri="{FF2B5EF4-FFF2-40B4-BE49-F238E27FC236}">
                <a16:creationId xmlns:a16="http://schemas.microsoft.com/office/drawing/2014/main" id="{E724D98F-6DC0-05C3-FE5F-0AC95CE9A978}"/>
              </a:ext>
            </a:extLst>
          </p:cNvPr>
          <p:cNvSpPr txBox="1">
            <a:spLocks/>
          </p:cNvSpPr>
          <p:nvPr/>
        </p:nvSpPr>
        <p:spPr>
          <a:xfrm>
            <a:off x="457200" y="130498"/>
            <a:ext cx="8229600" cy="768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rgbClr val="0055A0"/>
                </a:solidFill>
                <a:latin typeface="+mn-lt"/>
                <a:ea typeface="+mj-ea"/>
                <a:cs typeface="+mj-cs"/>
              </a:defRPr>
            </a:lvl1pPr>
          </a:lstStyle>
          <a:p>
            <a:endParaRPr lang="en-GB" sz="3600" b="1" dirty="0"/>
          </a:p>
        </p:txBody>
      </p:sp>
      <p:sp>
        <p:nvSpPr>
          <p:cNvPr id="10" name="Date Placeholder 1">
            <a:extLst>
              <a:ext uri="{FF2B5EF4-FFF2-40B4-BE49-F238E27FC236}">
                <a16:creationId xmlns:a16="http://schemas.microsoft.com/office/drawing/2014/main" id="{0B134EBC-1DB4-15D3-DE67-EEDCABF637FB}"/>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11" name="Footer Placeholder 2">
            <a:extLst>
              <a:ext uri="{FF2B5EF4-FFF2-40B4-BE49-F238E27FC236}">
                <a16:creationId xmlns:a16="http://schemas.microsoft.com/office/drawing/2014/main" id="{3FC958FA-78C0-D9CA-DEF4-60B38E6763F2}"/>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391082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26B5B9-D076-4AC0-C7A5-9ACF1EC60CA5}"/>
              </a:ext>
            </a:extLst>
          </p:cNvPr>
          <p:cNvSpPr>
            <a:spLocks noGrp="1"/>
          </p:cNvSpPr>
          <p:nvPr>
            <p:ph idx="1"/>
          </p:nvPr>
        </p:nvSpPr>
        <p:spPr>
          <a:xfrm>
            <a:off x="250258" y="1366992"/>
            <a:ext cx="8436542" cy="4600762"/>
          </a:xfrm>
        </p:spPr>
        <p:txBody>
          <a:bodyPr>
            <a:noAutofit/>
          </a:bodyPr>
          <a:lstStyle/>
          <a:p>
            <a:r>
              <a:rPr lang="en-US" sz="2000" dirty="0"/>
              <a:t>HFM program entrusted CERN WP3.1 to developed a </a:t>
            </a:r>
            <a:r>
              <a:rPr lang="en-US" sz="2000" b="1" dirty="0"/>
              <a:t>12T Nb</a:t>
            </a:r>
            <a:r>
              <a:rPr lang="en-US" sz="2000" b="1" baseline="-25000" dirty="0"/>
              <a:t>3</a:t>
            </a:r>
            <a:r>
              <a:rPr lang="en-US" sz="2000" b="1" dirty="0"/>
              <a:t>Sn Cos-theta dipole based on models (&lt; 2 m) </a:t>
            </a:r>
            <a:r>
              <a:rPr lang="en-US" sz="2000" dirty="0"/>
              <a:t>by 2028, as potential technology for further prototype (</a:t>
            </a:r>
            <a:r>
              <a:rPr lang="en-US" sz="2000" dirty="0">
                <a:sym typeface="Symbol" panose="05050102010706020507" pitchFamily="18" charset="2"/>
              </a:rPr>
              <a:t> </a:t>
            </a:r>
            <a:r>
              <a:rPr lang="en-US" sz="2000" dirty="0"/>
              <a:t>5 m long), 14T dipole magnet design by horizon 2030. (</a:t>
            </a:r>
            <a:r>
              <a:rPr lang="en-GB" sz="2000" dirty="0">
                <a:effectLst/>
                <a:latin typeface="Aptos" panose="020B0004020202020204" pitchFamily="34" charset="0"/>
                <a:ea typeface="Aptos" panose="020B0004020202020204" pitchFamily="34" charset="0"/>
                <a:cs typeface="Aptos" panose="020B0004020202020204" pitchFamily="34" charset="0"/>
                <a:hlinkClick r:id="rId3"/>
              </a:rPr>
              <a:t>indico/1430998/)</a:t>
            </a:r>
            <a:endParaRPr lang="en-US" sz="2000" dirty="0"/>
          </a:p>
          <a:p>
            <a:endParaRPr lang="en-US" sz="2000" b="1" dirty="0"/>
          </a:p>
          <a:p>
            <a:r>
              <a:rPr lang="en-US" sz="2000" b="1" dirty="0"/>
              <a:t>Uniformized HFM design parameters </a:t>
            </a:r>
            <a:r>
              <a:rPr lang="en-US" sz="2000" dirty="0"/>
              <a:t>applied in update design : </a:t>
            </a:r>
          </a:p>
          <a:p>
            <a:pPr lvl="1"/>
            <a:r>
              <a:rPr lang="en-US" dirty="0">
                <a:highlight>
                  <a:srgbClr val="FFFF00"/>
                </a:highlight>
              </a:rPr>
              <a:t>Operation at 12T around 80%.Iss </a:t>
            </a:r>
            <a:r>
              <a:rPr lang="en-US" dirty="0" err="1">
                <a:highlight>
                  <a:srgbClr val="FFFF00"/>
                </a:highlight>
              </a:rPr>
              <a:t>loadline</a:t>
            </a:r>
            <a:r>
              <a:rPr lang="en-US" dirty="0">
                <a:highlight>
                  <a:srgbClr val="FFFF00"/>
                </a:highlight>
              </a:rPr>
              <a:t> operation at 1.9K </a:t>
            </a:r>
          </a:p>
          <a:p>
            <a:pPr lvl="1"/>
            <a:r>
              <a:rPr lang="en-US" b="1" dirty="0">
                <a:highlight>
                  <a:srgbClr val="FFFF00"/>
                </a:highlight>
              </a:rPr>
              <a:t>Mid plane stress @RT &lt; 120 </a:t>
            </a:r>
            <a:r>
              <a:rPr lang="en-US" b="1" dirty="0" err="1">
                <a:highlight>
                  <a:srgbClr val="FFFF00"/>
                </a:highlight>
              </a:rPr>
              <a:t>Mpa</a:t>
            </a:r>
            <a:r>
              <a:rPr lang="en-US" b="1" dirty="0">
                <a:highlight>
                  <a:srgbClr val="FFFF00"/>
                </a:highlight>
              </a:rPr>
              <a:t>, 150 </a:t>
            </a:r>
            <a:r>
              <a:rPr lang="en-US" b="1" dirty="0" err="1">
                <a:highlight>
                  <a:srgbClr val="FFFF00"/>
                </a:highlight>
              </a:rPr>
              <a:t>Mpa</a:t>
            </a:r>
            <a:r>
              <a:rPr lang="en-US" b="1" dirty="0">
                <a:highlight>
                  <a:srgbClr val="FFFF00"/>
                </a:highlight>
              </a:rPr>
              <a:t> @ 4K,  </a:t>
            </a:r>
          </a:p>
          <a:p>
            <a:pPr lvl="1"/>
            <a:r>
              <a:rPr lang="en-US" b="1" dirty="0">
                <a:highlight>
                  <a:srgbClr val="FFFF00"/>
                </a:highlight>
              </a:rPr>
              <a:t>Target pole stress max. 10 </a:t>
            </a:r>
            <a:r>
              <a:rPr lang="en-US" b="1" dirty="0" err="1">
                <a:highlight>
                  <a:srgbClr val="FFFF00"/>
                </a:highlight>
              </a:rPr>
              <a:t>Mpa</a:t>
            </a:r>
            <a:r>
              <a:rPr lang="en-US" b="1" dirty="0">
                <a:highlight>
                  <a:srgbClr val="FFFF00"/>
                </a:highlight>
              </a:rPr>
              <a:t>, 1/3 detachment @ 12T </a:t>
            </a:r>
          </a:p>
          <a:p>
            <a:pPr lvl="1"/>
            <a:r>
              <a:rPr lang="en-US" dirty="0">
                <a:highlight>
                  <a:srgbClr val="FFFF00"/>
                </a:highlight>
              </a:rPr>
              <a:t>Current design </a:t>
            </a:r>
            <a:r>
              <a:rPr lang="en-US" dirty="0" err="1">
                <a:highlight>
                  <a:srgbClr val="FFFF00"/>
                </a:highlight>
              </a:rPr>
              <a:t>J</a:t>
            </a:r>
            <a:r>
              <a:rPr lang="en-US" baseline="-25000" dirty="0" err="1">
                <a:highlight>
                  <a:srgbClr val="FFFF00"/>
                </a:highlight>
              </a:rPr>
              <a:t>c</a:t>
            </a:r>
            <a:r>
              <a:rPr lang="en-US" baseline="-25000" dirty="0">
                <a:highlight>
                  <a:srgbClr val="FFFF00"/>
                </a:highlight>
              </a:rPr>
              <a:t> </a:t>
            </a:r>
            <a:r>
              <a:rPr lang="en-US" dirty="0">
                <a:highlight>
                  <a:srgbClr val="FFFF00"/>
                </a:highlight>
              </a:rPr>
              <a:t>( 16T @4.2K) = 1200 A/mm</a:t>
            </a:r>
            <a:r>
              <a:rPr lang="en-US" baseline="30000" dirty="0">
                <a:highlight>
                  <a:srgbClr val="FFFF00"/>
                </a:highlight>
              </a:rPr>
              <a:t>2</a:t>
            </a:r>
          </a:p>
          <a:p>
            <a:pPr lvl="1"/>
            <a:r>
              <a:rPr lang="en-US" dirty="0">
                <a:highlight>
                  <a:srgbClr val="FFFF00"/>
                </a:highlight>
              </a:rPr>
              <a:t>50 mm aperture, 40 mm equivalent 60</a:t>
            </a:r>
            <a:r>
              <a:rPr lang="en-US" dirty="0">
                <a:highlight>
                  <a:srgbClr val="FFFF00"/>
                </a:highlight>
                <a:sym typeface="Symbol" panose="05050102010706020507" pitchFamily="18" charset="2"/>
              </a:rPr>
              <a:t> </a:t>
            </a:r>
            <a:r>
              <a:rPr lang="en-US" dirty="0">
                <a:highlight>
                  <a:srgbClr val="FFFF00"/>
                </a:highlight>
              </a:rPr>
              <a:t>sector width</a:t>
            </a:r>
          </a:p>
          <a:p>
            <a:pPr lvl="1"/>
            <a:r>
              <a:rPr lang="en-US" dirty="0">
                <a:highlight>
                  <a:srgbClr val="FFFF00"/>
                </a:highlight>
              </a:rPr>
              <a:t>Structure designed at 13.5 T </a:t>
            </a:r>
            <a:r>
              <a:rPr lang="en-US" dirty="0" err="1">
                <a:highlight>
                  <a:srgbClr val="FFFF00"/>
                </a:highlight>
              </a:rPr>
              <a:t>e.m</a:t>
            </a:r>
            <a:r>
              <a:rPr lang="en-US" dirty="0">
                <a:highlight>
                  <a:srgbClr val="FFFF00"/>
                </a:highlight>
              </a:rPr>
              <a:t> loads.</a:t>
            </a:r>
          </a:p>
        </p:txBody>
      </p:sp>
      <p:sp>
        <p:nvSpPr>
          <p:cNvPr id="3" name="Title 2">
            <a:extLst>
              <a:ext uri="{FF2B5EF4-FFF2-40B4-BE49-F238E27FC236}">
                <a16:creationId xmlns:a16="http://schemas.microsoft.com/office/drawing/2014/main" id="{EAEF135D-811E-6683-5BAF-2C2373AE7764}"/>
              </a:ext>
            </a:extLst>
          </p:cNvPr>
          <p:cNvSpPr>
            <a:spLocks noGrp="1"/>
          </p:cNvSpPr>
          <p:nvPr>
            <p:ph type="title"/>
          </p:nvPr>
        </p:nvSpPr>
        <p:spPr>
          <a:xfrm>
            <a:off x="457200" y="100047"/>
            <a:ext cx="8229600" cy="962399"/>
          </a:xfrm>
        </p:spPr>
        <p:txBody>
          <a:bodyPr/>
          <a:lstStyle/>
          <a:p>
            <a:r>
              <a:rPr lang="en-US" sz="4100" b="1" dirty="0"/>
              <a:t>Introduction</a:t>
            </a:r>
            <a:endParaRPr lang="en-GB" sz="4100" b="1" dirty="0"/>
          </a:p>
        </p:txBody>
      </p:sp>
      <p:sp>
        <p:nvSpPr>
          <p:cNvPr id="4" name="Slide Number Placeholder 3">
            <a:extLst>
              <a:ext uri="{FF2B5EF4-FFF2-40B4-BE49-F238E27FC236}">
                <a16:creationId xmlns:a16="http://schemas.microsoft.com/office/drawing/2014/main" id="{4E8A297A-D762-4FAC-DF1A-F623314538C4}"/>
              </a:ext>
            </a:extLst>
          </p:cNvPr>
          <p:cNvSpPr>
            <a:spLocks noGrp="1"/>
          </p:cNvSpPr>
          <p:nvPr>
            <p:ph type="sldNum" sz="quarter" idx="4"/>
          </p:nvPr>
        </p:nvSpPr>
        <p:spPr/>
        <p:txBody>
          <a:bodyPr/>
          <a:lstStyle/>
          <a:p>
            <a:fld id="{17918391-D411-FE40-AAD7-861AE5233E0E}" type="slidenum">
              <a:rPr lang="en-US" smtClean="0"/>
              <a:pPr/>
              <a:t>4</a:t>
            </a:fld>
            <a:endParaRPr lang="en-US"/>
          </a:p>
        </p:txBody>
      </p:sp>
      <p:sp>
        <p:nvSpPr>
          <p:cNvPr id="6" name="Date Placeholder 1">
            <a:extLst>
              <a:ext uri="{FF2B5EF4-FFF2-40B4-BE49-F238E27FC236}">
                <a16:creationId xmlns:a16="http://schemas.microsoft.com/office/drawing/2014/main" id="{7A367734-60CE-262A-3C65-6869DF8685D5}"/>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7" name="Footer Placeholder 2">
            <a:extLst>
              <a:ext uri="{FF2B5EF4-FFF2-40B4-BE49-F238E27FC236}">
                <a16:creationId xmlns:a16="http://schemas.microsoft.com/office/drawing/2014/main" id="{8795C117-5787-09E4-E33C-A906F5DA8047}"/>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3138131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1566BF-7DBD-85EE-CB90-E07B9800209F}"/>
              </a:ext>
            </a:extLst>
          </p:cNvPr>
          <p:cNvSpPr>
            <a:spLocks noGrp="1"/>
          </p:cNvSpPr>
          <p:nvPr>
            <p:ph type="title"/>
          </p:nvPr>
        </p:nvSpPr>
        <p:spPr/>
        <p:txBody>
          <a:bodyPr/>
          <a:lstStyle/>
          <a:p>
            <a:r>
              <a:rPr lang="en-US" b="1" dirty="0" err="1"/>
              <a:t>FalconD</a:t>
            </a:r>
            <a:r>
              <a:rPr lang="en-US" b="1" dirty="0"/>
              <a:t> cable features</a:t>
            </a:r>
            <a:endParaRPr lang="en-GB" b="1" dirty="0"/>
          </a:p>
        </p:txBody>
      </p:sp>
      <p:sp>
        <p:nvSpPr>
          <p:cNvPr id="5" name="Slide Number Placeholder 4">
            <a:extLst>
              <a:ext uri="{FF2B5EF4-FFF2-40B4-BE49-F238E27FC236}">
                <a16:creationId xmlns:a16="http://schemas.microsoft.com/office/drawing/2014/main" id="{28C29873-BB3E-5482-D682-9A24F6A5622E}"/>
              </a:ext>
            </a:extLst>
          </p:cNvPr>
          <p:cNvSpPr>
            <a:spLocks noGrp="1"/>
          </p:cNvSpPr>
          <p:nvPr>
            <p:ph type="sldNum" sz="quarter" idx="4"/>
          </p:nvPr>
        </p:nvSpPr>
        <p:spPr/>
        <p:txBody>
          <a:bodyPr/>
          <a:lstStyle/>
          <a:p>
            <a:fld id="{17918391-D411-FE40-AAD7-861AE5233E0E}" type="slidenum">
              <a:rPr lang="en-US" smtClean="0"/>
              <a:pPr/>
              <a:t>5</a:t>
            </a:fld>
            <a:endParaRPr lang="en-US"/>
          </a:p>
        </p:txBody>
      </p:sp>
      <p:pic>
        <p:nvPicPr>
          <p:cNvPr id="7" name="Picture 6">
            <a:extLst>
              <a:ext uri="{FF2B5EF4-FFF2-40B4-BE49-F238E27FC236}">
                <a16:creationId xmlns:a16="http://schemas.microsoft.com/office/drawing/2014/main" id="{4E782D7B-55F5-0B22-5C65-6EB4C1EA20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1005" y="1238739"/>
            <a:ext cx="5189932" cy="1429532"/>
          </a:xfrm>
          <a:prstGeom prst="rect">
            <a:avLst/>
          </a:prstGeom>
        </p:spPr>
      </p:pic>
      <p:pic>
        <p:nvPicPr>
          <p:cNvPr id="8" name="Picture 7">
            <a:extLst>
              <a:ext uri="{FF2B5EF4-FFF2-40B4-BE49-F238E27FC236}">
                <a16:creationId xmlns:a16="http://schemas.microsoft.com/office/drawing/2014/main" id="{4A5B6BD6-E07E-4802-D2FB-807D8CA383E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6218" y="3200585"/>
            <a:ext cx="3728096" cy="1491237"/>
          </a:xfrm>
          <a:prstGeom prst="rect">
            <a:avLst/>
          </a:prstGeom>
        </p:spPr>
      </p:pic>
      <p:pic>
        <p:nvPicPr>
          <p:cNvPr id="9" name="Picture 8">
            <a:extLst>
              <a:ext uri="{FF2B5EF4-FFF2-40B4-BE49-F238E27FC236}">
                <a16:creationId xmlns:a16="http://schemas.microsoft.com/office/drawing/2014/main" id="{3BCF5955-DAE2-C0AD-E49A-AB8CFFA0CB6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93534" y="4736243"/>
            <a:ext cx="2075170" cy="975785"/>
          </a:xfrm>
          <a:prstGeom prst="rect">
            <a:avLst/>
          </a:prstGeom>
        </p:spPr>
      </p:pic>
      <p:pic>
        <p:nvPicPr>
          <p:cNvPr id="13" name="Picture 12">
            <a:extLst>
              <a:ext uri="{FF2B5EF4-FFF2-40B4-BE49-F238E27FC236}">
                <a16:creationId xmlns:a16="http://schemas.microsoft.com/office/drawing/2014/main" id="{F7A3060F-2465-5673-7411-B4CF729020C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39108" y="1797912"/>
            <a:ext cx="4108250" cy="3458358"/>
          </a:xfrm>
          <a:prstGeom prst="rect">
            <a:avLst/>
          </a:prstGeom>
        </p:spPr>
      </p:pic>
      <p:sp>
        <p:nvSpPr>
          <p:cNvPr id="14" name="TextBox 13">
            <a:extLst>
              <a:ext uri="{FF2B5EF4-FFF2-40B4-BE49-F238E27FC236}">
                <a16:creationId xmlns:a16="http://schemas.microsoft.com/office/drawing/2014/main" id="{3D0E1884-0A51-0D0B-C546-E19C0F5BDD21}"/>
              </a:ext>
            </a:extLst>
          </p:cNvPr>
          <p:cNvSpPr txBox="1"/>
          <p:nvPr/>
        </p:nvSpPr>
        <p:spPr>
          <a:xfrm>
            <a:off x="4433451" y="5296529"/>
            <a:ext cx="4744726" cy="830997"/>
          </a:xfrm>
          <a:prstGeom prst="rect">
            <a:avLst/>
          </a:prstGeom>
          <a:solidFill>
            <a:schemeClr val="accent4">
              <a:lumMod val="20000"/>
              <a:lumOff val="80000"/>
            </a:schemeClr>
          </a:solidFill>
        </p:spPr>
        <p:txBody>
          <a:bodyPr wrap="square" rtlCol="0">
            <a:spAutoFit/>
          </a:bodyPr>
          <a:lstStyle/>
          <a:p>
            <a:r>
              <a:rPr lang="en-US" sz="1600" b="1" dirty="0"/>
              <a:t>Table 1: </a:t>
            </a:r>
            <a:r>
              <a:rPr lang="en-US" sz="1600" b="1" dirty="0" err="1"/>
              <a:t>FalconD</a:t>
            </a:r>
            <a:r>
              <a:rPr lang="en-US" sz="1600" b="1" dirty="0"/>
              <a:t> DEM-1 conductor type parameters</a:t>
            </a:r>
          </a:p>
          <a:p>
            <a:r>
              <a:rPr lang="en-US" sz="1600" b="1" dirty="0">
                <a:solidFill>
                  <a:srgbClr val="FF0000"/>
                </a:solidFill>
              </a:rPr>
              <a:t>Assumed 4.5% (thickness) and 2 % (width) HT expansion residual </a:t>
            </a:r>
            <a:r>
              <a:rPr lang="en-US" sz="1600" b="1" dirty="0" err="1">
                <a:solidFill>
                  <a:srgbClr val="FF0000"/>
                </a:solidFill>
              </a:rPr>
              <a:t>coeff</a:t>
            </a:r>
            <a:r>
              <a:rPr lang="en-US" sz="1600" b="1" dirty="0">
                <a:solidFill>
                  <a:srgbClr val="FF0000"/>
                </a:solidFill>
              </a:rPr>
              <a:t>.</a:t>
            </a:r>
            <a:endParaRPr lang="en-GB" sz="1600" b="1" dirty="0">
              <a:solidFill>
                <a:srgbClr val="FF0000"/>
              </a:solidFill>
            </a:endParaRPr>
          </a:p>
        </p:txBody>
      </p:sp>
      <p:sp>
        <p:nvSpPr>
          <p:cNvPr id="2" name="TextBox 1">
            <a:extLst>
              <a:ext uri="{FF2B5EF4-FFF2-40B4-BE49-F238E27FC236}">
                <a16:creationId xmlns:a16="http://schemas.microsoft.com/office/drawing/2014/main" id="{7F124062-DBBB-D23D-7C3E-0E9B2D0A6045}"/>
              </a:ext>
            </a:extLst>
          </p:cNvPr>
          <p:cNvSpPr txBox="1"/>
          <p:nvPr/>
        </p:nvSpPr>
        <p:spPr>
          <a:xfrm>
            <a:off x="249323" y="2642778"/>
            <a:ext cx="3478773" cy="369332"/>
          </a:xfrm>
          <a:prstGeom prst="rect">
            <a:avLst/>
          </a:prstGeom>
          <a:noFill/>
        </p:spPr>
        <p:txBody>
          <a:bodyPr wrap="none" rtlCol="0">
            <a:spAutoFit/>
          </a:bodyPr>
          <a:lstStyle/>
          <a:p>
            <a:r>
              <a:rPr lang="en-US" dirty="0"/>
              <a:t>Non reacted conductor dimensions</a:t>
            </a:r>
            <a:endParaRPr lang="en-GB" dirty="0"/>
          </a:p>
        </p:txBody>
      </p:sp>
      <p:sp>
        <p:nvSpPr>
          <p:cNvPr id="10" name="Date Placeholder 1">
            <a:extLst>
              <a:ext uri="{FF2B5EF4-FFF2-40B4-BE49-F238E27FC236}">
                <a16:creationId xmlns:a16="http://schemas.microsoft.com/office/drawing/2014/main" id="{9413F501-9A67-1929-B44E-48EF186433AB}"/>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11" name="Footer Placeholder 2">
            <a:extLst>
              <a:ext uri="{FF2B5EF4-FFF2-40B4-BE49-F238E27FC236}">
                <a16:creationId xmlns:a16="http://schemas.microsoft.com/office/drawing/2014/main" id="{4E40D9FF-BE3A-0CD0-D47A-1F9DD529D78D}"/>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321120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B4A3FD4-D239-CE58-227F-A0959E7B83F4}"/>
              </a:ext>
            </a:extLst>
          </p:cNvPr>
          <p:cNvSpPr>
            <a:spLocks noGrp="1"/>
          </p:cNvSpPr>
          <p:nvPr>
            <p:ph type="sldNum" sz="quarter" idx="4"/>
          </p:nvPr>
        </p:nvSpPr>
        <p:spPr/>
        <p:txBody>
          <a:bodyPr/>
          <a:lstStyle/>
          <a:p>
            <a:fld id="{17918391-D411-FE40-AAD7-861AE5233E0E}" type="slidenum">
              <a:rPr lang="en-US" smtClean="0"/>
              <a:pPr/>
              <a:t>6</a:t>
            </a:fld>
            <a:endParaRPr lang="en-US"/>
          </a:p>
        </p:txBody>
      </p:sp>
      <p:grpSp>
        <p:nvGrpSpPr>
          <p:cNvPr id="8" name="Group 7">
            <a:extLst>
              <a:ext uri="{FF2B5EF4-FFF2-40B4-BE49-F238E27FC236}">
                <a16:creationId xmlns:a16="http://schemas.microsoft.com/office/drawing/2014/main" id="{BFADE03A-8D3D-D431-AB8F-8452F853B44C}"/>
              </a:ext>
            </a:extLst>
          </p:cNvPr>
          <p:cNvGrpSpPr/>
          <p:nvPr/>
        </p:nvGrpSpPr>
        <p:grpSpPr>
          <a:xfrm>
            <a:off x="4516598" y="630708"/>
            <a:ext cx="1553276" cy="582042"/>
            <a:chOff x="3036022" y="1067635"/>
            <a:chExt cx="2555219" cy="921860"/>
          </a:xfrm>
        </p:grpSpPr>
        <p:pic>
          <p:nvPicPr>
            <p:cNvPr id="9" name="Elemento grafico 20">
              <a:extLst>
                <a:ext uri="{FF2B5EF4-FFF2-40B4-BE49-F238E27FC236}">
                  <a16:creationId xmlns:a16="http://schemas.microsoft.com/office/drawing/2014/main" id="{59F75118-CA04-8D20-7C7A-AC2AAF49A09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36022" y="1280957"/>
              <a:ext cx="2555219" cy="644360"/>
            </a:xfrm>
            <a:prstGeom prst="rect">
              <a:avLst/>
            </a:prstGeom>
          </p:spPr>
        </p:pic>
        <p:sp>
          <p:nvSpPr>
            <p:cNvPr id="10" name="CasellaDiTesto 21">
              <a:extLst>
                <a:ext uri="{FF2B5EF4-FFF2-40B4-BE49-F238E27FC236}">
                  <a16:creationId xmlns:a16="http://schemas.microsoft.com/office/drawing/2014/main" id="{B76E6F4E-CFFF-7564-79DE-5DE3B462A61E}"/>
                </a:ext>
              </a:extLst>
            </p:cNvPr>
            <p:cNvSpPr txBox="1"/>
            <p:nvPr/>
          </p:nvSpPr>
          <p:spPr>
            <a:xfrm>
              <a:off x="3098799" y="1067635"/>
              <a:ext cx="2492442" cy="246222"/>
            </a:xfrm>
            <a:prstGeom prst="rect">
              <a:avLst/>
            </a:prstGeom>
            <a:noFill/>
          </p:spPr>
          <p:txBody>
            <a:bodyPr wrap="square" rtlCol="0">
              <a:spAutoFit/>
            </a:bodyPr>
            <a:lstStyle/>
            <a:p>
              <a:pPr algn="ctr"/>
              <a:r>
                <a:rPr lang="it-IT" sz="1000" dirty="0">
                  <a:solidFill>
                    <a:srgbClr val="000000"/>
                  </a:solidFill>
                  <a:latin typeface="Calibri" panose="020F0502020204030204" pitchFamily="34" charset="0"/>
                  <a:ea typeface="Calibri" panose="020F0502020204030204" pitchFamily="34" charset="0"/>
                  <a:cs typeface="Calibri" panose="020F0502020204030204" pitchFamily="34" charset="0"/>
                </a:rPr>
                <a:t>21.42 mm</a:t>
              </a:r>
            </a:p>
          </p:txBody>
        </p:sp>
        <p:sp>
          <p:nvSpPr>
            <p:cNvPr id="11" name="CasellaDiTesto 22">
              <a:extLst>
                <a:ext uri="{FF2B5EF4-FFF2-40B4-BE49-F238E27FC236}">
                  <a16:creationId xmlns:a16="http://schemas.microsoft.com/office/drawing/2014/main" id="{573D0092-8B3E-7DBA-FC06-97FB0DF293BA}"/>
                </a:ext>
              </a:extLst>
            </p:cNvPr>
            <p:cNvSpPr txBox="1"/>
            <p:nvPr/>
          </p:nvSpPr>
          <p:spPr>
            <a:xfrm>
              <a:off x="3098799" y="1743273"/>
              <a:ext cx="930991" cy="246222"/>
            </a:xfrm>
            <a:prstGeom prst="rect">
              <a:avLst/>
            </a:prstGeom>
            <a:noFill/>
          </p:spPr>
          <p:txBody>
            <a:bodyPr wrap="square" rtlCol="0">
              <a:spAutoFit/>
            </a:bodyPr>
            <a:lstStyle/>
            <a:p>
              <a:r>
                <a:rPr lang="it-IT" sz="1000" dirty="0">
                  <a:solidFill>
                    <a:srgbClr val="000000"/>
                  </a:solidFill>
                  <a:latin typeface="Calibri" panose="020F0502020204030204" pitchFamily="34" charset="0"/>
                  <a:ea typeface="Calibri" panose="020F0502020204030204" pitchFamily="34" charset="0"/>
                  <a:cs typeface="Calibri" panose="020F0502020204030204" pitchFamily="34" charset="0"/>
                </a:rPr>
                <a:t>1.89 mm</a:t>
              </a:r>
            </a:p>
          </p:txBody>
        </p:sp>
      </p:grpSp>
      <p:graphicFrame>
        <p:nvGraphicFramePr>
          <p:cNvPr id="12" name="Table 9">
            <a:extLst>
              <a:ext uri="{FF2B5EF4-FFF2-40B4-BE49-F238E27FC236}">
                <a16:creationId xmlns:a16="http://schemas.microsoft.com/office/drawing/2014/main" id="{DF66570E-A6F7-0DBC-DC3C-BF2E22E8B323}"/>
              </a:ext>
            </a:extLst>
          </p:cNvPr>
          <p:cNvGraphicFramePr>
            <a:graphicFrameLocks noGrp="1"/>
          </p:cNvGraphicFramePr>
          <p:nvPr>
            <p:extLst>
              <p:ext uri="{D42A27DB-BD31-4B8C-83A1-F6EECF244321}">
                <p14:modId xmlns:p14="http://schemas.microsoft.com/office/powerpoint/2010/main" val="3936320149"/>
              </p:ext>
            </p:extLst>
          </p:nvPr>
        </p:nvGraphicFramePr>
        <p:xfrm>
          <a:off x="210889" y="667272"/>
          <a:ext cx="4111741" cy="1409260"/>
        </p:xfrm>
        <a:graphic>
          <a:graphicData uri="http://schemas.openxmlformats.org/drawingml/2006/table">
            <a:tbl>
              <a:tblPr firstRow="1" bandRow="1"/>
              <a:tblGrid>
                <a:gridCol w="1327750">
                  <a:extLst>
                    <a:ext uri="{9D8B030D-6E8A-4147-A177-3AD203B41FA5}">
                      <a16:colId xmlns:a16="http://schemas.microsoft.com/office/drawing/2014/main" val="3338364431"/>
                    </a:ext>
                  </a:extLst>
                </a:gridCol>
                <a:gridCol w="728121">
                  <a:extLst>
                    <a:ext uri="{9D8B030D-6E8A-4147-A177-3AD203B41FA5}">
                      <a16:colId xmlns:a16="http://schemas.microsoft.com/office/drawing/2014/main" val="3452222639"/>
                    </a:ext>
                  </a:extLst>
                </a:gridCol>
                <a:gridCol w="1027935">
                  <a:extLst>
                    <a:ext uri="{9D8B030D-6E8A-4147-A177-3AD203B41FA5}">
                      <a16:colId xmlns:a16="http://schemas.microsoft.com/office/drawing/2014/main" val="3332777361"/>
                    </a:ext>
                  </a:extLst>
                </a:gridCol>
                <a:gridCol w="1027935">
                  <a:extLst>
                    <a:ext uri="{9D8B030D-6E8A-4147-A177-3AD203B41FA5}">
                      <a16:colId xmlns:a16="http://schemas.microsoft.com/office/drawing/2014/main" val="239426025"/>
                    </a:ext>
                  </a:extLst>
                </a:gridCol>
              </a:tblGrid>
              <a:tr h="21098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100" b="1" i="0" u="none" strike="noStrike" dirty="0">
                          <a:solidFill>
                            <a:srgbClr val="000000"/>
                          </a:solidFill>
                          <a:effectLst/>
                          <a:latin typeface="Calibri" panose="020F0502020204030204" pitchFamily="34" charset="0"/>
                        </a:rPr>
                        <a:t>Coil</a:t>
                      </a: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endParaRPr lang="en-GB" sz="1100" b="1"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000000"/>
                          </a:solidFill>
                          <a:effectLst/>
                          <a:latin typeface="Calibri" panose="020F0502020204030204" pitchFamily="34" charset="0"/>
                        </a:rPr>
                        <a:t>12T cos</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100" b="1" i="0" u="none" strike="noStrike" dirty="0">
                          <a:solidFill>
                            <a:srgbClr val="000000"/>
                          </a:solidFill>
                          <a:effectLst/>
                          <a:latin typeface="Calibri" panose="020F0502020204030204" pitchFamily="34" charset="0"/>
                        </a:rPr>
                        <a:t>Falcon D 1-in-1</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3341970"/>
                  </a:ext>
                </a:extLst>
              </a:tr>
              <a:tr h="210986">
                <a:tc>
                  <a:txBody>
                    <a:bodyPr/>
                    <a:lstStyle/>
                    <a:p>
                      <a:pPr algn="l" fontAlgn="b"/>
                      <a:r>
                        <a:rPr lang="en-GB" sz="1100" b="0" i="0" u="none" strike="noStrike" dirty="0">
                          <a:solidFill>
                            <a:srgbClr val="000000"/>
                          </a:solidFill>
                          <a:effectLst/>
                          <a:latin typeface="Calibri" panose="020F0502020204030204" pitchFamily="34" charset="0"/>
                        </a:rPr>
                        <a:t>No. of turns per pole</a:t>
                      </a:r>
                    </a:p>
                  </a:txBody>
                  <a:tcPr marL="9525" marR="9525" marT="9525" marB="0" anchor="ctr">
                    <a:lnL w="12700" cmpd="sng">
                      <a:noFill/>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15+22 = 37</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12+24 = 36</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7240499"/>
                  </a:ext>
                </a:extLst>
              </a:tr>
              <a:tr h="93732">
                <a:tc>
                  <a:txBody>
                    <a:bodyPr/>
                    <a:lstStyle/>
                    <a:p>
                      <a:pPr algn="l" fontAlgn="b"/>
                      <a:r>
                        <a:rPr lang="en-US" sz="1100" b="0" i="0" u="none" strike="noStrike" dirty="0">
                          <a:solidFill>
                            <a:srgbClr val="000000"/>
                          </a:solidFill>
                          <a:effectLst/>
                          <a:latin typeface="Calibri" panose="020F0502020204030204" pitchFamily="34" charset="0"/>
                        </a:rPr>
                        <a:t>No. Blocks</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49096232"/>
                  </a:ext>
                </a:extLst>
              </a:tr>
              <a:tr h="93732">
                <a:tc>
                  <a:txBody>
                    <a:bodyPr/>
                    <a:lstStyle/>
                    <a:p>
                      <a:pPr algn="l" fontAlgn="b"/>
                      <a:r>
                        <a:rPr lang="en-GB" sz="1100" b="0" i="0" u="none" strike="noStrike" dirty="0">
                          <a:solidFill>
                            <a:srgbClr val="000000"/>
                          </a:solidFill>
                          <a:effectLst/>
                          <a:latin typeface="Calibri" panose="020F0502020204030204" pitchFamily="34" charset="0"/>
                        </a:rPr>
                        <a:t>Insulated cable surface</a:t>
                      </a:r>
                    </a:p>
                  </a:txBody>
                  <a:tcPr marL="9525" marR="9525" marT="9525" marB="0" anchor="ctr">
                    <a:lnL w="12700" cmpd="sng">
                      <a:solidFill>
                        <a:sysClr val="window" lastClr="FFFFFF"/>
                      </a:solidFill>
                    </a:lnL>
                    <a:lnR w="12700" cmpd="sng">
                      <a:solidFill>
                        <a:sysClr val="window" lastClr="FFFFFF"/>
                      </a:solidFill>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[mm</a:t>
                      </a:r>
                      <a:r>
                        <a:rPr lang="en-GB" sz="1100" b="0" i="0" u="none" strike="noStrike" baseline="30000" dirty="0">
                          <a:solidFill>
                            <a:srgbClr val="000000"/>
                          </a:solidFill>
                          <a:effectLst/>
                          <a:latin typeface="Calibri" panose="020F0502020204030204" pitchFamily="34" charset="0"/>
                        </a:rPr>
                        <a:t>2</a:t>
                      </a:r>
                      <a:r>
                        <a:rPr lang="en-GB" sz="1100" b="0" i="0" u="none" strike="noStrike" dirty="0">
                          <a:solidFill>
                            <a:srgbClr val="000000"/>
                          </a:solidFill>
                          <a:effectLst/>
                          <a:latin typeface="Calibri" panose="020F0502020204030204" pitchFamily="34" charset="0"/>
                        </a:rPr>
                        <a:t>]</a:t>
                      </a:r>
                    </a:p>
                  </a:txBody>
                  <a:tcPr marL="9525" marR="9525" marT="9525" marB="0" anchor="ctr">
                    <a:lnL w="12700" cmpd="sng">
                      <a:solidFill>
                        <a:sysClr val="window" lastClr="FFFFFF"/>
                      </a:solidFill>
                    </a:lnL>
                    <a:lnR w="12700" cmpd="sng">
                      <a:solidFill>
                        <a:sysClr val="window" lastClr="FFFFFF"/>
                      </a:solidFill>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5259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6859</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6580953"/>
                  </a:ext>
                </a:extLst>
              </a:tr>
              <a:tr h="21098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Equivalent coil width</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[mm]</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31.0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37.5</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00031683"/>
                  </a:ext>
                </a:extLst>
              </a:tr>
              <a:tr h="210986">
                <a:tc>
                  <a:txBody>
                    <a:bodyPr/>
                    <a:lstStyle/>
                    <a:p>
                      <a:pPr algn="l" fontAlgn="b"/>
                      <a:r>
                        <a:rPr lang="en-US" sz="1100" b="0" i="0" u="none" strike="noStrike" dirty="0">
                          <a:solidFill>
                            <a:srgbClr val="000000"/>
                          </a:solidFill>
                          <a:effectLst/>
                          <a:latin typeface="Calibri" panose="020F0502020204030204" pitchFamily="34" charset="0"/>
                        </a:rPr>
                        <a:t>Physical length</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1.5</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1.5</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85687233"/>
                  </a:ext>
                </a:extLst>
              </a:tr>
              <a:tr h="21098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Coil efficiency</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[T.mm/A]</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0.00078</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0.00071</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5344814"/>
                  </a:ext>
                </a:extLst>
              </a:tr>
            </a:tbl>
          </a:graphicData>
        </a:graphic>
      </p:graphicFrame>
      <p:graphicFrame>
        <p:nvGraphicFramePr>
          <p:cNvPr id="13" name="Table 9">
            <a:extLst>
              <a:ext uri="{FF2B5EF4-FFF2-40B4-BE49-F238E27FC236}">
                <a16:creationId xmlns:a16="http://schemas.microsoft.com/office/drawing/2014/main" id="{45E98520-3E0B-D4E7-CFDB-7CBB3DC2507B}"/>
              </a:ext>
            </a:extLst>
          </p:cNvPr>
          <p:cNvGraphicFramePr>
            <a:graphicFrameLocks noGrp="1"/>
          </p:cNvGraphicFramePr>
          <p:nvPr>
            <p:extLst>
              <p:ext uri="{D42A27DB-BD31-4B8C-83A1-F6EECF244321}">
                <p14:modId xmlns:p14="http://schemas.microsoft.com/office/powerpoint/2010/main" val="3893401690"/>
              </p:ext>
            </p:extLst>
          </p:nvPr>
        </p:nvGraphicFramePr>
        <p:xfrm>
          <a:off x="112332" y="2100689"/>
          <a:ext cx="6233013" cy="4146610"/>
        </p:xfrm>
        <a:graphic>
          <a:graphicData uri="http://schemas.openxmlformats.org/drawingml/2006/table">
            <a:tbl>
              <a:tblPr firstRow="1" bandRow="1"/>
              <a:tblGrid>
                <a:gridCol w="1454492">
                  <a:extLst>
                    <a:ext uri="{9D8B030D-6E8A-4147-A177-3AD203B41FA5}">
                      <a16:colId xmlns:a16="http://schemas.microsoft.com/office/drawing/2014/main" val="3338364431"/>
                    </a:ext>
                  </a:extLst>
                </a:gridCol>
                <a:gridCol w="547726">
                  <a:extLst>
                    <a:ext uri="{9D8B030D-6E8A-4147-A177-3AD203B41FA5}">
                      <a16:colId xmlns:a16="http://schemas.microsoft.com/office/drawing/2014/main" val="3452222639"/>
                    </a:ext>
                  </a:extLst>
                </a:gridCol>
                <a:gridCol w="546110">
                  <a:extLst>
                    <a:ext uri="{9D8B030D-6E8A-4147-A177-3AD203B41FA5}">
                      <a16:colId xmlns:a16="http://schemas.microsoft.com/office/drawing/2014/main" val="3692853090"/>
                    </a:ext>
                  </a:extLst>
                </a:gridCol>
                <a:gridCol w="821120">
                  <a:extLst>
                    <a:ext uri="{9D8B030D-6E8A-4147-A177-3AD203B41FA5}">
                      <a16:colId xmlns:a16="http://schemas.microsoft.com/office/drawing/2014/main" val="239426025"/>
                    </a:ext>
                  </a:extLst>
                </a:gridCol>
                <a:gridCol w="852867">
                  <a:extLst>
                    <a:ext uri="{9D8B030D-6E8A-4147-A177-3AD203B41FA5}">
                      <a16:colId xmlns:a16="http://schemas.microsoft.com/office/drawing/2014/main" val="4247194560"/>
                    </a:ext>
                  </a:extLst>
                </a:gridCol>
                <a:gridCol w="1005349">
                  <a:extLst>
                    <a:ext uri="{9D8B030D-6E8A-4147-A177-3AD203B41FA5}">
                      <a16:colId xmlns:a16="http://schemas.microsoft.com/office/drawing/2014/main" val="718033377"/>
                    </a:ext>
                  </a:extLst>
                </a:gridCol>
                <a:gridCol w="1005349">
                  <a:extLst>
                    <a:ext uri="{9D8B030D-6E8A-4147-A177-3AD203B41FA5}">
                      <a16:colId xmlns:a16="http://schemas.microsoft.com/office/drawing/2014/main" val="1836081491"/>
                    </a:ext>
                  </a:extLst>
                </a:gridCol>
              </a:tblGrid>
              <a:tr h="471852">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100" b="1" i="0" u="none" strike="noStrike" dirty="0">
                          <a:solidFill>
                            <a:srgbClr val="0055A0"/>
                          </a:solidFill>
                          <a:effectLst/>
                          <a:latin typeface="Calibri" panose="020F0502020204030204" pitchFamily="34" charset="0"/>
                        </a:rPr>
                        <a:t>Magnet</a:t>
                      </a: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endParaRPr lang="en-GB" sz="1100" b="1"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000000"/>
                          </a:solidFill>
                          <a:effectLst/>
                          <a:latin typeface="Calibri" panose="020F0502020204030204" pitchFamily="34" charset="0"/>
                        </a:rPr>
                        <a:t>12T collar.</a:t>
                      </a:r>
                    </a:p>
                    <a:p>
                      <a:pPr algn="ctr" fontAlgn="b"/>
                      <a:r>
                        <a:rPr lang="en-GB" sz="1100" b="1" i="0" u="none" strike="noStrike" dirty="0">
                          <a:solidFill>
                            <a:srgbClr val="000000"/>
                          </a:solidFill>
                          <a:effectLst/>
                          <a:latin typeface="Calibri" panose="020F0502020204030204" pitchFamily="34" charset="0"/>
                        </a:rPr>
                        <a:t>(2023)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100" b="1" i="0" u="none" strike="noStrike" dirty="0">
                          <a:solidFill>
                            <a:srgbClr val="000000"/>
                          </a:solidFill>
                          <a:effectLst/>
                          <a:latin typeface="Calibri" panose="020F0502020204030204" pitchFamily="34" charset="0"/>
                        </a:rPr>
                        <a:t>Falcon 12T </a:t>
                      </a:r>
                      <a:r>
                        <a:rPr lang="en-GB" sz="1100" b="1" i="0" u="none" strike="noStrike" dirty="0" err="1">
                          <a:solidFill>
                            <a:srgbClr val="000000"/>
                          </a:solidFill>
                          <a:effectLst/>
                          <a:latin typeface="Calibri" panose="020F0502020204030204" pitchFamily="34" charset="0"/>
                        </a:rPr>
                        <a:t>b&amp;k</a:t>
                      </a:r>
                      <a:r>
                        <a:rPr lang="en-GB" sz="1100" b="1" i="0" u="none" strike="noStrike" dirty="0">
                          <a:solidFill>
                            <a:srgbClr val="000000"/>
                          </a:solidFill>
                          <a:effectLst/>
                          <a:latin typeface="Calibri" panose="020F0502020204030204" pitchFamily="34" charset="0"/>
                        </a:rPr>
                        <a:t> (2024)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000000"/>
                          </a:solidFill>
                          <a:effectLst/>
                          <a:latin typeface="Calibri" panose="020F0502020204030204" pitchFamily="34" charset="0"/>
                        </a:rPr>
                        <a:t>1-in-1 Falcon 12T collar. (option)</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1" i="0" u="none" strike="noStrike" dirty="0">
                          <a:solidFill>
                            <a:srgbClr val="000000"/>
                          </a:solidFill>
                          <a:effectLst/>
                          <a:latin typeface="Calibri" panose="020F0502020204030204" pitchFamily="34" charset="0"/>
                        </a:rPr>
                        <a:t>1-in-1 Falcon </a:t>
                      </a:r>
                    </a:p>
                    <a:p>
                      <a:pPr algn="ctr" fontAlgn="b"/>
                      <a:r>
                        <a:rPr lang="en-GB" sz="1100" b="1" i="0" u="none" strike="noStrike" dirty="0">
                          <a:solidFill>
                            <a:srgbClr val="000000"/>
                          </a:solidFill>
                          <a:effectLst/>
                          <a:latin typeface="Calibri" panose="020F0502020204030204" pitchFamily="34" charset="0"/>
                        </a:rPr>
                        <a:t>Ult. </a:t>
                      </a:r>
                      <a:r>
                        <a:rPr lang="en-GB" sz="1100" b="1" i="0" u="none" strike="noStrike" dirty="0">
                          <a:solidFill>
                            <a:srgbClr val="000000"/>
                          </a:solidFill>
                          <a:effectLst/>
                          <a:highlight>
                            <a:srgbClr val="FFFF00"/>
                          </a:highlight>
                          <a:latin typeface="Calibri" panose="020F0502020204030204" pitchFamily="34" charset="0"/>
                        </a:rPr>
                        <a:t>14T </a:t>
                      </a:r>
                      <a:r>
                        <a:rPr lang="en-GB" sz="1100" b="1" i="0" u="none" strike="noStrike" dirty="0" err="1">
                          <a:solidFill>
                            <a:srgbClr val="000000"/>
                          </a:solidFill>
                          <a:effectLst/>
                          <a:latin typeface="Calibri" panose="020F0502020204030204" pitchFamily="34" charset="0"/>
                        </a:rPr>
                        <a:t>b&amp;k</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000000"/>
                          </a:solidFill>
                          <a:effectLst/>
                          <a:latin typeface="Calibri" panose="020F0502020204030204" pitchFamily="34" charset="0"/>
                        </a:rPr>
                        <a:t>2-in1 Falcon D</a:t>
                      </a:r>
                    </a:p>
                    <a:p>
                      <a:pPr algn="ctr" fontAlgn="b"/>
                      <a:r>
                        <a:rPr lang="en-US" sz="1100" b="1" i="0" u="none" strike="noStrike" dirty="0">
                          <a:solidFill>
                            <a:srgbClr val="000000"/>
                          </a:solidFill>
                          <a:effectLst/>
                          <a:latin typeface="Calibri" panose="020F0502020204030204" pitchFamily="34" charset="0"/>
                        </a:rPr>
                        <a:t>12T</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3341970"/>
                  </a:ext>
                </a:extLst>
              </a:tr>
              <a:tr h="163131">
                <a:tc>
                  <a:txBody>
                    <a:bodyPr/>
                    <a:lstStyle/>
                    <a:p>
                      <a:pPr algn="l" fontAlgn="b"/>
                      <a:r>
                        <a:rPr lang="en-GB" sz="1100" b="0" i="0" u="none" strike="noStrike" dirty="0">
                          <a:solidFill>
                            <a:srgbClr val="000000"/>
                          </a:solidFill>
                          <a:effectLst/>
                          <a:latin typeface="Calibri" panose="020F0502020204030204" pitchFamily="34" charset="0"/>
                        </a:rPr>
                        <a:t>Aperture / </a:t>
                      </a:r>
                      <a:r>
                        <a:rPr lang="en-GB" sz="1100" b="0" i="0" u="none" strike="noStrike" dirty="0" err="1">
                          <a:solidFill>
                            <a:srgbClr val="000000"/>
                          </a:solidFill>
                          <a:effectLst/>
                          <a:latin typeface="Calibri" panose="020F0502020204030204" pitchFamily="34" charset="0"/>
                        </a:rPr>
                        <a:t>interbeam</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noFill/>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50 </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50 </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Calibri" panose="020F0502020204030204" pitchFamily="34" charset="0"/>
                        </a:rPr>
                        <a:t>50 </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50  / </a:t>
                      </a:r>
                      <a:r>
                        <a:rPr lang="en-GB" sz="1100" b="1" i="0" u="none" strike="noStrike" dirty="0">
                          <a:solidFill>
                            <a:srgbClr val="000000"/>
                          </a:solidFill>
                          <a:effectLst/>
                          <a:latin typeface="Calibri" panose="020F0502020204030204" pitchFamily="34" charset="0"/>
                        </a:rPr>
                        <a:t>220</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7240499"/>
                  </a:ext>
                </a:extLst>
              </a:tr>
              <a:tr h="317492">
                <a:tc>
                  <a:txBody>
                    <a:bodyPr/>
                    <a:lstStyle/>
                    <a:p>
                      <a:pPr algn="l" fontAlgn="b"/>
                      <a:r>
                        <a:rPr lang="en-US" sz="1100" b="0" i="0" u="none" strike="noStrike" dirty="0">
                          <a:solidFill>
                            <a:srgbClr val="000000"/>
                          </a:solidFill>
                          <a:effectLst/>
                          <a:latin typeface="Calibri" panose="020F0502020204030204" pitchFamily="34" charset="0"/>
                        </a:rPr>
                        <a:t>Operating temperature</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82464810"/>
                  </a:ext>
                </a:extLst>
              </a:tr>
              <a:tr h="1631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Outer diameter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[mm]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100" b="0" i="0" u="none" strike="noStrike" dirty="0">
                          <a:solidFill>
                            <a:srgbClr val="000000"/>
                          </a:solidFill>
                          <a:effectLst/>
                          <a:latin typeface="Calibri" panose="020F0502020204030204" pitchFamily="34" charset="0"/>
                        </a:rPr>
                        <a:t>620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100" b="0" i="0" u="none" strike="noStrike" dirty="0">
                          <a:solidFill>
                            <a:srgbClr val="000000"/>
                          </a:solidFill>
                          <a:effectLst/>
                          <a:latin typeface="Calibri" panose="020F0502020204030204" pitchFamily="34" charset="0"/>
                        </a:rPr>
                        <a:t>640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640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640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100" b="0" i="0" u="none" strike="noStrike" dirty="0">
                          <a:solidFill>
                            <a:srgbClr val="000000"/>
                          </a:solidFill>
                          <a:effectLst/>
                          <a:latin typeface="Calibri" panose="020F0502020204030204" pitchFamily="34" charset="0"/>
                        </a:rPr>
                        <a:t>640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72348315"/>
                  </a:ext>
                </a:extLst>
              </a:tr>
              <a:tr h="27630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Nominal current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[kA] </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17.750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20.991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20.400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24.906</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20.400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23984445"/>
                  </a:ext>
                </a:extLst>
              </a:tr>
              <a:tr h="163131">
                <a:tc>
                  <a:txBody>
                    <a:bodyPr/>
                    <a:lstStyle/>
                    <a:p>
                      <a:pPr algn="l" fontAlgn="b"/>
                      <a:r>
                        <a:rPr lang="en-GB" sz="1100" b="0" i="0" u="none" strike="noStrike" dirty="0">
                          <a:solidFill>
                            <a:srgbClr val="000000"/>
                          </a:solidFill>
                          <a:effectLst/>
                          <a:latin typeface="Calibri" panose="020F0502020204030204" pitchFamily="34" charset="0"/>
                        </a:rPr>
                        <a:t>Strand </a:t>
                      </a:r>
                      <a:r>
                        <a:rPr lang="en-GB" sz="1100" b="0" i="0" u="none" strike="noStrike" dirty="0" err="1">
                          <a:solidFill>
                            <a:srgbClr val="000000"/>
                          </a:solidFill>
                          <a:effectLst/>
                          <a:latin typeface="Calibri" panose="020F0502020204030204" pitchFamily="34" charset="0"/>
                        </a:rPr>
                        <a:t>eng.</a:t>
                      </a:r>
                      <a:r>
                        <a:rPr lang="en-GB" sz="1100" b="0" i="0" u="none" strike="noStrike" dirty="0">
                          <a:solidFill>
                            <a:srgbClr val="000000"/>
                          </a:solidFill>
                          <a:effectLst/>
                          <a:latin typeface="Calibri" panose="020F0502020204030204" pitchFamily="34" charset="0"/>
                        </a:rPr>
                        <a:t> Je</a:t>
                      </a:r>
                      <a:endParaRPr lang="en-GB" sz="1100" b="0" i="0" u="none" strike="noStrike" baseline="-25000"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[A/mm</a:t>
                      </a:r>
                      <a:r>
                        <a:rPr lang="en-GB" sz="1100" b="0" i="0" u="none" strike="noStrike" baseline="30000" dirty="0">
                          <a:solidFill>
                            <a:srgbClr val="000000"/>
                          </a:solidFill>
                          <a:effectLst/>
                          <a:latin typeface="Calibri" panose="020F0502020204030204" pitchFamily="34" charset="0"/>
                        </a:rPr>
                        <a:t>2</a:t>
                      </a:r>
                      <a:r>
                        <a:rPr lang="en-GB" sz="1100" b="0" i="0" u="none" strike="noStrike" dirty="0">
                          <a:solidFill>
                            <a:srgbClr val="000000"/>
                          </a:solidFill>
                          <a:effectLst/>
                          <a:latin typeface="Calibri" panose="020F050202020403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7</a:t>
                      </a:r>
                      <a:r>
                        <a:rPr lang="en-GB" sz="1100" b="0" i="0" u="none" strike="noStrike" dirty="0">
                          <a:solidFill>
                            <a:srgbClr val="000000"/>
                          </a:solidFill>
                          <a:effectLst/>
                          <a:latin typeface="Calibri" panose="020F0502020204030204" pitchFamily="34" charset="0"/>
                        </a:rPr>
                        <a:t>82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668</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650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793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650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28719192"/>
                  </a:ext>
                </a:extLst>
              </a:tr>
              <a:tr h="16313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Calibri" panose="020F0502020204030204" pitchFamily="34" charset="0"/>
                        </a:rPr>
                        <a:t>Overall Je</a:t>
                      </a:r>
                      <a:endParaRPr lang="en-GB" sz="1100" b="0" i="0" u="none" strike="noStrike" baseline="-25000" dirty="0">
                        <a:solidFill>
                          <a:srgbClr val="000000"/>
                        </a:solidFill>
                        <a:effectLst/>
                        <a:latin typeface="Calibri" panose="020F0502020204030204" pitchFamily="34" charset="0"/>
                      </a:endParaRPr>
                    </a:p>
                    <a:p>
                      <a:pPr algn="l" fontAlgn="b"/>
                      <a:endParaRPr lang="en-GB" sz="1100" b="0" i="0" u="none" strike="noStrike" baseline="-25000"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en-GB" sz="1100" b="0" i="0" u="none" strike="noStrike" kern="1200" dirty="0">
                          <a:solidFill>
                            <a:srgbClr val="000000"/>
                          </a:solidFill>
                          <a:effectLst/>
                          <a:latin typeface="Calibri" panose="020F0502020204030204" pitchFamily="34" charset="0"/>
                          <a:ea typeface="+mn-ea"/>
                          <a:cs typeface="+mn-cs"/>
                        </a:rPr>
                        <a:t>[A/mm</a:t>
                      </a:r>
                      <a:r>
                        <a:rPr lang="en-GB" sz="1100" b="0" i="0" u="none" strike="noStrike" kern="1200" baseline="30000" dirty="0">
                          <a:solidFill>
                            <a:srgbClr val="000000"/>
                          </a:solidFill>
                          <a:effectLst/>
                          <a:latin typeface="Calibri" panose="020F0502020204030204" pitchFamily="34" charset="0"/>
                          <a:ea typeface="+mn-ea"/>
                          <a:cs typeface="+mn-cs"/>
                        </a:rPr>
                        <a:t>2</a:t>
                      </a:r>
                      <a:r>
                        <a:rPr lang="en-GB" sz="1100" b="0" i="0" u="none" strike="noStrike" kern="1200" dirty="0">
                          <a:solidFill>
                            <a:srgbClr val="000000"/>
                          </a:solidFill>
                          <a:effectLst/>
                          <a:latin typeface="Calibri" panose="020F0502020204030204" pitchFamily="34" charset="0"/>
                          <a:ea typeface="+mn-ea"/>
                          <a:cs typeface="+mn-cs"/>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489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454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454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554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454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74895636"/>
                  </a:ext>
                </a:extLst>
              </a:tr>
              <a:tr h="1631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1" i="0" u="none" strike="noStrike" dirty="0">
                          <a:solidFill>
                            <a:srgbClr val="000000"/>
                          </a:solidFill>
                          <a:effectLst/>
                          <a:latin typeface="Calibri" panose="020F0502020204030204" pitchFamily="34" charset="0"/>
                        </a:rPr>
                        <a:t>Nominal field</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000000"/>
                          </a:solidFill>
                          <a:effectLst/>
                          <a:latin typeface="Calibri" panose="020F0502020204030204" pitchFamily="34" charset="0"/>
                        </a:rPr>
                        <a:t>[T]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C00000"/>
                          </a:solidFill>
                          <a:effectLst/>
                          <a:latin typeface="Calibri" panose="020F0502020204030204" pitchFamily="34" charset="0"/>
                        </a:rPr>
                        <a:t>12.01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C00000"/>
                          </a:solidFill>
                          <a:effectLst/>
                          <a:latin typeface="Calibri" panose="020F0502020204030204" pitchFamily="34" charset="0"/>
                        </a:rPr>
                        <a:t>12.00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C00000"/>
                          </a:solidFill>
                          <a:effectLst/>
                          <a:latin typeface="Calibri" panose="020F0502020204030204" pitchFamily="34" charset="0"/>
                        </a:rPr>
                        <a:t>12.00</a:t>
                      </a:r>
                      <a:endParaRPr lang="en-GB" sz="1100" b="1" i="0" u="none" strike="noStrike" dirty="0">
                        <a:solidFill>
                          <a:srgbClr val="C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highlight>
                            <a:srgbClr val="FFFF00"/>
                          </a:highlight>
                          <a:latin typeface="Calibri" panose="020F0502020204030204" pitchFamily="34" charset="0"/>
                        </a:rPr>
                        <a:t>14.00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C00000"/>
                          </a:solidFill>
                          <a:effectLst/>
                          <a:latin typeface="Calibri" panose="020F0502020204030204" pitchFamily="34" charset="0"/>
                        </a:rPr>
                        <a:t>12.3</a:t>
                      </a:r>
                      <a:endParaRPr lang="en-GB" sz="1100" b="1" i="0" u="none" strike="noStrike" dirty="0">
                        <a:solidFill>
                          <a:srgbClr val="C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6848370"/>
                  </a:ext>
                </a:extLst>
              </a:tr>
              <a:tr h="1631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Peak field</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[T]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12.42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12.53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12.55</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highlight>
                            <a:srgbClr val="FFFF00"/>
                          </a:highlight>
                          <a:latin typeface="Calibri" panose="020F0502020204030204" pitchFamily="34" charset="0"/>
                        </a:rPr>
                        <a:t>14.63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12.56</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39957761"/>
                  </a:ext>
                </a:extLst>
              </a:tr>
              <a:tr h="317492">
                <a:tc>
                  <a:txBody>
                    <a:bodyPr/>
                    <a:lstStyle/>
                    <a:p>
                      <a:pPr algn="l" fontAlgn="b"/>
                      <a:r>
                        <a:rPr lang="en-GB" sz="1100" b="0" i="0" u="none" strike="noStrike" dirty="0">
                          <a:solidFill>
                            <a:srgbClr val="000000"/>
                          </a:solidFill>
                          <a:effectLst/>
                          <a:latin typeface="Calibri" panose="020F0502020204030204" pitchFamily="34" charset="0"/>
                        </a:rPr>
                        <a:t>Ap. to peak field ratio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chemeClr val="accent6">
                              <a:lumMod val="50000"/>
                            </a:schemeClr>
                          </a:solidFill>
                          <a:effectLst/>
                          <a:latin typeface="Calibri" panose="020F0502020204030204" pitchFamily="34" charset="0"/>
                        </a:rPr>
                        <a:t>3</a:t>
                      </a:r>
                      <a:r>
                        <a:rPr lang="en-GB" sz="1100" b="0" i="0" u="none" strike="noStrike" dirty="0">
                          <a:solidFill>
                            <a:schemeClr val="accent6">
                              <a:lumMod val="50000"/>
                            </a:schemeClr>
                          </a:solidFill>
                          <a:effectLst/>
                          <a:latin typeface="Calibri" panose="020F0502020204030204" pitchFamily="34" charset="0"/>
                        </a:rPr>
                        <a:t>.4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chemeClr val="accent6">
                              <a:lumMod val="50000"/>
                            </a:schemeClr>
                          </a:solidFill>
                          <a:effectLst/>
                          <a:latin typeface="Calibri" panose="020F0502020204030204" pitchFamily="34" charset="0"/>
                        </a:rPr>
                        <a:t>4.4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chemeClr val="accent6">
                              <a:lumMod val="50000"/>
                            </a:schemeClr>
                          </a:solidFill>
                          <a:effectLst/>
                          <a:latin typeface="Calibri" panose="020F0502020204030204" pitchFamily="34" charset="0"/>
                        </a:rPr>
                        <a:t>4.5</a:t>
                      </a:r>
                      <a:endParaRPr lang="en-GB" sz="1100" b="0" i="0" u="none" strike="noStrike" dirty="0">
                        <a:solidFill>
                          <a:schemeClr val="accent6">
                            <a:lumMod val="50000"/>
                          </a:schemeClr>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4.5</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chemeClr val="accent6">
                              <a:lumMod val="50000"/>
                            </a:schemeClr>
                          </a:solidFill>
                          <a:effectLst/>
                          <a:latin typeface="Calibri" panose="020F0502020204030204" pitchFamily="34" charset="0"/>
                        </a:rPr>
                        <a:t>4.5</a:t>
                      </a:r>
                      <a:endParaRPr lang="en-GB" sz="1100" b="0" i="0" u="none" strike="noStrike" dirty="0">
                        <a:solidFill>
                          <a:schemeClr val="accent6">
                            <a:lumMod val="50000"/>
                          </a:schemeClr>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0957600"/>
                  </a:ext>
                </a:extLst>
              </a:tr>
              <a:tr h="15403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1" i="0" u="none" strike="noStrike" dirty="0">
                          <a:solidFill>
                            <a:srgbClr val="000000"/>
                          </a:solidFill>
                          <a:effectLst/>
                          <a:latin typeface="Calibri" panose="020F0502020204030204" pitchFamily="34" charset="0"/>
                        </a:rPr>
                        <a:t>Load line fraction</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000000"/>
                          </a:solidFill>
                          <a:effectLst/>
                          <a:latin typeface="Calibri" panose="020F050202020403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100" b="1" i="0" u="none" strike="noStrike" dirty="0">
                          <a:solidFill>
                            <a:srgbClr val="C00000"/>
                          </a:solidFill>
                          <a:effectLst/>
                          <a:latin typeface="Calibri" panose="020F0502020204030204" pitchFamily="34" charset="0"/>
                        </a:rPr>
                        <a:t>8</a:t>
                      </a:r>
                      <a:r>
                        <a:rPr lang="en-GB" sz="1100" b="1" i="0" u="none" strike="noStrike" dirty="0">
                          <a:solidFill>
                            <a:srgbClr val="C00000"/>
                          </a:solidFill>
                          <a:effectLst/>
                          <a:latin typeface="Calibri" panose="020F0502020204030204" pitchFamily="34" charset="0"/>
                        </a:rPr>
                        <a:t>3.2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C00000"/>
                          </a:solidFill>
                          <a:effectLst/>
                          <a:latin typeface="Calibri" panose="020F0502020204030204" pitchFamily="34" charset="0"/>
                        </a:rPr>
                        <a:t>77</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C00000"/>
                          </a:solidFill>
                          <a:effectLst/>
                          <a:latin typeface="Calibri" panose="020F0502020204030204" pitchFamily="34" charset="0"/>
                        </a:rPr>
                        <a:t>76</a:t>
                      </a:r>
                      <a:endParaRPr lang="en-GB" sz="1100" b="1" i="0" u="none" strike="noStrike" dirty="0">
                        <a:solidFill>
                          <a:srgbClr val="C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C00000"/>
                          </a:solidFill>
                          <a:effectLst/>
                          <a:latin typeface="Calibri" panose="020F0502020204030204" pitchFamily="34" charset="0"/>
                        </a:rPr>
                        <a:t>91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C00000"/>
                          </a:solidFill>
                          <a:effectLst/>
                          <a:latin typeface="Calibri" panose="020F0502020204030204" pitchFamily="34" charset="0"/>
                        </a:rPr>
                        <a:t>76.1</a:t>
                      </a:r>
                      <a:endParaRPr lang="en-GB" sz="1100" b="1" i="0" u="none" strike="noStrike" dirty="0">
                        <a:solidFill>
                          <a:srgbClr val="C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56094051"/>
                  </a:ext>
                </a:extLst>
              </a:tr>
              <a:tr h="163131">
                <a:tc>
                  <a:txBody>
                    <a:bodyPr/>
                    <a:lstStyle/>
                    <a:p>
                      <a:pPr algn="l" fontAlgn="b"/>
                      <a:r>
                        <a:rPr lang="en-GB" sz="1100" b="0" i="0" u="none" strike="noStrike" dirty="0">
                          <a:solidFill>
                            <a:srgbClr val="000000"/>
                          </a:solidFill>
                          <a:effectLst/>
                          <a:latin typeface="Calibri" panose="020F0502020204030204" pitchFamily="34" charset="0"/>
                        </a:rPr>
                        <a:t>Temperature margin</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[K]</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a:t>
                      </a:r>
                      <a:r>
                        <a:rPr lang="en-GB" sz="11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5.11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5.17</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1" i="0" u="none" strike="noStrike" dirty="0">
                          <a:solidFill>
                            <a:srgbClr val="C00000"/>
                          </a:solidFill>
                          <a:effectLst/>
                          <a:latin typeface="Calibri" panose="020F0502020204030204" pitchFamily="34" charset="0"/>
                        </a:rPr>
                        <a:t>2.72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kern="1200" dirty="0">
                          <a:solidFill>
                            <a:srgbClr val="C00000"/>
                          </a:solidFill>
                          <a:effectLst/>
                          <a:latin typeface="Calibri" panose="020F0502020204030204" pitchFamily="34" charset="0"/>
                          <a:ea typeface="+mn-ea"/>
                          <a:cs typeface="+mn-cs"/>
                        </a:rPr>
                        <a:t>5.14</a:t>
                      </a:r>
                      <a:endParaRPr lang="en-GB" sz="1100" b="1" i="0" u="none" strike="noStrike" kern="1200" dirty="0">
                        <a:solidFill>
                          <a:srgbClr val="C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80048339"/>
                  </a:ext>
                </a:extLst>
              </a:tr>
              <a:tr h="1631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Inductance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a:t>
                      </a:r>
                      <a:r>
                        <a:rPr lang="en-GB" sz="1100" b="0" i="0" u="none" strike="noStrike" dirty="0" err="1">
                          <a:solidFill>
                            <a:srgbClr val="000000"/>
                          </a:solidFill>
                          <a:effectLst/>
                          <a:latin typeface="Calibri" panose="020F0502020204030204" pitchFamily="34" charset="0"/>
                        </a:rPr>
                        <a:t>mH</a:t>
                      </a:r>
                      <a:r>
                        <a:rPr lang="en-GB" sz="1100" b="0" i="0" u="none" strike="noStrike" dirty="0">
                          <a:solidFill>
                            <a:srgbClr val="000000"/>
                          </a:solidFill>
                          <a:effectLst/>
                          <a:latin typeface="Calibri" panose="020F0502020204030204" pitchFamily="34" charset="0"/>
                        </a:rPr>
                        <a:t>/m]</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2.64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2.24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2.23</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2.19</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12811955"/>
                  </a:ext>
                </a:extLst>
              </a:tr>
              <a:tr h="163131">
                <a:tc>
                  <a:txBody>
                    <a:bodyPr/>
                    <a:lstStyle/>
                    <a:p>
                      <a:pPr algn="l" fontAlgn="b"/>
                      <a:r>
                        <a:rPr lang="en-GB" sz="1100" b="0" i="0" u="none" strike="noStrike" dirty="0">
                          <a:solidFill>
                            <a:srgbClr val="000000"/>
                          </a:solidFill>
                          <a:effectLst/>
                          <a:latin typeface="Calibri" panose="020F0502020204030204" pitchFamily="34" charset="0"/>
                        </a:rPr>
                        <a:t>Stored energy</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[MJ/m]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0.451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0.543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0.52</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0.741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1.04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10889388"/>
                  </a:ext>
                </a:extLst>
              </a:tr>
              <a:tr h="163131">
                <a:tc>
                  <a:txBody>
                    <a:bodyPr/>
                    <a:lstStyle/>
                    <a:p>
                      <a:pPr algn="l" fontAlgn="b"/>
                      <a:r>
                        <a:rPr lang="en-US" sz="1100" b="0" i="0" u="none" strike="noStrike" dirty="0">
                          <a:solidFill>
                            <a:srgbClr val="000000"/>
                          </a:solidFill>
                          <a:effectLst/>
                          <a:latin typeface="Calibri" panose="020F0502020204030204" pitchFamily="34" charset="0"/>
                        </a:rPr>
                        <a:t>Hot spot temp. </a:t>
                      </a:r>
                      <a:r>
                        <a:rPr lang="en-US" sz="1100" b="0" i="0" u="none" strike="noStrike" dirty="0" err="1">
                          <a:solidFill>
                            <a:srgbClr val="000000"/>
                          </a:solidFill>
                          <a:effectLst/>
                          <a:latin typeface="Calibri" panose="020F0502020204030204" pitchFamily="34" charset="0"/>
                        </a:rPr>
                        <a:t>adia</a:t>
                      </a:r>
                      <a:r>
                        <a:rPr lang="en-US" sz="1100" b="0" i="0" u="none" strike="noStrike" dirty="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&lt; 300 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&lt; 300 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&lt; 300 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&lt; 300 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41388265"/>
                  </a:ext>
                </a:extLst>
              </a:tr>
              <a:tr h="317492">
                <a:tc>
                  <a:txBody>
                    <a:bodyPr/>
                    <a:lstStyle/>
                    <a:p>
                      <a:pPr algn="l" fontAlgn="b"/>
                      <a:r>
                        <a:rPr lang="en-GB" sz="1100" b="0" i="0" u="none" strike="noStrike" dirty="0">
                          <a:solidFill>
                            <a:srgbClr val="000000"/>
                          </a:solidFill>
                          <a:effectLst/>
                          <a:latin typeface="Calibri" panose="020F0502020204030204" pitchFamily="34" charset="0"/>
                        </a:rPr>
                        <a:t>Horizontal force (per </a:t>
                      </a:r>
                      <a:r>
                        <a:rPr lang="en-GB" sz="1100" b="0" i="0" u="none" strike="noStrike" dirty="0" err="1">
                          <a:solidFill>
                            <a:srgbClr val="000000"/>
                          </a:solidFill>
                          <a:effectLst/>
                          <a:latin typeface="Calibri" panose="020F0502020204030204" pitchFamily="34" charset="0"/>
                        </a:rPr>
                        <a:t>quadr</a:t>
                      </a:r>
                      <a:r>
                        <a:rPr lang="en-GB" sz="1100" b="0" i="0" u="none" strike="noStrike" dirty="0">
                          <a:solidFill>
                            <a:srgbClr val="000000"/>
                          </a:solidFill>
                          <a:effectLst/>
                          <a:latin typeface="Calibri" panose="020F050202020403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[MN/m]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3.32</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3.57</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FF0000"/>
                          </a:solidFill>
                          <a:effectLst/>
                          <a:latin typeface="Calibri" panose="020F0502020204030204" pitchFamily="34" charset="0"/>
                        </a:rPr>
                        <a:t>3.75</a:t>
                      </a:r>
                      <a:endParaRPr lang="en-GB" sz="1100" b="1" i="0" u="none" strike="noStrike" dirty="0">
                        <a:solidFill>
                          <a:srgbClr val="FF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4.920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FF0000"/>
                          </a:solidFill>
                          <a:effectLst/>
                          <a:latin typeface="Calibri" panose="020F0502020204030204" pitchFamily="34" charset="0"/>
                        </a:rPr>
                        <a:t>3.88</a:t>
                      </a:r>
                      <a:endParaRPr lang="en-GB" sz="1100" b="1" i="0" u="none" strike="noStrike" dirty="0">
                        <a:solidFill>
                          <a:srgbClr val="FF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62142252"/>
                  </a:ext>
                </a:extLst>
              </a:tr>
              <a:tr h="317492">
                <a:tc>
                  <a:txBody>
                    <a:bodyPr/>
                    <a:lstStyle/>
                    <a:p>
                      <a:pPr algn="l" fontAlgn="b"/>
                      <a:r>
                        <a:rPr lang="en-GB" sz="1100" b="0" i="0" u="none" strike="noStrike" dirty="0">
                          <a:solidFill>
                            <a:srgbClr val="000000"/>
                          </a:solidFill>
                          <a:effectLst/>
                          <a:latin typeface="Calibri" panose="020F0502020204030204" pitchFamily="34" charset="0"/>
                        </a:rPr>
                        <a:t>Vertical force (per </a:t>
                      </a:r>
                      <a:r>
                        <a:rPr lang="en-GB" sz="1100" b="0" i="0" u="none" strike="noStrike" dirty="0" err="1">
                          <a:solidFill>
                            <a:srgbClr val="000000"/>
                          </a:solidFill>
                          <a:effectLst/>
                          <a:latin typeface="Calibri" panose="020F0502020204030204" pitchFamily="34" charset="0"/>
                        </a:rPr>
                        <a:t>quadr</a:t>
                      </a:r>
                      <a:r>
                        <a:rPr lang="en-GB" sz="1100" b="0" i="0" u="none" strike="noStrike" dirty="0">
                          <a:solidFill>
                            <a:srgbClr val="000000"/>
                          </a:solidFill>
                          <a:effectLst/>
                          <a:latin typeface="Calibri" panose="020F050202020403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[MN/m]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-2.40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-1.78</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FF0000"/>
                          </a:solidFill>
                          <a:effectLst/>
                          <a:latin typeface="Calibri" panose="020F0502020204030204" pitchFamily="34" charset="0"/>
                        </a:rPr>
                        <a:t>-1.76</a:t>
                      </a:r>
                      <a:endParaRPr lang="en-GB" sz="1100" b="1" i="0" u="none" strike="noStrike" dirty="0">
                        <a:solidFill>
                          <a:srgbClr val="FF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-2.580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FF0000"/>
                          </a:solidFill>
                          <a:effectLst/>
                          <a:latin typeface="Calibri" panose="020F0502020204030204" pitchFamily="34" charset="0"/>
                        </a:rPr>
                        <a:t>-1.77</a:t>
                      </a:r>
                      <a:endParaRPr lang="en-GB" sz="1100" b="1" i="0" u="none" strike="noStrike" dirty="0">
                        <a:solidFill>
                          <a:srgbClr val="FF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4111709"/>
                  </a:ext>
                </a:extLst>
              </a:tr>
            </a:tbl>
          </a:graphicData>
        </a:graphic>
      </p:graphicFrame>
      <p:pic>
        <p:nvPicPr>
          <p:cNvPr id="14" name="Picture 13">
            <a:extLst>
              <a:ext uri="{FF2B5EF4-FFF2-40B4-BE49-F238E27FC236}">
                <a16:creationId xmlns:a16="http://schemas.microsoft.com/office/drawing/2014/main" id="{E7D70334-B4AB-0FAC-5CEA-391209F29C4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20035" y="3432554"/>
            <a:ext cx="1361349" cy="863563"/>
          </a:xfrm>
          <a:prstGeom prst="rect">
            <a:avLst/>
          </a:prstGeom>
        </p:spPr>
      </p:pic>
      <p:pic>
        <p:nvPicPr>
          <p:cNvPr id="15" name="Picture 14">
            <a:extLst>
              <a:ext uri="{FF2B5EF4-FFF2-40B4-BE49-F238E27FC236}">
                <a16:creationId xmlns:a16="http://schemas.microsoft.com/office/drawing/2014/main" id="{03D69B70-1D97-A2F0-12E3-A32BC0A52C3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620464" y="3562712"/>
            <a:ext cx="1540200" cy="836071"/>
          </a:xfrm>
          <a:prstGeom prst="rect">
            <a:avLst/>
          </a:prstGeom>
        </p:spPr>
      </p:pic>
      <p:sp>
        <p:nvSpPr>
          <p:cNvPr id="17" name="TextBox 16">
            <a:extLst>
              <a:ext uri="{FF2B5EF4-FFF2-40B4-BE49-F238E27FC236}">
                <a16:creationId xmlns:a16="http://schemas.microsoft.com/office/drawing/2014/main" id="{EA232B9C-2525-0142-86AA-49974F0A13D7}"/>
              </a:ext>
            </a:extLst>
          </p:cNvPr>
          <p:cNvSpPr txBox="1"/>
          <p:nvPr/>
        </p:nvSpPr>
        <p:spPr>
          <a:xfrm>
            <a:off x="6387622" y="4533664"/>
            <a:ext cx="2395758" cy="261610"/>
          </a:xfrm>
          <a:prstGeom prst="rect">
            <a:avLst/>
          </a:prstGeom>
          <a:noFill/>
        </p:spPr>
        <p:txBody>
          <a:bodyPr wrap="square" rtlCol="0">
            <a:spAutoFit/>
          </a:bodyPr>
          <a:lstStyle>
            <a:defPPr>
              <a:defRPr lang="en-US"/>
            </a:defPPr>
            <a:lvl1pPr>
              <a:defRPr sz="1100"/>
            </a:lvl1pPr>
          </a:lstStyle>
          <a:p>
            <a:r>
              <a:rPr lang="en-US" dirty="0"/>
              <a:t>Fig.3 LR and LE end, Roxie API models</a:t>
            </a:r>
            <a:endParaRPr lang="en-GB" dirty="0"/>
          </a:p>
        </p:txBody>
      </p:sp>
      <p:pic>
        <p:nvPicPr>
          <p:cNvPr id="18" name="Picture 17">
            <a:extLst>
              <a:ext uri="{FF2B5EF4-FFF2-40B4-BE49-F238E27FC236}">
                <a16:creationId xmlns:a16="http://schemas.microsoft.com/office/drawing/2014/main" id="{0D8F034D-6956-A6F3-02B4-A6D5FA6D4BA6}"/>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5400000">
            <a:off x="7436909" y="4916142"/>
            <a:ext cx="738985" cy="985313"/>
          </a:xfrm>
          <a:prstGeom prst="rect">
            <a:avLst/>
          </a:prstGeom>
        </p:spPr>
      </p:pic>
      <p:sp>
        <p:nvSpPr>
          <p:cNvPr id="19" name="Title 3">
            <a:extLst>
              <a:ext uri="{FF2B5EF4-FFF2-40B4-BE49-F238E27FC236}">
                <a16:creationId xmlns:a16="http://schemas.microsoft.com/office/drawing/2014/main" id="{581F495A-5175-C678-9680-F371A5B2B20A}"/>
              </a:ext>
            </a:extLst>
          </p:cNvPr>
          <p:cNvSpPr txBox="1">
            <a:spLocks/>
          </p:cNvSpPr>
          <p:nvPr/>
        </p:nvSpPr>
        <p:spPr>
          <a:xfrm>
            <a:off x="112332" y="108929"/>
            <a:ext cx="8917603" cy="558343"/>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600" kern="1200">
                <a:solidFill>
                  <a:srgbClr val="0055A0"/>
                </a:solidFill>
                <a:latin typeface="+mn-lt"/>
                <a:ea typeface="+mj-ea"/>
                <a:cs typeface="+mj-cs"/>
              </a:defRPr>
            </a:lvl1pPr>
          </a:lstStyle>
          <a:p>
            <a:r>
              <a:rPr lang="en-US" sz="4000" b="1" dirty="0"/>
              <a:t>FALCOND WP3.1 12T design parameters</a:t>
            </a:r>
            <a:endParaRPr lang="en-GB" dirty="0"/>
          </a:p>
        </p:txBody>
      </p:sp>
      <p:sp>
        <p:nvSpPr>
          <p:cNvPr id="20" name="Rectangle 19">
            <a:extLst>
              <a:ext uri="{FF2B5EF4-FFF2-40B4-BE49-F238E27FC236}">
                <a16:creationId xmlns:a16="http://schemas.microsoft.com/office/drawing/2014/main" id="{EEA631ED-2D53-0F04-83BF-D85D6FD68EC3}"/>
              </a:ext>
            </a:extLst>
          </p:cNvPr>
          <p:cNvSpPr/>
          <p:nvPr/>
        </p:nvSpPr>
        <p:spPr>
          <a:xfrm>
            <a:off x="2638696" y="2110355"/>
            <a:ext cx="3681339" cy="4107408"/>
          </a:xfrm>
          <a:prstGeom prst="rect">
            <a:avLst/>
          </a:prstGeom>
          <a:noFill/>
          <a:ln w="57150">
            <a:solidFill>
              <a:srgbClr val="E35F3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1" name="Elemento grafico 14">
            <a:extLst>
              <a:ext uri="{FF2B5EF4-FFF2-40B4-BE49-F238E27FC236}">
                <a16:creationId xmlns:a16="http://schemas.microsoft.com/office/drawing/2014/main" id="{F043B5BA-8A2C-EBA1-5F30-F91F0F245BC7}"/>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6443902" y="686877"/>
            <a:ext cx="2725001" cy="2325634"/>
          </a:xfrm>
          <a:prstGeom prst="rect">
            <a:avLst/>
          </a:prstGeom>
        </p:spPr>
      </p:pic>
      <p:sp>
        <p:nvSpPr>
          <p:cNvPr id="22" name="TextBox 21">
            <a:extLst>
              <a:ext uri="{FF2B5EF4-FFF2-40B4-BE49-F238E27FC236}">
                <a16:creationId xmlns:a16="http://schemas.microsoft.com/office/drawing/2014/main" id="{2206CBA5-0BEB-CAF9-AA38-6D6838864019}"/>
              </a:ext>
            </a:extLst>
          </p:cNvPr>
          <p:cNvSpPr txBox="1"/>
          <p:nvPr/>
        </p:nvSpPr>
        <p:spPr>
          <a:xfrm>
            <a:off x="6443902" y="5766771"/>
            <a:ext cx="2809509" cy="430887"/>
          </a:xfrm>
          <a:prstGeom prst="rect">
            <a:avLst/>
          </a:prstGeom>
          <a:noFill/>
        </p:spPr>
        <p:txBody>
          <a:bodyPr wrap="square" rtlCol="0">
            <a:spAutoFit/>
          </a:bodyPr>
          <a:lstStyle>
            <a:defPPr>
              <a:defRPr lang="en-US"/>
            </a:defPPr>
            <a:lvl1pPr>
              <a:defRPr sz="1100"/>
            </a:lvl1pPr>
          </a:lstStyle>
          <a:p>
            <a:r>
              <a:rPr lang="en-US" dirty="0"/>
              <a:t>Fig.4 Falcon D 3D machined spacer vs R&amp;D 3D printed development</a:t>
            </a:r>
            <a:endParaRPr lang="en-GB" dirty="0"/>
          </a:p>
        </p:txBody>
      </p:sp>
      <p:sp>
        <p:nvSpPr>
          <p:cNvPr id="2" name="TextBox 1">
            <a:extLst>
              <a:ext uri="{FF2B5EF4-FFF2-40B4-BE49-F238E27FC236}">
                <a16:creationId xmlns:a16="http://schemas.microsoft.com/office/drawing/2014/main" id="{6DBBA778-D6DB-1010-7242-E1FA640F0C29}"/>
              </a:ext>
            </a:extLst>
          </p:cNvPr>
          <p:cNvSpPr txBox="1"/>
          <p:nvPr/>
        </p:nvSpPr>
        <p:spPr>
          <a:xfrm>
            <a:off x="4438883" y="1418807"/>
            <a:ext cx="1939391" cy="430887"/>
          </a:xfrm>
          <a:prstGeom prst="rect">
            <a:avLst/>
          </a:prstGeom>
          <a:noFill/>
        </p:spPr>
        <p:txBody>
          <a:bodyPr wrap="square" rtlCol="0">
            <a:spAutoFit/>
          </a:bodyPr>
          <a:lstStyle/>
          <a:p>
            <a:r>
              <a:rPr lang="en-US" sz="1100" dirty="0"/>
              <a:t>Fig.1 Reacted DEM1 conductor size</a:t>
            </a:r>
            <a:endParaRPr lang="en-GB" sz="1100" dirty="0"/>
          </a:p>
        </p:txBody>
      </p:sp>
      <p:sp>
        <p:nvSpPr>
          <p:cNvPr id="3" name="Rectangle 2">
            <a:extLst>
              <a:ext uri="{FF2B5EF4-FFF2-40B4-BE49-F238E27FC236}">
                <a16:creationId xmlns:a16="http://schemas.microsoft.com/office/drawing/2014/main" id="{E0B432F6-5EF2-1AD4-1973-A5241CAEE8AD}"/>
              </a:ext>
            </a:extLst>
          </p:cNvPr>
          <p:cNvSpPr/>
          <p:nvPr/>
        </p:nvSpPr>
        <p:spPr>
          <a:xfrm>
            <a:off x="3184194" y="640238"/>
            <a:ext cx="1138436" cy="1429258"/>
          </a:xfrm>
          <a:prstGeom prst="rect">
            <a:avLst/>
          </a:prstGeom>
          <a:noFill/>
          <a:ln w="57150">
            <a:solidFill>
              <a:srgbClr val="E35F3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2CB771B5-E3ED-21F0-B6C0-62F2990E6CCB}"/>
              </a:ext>
            </a:extLst>
          </p:cNvPr>
          <p:cNvSpPr txBox="1"/>
          <p:nvPr/>
        </p:nvSpPr>
        <p:spPr>
          <a:xfrm>
            <a:off x="6405921" y="3063560"/>
            <a:ext cx="2395758" cy="261610"/>
          </a:xfrm>
          <a:prstGeom prst="rect">
            <a:avLst/>
          </a:prstGeom>
          <a:noFill/>
        </p:spPr>
        <p:txBody>
          <a:bodyPr wrap="square" rtlCol="0">
            <a:spAutoFit/>
          </a:bodyPr>
          <a:lstStyle/>
          <a:p>
            <a:r>
              <a:rPr lang="en-US" sz="1100" dirty="0"/>
              <a:t>Fig. 2  5 blocks Falcon D coil section </a:t>
            </a:r>
            <a:endParaRPr lang="en-GB" sz="1100" dirty="0"/>
          </a:p>
        </p:txBody>
      </p:sp>
      <p:sp>
        <p:nvSpPr>
          <p:cNvPr id="16" name="Date Placeholder 1">
            <a:extLst>
              <a:ext uri="{FF2B5EF4-FFF2-40B4-BE49-F238E27FC236}">
                <a16:creationId xmlns:a16="http://schemas.microsoft.com/office/drawing/2014/main" id="{12A6A278-0064-62D0-4DE8-50FBDB716137}"/>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23" name="Footer Placeholder 2">
            <a:extLst>
              <a:ext uri="{FF2B5EF4-FFF2-40B4-BE49-F238E27FC236}">
                <a16:creationId xmlns:a16="http://schemas.microsoft.com/office/drawing/2014/main" id="{11D043F6-D052-C297-36DA-4A50B99189A4}"/>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306870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46CBFCF-49DF-14D2-0877-F91AC6CCDDAF}"/>
              </a:ext>
            </a:extLst>
          </p:cNvPr>
          <p:cNvSpPr>
            <a:spLocks noGrp="1"/>
          </p:cNvSpPr>
          <p:nvPr>
            <p:ph type="sldNum" sz="quarter" idx="4"/>
          </p:nvPr>
        </p:nvSpPr>
        <p:spPr>
          <a:xfrm>
            <a:off x="8185375" y="6254750"/>
            <a:ext cx="501424" cy="362361"/>
          </a:xfrm>
        </p:spPr>
        <p:txBody>
          <a:bodyPr/>
          <a:lstStyle/>
          <a:p>
            <a:fld id="{17918391-D411-FE40-AAD7-861AE5233E0E}" type="slidenum">
              <a:rPr lang="en-US" smtClean="0"/>
              <a:pPr/>
              <a:t>7</a:t>
            </a:fld>
            <a:endParaRPr lang="en-US"/>
          </a:p>
        </p:txBody>
      </p:sp>
      <p:sp>
        <p:nvSpPr>
          <p:cNvPr id="9" name="Title 2">
            <a:extLst>
              <a:ext uri="{FF2B5EF4-FFF2-40B4-BE49-F238E27FC236}">
                <a16:creationId xmlns:a16="http://schemas.microsoft.com/office/drawing/2014/main" id="{DAB47954-CACC-0E85-C26B-4E3A37B2E6D3}"/>
              </a:ext>
            </a:extLst>
          </p:cNvPr>
          <p:cNvSpPr>
            <a:spLocks noGrp="1"/>
          </p:cNvSpPr>
          <p:nvPr>
            <p:ph type="title"/>
          </p:nvPr>
        </p:nvSpPr>
        <p:spPr>
          <a:xfrm>
            <a:off x="219548" y="-60077"/>
            <a:ext cx="8229600" cy="630847"/>
          </a:xfrm>
        </p:spPr>
        <p:txBody>
          <a:bodyPr>
            <a:normAutofit/>
          </a:bodyPr>
          <a:lstStyle/>
          <a:p>
            <a:r>
              <a:rPr lang="en-US" sz="3600" b="1" dirty="0"/>
              <a:t>Cos-</a:t>
            </a:r>
            <a:r>
              <a:rPr lang="el-GR" sz="3600" b="1" dirty="0"/>
              <a:t>ϴ</a:t>
            </a:r>
            <a:r>
              <a:rPr lang="en-US" sz="3600" b="1" dirty="0"/>
              <a:t> dipole development plan </a:t>
            </a:r>
            <a:endParaRPr lang="en-GB" sz="3600" b="1" dirty="0"/>
          </a:p>
        </p:txBody>
      </p:sp>
      <p:sp>
        <p:nvSpPr>
          <p:cNvPr id="10" name="Content Placeholder 1">
            <a:extLst>
              <a:ext uri="{FF2B5EF4-FFF2-40B4-BE49-F238E27FC236}">
                <a16:creationId xmlns:a16="http://schemas.microsoft.com/office/drawing/2014/main" id="{95C1D04E-CAE3-3CF8-697C-279570466A6D}"/>
              </a:ext>
            </a:extLst>
          </p:cNvPr>
          <p:cNvSpPr>
            <a:spLocks noGrp="1"/>
          </p:cNvSpPr>
          <p:nvPr>
            <p:ph idx="1"/>
          </p:nvPr>
        </p:nvSpPr>
        <p:spPr>
          <a:xfrm>
            <a:off x="219548" y="544007"/>
            <a:ext cx="8579034" cy="4596887"/>
          </a:xfrm>
        </p:spPr>
        <p:txBody>
          <a:bodyPr>
            <a:normAutofit/>
          </a:bodyPr>
          <a:lstStyle/>
          <a:p>
            <a:r>
              <a:rPr lang="en-GB" sz="2000" dirty="0"/>
              <a:t>CERN-MSC and INFN-Ge, LASA proposed from 2024 the synergetic plan below towards a twin-aperture 12 T, 1.5 m long Nb</a:t>
            </a:r>
            <a:r>
              <a:rPr lang="en-GB" sz="2000" baseline="-25000" dirty="0"/>
              <a:t>3</a:t>
            </a:r>
            <a:r>
              <a:rPr lang="en-GB" sz="2000" dirty="0"/>
              <a:t>Sn dipole design by 2028. </a:t>
            </a:r>
          </a:p>
        </p:txBody>
      </p:sp>
      <p:graphicFrame>
        <p:nvGraphicFramePr>
          <p:cNvPr id="11" name="Table 10">
            <a:extLst>
              <a:ext uri="{FF2B5EF4-FFF2-40B4-BE49-F238E27FC236}">
                <a16:creationId xmlns:a16="http://schemas.microsoft.com/office/drawing/2014/main" id="{679B804B-E993-40B7-E225-207EA9147773}"/>
              </a:ext>
            </a:extLst>
          </p:cNvPr>
          <p:cNvGraphicFramePr>
            <a:graphicFrameLocks noGrp="1"/>
          </p:cNvGraphicFramePr>
          <p:nvPr>
            <p:extLst>
              <p:ext uri="{D42A27DB-BD31-4B8C-83A1-F6EECF244321}">
                <p14:modId xmlns:p14="http://schemas.microsoft.com/office/powerpoint/2010/main" val="896122893"/>
              </p:ext>
            </p:extLst>
          </p:nvPr>
        </p:nvGraphicFramePr>
        <p:xfrm>
          <a:off x="121919" y="1140657"/>
          <a:ext cx="8900160" cy="5554783"/>
        </p:xfrm>
        <a:graphic>
          <a:graphicData uri="http://schemas.openxmlformats.org/drawingml/2006/table">
            <a:tbl>
              <a:tblPr firstRow="1" bandRow="1">
                <a:tableStyleId>{5C22544A-7EE6-4342-B048-85BDC9FD1C3A}</a:tableStyleId>
              </a:tblPr>
              <a:tblGrid>
                <a:gridCol w="885193">
                  <a:extLst>
                    <a:ext uri="{9D8B030D-6E8A-4147-A177-3AD203B41FA5}">
                      <a16:colId xmlns:a16="http://schemas.microsoft.com/office/drawing/2014/main" val="1881205526"/>
                    </a:ext>
                  </a:extLst>
                </a:gridCol>
                <a:gridCol w="1604151">
                  <a:extLst>
                    <a:ext uri="{9D8B030D-6E8A-4147-A177-3AD203B41FA5}">
                      <a16:colId xmlns:a16="http://schemas.microsoft.com/office/drawing/2014/main" val="3192954261"/>
                    </a:ext>
                  </a:extLst>
                </a:gridCol>
                <a:gridCol w="693911">
                  <a:extLst>
                    <a:ext uri="{9D8B030D-6E8A-4147-A177-3AD203B41FA5}">
                      <a16:colId xmlns:a16="http://schemas.microsoft.com/office/drawing/2014/main" val="869486386"/>
                    </a:ext>
                  </a:extLst>
                </a:gridCol>
                <a:gridCol w="2350212">
                  <a:extLst>
                    <a:ext uri="{9D8B030D-6E8A-4147-A177-3AD203B41FA5}">
                      <a16:colId xmlns:a16="http://schemas.microsoft.com/office/drawing/2014/main" val="459240360"/>
                    </a:ext>
                  </a:extLst>
                </a:gridCol>
                <a:gridCol w="2516460">
                  <a:extLst>
                    <a:ext uri="{9D8B030D-6E8A-4147-A177-3AD203B41FA5}">
                      <a16:colId xmlns:a16="http://schemas.microsoft.com/office/drawing/2014/main" val="3594162682"/>
                    </a:ext>
                  </a:extLst>
                </a:gridCol>
                <a:gridCol w="850233">
                  <a:extLst>
                    <a:ext uri="{9D8B030D-6E8A-4147-A177-3AD203B41FA5}">
                      <a16:colId xmlns:a16="http://schemas.microsoft.com/office/drawing/2014/main" val="917791223"/>
                    </a:ext>
                  </a:extLst>
                </a:gridCol>
              </a:tblGrid>
              <a:tr h="464623">
                <a:tc>
                  <a:txBody>
                    <a:bodyPr/>
                    <a:lstStyle/>
                    <a:p>
                      <a:r>
                        <a:rPr lang="en-US" sz="1600" dirty="0"/>
                        <a:t>Date</a:t>
                      </a:r>
                      <a:endParaRPr lang="en-GB" sz="1600" dirty="0"/>
                    </a:p>
                  </a:txBody>
                  <a:tcPr/>
                </a:tc>
                <a:tc>
                  <a:txBody>
                    <a:bodyPr/>
                    <a:lstStyle/>
                    <a:p>
                      <a:r>
                        <a:rPr lang="en-US" sz="1600" dirty="0"/>
                        <a:t>Description</a:t>
                      </a:r>
                      <a:endParaRPr lang="en-GB" sz="1600" dirty="0"/>
                    </a:p>
                  </a:txBody>
                  <a:tcPr/>
                </a:tc>
                <a:tc>
                  <a:txBody>
                    <a:bodyPr/>
                    <a:lstStyle/>
                    <a:p>
                      <a:r>
                        <a:rPr lang="en-US" sz="1400" dirty="0"/>
                        <a:t>Length</a:t>
                      </a:r>
                      <a:endParaRPr lang="en-GB" sz="1400" dirty="0"/>
                    </a:p>
                  </a:txBody>
                  <a:tcPr/>
                </a:tc>
                <a:tc>
                  <a:txBody>
                    <a:bodyPr/>
                    <a:lstStyle/>
                    <a:p>
                      <a:r>
                        <a:rPr lang="en-US" sz="1600" dirty="0"/>
                        <a:t>Remarks</a:t>
                      </a:r>
                      <a:endParaRPr lang="en-GB" sz="1600" dirty="0"/>
                    </a:p>
                  </a:txBody>
                  <a:tcPr/>
                </a:tc>
                <a:tc>
                  <a:txBody>
                    <a:bodyPr/>
                    <a:lstStyle/>
                    <a:p>
                      <a:r>
                        <a:rPr lang="en-US" sz="1600" dirty="0"/>
                        <a:t>Goals</a:t>
                      </a:r>
                      <a:endParaRPr lang="en-GB" sz="1600" dirty="0"/>
                    </a:p>
                  </a:txBody>
                  <a:tcPr/>
                </a:tc>
                <a:tc>
                  <a:txBody>
                    <a:bodyPr/>
                    <a:lstStyle/>
                    <a:p>
                      <a:r>
                        <a:rPr lang="en-US" sz="1400" dirty="0"/>
                        <a:t>Institute</a:t>
                      </a:r>
                      <a:endParaRPr lang="en-GB" sz="1400" dirty="0"/>
                    </a:p>
                  </a:txBody>
                  <a:tcPr/>
                </a:tc>
                <a:extLst>
                  <a:ext uri="{0D108BD9-81ED-4DB2-BD59-A6C34878D82A}">
                    <a16:rowId xmlns:a16="http://schemas.microsoft.com/office/drawing/2014/main" val="1881894828"/>
                  </a:ext>
                </a:extLst>
              </a:tr>
              <a:tr h="937727">
                <a:tc>
                  <a:txBody>
                    <a:bodyPr/>
                    <a:lstStyle/>
                    <a:p>
                      <a:r>
                        <a:rPr lang="en-US" sz="1400" dirty="0"/>
                        <a:t>Q2-2026</a:t>
                      </a:r>
                      <a:endParaRPr lang="en-GB" sz="1400" dirty="0"/>
                    </a:p>
                  </a:txBody>
                  <a:tcPr/>
                </a:tc>
                <a:tc>
                  <a:txBody>
                    <a:bodyPr/>
                    <a:lstStyle/>
                    <a:p>
                      <a:r>
                        <a:rPr lang="en-US" sz="1600" dirty="0"/>
                        <a:t>1-in-1 demonstrator magnet (WP3.2)</a:t>
                      </a:r>
                      <a:endParaRPr lang="en-GB" sz="1600" dirty="0"/>
                    </a:p>
                  </a:txBody>
                  <a:tcPr/>
                </a:tc>
                <a:tc>
                  <a:txBody>
                    <a:bodyPr/>
                    <a:lstStyle/>
                    <a:p>
                      <a:r>
                        <a:rPr lang="en-US" sz="1600" dirty="0"/>
                        <a:t>1.5 m</a:t>
                      </a:r>
                      <a:endParaRPr lang="en-GB" sz="1600" dirty="0"/>
                    </a:p>
                  </a:txBody>
                  <a:tcPr/>
                </a:tc>
                <a:tc>
                  <a:txBody>
                    <a:bodyPr/>
                    <a:lstStyle/>
                    <a:p>
                      <a:r>
                        <a:rPr lang="en-US" sz="1400" dirty="0"/>
                        <a:t>Construction at INFN LASA, test at INFN, CERN</a:t>
                      </a:r>
                      <a:endParaRPr lang="en-GB" sz="1400" dirty="0"/>
                    </a:p>
                  </a:txBody>
                  <a:tcPr/>
                </a:tc>
                <a:tc>
                  <a:txBody>
                    <a:bodyPr/>
                    <a:lstStyle/>
                    <a:p>
                      <a:r>
                        <a:rPr lang="en-US" sz="1400" dirty="0"/>
                        <a:t>Cable technology Coil technology Quench performance</a:t>
                      </a:r>
                    </a:p>
                    <a:p>
                      <a:r>
                        <a:rPr lang="en-US" sz="1400" dirty="0"/>
                        <a:t>New </a:t>
                      </a:r>
                      <a:r>
                        <a:rPr lang="en-US" sz="1400" dirty="0" err="1"/>
                        <a:t>b&amp;k</a:t>
                      </a:r>
                      <a:r>
                        <a:rPr lang="en-US" sz="1400" dirty="0"/>
                        <a:t> structure design</a:t>
                      </a:r>
                      <a:endParaRPr lang="en-GB" sz="1400" dirty="0"/>
                    </a:p>
                  </a:txBody>
                  <a:tcPr/>
                </a:tc>
                <a:tc>
                  <a:txBody>
                    <a:bodyPr/>
                    <a:lstStyle/>
                    <a:p>
                      <a:r>
                        <a:rPr lang="en-US" sz="1400" dirty="0"/>
                        <a:t>INFN</a:t>
                      </a:r>
                    </a:p>
                    <a:p>
                      <a:r>
                        <a:rPr lang="en-US" sz="1400" dirty="0"/>
                        <a:t>WP3.2</a:t>
                      </a:r>
                      <a:endParaRPr lang="en-GB" sz="1400" dirty="0"/>
                    </a:p>
                  </a:txBody>
                  <a:tcPr/>
                </a:tc>
                <a:extLst>
                  <a:ext uri="{0D108BD9-81ED-4DB2-BD59-A6C34878D82A}">
                    <a16:rowId xmlns:a16="http://schemas.microsoft.com/office/drawing/2014/main" val="1933172342"/>
                  </a:ext>
                </a:extLst>
              </a:tr>
              <a:tr h="937727">
                <a:tc>
                  <a:txBody>
                    <a:bodyPr/>
                    <a:lstStyle/>
                    <a:p>
                      <a:r>
                        <a:rPr lang="en-US" sz="1400" dirty="0"/>
                        <a:t>Q3-Q4 2025</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Long mechanical mock ups </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&lt; 0.5 m</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CERN B&amp;K &amp; collars coils section mock up assembly ( use 11T coils)</a:t>
                      </a:r>
                      <a:endParaRPr lang="en-GB" sz="1600" dirty="0"/>
                    </a:p>
                  </a:txBody>
                  <a:tcPr/>
                </a:tc>
                <a:tc>
                  <a:txBody>
                    <a:bodyPr/>
                    <a:lstStyle/>
                    <a:p>
                      <a:r>
                        <a:rPr lang="en-US" sz="1400" dirty="0"/>
                        <a:t>Benchmarked concepts of mechanical cross section structures at RT and cold. Measurement of residual stress </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CERN WP3.1</a:t>
                      </a:r>
                      <a:endParaRPr lang="en-GB" sz="1400" b="1" dirty="0"/>
                    </a:p>
                  </a:txBody>
                  <a:tcPr/>
                </a:tc>
                <a:extLst>
                  <a:ext uri="{0D108BD9-81ED-4DB2-BD59-A6C34878D82A}">
                    <a16:rowId xmlns:a16="http://schemas.microsoft.com/office/drawing/2014/main" val="2035714390"/>
                  </a:ext>
                </a:extLst>
              </a:tr>
              <a:tr h="816730">
                <a:tc>
                  <a:txBody>
                    <a:bodyPr/>
                    <a:lstStyle/>
                    <a:p>
                      <a:r>
                        <a:rPr lang="en-US" sz="1400" dirty="0"/>
                        <a:t>Q3- 2026</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1-in-1 demonstrator magnet M1</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1.5 m</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r>
                        <a:rPr lang="en-US" sz="1600" dirty="0"/>
                        <a:t>CERN B&amp;K coils magnet assembly</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Novel dipole </a:t>
                      </a:r>
                      <a:r>
                        <a:rPr lang="en-US" sz="1400" dirty="0" err="1"/>
                        <a:t>b&amp;k</a:t>
                      </a:r>
                      <a:r>
                        <a:rPr lang="en-US" sz="1400" dirty="0"/>
                        <a:t> structure design</a:t>
                      </a:r>
                      <a:endParaRPr lang="en-GB" sz="1400" dirty="0"/>
                    </a:p>
                    <a:p>
                      <a:endParaRPr lang="en-GB" sz="1400" dirty="0"/>
                    </a:p>
                  </a:txBody>
                  <a:tcPr/>
                </a:tc>
                <a:tc>
                  <a:txBody>
                    <a:bodyPr/>
                    <a:lstStyle/>
                    <a:p>
                      <a:r>
                        <a:rPr lang="en-US" sz="1400" b="1" dirty="0"/>
                        <a:t>CERN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WP3.1</a:t>
                      </a:r>
                      <a:endParaRPr lang="en-GB" sz="1400" b="1" dirty="0"/>
                    </a:p>
                  </a:txBody>
                  <a:tcPr/>
                </a:tc>
                <a:extLst>
                  <a:ext uri="{0D108BD9-81ED-4DB2-BD59-A6C34878D82A}">
                    <a16:rowId xmlns:a16="http://schemas.microsoft.com/office/drawing/2014/main" val="1514055706"/>
                  </a:ext>
                </a:extLst>
              </a:tr>
              <a:tr h="1300719">
                <a:tc>
                  <a:txBody>
                    <a:bodyPr/>
                    <a:lstStyle/>
                    <a:p>
                      <a:r>
                        <a:rPr lang="en-US" sz="1400" dirty="0"/>
                        <a:t>Q2-Q4 2027</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1-in-1 demonstrator magnet M2a – (option M2b)</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1.5 m</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CERN B&amp;K coils magnet assembly</a:t>
                      </a:r>
                      <a:endParaRPr lang="en-GB"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a:t>
                      </a:r>
                      <a:r>
                        <a:rPr lang="en-US" sz="1600" dirty="0"/>
                        <a:t>CERN collared coils magnet assembly optional</a:t>
                      </a:r>
                      <a:r>
                        <a:rPr lang="en-GB"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Optimization of  </a:t>
                      </a:r>
                      <a:r>
                        <a:rPr lang="en-US" sz="1400" dirty="0" err="1"/>
                        <a:t>b&amp;k</a:t>
                      </a:r>
                      <a:r>
                        <a:rPr lang="en-US" sz="1400" dirty="0"/>
                        <a:t> structure design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Reproducibility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Structure pro’s &amp; con’s vs scale up</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CERN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WP3.1</a:t>
                      </a:r>
                      <a:endParaRPr lang="en-GB" sz="1400" b="1" dirty="0"/>
                    </a:p>
                  </a:txBody>
                  <a:tcPr/>
                </a:tc>
                <a:extLst>
                  <a:ext uri="{0D108BD9-81ED-4DB2-BD59-A6C34878D82A}">
                    <a16:rowId xmlns:a16="http://schemas.microsoft.com/office/drawing/2014/main" val="2297332141"/>
                  </a:ext>
                </a:extLst>
              </a:tr>
              <a:tr h="1058724">
                <a:tc>
                  <a:txBody>
                    <a:bodyPr/>
                    <a:lstStyle/>
                    <a:p>
                      <a:r>
                        <a:rPr lang="en-US" sz="1400" dirty="0"/>
                        <a:t>Q2-2028</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2-in-1 demonstrator magnet M3</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1.5 m</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CERN B&amp;K coils 2-in-1 magnet assembly, </a:t>
                      </a:r>
                      <a:r>
                        <a:rPr lang="en-US" sz="1600" b="1" dirty="0"/>
                        <a:t>structure around 12T coils </a:t>
                      </a:r>
                      <a:endParaRPr lang="en-GB" sz="1600" b="1" dirty="0"/>
                    </a:p>
                  </a:txBody>
                  <a:tcPr/>
                </a:tc>
                <a:tc>
                  <a:txBody>
                    <a:bodyPr/>
                    <a:lstStyle/>
                    <a:p>
                      <a:r>
                        <a:rPr lang="en-US" sz="1400" b="1" dirty="0"/>
                        <a:t>New 2-in-1 structure, Field optimization, fabrication process, scale-up design inputs for 14T design</a:t>
                      </a:r>
                      <a:endParaRPr lang="en-GB" sz="1400" b="1" dirty="0"/>
                    </a:p>
                  </a:txBody>
                  <a:tcPr/>
                </a:tc>
                <a:tc>
                  <a:txBody>
                    <a:bodyPr/>
                    <a:lstStyle/>
                    <a:p>
                      <a:r>
                        <a:rPr lang="en-US" sz="1400" b="1" dirty="0"/>
                        <a:t>CERN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WP3.1</a:t>
                      </a:r>
                      <a:endParaRPr lang="en-GB" sz="1400" b="1" dirty="0"/>
                    </a:p>
                  </a:txBody>
                  <a:tcPr/>
                </a:tc>
                <a:extLst>
                  <a:ext uri="{0D108BD9-81ED-4DB2-BD59-A6C34878D82A}">
                    <a16:rowId xmlns:a16="http://schemas.microsoft.com/office/drawing/2014/main" val="2365051402"/>
                  </a:ext>
                </a:extLst>
              </a:tr>
            </a:tbl>
          </a:graphicData>
        </a:graphic>
      </p:graphicFrame>
      <p:sp>
        <p:nvSpPr>
          <p:cNvPr id="2" name="Rectangle 1">
            <a:extLst>
              <a:ext uri="{FF2B5EF4-FFF2-40B4-BE49-F238E27FC236}">
                <a16:creationId xmlns:a16="http://schemas.microsoft.com/office/drawing/2014/main" id="{F1BED8C1-7EBD-14E5-BD4B-472ADE8EEC8C}"/>
              </a:ext>
            </a:extLst>
          </p:cNvPr>
          <p:cNvSpPr/>
          <p:nvPr/>
        </p:nvSpPr>
        <p:spPr>
          <a:xfrm>
            <a:off x="121919" y="2536792"/>
            <a:ext cx="8900161" cy="4158648"/>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Date Placeholder 1">
            <a:extLst>
              <a:ext uri="{FF2B5EF4-FFF2-40B4-BE49-F238E27FC236}">
                <a16:creationId xmlns:a16="http://schemas.microsoft.com/office/drawing/2014/main" id="{6B3B5495-FD46-34C5-ADE6-B0210CF86BD3}"/>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7" name="Footer Placeholder 2">
            <a:extLst>
              <a:ext uri="{FF2B5EF4-FFF2-40B4-BE49-F238E27FC236}">
                <a16:creationId xmlns:a16="http://schemas.microsoft.com/office/drawing/2014/main" id="{F11E5356-6066-8232-B6E4-A89898ED3CF3}"/>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2016947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ABC53D-5325-C286-0345-8EEDCCC6655E}"/>
              </a:ext>
            </a:extLst>
          </p:cNvPr>
          <p:cNvSpPr>
            <a:spLocks noGrp="1"/>
          </p:cNvSpPr>
          <p:nvPr>
            <p:ph idx="1"/>
          </p:nvPr>
        </p:nvSpPr>
        <p:spPr>
          <a:xfrm>
            <a:off x="121583" y="1000887"/>
            <a:ext cx="9005014" cy="4567418"/>
          </a:xfrm>
        </p:spPr>
        <p:txBody>
          <a:bodyPr>
            <a:normAutofit/>
          </a:bodyPr>
          <a:lstStyle/>
          <a:p>
            <a:r>
              <a:rPr lang="en-US" sz="2000" b="1" dirty="0"/>
              <a:t>Baseline B&amp;K structure with Alu ring  tested on mechanical mockups  </a:t>
            </a:r>
            <a:r>
              <a:rPr lang="en-US" sz="2000" dirty="0"/>
              <a:t>(ex: QXF, US-MDP concepts) versus collars with SS shell + Alu bars</a:t>
            </a:r>
          </a:p>
          <a:p>
            <a:r>
              <a:rPr lang="en-US" sz="2000" b="1" dirty="0"/>
              <a:t>Future optimization on single magnet design of 1-in-1 models towards 2-in-1 dipole  </a:t>
            </a:r>
            <a:endParaRPr lang="en-GB" sz="2000" b="1" dirty="0"/>
          </a:p>
        </p:txBody>
      </p:sp>
      <p:sp>
        <p:nvSpPr>
          <p:cNvPr id="3" name="Title 2">
            <a:extLst>
              <a:ext uri="{FF2B5EF4-FFF2-40B4-BE49-F238E27FC236}">
                <a16:creationId xmlns:a16="http://schemas.microsoft.com/office/drawing/2014/main" id="{B2DE822C-42DA-D636-3606-6A2594CBA17F}"/>
              </a:ext>
            </a:extLst>
          </p:cNvPr>
          <p:cNvSpPr>
            <a:spLocks noGrp="1"/>
          </p:cNvSpPr>
          <p:nvPr>
            <p:ph type="title"/>
          </p:nvPr>
        </p:nvSpPr>
        <p:spPr>
          <a:xfrm>
            <a:off x="203732" y="219041"/>
            <a:ext cx="8267060" cy="637269"/>
          </a:xfrm>
        </p:spPr>
        <p:txBody>
          <a:bodyPr>
            <a:noAutofit/>
          </a:bodyPr>
          <a:lstStyle/>
          <a:p>
            <a:r>
              <a:rPr lang="en-US" sz="3600" b="1" dirty="0"/>
              <a:t>WP3.1 </a:t>
            </a:r>
            <a:r>
              <a:rPr lang="en-US" sz="3600" b="1" dirty="0" err="1"/>
              <a:t>FalconD</a:t>
            </a:r>
            <a:r>
              <a:rPr lang="en-US" sz="3600" b="1" dirty="0"/>
              <a:t> 12T dipole roadmap </a:t>
            </a:r>
            <a:endParaRPr lang="en-GB" sz="3600" b="1" dirty="0"/>
          </a:p>
        </p:txBody>
      </p:sp>
      <p:sp>
        <p:nvSpPr>
          <p:cNvPr id="5" name="Slide Number Placeholder 4">
            <a:extLst>
              <a:ext uri="{FF2B5EF4-FFF2-40B4-BE49-F238E27FC236}">
                <a16:creationId xmlns:a16="http://schemas.microsoft.com/office/drawing/2014/main" id="{CEF4A1DB-9A6B-B24C-F762-7768B2A71E54}"/>
              </a:ext>
            </a:extLst>
          </p:cNvPr>
          <p:cNvSpPr>
            <a:spLocks noGrp="1"/>
          </p:cNvSpPr>
          <p:nvPr>
            <p:ph type="sldNum" sz="quarter" idx="4"/>
          </p:nvPr>
        </p:nvSpPr>
        <p:spPr/>
        <p:txBody>
          <a:bodyPr/>
          <a:lstStyle/>
          <a:p>
            <a:fld id="{17918391-D411-FE40-AAD7-861AE5233E0E}" type="slidenum">
              <a:rPr lang="en-US" smtClean="0"/>
              <a:pPr/>
              <a:t>8</a:t>
            </a:fld>
            <a:endParaRPr lang="en-US"/>
          </a:p>
        </p:txBody>
      </p:sp>
      <p:sp>
        <p:nvSpPr>
          <p:cNvPr id="21" name="Rectangle 20">
            <a:extLst>
              <a:ext uri="{FF2B5EF4-FFF2-40B4-BE49-F238E27FC236}">
                <a16:creationId xmlns:a16="http://schemas.microsoft.com/office/drawing/2014/main" id="{582926F9-AEDC-94B7-51DC-A611250270FF}"/>
              </a:ext>
            </a:extLst>
          </p:cNvPr>
          <p:cNvSpPr/>
          <p:nvPr/>
        </p:nvSpPr>
        <p:spPr>
          <a:xfrm>
            <a:off x="5057738" y="2439200"/>
            <a:ext cx="348343" cy="3161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a:extLst>
              <a:ext uri="{FF2B5EF4-FFF2-40B4-BE49-F238E27FC236}">
                <a16:creationId xmlns:a16="http://schemas.microsoft.com/office/drawing/2014/main" id="{781231B3-7BE9-A86E-2B7A-57B5280FC61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48337" y="106299"/>
            <a:ext cx="1183202" cy="996911"/>
          </a:xfrm>
          <a:prstGeom prst="rect">
            <a:avLst/>
          </a:prstGeom>
        </p:spPr>
      </p:pic>
      <p:sp>
        <p:nvSpPr>
          <p:cNvPr id="20" name="TextBox 19">
            <a:extLst>
              <a:ext uri="{FF2B5EF4-FFF2-40B4-BE49-F238E27FC236}">
                <a16:creationId xmlns:a16="http://schemas.microsoft.com/office/drawing/2014/main" id="{731718B3-5EAD-8E98-650A-2C90191F674C}"/>
              </a:ext>
            </a:extLst>
          </p:cNvPr>
          <p:cNvSpPr txBox="1"/>
          <p:nvPr/>
        </p:nvSpPr>
        <p:spPr>
          <a:xfrm>
            <a:off x="100307" y="2397120"/>
            <a:ext cx="2797220" cy="369332"/>
          </a:xfrm>
          <a:prstGeom prst="rect">
            <a:avLst/>
          </a:prstGeom>
          <a:noFill/>
        </p:spPr>
        <p:txBody>
          <a:bodyPr wrap="square" rtlCol="0">
            <a:spAutoFit/>
          </a:bodyPr>
          <a:lstStyle>
            <a:defPPr>
              <a:defRPr lang="en-US"/>
            </a:defPPr>
            <a:lvl1pPr>
              <a:defRPr b="1">
                <a:solidFill>
                  <a:srgbClr val="00B050"/>
                </a:solidFill>
              </a:defRPr>
            </a:lvl1pPr>
          </a:lstStyle>
          <a:p>
            <a:r>
              <a:rPr lang="en-US" u="sng" dirty="0">
                <a:effectLst>
                  <a:outerShdw blurRad="38100" dist="38100" dir="2700000" algn="tl">
                    <a:srgbClr val="000000">
                      <a:alpha val="43137"/>
                    </a:srgbClr>
                  </a:outerShdw>
                </a:effectLst>
              </a:rPr>
              <a:t>Long mechanical mock ups</a:t>
            </a:r>
            <a:endParaRPr lang="en-GB" u="sng" dirty="0">
              <a:effectLst>
                <a:outerShdw blurRad="38100" dist="38100" dir="2700000" algn="tl">
                  <a:srgbClr val="000000">
                    <a:alpha val="43137"/>
                  </a:srgbClr>
                </a:outerShdw>
              </a:effectLst>
            </a:endParaRPr>
          </a:p>
        </p:txBody>
      </p:sp>
      <p:sp>
        <p:nvSpPr>
          <p:cNvPr id="31" name="TextBox 30">
            <a:extLst>
              <a:ext uri="{FF2B5EF4-FFF2-40B4-BE49-F238E27FC236}">
                <a16:creationId xmlns:a16="http://schemas.microsoft.com/office/drawing/2014/main" id="{ED3C9D4C-E850-7C0B-4739-4DF188A9729B}"/>
              </a:ext>
            </a:extLst>
          </p:cNvPr>
          <p:cNvSpPr txBox="1"/>
          <p:nvPr/>
        </p:nvSpPr>
        <p:spPr>
          <a:xfrm>
            <a:off x="203732" y="4687526"/>
            <a:ext cx="2706447" cy="369332"/>
          </a:xfrm>
          <a:prstGeom prst="rect">
            <a:avLst/>
          </a:prstGeom>
          <a:noFill/>
        </p:spPr>
        <p:txBody>
          <a:bodyPr wrap="none" rtlCol="0">
            <a:spAutoFit/>
          </a:bodyPr>
          <a:lstStyle>
            <a:defPPr>
              <a:defRPr lang="en-US"/>
            </a:defPPr>
            <a:lvl1pPr>
              <a:defRPr b="1">
                <a:solidFill>
                  <a:srgbClr val="00B050"/>
                </a:solidFill>
              </a:defRPr>
            </a:lvl1pPr>
          </a:lstStyle>
          <a:p>
            <a:r>
              <a:rPr lang="en-US" dirty="0">
                <a:solidFill>
                  <a:srgbClr val="0055A0"/>
                </a:solidFill>
              </a:rPr>
              <a:t>Short mechanical mock up</a:t>
            </a:r>
            <a:endParaRPr lang="en-GB" dirty="0">
              <a:solidFill>
                <a:srgbClr val="0055A0"/>
              </a:solidFill>
            </a:endParaRPr>
          </a:p>
        </p:txBody>
      </p:sp>
      <p:pic>
        <p:nvPicPr>
          <p:cNvPr id="30" name="Picture 29">
            <a:extLst>
              <a:ext uri="{FF2B5EF4-FFF2-40B4-BE49-F238E27FC236}">
                <a16:creationId xmlns:a16="http://schemas.microsoft.com/office/drawing/2014/main" id="{7EB0839C-8850-F5E5-3B29-22A82E936D3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3732" y="4998267"/>
            <a:ext cx="2326899" cy="1122075"/>
          </a:xfrm>
          <a:prstGeom prst="rect">
            <a:avLst/>
          </a:prstGeom>
        </p:spPr>
      </p:pic>
      <p:sp>
        <p:nvSpPr>
          <p:cNvPr id="35" name="TextBox 34">
            <a:extLst>
              <a:ext uri="{FF2B5EF4-FFF2-40B4-BE49-F238E27FC236}">
                <a16:creationId xmlns:a16="http://schemas.microsoft.com/office/drawing/2014/main" id="{081F47DF-E604-D8D2-14E4-5DB0FE7C00EE}"/>
              </a:ext>
            </a:extLst>
          </p:cNvPr>
          <p:cNvSpPr txBox="1"/>
          <p:nvPr/>
        </p:nvSpPr>
        <p:spPr>
          <a:xfrm>
            <a:off x="1166861" y="6002203"/>
            <a:ext cx="946722" cy="369332"/>
          </a:xfrm>
          <a:prstGeom prst="rect">
            <a:avLst/>
          </a:prstGeom>
          <a:noFill/>
        </p:spPr>
        <p:txBody>
          <a:bodyPr wrap="square" rtlCol="0">
            <a:spAutoFit/>
          </a:bodyPr>
          <a:lstStyle>
            <a:defPPr>
              <a:defRPr lang="en-US"/>
            </a:defPPr>
            <a:lvl1pPr>
              <a:defRPr b="1">
                <a:solidFill>
                  <a:srgbClr val="00B050"/>
                </a:solidFill>
              </a:defRPr>
            </a:lvl1pPr>
          </a:lstStyle>
          <a:p>
            <a:r>
              <a:rPr lang="en-US" dirty="0"/>
              <a:t>SMKs</a:t>
            </a:r>
            <a:endParaRPr lang="en-GB" dirty="0"/>
          </a:p>
        </p:txBody>
      </p:sp>
      <p:grpSp>
        <p:nvGrpSpPr>
          <p:cNvPr id="48" name="Group 47">
            <a:extLst>
              <a:ext uri="{FF2B5EF4-FFF2-40B4-BE49-F238E27FC236}">
                <a16:creationId xmlns:a16="http://schemas.microsoft.com/office/drawing/2014/main" id="{469A31C7-8FFD-48DF-4B52-3A4F54341DB4}"/>
              </a:ext>
            </a:extLst>
          </p:cNvPr>
          <p:cNvGrpSpPr/>
          <p:nvPr/>
        </p:nvGrpSpPr>
        <p:grpSpPr>
          <a:xfrm>
            <a:off x="3336707" y="2219876"/>
            <a:ext cx="2672723" cy="2163690"/>
            <a:chOff x="3265254" y="2235749"/>
            <a:chExt cx="2672723" cy="2163690"/>
          </a:xfrm>
        </p:grpSpPr>
        <p:sp>
          <p:nvSpPr>
            <p:cNvPr id="4" name="TextBox 3">
              <a:extLst>
                <a:ext uri="{FF2B5EF4-FFF2-40B4-BE49-F238E27FC236}">
                  <a16:creationId xmlns:a16="http://schemas.microsoft.com/office/drawing/2014/main" id="{52EEE072-A2F0-B180-275D-E811DA42897D}"/>
                </a:ext>
              </a:extLst>
            </p:cNvPr>
            <p:cNvSpPr txBox="1"/>
            <p:nvPr/>
          </p:nvSpPr>
          <p:spPr>
            <a:xfrm>
              <a:off x="3265254" y="2235749"/>
              <a:ext cx="2574767" cy="646331"/>
            </a:xfrm>
            <a:prstGeom prst="rect">
              <a:avLst/>
            </a:prstGeom>
            <a:noFill/>
          </p:spPr>
          <p:txBody>
            <a:bodyPr wrap="square" rtlCol="0">
              <a:spAutoFit/>
            </a:bodyPr>
            <a:lstStyle>
              <a:defPPr>
                <a:defRPr lang="en-US"/>
              </a:defPPr>
              <a:lvl1pPr>
                <a:defRPr b="1" u="sng">
                  <a:solidFill>
                    <a:srgbClr val="00B050"/>
                  </a:solidFill>
                  <a:effectLst>
                    <a:outerShdw blurRad="38100" dist="38100" dir="2700000" algn="tl">
                      <a:srgbClr val="000000">
                        <a:alpha val="43137"/>
                      </a:srgbClr>
                    </a:outerShdw>
                  </a:effectLst>
                </a:defRPr>
              </a:lvl1pPr>
            </a:lstStyle>
            <a:p>
              <a:r>
                <a:rPr lang="en-US" dirty="0"/>
                <a:t>Single Aperture </a:t>
              </a:r>
            </a:p>
            <a:p>
              <a:r>
                <a:rPr lang="en-US" dirty="0"/>
                <a:t>B&amp;K magnet models</a:t>
              </a:r>
              <a:endParaRPr lang="en-GB" dirty="0"/>
            </a:p>
          </p:txBody>
        </p:sp>
        <p:sp>
          <p:nvSpPr>
            <p:cNvPr id="46" name="TextBox 45">
              <a:extLst>
                <a:ext uri="{FF2B5EF4-FFF2-40B4-BE49-F238E27FC236}">
                  <a16:creationId xmlns:a16="http://schemas.microsoft.com/office/drawing/2014/main" id="{5FA1CFF4-2F24-9BD8-A535-F2A05F0F2949}"/>
                </a:ext>
              </a:extLst>
            </p:cNvPr>
            <p:cNvSpPr txBox="1"/>
            <p:nvPr/>
          </p:nvSpPr>
          <p:spPr>
            <a:xfrm>
              <a:off x="4991255" y="4030107"/>
              <a:ext cx="946722" cy="369332"/>
            </a:xfrm>
            <a:prstGeom prst="rect">
              <a:avLst/>
            </a:prstGeom>
            <a:solidFill>
              <a:srgbClr val="FFFF00"/>
            </a:solidFill>
          </p:spPr>
          <p:txBody>
            <a:bodyPr wrap="square" rtlCol="0">
              <a:spAutoFit/>
            </a:bodyPr>
            <a:lstStyle>
              <a:defPPr>
                <a:defRPr lang="en-US"/>
              </a:defPPr>
              <a:lvl1pPr>
                <a:defRPr b="1">
                  <a:solidFill>
                    <a:srgbClr val="00B050"/>
                  </a:solidFill>
                </a:defRPr>
              </a:lvl1pPr>
            </a:lstStyle>
            <a:p>
              <a:r>
                <a:rPr lang="en-US" dirty="0"/>
                <a:t>M1,2</a:t>
              </a:r>
              <a:endParaRPr lang="en-GB" dirty="0"/>
            </a:p>
          </p:txBody>
        </p:sp>
      </p:grpSp>
      <p:grpSp>
        <p:nvGrpSpPr>
          <p:cNvPr id="49" name="Group 48">
            <a:extLst>
              <a:ext uri="{FF2B5EF4-FFF2-40B4-BE49-F238E27FC236}">
                <a16:creationId xmlns:a16="http://schemas.microsoft.com/office/drawing/2014/main" id="{9CFAE277-506A-E1E6-BBE5-F8A72064ADC8}"/>
              </a:ext>
            </a:extLst>
          </p:cNvPr>
          <p:cNvGrpSpPr/>
          <p:nvPr/>
        </p:nvGrpSpPr>
        <p:grpSpPr>
          <a:xfrm>
            <a:off x="5619967" y="2141505"/>
            <a:ext cx="3327765" cy="4109355"/>
            <a:chOff x="5659895" y="2078693"/>
            <a:chExt cx="3327765" cy="4109355"/>
          </a:xfrm>
        </p:grpSpPr>
        <p:grpSp>
          <p:nvGrpSpPr>
            <p:cNvPr id="26" name="Group 25">
              <a:extLst>
                <a:ext uri="{FF2B5EF4-FFF2-40B4-BE49-F238E27FC236}">
                  <a16:creationId xmlns:a16="http://schemas.microsoft.com/office/drawing/2014/main" id="{C0B5DCF3-703A-4751-FD07-C01AA3E70C30}"/>
                </a:ext>
              </a:extLst>
            </p:cNvPr>
            <p:cNvGrpSpPr/>
            <p:nvPr/>
          </p:nvGrpSpPr>
          <p:grpSpPr>
            <a:xfrm>
              <a:off x="6875066" y="2078693"/>
              <a:ext cx="2112594" cy="1912704"/>
              <a:chOff x="6579924" y="2136622"/>
              <a:chExt cx="2059587" cy="1919057"/>
            </a:xfrm>
          </p:grpSpPr>
          <p:pic>
            <p:nvPicPr>
              <p:cNvPr id="14" name="Picture 13">
                <a:extLst>
                  <a:ext uri="{FF2B5EF4-FFF2-40B4-BE49-F238E27FC236}">
                    <a16:creationId xmlns:a16="http://schemas.microsoft.com/office/drawing/2014/main" id="{B8229046-52AB-22D0-80E3-7D1ABA4AF0E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43625" y="2136622"/>
                <a:ext cx="1895886" cy="1898448"/>
              </a:xfrm>
              <a:prstGeom prst="rect">
                <a:avLst/>
              </a:prstGeom>
            </p:spPr>
          </p:pic>
          <p:sp>
            <p:nvSpPr>
              <p:cNvPr id="22" name="Rectangle 21">
                <a:extLst>
                  <a:ext uri="{FF2B5EF4-FFF2-40B4-BE49-F238E27FC236}">
                    <a16:creationId xmlns:a16="http://schemas.microsoft.com/office/drawing/2014/main" id="{6F0E7484-1F46-5BAB-394F-ED69F5ECA022}"/>
                  </a:ext>
                </a:extLst>
              </p:cNvPr>
              <p:cNvSpPr/>
              <p:nvPr/>
            </p:nvSpPr>
            <p:spPr>
              <a:xfrm>
                <a:off x="6579924" y="3798000"/>
                <a:ext cx="270990" cy="25767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CB1C78EE-3D16-4185-E19A-D1E0FCB13FE0}"/>
                  </a:ext>
                </a:extLst>
              </p:cNvPr>
              <p:cNvSpPr/>
              <p:nvPr/>
            </p:nvSpPr>
            <p:spPr>
              <a:xfrm>
                <a:off x="6619984" y="3912458"/>
                <a:ext cx="296921" cy="12261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5C4A6F13-4F41-83D9-8F65-B92A1EE4A4FC}"/>
                  </a:ext>
                </a:extLst>
              </p:cNvPr>
              <p:cNvSpPr/>
              <p:nvPr/>
            </p:nvSpPr>
            <p:spPr>
              <a:xfrm>
                <a:off x="6772079" y="3896309"/>
                <a:ext cx="526894" cy="1516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TextBox 27">
              <a:extLst>
                <a:ext uri="{FF2B5EF4-FFF2-40B4-BE49-F238E27FC236}">
                  <a16:creationId xmlns:a16="http://schemas.microsoft.com/office/drawing/2014/main" id="{B334A48F-B70D-0D82-50F8-72DF1B9A16DA}"/>
                </a:ext>
              </a:extLst>
            </p:cNvPr>
            <p:cNvSpPr txBox="1"/>
            <p:nvPr/>
          </p:nvSpPr>
          <p:spPr>
            <a:xfrm>
              <a:off x="5773666" y="2192566"/>
              <a:ext cx="1609839" cy="1200329"/>
            </a:xfrm>
            <a:prstGeom prst="rect">
              <a:avLst/>
            </a:prstGeom>
            <a:noFill/>
          </p:spPr>
          <p:txBody>
            <a:bodyPr wrap="square" rtlCol="0">
              <a:spAutoFit/>
            </a:bodyPr>
            <a:lstStyle>
              <a:defPPr>
                <a:defRPr lang="en-US"/>
              </a:defPPr>
              <a:lvl1pPr>
                <a:defRPr b="1">
                  <a:solidFill>
                    <a:srgbClr val="00B050"/>
                  </a:solidFill>
                </a:defRPr>
              </a:lvl1pPr>
            </a:lstStyle>
            <a:p>
              <a:r>
                <a:rPr lang="en-US" u="sng" dirty="0">
                  <a:effectLst>
                    <a:outerShdw blurRad="38100" dist="38100" dir="2700000" algn="tl">
                      <a:srgbClr val="000000">
                        <a:alpha val="43137"/>
                      </a:srgbClr>
                    </a:outerShdw>
                  </a:effectLst>
                </a:rPr>
                <a:t>Double</a:t>
              </a:r>
              <a:r>
                <a:rPr lang="en-US" dirty="0"/>
                <a:t> </a:t>
              </a:r>
              <a:r>
                <a:rPr lang="en-US" u="sng" dirty="0">
                  <a:effectLst>
                    <a:outerShdw blurRad="38100" dist="38100" dir="2700000" algn="tl">
                      <a:srgbClr val="000000">
                        <a:alpha val="43137"/>
                      </a:srgbClr>
                    </a:outerShdw>
                  </a:effectLst>
                </a:rPr>
                <a:t>aperture B&amp;K 12T dipole magnet </a:t>
              </a:r>
              <a:endParaRPr lang="en-GB" u="sng" dirty="0">
                <a:effectLst>
                  <a:outerShdw blurRad="38100" dist="38100" dir="2700000" algn="tl">
                    <a:srgbClr val="000000">
                      <a:alpha val="43137"/>
                    </a:srgbClr>
                  </a:outerShdw>
                </a:effectLst>
              </a:endParaRPr>
            </a:p>
          </p:txBody>
        </p:sp>
        <p:sp>
          <p:nvSpPr>
            <p:cNvPr id="18" name="TextBox 17">
              <a:extLst>
                <a:ext uri="{FF2B5EF4-FFF2-40B4-BE49-F238E27FC236}">
                  <a16:creationId xmlns:a16="http://schemas.microsoft.com/office/drawing/2014/main" id="{7629D855-1EE4-2BE3-347F-5B25E8810AF9}"/>
                </a:ext>
              </a:extLst>
            </p:cNvPr>
            <p:cNvSpPr txBox="1"/>
            <p:nvPr/>
          </p:nvSpPr>
          <p:spPr>
            <a:xfrm>
              <a:off x="5659895" y="5264718"/>
              <a:ext cx="1837379" cy="923330"/>
            </a:xfrm>
            <a:prstGeom prst="rect">
              <a:avLst/>
            </a:prstGeom>
            <a:solidFill>
              <a:schemeClr val="bg1"/>
            </a:solidFill>
          </p:spPr>
          <p:txBody>
            <a:bodyPr wrap="square" rtlCol="0">
              <a:spAutoFit/>
            </a:bodyPr>
            <a:lstStyle/>
            <a:p>
              <a:r>
                <a:rPr lang="en-US" b="1" dirty="0"/>
                <a:t>2-in-1 magnet models </a:t>
              </a:r>
              <a:r>
                <a:rPr lang="en-US" b="1" dirty="0" err="1"/>
                <a:t>b&amp;k</a:t>
              </a:r>
              <a:r>
                <a:rPr lang="en-US" b="1" dirty="0"/>
                <a:t> options</a:t>
              </a:r>
              <a:endParaRPr lang="en-GB" b="1" dirty="0"/>
            </a:p>
          </p:txBody>
        </p:sp>
        <p:sp>
          <p:nvSpPr>
            <p:cNvPr id="47" name="TextBox 46">
              <a:extLst>
                <a:ext uri="{FF2B5EF4-FFF2-40B4-BE49-F238E27FC236}">
                  <a16:creationId xmlns:a16="http://schemas.microsoft.com/office/drawing/2014/main" id="{E4AF32A8-CB68-BC97-F68E-89B133399BA5}"/>
                </a:ext>
              </a:extLst>
            </p:cNvPr>
            <p:cNvSpPr txBox="1"/>
            <p:nvPr/>
          </p:nvSpPr>
          <p:spPr>
            <a:xfrm>
              <a:off x="7116843" y="3892219"/>
              <a:ext cx="562208" cy="369332"/>
            </a:xfrm>
            <a:prstGeom prst="rect">
              <a:avLst/>
            </a:prstGeom>
            <a:solidFill>
              <a:srgbClr val="FFFF00"/>
            </a:solidFill>
          </p:spPr>
          <p:txBody>
            <a:bodyPr wrap="square" rtlCol="0">
              <a:spAutoFit/>
            </a:bodyPr>
            <a:lstStyle>
              <a:defPPr>
                <a:defRPr lang="en-US"/>
              </a:defPPr>
              <a:lvl1pPr>
                <a:defRPr b="1">
                  <a:solidFill>
                    <a:srgbClr val="00B050"/>
                  </a:solidFill>
                </a:defRPr>
              </a:lvl1pPr>
            </a:lstStyle>
            <a:p>
              <a:r>
                <a:rPr lang="en-US" dirty="0"/>
                <a:t>M3</a:t>
              </a:r>
              <a:endParaRPr lang="en-GB" dirty="0"/>
            </a:p>
          </p:txBody>
        </p:sp>
      </p:grpSp>
      <p:sp>
        <p:nvSpPr>
          <p:cNvPr id="15" name="Arrow: Striped Right 14">
            <a:extLst>
              <a:ext uri="{FF2B5EF4-FFF2-40B4-BE49-F238E27FC236}">
                <a16:creationId xmlns:a16="http://schemas.microsoft.com/office/drawing/2014/main" id="{563AE147-908E-A409-6A77-30443B4803C2}"/>
              </a:ext>
            </a:extLst>
          </p:cNvPr>
          <p:cNvSpPr/>
          <p:nvPr/>
        </p:nvSpPr>
        <p:spPr>
          <a:xfrm>
            <a:off x="368746" y="4269229"/>
            <a:ext cx="6940623" cy="495846"/>
          </a:xfrm>
          <a:prstGeom prst="stripedRightArrow">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tangle 33">
            <a:extLst>
              <a:ext uri="{FF2B5EF4-FFF2-40B4-BE49-F238E27FC236}">
                <a16:creationId xmlns:a16="http://schemas.microsoft.com/office/drawing/2014/main" id="{11968565-7929-A0F2-CB27-1752AECAA5BB}"/>
              </a:ext>
            </a:extLst>
          </p:cNvPr>
          <p:cNvSpPr/>
          <p:nvPr/>
        </p:nvSpPr>
        <p:spPr>
          <a:xfrm>
            <a:off x="4197698" y="4368653"/>
            <a:ext cx="75734" cy="41836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8" name="Picture 57">
            <a:extLst>
              <a:ext uri="{FF2B5EF4-FFF2-40B4-BE49-F238E27FC236}">
                <a16:creationId xmlns:a16="http://schemas.microsoft.com/office/drawing/2014/main" id="{99BBD3CA-41B1-D45D-C317-4696BD806A69}"/>
              </a:ext>
            </a:extLst>
          </p:cNvPr>
          <p:cNvPicPr>
            <a:picLocks noChangeAspect="1"/>
          </p:cNvPicPr>
          <p:nvPr/>
        </p:nvPicPr>
        <p:blipFill>
          <a:blip r:embed="rId6"/>
          <a:stretch>
            <a:fillRect/>
          </a:stretch>
        </p:blipFill>
        <p:spPr>
          <a:xfrm>
            <a:off x="67285" y="2722452"/>
            <a:ext cx="1486314" cy="1463564"/>
          </a:xfrm>
          <a:prstGeom prst="rect">
            <a:avLst/>
          </a:prstGeom>
        </p:spPr>
      </p:pic>
      <p:pic>
        <p:nvPicPr>
          <p:cNvPr id="7" name="Picture 6">
            <a:extLst>
              <a:ext uri="{FF2B5EF4-FFF2-40B4-BE49-F238E27FC236}">
                <a16:creationId xmlns:a16="http://schemas.microsoft.com/office/drawing/2014/main" id="{53B44699-1FFE-2C8D-7D17-21F466E2FEFC}"/>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530466" y="2756506"/>
            <a:ext cx="1556109" cy="141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a:extLst>
              <a:ext uri="{FF2B5EF4-FFF2-40B4-BE49-F238E27FC236}">
                <a16:creationId xmlns:a16="http://schemas.microsoft.com/office/drawing/2014/main" id="{9AF16B77-0FBD-0ED1-72F6-7F8ABDAF1836}"/>
              </a:ext>
            </a:extLst>
          </p:cNvPr>
          <p:cNvSpPr txBox="1"/>
          <p:nvPr/>
        </p:nvSpPr>
        <p:spPr>
          <a:xfrm>
            <a:off x="1145952" y="4049876"/>
            <a:ext cx="946722" cy="369332"/>
          </a:xfrm>
          <a:prstGeom prst="rect">
            <a:avLst/>
          </a:prstGeom>
          <a:solidFill>
            <a:srgbClr val="FFFF00"/>
          </a:solidFill>
        </p:spPr>
        <p:txBody>
          <a:bodyPr wrap="square" rtlCol="0">
            <a:spAutoFit/>
          </a:bodyPr>
          <a:lstStyle>
            <a:defPPr>
              <a:defRPr lang="en-US"/>
            </a:defPPr>
            <a:lvl1pPr>
              <a:defRPr b="1">
                <a:solidFill>
                  <a:srgbClr val="00B050"/>
                </a:solidFill>
              </a:defRPr>
            </a:lvl1pPr>
          </a:lstStyle>
          <a:p>
            <a:r>
              <a:rPr lang="en-US" dirty="0"/>
              <a:t>LMK1,2</a:t>
            </a:r>
            <a:endParaRPr lang="en-GB" dirty="0"/>
          </a:p>
        </p:txBody>
      </p:sp>
      <p:pic>
        <p:nvPicPr>
          <p:cNvPr id="6" name="Picture 5">
            <a:extLst>
              <a:ext uri="{FF2B5EF4-FFF2-40B4-BE49-F238E27FC236}">
                <a16:creationId xmlns:a16="http://schemas.microsoft.com/office/drawing/2014/main" id="{47CB043F-B533-7BBA-B272-044F52D5613B}"/>
              </a:ext>
            </a:extLst>
          </p:cNvPr>
          <p:cNvPicPr>
            <a:picLocks noChangeAspect="1"/>
          </p:cNvPicPr>
          <p:nvPr/>
        </p:nvPicPr>
        <p:blipFill>
          <a:blip r:embed="rId6"/>
          <a:stretch>
            <a:fillRect/>
          </a:stretch>
        </p:blipFill>
        <p:spPr>
          <a:xfrm>
            <a:off x="3602127" y="2843937"/>
            <a:ext cx="1486314" cy="1463564"/>
          </a:xfrm>
          <a:prstGeom prst="rect">
            <a:avLst/>
          </a:prstGeom>
        </p:spPr>
      </p:pic>
      <p:pic>
        <p:nvPicPr>
          <p:cNvPr id="38" name="Picture 37">
            <a:extLst>
              <a:ext uri="{FF2B5EF4-FFF2-40B4-BE49-F238E27FC236}">
                <a16:creationId xmlns:a16="http://schemas.microsoft.com/office/drawing/2014/main" id="{248C417C-F6C5-55B9-FF09-DFB5288B665A}"/>
              </a:ext>
            </a:extLst>
          </p:cNvPr>
          <p:cNvPicPr>
            <a:picLocks noChangeAspect="1"/>
          </p:cNvPicPr>
          <p:nvPr/>
        </p:nvPicPr>
        <p:blipFill>
          <a:blip r:embed="rId8"/>
          <a:stretch>
            <a:fillRect/>
          </a:stretch>
        </p:blipFill>
        <p:spPr>
          <a:xfrm>
            <a:off x="7301986" y="4365568"/>
            <a:ext cx="1856160" cy="1892163"/>
          </a:xfrm>
          <a:prstGeom prst="rect">
            <a:avLst/>
          </a:prstGeom>
        </p:spPr>
      </p:pic>
      <p:sp>
        <p:nvSpPr>
          <p:cNvPr id="8" name="Date Placeholder 1">
            <a:extLst>
              <a:ext uri="{FF2B5EF4-FFF2-40B4-BE49-F238E27FC236}">
                <a16:creationId xmlns:a16="http://schemas.microsoft.com/office/drawing/2014/main" id="{3CA88128-A1B1-2665-FB12-874B10EA18D1}"/>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9" name="Footer Placeholder 2">
            <a:extLst>
              <a:ext uri="{FF2B5EF4-FFF2-40B4-BE49-F238E27FC236}">
                <a16:creationId xmlns:a16="http://schemas.microsoft.com/office/drawing/2014/main" id="{331E933C-850A-C7D4-8D9F-D8B73C0D72A6}"/>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107392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DFE972-8CA4-B836-8463-F78988142C8D}"/>
              </a:ext>
            </a:extLst>
          </p:cNvPr>
          <p:cNvSpPr>
            <a:spLocks noGrp="1"/>
          </p:cNvSpPr>
          <p:nvPr>
            <p:ph idx="1"/>
          </p:nvPr>
        </p:nvSpPr>
        <p:spPr>
          <a:xfrm>
            <a:off x="457200" y="941105"/>
            <a:ext cx="8226854" cy="4567418"/>
          </a:xfrm>
        </p:spPr>
        <p:txBody>
          <a:bodyPr/>
          <a:lstStyle/>
          <a:p>
            <a:r>
              <a:rPr lang="en-US" dirty="0"/>
              <a:t>Unified Falcon D material properties based on measurement campaign used for FE inputs and 3D smeared calculation</a:t>
            </a:r>
          </a:p>
          <a:p>
            <a:r>
              <a:rPr lang="en-US" dirty="0">
                <a:solidFill>
                  <a:srgbClr val="FF0000"/>
                </a:solidFill>
              </a:rPr>
              <a:t>Coming Falcon-D cable ten stack measurement ( E-modulus, CTE) at CERN </a:t>
            </a:r>
            <a:endParaRPr lang="en-GB" dirty="0">
              <a:solidFill>
                <a:srgbClr val="FF0000"/>
              </a:solidFill>
            </a:endParaRPr>
          </a:p>
        </p:txBody>
      </p:sp>
      <p:sp>
        <p:nvSpPr>
          <p:cNvPr id="3" name="Title 2">
            <a:extLst>
              <a:ext uri="{FF2B5EF4-FFF2-40B4-BE49-F238E27FC236}">
                <a16:creationId xmlns:a16="http://schemas.microsoft.com/office/drawing/2014/main" id="{B66D064F-9F9C-10D2-1502-D131667F33CB}"/>
              </a:ext>
            </a:extLst>
          </p:cNvPr>
          <p:cNvSpPr>
            <a:spLocks noGrp="1"/>
          </p:cNvSpPr>
          <p:nvPr>
            <p:ph type="title"/>
          </p:nvPr>
        </p:nvSpPr>
        <p:spPr>
          <a:xfrm>
            <a:off x="454454" y="-161132"/>
            <a:ext cx="8229600" cy="1325563"/>
          </a:xfrm>
        </p:spPr>
        <p:txBody>
          <a:bodyPr>
            <a:normAutofit/>
          </a:bodyPr>
          <a:lstStyle/>
          <a:p>
            <a:r>
              <a:rPr lang="en-US" b="1" dirty="0"/>
              <a:t>Cable material properties update</a:t>
            </a:r>
            <a:endParaRPr lang="en-GB" b="1" dirty="0"/>
          </a:p>
        </p:txBody>
      </p:sp>
      <p:sp>
        <p:nvSpPr>
          <p:cNvPr id="4" name="Slide Number Placeholder 3">
            <a:extLst>
              <a:ext uri="{FF2B5EF4-FFF2-40B4-BE49-F238E27FC236}">
                <a16:creationId xmlns:a16="http://schemas.microsoft.com/office/drawing/2014/main" id="{6E2B01E4-3F8A-B71D-1C63-BEF71E938600}"/>
              </a:ext>
            </a:extLst>
          </p:cNvPr>
          <p:cNvSpPr>
            <a:spLocks noGrp="1"/>
          </p:cNvSpPr>
          <p:nvPr>
            <p:ph type="sldNum" sz="quarter" idx="4"/>
          </p:nvPr>
        </p:nvSpPr>
        <p:spPr/>
        <p:txBody>
          <a:bodyPr/>
          <a:lstStyle/>
          <a:p>
            <a:fld id="{17918391-D411-FE40-AAD7-861AE5233E0E}" type="slidenum">
              <a:rPr lang="en-US" smtClean="0"/>
              <a:pPr/>
              <a:t>9</a:t>
            </a:fld>
            <a:endParaRPr lang="en-US"/>
          </a:p>
        </p:txBody>
      </p:sp>
      <p:pic>
        <p:nvPicPr>
          <p:cNvPr id="8" name="Picture 7">
            <a:extLst>
              <a:ext uri="{FF2B5EF4-FFF2-40B4-BE49-F238E27FC236}">
                <a16:creationId xmlns:a16="http://schemas.microsoft.com/office/drawing/2014/main" id="{55002D01-7040-384C-2CE9-E6FCD6F31868}"/>
              </a:ext>
            </a:extLst>
          </p:cNvPr>
          <p:cNvPicPr>
            <a:picLocks noChangeAspect="1"/>
          </p:cNvPicPr>
          <p:nvPr/>
        </p:nvPicPr>
        <p:blipFill>
          <a:blip r:embed="rId2"/>
          <a:stretch>
            <a:fillRect/>
          </a:stretch>
        </p:blipFill>
        <p:spPr>
          <a:xfrm>
            <a:off x="1042023" y="2531150"/>
            <a:ext cx="6806577" cy="3824191"/>
          </a:xfrm>
          <a:prstGeom prst="rect">
            <a:avLst/>
          </a:prstGeom>
        </p:spPr>
      </p:pic>
      <p:sp>
        <p:nvSpPr>
          <p:cNvPr id="7" name="Date Placeholder 1">
            <a:extLst>
              <a:ext uri="{FF2B5EF4-FFF2-40B4-BE49-F238E27FC236}">
                <a16:creationId xmlns:a16="http://schemas.microsoft.com/office/drawing/2014/main" id="{F5BB73A4-6756-8B7C-9E86-BFA90B2BC0C2}"/>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  29 </a:t>
            </a:r>
            <a:r>
              <a:rPr lang="en-US" dirty="0" err="1"/>
              <a:t>th</a:t>
            </a:r>
            <a:r>
              <a:rPr lang="en-US" dirty="0"/>
              <a:t> October 2024</a:t>
            </a:r>
          </a:p>
        </p:txBody>
      </p:sp>
      <p:sp>
        <p:nvSpPr>
          <p:cNvPr id="9" name="Footer Placeholder 2">
            <a:extLst>
              <a:ext uri="{FF2B5EF4-FFF2-40B4-BE49-F238E27FC236}">
                <a16:creationId xmlns:a16="http://schemas.microsoft.com/office/drawing/2014/main" id="{31C1EF4F-E378-36AC-0A03-6ACECE273D9E}"/>
              </a:ext>
            </a:extLst>
          </p:cNvPr>
          <p:cNvSpPr>
            <a:spLocks noGrp="1"/>
          </p:cNvSpPr>
          <p:nvPr>
            <p:ph type="ftr" sz="quarter" idx="3"/>
          </p:nvPr>
        </p:nvSpPr>
        <p:spPr>
          <a:xfrm>
            <a:off x="3526081" y="6403922"/>
            <a:ext cx="4659295" cy="332738"/>
          </a:xfrm>
          <a:prstGeom prst="rect">
            <a:avLst/>
          </a:prstGeom>
        </p:spPr>
        <p:txBody>
          <a:bodyPr vert="horz" lIns="91440" tIns="45720" rIns="91440" bIns="45720" rtlCol="0" anchor="ctr"/>
          <a:lstStyle>
            <a:lvl1pPr algn="l">
              <a:defRPr sz="1400">
                <a:solidFill>
                  <a:schemeClr val="bg1"/>
                </a:solidFill>
              </a:defRPr>
            </a:lvl1pPr>
          </a:lstStyle>
          <a:p>
            <a:r>
              <a:rPr lang="en-US" sz="1400" b="1" dirty="0">
                <a:effectLst>
                  <a:outerShdw blurRad="38100" dist="38100" dir="2700000" algn="tl">
                    <a:srgbClr val="000000">
                      <a:alpha val="43137"/>
                    </a:srgbClr>
                  </a:outerShdw>
                </a:effectLst>
              </a:rPr>
              <a:t>FALCON-D Structural analysis update (HFM RD3 WP3.1)  </a:t>
            </a:r>
          </a:p>
          <a:p>
            <a:r>
              <a:rPr lang="en-US" dirty="0"/>
              <a:t>TE-MSC-SMT - </a:t>
            </a:r>
            <a:r>
              <a:rPr lang="en-US" dirty="0" err="1"/>
              <a:t>AFoussat</a:t>
            </a:r>
            <a:endParaRPr lang="en-US" dirty="0"/>
          </a:p>
        </p:txBody>
      </p:sp>
    </p:spTree>
    <p:extLst>
      <p:ext uri="{BB962C8B-B14F-4D97-AF65-F5344CB8AC3E}">
        <p14:creationId xmlns:p14="http://schemas.microsoft.com/office/powerpoint/2010/main" val="1836654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30349</TotalTime>
  <Words>2464</Words>
  <Application>Microsoft Office PowerPoint</Application>
  <PresentationFormat>On-screen Show (4:3)</PresentationFormat>
  <Paragraphs>500</Paragraphs>
  <Slides>25</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Abadi</vt:lpstr>
      <vt:lpstr>Aptos</vt:lpstr>
      <vt:lpstr>Arial</vt:lpstr>
      <vt:lpstr>Calibri</vt:lpstr>
      <vt:lpstr>Calibri Light</vt:lpstr>
      <vt:lpstr>Rockwell Light</vt:lpstr>
      <vt:lpstr>Symbol</vt:lpstr>
      <vt:lpstr>Wingdings</vt:lpstr>
      <vt:lpstr>Office Theme</vt:lpstr>
      <vt:lpstr>PowerPoint Presentation</vt:lpstr>
      <vt:lpstr>FALCOND CERN Structural analysis working meeting  </vt:lpstr>
      <vt:lpstr>Outline</vt:lpstr>
      <vt:lpstr>Introduction</vt:lpstr>
      <vt:lpstr>FalconD cable features</vt:lpstr>
      <vt:lpstr>PowerPoint Presentation</vt:lpstr>
      <vt:lpstr>Cos-ϴ dipole development plan </vt:lpstr>
      <vt:lpstr>WP3.1 FalconD 12T dipole roadmap </vt:lpstr>
      <vt:lpstr>Cable material properties update</vt:lpstr>
      <vt:lpstr>Ten stack thermo mechanical samples</vt:lpstr>
      <vt:lpstr>Cavity shimming preparation</vt:lpstr>
      <vt:lpstr>Short Mock ups (MK) variants</vt:lpstr>
      <vt:lpstr>Simplified boundary FE model</vt:lpstr>
      <vt:lpstr>Parametrized FE B&amp;K model</vt:lpstr>
      <vt:lpstr>WP3.1 CERN FalconD structure variants</vt:lpstr>
      <vt:lpstr>M1 dipole design variant 2</vt:lpstr>
      <vt:lpstr>Structural design of M1 model, LMK1</vt:lpstr>
      <vt:lpstr>M1 model, variant 1</vt:lpstr>
      <vt:lpstr>M1 model variant (P2)</vt:lpstr>
      <vt:lpstr>PowerPoint Presentation</vt:lpstr>
      <vt:lpstr>PowerPoint Presentation</vt:lpstr>
      <vt:lpstr>PowerPoint Presentation</vt:lpstr>
      <vt:lpstr>Summary</vt:lpstr>
      <vt:lpstr>Thank you for your attention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Veronica Ilardi</dc:creator>
  <cp:lastModifiedBy>Arnaud Pascal Foussat</cp:lastModifiedBy>
  <cp:revision>745</cp:revision>
  <cp:lastPrinted>2024-08-07T14:33:28Z</cp:lastPrinted>
  <dcterms:created xsi:type="dcterms:W3CDTF">2023-06-30T13:50:01Z</dcterms:created>
  <dcterms:modified xsi:type="dcterms:W3CDTF">2024-10-29T16:27:35Z</dcterms:modified>
</cp:coreProperties>
</file>