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3227" r:id="rId3"/>
    <p:sldId id="3230" r:id="rId4"/>
    <p:sldId id="3232" r:id="rId5"/>
    <p:sldId id="290" r:id="rId6"/>
    <p:sldId id="3236" r:id="rId7"/>
    <p:sldId id="3234" r:id="rId8"/>
    <p:sldId id="261" r:id="rId9"/>
    <p:sldId id="259" r:id="rId10"/>
    <p:sldId id="275" r:id="rId11"/>
    <p:sldId id="262" r:id="rId12"/>
    <p:sldId id="3228" r:id="rId13"/>
    <p:sldId id="3239" r:id="rId14"/>
    <p:sldId id="3241" r:id="rId15"/>
    <p:sldId id="3237" r:id="rId16"/>
    <p:sldId id="3242" r:id="rId17"/>
    <p:sldId id="292" r:id="rId18"/>
    <p:sldId id="3243" r:id="rId19"/>
    <p:sldId id="260" r:id="rId20"/>
    <p:sldId id="3238" r:id="rId21"/>
    <p:sldId id="3219" r:id="rId22"/>
    <p:sldId id="324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8F28C3-8C29-9F49-B12C-63D894978A12}" v="24" dt="2025-01-22T08:19:00.1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9" autoAdjust="0"/>
    <p:restoredTop sz="87673"/>
  </p:normalViewPr>
  <p:slideViewPr>
    <p:cSldViewPr snapToGrid="0">
      <p:cViewPr varScale="1">
        <p:scale>
          <a:sx n="84" d="100"/>
          <a:sy n="84" d="100"/>
        </p:scale>
        <p:origin x="184" y="4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11EDD-E134-4A0A-9092-CF38F66C2E19}" type="datetimeFigureOut">
              <a:rPr lang="en-GB" smtClean="0"/>
              <a:t>22/01/2025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4D5C47-E02E-4028-9771-1ECEBC863363}" type="slidenum">
              <a:rPr lang="en-GB" smtClean="0"/>
              <a:t>‹#›</a:t>
            </a:fld>
            <a:endParaRPr lang="en-GB"/>
          </a:p>
        </p:txBody>
      </p:sp>
    </p:spTree>
    <p:extLst>
      <p:ext uri="{BB962C8B-B14F-4D97-AF65-F5344CB8AC3E}">
        <p14:creationId xmlns:p14="http://schemas.microsoft.com/office/powerpoint/2010/main" val="4006637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D4D5C47-E02E-4028-9771-1ECEBC863363}" type="slidenum">
              <a:rPr lang="en-GB" smtClean="0"/>
              <a:t>6</a:t>
            </a:fld>
            <a:endParaRPr lang="en-GB"/>
          </a:p>
        </p:txBody>
      </p:sp>
    </p:spTree>
    <p:extLst>
      <p:ext uri="{BB962C8B-B14F-4D97-AF65-F5344CB8AC3E}">
        <p14:creationId xmlns:p14="http://schemas.microsoft.com/office/powerpoint/2010/main" val="687585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AAFA2-F20F-4023-9975-EDCA7FE5C5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34D652F-353C-489F-871C-F5481EAE14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A4065A7-ECF9-4BCC-AF3B-052D31B693C9}"/>
              </a:ext>
            </a:extLst>
          </p:cNvPr>
          <p:cNvSpPr>
            <a:spLocks noGrp="1"/>
          </p:cNvSpPr>
          <p:nvPr>
            <p:ph type="dt" sz="half" idx="10"/>
          </p:nvPr>
        </p:nvSpPr>
        <p:spPr/>
        <p:txBody>
          <a:bodyPr/>
          <a:lstStyle/>
          <a:p>
            <a:r>
              <a:rPr lang="en-GB"/>
              <a:t>22 Jan 2025</a:t>
            </a:r>
          </a:p>
        </p:txBody>
      </p:sp>
      <p:sp>
        <p:nvSpPr>
          <p:cNvPr id="5" name="Footer Placeholder 4">
            <a:extLst>
              <a:ext uri="{FF2B5EF4-FFF2-40B4-BE49-F238E27FC236}">
                <a16:creationId xmlns:a16="http://schemas.microsoft.com/office/drawing/2014/main" id="{EEC96C1C-91C5-4229-BD4F-F760705D96E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8DCE5D-4EC8-4140-908F-53A1F508F35D}"/>
              </a:ext>
            </a:extLst>
          </p:cNvPr>
          <p:cNvSpPr>
            <a:spLocks noGrp="1"/>
          </p:cNvSpPr>
          <p:nvPr>
            <p:ph type="sldNum" sz="quarter" idx="12"/>
          </p:nvPr>
        </p:nvSpPr>
        <p:spPr/>
        <p:txBody>
          <a:bodyPr/>
          <a:lstStyle/>
          <a:p>
            <a:fld id="{4D83DB1F-44BF-4635-AFB2-1A614465DFDE}" type="slidenum">
              <a:rPr lang="en-GB" smtClean="0"/>
              <a:t>‹#›</a:t>
            </a:fld>
            <a:endParaRPr lang="en-GB"/>
          </a:p>
        </p:txBody>
      </p:sp>
    </p:spTree>
    <p:extLst>
      <p:ext uri="{BB962C8B-B14F-4D97-AF65-F5344CB8AC3E}">
        <p14:creationId xmlns:p14="http://schemas.microsoft.com/office/powerpoint/2010/main" val="1543449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542C3-62B3-4C4C-8F77-75C197273C7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CC3D46-3F89-4DB4-B30F-91EA0482F5B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D3E9659-466C-4390-8C22-10E0E812DC85}"/>
              </a:ext>
            </a:extLst>
          </p:cNvPr>
          <p:cNvSpPr>
            <a:spLocks noGrp="1"/>
          </p:cNvSpPr>
          <p:nvPr>
            <p:ph type="dt" sz="half" idx="10"/>
          </p:nvPr>
        </p:nvSpPr>
        <p:spPr/>
        <p:txBody>
          <a:bodyPr/>
          <a:lstStyle/>
          <a:p>
            <a:r>
              <a:rPr lang="en-GB"/>
              <a:t>22 Jan 2025</a:t>
            </a:r>
          </a:p>
        </p:txBody>
      </p:sp>
      <p:sp>
        <p:nvSpPr>
          <p:cNvPr id="5" name="Footer Placeholder 4">
            <a:extLst>
              <a:ext uri="{FF2B5EF4-FFF2-40B4-BE49-F238E27FC236}">
                <a16:creationId xmlns:a16="http://schemas.microsoft.com/office/drawing/2014/main" id="{F83D2E40-A8B8-4C2E-8755-8F337CDF4C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386AEF0-8AF6-4F96-BD04-FFFA82799D1D}"/>
              </a:ext>
            </a:extLst>
          </p:cNvPr>
          <p:cNvSpPr>
            <a:spLocks noGrp="1"/>
          </p:cNvSpPr>
          <p:nvPr>
            <p:ph type="sldNum" sz="quarter" idx="12"/>
          </p:nvPr>
        </p:nvSpPr>
        <p:spPr/>
        <p:txBody>
          <a:bodyPr/>
          <a:lstStyle/>
          <a:p>
            <a:fld id="{4D83DB1F-44BF-4635-AFB2-1A614465DFDE}" type="slidenum">
              <a:rPr lang="en-GB" smtClean="0"/>
              <a:t>‹#›</a:t>
            </a:fld>
            <a:endParaRPr lang="en-GB"/>
          </a:p>
        </p:txBody>
      </p:sp>
    </p:spTree>
    <p:extLst>
      <p:ext uri="{BB962C8B-B14F-4D97-AF65-F5344CB8AC3E}">
        <p14:creationId xmlns:p14="http://schemas.microsoft.com/office/powerpoint/2010/main" val="2001298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9F7E56-40CE-4837-A1E7-C984E010C6D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C65E277-E4FA-4B7A-A50E-30DB701622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A833A1-201B-4E36-B9C3-4A7AC7C76D68}"/>
              </a:ext>
            </a:extLst>
          </p:cNvPr>
          <p:cNvSpPr>
            <a:spLocks noGrp="1"/>
          </p:cNvSpPr>
          <p:nvPr>
            <p:ph type="dt" sz="half" idx="10"/>
          </p:nvPr>
        </p:nvSpPr>
        <p:spPr/>
        <p:txBody>
          <a:bodyPr/>
          <a:lstStyle/>
          <a:p>
            <a:r>
              <a:rPr lang="en-GB"/>
              <a:t>22 Jan 2025</a:t>
            </a:r>
          </a:p>
        </p:txBody>
      </p:sp>
      <p:sp>
        <p:nvSpPr>
          <p:cNvPr id="5" name="Footer Placeholder 4">
            <a:extLst>
              <a:ext uri="{FF2B5EF4-FFF2-40B4-BE49-F238E27FC236}">
                <a16:creationId xmlns:a16="http://schemas.microsoft.com/office/drawing/2014/main" id="{1B7BB98F-3F82-4BB3-81D5-9B08C2979A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31FDC3-9F17-431B-BC3C-1BB7B529D7BC}"/>
              </a:ext>
            </a:extLst>
          </p:cNvPr>
          <p:cNvSpPr>
            <a:spLocks noGrp="1"/>
          </p:cNvSpPr>
          <p:nvPr>
            <p:ph type="sldNum" sz="quarter" idx="12"/>
          </p:nvPr>
        </p:nvSpPr>
        <p:spPr/>
        <p:txBody>
          <a:bodyPr/>
          <a:lstStyle/>
          <a:p>
            <a:fld id="{4D83DB1F-44BF-4635-AFB2-1A614465DFDE}" type="slidenum">
              <a:rPr lang="en-GB" smtClean="0"/>
              <a:t>‹#›</a:t>
            </a:fld>
            <a:endParaRPr lang="en-GB"/>
          </a:p>
        </p:txBody>
      </p:sp>
    </p:spTree>
    <p:extLst>
      <p:ext uri="{BB962C8B-B14F-4D97-AF65-F5344CB8AC3E}">
        <p14:creationId xmlns:p14="http://schemas.microsoft.com/office/powerpoint/2010/main" val="3278329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BF1A7-0C0B-4394-8D5E-825EEDE362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2235A43-4747-4B73-AEA8-93DA7A8646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F970DB-4CEC-45D3-B61E-905AA08EB019}"/>
              </a:ext>
            </a:extLst>
          </p:cNvPr>
          <p:cNvSpPr>
            <a:spLocks noGrp="1"/>
          </p:cNvSpPr>
          <p:nvPr>
            <p:ph type="dt" sz="half" idx="10"/>
          </p:nvPr>
        </p:nvSpPr>
        <p:spPr/>
        <p:txBody>
          <a:bodyPr/>
          <a:lstStyle/>
          <a:p>
            <a:r>
              <a:rPr lang="en-GB"/>
              <a:t>22 Jan 2025</a:t>
            </a:r>
          </a:p>
        </p:txBody>
      </p:sp>
      <p:sp>
        <p:nvSpPr>
          <p:cNvPr id="5" name="Footer Placeholder 4">
            <a:extLst>
              <a:ext uri="{FF2B5EF4-FFF2-40B4-BE49-F238E27FC236}">
                <a16:creationId xmlns:a16="http://schemas.microsoft.com/office/drawing/2014/main" id="{384B5410-A188-499B-8BA3-CFF07EA3B7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DA9A01-1F75-4794-8266-46C83565C8FA}"/>
              </a:ext>
            </a:extLst>
          </p:cNvPr>
          <p:cNvSpPr>
            <a:spLocks noGrp="1"/>
          </p:cNvSpPr>
          <p:nvPr>
            <p:ph type="sldNum" sz="quarter" idx="12"/>
          </p:nvPr>
        </p:nvSpPr>
        <p:spPr/>
        <p:txBody>
          <a:bodyPr/>
          <a:lstStyle/>
          <a:p>
            <a:fld id="{4D83DB1F-44BF-4635-AFB2-1A614465DFDE}" type="slidenum">
              <a:rPr lang="en-GB" smtClean="0"/>
              <a:t>‹#›</a:t>
            </a:fld>
            <a:endParaRPr lang="en-GB"/>
          </a:p>
        </p:txBody>
      </p:sp>
    </p:spTree>
    <p:extLst>
      <p:ext uri="{BB962C8B-B14F-4D97-AF65-F5344CB8AC3E}">
        <p14:creationId xmlns:p14="http://schemas.microsoft.com/office/powerpoint/2010/main" val="881860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C6ED3-B314-4F9C-BC4B-5FD5A3D61F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5D0A151-C5CE-4C5E-B4BF-EBE129CC83F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23960E6-4619-4CDD-9FCD-C2241CEFB18A}"/>
              </a:ext>
            </a:extLst>
          </p:cNvPr>
          <p:cNvSpPr>
            <a:spLocks noGrp="1"/>
          </p:cNvSpPr>
          <p:nvPr>
            <p:ph type="dt" sz="half" idx="10"/>
          </p:nvPr>
        </p:nvSpPr>
        <p:spPr/>
        <p:txBody>
          <a:bodyPr/>
          <a:lstStyle/>
          <a:p>
            <a:r>
              <a:rPr lang="en-GB"/>
              <a:t>22 Jan 2025</a:t>
            </a:r>
          </a:p>
        </p:txBody>
      </p:sp>
      <p:sp>
        <p:nvSpPr>
          <p:cNvPr id="5" name="Footer Placeholder 4">
            <a:extLst>
              <a:ext uri="{FF2B5EF4-FFF2-40B4-BE49-F238E27FC236}">
                <a16:creationId xmlns:a16="http://schemas.microsoft.com/office/drawing/2014/main" id="{85B28244-3A3A-460C-BC6E-2F1F6467ED2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674FDB6-DE28-4750-A5AE-EB547F0C1054}"/>
              </a:ext>
            </a:extLst>
          </p:cNvPr>
          <p:cNvSpPr>
            <a:spLocks noGrp="1"/>
          </p:cNvSpPr>
          <p:nvPr>
            <p:ph type="sldNum" sz="quarter" idx="12"/>
          </p:nvPr>
        </p:nvSpPr>
        <p:spPr/>
        <p:txBody>
          <a:bodyPr/>
          <a:lstStyle/>
          <a:p>
            <a:fld id="{4D83DB1F-44BF-4635-AFB2-1A614465DFDE}" type="slidenum">
              <a:rPr lang="en-GB" smtClean="0"/>
              <a:t>‹#›</a:t>
            </a:fld>
            <a:endParaRPr lang="en-GB"/>
          </a:p>
        </p:txBody>
      </p:sp>
    </p:spTree>
    <p:extLst>
      <p:ext uri="{BB962C8B-B14F-4D97-AF65-F5344CB8AC3E}">
        <p14:creationId xmlns:p14="http://schemas.microsoft.com/office/powerpoint/2010/main" val="432584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2A4AD-C021-4220-8F1F-8C527B3829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2AA9EE1-76D7-476E-B15F-5F629822BEC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D8B915E-F850-4D03-9E13-7D86FEAFEEE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992DF57-BB15-47EB-902A-B3150B978090}"/>
              </a:ext>
            </a:extLst>
          </p:cNvPr>
          <p:cNvSpPr>
            <a:spLocks noGrp="1"/>
          </p:cNvSpPr>
          <p:nvPr>
            <p:ph type="dt" sz="half" idx="10"/>
          </p:nvPr>
        </p:nvSpPr>
        <p:spPr/>
        <p:txBody>
          <a:bodyPr/>
          <a:lstStyle/>
          <a:p>
            <a:r>
              <a:rPr lang="en-GB"/>
              <a:t>22 Jan 2025</a:t>
            </a:r>
          </a:p>
        </p:txBody>
      </p:sp>
      <p:sp>
        <p:nvSpPr>
          <p:cNvPr id="6" name="Footer Placeholder 5">
            <a:extLst>
              <a:ext uri="{FF2B5EF4-FFF2-40B4-BE49-F238E27FC236}">
                <a16:creationId xmlns:a16="http://schemas.microsoft.com/office/drawing/2014/main" id="{8CCDDA6A-6030-4FA5-9865-832E776949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B2ABC08-1DFD-48CF-8989-0FEF6D50C3B6}"/>
              </a:ext>
            </a:extLst>
          </p:cNvPr>
          <p:cNvSpPr>
            <a:spLocks noGrp="1"/>
          </p:cNvSpPr>
          <p:nvPr>
            <p:ph type="sldNum" sz="quarter" idx="12"/>
          </p:nvPr>
        </p:nvSpPr>
        <p:spPr/>
        <p:txBody>
          <a:bodyPr/>
          <a:lstStyle/>
          <a:p>
            <a:fld id="{4D83DB1F-44BF-4635-AFB2-1A614465DFDE}" type="slidenum">
              <a:rPr lang="en-GB" smtClean="0"/>
              <a:t>‹#›</a:t>
            </a:fld>
            <a:endParaRPr lang="en-GB"/>
          </a:p>
        </p:txBody>
      </p:sp>
    </p:spTree>
    <p:extLst>
      <p:ext uri="{BB962C8B-B14F-4D97-AF65-F5344CB8AC3E}">
        <p14:creationId xmlns:p14="http://schemas.microsoft.com/office/powerpoint/2010/main" val="3940779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1648A-5EA0-40C0-8470-C91FE3CBE91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41F763E-6AE5-45D3-B8CC-B9F8EE9CD7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A3443CC-8245-4368-9E50-13336CFA269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501F005-F14E-4860-B082-3625A7F25B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FC56544-71D4-42FF-9BF5-06A838D34CD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3EF16D9-7A1D-450D-BF96-C4A9D66B78D7}"/>
              </a:ext>
            </a:extLst>
          </p:cNvPr>
          <p:cNvSpPr>
            <a:spLocks noGrp="1"/>
          </p:cNvSpPr>
          <p:nvPr>
            <p:ph type="dt" sz="half" idx="10"/>
          </p:nvPr>
        </p:nvSpPr>
        <p:spPr/>
        <p:txBody>
          <a:bodyPr/>
          <a:lstStyle/>
          <a:p>
            <a:r>
              <a:rPr lang="en-GB"/>
              <a:t>22 Jan 2025</a:t>
            </a:r>
          </a:p>
        </p:txBody>
      </p:sp>
      <p:sp>
        <p:nvSpPr>
          <p:cNvPr id="8" name="Footer Placeholder 7">
            <a:extLst>
              <a:ext uri="{FF2B5EF4-FFF2-40B4-BE49-F238E27FC236}">
                <a16:creationId xmlns:a16="http://schemas.microsoft.com/office/drawing/2014/main" id="{9E50F555-D571-452E-ABEE-AA57ED5A8DA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D8653CD-A1FD-44DD-99DD-43FEB1C962B6}"/>
              </a:ext>
            </a:extLst>
          </p:cNvPr>
          <p:cNvSpPr>
            <a:spLocks noGrp="1"/>
          </p:cNvSpPr>
          <p:nvPr>
            <p:ph type="sldNum" sz="quarter" idx="12"/>
          </p:nvPr>
        </p:nvSpPr>
        <p:spPr/>
        <p:txBody>
          <a:bodyPr/>
          <a:lstStyle/>
          <a:p>
            <a:fld id="{4D83DB1F-44BF-4635-AFB2-1A614465DFDE}" type="slidenum">
              <a:rPr lang="en-GB" smtClean="0"/>
              <a:t>‹#›</a:t>
            </a:fld>
            <a:endParaRPr lang="en-GB"/>
          </a:p>
        </p:txBody>
      </p:sp>
    </p:spTree>
    <p:extLst>
      <p:ext uri="{BB962C8B-B14F-4D97-AF65-F5344CB8AC3E}">
        <p14:creationId xmlns:p14="http://schemas.microsoft.com/office/powerpoint/2010/main" val="1889666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9D4D4-D469-4011-947E-F1F97BA878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FE28CE9-5005-4756-8305-A97FA89567BB}"/>
              </a:ext>
            </a:extLst>
          </p:cNvPr>
          <p:cNvSpPr>
            <a:spLocks noGrp="1"/>
          </p:cNvSpPr>
          <p:nvPr>
            <p:ph type="dt" sz="half" idx="10"/>
          </p:nvPr>
        </p:nvSpPr>
        <p:spPr/>
        <p:txBody>
          <a:bodyPr/>
          <a:lstStyle/>
          <a:p>
            <a:r>
              <a:rPr lang="en-GB"/>
              <a:t>22 Jan 2025</a:t>
            </a:r>
          </a:p>
        </p:txBody>
      </p:sp>
      <p:sp>
        <p:nvSpPr>
          <p:cNvPr id="4" name="Footer Placeholder 3">
            <a:extLst>
              <a:ext uri="{FF2B5EF4-FFF2-40B4-BE49-F238E27FC236}">
                <a16:creationId xmlns:a16="http://schemas.microsoft.com/office/drawing/2014/main" id="{D77A8937-CD40-4CD9-8F60-0C84E2B2FE4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23DE543-7789-414C-AC52-EA7E4E094928}"/>
              </a:ext>
            </a:extLst>
          </p:cNvPr>
          <p:cNvSpPr>
            <a:spLocks noGrp="1"/>
          </p:cNvSpPr>
          <p:nvPr>
            <p:ph type="sldNum" sz="quarter" idx="12"/>
          </p:nvPr>
        </p:nvSpPr>
        <p:spPr/>
        <p:txBody>
          <a:bodyPr/>
          <a:lstStyle/>
          <a:p>
            <a:fld id="{4D83DB1F-44BF-4635-AFB2-1A614465DFDE}" type="slidenum">
              <a:rPr lang="en-GB" smtClean="0"/>
              <a:t>‹#›</a:t>
            </a:fld>
            <a:endParaRPr lang="en-GB"/>
          </a:p>
        </p:txBody>
      </p:sp>
    </p:spTree>
    <p:extLst>
      <p:ext uri="{BB962C8B-B14F-4D97-AF65-F5344CB8AC3E}">
        <p14:creationId xmlns:p14="http://schemas.microsoft.com/office/powerpoint/2010/main" val="2507957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845C9D-49C1-4C67-99FC-C766693233AE}"/>
              </a:ext>
            </a:extLst>
          </p:cNvPr>
          <p:cNvSpPr>
            <a:spLocks noGrp="1"/>
          </p:cNvSpPr>
          <p:nvPr>
            <p:ph type="dt" sz="half" idx="10"/>
          </p:nvPr>
        </p:nvSpPr>
        <p:spPr/>
        <p:txBody>
          <a:bodyPr/>
          <a:lstStyle/>
          <a:p>
            <a:r>
              <a:rPr lang="en-GB"/>
              <a:t>22 Jan 2025</a:t>
            </a:r>
          </a:p>
        </p:txBody>
      </p:sp>
      <p:sp>
        <p:nvSpPr>
          <p:cNvPr id="3" name="Footer Placeholder 2">
            <a:extLst>
              <a:ext uri="{FF2B5EF4-FFF2-40B4-BE49-F238E27FC236}">
                <a16:creationId xmlns:a16="http://schemas.microsoft.com/office/drawing/2014/main" id="{9EC8CDE6-046A-4BF6-949A-394A3198066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4A7C72A-15A0-418C-9EC6-5CE94F275ABC}"/>
              </a:ext>
            </a:extLst>
          </p:cNvPr>
          <p:cNvSpPr>
            <a:spLocks noGrp="1"/>
          </p:cNvSpPr>
          <p:nvPr>
            <p:ph type="sldNum" sz="quarter" idx="12"/>
          </p:nvPr>
        </p:nvSpPr>
        <p:spPr/>
        <p:txBody>
          <a:bodyPr/>
          <a:lstStyle/>
          <a:p>
            <a:fld id="{4D83DB1F-44BF-4635-AFB2-1A614465DFDE}" type="slidenum">
              <a:rPr lang="en-GB" smtClean="0"/>
              <a:t>‹#›</a:t>
            </a:fld>
            <a:endParaRPr lang="en-GB"/>
          </a:p>
        </p:txBody>
      </p:sp>
    </p:spTree>
    <p:extLst>
      <p:ext uri="{BB962C8B-B14F-4D97-AF65-F5344CB8AC3E}">
        <p14:creationId xmlns:p14="http://schemas.microsoft.com/office/powerpoint/2010/main" val="336442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1269D-A9E9-4B8B-8F96-9D21361038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EFAC597-4F33-4F36-A467-EC0FC4144A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E468023-A73F-40D5-A391-832EBE29A4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C315C2-F3F7-45EF-B67C-24BA122D923B}"/>
              </a:ext>
            </a:extLst>
          </p:cNvPr>
          <p:cNvSpPr>
            <a:spLocks noGrp="1"/>
          </p:cNvSpPr>
          <p:nvPr>
            <p:ph type="dt" sz="half" idx="10"/>
          </p:nvPr>
        </p:nvSpPr>
        <p:spPr/>
        <p:txBody>
          <a:bodyPr/>
          <a:lstStyle/>
          <a:p>
            <a:r>
              <a:rPr lang="en-GB"/>
              <a:t>22 Jan 2025</a:t>
            </a:r>
          </a:p>
        </p:txBody>
      </p:sp>
      <p:sp>
        <p:nvSpPr>
          <p:cNvPr id="6" name="Footer Placeholder 5">
            <a:extLst>
              <a:ext uri="{FF2B5EF4-FFF2-40B4-BE49-F238E27FC236}">
                <a16:creationId xmlns:a16="http://schemas.microsoft.com/office/drawing/2014/main" id="{62D3D956-7304-4962-BE9C-5C9D1138CFB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7B3E4FD-9C1D-412D-82A8-FDBDF62485BA}"/>
              </a:ext>
            </a:extLst>
          </p:cNvPr>
          <p:cNvSpPr>
            <a:spLocks noGrp="1"/>
          </p:cNvSpPr>
          <p:nvPr>
            <p:ph type="sldNum" sz="quarter" idx="12"/>
          </p:nvPr>
        </p:nvSpPr>
        <p:spPr/>
        <p:txBody>
          <a:bodyPr/>
          <a:lstStyle/>
          <a:p>
            <a:fld id="{4D83DB1F-44BF-4635-AFB2-1A614465DFDE}" type="slidenum">
              <a:rPr lang="en-GB" smtClean="0"/>
              <a:t>‹#›</a:t>
            </a:fld>
            <a:endParaRPr lang="en-GB"/>
          </a:p>
        </p:txBody>
      </p:sp>
    </p:spTree>
    <p:extLst>
      <p:ext uri="{BB962C8B-B14F-4D97-AF65-F5344CB8AC3E}">
        <p14:creationId xmlns:p14="http://schemas.microsoft.com/office/powerpoint/2010/main" val="641074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D1390-4046-43FF-9AB0-FCD051FDDA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AC8AC6E-56C5-4E58-A5BF-2C221A6BE8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0B0A4B6-E50C-41BA-9EDB-950C0DBFD9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1F3877-6A38-430B-9ED7-3F11697BB756}"/>
              </a:ext>
            </a:extLst>
          </p:cNvPr>
          <p:cNvSpPr>
            <a:spLocks noGrp="1"/>
          </p:cNvSpPr>
          <p:nvPr>
            <p:ph type="dt" sz="half" idx="10"/>
          </p:nvPr>
        </p:nvSpPr>
        <p:spPr/>
        <p:txBody>
          <a:bodyPr/>
          <a:lstStyle/>
          <a:p>
            <a:r>
              <a:rPr lang="en-GB"/>
              <a:t>22 Jan 2025</a:t>
            </a:r>
          </a:p>
        </p:txBody>
      </p:sp>
      <p:sp>
        <p:nvSpPr>
          <p:cNvPr id="6" name="Footer Placeholder 5">
            <a:extLst>
              <a:ext uri="{FF2B5EF4-FFF2-40B4-BE49-F238E27FC236}">
                <a16:creationId xmlns:a16="http://schemas.microsoft.com/office/drawing/2014/main" id="{38F5308D-43F5-4233-81D4-A7FD3CBAD50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78F7658-16BB-402A-965C-81204F41D299}"/>
              </a:ext>
            </a:extLst>
          </p:cNvPr>
          <p:cNvSpPr>
            <a:spLocks noGrp="1"/>
          </p:cNvSpPr>
          <p:nvPr>
            <p:ph type="sldNum" sz="quarter" idx="12"/>
          </p:nvPr>
        </p:nvSpPr>
        <p:spPr/>
        <p:txBody>
          <a:bodyPr/>
          <a:lstStyle/>
          <a:p>
            <a:fld id="{4D83DB1F-44BF-4635-AFB2-1A614465DFDE}" type="slidenum">
              <a:rPr lang="en-GB" smtClean="0"/>
              <a:t>‹#›</a:t>
            </a:fld>
            <a:endParaRPr lang="en-GB"/>
          </a:p>
        </p:txBody>
      </p:sp>
    </p:spTree>
    <p:extLst>
      <p:ext uri="{BB962C8B-B14F-4D97-AF65-F5344CB8AC3E}">
        <p14:creationId xmlns:p14="http://schemas.microsoft.com/office/powerpoint/2010/main" val="2391543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1440FF0-1ADE-4FB1-8465-0C97BF834D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3DA7D92-E41A-4655-B460-A841F8595B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A20EF7-5B14-418E-B0B1-D920D0DF65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22 Jan 2025</a:t>
            </a:r>
          </a:p>
        </p:txBody>
      </p:sp>
      <p:sp>
        <p:nvSpPr>
          <p:cNvPr id="5" name="Footer Placeholder 4">
            <a:extLst>
              <a:ext uri="{FF2B5EF4-FFF2-40B4-BE49-F238E27FC236}">
                <a16:creationId xmlns:a16="http://schemas.microsoft.com/office/drawing/2014/main" id="{E25D3DB9-9650-4C24-92B4-D9A9EDC36B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B8035B1-276E-4C65-BBD9-CC6193F41E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83DB1F-44BF-4635-AFB2-1A614465DFDE}" type="slidenum">
              <a:rPr lang="en-GB" smtClean="0"/>
              <a:t>‹#›</a:t>
            </a:fld>
            <a:endParaRPr lang="en-GB"/>
          </a:p>
        </p:txBody>
      </p:sp>
    </p:spTree>
    <p:extLst>
      <p:ext uri="{BB962C8B-B14F-4D97-AF65-F5344CB8AC3E}">
        <p14:creationId xmlns:p14="http://schemas.microsoft.com/office/powerpoint/2010/main" val="3324151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hyperlink" Target="https://indico.cern.ch/event/1473651/contributions/6302862/" TargetMode="Externa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iopscience.iop.org/article/10.1088/1748-0221/18/09/P09021/meta" TargetMode="Externa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indico.cern.ch/event/1473651/contributions/6302862/" TargetMode="Externa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indico.cern.ch/event/1328003/overview"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indico.cern.ch/event/1328003/overview"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arxiv.org/pdf/2411.04175" TargetMode="External"/><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hyperlink" Target="https://indico.cern.ch/event/1473651/contributions/630286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iversity of Oxford Logo - PNG and Vector - Logo Download">
            <a:extLst>
              <a:ext uri="{FF2B5EF4-FFF2-40B4-BE49-F238E27FC236}">
                <a16:creationId xmlns:a16="http://schemas.microsoft.com/office/drawing/2014/main" id="{CE8B01BC-5384-45D1-A589-4EA026C58D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82878" y="231324"/>
            <a:ext cx="1141842" cy="114025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E:\logo5.jpg">
            <a:extLst>
              <a:ext uri="{FF2B5EF4-FFF2-40B4-BE49-F238E27FC236}">
                <a16:creationId xmlns:a16="http://schemas.microsoft.com/office/drawing/2014/main" id="{45BA77CD-BA0C-4302-87AC-5536629E539B}"/>
              </a:ext>
            </a:extLst>
          </p:cNvPr>
          <p:cNvPicPr>
            <a:picLocks noChangeAspect="1" noChangeArrowheads="1"/>
          </p:cNvPicPr>
          <p:nvPr/>
        </p:nvPicPr>
        <p:blipFill>
          <a:blip r:embed="rId3" cstate="print"/>
          <a:srcRect/>
          <a:stretch>
            <a:fillRect/>
          </a:stretch>
        </p:blipFill>
        <p:spPr bwMode="auto">
          <a:xfrm>
            <a:off x="93806" y="92468"/>
            <a:ext cx="1118049" cy="1123904"/>
          </a:xfrm>
          <a:prstGeom prst="rect">
            <a:avLst/>
          </a:prstGeom>
          <a:noFill/>
          <a:ln w="9525">
            <a:noFill/>
            <a:miter lim="800000"/>
            <a:headEnd/>
            <a:tailEnd/>
          </a:ln>
        </p:spPr>
      </p:pic>
      <p:pic>
        <p:nvPicPr>
          <p:cNvPr id="24" name="Picture 23">
            <a:extLst>
              <a:ext uri="{FF2B5EF4-FFF2-40B4-BE49-F238E27FC236}">
                <a16:creationId xmlns:a16="http://schemas.microsoft.com/office/drawing/2014/main" id="{7E1234BC-F524-C878-3D76-93592BE036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120" y="2211889"/>
            <a:ext cx="11221680" cy="4033162"/>
          </a:xfrm>
          <a:prstGeom prst="rect">
            <a:avLst/>
          </a:prstGeom>
        </p:spPr>
      </p:pic>
      <p:grpSp>
        <p:nvGrpSpPr>
          <p:cNvPr id="17" name="Group 16">
            <a:extLst>
              <a:ext uri="{FF2B5EF4-FFF2-40B4-BE49-F238E27FC236}">
                <a16:creationId xmlns:a16="http://schemas.microsoft.com/office/drawing/2014/main" id="{7EEB6D5F-3FBF-4FE3-A132-CBFFF244FEEB}"/>
              </a:ext>
            </a:extLst>
          </p:cNvPr>
          <p:cNvGrpSpPr/>
          <p:nvPr/>
        </p:nvGrpSpPr>
        <p:grpSpPr>
          <a:xfrm>
            <a:off x="3532552" y="142026"/>
            <a:ext cx="4825113" cy="1936062"/>
            <a:chOff x="187287" y="754706"/>
            <a:chExt cx="4717288" cy="1738121"/>
          </a:xfrm>
        </p:grpSpPr>
        <p:pic>
          <p:nvPicPr>
            <p:cNvPr id="18" name="Picture 17">
              <a:extLst>
                <a:ext uri="{FF2B5EF4-FFF2-40B4-BE49-F238E27FC236}">
                  <a16:creationId xmlns:a16="http://schemas.microsoft.com/office/drawing/2014/main" id="{7BD8A08C-B309-4DA2-B8C4-B8C70EAD0A08}"/>
                </a:ext>
              </a:extLst>
            </p:cNvPr>
            <p:cNvPicPr>
              <a:picLocks noChangeAspect="1"/>
            </p:cNvPicPr>
            <p:nvPr/>
          </p:nvPicPr>
          <p:blipFill rotWithShape="1">
            <a:blip r:embed="rId5"/>
            <a:srcRect l="4938" r="19136" b="52941"/>
            <a:stretch/>
          </p:blipFill>
          <p:spPr>
            <a:xfrm>
              <a:off x="187287" y="754706"/>
              <a:ext cx="4628460" cy="1730099"/>
            </a:xfrm>
            <a:prstGeom prst="rect">
              <a:avLst/>
            </a:prstGeom>
          </p:spPr>
        </p:pic>
        <p:sp>
          <p:nvSpPr>
            <p:cNvPr id="19" name="Rectangle 18">
              <a:extLst>
                <a:ext uri="{FF2B5EF4-FFF2-40B4-BE49-F238E27FC236}">
                  <a16:creationId xmlns:a16="http://schemas.microsoft.com/office/drawing/2014/main" id="{7B6B431D-6E66-493C-8843-4A7D15F3F644}"/>
                </a:ext>
              </a:extLst>
            </p:cNvPr>
            <p:cNvSpPr/>
            <p:nvPr/>
          </p:nvSpPr>
          <p:spPr>
            <a:xfrm>
              <a:off x="3879169" y="1890753"/>
              <a:ext cx="1025406" cy="6020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TextBox 10">
            <a:extLst>
              <a:ext uri="{FF2B5EF4-FFF2-40B4-BE49-F238E27FC236}">
                <a16:creationId xmlns:a16="http://schemas.microsoft.com/office/drawing/2014/main" id="{BF0E7E2A-3EB2-426E-8D93-81E756EB52FB}"/>
              </a:ext>
            </a:extLst>
          </p:cNvPr>
          <p:cNvSpPr txBox="1"/>
          <p:nvPr/>
        </p:nvSpPr>
        <p:spPr>
          <a:xfrm>
            <a:off x="4185124" y="6115728"/>
            <a:ext cx="3821752" cy="646331"/>
          </a:xfrm>
          <a:prstGeom prst="rect">
            <a:avLst/>
          </a:prstGeom>
          <a:noFill/>
        </p:spPr>
        <p:txBody>
          <a:bodyPr wrap="none" rtlCol="0">
            <a:spAutoFit/>
          </a:bodyPr>
          <a:lstStyle/>
          <a:p>
            <a:pPr algn="ctr"/>
            <a:r>
              <a:rPr lang="en-GB" b="1" i="1" dirty="0">
                <a:solidFill>
                  <a:schemeClr val="accent1">
                    <a:lumMod val="75000"/>
                  </a:schemeClr>
                </a:solidFill>
              </a:rPr>
              <a:t>Alan Barr</a:t>
            </a:r>
          </a:p>
          <a:p>
            <a:pPr algn="ctr"/>
            <a:r>
              <a:rPr lang="en-GB" b="1" i="1" dirty="0">
                <a:solidFill>
                  <a:schemeClr val="accent1">
                    <a:lumMod val="75000"/>
                  </a:schemeClr>
                </a:solidFill>
              </a:rPr>
              <a:t>On behalf of the FASER2 collaboration</a:t>
            </a:r>
          </a:p>
        </p:txBody>
      </p:sp>
      <p:sp>
        <p:nvSpPr>
          <p:cNvPr id="20" name="TextBox 19">
            <a:extLst>
              <a:ext uri="{FF2B5EF4-FFF2-40B4-BE49-F238E27FC236}">
                <a16:creationId xmlns:a16="http://schemas.microsoft.com/office/drawing/2014/main" id="{6AD296C6-7029-473E-A135-3BD3D3DB1711}"/>
              </a:ext>
            </a:extLst>
          </p:cNvPr>
          <p:cNvSpPr txBox="1"/>
          <p:nvPr/>
        </p:nvSpPr>
        <p:spPr>
          <a:xfrm>
            <a:off x="319407" y="6406279"/>
            <a:ext cx="636713" cy="369332"/>
          </a:xfrm>
          <a:prstGeom prst="rect">
            <a:avLst/>
          </a:prstGeom>
          <a:noFill/>
        </p:spPr>
        <p:txBody>
          <a:bodyPr wrap="none" rtlCol="0">
            <a:spAutoFit/>
          </a:bodyPr>
          <a:lstStyle/>
          <a:p>
            <a:r>
              <a:rPr lang="en-GB" b="1" i="1" dirty="0">
                <a:solidFill>
                  <a:schemeClr val="accent1">
                    <a:lumMod val="75000"/>
                  </a:schemeClr>
                </a:solidFill>
              </a:rPr>
              <a:t>FPF8</a:t>
            </a:r>
          </a:p>
        </p:txBody>
      </p:sp>
      <p:sp>
        <p:nvSpPr>
          <p:cNvPr id="21" name="TextBox 20">
            <a:extLst>
              <a:ext uri="{FF2B5EF4-FFF2-40B4-BE49-F238E27FC236}">
                <a16:creationId xmlns:a16="http://schemas.microsoft.com/office/drawing/2014/main" id="{1707AAA9-3439-430E-A79C-BAAE82A35EEC}"/>
              </a:ext>
            </a:extLst>
          </p:cNvPr>
          <p:cNvSpPr txBox="1"/>
          <p:nvPr/>
        </p:nvSpPr>
        <p:spPr>
          <a:xfrm>
            <a:off x="11035442" y="6392727"/>
            <a:ext cx="971741" cy="369332"/>
          </a:xfrm>
          <a:prstGeom prst="rect">
            <a:avLst/>
          </a:prstGeom>
          <a:noFill/>
        </p:spPr>
        <p:txBody>
          <a:bodyPr wrap="none" rtlCol="0">
            <a:spAutoFit/>
          </a:bodyPr>
          <a:lstStyle/>
          <a:p>
            <a:r>
              <a:rPr lang="en-GB" b="1" i="1" dirty="0">
                <a:solidFill>
                  <a:schemeClr val="accent1">
                    <a:lumMod val="75000"/>
                  </a:schemeClr>
                </a:solidFill>
              </a:rPr>
              <a:t>22/1/25</a:t>
            </a:r>
          </a:p>
        </p:txBody>
      </p:sp>
      <p:sp>
        <p:nvSpPr>
          <p:cNvPr id="2" name="Slide Number Placeholder 1">
            <a:extLst>
              <a:ext uri="{FF2B5EF4-FFF2-40B4-BE49-F238E27FC236}">
                <a16:creationId xmlns:a16="http://schemas.microsoft.com/office/drawing/2014/main" id="{34F4445F-EC71-FB2A-59BC-14CBC55EA681}"/>
              </a:ext>
            </a:extLst>
          </p:cNvPr>
          <p:cNvSpPr>
            <a:spLocks noGrp="1"/>
          </p:cNvSpPr>
          <p:nvPr>
            <p:ph type="sldNum" sz="quarter" idx="12"/>
          </p:nvPr>
        </p:nvSpPr>
        <p:spPr/>
        <p:txBody>
          <a:bodyPr/>
          <a:lstStyle/>
          <a:p>
            <a:fld id="{4D83DB1F-44BF-4635-AFB2-1A614465DFDE}" type="slidenum">
              <a:rPr lang="en-GB" smtClean="0"/>
              <a:t>1</a:t>
            </a:fld>
            <a:endParaRPr lang="en-GB"/>
          </a:p>
        </p:txBody>
      </p:sp>
    </p:spTree>
    <p:extLst>
      <p:ext uri="{BB962C8B-B14F-4D97-AF65-F5344CB8AC3E}">
        <p14:creationId xmlns:p14="http://schemas.microsoft.com/office/powerpoint/2010/main" val="1087744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8EF65D-8F7E-F62B-C080-95BB5A3E1878}"/>
              </a:ext>
            </a:extLst>
          </p:cNvPr>
          <p:cNvSpPr/>
          <p:nvPr/>
        </p:nvSpPr>
        <p:spPr>
          <a:xfrm>
            <a:off x="-9526" y="-10714"/>
            <a:ext cx="12201525" cy="762000"/>
          </a:xfrm>
          <a:prstGeom prst="rect">
            <a:avLst/>
          </a:prstGeom>
          <a:solidFill>
            <a:srgbClr val="383E42"/>
          </a:solidFill>
          <a:ln>
            <a:solidFill>
              <a:srgbClr val="383E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7FF505DA-0B47-3847-AF3C-FE7F057C8C23}"/>
              </a:ext>
            </a:extLst>
          </p:cNvPr>
          <p:cNvSpPr>
            <a:spLocks noGrp="1"/>
          </p:cNvSpPr>
          <p:nvPr>
            <p:ph type="sldNum" sz="quarter" idx="12"/>
          </p:nvPr>
        </p:nvSpPr>
        <p:spPr/>
        <p:txBody>
          <a:bodyPr/>
          <a:lstStyle/>
          <a:p>
            <a:fld id="{C5FBC379-37D8-4131-AB91-C5D5385FA9F6}" type="slidenum">
              <a:rPr lang="en-US" smtClean="0"/>
              <a:t>10</a:t>
            </a:fld>
            <a:endParaRPr lang="en-US"/>
          </a:p>
        </p:txBody>
      </p:sp>
      <p:sp>
        <p:nvSpPr>
          <p:cNvPr id="22" name="TextBox 21">
            <a:extLst>
              <a:ext uri="{FF2B5EF4-FFF2-40B4-BE49-F238E27FC236}">
                <a16:creationId xmlns:a16="http://schemas.microsoft.com/office/drawing/2014/main" id="{C4FC21D6-B4C1-5FC2-CA76-973133B78142}"/>
              </a:ext>
            </a:extLst>
          </p:cNvPr>
          <p:cNvSpPr txBox="1"/>
          <p:nvPr/>
        </p:nvSpPr>
        <p:spPr>
          <a:xfrm>
            <a:off x="-1" y="18041"/>
            <a:ext cx="12191999" cy="646331"/>
          </a:xfrm>
          <a:prstGeom prst="rect">
            <a:avLst/>
          </a:prstGeom>
          <a:noFill/>
        </p:spPr>
        <p:txBody>
          <a:bodyPr wrap="square" lIns="91440" tIns="45720" rIns="91440" bIns="45720" rtlCol="0" anchor="t">
            <a:spAutoFit/>
          </a:bodyPr>
          <a:lstStyle/>
          <a:p>
            <a:pPr algn="ctr"/>
            <a:r>
              <a:rPr lang="en-US" sz="3600">
                <a:solidFill>
                  <a:schemeClr val="bg1"/>
                </a:solidFill>
                <a:ea typeface="+mn-lt"/>
                <a:cs typeface="+mn-lt"/>
              </a:rPr>
              <a:t>FASER2 Alternative design: </a:t>
            </a:r>
            <a:r>
              <a:rPr lang="en-US" sz="3600">
                <a:solidFill>
                  <a:schemeClr val="bg1"/>
                </a:solidFill>
              </a:rPr>
              <a:t>Crystal puller magnet</a:t>
            </a:r>
            <a:endParaRPr lang="en-US">
              <a:solidFill>
                <a:schemeClr val="bg1"/>
              </a:solidFill>
            </a:endParaRPr>
          </a:p>
        </p:txBody>
      </p:sp>
      <p:sp>
        <p:nvSpPr>
          <p:cNvPr id="6" name="TextBox 5">
            <a:extLst>
              <a:ext uri="{FF2B5EF4-FFF2-40B4-BE49-F238E27FC236}">
                <a16:creationId xmlns:a16="http://schemas.microsoft.com/office/drawing/2014/main" id="{4F73C418-5462-DF3D-171C-5F1CDABC4EE6}"/>
              </a:ext>
            </a:extLst>
          </p:cNvPr>
          <p:cNvSpPr txBox="1"/>
          <p:nvPr/>
        </p:nvSpPr>
        <p:spPr>
          <a:xfrm>
            <a:off x="104250" y="886866"/>
            <a:ext cx="1168608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2000" dirty="0"/>
              <a:t>Possibility to use off-the-shelf crystal puller magnets from Toshiba (Japan) or TESLA electronics (UK)</a:t>
            </a:r>
          </a:p>
        </p:txBody>
      </p:sp>
      <p:pic>
        <p:nvPicPr>
          <p:cNvPr id="7" name="Picture 6">
            <a:extLst>
              <a:ext uri="{FF2B5EF4-FFF2-40B4-BE49-F238E27FC236}">
                <a16:creationId xmlns:a16="http://schemas.microsoft.com/office/drawing/2014/main" id="{F3218F4D-8431-09C1-299D-9D8A8346F15B}"/>
              </a:ext>
            </a:extLst>
          </p:cNvPr>
          <p:cNvPicPr>
            <a:picLocks noChangeAspect="1"/>
          </p:cNvPicPr>
          <p:nvPr/>
        </p:nvPicPr>
        <p:blipFill>
          <a:blip r:embed="rId2"/>
          <a:stretch>
            <a:fillRect/>
          </a:stretch>
        </p:blipFill>
        <p:spPr>
          <a:xfrm>
            <a:off x="528483" y="1933704"/>
            <a:ext cx="2803833" cy="2174240"/>
          </a:xfrm>
          <a:prstGeom prst="rect">
            <a:avLst/>
          </a:prstGeom>
        </p:spPr>
      </p:pic>
      <p:sp>
        <p:nvSpPr>
          <p:cNvPr id="8" name="TextBox 7">
            <a:extLst>
              <a:ext uri="{FF2B5EF4-FFF2-40B4-BE49-F238E27FC236}">
                <a16:creationId xmlns:a16="http://schemas.microsoft.com/office/drawing/2014/main" id="{0B83FC04-CEAE-C5A2-1AD2-DE16A1333116}"/>
              </a:ext>
            </a:extLst>
          </p:cNvPr>
          <p:cNvSpPr txBox="1"/>
          <p:nvPr/>
        </p:nvSpPr>
        <p:spPr>
          <a:xfrm>
            <a:off x="409093" y="1502675"/>
            <a:ext cx="166439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000" b="1"/>
              <a:t>TESLA</a:t>
            </a:r>
          </a:p>
        </p:txBody>
      </p:sp>
      <p:pic>
        <p:nvPicPr>
          <p:cNvPr id="9" name="Picture 8">
            <a:extLst>
              <a:ext uri="{FF2B5EF4-FFF2-40B4-BE49-F238E27FC236}">
                <a16:creationId xmlns:a16="http://schemas.microsoft.com/office/drawing/2014/main" id="{B46B5AA1-5D09-4D68-575D-17E45100F0A6}"/>
              </a:ext>
            </a:extLst>
          </p:cNvPr>
          <p:cNvPicPr>
            <a:picLocks noChangeAspect="1"/>
          </p:cNvPicPr>
          <p:nvPr/>
        </p:nvPicPr>
        <p:blipFill>
          <a:blip r:embed="rId3"/>
          <a:stretch>
            <a:fillRect/>
          </a:stretch>
        </p:blipFill>
        <p:spPr>
          <a:xfrm>
            <a:off x="6451189" y="1905891"/>
            <a:ext cx="3074035" cy="2263775"/>
          </a:xfrm>
          <a:prstGeom prst="rect">
            <a:avLst/>
          </a:prstGeom>
        </p:spPr>
      </p:pic>
      <p:pic>
        <p:nvPicPr>
          <p:cNvPr id="10" name="Picture 9">
            <a:extLst>
              <a:ext uri="{FF2B5EF4-FFF2-40B4-BE49-F238E27FC236}">
                <a16:creationId xmlns:a16="http://schemas.microsoft.com/office/drawing/2014/main" id="{F605ADAD-95F0-0F2C-7D52-26F7249A151E}"/>
              </a:ext>
            </a:extLst>
          </p:cNvPr>
          <p:cNvPicPr>
            <a:picLocks noChangeAspect="1"/>
          </p:cNvPicPr>
          <p:nvPr/>
        </p:nvPicPr>
        <p:blipFill>
          <a:blip r:embed="rId4"/>
          <a:stretch>
            <a:fillRect/>
          </a:stretch>
        </p:blipFill>
        <p:spPr>
          <a:xfrm>
            <a:off x="9847804" y="1919860"/>
            <a:ext cx="1878965" cy="2256155"/>
          </a:xfrm>
          <a:prstGeom prst="rect">
            <a:avLst/>
          </a:prstGeom>
        </p:spPr>
      </p:pic>
      <p:sp>
        <p:nvSpPr>
          <p:cNvPr id="11" name="TextBox 10">
            <a:extLst>
              <a:ext uri="{FF2B5EF4-FFF2-40B4-BE49-F238E27FC236}">
                <a16:creationId xmlns:a16="http://schemas.microsoft.com/office/drawing/2014/main" id="{B415F4FA-3632-D313-D1D2-ED3AD7EBB9CD}"/>
              </a:ext>
            </a:extLst>
          </p:cNvPr>
          <p:cNvSpPr txBox="1"/>
          <p:nvPr/>
        </p:nvSpPr>
        <p:spPr>
          <a:xfrm>
            <a:off x="6446580" y="1453589"/>
            <a:ext cx="166439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000" b="1"/>
              <a:t>Toshiba</a:t>
            </a:r>
          </a:p>
        </p:txBody>
      </p:sp>
      <p:sp>
        <p:nvSpPr>
          <p:cNvPr id="12" name="TextBox 11">
            <a:extLst>
              <a:ext uri="{FF2B5EF4-FFF2-40B4-BE49-F238E27FC236}">
                <a16:creationId xmlns:a16="http://schemas.microsoft.com/office/drawing/2014/main" id="{AAD7E24D-AA0D-B61A-CA82-0899D8A43521}"/>
              </a:ext>
            </a:extLst>
          </p:cNvPr>
          <p:cNvSpPr txBox="1"/>
          <p:nvPr/>
        </p:nvSpPr>
        <p:spPr>
          <a:xfrm>
            <a:off x="911417" y="4251365"/>
            <a:ext cx="10442383" cy="150810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2000" dirty="0"/>
              <a:t>Both of those Industrial Crystal puller magnet:</a:t>
            </a:r>
            <a:endParaRPr lang="en-GB" sz="1600" dirty="0"/>
          </a:p>
          <a:p>
            <a:pPr marL="800100" lvl="1" indent="-342900">
              <a:buFont typeface="Wingdings"/>
              <a:buChar char="§"/>
            </a:pPr>
            <a:r>
              <a:rPr lang="en-GB" dirty="0"/>
              <a:t>Central field of 0.4 - 0.5 T, 0.7 Tm integrated field</a:t>
            </a:r>
          </a:p>
          <a:p>
            <a:pPr marL="800100" lvl="1" indent="-342900">
              <a:buFont typeface="Wingdings"/>
              <a:buChar char="§"/>
            </a:pPr>
            <a:r>
              <a:rPr lang="en-GB" dirty="0"/>
              <a:t>Can be chained together to have increased integrated magnetic field (considerable forces)</a:t>
            </a:r>
          </a:p>
          <a:p>
            <a:pPr marL="800100" lvl="1" indent="-342900">
              <a:buFont typeface="Wingdings"/>
              <a:buChar char="§"/>
            </a:pPr>
            <a:r>
              <a:rPr lang="en-GB" dirty="0"/>
              <a:t>Aperture diameter of 1.6 m</a:t>
            </a:r>
          </a:p>
          <a:p>
            <a:pPr marL="800100" lvl="1" indent="-342900">
              <a:buFont typeface="Wingdings"/>
              <a:buChar char="§"/>
            </a:pPr>
            <a:r>
              <a:rPr lang="en-GB" b="1" dirty="0"/>
              <a:t>Advantages</a:t>
            </a:r>
            <a:r>
              <a:rPr lang="en-GB" dirty="0"/>
              <a:t>: </a:t>
            </a:r>
            <a:r>
              <a:rPr lang="en-GB" dirty="0">
                <a:ea typeface="+mn-lt"/>
                <a:cs typeface="+mn-lt"/>
              </a:rPr>
              <a:t>Off the shelf, no R&amp;D needed, </a:t>
            </a:r>
            <a:r>
              <a:rPr lang="en-GB" dirty="0" err="1">
                <a:ea typeface="+mn-lt"/>
                <a:cs typeface="+mn-lt"/>
              </a:rPr>
              <a:t>cryo</a:t>
            </a:r>
            <a:r>
              <a:rPr lang="en-GB" dirty="0">
                <a:ea typeface="+mn-lt"/>
                <a:cs typeface="+mn-lt"/>
              </a:rPr>
              <a:t> system integrated into design</a:t>
            </a:r>
            <a:r>
              <a:rPr lang="en-GB" dirty="0"/>
              <a:t> </a:t>
            </a:r>
          </a:p>
        </p:txBody>
      </p:sp>
      <p:sp>
        <p:nvSpPr>
          <p:cNvPr id="13" name="TextBox 12">
            <a:extLst>
              <a:ext uri="{FF2B5EF4-FFF2-40B4-BE49-F238E27FC236}">
                <a16:creationId xmlns:a16="http://schemas.microsoft.com/office/drawing/2014/main" id="{8A62EACA-9CD1-4BB0-BE78-3E6C97DE2A41}"/>
              </a:ext>
            </a:extLst>
          </p:cNvPr>
          <p:cNvSpPr txBox="1"/>
          <p:nvPr/>
        </p:nvSpPr>
        <p:spPr>
          <a:xfrm>
            <a:off x="1930399" y="6105484"/>
            <a:ext cx="8293253"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2000" b="1" dirty="0"/>
              <a:t>Performance comparison in </a:t>
            </a:r>
            <a:r>
              <a:rPr lang="en-US" sz="2000" b="1" dirty="0">
                <a:hlinkClick r:id="rId5"/>
              </a:rPr>
              <a:t>performance talk</a:t>
            </a:r>
            <a:r>
              <a:rPr lang="en-US" sz="2000" b="1" dirty="0"/>
              <a:t> yesterday by Olivier Salin et al.</a:t>
            </a:r>
          </a:p>
        </p:txBody>
      </p:sp>
    </p:spTree>
    <p:extLst>
      <p:ext uri="{BB962C8B-B14F-4D97-AF65-F5344CB8AC3E}">
        <p14:creationId xmlns:p14="http://schemas.microsoft.com/office/powerpoint/2010/main" val="153664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F94BA2-394F-2039-BF13-9AFF7256C46C}"/>
              </a:ext>
            </a:extLst>
          </p:cNvPr>
          <p:cNvSpPr/>
          <p:nvPr/>
        </p:nvSpPr>
        <p:spPr>
          <a:xfrm>
            <a:off x="-9526" y="-10714"/>
            <a:ext cx="12201525" cy="762000"/>
          </a:xfrm>
          <a:prstGeom prst="rect">
            <a:avLst/>
          </a:prstGeom>
          <a:solidFill>
            <a:srgbClr val="383E42"/>
          </a:solidFill>
          <a:ln>
            <a:solidFill>
              <a:srgbClr val="383E4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a:t>FASER2 Calorimeter: Dual-readout technology</a:t>
            </a:r>
          </a:p>
        </p:txBody>
      </p:sp>
      <p:sp>
        <p:nvSpPr>
          <p:cNvPr id="14" name="TextBox 13">
            <a:extLst>
              <a:ext uri="{FF2B5EF4-FFF2-40B4-BE49-F238E27FC236}">
                <a16:creationId xmlns:a16="http://schemas.microsoft.com/office/drawing/2014/main" id="{D4C10605-86B7-A96A-24BF-8680D7C0EFDD}"/>
              </a:ext>
            </a:extLst>
          </p:cNvPr>
          <p:cNvSpPr txBox="1"/>
          <p:nvPr/>
        </p:nvSpPr>
        <p:spPr>
          <a:xfrm>
            <a:off x="34683" y="1013486"/>
            <a:ext cx="8031227" cy="10464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GB" sz="2200"/>
              <a:t>Design based on dual readout calorimeter prototype</a:t>
            </a:r>
          </a:p>
          <a:p>
            <a:pPr marL="742950" lvl="1" indent="-285750">
              <a:buFont typeface="Courier New" panose="020B0604020202020204" pitchFamily="34" charset="0"/>
              <a:buChar char="o"/>
            </a:pPr>
            <a:r>
              <a:rPr lang="en-GB" sz="2000"/>
              <a:t>Prototypes for Higgs factory detector</a:t>
            </a:r>
          </a:p>
          <a:p>
            <a:pPr marL="742950" lvl="1" indent="-285750">
              <a:buFont typeface="Courier New" panose="020B0604020202020204" pitchFamily="34" charset="0"/>
              <a:buChar char="o"/>
            </a:pPr>
            <a:r>
              <a:rPr lang="en-GB" sz="2000"/>
              <a:t>EM prototype and </a:t>
            </a:r>
            <a:r>
              <a:rPr lang="en-GB" sz="2000" err="1"/>
              <a:t>HiDRa</a:t>
            </a:r>
            <a:r>
              <a:rPr lang="en-GB" sz="2000"/>
              <a:t> prototype – INFN: </a:t>
            </a:r>
            <a:r>
              <a:rPr lang="en-GB" sz="2000">
                <a:hlinkClick r:id="rId2"/>
              </a:rPr>
              <a:t>test beam</a:t>
            </a:r>
          </a:p>
        </p:txBody>
      </p:sp>
      <p:pic>
        <p:nvPicPr>
          <p:cNvPr id="17" name="Picture 16" descr="A close-up of a machine&#10;&#10;Description automatically generated">
            <a:extLst>
              <a:ext uri="{FF2B5EF4-FFF2-40B4-BE49-F238E27FC236}">
                <a16:creationId xmlns:a16="http://schemas.microsoft.com/office/drawing/2014/main" id="{A5C8C8CA-835F-13B5-C865-F9A3743F4781}"/>
              </a:ext>
            </a:extLst>
          </p:cNvPr>
          <p:cNvPicPr>
            <a:picLocks noChangeAspect="1"/>
          </p:cNvPicPr>
          <p:nvPr/>
        </p:nvPicPr>
        <p:blipFill rotWithShape="1">
          <a:blip r:embed="rId3"/>
          <a:srcRect l="437" r="-655" b="13953"/>
          <a:stretch/>
        </p:blipFill>
        <p:spPr>
          <a:xfrm>
            <a:off x="7528774" y="1334605"/>
            <a:ext cx="4539813" cy="1092806"/>
          </a:xfrm>
          <a:prstGeom prst="rect">
            <a:avLst/>
          </a:prstGeom>
        </p:spPr>
      </p:pic>
      <p:pic>
        <p:nvPicPr>
          <p:cNvPr id="19" name="Picture 18">
            <a:extLst>
              <a:ext uri="{FF2B5EF4-FFF2-40B4-BE49-F238E27FC236}">
                <a16:creationId xmlns:a16="http://schemas.microsoft.com/office/drawing/2014/main" id="{67DA9843-A4EC-4817-9C4B-377F7D9B3A7A}"/>
              </a:ext>
            </a:extLst>
          </p:cNvPr>
          <p:cNvPicPr>
            <a:picLocks noChangeAspect="1"/>
          </p:cNvPicPr>
          <p:nvPr/>
        </p:nvPicPr>
        <p:blipFill rotWithShape="1">
          <a:blip r:embed="rId4"/>
          <a:srcRect t="660" r="2455" b="1072"/>
          <a:stretch/>
        </p:blipFill>
        <p:spPr>
          <a:xfrm>
            <a:off x="7433533" y="2447036"/>
            <a:ext cx="2154729" cy="1746399"/>
          </a:xfrm>
          <a:prstGeom prst="rect">
            <a:avLst/>
          </a:prstGeom>
        </p:spPr>
      </p:pic>
      <p:grpSp>
        <p:nvGrpSpPr>
          <p:cNvPr id="21" name="Group 20">
            <a:extLst>
              <a:ext uri="{FF2B5EF4-FFF2-40B4-BE49-F238E27FC236}">
                <a16:creationId xmlns:a16="http://schemas.microsoft.com/office/drawing/2014/main" id="{2DD6DA94-4A3D-91B2-630A-535D43FB5EF1}"/>
              </a:ext>
            </a:extLst>
          </p:cNvPr>
          <p:cNvGrpSpPr/>
          <p:nvPr/>
        </p:nvGrpSpPr>
        <p:grpSpPr>
          <a:xfrm>
            <a:off x="-7257" y="2232956"/>
            <a:ext cx="8031227" cy="2893100"/>
            <a:chOff x="31820" y="2672571"/>
            <a:chExt cx="8031227" cy="2893100"/>
          </a:xfrm>
        </p:grpSpPr>
        <p:sp>
          <p:nvSpPr>
            <p:cNvPr id="15" name="TextBox 14">
              <a:extLst>
                <a:ext uri="{FF2B5EF4-FFF2-40B4-BE49-F238E27FC236}">
                  <a16:creationId xmlns:a16="http://schemas.microsoft.com/office/drawing/2014/main" id="{2CAE9475-9585-AC7A-8F60-D43C8D204D81}"/>
                </a:ext>
              </a:extLst>
            </p:cNvPr>
            <p:cNvSpPr txBox="1"/>
            <p:nvPr/>
          </p:nvSpPr>
          <p:spPr>
            <a:xfrm>
              <a:off x="31820" y="2672571"/>
              <a:ext cx="8031227" cy="28931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GB" sz="2200" dirty="0"/>
                <a:t>FASER2 calorimeter design:</a:t>
              </a:r>
              <a:endParaRPr lang="en-US" dirty="0"/>
            </a:p>
            <a:p>
              <a:pPr marL="742950" lvl="1" indent="-285750">
                <a:buFont typeface="Courier New,monospace" panose="020B0604020202020204" pitchFamily="34" charset="0"/>
                <a:buChar char="o"/>
              </a:pPr>
              <a:r>
                <a:rPr lang="en-GB" sz="2000" dirty="0">
                  <a:latin typeface="Aptos"/>
                  <a:cs typeface="Arial"/>
                </a:rPr>
                <a:t>Fibre diameter 1 mm, 2 mm brass collar</a:t>
              </a:r>
              <a:endParaRPr lang="en-US" sz="2000" dirty="0">
                <a:latin typeface="Aptos"/>
                <a:cs typeface="Arial"/>
              </a:endParaRPr>
            </a:p>
            <a:p>
              <a:pPr marL="742950" lvl="1" indent="-285750">
                <a:buFont typeface="Courier New,monospace" panose="020B0604020202020204" pitchFamily="34" charset="0"/>
                <a:buChar char="o"/>
              </a:pPr>
              <a:r>
                <a:rPr lang="en-GB" sz="2000" dirty="0">
                  <a:latin typeface="Aptos"/>
                  <a:cs typeface="Arial"/>
                </a:rPr>
                <a:t>Spatial resolution:  ~ 5 mm</a:t>
              </a:r>
              <a:endParaRPr lang="en-US" sz="2000" dirty="0">
                <a:latin typeface="Aptos"/>
                <a:cs typeface="Arial"/>
              </a:endParaRPr>
            </a:p>
            <a:p>
              <a:pPr marL="742950" lvl="1" indent="-285750">
                <a:buFont typeface="Courier New,monospace" panose="020B0604020202020204" pitchFamily="34" charset="0"/>
                <a:buChar char="o"/>
              </a:pPr>
              <a:r>
                <a:rPr lang="en-GB" sz="2000" dirty="0">
                  <a:latin typeface="Aptos"/>
                  <a:cs typeface="Arial"/>
                </a:rPr>
                <a:t>EM energy resolution:</a:t>
              </a:r>
              <a:endParaRPr lang="en-GB" dirty="0">
                <a:latin typeface="Aptos"/>
                <a:cs typeface="Arial"/>
              </a:endParaRPr>
            </a:p>
            <a:p>
              <a:pPr marL="742950" lvl="1" indent="-285750">
                <a:buFont typeface="Courier New,monospace" panose="020B0604020202020204" pitchFamily="34" charset="0"/>
                <a:buChar char="o"/>
              </a:pPr>
              <a:endParaRPr lang="en-GB" dirty="0"/>
            </a:p>
            <a:p>
              <a:pPr marL="742950" lvl="1" indent="-285750">
                <a:buFont typeface="Courier New,monospace" panose="020B0604020202020204" pitchFamily="34" charset="0"/>
                <a:buChar char="o"/>
              </a:pPr>
              <a:r>
                <a:rPr lang="en-GB" sz="2000" dirty="0">
                  <a:latin typeface="Aptos"/>
                  <a:cs typeface="Arial"/>
                </a:rPr>
                <a:t>Power consumption: ~ 3 kW (EM), ~ 1.3 kW (Hadronic)</a:t>
              </a:r>
              <a:endParaRPr lang="en-GB" dirty="0">
                <a:latin typeface="Aptos"/>
              </a:endParaRPr>
            </a:p>
            <a:p>
              <a:pPr marL="742950" lvl="1" indent="-285750">
                <a:buFont typeface="Courier New,monospace" panose="020B0604020202020204" pitchFamily="34" charset="0"/>
                <a:buChar char="o"/>
              </a:pPr>
              <a:r>
                <a:rPr lang="en-GB" sz="2000" dirty="0">
                  <a:cs typeface="Arial"/>
                </a:rPr>
                <a:t>Less granular for outer regions of the detector</a:t>
              </a:r>
            </a:p>
            <a:p>
              <a:pPr marL="1257300" lvl="2" indent="-342900">
                <a:buFont typeface="Wingdings" panose="020B0604020202020204" pitchFamily="34" charset="0"/>
                <a:buChar char="Ø"/>
              </a:pPr>
              <a:r>
                <a:rPr lang="en-GB" dirty="0">
                  <a:solidFill>
                    <a:schemeClr val="bg2">
                      <a:lumMod val="50000"/>
                    </a:schemeClr>
                  </a:solidFill>
                  <a:cs typeface="Arial"/>
                </a:rPr>
                <a:t>Reduce number of channels</a:t>
              </a:r>
            </a:p>
            <a:p>
              <a:pPr marL="285750" indent="-285750">
                <a:buFont typeface="Arial" panose="020B0604020202020204" pitchFamily="34" charset="0"/>
                <a:buChar char="•"/>
              </a:pPr>
              <a:endParaRPr lang="en-GB" sz="2200" dirty="0"/>
            </a:p>
          </p:txBody>
        </p:sp>
        <p:pic>
          <p:nvPicPr>
            <p:cNvPr id="20" name="Picture 19" descr="A math equation with numbers and symbols&#10;&#10;Description automatically generated">
              <a:extLst>
                <a:ext uri="{FF2B5EF4-FFF2-40B4-BE49-F238E27FC236}">
                  <a16:creationId xmlns:a16="http://schemas.microsoft.com/office/drawing/2014/main" id="{3A36C05D-0067-11BD-B135-090638A800E4}"/>
                </a:ext>
              </a:extLst>
            </p:cNvPr>
            <p:cNvPicPr>
              <a:picLocks noChangeAspect="1"/>
            </p:cNvPicPr>
            <p:nvPr/>
          </p:nvPicPr>
          <p:blipFill rotWithShape="1">
            <a:blip r:embed="rId5"/>
            <a:srcRect r="1042" b="5825"/>
            <a:stretch/>
          </p:blipFill>
          <p:spPr>
            <a:xfrm>
              <a:off x="3421621" y="3646397"/>
              <a:ext cx="1549282" cy="525450"/>
            </a:xfrm>
            <a:prstGeom prst="rect">
              <a:avLst/>
            </a:prstGeom>
          </p:spPr>
        </p:pic>
      </p:grpSp>
      <p:sp>
        <p:nvSpPr>
          <p:cNvPr id="22" name="TextBox 21">
            <a:extLst>
              <a:ext uri="{FF2B5EF4-FFF2-40B4-BE49-F238E27FC236}">
                <a16:creationId xmlns:a16="http://schemas.microsoft.com/office/drawing/2014/main" id="{8DBB9893-2E33-E7FA-7751-681BD457C234}"/>
              </a:ext>
            </a:extLst>
          </p:cNvPr>
          <p:cNvSpPr txBox="1"/>
          <p:nvPr/>
        </p:nvSpPr>
        <p:spPr>
          <a:xfrm>
            <a:off x="79769" y="5385128"/>
            <a:ext cx="6242675"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a:buChar char="•"/>
            </a:pPr>
            <a:r>
              <a:rPr lang="en-GB" sz="2200" dirty="0"/>
              <a:t>Calorimeter performances Geant4 simulation</a:t>
            </a:r>
          </a:p>
          <a:p>
            <a:pPr marL="800100" lvl="1" indent="-342900">
              <a:buFont typeface="Wingdings"/>
              <a:buChar char="§"/>
            </a:pPr>
            <a:r>
              <a:rPr lang="en-GB" sz="2200" dirty="0"/>
              <a:t>Simulation π0 -&gt; </a:t>
            </a:r>
            <a:r>
              <a:rPr lang="en-GB" sz="2200" dirty="0" err="1"/>
              <a:t>yy</a:t>
            </a:r>
            <a:endParaRPr lang="en-GB" sz="2200" dirty="0"/>
          </a:p>
        </p:txBody>
      </p:sp>
      <p:pic>
        <p:nvPicPr>
          <p:cNvPr id="2" name="Picture 1" descr="A graph of a graph of a graph of a graph of a graph of a graph of a graph of a graph of a graph of a graph of a graph of a graph of a graph of&#10;&#10;Description automatically generated">
            <a:extLst>
              <a:ext uri="{FF2B5EF4-FFF2-40B4-BE49-F238E27FC236}">
                <a16:creationId xmlns:a16="http://schemas.microsoft.com/office/drawing/2014/main" id="{0B4A4E15-EC02-AC4D-3382-3D3A18225246}"/>
              </a:ext>
            </a:extLst>
          </p:cNvPr>
          <p:cNvPicPr>
            <a:picLocks noChangeAspect="1"/>
          </p:cNvPicPr>
          <p:nvPr/>
        </p:nvPicPr>
        <p:blipFill rotWithShape="1">
          <a:blip r:embed="rId6"/>
          <a:srcRect l="-60" t="4878" r="-27" b="222"/>
          <a:stretch/>
        </p:blipFill>
        <p:spPr>
          <a:xfrm>
            <a:off x="6044435" y="4643096"/>
            <a:ext cx="6111527" cy="2091305"/>
          </a:xfrm>
          <a:prstGeom prst="rect">
            <a:avLst/>
          </a:prstGeom>
        </p:spPr>
      </p:pic>
      <p:sp>
        <p:nvSpPr>
          <p:cNvPr id="13" name="TextBox 12">
            <a:extLst>
              <a:ext uri="{FF2B5EF4-FFF2-40B4-BE49-F238E27FC236}">
                <a16:creationId xmlns:a16="http://schemas.microsoft.com/office/drawing/2014/main" id="{A80F704A-1047-410E-A981-9A686D228B4B}"/>
              </a:ext>
            </a:extLst>
          </p:cNvPr>
          <p:cNvSpPr txBox="1"/>
          <p:nvPr/>
        </p:nvSpPr>
        <p:spPr>
          <a:xfrm>
            <a:off x="697718" y="6230929"/>
            <a:ext cx="5006776"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2400" dirty="0"/>
              <a:t>Ideal testbed for such calorimeters</a:t>
            </a:r>
          </a:p>
        </p:txBody>
      </p:sp>
    </p:spTree>
    <p:extLst>
      <p:ext uri="{BB962C8B-B14F-4D97-AF65-F5344CB8AC3E}">
        <p14:creationId xmlns:p14="http://schemas.microsoft.com/office/powerpoint/2010/main" val="1389229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9D4C1-235B-4858-AB95-BC5F98962687}"/>
              </a:ext>
            </a:extLst>
          </p:cNvPr>
          <p:cNvSpPr>
            <a:spLocks noGrp="1"/>
          </p:cNvSpPr>
          <p:nvPr>
            <p:ph type="title"/>
          </p:nvPr>
        </p:nvSpPr>
        <p:spPr>
          <a:xfrm>
            <a:off x="133120" y="63443"/>
            <a:ext cx="10515600" cy="1325563"/>
          </a:xfrm>
        </p:spPr>
        <p:txBody>
          <a:bodyPr/>
          <a:lstStyle/>
          <a:p>
            <a:r>
              <a:rPr lang="en-GB" b="1" dirty="0"/>
              <a:t>Simulation &amp; optimisation</a:t>
            </a:r>
          </a:p>
        </p:txBody>
      </p:sp>
      <p:sp>
        <p:nvSpPr>
          <p:cNvPr id="7" name="TextBox 6">
            <a:extLst>
              <a:ext uri="{FF2B5EF4-FFF2-40B4-BE49-F238E27FC236}">
                <a16:creationId xmlns:a16="http://schemas.microsoft.com/office/drawing/2014/main" id="{C3A58427-C785-4732-A16A-96C59A95F807}"/>
              </a:ext>
            </a:extLst>
          </p:cNvPr>
          <p:cNvSpPr txBox="1"/>
          <p:nvPr/>
        </p:nvSpPr>
        <p:spPr>
          <a:xfrm>
            <a:off x="919906" y="6063604"/>
            <a:ext cx="10167651"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2400" dirty="0"/>
              <a:t>Described in detailed </a:t>
            </a:r>
            <a:r>
              <a:rPr lang="en-US" sz="2400" dirty="0">
                <a:hlinkClick r:id="rId2"/>
              </a:rPr>
              <a:t>performance talk</a:t>
            </a:r>
            <a:r>
              <a:rPr lang="en-US" sz="2400" dirty="0"/>
              <a:t> yesterday by Olivier Salin et al.</a:t>
            </a:r>
          </a:p>
        </p:txBody>
      </p:sp>
      <p:pic>
        <p:nvPicPr>
          <p:cNvPr id="8" name="Picture 7">
            <a:extLst>
              <a:ext uri="{FF2B5EF4-FFF2-40B4-BE49-F238E27FC236}">
                <a16:creationId xmlns:a16="http://schemas.microsoft.com/office/drawing/2014/main" id="{6E71B54E-260D-44FA-80CE-CE11EA5E9EB6}"/>
              </a:ext>
            </a:extLst>
          </p:cNvPr>
          <p:cNvPicPr>
            <a:picLocks noChangeAspect="1"/>
          </p:cNvPicPr>
          <p:nvPr/>
        </p:nvPicPr>
        <p:blipFill>
          <a:blip r:embed="rId3"/>
          <a:stretch>
            <a:fillRect/>
          </a:stretch>
        </p:blipFill>
        <p:spPr>
          <a:xfrm>
            <a:off x="6955317" y="439813"/>
            <a:ext cx="4725286" cy="4987169"/>
          </a:xfrm>
          <a:prstGeom prst="rect">
            <a:avLst/>
          </a:prstGeom>
        </p:spPr>
      </p:pic>
      <p:pic>
        <p:nvPicPr>
          <p:cNvPr id="10" name="Picture 9">
            <a:extLst>
              <a:ext uri="{FF2B5EF4-FFF2-40B4-BE49-F238E27FC236}">
                <a16:creationId xmlns:a16="http://schemas.microsoft.com/office/drawing/2014/main" id="{80FDD9D8-668A-4CC2-95AC-53F60E59B541}"/>
              </a:ext>
            </a:extLst>
          </p:cNvPr>
          <p:cNvPicPr>
            <a:picLocks noChangeAspect="1"/>
          </p:cNvPicPr>
          <p:nvPr/>
        </p:nvPicPr>
        <p:blipFill>
          <a:blip r:embed="rId4"/>
          <a:stretch>
            <a:fillRect/>
          </a:stretch>
        </p:blipFill>
        <p:spPr>
          <a:xfrm>
            <a:off x="16352" y="1330453"/>
            <a:ext cx="6582753" cy="1647586"/>
          </a:xfrm>
          <a:prstGeom prst="rect">
            <a:avLst/>
          </a:prstGeom>
        </p:spPr>
      </p:pic>
      <p:sp>
        <p:nvSpPr>
          <p:cNvPr id="11" name="TextBox 10">
            <a:extLst>
              <a:ext uri="{FF2B5EF4-FFF2-40B4-BE49-F238E27FC236}">
                <a16:creationId xmlns:a16="http://schemas.microsoft.com/office/drawing/2014/main" id="{3BCE2B44-BBE0-4D66-A3A9-EC766B1D0F92}"/>
              </a:ext>
            </a:extLst>
          </p:cNvPr>
          <p:cNvSpPr txBox="1"/>
          <p:nvPr/>
        </p:nvSpPr>
        <p:spPr>
          <a:xfrm>
            <a:off x="1913261" y="2025628"/>
            <a:ext cx="1986709" cy="461665"/>
          </a:xfrm>
          <a:prstGeom prst="rect">
            <a:avLst/>
          </a:prstGeom>
          <a:solidFill>
            <a:schemeClr val="tx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2400" dirty="0"/>
              <a:t>Scenarios</a:t>
            </a:r>
          </a:p>
        </p:txBody>
      </p:sp>
      <p:sp>
        <p:nvSpPr>
          <p:cNvPr id="12" name="TextBox 11">
            <a:extLst>
              <a:ext uri="{FF2B5EF4-FFF2-40B4-BE49-F238E27FC236}">
                <a16:creationId xmlns:a16="http://schemas.microsoft.com/office/drawing/2014/main" id="{38A6D899-17D9-474C-A55D-670210509C75}"/>
              </a:ext>
            </a:extLst>
          </p:cNvPr>
          <p:cNvSpPr txBox="1"/>
          <p:nvPr/>
        </p:nvSpPr>
        <p:spPr>
          <a:xfrm>
            <a:off x="8537463" y="3429000"/>
            <a:ext cx="1986709" cy="461665"/>
          </a:xfrm>
          <a:prstGeom prst="rect">
            <a:avLst/>
          </a:prstGeom>
          <a:solidFill>
            <a:schemeClr val="tx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2400" dirty="0"/>
              <a:t>Benchmarks</a:t>
            </a:r>
          </a:p>
        </p:txBody>
      </p:sp>
      <p:pic>
        <p:nvPicPr>
          <p:cNvPr id="15" name="Picture 14">
            <a:extLst>
              <a:ext uri="{FF2B5EF4-FFF2-40B4-BE49-F238E27FC236}">
                <a16:creationId xmlns:a16="http://schemas.microsoft.com/office/drawing/2014/main" id="{C34C0C40-9C87-4045-BB8F-31FDF412C778}"/>
              </a:ext>
            </a:extLst>
          </p:cNvPr>
          <p:cNvPicPr>
            <a:picLocks noChangeAspect="1"/>
          </p:cNvPicPr>
          <p:nvPr/>
        </p:nvPicPr>
        <p:blipFill>
          <a:blip r:embed="rId5"/>
          <a:stretch>
            <a:fillRect/>
          </a:stretch>
        </p:blipFill>
        <p:spPr>
          <a:xfrm>
            <a:off x="346233" y="3385944"/>
            <a:ext cx="3344725" cy="1667217"/>
          </a:xfrm>
          <a:prstGeom prst="rect">
            <a:avLst/>
          </a:prstGeom>
        </p:spPr>
      </p:pic>
      <p:sp>
        <p:nvSpPr>
          <p:cNvPr id="16" name="TextBox 15">
            <a:extLst>
              <a:ext uri="{FF2B5EF4-FFF2-40B4-BE49-F238E27FC236}">
                <a16:creationId xmlns:a16="http://schemas.microsoft.com/office/drawing/2014/main" id="{53DFCC90-3547-476C-B7D2-0802D656AC23}"/>
              </a:ext>
            </a:extLst>
          </p:cNvPr>
          <p:cNvSpPr txBox="1"/>
          <p:nvPr/>
        </p:nvSpPr>
        <p:spPr>
          <a:xfrm>
            <a:off x="919906" y="5196488"/>
            <a:ext cx="1986709" cy="461665"/>
          </a:xfrm>
          <a:prstGeom prst="rect">
            <a:avLst/>
          </a:prstGeom>
          <a:solidFill>
            <a:schemeClr val="tx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2400" dirty="0"/>
              <a:t>Software</a:t>
            </a:r>
          </a:p>
        </p:txBody>
      </p:sp>
      <p:sp>
        <p:nvSpPr>
          <p:cNvPr id="17" name="TextBox 16">
            <a:extLst>
              <a:ext uri="{FF2B5EF4-FFF2-40B4-BE49-F238E27FC236}">
                <a16:creationId xmlns:a16="http://schemas.microsoft.com/office/drawing/2014/main" id="{35A4DEEC-7A3B-425F-8948-0B6172D33068}"/>
              </a:ext>
            </a:extLst>
          </p:cNvPr>
          <p:cNvSpPr txBox="1"/>
          <p:nvPr/>
        </p:nvSpPr>
        <p:spPr>
          <a:xfrm>
            <a:off x="4173710" y="5167386"/>
            <a:ext cx="1986709" cy="461665"/>
          </a:xfrm>
          <a:prstGeom prst="rect">
            <a:avLst/>
          </a:prstGeom>
          <a:solidFill>
            <a:schemeClr val="tx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2400" dirty="0"/>
              <a:t>Alignment</a:t>
            </a:r>
          </a:p>
        </p:txBody>
      </p:sp>
      <p:pic>
        <p:nvPicPr>
          <p:cNvPr id="19" name="Picture 18">
            <a:extLst>
              <a:ext uri="{FF2B5EF4-FFF2-40B4-BE49-F238E27FC236}">
                <a16:creationId xmlns:a16="http://schemas.microsoft.com/office/drawing/2014/main" id="{6514F1A3-9BE9-4FE8-8DBF-7E20E4B79BF1}"/>
              </a:ext>
            </a:extLst>
          </p:cNvPr>
          <p:cNvPicPr>
            <a:picLocks noChangeAspect="1"/>
          </p:cNvPicPr>
          <p:nvPr/>
        </p:nvPicPr>
        <p:blipFill>
          <a:blip r:embed="rId6"/>
          <a:stretch>
            <a:fillRect/>
          </a:stretch>
        </p:blipFill>
        <p:spPr>
          <a:xfrm>
            <a:off x="3795464" y="3192848"/>
            <a:ext cx="2699134" cy="1968792"/>
          </a:xfrm>
          <a:prstGeom prst="rect">
            <a:avLst/>
          </a:prstGeom>
        </p:spPr>
      </p:pic>
      <p:sp>
        <p:nvSpPr>
          <p:cNvPr id="3" name="Slide Number Placeholder 2">
            <a:extLst>
              <a:ext uri="{FF2B5EF4-FFF2-40B4-BE49-F238E27FC236}">
                <a16:creationId xmlns:a16="http://schemas.microsoft.com/office/drawing/2014/main" id="{B7197A9D-45F1-5D6B-5147-D574333E910F}"/>
              </a:ext>
            </a:extLst>
          </p:cNvPr>
          <p:cNvSpPr>
            <a:spLocks noGrp="1"/>
          </p:cNvSpPr>
          <p:nvPr>
            <p:ph type="sldNum" sz="quarter" idx="12"/>
          </p:nvPr>
        </p:nvSpPr>
        <p:spPr/>
        <p:txBody>
          <a:bodyPr/>
          <a:lstStyle/>
          <a:p>
            <a:fld id="{4D83DB1F-44BF-4635-AFB2-1A614465DFDE}" type="slidenum">
              <a:rPr lang="en-GB" smtClean="0"/>
              <a:t>12</a:t>
            </a:fld>
            <a:endParaRPr lang="en-GB"/>
          </a:p>
        </p:txBody>
      </p:sp>
    </p:spTree>
    <p:extLst>
      <p:ext uri="{BB962C8B-B14F-4D97-AF65-F5344CB8AC3E}">
        <p14:creationId xmlns:p14="http://schemas.microsoft.com/office/powerpoint/2010/main" val="270678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BC164-A6D2-4E0F-A7C4-DC8F440DFC07}"/>
              </a:ext>
            </a:extLst>
          </p:cNvPr>
          <p:cNvSpPr>
            <a:spLocks noGrp="1"/>
          </p:cNvSpPr>
          <p:nvPr>
            <p:ph type="title"/>
          </p:nvPr>
        </p:nvSpPr>
        <p:spPr>
          <a:xfrm>
            <a:off x="838200" y="217207"/>
            <a:ext cx="10515600" cy="1325563"/>
          </a:xfrm>
        </p:spPr>
        <p:txBody>
          <a:bodyPr/>
          <a:lstStyle/>
          <a:p>
            <a:r>
              <a:rPr lang="en-GB" dirty="0"/>
              <a:t>Acceptance: muons from </a:t>
            </a:r>
            <a:r>
              <a:rPr lang="en-GB" dirty="0" err="1"/>
              <a:t>FLArE</a:t>
            </a:r>
            <a:endParaRPr lang="en-GB" dirty="0"/>
          </a:p>
        </p:txBody>
      </p:sp>
      <p:pic>
        <p:nvPicPr>
          <p:cNvPr id="4" name="Picture 3">
            <a:extLst>
              <a:ext uri="{FF2B5EF4-FFF2-40B4-BE49-F238E27FC236}">
                <a16:creationId xmlns:a16="http://schemas.microsoft.com/office/drawing/2014/main" id="{81DCAD5E-F4C9-BE41-EBE3-C8A1A986A5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71164" y="1332901"/>
            <a:ext cx="6728437" cy="5173421"/>
          </a:xfrm>
          <a:prstGeom prst="rect">
            <a:avLst/>
          </a:prstGeom>
        </p:spPr>
      </p:pic>
      <p:sp>
        <p:nvSpPr>
          <p:cNvPr id="5" name="Slide Number Placeholder 4">
            <a:extLst>
              <a:ext uri="{FF2B5EF4-FFF2-40B4-BE49-F238E27FC236}">
                <a16:creationId xmlns:a16="http://schemas.microsoft.com/office/drawing/2014/main" id="{B9154D3B-DE30-3503-E96A-12B434DBDF33}"/>
              </a:ext>
            </a:extLst>
          </p:cNvPr>
          <p:cNvSpPr>
            <a:spLocks noGrp="1"/>
          </p:cNvSpPr>
          <p:nvPr>
            <p:ph type="sldNum" sz="quarter" idx="12"/>
          </p:nvPr>
        </p:nvSpPr>
        <p:spPr/>
        <p:txBody>
          <a:bodyPr/>
          <a:lstStyle/>
          <a:p>
            <a:fld id="{4D83DB1F-44BF-4635-AFB2-1A614465DFDE}" type="slidenum">
              <a:rPr lang="en-GB" smtClean="0"/>
              <a:t>13</a:t>
            </a:fld>
            <a:endParaRPr lang="en-GB"/>
          </a:p>
        </p:txBody>
      </p:sp>
    </p:spTree>
    <p:extLst>
      <p:ext uri="{BB962C8B-B14F-4D97-AF65-F5344CB8AC3E}">
        <p14:creationId xmlns:p14="http://schemas.microsoft.com/office/powerpoint/2010/main" val="12905262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918B3-5D4F-B926-2FAE-5D8A5DFDEAFF}"/>
              </a:ext>
            </a:extLst>
          </p:cNvPr>
          <p:cNvSpPr>
            <a:spLocks noGrp="1"/>
          </p:cNvSpPr>
          <p:nvPr>
            <p:ph type="title"/>
          </p:nvPr>
        </p:nvSpPr>
        <p:spPr/>
        <p:txBody>
          <a:bodyPr/>
          <a:lstStyle/>
          <a:p>
            <a:r>
              <a:rPr lang="en-US" dirty="0"/>
              <a:t>Crystal puller vs Samurai - resolution</a:t>
            </a:r>
          </a:p>
        </p:txBody>
      </p:sp>
      <p:pic>
        <p:nvPicPr>
          <p:cNvPr id="4" name="Picture 3" descr="A graph with numbers and symbols&#10;&#10;Description automatically generated">
            <a:extLst>
              <a:ext uri="{FF2B5EF4-FFF2-40B4-BE49-F238E27FC236}">
                <a16:creationId xmlns:a16="http://schemas.microsoft.com/office/drawing/2014/main" id="{FD084830-2D71-B1EA-0BE9-F561A156A65A}"/>
              </a:ext>
            </a:extLst>
          </p:cNvPr>
          <p:cNvPicPr>
            <a:picLocks noChangeAspect="1"/>
          </p:cNvPicPr>
          <p:nvPr/>
        </p:nvPicPr>
        <p:blipFill rotWithShape="1">
          <a:blip r:embed="rId2"/>
          <a:srcRect l="4174" t="8000" r="6261" b="6087"/>
          <a:stretch/>
        </p:blipFill>
        <p:spPr>
          <a:xfrm>
            <a:off x="2478740" y="1357553"/>
            <a:ext cx="5683623" cy="5363922"/>
          </a:xfrm>
          <a:prstGeom prst="rect">
            <a:avLst/>
          </a:prstGeom>
        </p:spPr>
      </p:pic>
      <p:sp>
        <p:nvSpPr>
          <p:cNvPr id="5" name="Slide Number Placeholder 4">
            <a:extLst>
              <a:ext uri="{FF2B5EF4-FFF2-40B4-BE49-F238E27FC236}">
                <a16:creationId xmlns:a16="http://schemas.microsoft.com/office/drawing/2014/main" id="{7E8F325E-D7DD-DAA5-D24D-3555F573806E}"/>
              </a:ext>
            </a:extLst>
          </p:cNvPr>
          <p:cNvSpPr>
            <a:spLocks noGrp="1"/>
          </p:cNvSpPr>
          <p:nvPr>
            <p:ph type="sldNum" sz="quarter" idx="12"/>
          </p:nvPr>
        </p:nvSpPr>
        <p:spPr/>
        <p:txBody>
          <a:bodyPr/>
          <a:lstStyle/>
          <a:p>
            <a:fld id="{4D83DB1F-44BF-4635-AFB2-1A614465DFDE}" type="slidenum">
              <a:rPr lang="en-GB" smtClean="0"/>
              <a:t>14</a:t>
            </a:fld>
            <a:endParaRPr lang="en-GB"/>
          </a:p>
        </p:txBody>
      </p:sp>
    </p:spTree>
    <p:extLst>
      <p:ext uri="{BB962C8B-B14F-4D97-AF65-F5344CB8AC3E}">
        <p14:creationId xmlns:p14="http://schemas.microsoft.com/office/powerpoint/2010/main" val="780259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661F1-2751-4820-A99D-AEF756FB58B7}"/>
              </a:ext>
            </a:extLst>
          </p:cNvPr>
          <p:cNvSpPr>
            <a:spLocks noGrp="1"/>
          </p:cNvSpPr>
          <p:nvPr>
            <p:ph type="title"/>
          </p:nvPr>
        </p:nvSpPr>
        <p:spPr/>
        <p:txBody>
          <a:bodyPr/>
          <a:lstStyle/>
          <a:p>
            <a:r>
              <a:rPr lang="en-GB" dirty="0"/>
              <a:t>Further studies </a:t>
            </a:r>
            <a:r>
              <a:rPr lang="en-GB" dirty="0" err="1"/>
              <a:t>todo</a:t>
            </a:r>
            <a:r>
              <a:rPr lang="en-GB" dirty="0"/>
              <a:t>/in progress</a:t>
            </a:r>
          </a:p>
        </p:txBody>
      </p:sp>
      <p:sp>
        <p:nvSpPr>
          <p:cNvPr id="4" name="TextBox 3">
            <a:extLst>
              <a:ext uri="{FF2B5EF4-FFF2-40B4-BE49-F238E27FC236}">
                <a16:creationId xmlns:a16="http://schemas.microsoft.com/office/drawing/2014/main" id="{20A390F5-5ED2-4D0D-9E64-AA96A4407D60}"/>
              </a:ext>
            </a:extLst>
          </p:cNvPr>
          <p:cNvSpPr txBox="1"/>
          <p:nvPr/>
        </p:nvSpPr>
        <p:spPr>
          <a:xfrm>
            <a:off x="7499945" y="1961002"/>
            <a:ext cx="2672591" cy="461665"/>
          </a:xfrm>
          <a:prstGeom prst="rect">
            <a:avLst/>
          </a:prstGeom>
          <a:noFill/>
          <a:ln>
            <a:solidFill>
              <a:schemeClr val="accent5">
                <a:lumMod val="75000"/>
              </a:schemeClr>
            </a:solidFill>
          </a:ln>
        </p:spPr>
        <p:txBody>
          <a:bodyPr wrap="none" rtlCol="0">
            <a:spAutoFit/>
          </a:bodyPr>
          <a:lstStyle/>
          <a:p>
            <a:r>
              <a:rPr lang="en-GB" sz="2400" dirty="0"/>
              <a:t>Calorimeter options</a:t>
            </a:r>
          </a:p>
        </p:txBody>
      </p:sp>
      <p:sp>
        <p:nvSpPr>
          <p:cNvPr id="5" name="TextBox 4">
            <a:extLst>
              <a:ext uri="{FF2B5EF4-FFF2-40B4-BE49-F238E27FC236}">
                <a16:creationId xmlns:a16="http://schemas.microsoft.com/office/drawing/2014/main" id="{659838C9-19D2-43B9-B6C9-279ACFEA71EC}"/>
              </a:ext>
            </a:extLst>
          </p:cNvPr>
          <p:cNvSpPr txBox="1"/>
          <p:nvPr/>
        </p:nvSpPr>
        <p:spPr>
          <a:xfrm>
            <a:off x="1740318" y="2759217"/>
            <a:ext cx="2350515" cy="461665"/>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GB" sz="2400" dirty="0"/>
              <a:t>Background rates</a:t>
            </a:r>
          </a:p>
        </p:txBody>
      </p:sp>
      <p:sp>
        <p:nvSpPr>
          <p:cNvPr id="8" name="TextBox 7">
            <a:extLst>
              <a:ext uri="{FF2B5EF4-FFF2-40B4-BE49-F238E27FC236}">
                <a16:creationId xmlns:a16="http://schemas.microsoft.com/office/drawing/2014/main" id="{79CA95F9-4E76-4E39-9F05-AE5C5A5014E9}"/>
              </a:ext>
            </a:extLst>
          </p:cNvPr>
          <p:cNvSpPr txBox="1"/>
          <p:nvPr/>
        </p:nvSpPr>
        <p:spPr>
          <a:xfrm>
            <a:off x="778055" y="3844497"/>
            <a:ext cx="4821320" cy="461665"/>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GB" sz="2400" dirty="0"/>
              <a:t>Services, engineering and installation</a:t>
            </a:r>
          </a:p>
        </p:txBody>
      </p:sp>
      <p:sp>
        <p:nvSpPr>
          <p:cNvPr id="9" name="TextBox 8">
            <a:extLst>
              <a:ext uri="{FF2B5EF4-FFF2-40B4-BE49-F238E27FC236}">
                <a16:creationId xmlns:a16="http://schemas.microsoft.com/office/drawing/2014/main" id="{F2BB46E9-DF23-45B0-98CE-AC701A990881}"/>
              </a:ext>
            </a:extLst>
          </p:cNvPr>
          <p:cNvSpPr txBox="1"/>
          <p:nvPr/>
        </p:nvSpPr>
        <p:spPr>
          <a:xfrm>
            <a:off x="7499945" y="3659832"/>
            <a:ext cx="3002425" cy="830997"/>
          </a:xfrm>
          <a:prstGeom prst="rect">
            <a:avLst/>
          </a:prstGeom>
          <a:noFill/>
          <a:ln>
            <a:solidFill>
              <a:schemeClr val="tx1">
                <a:lumMod val="75000"/>
                <a:lumOff val="25000"/>
              </a:schemeClr>
            </a:solidFill>
          </a:ln>
        </p:spPr>
        <p:txBody>
          <a:bodyPr wrap="none" rtlCol="0">
            <a:spAutoFit/>
          </a:bodyPr>
          <a:lstStyle/>
          <a:p>
            <a:r>
              <a:rPr lang="en-GB" sz="2400" dirty="0"/>
              <a:t>Detailed simulation of </a:t>
            </a:r>
            <a:br>
              <a:rPr lang="en-GB" sz="2400" dirty="0"/>
            </a:br>
            <a:r>
              <a:rPr lang="en-GB" sz="2400" dirty="0"/>
              <a:t>Inelastic Dark Matter</a:t>
            </a:r>
          </a:p>
        </p:txBody>
      </p:sp>
      <p:sp>
        <p:nvSpPr>
          <p:cNvPr id="10" name="TextBox 9">
            <a:extLst>
              <a:ext uri="{FF2B5EF4-FFF2-40B4-BE49-F238E27FC236}">
                <a16:creationId xmlns:a16="http://schemas.microsoft.com/office/drawing/2014/main" id="{644190B8-8BAE-4D27-BE4E-AE56AEBEA6D9}"/>
              </a:ext>
            </a:extLst>
          </p:cNvPr>
          <p:cNvSpPr txBox="1"/>
          <p:nvPr/>
        </p:nvSpPr>
        <p:spPr>
          <a:xfrm>
            <a:off x="8006113" y="2759218"/>
            <a:ext cx="2249655" cy="461665"/>
          </a:xfrm>
          <a:prstGeom prst="rect">
            <a:avLst/>
          </a:prstGeom>
          <a:noFill/>
          <a:ln>
            <a:solidFill>
              <a:srgbClr val="00B050"/>
            </a:solidFill>
          </a:ln>
        </p:spPr>
        <p:txBody>
          <a:bodyPr wrap="none" rtlCol="0">
            <a:spAutoFit/>
          </a:bodyPr>
          <a:lstStyle/>
          <a:p>
            <a:r>
              <a:rPr lang="en-GB" sz="2400" dirty="0"/>
              <a:t>Quirk simulation</a:t>
            </a:r>
          </a:p>
        </p:txBody>
      </p:sp>
      <p:sp>
        <p:nvSpPr>
          <p:cNvPr id="11" name="TextBox 10">
            <a:extLst>
              <a:ext uri="{FF2B5EF4-FFF2-40B4-BE49-F238E27FC236}">
                <a16:creationId xmlns:a16="http://schemas.microsoft.com/office/drawing/2014/main" id="{DE5446EE-CCB4-4473-BC7B-8B832E71B51F}"/>
              </a:ext>
            </a:extLst>
          </p:cNvPr>
          <p:cNvSpPr txBox="1"/>
          <p:nvPr/>
        </p:nvSpPr>
        <p:spPr>
          <a:xfrm>
            <a:off x="910284" y="4896998"/>
            <a:ext cx="4339201" cy="83099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GB" sz="2400" dirty="0"/>
              <a:t>Neutrino interactions in air</a:t>
            </a:r>
          </a:p>
          <a:p>
            <a:r>
              <a:rPr lang="en-GB" sz="2400" dirty="0"/>
              <a:t>(Case for vacuum/He gas vessel?)</a:t>
            </a:r>
          </a:p>
        </p:txBody>
      </p:sp>
      <p:sp>
        <p:nvSpPr>
          <p:cNvPr id="12" name="TextBox 11">
            <a:extLst>
              <a:ext uri="{FF2B5EF4-FFF2-40B4-BE49-F238E27FC236}">
                <a16:creationId xmlns:a16="http://schemas.microsoft.com/office/drawing/2014/main" id="{D295CA23-E762-400D-982F-98A55FDF1307}"/>
              </a:ext>
            </a:extLst>
          </p:cNvPr>
          <p:cNvSpPr txBox="1"/>
          <p:nvPr/>
        </p:nvSpPr>
        <p:spPr>
          <a:xfrm>
            <a:off x="7709169" y="5266329"/>
            <a:ext cx="2793201" cy="461665"/>
          </a:xfrm>
          <a:prstGeom prst="rect">
            <a:avLst/>
          </a:prstGeom>
          <a:ln/>
        </p:spPr>
        <p:style>
          <a:lnRef idx="2">
            <a:schemeClr val="accent4"/>
          </a:lnRef>
          <a:fillRef idx="1">
            <a:schemeClr val="lt1"/>
          </a:fillRef>
          <a:effectRef idx="0">
            <a:schemeClr val="accent4"/>
          </a:effectRef>
          <a:fontRef idx="minor">
            <a:schemeClr val="dk1"/>
          </a:fontRef>
        </p:style>
        <p:txBody>
          <a:bodyPr wrap="none" rtlCol="0">
            <a:spAutoFit/>
          </a:bodyPr>
          <a:lstStyle/>
          <a:p>
            <a:r>
              <a:rPr lang="en-GB" sz="2400" dirty="0"/>
              <a:t>Detail of veto system</a:t>
            </a:r>
          </a:p>
        </p:txBody>
      </p:sp>
      <p:sp>
        <p:nvSpPr>
          <p:cNvPr id="13" name="TextBox 12">
            <a:extLst>
              <a:ext uri="{FF2B5EF4-FFF2-40B4-BE49-F238E27FC236}">
                <a16:creationId xmlns:a16="http://schemas.microsoft.com/office/drawing/2014/main" id="{6F83BB47-B1F6-4218-8EEF-84FAFD8DD27F}"/>
              </a:ext>
            </a:extLst>
          </p:cNvPr>
          <p:cNvSpPr txBox="1"/>
          <p:nvPr/>
        </p:nvSpPr>
        <p:spPr>
          <a:xfrm>
            <a:off x="660472" y="1819859"/>
            <a:ext cx="4260397" cy="461665"/>
          </a:xfrm>
          <a:prstGeom prst="rect">
            <a:avLst/>
          </a:prstGeom>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2400" dirty="0"/>
              <a:t>Crystal-puller magnet mechanics</a:t>
            </a:r>
          </a:p>
        </p:txBody>
      </p:sp>
      <p:sp>
        <p:nvSpPr>
          <p:cNvPr id="3" name="Slide Number Placeholder 2">
            <a:extLst>
              <a:ext uri="{FF2B5EF4-FFF2-40B4-BE49-F238E27FC236}">
                <a16:creationId xmlns:a16="http://schemas.microsoft.com/office/drawing/2014/main" id="{F501BE2A-5E9F-F5CF-9BD0-44FBA180FA65}"/>
              </a:ext>
            </a:extLst>
          </p:cNvPr>
          <p:cNvSpPr>
            <a:spLocks noGrp="1"/>
          </p:cNvSpPr>
          <p:nvPr>
            <p:ph type="sldNum" sz="quarter" idx="12"/>
          </p:nvPr>
        </p:nvSpPr>
        <p:spPr/>
        <p:txBody>
          <a:bodyPr/>
          <a:lstStyle/>
          <a:p>
            <a:fld id="{4D83DB1F-44BF-4635-AFB2-1A614465DFDE}" type="slidenum">
              <a:rPr lang="en-GB" smtClean="0"/>
              <a:t>15</a:t>
            </a:fld>
            <a:endParaRPr lang="en-GB"/>
          </a:p>
        </p:txBody>
      </p:sp>
    </p:spTree>
    <p:extLst>
      <p:ext uri="{BB962C8B-B14F-4D97-AF65-F5344CB8AC3E}">
        <p14:creationId xmlns:p14="http://schemas.microsoft.com/office/powerpoint/2010/main" val="3831005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B3C87-46CF-F8F6-5E21-A665CDB27FDB}"/>
              </a:ext>
            </a:extLst>
          </p:cNvPr>
          <p:cNvSpPr>
            <a:spLocks noGrp="1"/>
          </p:cNvSpPr>
          <p:nvPr>
            <p:ph type="title"/>
          </p:nvPr>
        </p:nvSpPr>
        <p:spPr>
          <a:xfrm>
            <a:off x="201705" y="136525"/>
            <a:ext cx="11497235" cy="1325563"/>
          </a:xfrm>
        </p:spPr>
        <p:txBody>
          <a:bodyPr/>
          <a:lstStyle/>
          <a:p>
            <a:r>
              <a:rPr lang="en-US" dirty="0"/>
              <a:t>Baseline updates incorporated into FPF CAD</a:t>
            </a:r>
          </a:p>
        </p:txBody>
      </p:sp>
      <p:sp>
        <p:nvSpPr>
          <p:cNvPr id="4" name="Slide Number Placeholder 3">
            <a:extLst>
              <a:ext uri="{FF2B5EF4-FFF2-40B4-BE49-F238E27FC236}">
                <a16:creationId xmlns:a16="http://schemas.microsoft.com/office/drawing/2014/main" id="{1F40A148-53E0-0F49-1AB7-98736B3FA847}"/>
              </a:ext>
            </a:extLst>
          </p:cNvPr>
          <p:cNvSpPr>
            <a:spLocks noGrp="1"/>
          </p:cNvSpPr>
          <p:nvPr>
            <p:ph type="sldNum" sz="quarter" idx="12"/>
          </p:nvPr>
        </p:nvSpPr>
        <p:spPr/>
        <p:txBody>
          <a:bodyPr/>
          <a:lstStyle/>
          <a:p>
            <a:fld id="{4D83DB1F-44BF-4635-AFB2-1A614465DFDE}" type="slidenum">
              <a:rPr lang="en-GB" smtClean="0"/>
              <a:t>16</a:t>
            </a:fld>
            <a:endParaRPr lang="en-GB"/>
          </a:p>
        </p:txBody>
      </p:sp>
      <p:pic>
        <p:nvPicPr>
          <p:cNvPr id="5" name="Picture 4">
            <a:extLst>
              <a:ext uri="{FF2B5EF4-FFF2-40B4-BE49-F238E27FC236}">
                <a16:creationId xmlns:a16="http://schemas.microsoft.com/office/drawing/2014/main" id="{78272032-23ED-2F98-8CF5-408E4794099F}"/>
              </a:ext>
            </a:extLst>
          </p:cNvPr>
          <p:cNvPicPr>
            <a:picLocks noChangeAspect="1"/>
          </p:cNvPicPr>
          <p:nvPr/>
        </p:nvPicPr>
        <p:blipFill>
          <a:blip r:embed="rId2"/>
          <a:stretch>
            <a:fillRect/>
          </a:stretch>
        </p:blipFill>
        <p:spPr>
          <a:xfrm>
            <a:off x="1666643" y="1311720"/>
            <a:ext cx="8858714" cy="4867564"/>
          </a:xfrm>
          <a:prstGeom prst="rect">
            <a:avLst/>
          </a:prstGeom>
        </p:spPr>
      </p:pic>
      <p:cxnSp>
        <p:nvCxnSpPr>
          <p:cNvPr id="7" name="Straight Arrow Connector 6">
            <a:extLst>
              <a:ext uri="{FF2B5EF4-FFF2-40B4-BE49-F238E27FC236}">
                <a16:creationId xmlns:a16="http://schemas.microsoft.com/office/drawing/2014/main" id="{75D42E48-8AF9-0685-5DE8-D563EE320D23}"/>
              </a:ext>
            </a:extLst>
          </p:cNvPr>
          <p:cNvCxnSpPr>
            <a:cxnSpLocks/>
          </p:cNvCxnSpPr>
          <p:nvPr/>
        </p:nvCxnSpPr>
        <p:spPr>
          <a:xfrm flipV="1">
            <a:off x="4087906" y="3939988"/>
            <a:ext cx="1385047" cy="1920571"/>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8B13D8B-F9E9-256F-ADF6-666758737EB8}"/>
              </a:ext>
            </a:extLst>
          </p:cNvPr>
          <p:cNvSpPr txBox="1"/>
          <p:nvPr/>
        </p:nvSpPr>
        <p:spPr>
          <a:xfrm>
            <a:off x="1666643" y="5860559"/>
            <a:ext cx="3250057" cy="461665"/>
          </a:xfrm>
          <a:prstGeom prst="rect">
            <a:avLst/>
          </a:prstGeom>
          <a:noFill/>
        </p:spPr>
        <p:txBody>
          <a:bodyPr wrap="none" rtlCol="0">
            <a:spAutoFit/>
          </a:bodyPr>
          <a:lstStyle/>
          <a:p>
            <a:r>
              <a:rPr lang="en-US" sz="2400" b="1" dirty="0"/>
              <a:t>3 crystal-puller magnets</a:t>
            </a:r>
          </a:p>
        </p:txBody>
      </p:sp>
      <p:cxnSp>
        <p:nvCxnSpPr>
          <p:cNvPr id="10" name="Straight Arrow Connector 9">
            <a:extLst>
              <a:ext uri="{FF2B5EF4-FFF2-40B4-BE49-F238E27FC236}">
                <a16:creationId xmlns:a16="http://schemas.microsoft.com/office/drawing/2014/main" id="{0BA89014-594B-B5BD-590A-CBC3E1FF9944}"/>
              </a:ext>
            </a:extLst>
          </p:cNvPr>
          <p:cNvCxnSpPr>
            <a:cxnSpLocks/>
          </p:cNvCxnSpPr>
          <p:nvPr/>
        </p:nvCxnSpPr>
        <p:spPr>
          <a:xfrm flipV="1">
            <a:off x="3160059" y="3939988"/>
            <a:ext cx="1756641" cy="1350481"/>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9385C71-4112-45AA-F04F-BBC14A20E451}"/>
              </a:ext>
            </a:extLst>
          </p:cNvPr>
          <p:cNvSpPr txBox="1"/>
          <p:nvPr/>
        </p:nvSpPr>
        <p:spPr>
          <a:xfrm>
            <a:off x="832178" y="5131107"/>
            <a:ext cx="2327881" cy="461665"/>
          </a:xfrm>
          <a:prstGeom prst="rect">
            <a:avLst/>
          </a:prstGeom>
          <a:noFill/>
        </p:spPr>
        <p:txBody>
          <a:bodyPr wrap="none" rtlCol="0">
            <a:spAutoFit/>
          </a:bodyPr>
          <a:lstStyle/>
          <a:p>
            <a:r>
              <a:rPr lang="en-US" sz="2400" b="1" dirty="0"/>
              <a:t>3 + 3 </a:t>
            </a:r>
            <a:r>
              <a:rPr lang="en-US" sz="2400" b="1" dirty="0" err="1"/>
              <a:t>SciFi</a:t>
            </a:r>
            <a:r>
              <a:rPr lang="en-US" sz="2400" b="1" dirty="0"/>
              <a:t> planes</a:t>
            </a:r>
          </a:p>
        </p:txBody>
      </p:sp>
    </p:spTree>
    <p:extLst>
      <p:ext uri="{BB962C8B-B14F-4D97-AF65-F5344CB8AC3E}">
        <p14:creationId xmlns:p14="http://schemas.microsoft.com/office/powerpoint/2010/main" val="39037859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8EF65D-8F7E-F62B-C080-95BB5A3E1878}"/>
              </a:ext>
            </a:extLst>
          </p:cNvPr>
          <p:cNvSpPr/>
          <p:nvPr/>
        </p:nvSpPr>
        <p:spPr>
          <a:xfrm>
            <a:off x="-9526" y="-10714"/>
            <a:ext cx="12201525" cy="762000"/>
          </a:xfrm>
          <a:prstGeom prst="rect">
            <a:avLst/>
          </a:prstGeom>
          <a:solidFill>
            <a:srgbClr val="383E42"/>
          </a:solidFill>
          <a:ln>
            <a:solidFill>
              <a:srgbClr val="383E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7FF505DA-0B47-3847-AF3C-FE7F057C8C23}"/>
              </a:ext>
            </a:extLst>
          </p:cNvPr>
          <p:cNvSpPr>
            <a:spLocks noGrp="1"/>
          </p:cNvSpPr>
          <p:nvPr>
            <p:ph type="sldNum" sz="quarter" idx="12"/>
          </p:nvPr>
        </p:nvSpPr>
        <p:spPr/>
        <p:txBody>
          <a:bodyPr/>
          <a:lstStyle/>
          <a:p>
            <a:fld id="{C5FBC379-37D8-4131-AB91-C5D5385FA9F6}" type="slidenum">
              <a:rPr lang="en-US" smtClean="0"/>
              <a:t>17</a:t>
            </a:fld>
            <a:endParaRPr lang="en-US"/>
          </a:p>
        </p:txBody>
      </p:sp>
      <p:sp>
        <p:nvSpPr>
          <p:cNvPr id="22" name="TextBox 21">
            <a:extLst>
              <a:ext uri="{FF2B5EF4-FFF2-40B4-BE49-F238E27FC236}">
                <a16:creationId xmlns:a16="http://schemas.microsoft.com/office/drawing/2014/main" id="{C4FC21D6-B4C1-5FC2-CA76-973133B78142}"/>
              </a:ext>
            </a:extLst>
          </p:cNvPr>
          <p:cNvSpPr txBox="1"/>
          <p:nvPr/>
        </p:nvSpPr>
        <p:spPr>
          <a:xfrm>
            <a:off x="-1" y="18041"/>
            <a:ext cx="12191999" cy="646331"/>
          </a:xfrm>
          <a:prstGeom prst="rect">
            <a:avLst/>
          </a:prstGeom>
          <a:noFill/>
        </p:spPr>
        <p:txBody>
          <a:bodyPr wrap="square" lIns="91440" tIns="45720" rIns="91440" bIns="45720" rtlCol="0" anchor="t">
            <a:spAutoFit/>
          </a:bodyPr>
          <a:lstStyle/>
          <a:p>
            <a:pPr algn="ctr"/>
            <a:r>
              <a:rPr lang="en-US" sz="3600" dirty="0">
                <a:solidFill>
                  <a:schemeClr val="bg1"/>
                </a:solidFill>
                <a:ea typeface="+mn-lt"/>
                <a:cs typeface="+mn-lt"/>
              </a:rPr>
              <a:t>FASER2 community (FPF7)</a:t>
            </a:r>
            <a:endParaRPr lang="en-US" sz="3600" dirty="0">
              <a:solidFill>
                <a:schemeClr val="bg1"/>
              </a:solidFill>
            </a:endParaRPr>
          </a:p>
        </p:txBody>
      </p:sp>
      <p:sp>
        <p:nvSpPr>
          <p:cNvPr id="3" name="TextBox 2">
            <a:extLst>
              <a:ext uri="{FF2B5EF4-FFF2-40B4-BE49-F238E27FC236}">
                <a16:creationId xmlns:a16="http://schemas.microsoft.com/office/drawing/2014/main" id="{08705987-57C9-56CC-B46D-E18316980B73}"/>
              </a:ext>
            </a:extLst>
          </p:cNvPr>
          <p:cNvSpPr txBox="1"/>
          <p:nvPr/>
        </p:nvSpPr>
        <p:spPr>
          <a:xfrm>
            <a:off x="64970" y="838047"/>
            <a:ext cx="1196534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2000"/>
              <a:t>We are working to build and consolidate the community and possible funding routes for FASER2</a:t>
            </a:r>
            <a:endParaRPr lang="en-US" sz="2000"/>
          </a:p>
        </p:txBody>
      </p:sp>
      <p:sp>
        <p:nvSpPr>
          <p:cNvPr id="5" name="TextBox 4">
            <a:extLst>
              <a:ext uri="{FF2B5EF4-FFF2-40B4-BE49-F238E27FC236}">
                <a16:creationId xmlns:a16="http://schemas.microsoft.com/office/drawing/2014/main" id="{B4DA07E5-0A67-DB6D-4A10-AB63A65CB495}"/>
              </a:ext>
            </a:extLst>
          </p:cNvPr>
          <p:cNvSpPr txBox="1"/>
          <p:nvPr/>
        </p:nvSpPr>
        <p:spPr>
          <a:xfrm>
            <a:off x="64969" y="1437768"/>
            <a:ext cx="10325463"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2000" b="1" dirty="0"/>
              <a:t>UK interest and involvement</a:t>
            </a:r>
            <a:r>
              <a:rPr lang="en-GB" sz="2000" dirty="0"/>
              <a:t> – </a:t>
            </a:r>
            <a:r>
              <a:rPr lang="en-GB" sz="2000" dirty="0">
                <a:hlinkClick r:id="rId2"/>
              </a:rPr>
              <a:t>FPF UK meeting</a:t>
            </a:r>
            <a:r>
              <a:rPr lang="en-GB" sz="2000" dirty="0"/>
              <a:t> (11/10/23):</a:t>
            </a:r>
          </a:p>
          <a:p>
            <a:pPr marL="742950" lvl="1" indent="-285750">
              <a:buFont typeface="Courier New"/>
              <a:buChar char="o"/>
            </a:pPr>
            <a:r>
              <a:rPr lang="en-GB" sz="2000" dirty="0"/>
              <a:t>Oxford, Sussex, Liverpool, Manchester, RAL, Sheffield </a:t>
            </a:r>
          </a:p>
          <a:p>
            <a:pPr marL="742950" lvl="1" indent="-285750">
              <a:buFont typeface="Courier New"/>
              <a:buChar char="o"/>
            </a:pPr>
            <a:r>
              <a:rPr lang="en-GB" sz="2000" dirty="0"/>
              <a:t>Dual Readout/ Tracking/ Support structures/ Simulation and data analysis</a:t>
            </a:r>
          </a:p>
          <a:p>
            <a:pPr marL="742950" lvl="1" indent="-285750">
              <a:buFont typeface="Courier New"/>
              <a:buChar char="o"/>
            </a:pPr>
            <a:r>
              <a:rPr lang="en-GB" sz="2000" dirty="0"/>
              <a:t>Preparing statement of interest with STFC</a:t>
            </a:r>
          </a:p>
        </p:txBody>
      </p:sp>
      <p:sp>
        <p:nvSpPr>
          <p:cNvPr id="6" name="TextBox 5">
            <a:extLst>
              <a:ext uri="{FF2B5EF4-FFF2-40B4-BE49-F238E27FC236}">
                <a16:creationId xmlns:a16="http://schemas.microsoft.com/office/drawing/2014/main" id="{3193D583-2100-EFEB-1551-5FB7FEC13B55}"/>
              </a:ext>
            </a:extLst>
          </p:cNvPr>
          <p:cNvSpPr txBox="1"/>
          <p:nvPr/>
        </p:nvSpPr>
        <p:spPr>
          <a:xfrm>
            <a:off x="64969" y="2961769"/>
            <a:ext cx="10278426" cy="36625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Font typeface="Arial"/>
              <a:buChar char="•"/>
            </a:pPr>
            <a:r>
              <a:rPr lang="en-GB" sz="2000" dirty="0"/>
              <a:t>    </a:t>
            </a:r>
            <a:r>
              <a:rPr lang="en-GB" sz="2000" b="1" dirty="0"/>
              <a:t>Geneva: </a:t>
            </a:r>
            <a:r>
              <a:rPr lang="en-GB" sz="2000" dirty="0">
                <a:ea typeface="+mn-lt"/>
                <a:cs typeface="+mn-lt"/>
              </a:rPr>
              <a:t>Investigating options within Switzerland </a:t>
            </a:r>
            <a:endParaRPr lang="en-GB" sz="2000" b="1" dirty="0">
              <a:solidFill>
                <a:srgbClr val="000000"/>
              </a:solidFill>
            </a:endParaRPr>
          </a:p>
          <a:p>
            <a:endParaRPr lang="en-GB" sz="2000" dirty="0"/>
          </a:p>
          <a:p>
            <a:pPr>
              <a:buFont typeface="Arial"/>
              <a:buChar char="•"/>
            </a:pPr>
            <a:r>
              <a:rPr lang="en-GB" sz="2000" dirty="0"/>
              <a:t>    </a:t>
            </a:r>
            <a:r>
              <a:rPr lang="en-GB" sz="2000" b="1" dirty="0"/>
              <a:t>Japan</a:t>
            </a:r>
            <a:r>
              <a:rPr lang="en-GB" sz="2000" dirty="0"/>
              <a:t>: </a:t>
            </a:r>
            <a:r>
              <a:rPr lang="en-GB" dirty="0">
                <a:ea typeface="+mn-lt"/>
                <a:cs typeface="+mn-lt"/>
              </a:rPr>
              <a:t>FASER2 &amp; FASERnu2 in process of being included in one of Grand Vision summarised </a:t>
            </a:r>
          </a:p>
          <a:p>
            <a:r>
              <a:rPr lang="en-GB" dirty="0">
                <a:ea typeface="+mn-lt"/>
                <a:cs typeface="+mn-lt"/>
              </a:rPr>
              <a:t>                        by Science Council of Japan</a:t>
            </a:r>
            <a:endParaRPr lang="en-GB" dirty="0"/>
          </a:p>
          <a:p>
            <a:endParaRPr lang="en-GB" dirty="0">
              <a:ea typeface="+mn-lt"/>
              <a:cs typeface="+mn-lt"/>
            </a:endParaRPr>
          </a:p>
          <a:p>
            <a:pPr>
              <a:buFont typeface="Arial"/>
              <a:buChar char="•"/>
            </a:pPr>
            <a:r>
              <a:rPr lang="en-GB" dirty="0">
                <a:ea typeface="+mn-lt"/>
                <a:cs typeface="+mn-lt"/>
              </a:rPr>
              <a:t>     </a:t>
            </a:r>
            <a:r>
              <a:rPr lang="en-GB" sz="2000" b="1" dirty="0">
                <a:ea typeface="+mn-lt"/>
                <a:cs typeface="+mn-lt"/>
              </a:rPr>
              <a:t>US</a:t>
            </a:r>
            <a:r>
              <a:rPr lang="en-GB" dirty="0">
                <a:ea typeface="+mn-lt"/>
                <a:cs typeface="+mn-lt"/>
              </a:rPr>
              <a:t>: FASER groups to look at applying for NSF funds for FASER2 work</a:t>
            </a:r>
          </a:p>
          <a:p>
            <a:pPr lvl="1">
              <a:buFont typeface="Courier New"/>
              <a:buChar char="o"/>
            </a:pPr>
            <a:r>
              <a:rPr lang="en-GB" dirty="0">
                <a:ea typeface="+mn-lt"/>
                <a:cs typeface="+mn-lt"/>
              </a:rPr>
              <a:t>  </a:t>
            </a:r>
            <a:r>
              <a:rPr lang="en-GB" dirty="0">
                <a:solidFill>
                  <a:schemeClr val="tx1">
                    <a:lumMod val="50000"/>
                    <a:lumOff val="50000"/>
                  </a:schemeClr>
                </a:solidFill>
                <a:ea typeface="+mn-lt"/>
                <a:cs typeface="+mn-lt"/>
              </a:rPr>
              <a:t>UCI, Washington, Oregon</a:t>
            </a:r>
          </a:p>
          <a:p>
            <a:pPr lvl="1">
              <a:buFont typeface="Courier New"/>
              <a:buChar char="o"/>
            </a:pPr>
            <a:endParaRPr lang="en-GB" dirty="0">
              <a:solidFill>
                <a:schemeClr val="tx1">
                  <a:lumMod val="50000"/>
                  <a:lumOff val="50000"/>
                </a:schemeClr>
              </a:solidFill>
              <a:ea typeface="+mn-lt"/>
              <a:cs typeface="+mn-lt"/>
            </a:endParaRPr>
          </a:p>
          <a:p>
            <a:pPr marL="285750" indent="-285750">
              <a:buFont typeface="Arial,Sans-Serif"/>
              <a:buChar char="•"/>
            </a:pPr>
            <a:r>
              <a:rPr lang="en-GB" dirty="0">
                <a:ea typeface="+mn-lt"/>
                <a:cs typeface="+mn-lt"/>
              </a:rPr>
              <a:t> </a:t>
            </a:r>
            <a:r>
              <a:rPr lang="en-GB" sz="2000" b="1" dirty="0">
                <a:latin typeface="Arial"/>
                <a:ea typeface="+mn-lt"/>
                <a:cs typeface="Arial"/>
              </a:rPr>
              <a:t>Serbia</a:t>
            </a:r>
            <a:r>
              <a:rPr lang="en-GB" sz="2000" dirty="0">
                <a:latin typeface="Arial"/>
                <a:ea typeface="+mn-lt"/>
                <a:cs typeface="Arial"/>
              </a:rPr>
              <a:t>: Activities on FASER2 studies </a:t>
            </a:r>
            <a:endParaRPr lang="en-US" sz="2000" dirty="0">
              <a:latin typeface="Arial"/>
              <a:ea typeface="+mn-lt"/>
              <a:cs typeface="Arial"/>
            </a:endParaRPr>
          </a:p>
          <a:p>
            <a:pPr marL="742950" lvl="1" indent="-285750">
              <a:buFont typeface="Courier New,monospace"/>
              <a:buChar char="o"/>
            </a:pPr>
            <a:r>
              <a:rPr lang="en-GB" sz="2000" dirty="0">
                <a:latin typeface="Arial"/>
                <a:ea typeface="+mn-lt"/>
                <a:cs typeface="Arial"/>
              </a:rPr>
              <a:t>  </a:t>
            </a:r>
            <a:r>
              <a:rPr lang="en-GB" sz="2000" dirty="0">
                <a:solidFill>
                  <a:schemeClr val="tx1">
                    <a:lumMod val="50000"/>
                    <a:lumOff val="50000"/>
                  </a:schemeClr>
                </a:solidFill>
                <a:latin typeface="Arial"/>
                <a:ea typeface="+mn-lt"/>
                <a:cs typeface="Arial"/>
              </a:rPr>
              <a:t>Belgrade group</a:t>
            </a:r>
            <a:r>
              <a:rPr lang="en-GB" sz="2000" dirty="0">
                <a:latin typeface="Arial"/>
                <a:ea typeface="+mn-lt"/>
                <a:cs typeface="Arial"/>
              </a:rPr>
              <a:t>: </a:t>
            </a:r>
            <a:r>
              <a:rPr lang="en-GB" sz="2000" dirty="0">
                <a:solidFill>
                  <a:schemeClr val="tx1">
                    <a:lumMod val="50000"/>
                    <a:lumOff val="50000"/>
                  </a:schemeClr>
                </a:solidFill>
                <a:latin typeface="Arial"/>
                <a:ea typeface="+mn-lt"/>
                <a:cs typeface="Arial"/>
              </a:rPr>
              <a:t>Marija Vranješ </a:t>
            </a:r>
            <a:r>
              <a:rPr lang="en-GB" sz="2000" dirty="0" err="1">
                <a:solidFill>
                  <a:schemeClr val="tx1">
                    <a:lumMod val="50000"/>
                    <a:lumOff val="50000"/>
                  </a:schemeClr>
                </a:solidFill>
                <a:latin typeface="Arial"/>
                <a:ea typeface="+mn-lt"/>
                <a:cs typeface="Arial"/>
              </a:rPr>
              <a:t>Milosavljević</a:t>
            </a:r>
            <a:r>
              <a:rPr lang="en-GB" sz="2000" dirty="0">
                <a:solidFill>
                  <a:schemeClr val="tx1">
                    <a:lumMod val="50000"/>
                    <a:lumOff val="50000"/>
                  </a:schemeClr>
                </a:solidFill>
                <a:latin typeface="Arial"/>
                <a:ea typeface="+mn-lt"/>
                <a:cs typeface="Arial"/>
              </a:rPr>
              <a:t>, Nenad </a:t>
            </a:r>
            <a:r>
              <a:rPr lang="en-GB" sz="2000" dirty="0" err="1">
                <a:solidFill>
                  <a:schemeClr val="tx1">
                    <a:lumMod val="50000"/>
                    <a:lumOff val="50000"/>
                  </a:schemeClr>
                </a:solidFill>
                <a:latin typeface="Arial"/>
                <a:ea typeface="+mn-lt"/>
                <a:cs typeface="Arial"/>
              </a:rPr>
              <a:t>Vranješ</a:t>
            </a:r>
            <a:endParaRPr lang="en-GB" sz="2000" dirty="0">
              <a:solidFill>
                <a:schemeClr val="tx1">
                  <a:lumMod val="50000"/>
                  <a:lumOff val="50000"/>
                </a:schemeClr>
              </a:solidFill>
              <a:latin typeface="Arial"/>
              <a:ea typeface="+mn-lt"/>
              <a:cs typeface="Arial"/>
            </a:endParaRPr>
          </a:p>
          <a:p>
            <a:pPr marL="742950" lvl="1" indent="-285750">
              <a:buFont typeface="Courier New,monospace"/>
              <a:buChar char="o"/>
            </a:pPr>
            <a:endParaRPr lang="en-GB" sz="2000" dirty="0">
              <a:solidFill>
                <a:schemeClr val="tx1">
                  <a:lumMod val="50000"/>
                  <a:lumOff val="50000"/>
                </a:schemeClr>
              </a:solidFill>
              <a:latin typeface="Arial"/>
              <a:ea typeface="+mn-lt"/>
              <a:cs typeface="Arial"/>
            </a:endParaRPr>
          </a:p>
          <a:p>
            <a:pPr>
              <a:buFont typeface="Arial"/>
              <a:buChar char="•"/>
            </a:pPr>
            <a:r>
              <a:rPr lang="en-GB" sz="2000" dirty="0">
                <a:ea typeface="+mn-lt"/>
                <a:cs typeface="+mn-lt"/>
              </a:rPr>
              <a:t>   Expected increased involvement from existing FASER collaboration</a:t>
            </a:r>
          </a:p>
        </p:txBody>
      </p:sp>
    </p:spTree>
    <p:extLst>
      <p:ext uri="{BB962C8B-B14F-4D97-AF65-F5344CB8AC3E}">
        <p14:creationId xmlns:p14="http://schemas.microsoft.com/office/powerpoint/2010/main" val="478586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4907FB-F2BF-F98B-C7F2-AF19633BB441}"/>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1073344-4546-E398-2185-DC5848E3589C}"/>
              </a:ext>
            </a:extLst>
          </p:cNvPr>
          <p:cNvSpPr/>
          <p:nvPr/>
        </p:nvSpPr>
        <p:spPr>
          <a:xfrm>
            <a:off x="-9526" y="-10714"/>
            <a:ext cx="12201525" cy="762000"/>
          </a:xfrm>
          <a:prstGeom prst="rect">
            <a:avLst/>
          </a:prstGeom>
          <a:solidFill>
            <a:srgbClr val="383E42"/>
          </a:solidFill>
          <a:ln>
            <a:solidFill>
              <a:srgbClr val="383E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78E10836-98BC-A4EB-3D00-7C35D1D72D4C}"/>
              </a:ext>
            </a:extLst>
          </p:cNvPr>
          <p:cNvSpPr>
            <a:spLocks noGrp="1"/>
          </p:cNvSpPr>
          <p:nvPr>
            <p:ph type="sldNum" sz="quarter" idx="12"/>
          </p:nvPr>
        </p:nvSpPr>
        <p:spPr/>
        <p:txBody>
          <a:bodyPr/>
          <a:lstStyle/>
          <a:p>
            <a:fld id="{C5FBC379-37D8-4131-AB91-C5D5385FA9F6}" type="slidenum">
              <a:rPr lang="en-US" smtClean="0"/>
              <a:t>18</a:t>
            </a:fld>
            <a:endParaRPr lang="en-US"/>
          </a:p>
        </p:txBody>
      </p:sp>
      <p:sp>
        <p:nvSpPr>
          <p:cNvPr id="22" name="TextBox 21">
            <a:extLst>
              <a:ext uri="{FF2B5EF4-FFF2-40B4-BE49-F238E27FC236}">
                <a16:creationId xmlns:a16="http://schemas.microsoft.com/office/drawing/2014/main" id="{B9B5233F-CF1D-F308-9C15-C512D4A6385B}"/>
              </a:ext>
            </a:extLst>
          </p:cNvPr>
          <p:cNvSpPr txBox="1"/>
          <p:nvPr/>
        </p:nvSpPr>
        <p:spPr>
          <a:xfrm>
            <a:off x="-1" y="18041"/>
            <a:ext cx="12191999" cy="646331"/>
          </a:xfrm>
          <a:prstGeom prst="rect">
            <a:avLst/>
          </a:prstGeom>
          <a:noFill/>
        </p:spPr>
        <p:txBody>
          <a:bodyPr wrap="square" lIns="91440" tIns="45720" rIns="91440" bIns="45720" rtlCol="0" anchor="t">
            <a:spAutoFit/>
          </a:bodyPr>
          <a:lstStyle/>
          <a:p>
            <a:pPr algn="ctr"/>
            <a:r>
              <a:rPr lang="en-US" sz="3600">
                <a:solidFill>
                  <a:schemeClr val="bg1"/>
                </a:solidFill>
                <a:ea typeface="+mn-lt"/>
                <a:cs typeface="+mn-lt"/>
              </a:rPr>
              <a:t>FASER2 community</a:t>
            </a:r>
            <a:endParaRPr lang="en-US" sz="3600">
              <a:solidFill>
                <a:schemeClr val="bg1"/>
              </a:solidFill>
            </a:endParaRPr>
          </a:p>
        </p:txBody>
      </p:sp>
      <p:sp>
        <p:nvSpPr>
          <p:cNvPr id="3" name="TextBox 2">
            <a:extLst>
              <a:ext uri="{FF2B5EF4-FFF2-40B4-BE49-F238E27FC236}">
                <a16:creationId xmlns:a16="http://schemas.microsoft.com/office/drawing/2014/main" id="{84FE7A9B-08E5-F874-9CFA-53E52A8E3D2B}"/>
              </a:ext>
            </a:extLst>
          </p:cNvPr>
          <p:cNvSpPr txBox="1"/>
          <p:nvPr/>
        </p:nvSpPr>
        <p:spPr>
          <a:xfrm>
            <a:off x="64970" y="838047"/>
            <a:ext cx="1196534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2000"/>
              <a:t>We are working to build and consolidate the community and possible funding routes for FASER2</a:t>
            </a:r>
            <a:endParaRPr lang="en-US" sz="2000"/>
          </a:p>
        </p:txBody>
      </p:sp>
      <p:sp>
        <p:nvSpPr>
          <p:cNvPr id="5" name="TextBox 4">
            <a:extLst>
              <a:ext uri="{FF2B5EF4-FFF2-40B4-BE49-F238E27FC236}">
                <a16:creationId xmlns:a16="http://schemas.microsoft.com/office/drawing/2014/main" id="{A94269D5-9FD5-D2CA-9F0A-EE1C3BE11B0B}"/>
              </a:ext>
            </a:extLst>
          </p:cNvPr>
          <p:cNvSpPr txBox="1"/>
          <p:nvPr/>
        </p:nvSpPr>
        <p:spPr>
          <a:xfrm>
            <a:off x="88487" y="1272976"/>
            <a:ext cx="10325463"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2000" b="1" dirty="0"/>
              <a:t>UK interest and involvement</a:t>
            </a:r>
            <a:r>
              <a:rPr lang="en-GB" sz="2000" dirty="0"/>
              <a:t> – </a:t>
            </a:r>
            <a:r>
              <a:rPr lang="en-GB" sz="2000" dirty="0">
                <a:hlinkClick r:id="rId2"/>
              </a:rPr>
              <a:t>FPF UK meeting</a:t>
            </a:r>
            <a:r>
              <a:rPr lang="en-GB" sz="2000" dirty="0"/>
              <a:t> (11/10/23):</a:t>
            </a:r>
          </a:p>
          <a:p>
            <a:pPr marL="742950" lvl="1" indent="-285750">
              <a:buFont typeface="Courier New"/>
              <a:buChar char="o"/>
            </a:pPr>
            <a:r>
              <a:rPr lang="en-GB" sz="2000" dirty="0"/>
              <a:t>Oxford, Sussex, Liverpool, Manchester, RAL, Sheffield </a:t>
            </a:r>
          </a:p>
          <a:p>
            <a:pPr marL="742950" lvl="1" indent="-285750">
              <a:buFont typeface="Courier New"/>
              <a:buChar char="o"/>
            </a:pPr>
            <a:r>
              <a:rPr lang="en-GB" sz="2000" dirty="0"/>
              <a:t>Dual Readout/ Tracking/ Support structures/ Simulation and data analysis</a:t>
            </a:r>
          </a:p>
          <a:p>
            <a:pPr marL="742950" lvl="1" indent="-285750">
              <a:buFont typeface="Courier New"/>
              <a:buChar char="o"/>
            </a:pPr>
            <a:r>
              <a:rPr lang="en-GB" sz="2000" dirty="0"/>
              <a:t>Preparing statement of interest with STFC</a:t>
            </a:r>
          </a:p>
        </p:txBody>
      </p:sp>
      <p:sp>
        <p:nvSpPr>
          <p:cNvPr id="6" name="TextBox 5">
            <a:extLst>
              <a:ext uri="{FF2B5EF4-FFF2-40B4-BE49-F238E27FC236}">
                <a16:creationId xmlns:a16="http://schemas.microsoft.com/office/drawing/2014/main" id="{5C754493-770D-0E68-7CEB-2A533276F391}"/>
              </a:ext>
            </a:extLst>
          </p:cNvPr>
          <p:cNvSpPr txBox="1"/>
          <p:nvPr/>
        </p:nvSpPr>
        <p:spPr>
          <a:xfrm>
            <a:off x="112006" y="2579906"/>
            <a:ext cx="10278426" cy="427809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Font typeface="Arial"/>
              <a:buChar char="•"/>
            </a:pPr>
            <a:r>
              <a:rPr lang="en-GB" sz="2000" dirty="0"/>
              <a:t>    </a:t>
            </a:r>
            <a:r>
              <a:rPr lang="en-GB" sz="2000" b="1" dirty="0"/>
              <a:t>France: ENS</a:t>
            </a:r>
            <a:r>
              <a:rPr lang="en-GB" sz="2000" dirty="0"/>
              <a:t> – simulation, performance</a:t>
            </a:r>
          </a:p>
          <a:p>
            <a:r>
              <a:rPr lang="en-GB" sz="2000" dirty="0"/>
              <a:t> </a:t>
            </a:r>
          </a:p>
          <a:p>
            <a:pPr>
              <a:buFont typeface="Arial"/>
              <a:buChar char="•"/>
            </a:pPr>
            <a:r>
              <a:rPr lang="en-GB" sz="2000" b="1" dirty="0"/>
              <a:t>    Geneva: </a:t>
            </a:r>
            <a:r>
              <a:rPr lang="en-GB" sz="2000" dirty="0">
                <a:ea typeface="+mn-lt"/>
                <a:cs typeface="+mn-lt"/>
              </a:rPr>
              <a:t>Investigating options within Switzerland </a:t>
            </a:r>
            <a:endParaRPr lang="en-GB" sz="2000" b="1" dirty="0"/>
          </a:p>
          <a:p>
            <a:endParaRPr lang="en-GB" sz="2000" dirty="0"/>
          </a:p>
          <a:p>
            <a:pPr>
              <a:buFont typeface="Arial"/>
              <a:buChar char="•"/>
            </a:pPr>
            <a:r>
              <a:rPr lang="en-GB" sz="2000" dirty="0"/>
              <a:t>    </a:t>
            </a:r>
            <a:r>
              <a:rPr lang="en-GB" sz="2000" b="1" dirty="0"/>
              <a:t>Japan</a:t>
            </a:r>
            <a:r>
              <a:rPr lang="en-GB" sz="2000" dirty="0"/>
              <a:t>: </a:t>
            </a:r>
            <a:r>
              <a:rPr lang="en-GB" dirty="0">
                <a:ea typeface="+mn-lt"/>
                <a:cs typeface="+mn-lt"/>
              </a:rPr>
              <a:t>FASER2 &amp; FASERnu2 in process of being included in one of Grand Vision summarised </a:t>
            </a:r>
          </a:p>
          <a:p>
            <a:r>
              <a:rPr lang="en-GB" dirty="0">
                <a:ea typeface="+mn-lt"/>
                <a:cs typeface="+mn-lt"/>
              </a:rPr>
              <a:t>                        by Science Council of Japan</a:t>
            </a:r>
            <a:endParaRPr lang="en-GB" dirty="0"/>
          </a:p>
          <a:p>
            <a:endParaRPr lang="en-GB" dirty="0">
              <a:ea typeface="+mn-lt"/>
              <a:cs typeface="+mn-lt"/>
            </a:endParaRPr>
          </a:p>
          <a:p>
            <a:pPr>
              <a:buFont typeface="Arial"/>
              <a:buChar char="•"/>
            </a:pPr>
            <a:r>
              <a:rPr lang="en-GB" dirty="0">
                <a:ea typeface="+mn-lt"/>
                <a:cs typeface="+mn-lt"/>
              </a:rPr>
              <a:t>     </a:t>
            </a:r>
            <a:r>
              <a:rPr lang="en-GB" sz="2000" b="1" dirty="0">
                <a:ea typeface="+mn-lt"/>
                <a:cs typeface="+mn-lt"/>
              </a:rPr>
              <a:t>US</a:t>
            </a:r>
            <a:r>
              <a:rPr lang="en-GB" dirty="0">
                <a:ea typeface="+mn-lt"/>
                <a:cs typeface="+mn-lt"/>
              </a:rPr>
              <a:t>: FASER groups to look at applying for NSF funds for FASER2 work</a:t>
            </a:r>
          </a:p>
          <a:p>
            <a:pPr lvl="1">
              <a:buFont typeface="Courier New"/>
              <a:buChar char="o"/>
            </a:pPr>
            <a:r>
              <a:rPr lang="en-GB" dirty="0">
                <a:ea typeface="+mn-lt"/>
                <a:cs typeface="+mn-lt"/>
              </a:rPr>
              <a:t>  UCI, Washington, Oregon</a:t>
            </a:r>
          </a:p>
          <a:p>
            <a:pPr lvl="1">
              <a:buFont typeface="Courier New"/>
              <a:buChar char="o"/>
            </a:pPr>
            <a:endParaRPr lang="en-GB" dirty="0">
              <a:ea typeface="+mn-lt"/>
              <a:cs typeface="+mn-lt"/>
            </a:endParaRPr>
          </a:p>
          <a:p>
            <a:pPr marL="285750" indent="-285750">
              <a:buFont typeface="Arial,Sans-Serif"/>
              <a:buChar char="•"/>
            </a:pPr>
            <a:r>
              <a:rPr lang="en-GB" dirty="0">
                <a:ea typeface="+mn-lt"/>
                <a:cs typeface="+mn-lt"/>
              </a:rPr>
              <a:t> </a:t>
            </a:r>
            <a:r>
              <a:rPr lang="en-GB" sz="2000" b="1" dirty="0">
                <a:latin typeface="Arial"/>
                <a:ea typeface="+mn-lt"/>
                <a:cs typeface="Arial"/>
              </a:rPr>
              <a:t>Serbia</a:t>
            </a:r>
            <a:r>
              <a:rPr lang="en-GB" sz="2000" dirty="0">
                <a:latin typeface="Arial"/>
                <a:ea typeface="+mn-lt"/>
                <a:cs typeface="Arial"/>
              </a:rPr>
              <a:t>: Activities on FASER2 studies </a:t>
            </a:r>
            <a:endParaRPr lang="en-US" sz="2000" dirty="0">
              <a:latin typeface="Arial"/>
              <a:ea typeface="+mn-lt"/>
              <a:cs typeface="Arial"/>
            </a:endParaRPr>
          </a:p>
          <a:p>
            <a:pPr marL="742950" lvl="1" indent="-285750">
              <a:buFont typeface="Courier New,monospace"/>
              <a:buChar char="o"/>
            </a:pPr>
            <a:r>
              <a:rPr lang="en-GB" sz="2000" dirty="0">
                <a:latin typeface="Arial"/>
                <a:ea typeface="+mn-lt"/>
                <a:cs typeface="Arial"/>
              </a:rPr>
              <a:t>  </a:t>
            </a:r>
            <a:r>
              <a:rPr lang="en-GB" sz="2000" b="1" dirty="0">
                <a:latin typeface="Arial"/>
                <a:ea typeface="+mn-lt"/>
                <a:cs typeface="Arial"/>
              </a:rPr>
              <a:t>Belgrade group</a:t>
            </a:r>
            <a:r>
              <a:rPr lang="en-GB" sz="2000" dirty="0">
                <a:latin typeface="Arial"/>
                <a:ea typeface="+mn-lt"/>
                <a:cs typeface="Arial"/>
              </a:rPr>
              <a:t>: Marija Vranješ </a:t>
            </a:r>
            <a:r>
              <a:rPr lang="en-GB" sz="2000" dirty="0" err="1">
                <a:latin typeface="Arial"/>
                <a:ea typeface="+mn-lt"/>
                <a:cs typeface="Arial"/>
              </a:rPr>
              <a:t>Milosavljević</a:t>
            </a:r>
            <a:r>
              <a:rPr lang="en-GB" sz="2000" dirty="0">
                <a:latin typeface="Arial"/>
                <a:ea typeface="+mn-lt"/>
                <a:cs typeface="Arial"/>
              </a:rPr>
              <a:t>, Nenad </a:t>
            </a:r>
            <a:r>
              <a:rPr lang="en-GB" sz="2000" dirty="0" err="1">
                <a:latin typeface="Arial"/>
                <a:ea typeface="+mn-lt"/>
                <a:cs typeface="Arial"/>
              </a:rPr>
              <a:t>Vranješ</a:t>
            </a:r>
            <a:endParaRPr lang="en-GB" sz="2000" dirty="0">
              <a:latin typeface="Arial"/>
              <a:ea typeface="+mn-lt"/>
              <a:cs typeface="Arial"/>
            </a:endParaRPr>
          </a:p>
          <a:p>
            <a:pPr marL="742950" lvl="1" indent="-285750">
              <a:buFont typeface="Courier New,monospace"/>
              <a:buChar char="o"/>
            </a:pPr>
            <a:endParaRPr lang="en-GB" sz="2000" dirty="0">
              <a:latin typeface="Arial"/>
              <a:ea typeface="+mn-lt"/>
              <a:cs typeface="Arial"/>
            </a:endParaRPr>
          </a:p>
          <a:p>
            <a:pPr>
              <a:buFont typeface="Arial"/>
              <a:buChar char="•"/>
            </a:pPr>
            <a:r>
              <a:rPr lang="en-GB" sz="2000" dirty="0">
                <a:ea typeface="+mn-lt"/>
                <a:cs typeface="+mn-lt"/>
              </a:rPr>
              <a:t>   Expected </a:t>
            </a:r>
            <a:r>
              <a:rPr lang="en-GB" sz="2000" b="1" dirty="0">
                <a:ea typeface="+mn-lt"/>
                <a:cs typeface="+mn-lt"/>
              </a:rPr>
              <a:t>increased involvement </a:t>
            </a:r>
            <a:r>
              <a:rPr lang="en-GB" sz="2000" dirty="0">
                <a:ea typeface="+mn-lt"/>
                <a:cs typeface="+mn-lt"/>
              </a:rPr>
              <a:t>from existing FASER collaboration</a:t>
            </a:r>
          </a:p>
        </p:txBody>
      </p:sp>
      <p:sp>
        <p:nvSpPr>
          <p:cNvPr id="7" name="TextBox 6">
            <a:extLst>
              <a:ext uri="{FF2B5EF4-FFF2-40B4-BE49-F238E27FC236}">
                <a16:creationId xmlns:a16="http://schemas.microsoft.com/office/drawing/2014/main" id="{D84E562C-A7A9-081D-217E-271B690D5A79}"/>
              </a:ext>
            </a:extLst>
          </p:cNvPr>
          <p:cNvSpPr txBox="1"/>
          <p:nvPr/>
        </p:nvSpPr>
        <p:spPr>
          <a:xfrm>
            <a:off x="8335684" y="2096644"/>
            <a:ext cx="2842509" cy="646331"/>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none" rtlCol="0">
            <a:spAutoFit/>
          </a:bodyPr>
          <a:lstStyle/>
          <a:p>
            <a:r>
              <a:rPr lang="en-US" b="1" dirty="0"/>
              <a:t>Very successful in widening </a:t>
            </a:r>
            <a:br>
              <a:rPr lang="en-US" b="1" dirty="0"/>
            </a:br>
            <a:r>
              <a:rPr lang="en-US" b="1" dirty="0"/>
              <a:t>UK engagement</a:t>
            </a:r>
          </a:p>
        </p:txBody>
      </p:sp>
      <p:sp>
        <p:nvSpPr>
          <p:cNvPr id="9" name="TextBox 8">
            <a:extLst>
              <a:ext uri="{FF2B5EF4-FFF2-40B4-BE49-F238E27FC236}">
                <a16:creationId xmlns:a16="http://schemas.microsoft.com/office/drawing/2014/main" id="{04198151-597F-D59C-AEBD-DE1675103AA5}"/>
              </a:ext>
            </a:extLst>
          </p:cNvPr>
          <p:cNvSpPr txBox="1"/>
          <p:nvPr/>
        </p:nvSpPr>
        <p:spPr>
          <a:xfrm>
            <a:off x="7922783" y="6264699"/>
            <a:ext cx="1834156" cy="369332"/>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none" rtlCol="0">
            <a:spAutoFit/>
          </a:bodyPr>
          <a:lstStyle/>
          <a:p>
            <a:r>
              <a:rPr lang="en-US" b="1" dirty="0"/>
              <a:t>This is happening</a:t>
            </a:r>
          </a:p>
        </p:txBody>
      </p:sp>
      <p:sp>
        <p:nvSpPr>
          <p:cNvPr id="11" name="TextBox 10">
            <a:extLst>
              <a:ext uri="{FF2B5EF4-FFF2-40B4-BE49-F238E27FC236}">
                <a16:creationId xmlns:a16="http://schemas.microsoft.com/office/drawing/2014/main" id="{0E5C79A1-0E0F-F2F2-4C67-B270CA1DA964}"/>
              </a:ext>
            </a:extLst>
          </p:cNvPr>
          <p:cNvSpPr txBox="1"/>
          <p:nvPr/>
        </p:nvSpPr>
        <p:spPr>
          <a:xfrm>
            <a:off x="8610600" y="5286573"/>
            <a:ext cx="2292679" cy="646331"/>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none" rtlCol="0">
            <a:spAutoFit/>
          </a:bodyPr>
          <a:lstStyle/>
          <a:p>
            <a:r>
              <a:rPr lang="en-US" b="1" dirty="0"/>
              <a:t>Major contributors to </a:t>
            </a:r>
            <a:br>
              <a:rPr lang="en-US" b="1" dirty="0"/>
            </a:br>
            <a:r>
              <a:rPr lang="en-US" b="1" dirty="0"/>
              <a:t>performance note</a:t>
            </a:r>
          </a:p>
        </p:txBody>
      </p:sp>
    </p:spTree>
    <p:extLst>
      <p:ext uri="{BB962C8B-B14F-4D97-AF65-F5344CB8AC3E}">
        <p14:creationId xmlns:p14="http://schemas.microsoft.com/office/powerpoint/2010/main" val="2872048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33B2C-8F2C-4C33-B957-D95F023022AB}"/>
              </a:ext>
            </a:extLst>
          </p:cNvPr>
          <p:cNvSpPr>
            <a:spLocks noGrp="1"/>
          </p:cNvSpPr>
          <p:nvPr>
            <p:ph type="title"/>
          </p:nvPr>
        </p:nvSpPr>
        <p:spPr/>
        <p:txBody>
          <a:bodyPr/>
          <a:lstStyle/>
          <a:p>
            <a:r>
              <a:rPr lang="en-GB" dirty="0"/>
              <a:t>Making the case</a:t>
            </a:r>
          </a:p>
        </p:txBody>
      </p:sp>
      <p:sp>
        <p:nvSpPr>
          <p:cNvPr id="3" name="Content Placeholder 2">
            <a:extLst>
              <a:ext uri="{FF2B5EF4-FFF2-40B4-BE49-F238E27FC236}">
                <a16:creationId xmlns:a16="http://schemas.microsoft.com/office/drawing/2014/main" id="{A9CBE034-E3F0-476B-9A53-F4FE4FCF9F79}"/>
              </a:ext>
            </a:extLst>
          </p:cNvPr>
          <p:cNvSpPr>
            <a:spLocks noGrp="1"/>
          </p:cNvSpPr>
          <p:nvPr>
            <p:ph idx="1"/>
          </p:nvPr>
        </p:nvSpPr>
        <p:spPr>
          <a:xfrm>
            <a:off x="328061" y="1614791"/>
            <a:ext cx="3934657" cy="4562172"/>
          </a:xfrm>
        </p:spPr>
        <p:txBody>
          <a:bodyPr/>
          <a:lstStyle/>
          <a:p>
            <a:r>
              <a:rPr lang="en-GB" dirty="0">
                <a:solidFill>
                  <a:srgbClr val="FF0000"/>
                </a:solidFill>
              </a:rPr>
              <a:t>Science</a:t>
            </a:r>
          </a:p>
          <a:p>
            <a:pPr lvl="1"/>
            <a:r>
              <a:rPr lang="en-GB" dirty="0"/>
              <a:t>TeV Neutrinos</a:t>
            </a:r>
          </a:p>
          <a:p>
            <a:pPr lvl="1"/>
            <a:r>
              <a:rPr lang="en-GB" dirty="0"/>
              <a:t>Unique BSM opportunities</a:t>
            </a:r>
          </a:p>
          <a:p>
            <a:pPr lvl="1"/>
            <a:r>
              <a:rPr lang="en-GB" dirty="0"/>
              <a:t>QCD</a:t>
            </a:r>
          </a:p>
          <a:p>
            <a:pPr lvl="1"/>
            <a:r>
              <a:rPr lang="en-GB" dirty="0"/>
              <a:t>DIS</a:t>
            </a:r>
          </a:p>
          <a:p>
            <a:pPr lvl="1"/>
            <a:r>
              <a:rPr lang="en-GB" dirty="0"/>
              <a:t>Cosmic rays</a:t>
            </a:r>
          </a:p>
          <a:p>
            <a:r>
              <a:rPr lang="en-GB" dirty="0">
                <a:solidFill>
                  <a:srgbClr val="FF0000"/>
                </a:solidFill>
              </a:rPr>
              <a:t>Technology</a:t>
            </a:r>
          </a:p>
          <a:p>
            <a:pPr lvl="1"/>
            <a:r>
              <a:rPr lang="en-GB" dirty="0"/>
              <a:t>Demonstrators for </a:t>
            </a:r>
            <a:br>
              <a:rPr lang="en-GB" dirty="0"/>
            </a:br>
            <a:r>
              <a:rPr lang="en-GB" dirty="0"/>
              <a:t>collider detectors</a:t>
            </a:r>
          </a:p>
          <a:p>
            <a:pPr marL="457200" lvl="1" indent="0">
              <a:buNone/>
            </a:pPr>
            <a:endParaRPr lang="en-GB" dirty="0"/>
          </a:p>
          <a:p>
            <a:pPr lvl="2"/>
            <a:endParaRPr lang="en-GB" dirty="0"/>
          </a:p>
        </p:txBody>
      </p:sp>
      <p:sp>
        <p:nvSpPr>
          <p:cNvPr id="5" name="Slide Number Placeholder 4">
            <a:extLst>
              <a:ext uri="{FF2B5EF4-FFF2-40B4-BE49-F238E27FC236}">
                <a16:creationId xmlns:a16="http://schemas.microsoft.com/office/drawing/2014/main" id="{29E4B5B1-D587-4826-B9AF-403D6F829C3B}"/>
              </a:ext>
            </a:extLst>
          </p:cNvPr>
          <p:cNvSpPr>
            <a:spLocks noGrp="1"/>
          </p:cNvSpPr>
          <p:nvPr>
            <p:ph type="sldNum" sz="quarter" idx="12"/>
          </p:nvPr>
        </p:nvSpPr>
        <p:spPr/>
        <p:txBody>
          <a:bodyPr/>
          <a:lstStyle/>
          <a:p>
            <a:fld id="{6A6A768C-C6A2-4F8A-94B7-8D975E2FF5DE}" type="slidenum">
              <a:rPr lang="en-GB" smtClean="0"/>
              <a:t>19</a:t>
            </a:fld>
            <a:endParaRPr lang="en-GB"/>
          </a:p>
        </p:txBody>
      </p:sp>
      <p:sp>
        <p:nvSpPr>
          <p:cNvPr id="6" name="Content Placeholder 2">
            <a:extLst>
              <a:ext uri="{FF2B5EF4-FFF2-40B4-BE49-F238E27FC236}">
                <a16:creationId xmlns:a16="http://schemas.microsoft.com/office/drawing/2014/main" id="{FA850CC7-2083-414F-B06B-39C87568ED6B}"/>
              </a:ext>
            </a:extLst>
          </p:cNvPr>
          <p:cNvSpPr txBox="1">
            <a:spLocks/>
          </p:cNvSpPr>
          <p:nvPr/>
        </p:nvSpPr>
        <p:spPr>
          <a:xfrm>
            <a:off x="3837674" y="1614791"/>
            <a:ext cx="4263189" cy="447942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FF0000"/>
                </a:solidFill>
              </a:rPr>
              <a:t>Sustainability</a:t>
            </a:r>
          </a:p>
          <a:p>
            <a:pPr lvl="1"/>
            <a:r>
              <a:rPr lang="en-GB" dirty="0"/>
              <a:t>Maximise use of existing facilities (LHC)</a:t>
            </a:r>
          </a:p>
          <a:p>
            <a:pPr lvl="1"/>
            <a:r>
              <a:rPr lang="en-GB" dirty="0"/>
              <a:t>Fully exploit LHC science</a:t>
            </a:r>
          </a:p>
          <a:p>
            <a:pPr lvl="1"/>
            <a:r>
              <a:rPr lang="en-GB" dirty="0"/>
              <a:t>Building on 70 years of accelerators at CERN</a:t>
            </a:r>
          </a:p>
          <a:p>
            <a:pPr lvl="1"/>
            <a:r>
              <a:rPr lang="en-GB" dirty="0"/>
              <a:t>Very small emissions (C02)</a:t>
            </a:r>
          </a:p>
          <a:p>
            <a:r>
              <a:rPr lang="en-GB" dirty="0">
                <a:solidFill>
                  <a:srgbClr val="FF0000"/>
                </a:solidFill>
              </a:rPr>
              <a:t>People &amp; skills</a:t>
            </a:r>
          </a:p>
          <a:p>
            <a:pPr lvl="1"/>
            <a:r>
              <a:rPr lang="en-GB" dirty="0"/>
              <a:t>Training ground for larger experiments</a:t>
            </a:r>
          </a:p>
          <a:p>
            <a:pPr lvl="1"/>
            <a:r>
              <a:rPr lang="en-GB" dirty="0"/>
              <a:t>Skills pipeline in experiment design, commissioning, operation</a:t>
            </a:r>
          </a:p>
          <a:p>
            <a:pPr lvl="2"/>
            <a:endParaRPr lang="en-GB" dirty="0"/>
          </a:p>
        </p:txBody>
      </p:sp>
      <p:sp>
        <p:nvSpPr>
          <p:cNvPr id="9" name="Content Placeholder 2">
            <a:extLst>
              <a:ext uri="{FF2B5EF4-FFF2-40B4-BE49-F238E27FC236}">
                <a16:creationId xmlns:a16="http://schemas.microsoft.com/office/drawing/2014/main" id="{880BD0CB-C692-437A-B2B1-F78CA1EE75D5}"/>
              </a:ext>
            </a:extLst>
          </p:cNvPr>
          <p:cNvSpPr txBox="1">
            <a:spLocks/>
          </p:cNvSpPr>
          <p:nvPr/>
        </p:nvSpPr>
        <p:spPr>
          <a:xfrm>
            <a:off x="8402453" y="1614791"/>
            <a:ext cx="3461486" cy="44794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FF0000"/>
                </a:solidFill>
              </a:rPr>
              <a:t>Timeliness</a:t>
            </a:r>
          </a:p>
          <a:p>
            <a:pPr lvl="1"/>
            <a:r>
              <a:rPr lang="en-GB" dirty="0"/>
              <a:t>Unique opportunity during operation of HL-LHC</a:t>
            </a:r>
          </a:p>
          <a:p>
            <a:pPr lvl="1"/>
            <a:r>
              <a:rPr lang="en-GB" dirty="0"/>
              <a:t>Continuity between large projects</a:t>
            </a:r>
          </a:p>
          <a:p>
            <a:r>
              <a:rPr lang="en-GB" dirty="0">
                <a:solidFill>
                  <a:srgbClr val="FF0000"/>
                </a:solidFill>
              </a:rPr>
              <a:t>Cost</a:t>
            </a:r>
          </a:p>
          <a:p>
            <a:pPr lvl="1"/>
            <a:r>
              <a:rPr lang="en-GB" dirty="0"/>
              <a:t>Modest cost</a:t>
            </a:r>
          </a:p>
          <a:p>
            <a:pPr lvl="1"/>
            <a:r>
              <a:rPr lang="en-GB" dirty="0"/>
              <a:t>About the same as a building</a:t>
            </a:r>
          </a:p>
        </p:txBody>
      </p:sp>
    </p:spTree>
    <p:extLst>
      <p:ext uri="{BB962C8B-B14F-4D97-AF65-F5344CB8AC3E}">
        <p14:creationId xmlns:p14="http://schemas.microsoft.com/office/powerpoint/2010/main" val="961209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29E9D4B9-1BC0-4B62-8ACE-151C942FD6BB}"/>
              </a:ext>
            </a:extLst>
          </p:cNvPr>
          <p:cNvGrpSpPr/>
          <p:nvPr/>
        </p:nvGrpSpPr>
        <p:grpSpPr>
          <a:xfrm>
            <a:off x="3532552" y="142026"/>
            <a:ext cx="4825113" cy="1936062"/>
            <a:chOff x="187287" y="754706"/>
            <a:chExt cx="4717288" cy="1738121"/>
          </a:xfrm>
        </p:grpSpPr>
        <p:pic>
          <p:nvPicPr>
            <p:cNvPr id="10" name="Picture 9">
              <a:extLst>
                <a:ext uri="{FF2B5EF4-FFF2-40B4-BE49-F238E27FC236}">
                  <a16:creationId xmlns:a16="http://schemas.microsoft.com/office/drawing/2014/main" id="{EA3B216F-D985-4637-8E7E-ECE16BFC8554}"/>
                </a:ext>
              </a:extLst>
            </p:cNvPr>
            <p:cNvPicPr>
              <a:picLocks noChangeAspect="1"/>
            </p:cNvPicPr>
            <p:nvPr/>
          </p:nvPicPr>
          <p:blipFill rotWithShape="1">
            <a:blip r:embed="rId2"/>
            <a:srcRect l="4938" r="19136" b="52941"/>
            <a:stretch/>
          </p:blipFill>
          <p:spPr>
            <a:xfrm>
              <a:off x="187287" y="754706"/>
              <a:ext cx="4628460" cy="1730099"/>
            </a:xfrm>
            <a:prstGeom prst="rect">
              <a:avLst/>
            </a:prstGeom>
          </p:spPr>
        </p:pic>
        <p:sp>
          <p:nvSpPr>
            <p:cNvPr id="11" name="Rectangle 10">
              <a:extLst>
                <a:ext uri="{FF2B5EF4-FFF2-40B4-BE49-F238E27FC236}">
                  <a16:creationId xmlns:a16="http://schemas.microsoft.com/office/drawing/2014/main" id="{77D14E90-61EC-4EE7-87C7-7A9A8B169F88}"/>
                </a:ext>
              </a:extLst>
            </p:cNvPr>
            <p:cNvSpPr/>
            <p:nvPr/>
          </p:nvSpPr>
          <p:spPr>
            <a:xfrm>
              <a:off x="3879169" y="1890753"/>
              <a:ext cx="1025406" cy="6020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2" name="Picture 11">
            <a:extLst>
              <a:ext uri="{FF2B5EF4-FFF2-40B4-BE49-F238E27FC236}">
                <a16:creationId xmlns:a16="http://schemas.microsoft.com/office/drawing/2014/main" id="{64B99852-EEF6-4E18-8017-8B0CA3ABB3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120" y="2211889"/>
            <a:ext cx="11221680" cy="4033162"/>
          </a:xfrm>
          <a:prstGeom prst="rect">
            <a:avLst/>
          </a:prstGeom>
        </p:spPr>
      </p:pic>
      <p:sp>
        <p:nvSpPr>
          <p:cNvPr id="13" name="Rectangle 12">
            <a:extLst>
              <a:ext uri="{FF2B5EF4-FFF2-40B4-BE49-F238E27FC236}">
                <a16:creationId xmlns:a16="http://schemas.microsoft.com/office/drawing/2014/main" id="{383C0AFA-3E97-4F60-A00A-2ADC33F209BA}"/>
              </a:ext>
            </a:extLst>
          </p:cNvPr>
          <p:cNvSpPr/>
          <p:nvPr/>
        </p:nvSpPr>
        <p:spPr>
          <a:xfrm>
            <a:off x="297455" y="2069151"/>
            <a:ext cx="3589228" cy="3781793"/>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9E36EEBD-490B-4EE4-ADE1-86218E56A2CB}"/>
              </a:ext>
            </a:extLst>
          </p:cNvPr>
          <p:cNvSpPr/>
          <p:nvPr/>
        </p:nvSpPr>
        <p:spPr>
          <a:xfrm>
            <a:off x="7544283" y="2453595"/>
            <a:ext cx="3974852" cy="4033162"/>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a:extLst>
              <a:ext uri="{FF2B5EF4-FFF2-40B4-BE49-F238E27FC236}">
                <a16:creationId xmlns:a16="http://schemas.microsoft.com/office/drawing/2014/main" id="{55CF7151-E136-4A02-B602-6557B87B33EA}"/>
              </a:ext>
            </a:extLst>
          </p:cNvPr>
          <p:cNvSpPr/>
          <p:nvPr/>
        </p:nvSpPr>
        <p:spPr>
          <a:xfrm>
            <a:off x="6973677" y="3429000"/>
            <a:ext cx="570606" cy="45995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Rounded Corners 15">
            <a:extLst>
              <a:ext uri="{FF2B5EF4-FFF2-40B4-BE49-F238E27FC236}">
                <a16:creationId xmlns:a16="http://schemas.microsoft.com/office/drawing/2014/main" id="{47694166-E942-44DB-9DB0-FCDF87CBBC3A}"/>
              </a:ext>
            </a:extLst>
          </p:cNvPr>
          <p:cNvSpPr/>
          <p:nvPr/>
        </p:nvSpPr>
        <p:spPr>
          <a:xfrm>
            <a:off x="3886683" y="3018622"/>
            <a:ext cx="3657600" cy="2832323"/>
          </a:xfrm>
          <a:prstGeom prst="roundRect">
            <a:avLst/>
          </a:prstGeom>
          <a:noFill/>
          <a:ln w="508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Arrow Connector 23">
            <a:extLst>
              <a:ext uri="{FF2B5EF4-FFF2-40B4-BE49-F238E27FC236}">
                <a16:creationId xmlns:a16="http://schemas.microsoft.com/office/drawing/2014/main" id="{8470D816-C525-4AE6-86ED-3DA269999453}"/>
              </a:ext>
            </a:extLst>
          </p:cNvPr>
          <p:cNvCxnSpPr>
            <a:cxnSpLocks/>
          </p:cNvCxnSpPr>
          <p:nvPr/>
        </p:nvCxnSpPr>
        <p:spPr>
          <a:xfrm flipH="1" flipV="1">
            <a:off x="8357665" y="5255044"/>
            <a:ext cx="3567055" cy="572879"/>
          </a:xfrm>
          <a:prstGeom prst="straightConnector1">
            <a:avLst/>
          </a:prstGeom>
          <a:ln w="41275">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DD048B4F-DBE3-438F-AEC9-AA04E1308244}"/>
              </a:ext>
            </a:extLst>
          </p:cNvPr>
          <p:cNvSpPr txBox="1"/>
          <p:nvPr/>
        </p:nvSpPr>
        <p:spPr>
          <a:xfrm rot="480441">
            <a:off x="11074028" y="5330088"/>
            <a:ext cx="724878" cy="369332"/>
          </a:xfrm>
          <a:prstGeom prst="rect">
            <a:avLst/>
          </a:prstGeom>
          <a:noFill/>
        </p:spPr>
        <p:txBody>
          <a:bodyPr wrap="none" rtlCol="0">
            <a:spAutoFit/>
          </a:bodyPr>
          <a:lstStyle/>
          <a:p>
            <a:r>
              <a:rPr lang="en-GB" b="1" dirty="0">
                <a:solidFill>
                  <a:schemeClr val="accent2"/>
                </a:solidFill>
              </a:rPr>
              <a:t>beam</a:t>
            </a:r>
          </a:p>
        </p:txBody>
      </p:sp>
      <p:sp>
        <p:nvSpPr>
          <p:cNvPr id="2" name="Slide Number Placeholder 1">
            <a:extLst>
              <a:ext uri="{FF2B5EF4-FFF2-40B4-BE49-F238E27FC236}">
                <a16:creationId xmlns:a16="http://schemas.microsoft.com/office/drawing/2014/main" id="{786BD5DB-B580-7EB0-4794-D25B10605181}"/>
              </a:ext>
            </a:extLst>
          </p:cNvPr>
          <p:cNvSpPr>
            <a:spLocks noGrp="1"/>
          </p:cNvSpPr>
          <p:nvPr>
            <p:ph type="sldNum" sz="quarter" idx="12"/>
          </p:nvPr>
        </p:nvSpPr>
        <p:spPr/>
        <p:txBody>
          <a:bodyPr/>
          <a:lstStyle/>
          <a:p>
            <a:fld id="{4D83DB1F-44BF-4635-AFB2-1A614465DFDE}" type="slidenum">
              <a:rPr lang="en-GB" smtClean="0"/>
              <a:t>2</a:t>
            </a:fld>
            <a:endParaRPr lang="en-GB"/>
          </a:p>
        </p:txBody>
      </p:sp>
    </p:spTree>
    <p:extLst>
      <p:ext uri="{BB962C8B-B14F-4D97-AF65-F5344CB8AC3E}">
        <p14:creationId xmlns:p14="http://schemas.microsoft.com/office/powerpoint/2010/main" val="1594686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B77B1-67A8-4997-91CA-28A79AE3E85A}"/>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9F4049D4-AA5D-4441-92CE-22B83546B3AE}"/>
              </a:ext>
            </a:extLst>
          </p:cNvPr>
          <p:cNvSpPr>
            <a:spLocks noGrp="1"/>
          </p:cNvSpPr>
          <p:nvPr>
            <p:ph idx="1"/>
          </p:nvPr>
        </p:nvSpPr>
        <p:spPr/>
        <p:txBody>
          <a:bodyPr/>
          <a:lstStyle/>
          <a:p>
            <a:r>
              <a:rPr lang="en-GB" dirty="0">
                <a:solidFill>
                  <a:srgbClr val="FF0000"/>
                </a:solidFill>
              </a:rPr>
              <a:t>FASER2 detector can meet FPF requirements:</a:t>
            </a:r>
          </a:p>
          <a:p>
            <a:pPr lvl="1"/>
            <a:r>
              <a:rPr lang="en-GB" dirty="0"/>
              <a:t>BSM searches – FASER x600</a:t>
            </a:r>
          </a:p>
          <a:p>
            <a:pPr lvl="1"/>
            <a:r>
              <a:rPr lang="en-GB" dirty="0" err="1"/>
              <a:t>FLArE</a:t>
            </a:r>
            <a:r>
              <a:rPr lang="en-GB" dirty="0"/>
              <a:t> &amp; FASERv2 spectrometer</a:t>
            </a:r>
          </a:p>
          <a:p>
            <a:r>
              <a:rPr lang="en-GB" dirty="0"/>
              <a:t>Detailed physics analysis checking alternative designs</a:t>
            </a:r>
          </a:p>
          <a:p>
            <a:r>
              <a:rPr lang="en-GB" dirty="0"/>
              <a:t>“Off the shelf” crystal puller magnet performance suffices</a:t>
            </a:r>
          </a:p>
          <a:p>
            <a:pPr lvl="1"/>
            <a:r>
              <a:rPr lang="en-GB" dirty="0"/>
              <a:t>Mechanical design to be checked</a:t>
            </a:r>
          </a:p>
          <a:p>
            <a:r>
              <a:rPr lang="en-GB" dirty="0"/>
              <a:t>Simulation software state-of-the-art</a:t>
            </a:r>
          </a:p>
          <a:p>
            <a:r>
              <a:rPr lang="en-GB" dirty="0"/>
              <a:t>Active collaboration</a:t>
            </a:r>
          </a:p>
          <a:p>
            <a:pPr lvl="1"/>
            <a:r>
              <a:rPr lang="en-GB" dirty="0"/>
              <a:t>With room for new entrants</a:t>
            </a:r>
          </a:p>
        </p:txBody>
      </p:sp>
      <p:sp>
        <p:nvSpPr>
          <p:cNvPr id="4" name="Slide Number Placeholder 3">
            <a:extLst>
              <a:ext uri="{FF2B5EF4-FFF2-40B4-BE49-F238E27FC236}">
                <a16:creationId xmlns:a16="http://schemas.microsoft.com/office/drawing/2014/main" id="{50A6A0D4-17EA-E3F5-41B6-318D96AD6B80}"/>
              </a:ext>
            </a:extLst>
          </p:cNvPr>
          <p:cNvSpPr>
            <a:spLocks noGrp="1"/>
          </p:cNvSpPr>
          <p:nvPr>
            <p:ph type="sldNum" sz="quarter" idx="12"/>
          </p:nvPr>
        </p:nvSpPr>
        <p:spPr/>
        <p:txBody>
          <a:bodyPr/>
          <a:lstStyle/>
          <a:p>
            <a:fld id="{4D83DB1F-44BF-4635-AFB2-1A614465DFDE}" type="slidenum">
              <a:rPr lang="en-GB" smtClean="0"/>
              <a:t>20</a:t>
            </a:fld>
            <a:endParaRPr lang="en-GB"/>
          </a:p>
        </p:txBody>
      </p:sp>
    </p:spTree>
    <p:extLst>
      <p:ext uri="{BB962C8B-B14F-4D97-AF65-F5344CB8AC3E}">
        <p14:creationId xmlns:p14="http://schemas.microsoft.com/office/powerpoint/2010/main" val="236874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3FFACD-ADD8-4ABC-963C-D12AAAE96140}"/>
              </a:ext>
            </a:extLst>
          </p:cNvPr>
          <p:cNvSpPr>
            <a:spLocks noGrp="1"/>
          </p:cNvSpPr>
          <p:nvPr>
            <p:ph type="title"/>
          </p:nvPr>
        </p:nvSpPr>
        <p:spPr/>
        <p:txBody>
          <a:bodyPr/>
          <a:lstStyle/>
          <a:p>
            <a:r>
              <a:rPr lang="en-GB" dirty="0"/>
              <a:t>EXTRAS</a:t>
            </a:r>
          </a:p>
        </p:txBody>
      </p:sp>
      <p:pic>
        <p:nvPicPr>
          <p:cNvPr id="6" name="Picture 5">
            <a:extLst>
              <a:ext uri="{FF2B5EF4-FFF2-40B4-BE49-F238E27FC236}">
                <a16:creationId xmlns:a16="http://schemas.microsoft.com/office/drawing/2014/main" id="{E405F29E-7A3A-40D3-98EC-D173A994FDFE}"/>
              </a:ext>
            </a:extLst>
          </p:cNvPr>
          <p:cNvPicPr>
            <a:picLocks noChangeAspect="1"/>
          </p:cNvPicPr>
          <p:nvPr/>
        </p:nvPicPr>
        <p:blipFill>
          <a:blip r:embed="rId2"/>
          <a:stretch>
            <a:fillRect/>
          </a:stretch>
        </p:blipFill>
        <p:spPr>
          <a:xfrm rot="20535838">
            <a:off x="5328636" y="754517"/>
            <a:ext cx="4589987" cy="5122933"/>
          </a:xfrm>
          <a:prstGeom prst="rect">
            <a:avLst/>
          </a:prstGeom>
          <a:effectLst>
            <a:outerShdw blurRad="50800" dist="38100" dir="2700000" algn="tl" rotWithShape="0">
              <a:prstClr val="black">
                <a:alpha val="40000"/>
              </a:prstClr>
            </a:outerShdw>
          </a:effectLst>
        </p:spPr>
      </p:pic>
      <p:sp>
        <p:nvSpPr>
          <p:cNvPr id="2" name="Slide Number Placeholder 1">
            <a:extLst>
              <a:ext uri="{FF2B5EF4-FFF2-40B4-BE49-F238E27FC236}">
                <a16:creationId xmlns:a16="http://schemas.microsoft.com/office/drawing/2014/main" id="{41DD4715-4566-C238-B5A7-17A1A7C8BD9B}"/>
              </a:ext>
            </a:extLst>
          </p:cNvPr>
          <p:cNvSpPr>
            <a:spLocks noGrp="1"/>
          </p:cNvSpPr>
          <p:nvPr>
            <p:ph type="sldNum" sz="quarter" idx="12"/>
          </p:nvPr>
        </p:nvSpPr>
        <p:spPr/>
        <p:txBody>
          <a:bodyPr/>
          <a:lstStyle/>
          <a:p>
            <a:fld id="{4D83DB1F-44BF-4635-AFB2-1A614465DFDE}" type="slidenum">
              <a:rPr lang="en-GB" smtClean="0"/>
              <a:t>21</a:t>
            </a:fld>
            <a:endParaRPr lang="en-GB"/>
          </a:p>
        </p:txBody>
      </p:sp>
    </p:spTree>
    <p:extLst>
      <p:ext uri="{BB962C8B-B14F-4D97-AF65-F5344CB8AC3E}">
        <p14:creationId xmlns:p14="http://schemas.microsoft.com/office/powerpoint/2010/main" val="558014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DF926FB-B8E9-61E8-2CD0-13D198A1203F}"/>
              </a:ext>
            </a:extLst>
          </p:cNvPr>
          <p:cNvSpPr>
            <a:spLocks noGrp="1"/>
          </p:cNvSpPr>
          <p:nvPr>
            <p:ph type="sldNum" sz="quarter" idx="12"/>
          </p:nvPr>
        </p:nvSpPr>
        <p:spPr/>
        <p:txBody>
          <a:bodyPr/>
          <a:lstStyle/>
          <a:p>
            <a:fld id="{4D83DB1F-44BF-4635-AFB2-1A614465DFDE}" type="slidenum">
              <a:rPr lang="en-GB" smtClean="0"/>
              <a:t>22</a:t>
            </a:fld>
            <a:endParaRPr lang="en-GB"/>
          </a:p>
        </p:txBody>
      </p:sp>
      <p:pic>
        <p:nvPicPr>
          <p:cNvPr id="5" name="Picture 4">
            <a:extLst>
              <a:ext uri="{FF2B5EF4-FFF2-40B4-BE49-F238E27FC236}">
                <a16:creationId xmlns:a16="http://schemas.microsoft.com/office/drawing/2014/main" id="{36BCB3EB-1750-36BC-F5FC-B346F5728194}"/>
              </a:ext>
            </a:extLst>
          </p:cNvPr>
          <p:cNvPicPr>
            <a:picLocks noChangeAspect="1"/>
          </p:cNvPicPr>
          <p:nvPr/>
        </p:nvPicPr>
        <p:blipFill>
          <a:blip r:embed="rId2"/>
          <a:stretch>
            <a:fillRect/>
          </a:stretch>
        </p:blipFill>
        <p:spPr>
          <a:xfrm>
            <a:off x="2495550" y="1098550"/>
            <a:ext cx="7200900" cy="4660900"/>
          </a:xfrm>
          <a:prstGeom prst="rect">
            <a:avLst/>
          </a:prstGeom>
        </p:spPr>
      </p:pic>
    </p:spTree>
    <p:extLst>
      <p:ext uri="{BB962C8B-B14F-4D97-AF65-F5344CB8AC3E}">
        <p14:creationId xmlns:p14="http://schemas.microsoft.com/office/powerpoint/2010/main" val="116915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29E9D4B9-1BC0-4B62-8ACE-151C942FD6BB}"/>
              </a:ext>
            </a:extLst>
          </p:cNvPr>
          <p:cNvGrpSpPr/>
          <p:nvPr/>
        </p:nvGrpSpPr>
        <p:grpSpPr>
          <a:xfrm>
            <a:off x="3532552" y="142026"/>
            <a:ext cx="4825113" cy="1936064"/>
            <a:chOff x="187287" y="754706"/>
            <a:chExt cx="4717288" cy="1738123"/>
          </a:xfrm>
        </p:grpSpPr>
        <p:pic>
          <p:nvPicPr>
            <p:cNvPr id="10" name="Picture 9">
              <a:extLst>
                <a:ext uri="{FF2B5EF4-FFF2-40B4-BE49-F238E27FC236}">
                  <a16:creationId xmlns:a16="http://schemas.microsoft.com/office/drawing/2014/main" id="{EA3B216F-D985-4637-8E7E-ECE16BFC8554}"/>
                </a:ext>
              </a:extLst>
            </p:cNvPr>
            <p:cNvPicPr>
              <a:picLocks noChangeAspect="1"/>
            </p:cNvPicPr>
            <p:nvPr/>
          </p:nvPicPr>
          <p:blipFill rotWithShape="1">
            <a:blip r:embed="rId2"/>
            <a:srcRect l="4938" r="19136" b="52941"/>
            <a:stretch/>
          </p:blipFill>
          <p:spPr>
            <a:xfrm>
              <a:off x="187287" y="754706"/>
              <a:ext cx="4628460" cy="1730099"/>
            </a:xfrm>
            <a:prstGeom prst="rect">
              <a:avLst/>
            </a:prstGeom>
          </p:spPr>
        </p:pic>
        <p:sp>
          <p:nvSpPr>
            <p:cNvPr id="11" name="Rectangle 10">
              <a:extLst>
                <a:ext uri="{FF2B5EF4-FFF2-40B4-BE49-F238E27FC236}">
                  <a16:creationId xmlns:a16="http://schemas.microsoft.com/office/drawing/2014/main" id="{77D14E90-61EC-4EE7-87C7-7A9A8B169F88}"/>
                </a:ext>
              </a:extLst>
            </p:cNvPr>
            <p:cNvSpPr/>
            <p:nvPr/>
          </p:nvSpPr>
          <p:spPr>
            <a:xfrm>
              <a:off x="3879169" y="1890755"/>
              <a:ext cx="1025406" cy="6020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12" name="Picture 11">
            <a:extLst>
              <a:ext uri="{FF2B5EF4-FFF2-40B4-BE49-F238E27FC236}">
                <a16:creationId xmlns:a16="http://schemas.microsoft.com/office/drawing/2014/main" id="{64B99852-EEF6-4E18-8017-8B0CA3ABB3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120" y="2211889"/>
            <a:ext cx="11221680" cy="4033162"/>
          </a:xfrm>
          <a:prstGeom prst="rect">
            <a:avLst/>
          </a:prstGeom>
        </p:spPr>
      </p:pic>
      <p:sp>
        <p:nvSpPr>
          <p:cNvPr id="13" name="Rectangle 12">
            <a:extLst>
              <a:ext uri="{FF2B5EF4-FFF2-40B4-BE49-F238E27FC236}">
                <a16:creationId xmlns:a16="http://schemas.microsoft.com/office/drawing/2014/main" id="{383C0AFA-3E97-4F60-A00A-2ADC33F209BA}"/>
              </a:ext>
            </a:extLst>
          </p:cNvPr>
          <p:cNvSpPr/>
          <p:nvPr/>
        </p:nvSpPr>
        <p:spPr>
          <a:xfrm>
            <a:off x="297455" y="2069151"/>
            <a:ext cx="3589228" cy="3781793"/>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9E36EEBD-490B-4EE4-ADE1-86218E56A2CB}"/>
              </a:ext>
            </a:extLst>
          </p:cNvPr>
          <p:cNvSpPr/>
          <p:nvPr/>
        </p:nvSpPr>
        <p:spPr>
          <a:xfrm>
            <a:off x="7544283" y="2453595"/>
            <a:ext cx="3974852" cy="4033162"/>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a:extLst>
              <a:ext uri="{FF2B5EF4-FFF2-40B4-BE49-F238E27FC236}">
                <a16:creationId xmlns:a16="http://schemas.microsoft.com/office/drawing/2014/main" id="{55CF7151-E136-4A02-B602-6557B87B33EA}"/>
              </a:ext>
            </a:extLst>
          </p:cNvPr>
          <p:cNvSpPr/>
          <p:nvPr/>
        </p:nvSpPr>
        <p:spPr>
          <a:xfrm>
            <a:off x="6973677" y="3429000"/>
            <a:ext cx="570606" cy="45995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Rounded Corners 15">
            <a:extLst>
              <a:ext uri="{FF2B5EF4-FFF2-40B4-BE49-F238E27FC236}">
                <a16:creationId xmlns:a16="http://schemas.microsoft.com/office/drawing/2014/main" id="{47694166-E942-44DB-9DB0-FCDF87CBBC3A}"/>
              </a:ext>
            </a:extLst>
          </p:cNvPr>
          <p:cNvSpPr/>
          <p:nvPr/>
        </p:nvSpPr>
        <p:spPr>
          <a:xfrm>
            <a:off x="3886683" y="3018622"/>
            <a:ext cx="3657600" cy="2832323"/>
          </a:xfrm>
          <a:prstGeom prst="roundRect">
            <a:avLst/>
          </a:prstGeom>
          <a:noFill/>
          <a:ln w="508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Arrow Connector 23">
            <a:extLst>
              <a:ext uri="{FF2B5EF4-FFF2-40B4-BE49-F238E27FC236}">
                <a16:creationId xmlns:a16="http://schemas.microsoft.com/office/drawing/2014/main" id="{8470D816-C525-4AE6-86ED-3DA269999453}"/>
              </a:ext>
            </a:extLst>
          </p:cNvPr>
          <p:cNvCxnSpPr>
            <a:cxnSpLocks/>
          </p:cNvCxnSpPr>
          <p:nvPr/>
        </p:nvCxnSpPr>
        <p:spPr>
          <a:xfrm flipH="1" flipV="1">
            <a:off x="8357665" y="5255044"/>
            <a:ext cx="3567055" cy="572879"/>
          </a:xfrm>
          <a:prstGeom prst="straightConnector1">
            <a:avLst/>
          </a:prstGeom>
          <a:ln w="41275">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DD048B4F-DBE3-438F-AEC9-AA04E1308244}"/>
              </a:ext>
            </a:extLst>
          </p:cNvPr>
          <p:cNvSpPr txBox="1"/>
          <p:nvPr/>
        </p:nvSpPr>
        <p:spPr>
          <a:xfrm rot="480441">
            <a:off x="11074028" y="5330088"/>
            <a:ext cx="724878" cy="369332"/>
          </a:xfrm>
          <a:prstGeom prst="rect">
            <a:avLst/>
          </a:prstGeom>
          <a:noFill/>
        </p:spPr>
        <p:txBody>
          <a:bodyPr wrap="none" rtlCol="0">
            <a:spAutoFit/>
          </a:bodyPr>
          <a:lstStyle/>
          <a:p>
            <a:r>
              <a:rPr lang="en-GB" b="1" dirty="0">
                <a:solidFill>
                  <a:schemeClr val="accent2"/>
                </a:solidFill>
              </a:rPr>
              <a:t>beam</a:t>
            </a:r>
          </a:p>
        </p:txBody>
      </p:sp>
      <p:sp>
        <p:nvSpPr>
          <p:cNvPr id="2" name="TextBox 1">
            <a:extLst>
              <a:ext uri="{FF2B5EF4-FFF2-40B4-BE49-F238E27FC236}">
                <a16:creationId xmlns:a16="http://schemas.microsoft.com/office/drawing/2014/main" id="{5C43D61A-7814-4194-961F-FA74A8BBEE1D}"/>
              </a:ext>
            </a:extLst>
          </p:cNvPr>
          <p:cNvSpPr txBox="1"/>
          <p:nvPr/>
        </p:nvSpPr>
        <p:spPr>
          <a:xfrm>
            <a:off x="6719059" y="2153343"/>
            <a:ext cx="5102038" cy="707886"/>
          </a:xfrm>
          <a:prstGeom prst="rect">
            <a:avLst/>
          </a:prstGeom>
          <a:noFill/>
        </p:spPr>
        <p:txBody>
          <a:bodyPr wrap="none" rtlCol="0">
            <a:spAutoFit/>
          </a:bodyPr>
          <a:lstStyle/>
          <a:p>
            <a:pPr marL="285750" indent="-285750">
              <a:buFont typeface="Arial" panose="020B0604020202020204" pitchFamily="34" charset="0"/>
              <a:buChar char="•"/>
            </a:pPr>
            <a:r>
              <a:rPr lang="en-GB" sz="2000" b="1" dirty="0"/>
              <a:t>Independent tracking spectrometer</a:t>
            </a:r>
          </a:p>
          <a:p>
            <a:pPr marL="285750" indent="-285750">
              <a:buFont typeface="Arial" panose="020B0604020202020204" pitchFamily="34" charset="0"/>
              <a:buChar char="•"/>
            </a:pPr>
            <a:r>
              <a:rPr lang="en-GB" sz="2000" b="1" dirty="0"/>
              <a:t>Muon spectrometer for upstream detectors</a:t>
            </a:r>
          </a:p>
        </p:txBody>
      </p:sp>
      <p:sp>
        <p:nvSpPr>
          <p:cNvPr id="3" name="Slide Number Placeholder 2">
            <a:extLst>
              <a:ext uri="{FF2B5EF4-FFF2-40B4-BE49-F238E27FC236}">
                <a16:creationId xmlns:a16="http://schemas.microsoft.com/office/drawing/2014/main" id="{7DEF19AA-74C6-5B3D-51C6-B81B174B51FD}"/>
              </a:ext>
            </a:extLst>
          </p:cNvPr>
          <p:cNvSpPr>
            <a:spLocks noGrp="1"/>
          </p:cNvSpPr>
          <p:nvPr>
            <p:ph type="sldNum" sz="quarter" idx="12"/>
          </p:nvPr>
        </p:nvSpPr>
        <p:spPr/>
        <p:txBody>
          <a:bodyPr/>
          <a:lstStyle/>
          <a:p>
            <a:fld id="{4D83DB1F-44BF-4635-AFB2-1A614465DFDE}" type="slidenum">
              <a:rPr lang="en-GB" smtClean="0"/>
              <a:t>3</a:t>
            </a:fld>
            <a:endParaRPr lang="en-GB"/>
          </a:p>
        </p:txBody>
      </p:sp>
    </p:spTree>
    <p:extLst>
      <p:ext uri="{BB962C8B-B14F-4D97-AF65-F5344CB8AC3E}">
        <p14:creationId xmlns:p14="http://schemas.microsoft.com/office/powerpoint/2010/main" val="307010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536C2-DB3D-4813-ACD4-2C914588080C}"/>
              </a:ext>
            </a:extLst>
          </p:cNvPr>
          <p:cNvSpPr>
            <a:spLocks noGrp="1"/>
          </p:cNvSpPr>
          <p:nvPr>
            <p:ph type="title"/>
          </p:nvPr>
        </p:nvSpPr>
        <p:spPr>
          <a:xfrm>
            <a:off x="838200" y="220835"/>
            <a:ext cx="10515600" cy="1325563"/>
          </a:xfrm>
        </p:spPr>
        <p:txBody>
          <a:bodyPr/>
          <a:lstStyle/>
          <a:p>
            <a:r>
              <a:rPr lang="en-GB" dirty="0"/>
              <a:t>Purpose of the detector</a:t>
            </a:r>
          </a:p>
        </p:txBody>
      </p:sp>
      <p:sp>
        <p:nvSpPr>
          <p:cNvPr id="4" name="Text Placeholder 3">
            <a:extLst>
              <a:ext uri="{FF2B5EF4-FFF2-40B4-BE49-F238E27FC236}">
                <a16:creationId xmlns:a16="http://schemas.microsoft.com/office/drawing/2014/main" id="{EF9599CC-D78F-481F-8248-930A5228E992}"/>
              </a:ext>
            </a:extLst>
          </p:cNvPr>
          <p:cNvSpPr>
            <a:spLocks noGrp="1"/>
          </p:cNvSpPr>
          <p:nvPr>
            <p:ph type="body" idx="1"/>
          </p:nvPr>
        </p:nvSpPr>
        <p:spPr>
          <a:xfrm>
            <a:off x="839788" y="1295572"/>
            <a:ext cx="5157787" cy="823912"/>
          </a:xfrm>
        </p:spPr>
        <p:txBody>
          <a:bodyPr/>
          <a:lstStyle/>
          <a:p>
            <a:r>
              <a:rPr lang="en-GB" dirty="0">
                <a:solidFill>
                  <a:schemeClr val="accent1">
                    <a:lumMod val="75000"/>
                  </a:schemeClr>
                </a:solidFill>
              </a:rPr>
              <a:t>Independent spectrometer: </a:t>
            </a:r>
            <a:br>
              <a:rPr lang="en-GB" dirty="0">
                <a:solidFill>
                  <a:schemeClr val="accent1">
                    <a:lumMod val="75000"/>
                  </a:schemeClr>
                </a:solidFill>
              </a:rPr>
            </a:br>
            <a:r>
              <a:rPr lang="en-GB" dirty="0">
                <a:solidFill>
                  <a:schemeClr val="accent1">
                    <a:lumMod val="75000"/>
                  </a:schemeClr>
                </a:solidFill>
              </a:rPr>
              <a:t>BSM physics</a:t>
            </a:r>
          </a:p>
        </p:txBody>
      </p:sp>
      <p:sp>
        <p:nvSpPr>
          <p:cNvPr id="3" name="Content Placeholder 2">
            <a:extLst>
              <a:ext uri="{FF2B5EF4-FFF2-40B4-BE49-F238E27FC236}">
                <a16:creationId xmlns:a16="http://schemas.microsoft.com/office/drawing/2014/main" id="{8685D4C0-102B-4F78-B1EA-141AB3D57C81}"/>
              </a:ext>
            </a:extLst>
          </p:cNvPr>
          <p:cNvSpPr>
            <a:spLocks noGrp="1"/>
          </p:cNvSpPr>
          <p:nvPr>
            <p:ph sz="half" idx="2"/>
          </p:nvPr>
        </p:nvSpPr>
        <p:spPr>
          <a:xfrm>
            <a:off x="839788" y="2119484"/>
            <a:ext cx="5157787" cy="4236866"/>
          </a:xfrm>
        </p:spPr>
        <p:txBody>
          <a:bodyPr>
            <a:normAutofit/>
          </a:bodyPr>
          <a:lstStyle/>
          <a:p>
            <a:r>
              <a:rPr lang="en-GB" b="1" dirty="0"/>
              <a:t>600 times</a:t>
            </a:r>
            <a:r>
              <a:rPr lang="en-GB" dirty="0"/>
              <a:t> larger decay volume than FASER</a:t>
            </a:r>
          </a:p>
          <a:p>
            <a:r>
              <a:rPr lang="en-GB" dirty="0"/>
              <a:t>Sensitive to benchmark models</a:t>
            </a:r>
            <a:br>
              <a:rPr lang="en-GB" dirty="0"/>
            </a:br>
            <a:r>
              <a:rPr lang="en-GB" dirty="0"/>
              <a:t>including:</a:t>
            </a:r>
          </a:p>
          <a:p>
            <a:pPr lvl="1"/>
            <a:r>
              <a:rPr lang="en-GB" dirty="0"/>
              <a:t>Dark Higgs</a:t>
            </a:r>
          </a:p>
          <a:p>
            <a:pPr lvl="1"/>
            <a:r>
              <a:rPr lang="en-GB" dirty="0"/>
              <a:t>Dark Photons</a:t>
            </a:r>
          </a:p>
          <a:p>
            <a:pPr lvl="1"/>
            <a:r>
              <a:rPr lang="en-GB" dirty="0"/>
              <a:t>Heavy Neutral Leptons</a:t>
            </a:r>
          </a:p>
          <a:p>
            <a:pPr lvl="1"/>
            <a:r>
              <a:rPr lang="en-GB" dirty="0"/>
              <a:t>Axion-like particles</a:t>
            </a:r>
          </a:p>
          <a:p>
            <a:pPr lvl="1"/>
            <a:r>
              <a:rPr lang="en-GB" dirty="0"/>
              <a:t>Inelastic Dark Matter</a:t>
            </a:r>
          </a:p>
          <a:p>
            <a:endParaRPr lang="en-GB" dirty="0"/>
          </a:p>
        </p:txBody>
      </p:sp>
      <p:sp>
        <p:nvSpPr>
          <p:cNvPr id="5" name="Text Placeholder 4">
            <a:extLst>
              <a:ext uri="{FF2B5EF4-FFF2-40B4-BE49-F238E27FC236}">
                <a16:creationId xmlns:a16="http://schemas.microsoft.com/office/drawing/2014/main" id="{CADAF724-9D14-467F-9D82-1F7438B6BF2C}"/>
              </a:ext>
            </a:extLst>
          </p:cNvPr>
          <p:cNvSpPr>
            <a:spLocks noGrp="1"/>
          </p:cNvSpPr>
          <p:nvPr>
            <p:ph type="body" sz="quarter" idx="3"/>
          </p:nvPr>
        </p:nvSpPr>
        <p:spPr>
          <a:xfrm>
            <a:off x="6172200" y="1295572"/>
            <a:ext cx="5183188" cy="823912"/>
          </a:xfrm>
        </p:spPr>
        <p:txBody>
          <a:bodyPr/>
          <a:lstStyle/>
          <a:p>
            <a:r>
              <a:rPr lang="en-GB" dirty="0">
                <a:solidFill>
                  <a:schemeClr val="accent1">
                    <a:lumMod val="75000"/>
                  </a:schemeClr>
                </a:solidFill>
              </a:rPr>
              <a:t>Muon ID &amp; spectrometer</a:t>
            </a:r>
          </a:p>
        </p:txBody>
      </p:sp>
      <p:sp>
        <p:nvSpPr>
          <p:cNvPr id="6" name="Content Placeholder 5">
            <a:extLst>
              <a:ext uri="{FF2B5EF4-FFF2-40B4-BE49-F238E27FC236}">
                <a16:creationId xmlns:a16="http://schemas.microsoft.com/office/drawing/2014/main" id="{882E10CA-377C-4F6E-9EBE-89CD8027EF48}"/>
              </a:ext>
            </a:extLst>
          </p:cNvPr>
          <p:cNvSpPr>
            <a:spLocks noGrp="1"/>
          </p:cNvSpPr>
          <p:nvPr>
            <p:ph sz="quarter" idx="4"/>
          </p:nvPr>
        </p:nvSpPr>
        <p:spPr>
          <a:xfrm>
            <a:off x="6172200" y="2119484"/>
            <a:ext cx="5183188" cy="3684588"/>
          </a:xfrm>
        </p:spPr>
        <p:txBody>
          <a:bodyPr>
            <a:normAutofit/>
          </a:bodyPr>
          <a:lstStyle/>
          <a:p>
            <a:r>
              <a:rPr lang="en-GB" dirty="0"/>
              <a:t>For </a:t>
            </a:r>
            <a:r>
              <a:rPr lang="en-GB" dirty="0" err="1"/>
              <a:t>FLArE</a:t>
            </a:r>
            <a:endParaRPr lang="en-GB" dirty="0"/>
          </a:p>
          <a:p>
            <a:r>
              <a:rPr lang="en-GB" dirty="0"/>
              <a:t>For FASER</a:t>
            </a:r>
            <a:r>
              <a:rPr lang="el-GR" dirty="0"/>
              <a:t>ν</a:t>
            </a:r>
            <a:r>
              <a:rPr lang="en-GB" dirty="0"/>
              <a:t>2</a:t>
            </a:r>
          </a:p>
          <a:p>
            <a:endParaRPr lang="en-GB" dirty="0"/>
          </a:p>
        </p:txBody>
      </p:sp>
      <p:pic>
        <p:nvPicPr>
          <p:cNvPr id="8" name="Picture 7">
            <a:extLst>
              <a:ext uri="{FF2B5EF4-FFF2-40B4-BE49-F238E27FC236}">
                <a16:creationId xmlns:a16="http://schemas.microsoft.com/office/drawing/2014/main" id="{F7522C98-47D4-4FF4-A4E7-C4045D44025D}"/>
              </a:ext>
            </a:extLst>
          </p:cNvPr>
          <p:cNvPicPr>
            <a:picLocks noChangeAspect="1"/>
          </p:cNvPicPr>
          <p:nvPr/>
        </p:nvPicPr>
        <p:blipFill>
          <a:blip r:embed="rId2"/>
          <a:stretch>
            <a:fillRect/>
          </a:stretch>
        </p:blipFill>
        <p:spPr>
          <a:xfrm>
            <a:off x="5552502" y="3525830"/>
            <a:ext cx="6373078" cy="2796881"/>
          </a:xfrm>
          <a:prstGeom prst="rect">
            <a:avLst/>
          </a:prstGeom>
        </p:spPr>
      </p:pic>
      <p:sp>
        <p:nvSpPr>
          <p:cNvPr id="7" name="Slide Number Placeholder 6">
            <a:extLst>
              <a:ext uri="{FF2B5EF4-FFF2-40B4-BE49-F238E27FC236}">
                <a16:creationId xmlns:a16="http://schemas.microsoft.com/office/drawing/2014/main" id="{EA9BC17B-FBD7-4C8A-9454-DC1C68BCF9CB}"/>
              </a:ext>
            </a:extLst>
          </p:cNvPr>
          <p:cNvSpPr>
            <a:spLocks noGrp="1"/>
          </p:cNvSpPr>
          <p:nvPr>
            <p:ph type="sldNum" sz="quarter" idx="12"/>
          </p:nvPr>
        </p:nvSpPr>
        <p:spPr/>
        <p:txBody>
          <a:bodyPr/>
          <a:lstStyle/>
          <a:p>
            <a:fld id="{4D83DB1F-44BF-4635-AFB2-1A614465DFDE}" type="slidenum">
              <a:rPr lang="en-GB" smtClean="0"/>
              <a:t>4</a:t>
            </a:fld>
            <a:endParaRPr lang="en-GB"/>
          </a:p>
        </p:txBody>
      </p:sp>
    </p:spTree>
    <p:extLst>
      <p:ext uri="{BB962C8B-B14F-4D97-AF65-F5344CB8AC3E}">
        <p14:creationId xmlns:p14="http://schemas.microsoft.com/office/powerpoint/2010/main" val="1614094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blue box with black and white text&#10;&#10;Description automatically generated">
            <a:extLst>
              <a:ext uri="{FF2B5EF4-FFF2-40B4-BE49-F238E27FC236}">
                <a16:creationId xmlns:a16="http://schemas.microsoft.com/office/drawing/2014/main" id="{57F0AC3D-AF01-438E-AB08-9940461FC227}"/>
              </a:ext>
            </a:extLst>
          </p:cNvPr>
          <p:cNvPicPr>
            <a:picLocks noChangeAspect="1"/>
          </p:cNvPicPr>
          <p:nvPr/>
        </p:nvPicPr>
        <p:blipFill rotWithShape="1">
          <a:blip r:embed="rId2"/>
          <a:srcRect b="2521"/>
          <a:stretch/>
        </p:blipFill>
        <p:spPr>
          <a:xfrm>
            <a:off x="303587" y="1035620"/>
            <a:ext cx="10679488" cy="2600438"/>
          </a:xfrm>
          <a:prstGeom prst="rect">
            <a:avLst/>
          </a:prstGeom>
        </p:spPr>
      </p:pic>
      <p:cxnSp>
        <p:nvCxnSpPr>
          <p:cNvPr id="7" name="Straight Arrow Connector 6">
            <a:extLst>
              <a:ext uri="{FF2B5EF4-FFF2-40B4-BE49-F238E27FC236}">
                <a16:creationId xmlns:a16="http://schemas.microsoft.com/office/drawing/2014/main" id="{4D2620AE-762F-4ACE-B860-5C35F88FD738}"/>
              </a:ext>
            </a:extLst>
          </p:cNvPr>
          <p:cNvCxnSpPr>
            <a:cxnSpLocks/>
          </p:cNvCxnSpPr>
          <p:nvPr/>
        </p:nvCxnSpPr>
        <p:spPr>
          <a:xfrm>
            <a:off x="302278" y="2652256"/>
            <a:ext cx="1956180" cy="0"/>
          </a:xfrm>
          <a:prstGeom prst="straightConnector1">
            <a:avLst/>
          </a:prstGeom>
          <a:ln w="41275">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D8E0521-A14D-4D7E-9621-92599BBD1D20}"/>
              </a:ext>
            </a:extLst>
          </p:cNvPr>
          <p:cNvSpPr txBox="1"/>
          <p:nvPr/>
        </p:nvSpPr>
        <p:spPr>
          <a:xfrm>
            <a:off x="1109606" y="2217157"/>
            <a:ext cx="724878" cy="369332"/>
          </a:xfrm>
          <a:prstGeom prst="rect">
            <a:avLst/>
          </a:prstGeom>
          <a:noFill/>
        </p:spPr>
        <p:txBody>
          <a:bodyPr wrap="none" rtlCol="0">
            <a:spAutoFit/>
          </a:bodyPr>
          <a:lstStyle/>
          <a:p>
            <a:r>
              <a:rPr lang="en-GB" b="1" dirty="0">
                <a:solidFill>
                  <a:schemeClr val="accent2"/>
                </a:solidFill>
              </a:rPr>
              <a:t>beam</a:t>
            </a:r>
          </a:p>
        </p:txBody>
      </p:sp>
      <p:grpSp>
        <p:nvGrpSpPr>
          <p:cNvPr id="12" name="Group 11">
            <a:extLst>
              <a:ext uri="{FF2B5EF4-FFF2-40B4-BE49-F238E27FC236}">
                <a16:creationId xmlns:a16="http://schemas.microsoft.com/office/drawing/2014/main" id="{45FB0143-B365-4B3F-9419-6CEBC885274A}"/>
              </a:ext>
            </a:extLst>
          </p:cNvPr>
          <p:cNvGrpSpPr/>
          <p:nvPr/>
        </p:nvGrpSpPr>
        <p:grpSpPr>
          <a:xfrm>
            <a:off x="9904164" y="165103"/>
            <a:ext cx="2199235" cy="793364"/>
            <a:chOff x="187287" y="754706"/>
            <a:chExt cx="4717288" cy="1738121"/>
          </a:xfrm>
        </p:grpSpPr>
        <p:pic>
          <p:nvPicPr>
            <p:cNvPr id="13" name="Picture 12">
              <a:extLst>
                <a:ext uri="{FF2B5EF4-FFF2-40B4-BE49-F238E27FC236}">
                  <a16:creationId xmlns:a16="http://schemas.microsoft.com/office/drawing/2014/main" id="{8D8B56F7-58FD-4853-A2EA-B2338228A172}"/>
                </a:ext>
              </a:extLst>
            </p:cNvPr>
            <p:cNvPicPr>
              <a:picLocks noChangeAspect="1"/>
            </p:cNvPicPr>
            <p:nvPr/>
          </p:nvPicPr>
          <p:blipFill rotWithShape="1">
            <a:blip r:embed="rId3"/>
            <a:srcRect l="4938" r="19136" b="52941"/>
            <a:stretch/>
          </p:blipFill>
          <p:spPr>
            <a:xfrm>
              <a:off x="187287" y="754706"/>
              <a:ext cx="4628460" cy="1730099"/>
            </a:xfrm>
            <a:prstGeom prst="rect">
              <a:avLst/>
            </a:prstGeom>
          </p:spPr>
        </p:pic>
        <p:sp>
          <p:nvSpPr>
            <p:cNvPr id="14" name="Rectangle 13">
              <a:extLst>
                <a:ext uri="{FF2B5EF4-FFF2-40B4-BE49-F238E27FC236}">
                  <a16:creationId xmlns:a16="http://schemas.microsoft.com/office/drawing/2014/main" id="{1A48F4D3-6E7B-4F4F-905B-3AEFD6753F39}"/>
                </a:ext>
              </a:extLst>
            </p:cNvPr>
            <p:cNvSpPr/>
            <p:nvPr/>
          </p:nvSpPr>
          <p:spPr>
            <a:xfrm>
              <a:off x="3879169" y="1890753"/>
              <a:ext cx="1025406" cy="6020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Title 14">
            <a:extLst>
              <a:ext uri="{FF2B5EF4-FFF2-40B4-BE49-F238E27FC236}">
                <a16:creationId xmlns:a16="http://schemas.microsoft.com/office/drawing/2014/main" id="{628532F9-4588-43ED-881F-C585AC3C204B}"/>
              </a:ext>
            </a:extLst>
          </p:cNvPr>
          <p:cNvSpPr>
            <a:spLocks noGrp="1"/>
          </p:cNvSpPr>
          <p:nvPr>
            <p:ph type="title"/>
          </p:nvPr>
        </p:nvSpPr>
        <p:spPr>
          <a:xfrm>
            <a:off x="302278" y="158277"/>
            <a:ext cx="10515600" cy="1325563"/>
          </a:xfrm>
        </p:spPr>
        <p:txBody>
          <a:bodyPr/>
          <a:lstStyle/>
          <a:p>
            <a:r>
              <a:rPr lang="en-GB" dirty="0"/>
              <a:t>Design </a:t>
            </a:r>
            <a:r>
              <a:rPr lang="en-GB" dirty="0">
                <a:solidFill>
                  <a:schemeClr val="bg2">
                    <a:lumMod val="75000"/>
                  </a:schemeClr>
                </a:solidFill>
              </a:rPr>
              <a:t>[baseline]</a:t>
            </a:r>
          </a:p>
        </p:txBody>
      </p:sp>
      <p:sp>
        <p:nvSpPr>
          <p:cNvPr id="17" name="TextBox 11">
            <a:extLst>
              <a:ext uri="{FF2B5EF4-FFF2-40B4-BE49-F238E27FC236}">
                <a16:creationId xmlns:a16="http://schemas.microsoft.com/office/drawing/2014/main" id="{067AE768-844A-40D7-BBAB-C3106E7D1430}"/>
              </a:ext>
            </a:extLst>
          </p:cNvPr>
          <p:cNvSpPr txBox="1"/>
          <p:nvPr/>
        </p:nvSpPr>
        <p:spPr>
          <a:xfrm>
            <a:off x="4121693" y="3659000"/>
            <a:ext cx="3778712" cy="223138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b="1" dirty="0"/>
              <a:t>Magnet</a:t>
            </a:r>
            <a:r>
              <a:rPr lang="en-US" dirty="0"/>
              <a:t>:</a:t>
            </a:r>
            <a:endParaRPr lang="en-US" sz="500" dirty="0"/>
          </a:p>
          <a:p>
            <a:endParaRPr lang="en-US" sz="500" dirty="0"/>
          </a:p>
          <a:p>
            <a:pPr marL="342900" indent="-342900">
              <a:buFont typeface="Arial" panose="020B0604020202020204" pitchFamily="34" charset="0"/>
              <a:buChar char="•"/>
            </a:pPr>
            <a:r>
              <a:rPr lang="en-US" dirty="0"/>
              <a:t>Large aperture</a:t>
            </a:r>
          </a:p>
          <a:p>
            <a:pPr marL="342900" indent="-342900">
              <a:buFont typeface="Arial" panose="020B0604020202020204" pitchFamily="34" charset="0"/>
              <a:buChar char="•"/>
            </a:pPr>
            <a:r>
              <a:rPr lang="en-US" sz="600" dirty="0">
                <a:solidFill>
                  <a:schemeClr val="bg1"/>
                </a:solidFill>
              </a:rPr>
              <a:t>s</a:t>
            </a:r>
          </a:p>
          <a:p>
            <a:pPr marL="342900" indent="-342900">
              <a:buFont typeface="Arial" panose="020B0604020202020204" pitchFamily="34" charset="0"/>
              <a:buChar char="•"/>
            </a:pPr>
            <a:r>
              <a:rPr lang="en-US" dirty="0"/>
              <a:t>3m wide X 1m gap (*)</a:t>
            </a:r>
          </a:p>
          <a:p>
            <a:pPr lvl="3"/>
            <a:endParaRPr lang="en-US" sz="500" dirty="0"/>
          </a:p>
          <a:p>
            <a:pPr marL="342900" indent="-342900">
              <a:buFont typeface="Arial" panose="020B0604020202020204" pitchFamily="34" charset="0"/>
              <a:buChar char="•"/>
            </a:pPr>
            <a:r>
              <a:rPr lang="en-US" dirty="0"/>
              <a:t>Superconducting technology</a:t>
            </a:r>
          </a:p>
          <a:p>
            <a:pPr marL="342900" indent="-342900">
              <a:buFont typeface="Arial" panose="020B0604020202020204" pitchFamily="34" charset="0"/>
              <a:buChar char="•"/>
            </a:pPr>
            <a:endParaRPr lang="en-US" sz="500" dirty="0"/>
          </a:p>
          <a:p>
            <a:pPr marL="285750" indent="-285750">
              <a:buFont typeface="Arial" panose="020B0604020202020204" pitchFamily="34" charset="0"/>
              <a:buChar char="•"/>
            </a:pPr>
            <a:r>
              <a:rPr lang="en-US" dirty="0"/>
              <a:t> Magnetic Field : 2 Tm </a:t>
            </a:r>
            <a:endParaRPr lang="en-US" dirty="0">
              <a:ea typeface="+mn-lt"/>
              <a:cs typeface="+mn-lt"/>
            </a:endParaRPr>
          </a:p>
          <a:p>
            <a:r>
              <a:rPr lang="en-US" sz="600" dirty="0">
                <a:solidFill>
                  <a:schemeClr val="bg1"/>
                </a:solidFill>
                <a:ea typeface="+mn-lt"/>
                <a:cs typeface="+mn-lt"/>
              </a:rPr>
              <a:t>m</a:t>
            </a:r>
          </a:p>
          <a:p>
            <a:pPr marL="285750" indent="-285750">
              <a:buFont typeface="Arial" panose="020B0604020202020204" pitchFamily="34" charset="0"/>
              <a:buChar char="•"/>
            </a:pPr>
            <a:r>
              <a:rPr lang="fr-FR" dirty="0">
                <a:ea typeface="+mn-lt"/>
                <a:cs typeface="+mn-lt"/>
              </a:rPr>
              <a:t> </a:t>
            </a:r>
            <a:r>
              <a:rPr lang="fr-FR" dirty="0" err="1">
                <a:ea typeface="+mn-lt"/>
                <a:cs typeface="+mn-lt"/>
              </a:rPr>
              <a:t>Based</a:t>
            </a:r>
            <a:r>
              <a:rPr lang="fr-FR" dirty="0">
                <a:ea typeface="+mn-lt"/>
                <a:cs typeface="+mn-lt"/>
              </a:rPr>
              <a:t> on the SAMURAI magnet</a:t>
            </a:r>
            <a:endParaRPr lang="en-US" dirty="0">
              <a:ea typeface="+mn-lt"/>
              <a:cs typeface="+mn-lt"/>
            </a:endParaRPr>
          </a:p>
        </p:txBody>
      </p:sp>
      <p:sp>
        <p:nvSpPr>
          <p:cNvPr id="18" name="TextBox 11">
            <a:extLst>
              <a:ext uri="{FF2B5EF4-FFF2-40B4-BE49-F238E27FC236}">
                <a16:creationId xmlns:a16="http://schemas.microsoft.com/office/drawing/2014/main" id="{6DEB671A-24C7-4FBB-B052-FDC258210A93}"/>
              </a:ext>
            </a:extLst>
          </p:cNvPr>
          <p:cNvSpPr txBox="1"/>
          <p:nvPr/>
        </p:nvSpPr>
        <p:spPr>
          <a:xfrm>
            <a:off x="7941462" y="3659000"/>
            <a:ext cx="4081558" cy="138499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b="1"/>
              <a:t>Calorimeter</a:t>
            </a:r>
            <a:r>
              <a:rPr lang="en-US"/>
              <a:t>:</a:t>
            </a:r>
            <a:endParaRPr lang="en-US" sz="500"/>
          </a:p>
          <a:p>
            <a:endParaRPr lang="en-US" sz="500"/>
          </a:p>
          <a:p>
            <a:pPr marL="342900" indent="-342900">
              <a:buFont typeface="Arial" panose="020B0604020202020204" pitchFamily="34" charset="0"/>
              <a:buChar char="•"/>
            </a:pPr>
            <a:r>
              <a:rPr lang="en-US"/>
              <a:t>Based on dual-readout </a:t>
            </a:r>
            <a:r>
              <a:rPr lang="en-US" err="1"/>
              <a:t>calorimetery</a:t>
            </a:r>
            <a:endParaRPr lang="en-US"/>
          </a:p>
          <a:p>
            <a:pPr lvl="3"/>
            <a:endParaRPr lang="en-US" sz="500"/>
          </a:p>
          <a:p>
            <a:pPr marL="342900" indent="-342900">
              <a:buFont typeface="Arial" panose="020B0604020202020204" pitchFamily="34" charset="0"/>
              <a:buChar char="•"/>
            </a:pPr>
            <a:r>
              <a:rPr lang="en-US"/>
              <a:t>Spatial resolution: 1-10 mm</a:t>
            </a:r>
          </a:p>
          <a:p>
            <a:pPr marL="342900" indent="-342900">
              <a:buFont typeface="Arial" panose="020B0604020202020204" pitchFamily="34" charset="0"/>
              <a:buChar char="•"/>
            </a:pPr>
            <a:endParaRPr lang="en-US" sz="500"/>
          </a:p>
          <a:p>
            <a:pPr marL="342900" indent="-342900">
              <a:buFont typeface="Arial" panose="020B0604020202020204" pitchFamily="34" charset="0"/>
              <a:buChar char="•"/>
            </a:pPr>
            <a:endParaRPr lang="en-US" sz="500"/>
          </a:p>
          <a:p>
            <a:r>
              <a:rPr lang="en-US" sz="600">
                <a:solidFill>
                  <a:schemeClr val="bg1"/>
                </a:solidFill>
                <a:ea typeface="+mn-lt"/>
                <a:cs typeface="+mn-lt"/>
              </a:rPr>
              <a:t>m</a:t>
            </a:r>
          </a:p>
        </p:txBody>
      </p:sp>
      <p:sp>
        <p:nvSpPr>
          <p:cNvPr id="19" name="TextBox 11">
            <a:extLst>
              <a:ext uri="{FF2B5EF4-FFF2-40B4-BE49-F238E27FC236}">
                <a16:creationId xmlns:a16="http://schemas.microsoft.com/office/drawing/2014/main" id="{5395491F-1D3A-49FA-A871-7752677F187D}"/>
              </a:ext>
            </a:extLst>
          </p:cNvPr>
          <p:cNvSpPr txBox="1"/>
          <p:nvPr/>
        </p:nvSpPr>
        <p:spPr>
          <a:xfrm>
            <a:off x="47923" y="3658999"/>
            <a:ext cx="3837328" cy="1585049"/>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b="1" dirty="0"/>
              <a:t>Tracker</a:t>
            </a:r>
            <a:r>
              <a:rPr lang="en-US" dirty="0"/>
              <a:t>:</a:t>
            </a:r>
            <a:endParaRPr lang="en-US" sz="500" dirty="0"/>
          </a:p>
          <a:p>
            <a:endParaRPr lang="en-US" sz="500" dirty="0"/>
          </a:p>
          <a:p>
            <a:pPr marL="342900" indent="-342900">
              <a:buFont typeface="Arial" panose="020B0604020202020204" pitchFamily="34" charset="0"/>
              <a:buChar char="•"/>
            </a:pPr>
            <a:r>
              <a:rPr lang="en-US" dirty="0"/>
              <a:t>Based on </a:t>
            </a:r>
            <a:r>
              <a:rPr lang="en-US" dirty="0" err="1"/>
              <a:t>LHCb's</a:t>
            </a:r>
            <a:r>
              <a:rPr lang="en-US" dirty="0"/>
              <a:t> </a:t>
            </a:r>
            <a:r>
              <a:rPr lang="en-US" dirty="0" err="1"/>
              <a:t>SciFi</a:t>
            </a:r>
            <a:r>
              <a:rPr lang="en-US" dirty="0"/>
              <a:t> tracker</a:t>
            </a:r>
          </a:p>
          <a:p>
            <a:pPr lvl="3"/>
            <a:endParaRPr lang="en-US" sz="500" dirty="0"/>
          </a:p>
          <a:p>
            <a:pPr marL="342900" indent="-342900">
              <a:buFont typeface="Arial" panose="020B0604020202020204" pitchFamily="34" charset="0"/>
              <a:buChar char="•"/>
            </a:pPr>
            <a:r>
              <a:rPr lang="en-US" dirty="0" err="1"/>
              <a:t>SiPM</a:t>
            </a:r>
            <a:r>
              <a:rPr lang="en-US" dirty="0"/>
              <a:t> and scintillating fiber design</a:t>
            </a:r>
          </a:p>
          <a:p>
            <a:pPr marL="342900" indent="-342900">
              <a:buFont typeface="Arial" panose="020B0604020202020204" pitchFamily="34" charset="0"/>
              <a:buChar char="•"/>
            </a:pPr>
            <a:endParaRPr lang="en-US" sz="500" dirty="0"/>
          </a:p>
          <a:p>
            <a:pPr marL="285750" indent="-285750">
              <a:buFont typeface="Arial" panose="020B0604020202020204" pitchFamily="34" charset="0"/>
              <a:buChar char="•"/>
            </a:pPr>
            <a:r>
              <a:rPr lang="en-US" dirty="0"/>
              <a:t> Detector resolution: ~ 100 µm </a:t>
            </a:r>
            <a:endParaRPr lang="en-US" dirty="0">
              <a:ea typeface="+mn-lt"/>
              <a:cs typeface="+mn-lt"/>
            </a:endParaRPr>
          </a:p>
          <a:p>
            <a:r>
              <a:rPr lang="en-US" sz="600" dirty="0">
                <a:solidFill>
                  <a:schemeClr val="bg1"/>
                </a:solidFill>
                <a:ea typeface="+mn-lt"/>
                <a:cs typeface="+mn-lt"/>
              </a:rPr>
              <a:t>m</a:t>
            </a:r>
          </a:p>
        </p:txBody>
      </p:sp>
      <p:sp>
        <p:nvSpPr>
          <p:cNvPr id="21" name="TextBox 20">
            <a:extLst>
              <a:ext uri="{FF2B5EF4-FFF2-40B4-BE49-F238E27FC236}">
                <a16:creationId xmlns:a16="http://schemas.microsoft.com/office/drawing/2014/main" id="{755E370B-B42F-4206-86CB-BBF59CD8CA78}"/>
              </a:ext>
            </a:extLst>
          </p:cNvPr>
          <p:cNvSpPr txBox="1"/>
          <p:nvPr/>
        </p:nvSpPr>
        <p:spPr>
          <a:xfrm>
            <a:off x="4121693" y="6169677"/>
            <a:ext cx="7221917" cy="523220"/>
          </a:xfrm>
          <a:prstGeom prst="rect">
            <a:avLst/>
          </a:prstGeom>
          <a:noFill/>
        </p:spPr>
        <p:txBody>
          <a:bodyPr wrap="square">
            <a:spAutoFit/>
          </a:bodyPr>
          <a:lstStyle/>
          <a:p>
            <a:r>
              <a:rPr lang="en-GB" sz="1400" dirty="0">
                <a:solidFill>
                  <a:schemeClr val="bg2">
                    <a:lumMod val="50000"/>
                  </a:schemeClr>
                </a:solidFill>
              </a:rPr>
              <a:t>(*) A more square (e.g., 2 m × 1.5 m) aperture is also under consideration, as it improves the acceptance of muons from </a:t>
            </a:r>
            <a:r>
              <a:rPr lang="en-GB" sz="1400" dirty="0" err="1">
                <a:solidFill>
                  <a:schemeClr val="bg2">
                    <a:lumMod val="50000"/>
                  </a:schemeClr>
                </a:solidFill>
              </a:rPr>
              <a:t>FLArE</a:t>
            </a:r>
            <a:r>
              <a:rPr lang="en-GB" sz="1400" dirty="0">
                <a:solidFill>
                  <a:schemeClr val="bg2">
                    <a:lumMod val="50000"/>
                  </a:schemeClr>
                </a:solidFill>
              </a:rPr>
              <a:t> by 5-10% without a significant degradation in LLP sensitivity.</a:t>
            </a:r>
          </a:p>
        </p:txBody>
      </p:sp>
      <p:sp>
        <p:nvSpPr>
          <p:cNvPr id="2" name="TextBox 1">
            <a:extLst>
              <a:ext uri="{FF2B5EF4-FFF2-40B4-BE49-F238E27FC236}">
                <a16:creationId xmlns:a16="http://schemas.microsoft.com/office/drawing/2014/main" id="{02022ADC-9CF5-440B-A417-C1ADD42136E3}"/>
              </a:ext>
            </a:extLst>
          </p:cNvPr>
          <p:cNvSpPr txBox="1"/>
          <p:nvPr/>
        </p:nvSpPr>
        <p:spPr>
          <a:xfrm>
            <a:off x="302278" y="5615476"/>
            <a:ext cx="2538131" cy="646331"/>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en-GB" b="1" dirty="0">
                <a:solidFill>
                  <a:schemeClr val="bg1"/>
                </a:solidFill>
              </a:rPr>
              <a:t>All possible with existing</a:t>
            </a:r>
          </a:p>
          <a:p>
            <a:r>
              <a:rPr lang="en-GB" b="1" dirty="0">
                <a:solidFill>
                  <a:schemeClr val="bg1"/>
                </a:solidFill>
              </a:rPr>
              <a:t>detector technologies</a:t>
            </a:r>
          </a:p>
        </p:txBody>
      </p:sp>
      <p:sp>
        <p:nvSpPr>
          <p:cNvPr id="3" name="Slide Number Placeholder 2">
            <a:extLst>
              <a:ext uri="{FF2B5EF4-FFF2-40B4-BE49-F238E27FC236}">
                <a16:creationId xmlns:a16="http://schemas.microsoft.com/office/drawing/2014/main" id="{259C6833-92DA-012B-CB6F-C9B2F026D60F}"/>
              </a:ext>
            </a:extLst>
          </p:cNvPr>
          <p:cNvSpPr>
            <a:spLocks noGrp="1"/>
          </p:cNvSpPr>
          <p:nvPr>
            <p:ph type="sldNum" sz="quarter" idx="12"/>
          </p:nvPr>
        </p:nvSpPr>
        <p:spPr/>
        <p:txBody>
          <a:bodyPr/>
          <a:lstStyle/>
          <a:p>
            <a:fld id="{4D83DB1F-44BF-4635-AFB2-1A614465DFDE}" type="slidenum">
              <a:rPr lang="en-GB" smtClean="0"/>
              <a:t>5</a:t>
            </a:fld>
            <a:endParaRPr lang="en-GB"/>
          </a:p>
        </p:txBody>
      </p:sp>
    </p:spTree>
    <p:extLst>
      <p:ext uri="{BB962C8B-B14F-4D97-AF65-F5344CB8AC3E}">
        <p14:creationId xmlns:p14="http://schemas.microsoft.com/office/powerpoint/2010/main" val="3497791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6AA16-D76A-4EE5-8CAC-B5B774F62585}"/>
              </a:ext>
            </a:extLst>
          </p:cNvPr>
          <p:cNvSpPr>
            <a:spLocks noGrp="1"/>
          </p:cNvSpPr>
          <p:nvPr>
            <p:ph type="title"/>
          </p:nvPr>
        </p:nvSpPr>
        <p:spPr>
          <a:xfrm>
            <a:off x="838200" y="89703"/>
            <a:ext cx="10515600" cy="1325563"/>
          </a:xfrm>
        </p:spPr>
        <p:txBody>
          <a:bodyPr/>
          <a:lstStyle/>
          <a:p>
            <a:r>
              <a:rPr lang="en-GB" dirty="0"/>
              <a:t>Discovery sensitivity</a:t>
            </a:r>
          </a:p>
        </p:txBody>
      </p:sp>
      <p:sp>
        <p:nvSpPr>
          <p:cNvPr id="4" name="Content Placeholder 3">
            <a:extLst>
              <a:ext uri="{FF2B5EF4-FFF2-40B4-BE49-F238E27FC236}">
                <a16:creationId xmlns:a16="http://schemas.microsoft.com/office/drawing/2014/main" id="{8C07046A-A2AA-4E10-AA63-C6786D1D1FCA}"/>
              </a:ext>
            </a:extLst>
          </p:cNvPr>
          <p:cNvSpPr>
            <a:spLocks noGrp="1"/>
          </p:cNvSpPr>
          <p:nvPr>
            <p:ph idx="1"/>
          </p:nvPr>
        </p:nvSpPr>
        <p:spPr>
          <a:xfrm>
            <a:off x="937352" y="3947457"/>
            <a:ext cx="10515600" cy="2519443"/>
          </a:xfrm>
        </p:spPr>
        <p:txBody>
          <a:bodyPr>
            <a:normAutofit/>
          </a:bodyPr>
          <a:lstStyle/>
          <a:p>
            <a:r>
              <a:rPr lang="en-GB" dirty="0"/>
              <a:t>Examples of key parameters:</a:t>
            </a:r>
          </a:p>
          <a:p>
            <a:pPr lvl="1"/>
            <a:r>
              <a:rPr lang="en-GB" dirty="0"/>
              <a:t>Decay volume</a:t>
            </a:r>
          </a:p>
          <a:p>
            <a:pPr lvl="1"/>
            <a:r>
              <a:rPr lang="en-GB" dirty="0"/>
              <a:t>Tracking resolution</a:t>
            </a:r>
          </a:p>
          <a:p>
            <a:pPr lvl="1"/>
            <a:r>
              <a:rPr lang="en-GB" dirty="0"/>
              <a:t>Magnetic field integral</a:t>
            </a:r>
          </a:p>
          <a:p>
            <a:pPr lvl="1"/>
            <a:r>
              <a:rPr lang="en-GB" dirty="0"/>
              <a:t>EM calorimeter granularity</a:t>
            </a:r>
          </a:p>
          <a:p>
            <a:pPr lvl="1"/>
            <a:r>
              <a:rPr lang="en-GB" dirty="0"/>
              <a:t>Calorimeter E threshold</a:t>
            </a:r>
          </a:p>
        </p:txBody>
      </p:sp>
      <p:pic>
        <p:nvPicPr>
          <p:cNvPr id="3" name="Picture 2">
            <a:extLst>
              <a:ext uri="{FF2B5EF4-FFF2-40B4-BE49-F238E27FC236}">
                <a16:creationId xmlns:a16="http://schemas.microsoft.com/office/drawing/2014/main" id="{E286D6D9-5170-4526-B8FA-49CACD4F67E8}"/>
              </a:ext>
            </a:extLst>
          </p:cNvPr>
          <p:cNvPicPr>
            <a:picLocks noChangeAspect="1"/>
          </p:cNvPicPr>
          <p:nvPr/>
        </p:nvPicPr>
        <p:blipFill>
          <a:blip r:embed="rId3"/>
          <a:stretch>
            <a:fillRect/>
          </a:stretch>
        </p:blipFill>
        <p:spPr>
          <a:xfrm>
            <a:off x="838200" y="976854"/>
            <a:ext cx="10030968" cy="2758942"/>
          </a:xfrm>
          <a:prstGeom prst="rect">
            <a:avLst/>
          </a:prstGeom>
        </p:spPr>
      </p:pic>
      <p:sp>
        <p:nvSpPr>
          <p:cNvPr id="5" name="Right Brace 4">
            <a:extLst>
              <a:ext uri="{FF2B5EF4-FFF2-40B4-BE49-F238E27FC236}">
                <a16:creationId xmlns:a16="http://schemas.microsoft.com/office/drawing/2014/main" id="{FBCE9A06-C0B1-45D0-A7F7-01C6277B4AC4}"/>
              </a:ext>
            </a:extLst>
          </p:cNvPr>
          <p:cNvSpPr/>
          <p:nvPr/>
        </p:nvSpPr>
        <p:spPr>
          <a:xfrm>
            <a:off x="5221995" y="4706562"/>
            <a:ext cx="165253" cy="691709"/>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7" name="TextBox 6">
            <a:extLst>
              <a:ext uri="{FF2B5EF4-FFF2-40B4-BE49-F238E27FC236}">
                <a16:creationId xmlns:a16="http://schemas.microsoft.com/office/drawing/2014/main" id="{4F11E200-B878-4551-B6F8-E4E554F969B4}"/>
              </a:ext>
            </a:extLst>
          </p:cNvPr>
          <p:cNvSpPr txBox="1"/>
          <p:nvPr/>
        </p:nvSpPr>
        <p:spPr>
          <a:xfrm>
            <a:off x="5516696" y="4867750"/>
            <a:ext cx="6097836" cy="369332"/>
          </a:xfrm>
          <a:prstGeom prst="rect">
            <a:avLst/>
          </a:prstGeom>
          <a:noFill/>
        </p:spPr>
        <p:txBody>
          <a:bodyPr wrap="square">
            <a:spAutoFit/>
          </a:bodyPr>
          <a:lstStyle/>
          <a:p>
            <a:r>
              <a:rPr lang="en-GB" b="1" dirty="0">
                <a:solidFill>
                  <a:schemeClr val="accent1"/>
                </a:solidFill>
                <a:sym typeface="Wingdings" panose="05000000000000000000" pitchFamily="2" charset="2"/>
              </a:rPr>
              <a:t>momentum, mass, pointing</a:t>
            </a:r>
            <a:endParaRPr lang="en-GB" b="1" dirty="0">
              <a:solidFill>
                <a:schemeClr val="accent1"/>
              </a:solidFill>
            </a:endParaRPr>
          </a:p>
        </p:txBody>
      </p:sp>
      <p:sp>
        <p:nvSpPr>
          <p:cNvPr id="8" name="TextBox 7">
            <a:extLst>
              <a:ext uri="{FF2B5EF4-FFF2-40B4-BE49-F238E27FC236}">
                <a16:creationId xmlns:a16="http://schemas.microsoft.com/office/drawing/2014/main" id="{859B4CE5-258C-4C73-8F37-121D0B2EACF0}"/>
              </a:ext>
            </a:extLst>
          </p:cNvPr>
          <p:cNvSpPr txBox="1"/>
          <p:nvPr/>
        </p:nvSpPr>
        <p:spPr>
          <a:xfrm>
            <a:off x="5435906" y="4360304"/>
            <a:ext cx="6097836" cy="369332"/>
          </a:xfrm>
          <a:prstGeom prst="rect">
            <a:avLst/>
          </a:prstGeom>
          <a:noFill/>
        </p:spPr>
        <p:txBody>
          <a:bodyPr wrap="square">
            <a:spAutoFit/>
          </a:bodyPr>
          <a:lstStyle/>
          <a:p>
            <a:r>
              <a:rPr lang="en-GB" b="1" dirty="0">
                <a:solidFill>
                  <a:schemeClr val="accent1"/>
                </a:solidFill>
                <a:sym typeface="Wingdings" panose="05000000000000000000" pitchFamily="2" charset="2"/>
              </a:rPr>
              <a:t>Rate/reach</a:t>
            </a:r>
            <a:endParaRPr lang="en-GB" b="1" dirty="0">
              <a:solidFill>
                <a:schemeClr val="accent1"/>
              </a:solidFill>
            </a:endParaRPr>
          </a:p>
        </p:txBody>
      </p:sp>
      <p:sp>
        <p:nvSpPr>
          <p:cNvPr id="9" name="TextBox 8">
            <a:extLst>
              <a:ext uri="{FF2B5EF4-FFF2-40B4-BE49-F238E27FC236}">
                <a16:creationId xmlns:a16="http://schemas.microsoft.com/office/drawing/2014/main" id="{E1553992-FD66-4DE9-A434-3A4A928AC507}"/>
              </a:ext>
            </a:extLst>
          </p:cNvPr>
          <p:cNvSpPr txBox="1"/>
          <p:nvPr/>
        </p:nvSpPr>
        <p:spPr>
          <a:xfrm>
            <a:off x="5387248" y="5511814"/>
            <a:ext cx="6097836" cy="369332"/>
          </a:xfrm>
          <a:prstGeom prst="rect">
            <a:avLst/>
          </a:prstGeom>
          <a:noFill/>
        </p:spPr>
        <p:txBody>
          <a:bodyPr wrap="square">
            <a:spAutoFit/>
          </a:bodyPr>
          <a:lstStyle/>
          <a:p>
            <a:r>
              <a:rPr lang="en-GB" b="1" dirty="0">
                <a:solidFill>
                  <a:schemeClr val="accent1"/>
                </a:solidFill>
                <a:sym typeface="Wingdings" panose="05000000000000000000" pitchFamily="2" charset="2"/>
              </a:rPr>
              <a:t>Separation of photons</a:t>
            </a:r>
            <a:endParaRPr lang="en-GB" b="1" dirty="0">
              <a:solidFill>
                <a:schemeClr val="accent1"/>
              </a:solidFill>
            </a:endParaRPr>
          </a:p>
        </p:txBody>
      </p:sp>
      <p:sp>
        <p:nvSpPr>
          <p:cNvPr id="10" name="TextBox 9">
            <a:extLst>
              <a:ext uri="{FF2B5EF4-FFF2-40B4-BE49-F238E27FC236}">
                <a16:creationId xmlns:a16="http://schemas.microsoft.com/office/drawing/2014/main" id="{AC55065B-FEB1-43C5-82D8-9D50041AA0D5}"/>
              </a:ext>
            </a:extLst>
          </p:cNvPr>
          <p:cNvSpPr txBox="1"/>
          <p:nvPr/>
        </p:nvSpPr>
        <p:spPr>
          <a:xfrm>
            <a:off x="5371182" y="5989357"/>
            <a:ext cx="6097836" cy="369332"/>
          </a:xfrm>
          <a:prstGeom prst="rect">
            <a:avLst/>
          </a:prstGeom>
          <a:noFill/>
        </p:spPr>
        <p:txBody>
          <a:bodyPr wrap="square">
            <a:spAutoFit/>
          </a:bodyPr>
          <a:lstStyle/>
          <a:p>
            <a:r>
              <a:rPr lang="en-GB" b="1" dirty="0">
                <a:solidFill>
                  <a:schemeClr val="accent1"/>
                </a:solidFill>
                <a:sym typeface="Wingdings" panose="05000000000000000000" pitchFamily="2" charset="2"/>
              </a:rPr>
              <a:t>Soft/near-degenerate decays</a:t>
            </a:r>
            <a:endParaRPr lang="en-GB" b="1" dirty="0">
              <a:solidFill>
                <a:schemeClr val="accent1"/>
              </a:solidFill>
            </a:endParaRPr>
          </a:p>
        </p:txBody>
      </p:sp>
      <p:sp>
        <p:nvSpPr>
          <p:cNvPr id="6" name="Slide Number Placeholder 5">
            <a:extLst>
              <a:ext uri="{FF2B5EF4-FFF2-40B4-BE49-F238E27FC236}">
                <a16:creationId xmlns:a16="http://schemas.microsoft.com/office/drawing/2014/main" id="{31BE2156-3C44-181B-5E45-91FDBA018C1E}"/>
              </a:ext>
            </a:extLst>
          </p:cNvPr>
          <p:cNvSpPr>
            <a:spLocks noGrp="1"/>
          </p:cNvSpPr>
          <p:nvPr>
            <p:ph type="sldNum" sz="quarter" idx="12"/>
          </p:nvPr>
        </p:nvSpPr>
        <p:spPr/>
        <p:txBody>
          <a:bodyPr/>
          <a:lstStyle/>
          <a:p>
            <a:fld id="{4D83DB1F-44BF-4635-AFB2-1A614465DFDE}" type="slidenum">
              <a:rPr lang="en-GB" smtClean="0"/>
              <a:t>6</a:t>
            </a:fld>
            <a:endParaRPr lang="en-GB"/>
          </a:p>
        </p:txBody>
      </p:sp>
    </p:spTree>
    <p:extLst>
      <p:ext uri="{BB962C8B-B14F-4D97-AF65-F5344CB8AC3E}">
        <p14:creationId xmlns:p14="http://schemas.microsoft.com/office/powerpoint/2010/main" val="36846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a:extLst>
              <a:ext uri="{FF2B5EF4-FFF2-40B4-BE49-F238E27FC236}">
                <a16:creationId xmlns:a16="http://schemas.microsoft.com/office/drawing/2014/main" id="{572130F6-A02F-4476-8CE1-B6A174F48C03}"/>
              </a:ext>
            </a:extLst>
          </p:cNvPr>
          <p:cNvPicPr>
            <a:picLocks noGrp="1" noChangeAspect="1"/>
          </p:cNvPicPr>
          <p:nvPr>
            <p:ph sz="half" idx="2"/>
          </p:nvPr>
        </p:nvPicPr>
        <p:blipFill>
          <a:blip r:embed="rId2"/>
          <a:stretch>
            <a:fillRect/>
          </a:stretch>
        </p:blipFill>
        <p:spPr>
          <a:xfrm>
            <a:off x="894873" y="105992"/>
            <a:ext cx="9846198" cy="5475331"/>
          </a:xfrm>
        </p:spPr>
      </p:pic>
      <p:sp>
        <p:nvSpPr>
          <p:cNvPr id="15" name="TextBox 14">
            <a:extLst>
              <a:ext uri="{FF2B5EF4-FFF2-40B4-BE49-F238E27FC236}">
                <a16:creationId xmlns:a16="http://schemas.microsoft.com/office/drawing/2014/main" id="{D43AA5EB-FD6E-433A-AE46-990CEABE60DF}"/>
              </a:ext>
            </a:extLst>
          </p:cNvPr>
          <p:cNvSpPr txBox="1"/>
          <p:nvPr/>
        </p:nvSpPr>
        <p:spPr>
          <a:xfrm>
            <a:off x="1927953" y="0"/>
            <a:ext cx="8813118" cy="369332"/>
          </a:xfrm>
          <a:prstGeom prst="rect">
            <a:avLst/>
          </a:prstGeom>
          <a:noFill/>
        </p:spPr>
        <p:txBody>
          <a:bodyPr wrap="none" rtlCol="0">
            <a:spAutoFit/>
          </a:bodyPr>
          <a:lstStyle/>
          <a:p>
            <a:r>
              <a:rPr lang="en-GB" dirty="0">
                <a:solidFill>
                  <a:schemeClr val="accent1">
                    <a:lumMod val="75000"/>
                  </a:schemeClr>
                </a:solidFill>
              </a:rPr>
              <a:t>Example of BSM performance from </a:t>
            </a:r>
            <a:r>
              <a:rPr lang="en-GB" dirty="0">
                <a:solidFill>
                  <a:schemeClr val="accent1">
                    <a:lumMod val="75000"/>
                  </a:schemeClr>
                </a:solidFill>
                <a:hlinkClick r:id="rId3">
                  <a:extLst>
                    <a:ext uri="{A12FA001-AC4F-418D-AE19-62706E023703}">
                      <ahyp:hlinkClr xmlns:ahyp="http://schemas.microsoft.com/office/drawing/2018/hyperlinkcolor" val="tx"/>
                    </a:ext>
                  </a:extLst>
                </a:hlinkClick>
              </a:rPr>
              <a:t>2411.04175</a:t>
            </a:r>
            <a:r>
              <a:rPr lang="en-GB" dirty="0">
                <a:solidFill>
                  <a:schemeClr val="accent1">
                    <a:lumMod val="75000"/>
                  </a:schemeClr>
                </a:solidFill>
              </a:rPr>
              <a:t>, </a:t>
            </a:r>
            <a:r>
              <a:rPr lang="en-GB" i="1" dirty="0">
                <a:solidFill>
                  <a:schemeClr val="accent1">
                    <a:lumMod val="75000"/>
                  </a:schemeClr>
                </a:solidFill>
              </a:rPr>
              <a:t>“Science and project planning for the FPF…”</a:t>
            </a:r>
          </a:p>
        </p:txBody>
      </p:sp>
      <p:sp>
        <p:nvSpPr>
          <p:cNvPr id="4" name="TextBox 3">
            <a:extLst>
              <a:ext uri="{FF2B5EF4-FFF2-40B4-BE49-F238E27FC236}">
                <a16:creationId xmlns:a16="http://schemas.microsoft.com/office/drawing/2014/main" id="{369C33D2-C0F9-457C-8750-C99B4770303C}"/>
              </a:ext>
            </a:extLst>
          </p:cNvPr>
          <p:cNvSpPr txBox="1"/>
          <p:nvPr/>
        </p:nvSpPr>
        <p:spPr>
          <a:xfrm>
            <a:off x="2426757" y="5535156"/>
            <a:ext cx="7551103"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2400" dirty="0"/>
              <a:t>Unique sensitivity (not available at any other experiment)</a:t>
            </a:r>
          </a:p>
        </p:txBody>
      </p:sp>
      <p:sp>
        <p:nvSpPr>
          <p:cNvPr id="2" name="TextBox 1">
            <a:extLst>
              <a:ext uri="{FF2B5EF4-FFF2-40B4-BE49-F238E27FC236}">
                <a16:creationId xmlns:a16="http://schemas.microsoft.com/office/drawing/2014/main" id="{C3CC9385-D665-8A91-FC5C-7F44F63FD464}"/>
              </a:ext>
            </a:extLst>
          </p:cNvPr>
          <p:cNvSpPr txBox="1"/>
          <p:nvPr/>
        </p:nvSpPr>
        <p:spPr>
          <a:xfrm>
            <a:off x="1147494" y="6077247"/>
            <a:ext cx="9340955" cy="461665"/>
          </a:xfrm>
          <a:prstGeom prst="rect">
            <a:avLst/>
          </a:prstGeom>
          <a:noFill/>
        </p:spPr>
        <p:txBody>
          <a:bodyPr wrap="none" rtlCol="0">
            <a:spAutoFit/>
          </a:bodyPr>
          <a:lstStyle/>
          <a:p>
            <a:r>
              <a:rPr lang="en-US" sz="2400" b="1" dirty="0"/>
              <a:t>See also very nice </a:t>
            </a:r>
            <a:r>
              <a:rPr lang="en-US" sz="2400" b="1" dirty="0">
                <a:hlinkClick r:id="rId4"/>
              </a:rPr>
              <a:t>talk</a:t>
            </a:r>
            <a:r>
              <a:rPr lang="en-US" sz="2400" b="1" dirty="0"/>
              <a:t> on </a:t>
            </a:r>
            <a:r>
              <a:rPr lang="en-US" sz="2400" b="1" dirty="0" err="1"/>
              <a:t>iDM</a:t>
            </a:r>
            <a:r>
              <a:rPr lang="en-US" sz="2400" b="1" dirty="0"/>
              <a:t> from yesterday’s session by Peter </a:t>
            </a:r>
            <a:r>
              <a:rPr lang="en-US" sz="2400" b="1" dirty="0" err="1"/>
              <a:t>Reimitz</a:t>
            </a:r>
            <a:endParaRPr lang="en-US" sz="2400" b="1" dirty="0"/>
          </a:p>
        </p:txBody>
      </p:sp>
      <p:sp>
        <p:nvSpPr>
          <p:cNvPr id="3" name="Slide Number Placeholder 2">
            <a:extLst>
              <a:ext uri="{FF2B5EF4-FFF2-40B4-BE49-F238E27FC236}">
                <a16:creationId xmlns:a16="http://schemas.microsoft.com/office/drawing/2014/main" id="{A2DFCC4F-B642-05BA-61C8-8FF350D051CF}"/>
              </a:ext>
            </a:extLst>
          </p:cNvPr>
          <p:cNvSpPr>
            <a:spLocks noGrp="1"/>
          </p:cNvSpPr>
          <p:nvPr>
            <p:ph type="sldNum" sz="quarter" idx="12"/>
          </p:nvPr>
        </p:nvSpPr>
        <p:spPr/>
        <p:txBody>
          <a:bodyPr/>
          <a:lstStyle/>
          <a:p>
            <a:fld id="{4D83DB1F-44BF-4635-AFB2-1A614465DFDE}" type="slidenum">
              <a:rPr lang="en-GB" smtClean="0"/>
              <a:t>7</a:t>
            </a:fld>
            <a:endParaRPr lang="en-GB"/>
          </a:p>
        </p:txBody>
      </p:sp>
    </p:spTree>
    <p:extLst>
      <p:ext uri="{BB962C8B-B14F-4D97-AF65-F5344CB8AC3E}">
        <p14:creationId xmlns:p14="http://schemas.microsoft.com/office/powerpoint/2010/main" val="908186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F94BA2-394F-2039-BF13-9AFF7256C46C}"/>
              </a:ext>
            </a:extLst>
          </p:cNvPr>
          <p:cNvSpPr/>
          <p:nvPr/>
        </p:nvSpPr>
        <p:spPr>
          <a:xfrm>
            <a:off x="-9526" y="-10714"/>
            <a:ext cx="12201525" cy="762000"/>
          </a:xfrm>
          <a:prstGeom prst="rect">
            <a:avLst/>
          </a:prstGeom>
          <a:solidFill>
            <a:srgbClr val="383E42"/>
          </a:solidFill>
          <a:ln>
            <a:solidFill>
              <a:srgbClr val="383E4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a:t>FASER2 Tracker: </a:t>
            </a:r>
            <a:r>
              <a:rPr lang="en-US" sz="3600" err="1"/>
              <a:t>SciFi</a:t>
            </a:r>
            <a:r>
              <a:rPr lang="en-US" sz="3600"/>
              <a:t> technology</a:t>
            </a:r>
          </a:p>
        </p:txBody>
      </p:sp>
      <p:sp>
        <p:nvSpPr>
          <p:cNvPr id="3" name="TextBox 2">
            <a:extLst>
              <a:ext uri="{FF2B5EF4-FFF2-40B4-BE49-F238E27FC236}">
                <a16:creationId xmlns:a16="http://schemas.microsoft.com/office/drawing/2014/main" id="{50ACCCF5-D69E-79BE-ABBB-3D939F9FA15C}"/>
              </a:ext>
            </a:extLst>
          </p:cNvPr>
          <p:cNvSpPr txBox="1"/>
          <p:nvPr/>
        </p:nvSpPr>
        <p:spPr>
          <a:xfrm>
            <a:off x="114400" y="1042794"/>
            <a:ext cx="8031227" cy="166199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GB" sz="2200" dirty="0"/>
              <a:t>Based on </a:t>
            </a:r>
            <a:r>
              <a:rPr lang="en-GB" sz="2200" dirty="0" err="1"/>
              <a:t>SciFi</a:t>
            </a:r>
            <a:r>
              <a:rPr lang="en-GB" sz="2200" dirty="0"/>
              <a:t> detector installed in </a:t>
            </a:r>
            <a:r>
              <a:rPr lang="en-GB" sz="2200" dirty="0" err="1"/>
              <a:t>LHCb</a:t>
            </a:r>
            <a:r>
              <a:rPr lang="en-GB" sz="2200" dirty="0"/>
              <a:t> in LS2</a:t>
            </a:r>
          </a:p>
          <a:p>
            <a:pPr marL="800100" lvl="1" indent="-342900">
              <a:buFont typeface="Wingdings" panose="020B0604020202020204" pitchFamily="34" charset="0"/>
              <a:buChar char="Ø"/>
            </a:pPr>
            <a:r>
              <a:rPr lang="en-GB" sz="2000" dirty="0" err="1"/>
              <a:t>SiPM</a:t>
            </a:r>
            <a:r>
              <a:rPr lang="en-GB" sz="2000" dirty="0"/>
              <a:t> + Scintillating fibre design</a:t>
            </a:r>
          </a:p>
          <a:p>
            <a:pPr marL="800100" lvl="1" indent="-342900">
              <a:buFont typeface="Wingdings" panose="020B0604020202020204" pitchFamily="34" charset="0"/>
              <a:buChar char="Ø"/>
            </a:pPr>
            <a:r>
              <a:rPr lang="en-GB" sz="2000" dirty="0"/>
              <a:t>Resolution ~ </a:t>
            </a:r>
            <a:r>
              <a:rPr lang="en-GB" sz="2000" b="1" dirty="0">
                <a:solidFill>
                  <a:srgbClr val="FF0000"/>
                </a:solidFill>
              </a:rPr>
              <a:t>80 µm </a:t>
            </a:r>
            <a:r>
              <a:rPr lang="en-GB" sz="2000" dirty="0"/>
              <a:t>(fibres diameter 250 µm)</a:t>
            </a:r>
          </a:p>
          <a:p>
            <a:pPr marL="800100" lvl="1" indent="-342900">
              <a:buFont typeface="Wingdings" panose="020B0604020202020204" pitchFamily="34" charset="0"/>
              <a:buChar char="Ø"/>
            </a:pPr>
            <a:r>
              <a:rPr lang="en-GB" sz="2000" dirty="0"/>
              <a:t>Each module consists mat of 4 fibres with &gt; 99% efficiency</a:t>
            </a:r>
          </a:p>
          <a:p>
            <a:pPr marL="800100" lvl="1" indent="-342900">
              <a:buFont typeface="Wingdings" panose="020B0604020202020204" pitchFamily="34" charset="0"/>
              <a:buChar char="Ø"/>
            </a:pPr>
            <a:r>
              <a:rPr lang="en-GB" sz="2000" dirty="0">
                <a:solidFill>
                  <a:schemeClr val="tx1">
                    <a:lumMod val="50000"/>
                    <a:lumOff val="50000"/>
                  </a:schemeClr>
                </a:solidFill>
              </a:rPr>
              <a:t>Power consumption: 10 kW</a:t>
            </a:r>
          </a:p>
        </p:txBody>
      </p:sp>
      <p:pic>
        <p:nvPicPr>
          <p:cNvPr id="4" name="Picture 3" descr="A diagram of a diagram of a graph&#10;&#10;Description automatically generated">
            <a:extLst>
              <a:ext uri="{FF2B5EF4-FFF2-40B4-BE49-F238E27FC236}">
                <a16:creationId xmlns:a16="http://schemas.microsoft.com/office/drawing/2014/main" id="{45E95F1A-6CB7-5655-24EF-B238DA5B30FE}"/>
              </a:ext>
            </a:extLst>
          </p:cNvPr>
          <p:cNvPicPr>
            <a:picLocks noChangeAspect="1"/>
          </p:cNvPicPr>
          <p:nvPr/>
        </p:nvPicPr>
        <p:blipFill rotWithShape="1">
          <a:blip r:embed="rId2"/>
          <a:srcRect b="1445"/>
          <a:stretch/>
        </p:blipFill>
        <p:spPr>
          <a:xfrm>
            <a:off x="7346380" y="1448192"/>
            <a:ext cx="4486905" cy="3961616"/>
          </a:xfrm>
          <a:prstGeom prst="rect">
            <a:avLst/>
          </a:prstGeom>
        </p:spPr>
      </p:pic>
      <p:pic>
        <p:nvPicPr>
          <p:cNvPr id="7" name="Picture 6">
            <a:extLst>
              <a:ext uri="{FF2B5EF4-FFF2-40B4-BE49-F238E27FC236}">
                <a16:creationId xmlns:a16="http://schemas.microsoft.com/office/drawing/2014/main" id="{8786BFA5-AF0B-547F-EB03-3963FE07E752}"/>
              </a:ext>
            </a:extLst>
          </p:cNvPr>
          <p:cNvPicPr>
            <a:picLocks noChangeAspect="1"/>
          </p:cNvPicPr>
          <p:nvPr/>
        </p:nvPicPr>
        <p:blipFill rotWithShape="1">
          <a:blip r:embed="rId3"/>
          <a:srcRect b="1948"/>
          <a:stretch/>
        </p:blipFill>
        <p:spPr>
          <a:xfrm>
            <a:off x="2259672" y="4670548"/>
            <a:ext cx="4386385" cy="1478520"/>
          </a:xfrm>
          <a:prstGeom prst="rect">
            <a:avLst/>
          </a:prstGeom>
        </p:spPr>
      </p:pic>
      <p:sp>
        <p:nvSpPr>
          <p:cNvPr id="10" name="TextBox 9">
            <a:extLst>
              <a:ext uri="{FF2B5EF4-FFF2-40B4-BE49-F238E27FC236}">
                <a16:creationId xmlns:a16="http://schemas.microsoft.com/office/drawing/2014/main" id="{FDAD29A8-BC05-BE10-310D-CD7C4C83D015}"/>
              </a:ext>
            </a:extLst>
          </p:cNvPr>
          <p:cNvSpPr txBox="1"/>
          <p:nvPr/>
        </p:nvSpPr>
        <p:spPr>
          <a:xfrm>
            <a:off x="114400" y="2830563"/>
            <a:ext cx="8031227" cy="13542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GB" sz="2200" dirty="0"/>
              <a:t>FASER2 tracking station layout</a:t>
            </a:r>
          </a:p>
          <a:p>
            <a:pPr marL="800100" lvl="1" indent="-342900">
              <a:buFont typeface="Wingdings" panose="020B0604020202020204" pitchFamily="34" charset="0"/>
              <a:buChar char="Ø"/>
            </a:pPr>
            <a:r>
              <a:rPr lang="en-GB" sz="2000" dirty="0"/>
              <a:t>Active area of 3m X 1m</a:t>
            </a:r>
          </a:p>
          <a:p>
            <a:pPr marL="800100" lvl="1" indent="-342900">
              <a:buFont typeface="Wingdings" panose="020B0604020202020204" pitchFamily="34" charset="0"/>
              <a:buChar char="Ø"/>
            </a:pPr>
            <a:r>
              <a:rPr lang="en-GB" sz="2000" dirty="0"/>
              <a:t>Composed of vertical and horizontal fibre layers</a:t>
            </a:r>
          </a:p>
          <a:p>
            <a:pPr marL="800100" lvl="1" indent="-342900">
              <a:buFont typeface="Wingdings" panose="020B0604020202020204" pitchFamily="34" charset="0"/>
              <a:buChar char="Ø"/>
            </a:pPr>
            <a:r>
              <a:rPr lang="en-GB" sz="2000" dirty="0"/>
              <a:t>Stations relatively rotated angle of ~1°</a:t>
            </a:r>
          </a:p>
        </p:txBody>
      </p:sp>
      <p:sp>
        <p:nvSpPr>
          <p:cNvPr id="2" name="TextBox 1">
            <a:extLst>
              <a:ext uri="{FF2B5EF4-FFF2-40B4-BE49-F238E27FC236}">
                <a16:creationId xmlns:a16="http://schemas.microsoft.com/office/drawing/2014/main" id="{5A2B8BE6-AF3A-ADD9-59FD-1B9C1F7A8676}"/>
              </a:ext>
            </a:extLst>
          </p:cNvPr>
          <p:cNvSpPr txBox="1"/>
          <p:nvPr/>
        </p:nvSpPr>
        <p:spPr>
          <a:xfrm>
            <a:off x="1223493" y="6265504"/>
            <a:ext cx="9126794"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b="1" u="sng" dirty="0"/>
              <a:t>Number of tracker layers </a:t>
            </a:r>
            <a:r>
              <a:rPr lang="en-US" dirty="0"/>
              <a:t>required under investigation: 6+6 in baseline – checking down to 3+3</a:t>
            </a:r>
          </a:p>
        </p:txBody>
      </p:sp>
    </p:spTree>
    <p:extLst>
      <p:ext uri="{BB962C8B-B14F-4D97-AF65-F5344CB8AC3E}">
        <p14:creationId xmlns:p14="http://schemas.microsoft.com/office/powerpoint/2010/main" val="3939117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F94BA2-394F-2039-BF13-9AFF7256C46C}"/>
              </a:ext>
            </a:extLst>
          </p:cNvPr>
          <p:cNvSpPr/>
          <p:nvPr/>
        </p:nvSpPr>
        <p:spPr>
          <a:xfrm>
            <a:off x="-9526" y="-10714"/>
            <a:ext cx="12201525" cy="762000"/>
          </a:xfrm>
          <a:prstGeom prst="rect">
            <a:avLst/>
          </a:prstGeom>
          <a:solidFill>
            <a:srgbClr val="383E42"/>
          </a:solidFill>
          <a:ln>
            <a:solidFill>
              <a:srgbClr val="383E4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a:t>FASER2 Magnet: SAMURAI style magnet</a:t>
            </a:r>
          </a:p>
        </p:txBody>
      </p:sp>
      <p:sp>
        <p:nvSpPr>
          <p:cNvPr id="6" name="TextBox 5">
            <a:extLst>
              <a:ext uri="{FF2B5EF4-FFF2-40B4-BE49-F238E27FC236}">
                <a16:creationId xmlns:a16="http://schemas.microsoft.com/office/drawing/2014/main" id="{FF59FE53-F60E-18D0-6462-794B62E56A90}"/>
              </a:ext>
            </a:extLst>
          </p:cNvPr>
          <p:cNvSpPr txBox="1"/>
          <p:nvPr/>
        </p:nvSpPr>
        <p:spPr>
          <a:xfrm>
            <a:off x="166150" y="1084999"/>
            <a:ext cx="6954109" cy="98488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2200" dirty="0"/>
              <a:t>SAMURAI  Dipole Magnet as a reference </a:t>
            </a:r>
          </a:p>
          <a:p>
            <a:pPr marL="742950" lvl="1" indent="-285750">
              <a:buFont typeface="Courier New"/>
              <a:buChar char="o"/>
            </a:pPr>
            <a:r>
              <a:rPr lang="en-GB" dirty="0">
                <a:solidFill>
                  <a:schemeClr val="tx1">
                    <a:lumMod val="50000"/>
                    <a:lumOff val="50000"/>
                  </a:schemeClr>
                </a:solidFill>
              </a:rPr>
              <a:t>Aperture: 88cm X 340cm</a:t>
            </a:r>
          </a:p>
          <a:p>
            <a:pPr marL="742950" lvl="1" indent="-285750">
              <a:buFont typeface="Courier New"/>
              <a:buChar char="o"/>
            </a:pPr>
            <a:r>
              <a:rPr lang="en-GB" dirty="0">
                <a:solidFill>
                  <a:schemeClr val="tx1">
                    <a:lumMod val="50000"/>
                    <a:lumOff val="50000"/>
                  </a:schemeClr>
                </a:solidFill>
              </a:rPr>
              <a:t>Field integral 7 Tm</a:t>
            </a:r>
          </a:p>
        </p:txBody>
      </p:sp>
      <p:pic>
        <p:nvPicPr>
          <p:cNvPr id="7" name="Picture 6" descr="A diagram of a machine&#10;&#10;Description automatically generated">
            <a:extLst>
              <a:ext uri="{FF2B5EF4-FFF2-40B4-BE49-F238E27FC236}">
                <a16:creationId xmlns:a16="http://schemas.microsoft.com/office/drawing/2014/main" id="{38B15C78-8DC6-0FCE-E6F5-79E5A4A2DB6F}"/>
              </a:ext>
            </a:extLst>
          </p:cNvPr>
          <p:cNvPicPr>
            <a:picLocks noChangeAspect="1"/>
          </p:cNvPicPr>
          <p:nvPr/>
        </p:nvPicPr>
        <p:blipFill rotWithShape="1">
          <a:blip r:embed="rId2"/>
          <a:srcRect r="47265" b="47883"/>
          <a:stretch/>
        </p:blipFill>
        <p:spPr>
          <a:xfrm>
            <a:off x="8299735" y="1563273"/>
            <a:ext cx="3363163" cy="2749452"/>
          </a:xfrm>
          <a:prstGeom prst="rect">
            <a:avLst/>
          </a:prstGeom>
        </p:spPr>
      </p:pic>
      <p:sp>
        <p:nvSpPr>
          <p:cNvPr id="9" name="TextBox 8">
            <a:extLst>
              <a:ext uri="{FF2B5EF4-FFF2-40B4-BE49-F238E27FC236}">
                <a16:creationId xmlns:a16="http://schemas.microsoft.com/office/drawing/2014/main" id="{A3AB5A93-FF29-B891-76A5-EBF46545F082}"/>
              </a:ext>
            </a:extLst>
          </p:cNvPr>
          <p:cNvSpPr txBox="1"/>
          <p:nvPr/>
        </p:nvSpPr>
        <p:spPr>
          <a:xfrm>
            <a:off x="8285553" y="1110408"/>
            <a:ext cx="354034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000"/>
              <a:t>Made by Toshiba for RIKEN</a:t>
            </a:r>
          </a:p>
        </p:txBody>
      </p:sp>
      <p:sp>
        <p:nvSpPr>
          <p:cNvPr id="10" name="TextBox 9">
            <a:extLst>
              <a:ext uri="{FF2B5EF4-FFF2-40B4-BE49-F238E27FC236}">
                <a16:creationId xmlns:a16="http://schemas.microsoft.com/office/drawing/2014/main" id="{44265887-41BF-6F89-3E23-3A1F92F48602}"/>
              </a:ext>
            </a:extLst>
          </p:cNvPr>
          <p:cNvSpPr txBox="1"/>
          <p:nvPr/>
        </p:nvSpPr>
        <p:spPr>
          <a:xfrm>
            <a:off x="129640" y="2160025"/>
            <a:ext cx="6594041" cy="15388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2200" dirty="0"/>
              <a:t>FASER2 magnet based on SAMURAI</a:t>
            </a:r>
            <a:r>
              <a:rPr lang="en-GB" sz="2000" dirty="0"/>
              <a:t>:</a:t>
            </a:r>
            <a:endParaRPr lang="en-US" sz="2000" dirty="0"/>
          </a:p>
          <a:p>
            <a:pPr marL="742950" lvl="1" indent="-285750">
              <a:buFont typeface="Courier New"/>
              <a:buChar char="o"/>
            </a:pPr>
            <a:r>
              <a:rPr lang="en-GB" b="1" dirty="0"/>
              <a:t>Dimension</a:t>
            </a:r>
            <a:r>
              <a:rPr lang="en-GB" dirty="0"/>
              <a:t>: 3m wide X 1m gap X 4m along LOS</a:t>
            </a:r>
          </a:p>
          <a:p>
            <a:pPr marL="742950" lvl="1" indent="-285750">
              <a:buFont typeface="Courier New"/>
              <a:buChar char="o"/>
            </a:pPr>
            <a:r>
              <a:rPr lang="en-GB" b="1" dirty="0"/>
              <a:t>Integrated field</a:t>
            </a:r>
            <a:r>
              <a:rPr lang="en-GB" dirty="0"/>
              <a:t>: </a:t>
            </a:r>
            <a:r>
              <a:rPr lang="en-GB" b="1" dirty="0">
                <a:solidFill>
                  <a:srgbClr val="FF0000"/>
                </a:solidFill>
              </a:rPr>
              <a:t>2 Tm</a:t>
            </a:r>
            <a:r>
              <a:rPr lang="en-GB" b="1" dirty="0">
                <a:solidFill>
                  <a:schemeClr val="accent1">
                    <a:lumMod val="50000"/>
                  </a:schemeClr>
                </a:solidFill>
              </a:rPr>
              <a:t> (*) </a:t>
            </a:r>
            <a:r>
              <a:rPr lang="en-GB" b="1" u="sng" dirty="0">
                <a:solidFill>
                  <a:schemeClr val="accent1">
                    <a:lumMod val="50000"/>
                  </a:schemeClr>
                </a:solidFill>
              </a:rPr>
              <a:t>down from 4Tm</a:t>
            </a:r>
          </a:p>
          <a:p>
            <a:pPr marL="742950" lvl="1" indent="-285750">
              <a:buFont typeface="Courier New"/>
              <a:buChar char="o"/>
            </a:pPr>
            <a:r>
              <a:rPr lang="en-GB" b="1" dirty="0">
                <a:solidFill>
                  <a:schemeClr val="tx1">
                    <a:lumMod val="50000"/>
                    <a:lumOff val="50000"/>
                  </a:schemeClr>
                </a:solidFill>
              </a:rPr>
              <a:t>Stored energy: ~3.5</a:t>
            </a:r>
            <a:r>
              <a:rPr lang="en-GB" dirty="0">
                <a:solidFill>
                  <a:schemeClr val="tx1">
                    <a:lumMod val="50000"/>
                    <a:lumOff val="50000"/>
                  </a:schemeClr>
                </a:solidFill>
              </a:rPr>
              <a:t> MJ</a:t>
            </a:r>
          </a:p>
          <a:p>
            <a:pPr marL="742950" lvl="1" indent="-285750">
              <a:buFont typeface="Courier New"/>
              <a:buChar char="o"/>
            </a:pPr>
            <a:r>
              <a:rPr lang="en-GB" b="1" dirty="0">
                <a:solidFill>
                  <a:schemeClr val="tx1">
                    <a:lumMod val="50000"/>
                    <a:lumOff val="50000"/>
                  </a:schemeClr>
                </a:solidFill>
              </a:rPr>
              <a:t>Superconducting: </a:t>
            </a:r>
            <a:r>
              <a:rPr lang="en-GB" dirty="0">
                <a:solidFill>
                  <a:schemeClr val="tx1">
                    <a:lumMod val="50000"/>
                    <a:lumOff val="50000"/>
                  </a:schemeClr>
                </a:solidFill>
              </a:rPr>
              <a:t>Cryogenic infrastructure needed</a:t>
            </a:r>
          </a:p>
        </p:txBody>
      </p:sp>
      <p:pic>
        <p:nvPicPr>
          <p:cNvPr id="12" name="Picture 11">
            <a:extLst>
              <a:ext uri="{FF2B5EF4-FFF2-40B4-BE49-F238E27FC236}">
                <a16:creationId xmlns:a16="http://schemas.microsoft.com/office/drawing/2014/main" id="{AF5B0B68-44DC-AC42-FA54-9FC51FE5243F}"/>
              </a:ext>
            </a:extLst>
          </p:cNvPr>
          <p:cNvPicPr>
            <a:picLocks noChangeAspect="1"/>
          </p:cNvPicPr>
          <p:nvPr/>
        </p:nvPicPr>
        <p:blipFill rotWithShape="1">
          <a:blip r:embed="rId3"/>
          <a:srcRect r="1623" b="-807"/>
          <a:stretch/>
        </p:blipFill>
        <p:spPr>
          <a:xfrm>
            <a:off x="8119207" y="4704202"/>
            <a:ext cx="3454399" cy="2015107"/>
          </a:xfrm>
          <a:prstGeom prst="rect">
            <a:avLst/>
          </a:prstGeom>
        </p:spPr>
      </p:pic>
      <p:sp>
        <p:nvSpPr>
          <p:cNvPr id="13" name="TextBox 12">
            <a:extLst>
              <a:ext uri="{FF2B5EF4-FFF2-40B4-BE49-F238E27FC236}">
                <a16:creationId xmlns:a16="http://schemas.microsoft.com/office/drawing/2014/main" id="{716C8D2D-5880-4C18-B63E-826DBD061E7C}"/>
              </a:ext>
            </a:extLst>
          </p:cNvPr>
          <p:cNvSpPr txBox="1"/>
          <p:nvPr/>
        </p:nvSpPr>
        <p:spPr>
          <a:xfrm>
            <a:off x="129640" y="4391428"/>
            <a:ext cx="7079185" cy="1077218"/>
          </a:xfrm>
          <a:prstGeom prst="rect">
            <a:avLst/>
          </a:prstGeom>
          <a:noFill/>
        </p:spPr>
        <p:txBody>
          <a:bodyPr wrap="square">
            <a:spAutoFit/>
          </a:bodyPr>
          <a:lstStyle/>
          <a:p>
            <a:r>
              <a:rPr lang="en-GB" sz="1600" dirty="0">
                <a:solidFill>
                  <a:schemeClr val="accent1">
                    <a:lumMod val="50000"/>
                  </a:schemeClr>
                </a:solidFill>
              </a:rPr>
              <a:t>(*) This is optimised based on simulations that demonstrate that the required charged particle separation, momentum resolution, and charge identification are obtained for the BSM and neutrino programme, while keeping the field strength to an acceptable minimum to reduce cost.</a:t>
            </a:r>
          </a:p>
        </p:txBody>
      </p:sp>
    </p:spTree>
    <p:extLst>
      <p:ext uri="{BB962C8B-B14F-4D97-AF65-F5344CB8AC3E}">
        <p14:creationId xmlns:p14="http://schemas.microsoft.com/office/powerpoint/2010/main" val="6360919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3056</TotalTime>
  <Words>1163</Words>
  <Application>Microsoft Macintosh PowerPoint</Application>
  <PresentationFormat>Widescreen</PresentationFormat>
  <Paragraphs>229</Paragraphs>
  <Slides>22</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Aptos</vt:lpstr>
      <vt:lpstr>Arial</vt:lpstr>
      <vt:lpstr>Arial,Sans-Serif</vt:lpstr>
      <vt:lpstr>Calibri</vt:lpstr>
      <vt:lpstr>Calibri Light</vt:lpstr>
      <vt:lpstr>Courier New</vt:lpstr>
      <vt:lpstr>Courier New,monospace</vt:lpstr>
      <vt:lpstr>Wingdings</vt:lpstr>
      <vt:lpstr>Office Theme</vt:lpstr>
      <vt:lpstr>PowerPoint Presentation</vt:lpstr>
      <vt:lpstr>PowerPoint Presentation</vt:lpstr>
      <vt:lpstr>PowerPoint Presentation</vt:lpstr>
      <vt:lpstr>Purpose of the detector</vt:lpstr>
      <vt:lpstr>Design [baseline]</vt:lpstr>
      <vt:lpstr>Discovery sensitivity</vt:lpstr>
      <vt:lpstr>PowerPoint Presentation</vt:lpstr>
      <vt:lpstr>PowerPoint Presentation</vt:lpstr>
      <vt:lpstr>PowerPoint Presentation</vt:lpstr>
      <vt:lpstr>PowerPoint Presentation</vt:lpstr>
      <vt:lpstr>PowerPoint Presentation</vt:lpstr>
      <vt:lpstr>Simulation &amp; optimisation</vt:lpstr>
      <vt:lpstr>Acceptance: muons from FLArE</vt:lpstr>
      <vt:lpstr>Crystal puller vs Samurai - resolution</vt:lpstr>
      <vt:lpstr>Further studies todo/in progress</vt:lpstr>
      <vt:lpstr>Baseline updates incorporated into FPF CAD</vt:lpstr>
      <vt:lpstr>PowerPoint Presentation</vt:lpstr>
      <vt:lpstr>PowerPoint Presentation</vt:lpstr>
      <vt:lpstr>Making the case</vt:lpstr>
      <vt:lpstr>Summary</vt:lpstr>
      <vt:lpstr>EXTRAS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Alan Barr (Oxford)</dc:title>
  <dc:creator>Alan Barr</dc:creator>
  <cp:lastModifiedBy>Alan Barr</cp:lastModifiedBy>
  <cp:revision>33</cp:revision>
  <dcterms:created xsi:type="dcterms:W3CDTF">2024-07-15T13:26:19Z</dcterms:created>
  <dcterms:modified xsi:type="dcterms:W3CDTF">2025-01-22T08:20:23Z</dcterms:modified>
</cp:coreProperties>
</file>