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6"/>
  </p:notesMasterIdLst>
  <p:sldIdLst>
    <p:sldId id="261" r:id="rId2"/>
    <p:sldId id="258" r:id="rId3"/>
    <p:sldId id="356" r:id="rId4"/>
    <p:sldId id="283" r:id="rId5"/>
    <p:sldId id="377" r:id="rId6"/>
    <p:sldId id="396" r:id="rId7"/>
    <p:sldId id="323" r:id="rId8"/>
    <p:sldId id="289" r:id="rId9"/>
    <p:sldId id="260" r:id="rId10"/>
    <p:sldId id="262" r:id="rId11"/>
    <p:sldId id="410" r:id="rId12"/>
    <p:sldId id="364" r:id="rId13"/>
    <p:sldId id="353" r:id="rId14"/>
    <p:sldId id="355" r:id="rId15"/>
    <p:sldId id="366" r:id="rId16"/>
    <p:sldId id="368" r:id="rId17"/>
    <p:sldId id="357" r:id="rId18"/>
    <p:sldId id="365" r:id="rId19"/>
    <p:sldId id="358" r:id="rId20"/>
    <p:sldId id="359" r:id="rId21"/>
    <p:sldId id="308" r:id="rId22"/>
    <p:sldId id="309" r:id="rId23"/>
    <p:sldId id="310" r:id="rId24"/>
    <p:sldId id="311" r:id="rId25"/>
    <p:sldId id="313" r:id="rId26"/>
    <p:sldId id="392" r:id="rId27"/>
    <p:sldId id="390" r:id="rId28"/>
    <p:sldId id="303" r:id="rId29"/>
    <p:sldId id="305" r:id="rId30"/>
    <p:sldId id="412" r:id="rId31"/>
    <p:sldId id="306" r:id="rId32"/>
    <p:sldId id="400" r:id="rId33"/>
    <p:sldId id="401" r:id="rId34"/>
    <p:sldId id="402" r:id="rId35"/>
    <p:sldId id="403" r:id="rId36"/>
    <p:sldId id="404" r:id="rId37"/>
    <p:sldId id="405" r:id="rId38"/>
    <p:sldId id="406" r:id="rId39"/>
    <p:sldId id="407" r:id="rId40"/>
    <p:sldId id="408" r:id="rId41"/>
    <p:sldId id="409" r:id="rId42"/>
    <p:sldId id="398" r:id="rId43"/>
    <p:sldId id="302" r:id="rId44"/>
    <p:sldId id="259" r:id="rId45"/>
    <p:sldId id="370" r:id="rId46"/>
    <p:sldId id="371" r:id="rId47"/>
    <p:sldId id="372" r:id="rId48"/>
    <p:sldId id="367" r:id="rId49"/>
    <p:sldId id="354" r:id="rId50"/>
    <p:sldId id="325" r:id="rId51"/>
    <p:sldId id="326" r:id="rId52"/>
    <p:sldId id="411" r:id="rId53"/>
    <p:sldId id="304" r:id="rId54"/>
    <p:sldId id="327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949C"/>
    <a:srgbClr val="7BC4CF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37"/>
    <p:restoredTop sz="96327"/>
  </p:normalViewPr>
  <p:slideViewPr>
    <p:cSldViewPr snapToGrid="0" snapToObjects="1">
      <p:cViewPr>
        <p:scale>
          <a:sx n="135" d="100"/>
          <a:sy n="135" d="100"/>
        </p:scale>
        <p:origin x="68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45E45-0D43-3C4C-A41E-DA4CF52B380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0FFC5-329E-8C45-8296-3DE044BED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86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3AB03-7277-9740-8167-DE8A0642F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63DE9-4B98-A24C-8CDF-5E9B39746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32517-4733-5949-80F7-4600A5B3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8BDD461B-2D09-EC4B-A81B-59E6F68C52A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4AEA2-C40E-914C-B230-806D01250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F9224-E1F5-634D-A127-B252715DD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8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A0BDC-25D7-944C-8EF4-92D2740F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AFD60-38EE-5D42-ADFA-45D7327A7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F409C-73F3-014F-A283-02874A711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C3B2-E2AA-7745-B135-DBD5560C33B0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F87C0-3764-5549-A7A6-76A472326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1653-441F-B240-BD24-3FE5FEF3B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F8F5D-709A-1A47-ADC2-59FA375037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C62BF-37BA-084B-9C0B-036C9BC41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AE62F-0C14-394C-8813-AE9DE5C9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09C6-76A1-0140-86D3-17E0B010920D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BEA83-6D1A-EC4A-BA45-1A237365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74E61-0D65-0F43-B220-E9C038583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0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5D647-832D-C249-8145-0F1FF3030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5521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1A22E-A77B-0542-A769-76D64B83E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88ADD-76DF-5E43-B185-968954D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99102731-D71A-0644-824A-05F09685D91D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F8063-4330-9844-9C33-B18C33F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5A2FA-7980-CC4E-8C80-B43A2A5EC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852C27-D3C1-0D40-AE62-896B51690230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981A42D-2F4E-BA42-8AD0-E75927880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1" name="NEW-Logo-ERC-OUTLINE.ai" descr="NEW-Logo-ERC-OUTLINE.ai">
            <a:extLst>
              <a:ext uri="{FF2B5EF4-FFF2-40B4-BE49-F238E27FC236}">
                <a16:creationId xmlns:a16="http://schemas.microsoft.com/office/drawing/2014/main" id="{E6940F8A-7064-1D4A-8EBF-B272FBC2AA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2" name="Picture 11" descr="colour_logo_1312">
            <a:extLst>
              <a:ext uri="{FF2B5EF4-FFF2-40B4-BE49-F238E27FC236}">
                <a16:creationId xmlns:a16="http://schemas.microsoft.com/office/drawing/2014/main" id="{B8738C3C-4F24-FA4F-B3EF-69677D5F65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605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34D39-1FE6-DD42-B87E-C1B7B22D7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6755"/>
            <a:ext cx="10515600" cy="116046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399ED-CD55-2C4F-AA08-3E837B357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F488A-D8E3-A441-AA19-A3E64243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06BEDA03-C6DE-2E41-9428-EF10E1FBE165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F7CE0-32F5-C544-AFB6-62B11AE2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3C1EE-D911-384D-A1DE-63CAFD3B2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F4154B-2E69-8445-B065-08CA0FB16D41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FE23DEB-A6F3-4D48-9A8B-9135BB8AC4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9" name="NEW-Logo-ERC-OUTLINE.ai" descr="NEW-Logo-ERC-OUTLINE.ai">
            <a:extLst>
              <a:ext uri="{FF2B5EF4-FFF2-40B4-BE49-F238E27FC236}">
                <a16:creationId xmlns:a16="http://schemas.microsoft.com/office/drawing/2014/main" id="{4B9F72C7-AA0B-DC47-9E5F-BDE1751AEB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0" name="Picture 9" descr="colour_logo_1312">
            <a:extLst>
              <a:ext uri="{FF2B5EF4-FFF2-40B4-BE49-F238E27FC236}">
                <a16:creationId xmlns:a16="http://schemas.microsoft.com/office/drawing/2014/main" id="{8A5CB530-5F54-C34D-A176-EBBA3EBA08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243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90D5D-5C90-754C-9CA6-E307A43D8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3798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5EE92-F35E-A44E-AF89-C91ED4060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C3FA6-70D4-B24E-8592-22849AB14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F9A55-B39A-4040-8BC2-9A17D2CA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4BF887E8-7AB4-B749-AE36-671F7CEB9115}" type="datetime1">
              <a:rPr lang="en-GB" smtClean="0"/>
              <a:t>21/01/2025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C747B7-8B50-D247-B02F-C6F8EE0C7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90A1E-343C-B74F-852F-BEF224B0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262D82-6D48-6A49-9795-40B030D29C2F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2C1A17-4CE7-5541-8A05-A5CD844119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0" name="NEW-Logo-ERC-OUTLINE.ai" descr="NEW-Logo-ERC-OUTLINE.ai">
            <a:extLst>
              <a:ext uri="{FF2B5EF4-FFF2-40B4-BE49-F238E27FC236}">
                <a16:creationId xmlns:a16="http://schemas.microsoft.com/office/drawing/2014/main" id="{BFE469B4-3B1E-964B-9AC3-1D39569660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1" name="Picture 10" descr="colour_logo_1312">
            <a:extLst>
              <a:ext uri="{FF2B5EF4-FFF2-40B4-BE49-F238E27FC236}">
                <a16:creationId xmlns:a16="http://schemas.microsoft.com/office/drawing/2014/main" id="{F72B82C3-F38D-5E47-82D6-A013DA4F46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30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83EB-59E1-CD4F-B0C7-20B5A02F0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03" y="-122664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334AF-3C7F-FB4A-A399-1985D1585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06563-4735-7044-9D3A-D8994B6C9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6FBFA-C1BE-1446-8642-8A989B51E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4FDFB3-647D-9A4D-BA1D-2D592C037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F6E67-ACBA-FB40-9459-AB9ACDD2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1C735B68-D8D0-974F-9701-157E18AD846B}" type="datetime1">
              <a:rPr lang="en-GB" smtClean="0"/>
              <a:t>21/01/2025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34036B-BCDD-4B4D-8BCB-B1CA5E979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180AE6-BB33-F448-B63D-5B844779D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261653-C561-CA4D-AADD-2625259902B9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30CE602-F8CD-A441-954A-4392B3927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2" name="NEW-Logo-ERC-OUTLINE.ai" descr="NEW-Logo-ERC-OUTLINE.ai">
            <a:extLst>
              <a:ext uri="{FF2B5EF4-FFF2-40B4-BE49-F238E27FC236}">
                <a16:creationId xmlns:a16="http://schemas.microsoft.com/office/drawing/2014/main" id="{76C09336-05F1-1B46-821A-020D52D891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3" name="Picture 12" descr="colour_logo_1312">
            <a:extLst>
              <a:ext uri="{FF2B5EF4-FFF2-40B4-BE49-F238E27FC236}">
                <a16:creationId xmlns:a16="http://schemas.microsoft.com/office/drawing/2014/main" id="{5942131B-782D-1C4F-8D2E-1284B10AE8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0812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18213-4E0F-8542-96B3-52D5256DB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930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A664B7-6EBF-0848-AD96-F4B68DE2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32EF401F-F13B-2A4F-9F09-CB5F325C9C7E}" type="datetime1">
              <a:rPr lang="en-GB" smtClean="0"/>
              <a:t>21/01/2025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849A7-3545-2046-B3D7-02F8FFE1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A3021-24F1-ED45-A837-D10A85DA4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50C5F1-F100-9641-99AD-003F927A8F45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AA42282-4217-584E-B2CE-FFB69BA7E6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8" name="NEW-Logo-ERC-OUTLINE.ai" descr="NEW-Logo-ERC-OUTLINE.ai">
            <a:extLst>
              <a:ext uri="{FF2B5EF4-FFF2-40B4-BE49-F238E27FC236}">
                <a16:creationId xmlns:a16="http://schemas.microsoft.com/office/drawing/2014/main" id="{2F013FE2-47EF-2541-90DD-65E9900FE5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9" name="Picture 8" descr="colour_logo_1312">
            <a:extLst>
              <a:ext uri="{FF2B5EF4-FFF2-40B4-BE49-F238E27FC236}">
                <a16:creationId xmlns:a16="http://schemas.microsoft.com/office/drawing/2014/main" id="{FDD0F9C6-8DF4-FE46-A915-6E6765AD9A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13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0648D-2AA6-0841-BBC9-03D38FDB6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5912-9775-E14D-B144-42942D11979B}" type="datetime1">
              <a:rPr lang="en-GB" smtClean="0"/>
              <a:t>21/01/2025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2F94D7-236D-CA42-94C7-0763030A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C92BB-B6F9-C843-B5E4-8E09A829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7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7CB1-6FB2-BA4A-8EC1-5369CD264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3588D-4023-3143-8522-53922CF14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720180-0297-F94A-BACA-91B857340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47B4A-3F66-D147-9CCC-3920E250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8BA7-9DA6-2949-A0D4-0F68074C025A}" type="datetime1">
              <a:rPr lang="en-GB" smtClean="0"/>
              <a:t>21/01/2025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76174-24E5-264A-AA8F-84416610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FE339-3C6E-D54C-8F0E-CF74669BE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8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B0968-9FCF-1947-A2EA-EAC8F14A7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3AD0BF-039C-284A-8509-F0419981E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101FFE-3030-914F-9FCB-6B75E9412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CA5B8-46A2-5447-999B-04ACD87B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DBA8-A7F5-7D47-A460-038B51C098C3}" type="datetime1">
              <a:rPr lang="en-GB" smtClean="0"/>
              <a:t>21/01/2025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E32C1-9C55-8E4B-8A9B-F655937E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70E791-9F2E-2B45-B18C-7118931C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F4F2E-02B8-2648-BD3C-63F11A144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18F8C-7C8E-ED47-BCFA-E31A91F6B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A7420-C053-6C4F-8245-FBDD9AFC3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9D15-6574-524E-9B70-790B42855FCB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4BD5C-139E-064D-A118-EEC662FE0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66AF9-5490-9C45-8956-82DB0DD59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0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hep.ph.liv.ac.uk/ariadne" TargetMode="Externa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mailto:k.mavrokoridis@liv.ac.uk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jp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11" Type="http://schemas.openxmlformats.org/officeDocument/2006/relationships/hyperlink" Target="https://arxiv.org/pdf/2301.02530v2.pdf" TargetMode="External"/><Relationship Id="rId5" Type="http://schemas.openxmlformats.org/officeDocument/2006/relationships/image" Target="../media/image33.jpg"/><Relationship Id="rId10" Type="http://schemas.openxmlformats.org/officeDocument/2006/relationships/image" Target="../media/image37.png"/><Relationship Id="rId4" Type="http://schemas.openxmlformats.org/officeDocument/2006/relationships/image" Target="../media/image32.jpg"/><Relationship Id="rId9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410-390X/4/4/35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opscience.iop.org/article/10.1088/1748-0221/14/06/P06001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hyperlink" Target="https://hyquip.co.uk/tdm-double-acting-telescopic-cylinders-/4726-double-acting-telescopic-cylinders-type-tdm-series.html" TargetMode="External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0d645abf22e9e30063b70a74b69b0b6e" TargetMode="External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7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dpi.com/2076-3417/11/20/9450" TargetMode="Externa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2076-3417/11/20/9450" TargetMode="External"/><Relationship Id="rId4" Type="http://schemas.openxmlformats.org/officeDocument/2006/relationships/image" Target="../media/image8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2076-3417/11/20/9450" TargetMode="External"/><Relationship Id="rId4" Type="http://schemas.openxmlformats.org/officeDocument/2006/relationships/image" Target="../media/image34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39360" TargetMode="External"/><Relationship Id="rId7" Type="http://schemas.openxmlformats.org/officeDocument/2006/relationships/image" Target="../media/image2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84F9-6592-C844-8FA5-684C403D0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341" y="438559"/>
            <a:ext cx="7582500" cy="2387600"/>
          </a:xfrm>
        </p:spPr>
        <p:txBody>
          <a:bodyPr>
            <a:noAutofit/>
          </a:bodyPr>
          <a:lstStyle/>
          <a:p>
            <a:pPr algn="l"/>
            <a:r>
              <a:rPr lang="en-GB" sz="4700" b="1" dirty="0"/>
              <a:t>ARIADNE</a:t>
            </a:r>
            <a:r>
              <a:rPr lang="en-GB" sz="4700" b="1" baseline="30000" dirty="0"/>
              <a:t>+</a:t>
            </a:r>
            <a:r>
              <a:rPr lang="en-GB" sz="4700" b="1" dirty="0"/>
              <a:t> Results, </a:t>
            </a:r>
            <a:br>
              <a:rPr lang="en-GB" sz="4700" b="1" dirty="0"/>
            </a:br>
            <a:r>
              <a:rPr lang="en-GB" sz="4700" b="1" dirty="0"/>
              <a:t>Optical </a:t>
            </a:r>
            <a:r>
              <a:rPr lang="en-GB" sz="4700" b="1" dirty="0" err="1"/>
              <a:t>FLArE</a:t>
            </a:r>
            <a:r>
              <a:rPr lang="en-GB" sz="4700" b="1" dirty="0"/>
              <a:t> TPC Option &amp; Cylindrical Cryostat Study</a:t>
            </a:r>
            <a:endParaRPr lang="en-US" sz="4700" b="1" dirty="0"/>
          </a:p>
        </p:txBody>
      </p:sp>
      <p:pic>
        <p:nvPicPr>
          <p:cNvPr id="4" name="Picture 3" descr="colour_logo_1312">
            <a:extLst>
              <a:ext uri="{FF2B5EF4-FFF2-40B4-BE49-F238E27FC236}">
                <a16:creationId xmlns:a16="http://schemas.microsoft.com/office/drawing/2014/main" id="{F3444AB5-5838-9743-BD6F-2C1C061F7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8925180" y="123394"/>
            <a:ext cx="2305278" cy="52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NEW-Logo-ERC-OUTLINE.ai" descr="NEW-Logo-ERC-OUTLINE.ai">
            <a:extLst>
              <a:ext uri="{FF2B5EF4-FFF2-40B4-BE49-F238E27FC236}">
                <a16:creationId xmlns:a16="http://schemas.microsoft.com/office/drawing/2014/main" id="{C5E11BCD-8973-5347-818E-33E4F42806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08" r="7508" b="21077"/>
          <a:stretch>
            <a:fillRect/>
          </a:stretch>
        </p:blipFill>
        <p:spPr>
          <a:xfrm>
            <a:off x="11073143" y="5616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Jared Vann,…">
            <a:extLst>
              <a:ext uri="{FF2B5EF4-FFF2-40B4-BE49-F238E27FC236}">
                <a16:creationId xmlns:a16="http://schemas.microsoft.com/office/drawing/2014/main" id="{8975F391-BEA6-5546-8841-F95F82AFE84F}"/>
              </a:ext>
            </a:extLst>
          </p:cNvPr>
          <p:cNvSpPr txBox="1"/>
          <p:nvPr/>
        </p:nvSpPr>
        <p:spPr>
          <a:xfrm>
            <a:off x="5632689" y="5511777"/>
            <a:ext cx="311610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b="1" dirty="0"/>
              <a:t>Kostas </a:t>
            </a:r>
            <a:r>
              <a:rPr lang="en-US" b="1" dirty="0" err="1"/>
              <a:t>Mavrokoridis</a:t>
            </a:r>
            <a:r>
              <a:rPr lang="en-US" b="1" dirty="0"/>
              <a:t> </a:t>
            </a:r>
          </a:p>
          <a:p>
            <a:r>
              <a:rPr lang="en-US" dirty="0">
                <a:hlinkClick r:id="rId6"/>
              </a:rPr>
              <a:t>k.mavrokoridis@liv.ac.uk</a:t>
            </a:r>
            <a:endParaRPr lang="en-US" dirty="0"/>
          </a:p>
          <a:p>
            <a:endParaRPr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BE304B-B082-BF47-8765-67AF39C4668E}"/>
              </a:ext>
            </a:extLst>
          </p:cNvPr>
          <p:cNvGrpSpPr/>
          <p:nvPr/>
        </p:nvGrpSpPr>
        <p:grpSpPr>
          <a:xfrm>
            <a:off x="299690" y="3444459"/>
            <a:ext cx="4199923" cy="1819155"/>
            <a:chOff x="466569" y="4711301"/>
            <a:chExt cx="3588339" cy="1463069"/>
          </a:xfrm>
        </p:grpSpPr>
        <p:pic>
          <p:nvPicPr>
            <p:cNvPr id="10" name="Black &amp; White Version.pdf" descr="Black &amp; White Version.pdf">
              <a:extLst>
                <a:ext uri="{FF2B5EF4-FFF2-40B4-BE49-F238E27FC236}">
                  <a16:creationId xmlns:a16="http://schemas.microsoft.com/office/drawing/2014/main" id="{7A812028-F22E-7E44-A0AB-E715F7624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6569" y="4711301"/>
              <a:ext cx="3357323" cy="146306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AC18D3-EA9B-B942-B35C-C0FD7E651387}"/>
                </a:ext>
              </a:extLst>
            </p:cNvPr>
            <p:cNvSpPr txBox="1"/>
            <p:nvPr/>
          </p:nvSpPr>
          <p:spPr>
            <a:xfrm>
              <a:off x="3641012" y="5270115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/>
                <a:t>+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49EA9FF-8D46-4540-BCA6-49F3EE2D3608}"/>
              </a:ext>
            </a:extLst>
          </p:cNvPr>
          <p:cNvSpPr/>
          <p:nvPr/>
        </p:nvSpPr>
        <p:spPr>
          <a:xfrm>
            <a:off x="377801" y="5464613"/>
            <a:ext cx="251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hlinkClick r:id="rId8"/>
              </a:rPr>
              <a:t>http://hep.ph.liv.ac.uk/ariadne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A33EA-4384-D343-8241-CE6953B9247B}"/>
              </a:ext>
            </a:extLst>
          </p:cNvPr>
          <p:cNvSpPr txBox="1"/>
          <p:nvPr/>
        </p:nvSpPr>
        <p:spPr>
          <a:xfrm>
            <a:off x="5585797" y="6275965"/>
            <a:ext cx="382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FPF Collaboration meeting Jan 20 2025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A5ECBFF-CE69-B743-A6C5-B9586C1186F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59" b="1279"/>
          <a:stretch/>
        </p:blipFill>
        <p:spPr>
          <a:xfrm>
            <a:off x="6796984" y="2748101"/>
            <a:ext cx="2360064" cy="25969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82B5E5-49B4-F44A-BF03-76D9A589082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965" r="19864" b="3793"/>
          <a:stretch/>
        </p:blipFill>
        <p:spPr>
          <a:xfrm>
            <a:off x="4342029" y="2774469"/>
            <a:ext cx="2614587" cy="2429617"/>
          </a:xfrm>
          <a:prstGeom prst="rect">
            <a:avLst/>
          </a:prstGeom>
        </p:spPr>
      </p:pic>
      <p:pic>
        <p:nvPicPr>
          <p:cNvPr id="22" name="ARIADNE_TPX3D">
            <a:hlinkClick r:id="" action="ppaction://media"/>
            <a:extLst>
              <a:ext uri="{FF2B5EF4-FFF2-40B4-BE49-F238E27FC236}">
                <a16:creationId xmlns:a16="http://schemas.microsoft.com/office/drawing/2014/main" id="{06AAA458-EEBA-F048-B05A-905054DDC7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341150" y="2699867"/>
            <a:ext cx="2743199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6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C56D0-4064-F844-A909-8C091DB8C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A3593-3FE0-204E-903A-01F9A2985045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DF32C-6977-544A-80F5-A6E62A444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567A7-3DDD-8445-AE75-9575EDB15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9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96A281C-7907-AE4B-8623-DECA3BF0F8FC}"/>
              </a:ext>
            </a:extLst>
          </p:cNvPr>
          <p:cNvGrpSpPr/>
          <p:nvPr/>
        </p:nvGrpSpPr>
        <p:grpSpPr>
          <a:xfrm>
            <a:off x="904504" y="1127702"/>
            <a:ext cx="7973035" cy="5273863"/>
            <a:chOff x="425450" y="675454"/>
            <a:chExt cx="8332380" cy="582694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40345E0-B5A0-AE46-A0E4-FB9BF4EB0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450" y="675454"/>
              <a:ext cx="8332380" cy="582694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680E98-D802-B946-B52D-734F254BF495}"/>
                </a:ext>
              </a:extLst>
            </p:cNvPr>
            <p:cNvSpPr/>
            <p:nvPr/>
          </p:nvSpPr>
          <p:spPr>
            <a:xfrm>
              <a:off x="425450" y="5609690"/>
              <a:ext cx="8332380" cy="892710"/>
            </a:xfrm>
            <a:prstGeom prst="rect">
              <a:avLst/>
            </a:prstGeom>
            <a:solidFill>
              <a:srgbClr val="4472C4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7">
              <a:extLst>
                <a:ext uri="{FF2B5EF4-FFF2-40B4-BE49-F238E27FC236}">
                  <a16:creationId xmlns:a16="http://schemas.microsoft.com/office/drawing/2014/main" id="{21A60379-D2D9-CC4C-9569-459B56311E68}"/>
                </a:ext>
              </a:extLst>
            </p:cNvPr>
            <p:cNvSpPr/>
            <p:nvPr/>
          </p:nvSpPr>
          <p:spPr>
            <a:xfrm>
              <a:off x="1715784" y="3631915"/>
              <a:ext cx="2573676" cy="1926404"/>
            </a:xfrm>
            <a:prstGeom prst="triangl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8">
              <a:extLst>
                <a:ext uri="{FF2B5EF4-FFF2-40B4-BE49-F238E27FC236}">
                  <a16:creationId xmlns:a16="http://schemas.microsoft.com/office/drawing/2014/main" id="{CF5F2DD1-0DD2-6840-ACC4-E5DC90AF41DC}"/>
                </a:ext>
              </a:extLst>
            </p:cNvPr>
            <p:cNvSpPr/>
            <p:nvPr/>
          </p:nvSpPr>
          <p:spPr>
            <a:xfrm>
              <a:off x="4292956" y="3631915"/>
              <a:ext cx="2573676" cy="1926404"/>
            </a:xfrm>
            <a:prstGeom prst="triangl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435DA06-9E6E-504B-8B10-0BCAA7CC60C3}"/>
              </a:ext>
            </a:extLst>
          </p:cNvPr>
          <p:cNvSpPr txBox="1"/>
          <p:nvPr/>
        </p:nvSpPr>
        <p:spPr>
          <a:xfrm>
            <a:off x="9170867" y="5676117"/>
            <a:ext cx="204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cm electron drift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95BA313-9D86-394F-9BDF-08F2561D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750" y="-6131"/>
            <a:ext cx="7742712" cy="1325563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ARIADNE</a:t>
            </a:r>
            <a:r>
              <a:rPr lang="en-US" sz="3800" baseline="30000" dirty="0"/>
              <a:t>+</a:t>
            </a:r>
            <a:r>
              <a:rPr lang="en-US" sz="3800" dirty="0"/>
              <a:t>: Cryostat Optical Configuration</a:t>
            </a:r>
            <a:br>
              <a:rPr lang="en-US" dirty="0"/>
            </a:br>
            <a:r>
              <a:rPr lang="en-US" baseline="30000" dirty="0"/>
              <a:t> 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B69B28B1-1916-7A49-AC30-771BB2123396}"/>
              </a:ext>
            </a:extLst>
          </p:cNvPr>
          <p:cNvSpPr/>
          <p:nvPr/>
        </p:nvSpPr>
        <p:spPr>
          <a:xfrm>
            <a:off x="8965870" y="5593589"/>
            <a:ext cx="204997" cy="53438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0C7996-B506-9E40-9B7B-1412B3A29CEE}"/>
              </a:ext>
            </a:extLst>
          </p:cNvPr>
          <p:cNvSpPr txBox="1"/>
          <p:nvPr/>
        </p:nvSpPr>
        <p:spPr>
          <a:xfrm>
            <a:off x="6145755" y="1638156"/>
            <a:ext cx="316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Re-entrance viewports, cameras in gas nitrogen</a:t>
            </a:r>
          </a:p>
        </p:txBody>
      </p:sp>
    </p:spTree>
    <p:extLst>
      <p:ext uri="{BB962C8B-B14F-4D97-AF65-F5344CB8AC3E}">
        <p14:creationId xmlns:p14="http://schemas.microsoft.com/office/powerpoint/2010/main" val="420635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BF9A-999E-9445-8A68-39BAC0702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7573"/>
            <a:ext cx="7742712" cy="1325563"/>
          </a:xfrm>
        </p:spPr>
        <p:txBody>
          <a:bodyPr>
            <a:normAutofit/>
          </a:bodyPr>
          <a:lstStyle/>
          <a:p>
            <a:r>
              <a:rPr lang="en-US" sz="3800" dirty="0"/>
              <a:t>ARIADNE</a:t>
            </a:r>
            <a:r>
              <a:rPr lang="en-US" sz="3800" baseline="30000" dirty="0"/>
              <a:t>+</a:t>
            </a:r>
            <a:r>
              <a:rPr lang="en-US" sz="3800" dirty="0"/>
              <a:t>: Key components </a:t>
            </a:r>
            <a:endParaRPr lang="en-US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475D3-4078-2140-B3BB-32656564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1CFC-64C5-F248-B9EA-E80A48FB33EF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5C2F-C131-094E-B44E-1D436A1E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03565-42F2-D440-AC09-40CFF69B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10</a:t>
            </a:fld>
            <a:endParaRPr lang="en-US"/>
          </a:p>
        </p:txBody>
      </p:sp>
      <p:pic>
        <p:nvPicPr>
          <p:cNvPr id="3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F1693FD4-DE67-7DB6-1E34-B9CCCDB23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83" y="877252"/>
            <a:ext cx="3240502" cy="3240502"/>
          </a:xfrm>
        </p:spPr>
      </p:pic>
      <p:pic>
        <p:nvPicPr>
          <p:cNvPr id="7" name="Picture 6" descr="A picture containing building, indoor, window&#10;&#10;Description automatically generated">
            <a:extLst>
              <a:ext uri="{FF2B5EF4-FFF2-40B4-BE49-F238E27FC236}">
                <a16:creationId xmlns:a16="http://schemas.microsoft.com/office/drawing/2014/main" id="{9F436162-0A06-0B12-16A4-81F9C0FD73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2" t="12849" r="7099" b="11667"/>
          <a:stretch/>
        </p:blipFill>
        <p:spPr>
          <a:xfrm>
            <a:off x="3581400" y="892164"/>
            <a:ext cx="3240502" cy="32255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947688-7CC5-FE5F-155A-3B2512D1B314}"/>
              </a:ext>
            </a:extLst>
          </p:cNvPr>
          <p:cNvSpPr txBox="1"/>
          <p:nvPr/>
        </p:nvSpPr>
        <p:spPr>
          <a:xfrm>
            <a:off x="3144199" y="4117754"/>
            <a:ext cx="4462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2mx2m LRP G-THGEMs from underneath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F233B1-BCDC-01C7-7AC1-7F946B009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98" y="877252"/>
            <a:ext cx="2922780" cy="28084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E30A4D-01A8-1C68-E16E-049EB1173676}"/>
              </a:ext>
            </a:extLst>
          </p:cNvPr>
          <p:cNvSpPr txBox="1"/>
          <p:nvPr/>
        </p:nvSpPr>
        <p:spPr>
          <a:xfrm>
            <a:off x="9343967" y="3059668"/>
            <a:ext cx="106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TPX3Cam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5C8E9B2A-94F5-E9B9-DEE4-7EC8D9BA7FED}"/>
              </a:ext>
            </a:extLst>
          </p:cNvPr>
          <p:cNvSpPr txBox="1">
            <a:spLocks/>
          </p:cNvSpPr>
          <p:nvPr/>
        </p:nvSpPr>
        <p:spPr>
          <a:xfrm>
            <a:off x="139583" y="6121903"/>
            <a:ext cx="4658130" cy="5782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Photochemically etched extraction grids, 15mm extraction region</a:t>
            </a:r>
          </a:p>
        </p:txBody>
      </p:sp>
      <p:pic>
        <p:nvPicPr>
          <p:cNvPr id="25" name="Picture 24" descr="A picture containing indoor&#10;&#10;Description automatically generated">
            <a:extLst>
              <a:ext uri="{FF2B5EF4-FFF2-40B4-BE49-F238E27FC236}">
                <a16:creationId xmlns:a16="http://schemas.microsoft.com/office/drawing/2014/main" id="{89D69FD3-0D39-3C6F-979D-57177A695B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2"/>
          <a:stretch/>
        </p:blipFill>
        <p:spPr>
          <a:xfrm>
            <a:off x="158286" y="4266310"/>
            <a:ext cx="2301291" cy="1854321"/>
          </a:xfrm>
          <a:prstGeom prst="rect">
            <a:avLst/>
          </a:prstGeom>
        </p:spPr>
      </p:pic>
      <p:pic>
        <p:nvPicPr>
          <p:cNvPr id="27" name="Picture 26" descr="A picture containing calendar&#10;&#10;Description automatically generated">
            <a:extLst>
              <a:ext uri="{FF2B5EF4-FFF2-40B4-BE49-F238E27FC236}">
                <a16:creationId xmlns:a16="http://schemas.microsoft.com/office/drawing/2014/main" id="{EB1A8A2F-91B7-4745-5E44-7B73FDF84C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97" b="22130"/>
          <a:stretch/>
        </p:blipFill>
        <p:spPr>
          <a:xfrm>
            <a:off x="5117301" y="4545209"/>
            <a:ext cx="1987561" cy="173248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BD16EC6-E4B7-B9F1-26E4-18A0A906BB48}"/>
              </a:ext>
            </a:extLst>
          </p:cNvPr>
          <p:cNvSpPr txBox="1"/>
          <p:nvPr/>
        </p:nvSpPr>
        <p:spPr>
          <a:xfrm>
            <a:off x="4850431" y="6301849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1.1mm 50cm</a:t>
            </a:r>
            <a:r>
              <a:rPr lang="en-US" baseline="30000" dirty="0"/>
              <a:t>2</a:t>
            </a:r>
            <a:r>
              <a:rPr lang="en-US" dirty="0"/>
              <a:t> glass THGEM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395D7A7-4887-C77D-0650-47A1EC3FDF3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24368"/>
          <a:stretch/>
        </p:blipFill>
        <p:spPr>
          <a:xfrm>
            <a:off x="2587619" y="4460141"/>
            <a:ext cx="1987561" cy="1651989"/>
          </a:xfrm>
          <a:prstGeom prst="rect">
            <a:avLst/>
          </a:prstGeom>
        </p:spPr>
      </p:pic>
      <p:pic>
        <p:nvPicPr>
          <p:cNvPr id="8" name="Black &amp; White Version.pdf" descr="Black &amp; White Version.pdf">
            <a:extLst>
              <a:ext uri="{FF2B5EF4-FFF2-40B4-BE49-F238E27FC236}">
                <a16:creationId xmlns:a16="http://schemas.microsoft.com/office/drawing/2014/main" id="{EA47B6CC-9217-3CE8-F885-32897284D1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8062" y="46484"/>
            <a:ext cx="1750799" cy="81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14" descr="A close up of a speaker&#10;&#10;Description automatically generated with low confidence">
            <a:extLst>
              <a:ext uri="{FF2B5EF4-FFF2-40B4-BE49-F238E27FC236}">
                <a16:creationId xmlns:a16="http://schemas.microsoft.com/office/drawing/2014/main" id="{A6B3A7D1-E45E-32DF-CE25-FD6400F30C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320" y="992828"/>
            <a:ext cx="1288629" cy="12886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AB1F37E-95A4-8626-253F-477E3148F238}"/>
              </a:ext>
            </a:extLst>
          </p:cNvPr>
          <p:cNvSpPr/>
          <p:nvPr/>
        </p:nvSpPr>
        <p:spPr>
          <a:xfrm>
            <a:off x="10698320" y="2281457"/>
            <a:ext cx="1692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Visible lenses (f0.95, 10.5 mm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2E6B8B-BCA3-3494-1253-7BFF636DDE7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8359"/>
          <a:stretch/>
        </p:blipFill>
        <p:spPr>
          <a:xfrm>
            <a:off x="8228903" y="4041805"/>
            <a:ext cx="2750956" cy="24035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5487B5-7C85-5D53-7980-E24EC029F2FA}"/>
              </a:ext>
            </a:extLst>
          </p:cNvPr>
          <p:cNvSpPr txBox="1"/>
          <p:nvPr/>
        </p:nvSpPr>
        <p:spPr>
          <a:xfrm>
            <a:off x="7752255" y="6303019"/>
            <a:ext cx="3903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11"/>
              </a:rPr>
              <a:t>https://arxiv.org/pdf/2301.02530v2.pdf</a:t>
            </a:r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E83FC3-106D-6E62-2CDA-6FDD437BCE76}"/>
              </a:ext>
            </a:extLst>
          </p:cNvPr>
          <p:cNvSpPr txBox="1"/>
          <p:nvPr/>
        </p:nvSpPr>
        <p:spPr>
          <a:xfrm>
            <a:off x="8293461" y="3748422"/>
            <a:ext cx="2350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Cosmics</a:t>
            </a:r>
            <a:r>
              <a:rPr lang="en-US" dirty="0"/>
              <a:t> 30 sec integral</a:t>
            </a:r>
          </a:p>
        </p:txBody>
      </p:sp>
    </p:spTree>
    <p:extLst>
      <p:ext uri="{BB962C8B-B14F-4D97-AF65-F5344CB8AC3E}">
        <p14:creationId xmlns:p14="http://schemas.microsoft.com/office/powerpoint/2010/main" val="1257845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44B93-13F9-BE4C-BDE3-B4BA80BE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A1D14-452F-9A41-A418-E77507643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3D02C-B4C2-064B-BC55-063AF57E88AB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2168F-8998-5044-8D88-DD479ADD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36318-9E1A-1B4A-A96F-840BBBE77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11</a:t>
            </a:fld>
            <a:endParaRPr lang="en-US"/>
          </a:p>
        </p:txBody>
      </p:sp>
      <p:pic>
        <p:nvPicPr>
          <p:cNvPr id="7" name="Content Placeholder 5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BB41C0A7-FF5E-8840-AE33-433166AB0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25" y="920622"/>
            <a:ext cx="2841048" cy="5844444"/>
          </a:xfrm>
          <a:ln w="31750">
            <a:solidFill>
              <a:schemeClr val="tx1"/>
            </a:solidFill>
          </a:ln>
        </p:spPr>
      </p:pic>
      <p:pic>
        <p:nvPicPr>
          <p:cNvPr id="3" name="Picture 2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1E1558DE-0F64-6CB5-E529-C6D07399CC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501"/>
          <a:stretch/>
        </p:blipFill>
        <p:spPr>
          <a:xfrm>
            <a:off x="7984524" y="970050"/>
            <a:ext cx="3995351" cy="5562145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76A912B2-D611-2917-D29C-06ADD8327A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8" r="9904"/>
          <a:stretch/>
        </p:blipFill>
        <p:spPr>
          <a:xfrm>
            <a:off x="3265298" y="1086859"/>
            <a:ext cx="4100163" cy="2342141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pic>
        <p:nvPicPr>
          <p:cNvPr id="11" name="Picture 10" descr="A picture containing indoor, cluttered, device, messy&#10;&#10;Description automatically generated">
            <a:extLst>
              <a:ext uri="{FF2B5EF4-FFF2-40B4-BE49-F238E27FC236}">
                <a16:creationId xmlns:a16="http://schemas.microsoft.com/office/drawing/2014/main" id="{9F57B1E5-A4AF-C077-D619-A4B5FE209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298" y="4029604"/>
            <a:ext cx="4241744" cy="2061959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299D45-DBF6-295C-E75D-00C853625992}"/>
              </a:ext>
            </a:extLst>
          </p:cNvPr>
          <p:cNvSpPr txBox="1"/>
          <p:nvPr/>
        </p:nvSpPr>
        <p:spPr>
          <a:xfrm>
            <a:off x="4207475" y="6248562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 weeks data collection</a:t>
            </a:r>
          </a:p>
        </p:txBody>
      </p:sp>
    </p:spTree>
    <p:extLst>
      <p:ext uri="{BB962C8B-B14F-4D97-AF65-F5344CB8AC3E}">
        <p14:creationId xmlns:p14="http://schemas.microsoft.com/office/powerpoint/2010/main" val="1541449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84F9-6592-C844-8FA5-684C403D0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9710" y="3115917"/>
            <a:ext cx="9492580" cy="626165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Using ARIADNE optical readout system for </a:t>
            </a:r>
            <a:r>
              <a:rPr lang="en-US" sz="4800" b="1" dirty="0" err="1"/>
              <a:t>FLArE</a:t>
            </a:r>
            <a:r>
              <a:rPr lang="en-US" sz="4800" b="1" dirty="0"/>
              <a:t> TPC</a:t>
            </a:r>
            <a:endParaRPr lang="en-US" sz="4800" dirty="0"/>
          </a:p>
        </p:txBody>
      </p:sp>
      <p:pic>
        <p:nvPicPr>
          <p:cNvPr id="4" name="Picture 3" descr="colour_logo_1312">
            <a:extLst>
              <a:ext uri="{FF2B5EF4-FFF2-40B4-BE49-F238E27FC236}">
                <a16:creationId xmlns:a16="http://schemas.microsoft.com/office/drawing/2014/main" id="{F3444AB5-5838-9743-BD6F-2C1C061F7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27303" b="24432"/>
          <a:stretch>
            <a:fillRect/>
          </a:stretch>
        </p:blipFill>
        <p:spPr bwMode="auto">
          <a:xfrm>
            <a:off x="9886722" y="123394"/>
            <a:ext cx="2305278" cy="52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lack &amp; White Version.pdf" descr="Black &amp; White Version.pdf">
            <a:extLst>
              <a:ext uri="{FF2B5EF4-FFF2-40B4-BE49-F238E27FC236}">
                <a16:creationId xmlns:a16="http://schemas.microsoft.com/office/drawing/2014/main" id="{F15B93F9-54CB-CC67-058D-B783452BE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427" y="73966"/>
            <a:ext cx="1590009" cy="7360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18390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B1955-5EF4-7CCC-C861-AF2A27E89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</a:t>
            </a:r>
            <a:r>
              <a:rPr lang="en-US" dirty="0" err="1"/>
              <a:t>FLArE</a:t>
            </a:r>
            <a:r>
              <a:rPr lang="en-US" dirty="0"/>
              <a:t> Overview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1BD7E-E386-AEC3-CA65-DBABDAFC5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5733F-0755-2344-BA83-0713515D493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DAFB9-C775-B689-1B2A-F92A54B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B00FD-668B-7AE9-D0D6-37B909ED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computer generated image of a solar panel&#10;&#10;Description automatically generated">
            <a:extLst>
              <a:ext uri="{FF2B5EF4-FFF2-40B4-BE49-F238E27FC236}">
                <a16:creationId xmlns:a16="http://schemas.microsoft.com/office/drawing/2014/main" id="{E7CC68AB-8F3F-DBF5-A0BF-C30C170686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01" t="5509" r="14944" b="4306"/>
          <a:stretch/>
        </p:blipFill>
        <p:spPr>
          <a:xfrm>
            <a:off x="432485" y="1210041"/>
            <a:ext cx="7401697" cy="51680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5B0CF8-13E9-1A3C-674D-F1F189A2CC80}"/>
              </a:ext>
            </a:extLst>
          </p:cNvPr>
          <p:cNvSpPr txBox="1"/>
          <p:nvPr/>
        </p:nvSpPr>
        <p:spPr>
          <a:xfrm>
            <a:off x="7718527" y="996494"/>
            <a:ext cx="4016273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56 TPX3 Cams in cryostat ports. This will provide 1.8mm/pixel resolution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DF775C-6297-3094-1AEC-B032EA090F6F}"/>
              </a:ext>
            </a:extLst>
          </p:cNvPr>
          <p:cNvSpPr txBox="1"/>
          <p:nvPr/>
        </p:nvSpPr>
        <p:spPr>
          <a:xfrm>
            <a:off x="8031933" y="2123121"/>
            <a:ext cx="372758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invar LRPs with 56 glass THGEMs, similar to the ARIADNE cold box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8E6123-16D5-366C-FA0F-0201FC2CB209}"/>
              </a:ext>
            </a:extLst>
          </p:cNvPr>
          <p:cNvSpPr txBox="1"/>
          <p:nvPr/>
        </p:nvSpPr>
        <p:spPr>
          <a:xfrm>
            <a:off x="8153400" y="5201573"/>
            <a:ext cx="3804215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CPAs (same size as LRPs)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7E44E0-AAC2-785C-BBCE-109F96A547BE}"/>
              </a:ext>
            </a:extLst>
          </p:cNvPr>
          <p:cNvSpPr txBox="1"/>
          <p:nvPr/>
        </p:nvSpPr>
        <p:spPr>
          <a:xfrm>
            <a:off x="8094329" y="3765383"/>
            <a:ext cx="3824375" cy="64633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Aluminum profile Field Cage (similar to </a:t>
            </a:r>
            <a:r>
              <a:rPr lang="en-US" dirty="0" err="1"/>
              <a:t>ProtoDUNE</a:t>
            </a:r>
            <a:r>
              <a:rPr lang="en-US" dirty="0"/>
              <a:t>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8325DEA5-4874-B42E-FC3C-770F81FBE43E}"/>
              </a:ext>
            </a:extLst>
          </p:cNvPr>
          <p:cNvCxnSpPr>
            <a:stCxn id="10" idx="1"/>
          </p:cNvCxnSpPr>
          <p:nvPr/>
        </p:nvCxnSpPr>
        <p:spPr>
          <a:xfrm rot="10800000" flipV="1">
            <a:off x="6870357" y="1319659"/>
            <a:ext cx="848170" cy="196309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9B7449F2-D021-D857-3327-55DFFED89893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6870363" y="2446287"/>
            <a:ext cx="1161570" cy="50223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E2CA4C38-18F6-B047-0F1F-6CE46B8D447C}"/>
              </a:ext>
            </a:extLst>
          </p:cNvPr>
          <p:cNvCxnSpPr>
            <a:cxnSpLocks/>
          </p:cNvCxnSpPr>
          <p:nvPr/>
        </p:nvCxnSpPr>
        <p:spPr>
          <a:xfrm rot="10800000">
            <a:off x="7094490" y="4982139"/>
            <a:ext cx="1058910" cy="39601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8F3A60-CAEA-3EDA-B991-BEED4615CF73}"/>
              </a:ext>
            </a:extLst>
          </p:cNvPr>
          <p:cNvCxnSpPr>
            <a:cxnSpLocks/>
          </p:cNvCxnSpPr>
          <p:nvPr/>
        </p:nvCxnSpPr>
        <p:spPr>
          <a:xfrm>
            <a:off x="7588493" y="4088548"/>
            <a:ext cx="49347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9D5E400-B1EA-80FE-485F-09FFEA7C2C91}"/>
              </a:ext>
            </a:extLst>
          </p:cNvPr>
          <p:cNvSpPr txBox="1"/>
          <p:nvPr/>
        </p:nvSpPr>
        <p:spPr>
          <a:xfrm>
            <a:off x="8244344" y="5861506"/>
            <a:ext cx="3622326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Total instrumented LAr volume 20000 </a:t>
            </a:r>
            <a:r>
              <a:rPr lang="en-US" dirty="0" err="1">
                <a:solidFill>
                  <a:srgbClr val="C00000"/>
                </a:solidFill>
              </a:rPr>
              <a:t>litres</a:t>
            </a:r>
            <a:r>
              <a:rPr lang="en-US" dirty="0">
                <a:solidFill>
                  <a:srgbClr val="C00000"/>
                </a:solidFill>
              </a:rPr>
              <a:t>/32 tons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4B899-7430-B18D-F235-62571F4CFCEC}"/>
              </a:ext>
            </a:extLst>
          </p:cNvPr>
          <p:cNvSpPr txBox="1"/>
          <p:nvPr/>
        </p:nvSpPr>
        <p:spPr>
          <a:xfrm>
            <a:off x="0" y="6282227"/>
            <a:ext cx="194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</a:t>
            </a:r>
            <a:r>
              <a:rPr lang="en-US" dirty="0" err="1"/>
              <a:t>G.Stavrakis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07721E-9F4F-B464-60ED-30B1D1777358}"/>
              </a:ext>
            </a:extLst>
          </p:cNvPr>
          <p:cNvSpPr txBox="1"/>
          <p:nvPr/>
        </p:nvSpPr>
        <p:spPr>
          <a:xfrm>
            <a:off x="40053" y="849745"/>
            <a:ext cx="5332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Assumes </a:t>
            </a:r>
            <a:r>
              <a:rPr lang="en-US" dirty="0" err="1"/>
              <a:t>ProtoDune</a:t>
            </a:r>
            <a:r>
              <a:rPr lang="en-US" dirty="0"/>
              <a:t> type field cage assembly approach</a:t>
            </a:r>
          </a:p>
        </p:txBody>
      </p:sp>
    </p:spTree>
    <p:extLst>
      <p:ext uri="{BB962C8B-B14F-4D97-AF65-F5344CB8AC3E}">
        <p14:creationId xmlns:p14="http://schemas.microsoft.com/office/powerpoint/2010/main" val="2038752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C2DF-3207-6A45-AC5F-3472BEC68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 view &amp; Bias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CC779-F840-B413-7E9C-966B97F0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6CF4-5BD6-6941-86F6-A27E9313DA21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3A526-73A9-AE1D-8050-597F64376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B3CE6-1B30-86BD-00FD-430C4741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A close-up of a wall&#10;&#10;Description automatically generated">
            <a:extLst>
              <a:ext uri="{FF2B5EF4-FFF2-40B4-BE49-F238E27FC236}">
                <a16:creationId xmlns:a16="http://schemas.microsoft.com/office/drawing/2014/main" id="{2E2E64D2-79D5-8F1F-7797-D66E08A0C7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29" t="12154" r="4451" b="9556"/>
          <a:stretch/>
        </p:blipFill>
        <p:spPr>
          <a:xfrm>
            <a:off x="158578" y="1383958"/>
            <a:ext cx="8186507" cy="46090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0BCB34-90D4-FD3E-1B41-6569F1FB5121}"/>
              </a:ext>
            </a:extLst>
          </p:cNvPr>
          <p:cNvSpPr txBox="1"/>
          <p:nvPr/>
        </p:nvSpPr>
        <p:spPr>
          <a:xfrm>
            <a:off x="9140089" y="2081734"/>
            <a:ext cx="11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 kV/cm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3DA731-C16D-16C9-DA77-0640782252F7}"/>
              </a:ext>
            </a:extLst>
          </p:cNvPr>
          <p:cNvSpPr txBox="1"/>
          <p:nvPr/>
        </p:nvSpPr>
        <p:spPr>
          <a:xfrm>
            <a:off x="8150557" y="5298341"/>
            <a:ext cx="16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Cathode: </a:t>
            </a:r>
            <a:r>
              <a:rPr lang="en-US" b="1" dirty="0"/>
              <a:t>95kV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616F59-730D-4334-36C2-32EF85B21085}"/>
              </a:ext>
            </a:extLst>
          </p:cNvPr>
          <p:cNvSpPr txBox="1"/>
          <p:nvPr/>
        </p:nvSpPr>
        <p:spPr>
          <a:xfrm>
            <a:off x="9475032" y="1229269"/>
            <a:ext cx="164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For 1.8m e drift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F4C1D0-792B-725B-AC77-C45B2C81BF98}"/>
              </a:ext>
            </a:extLst>
          </p:cNvPr>
          <p:cNvSpPr txBox="1"/>
          <p:nvPr/>
        </p:nvSpPr>
        <p:spPr>
          <a:xfrm>
            <a:off x="8061469" y="3094239"/>
            <a:ext cx="201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Extraction grid: </a:t>
            </a:r>
            <a:r>
              <a:rPr lang="en-US" b="1" dirty="0"/>
              <a:t>5kV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2A1F8-B20D-0852-2E97-01160DA92141}"/>
              </a:ext>
            </a:extLst>
          </p:cNvPr>
          <p:cNvSpPr txBox="1"/>
          <p:nvPr/>
        </p:nvSpPr>
        <p:spPr>
          <a:xfrm>
            <a:off x="10490886" y="5309039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185kV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BBA801-E70F-09D3-B656-70AE20FB3F51}"/>
              </a:ext>
            </a:extLst>
          </p:cNvPr>
          <p:cNvSpPr txBox="1"/>
          <p:nvPr/>
        </p:nvSpPr>
        <p:spPr>
          <a:xfrm>
            <a:off x="10664914" y="309423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5kV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15EEC9-3038-ED7F-3846-F11E8193DF4A}"/>
              </a:ext>
            </a:extLst>
          </p:cNvPr>
          <p:cNvSpPr txBox="1"/>
          <p:nvPr/>
        </p:nvSpPr>
        <p:spPr>
          <a:xfrm>
            <a:off x="8023708" y="2839625"/>
            <a:ext cx="391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THGEMs </a:t>
            </a:r>
            <a:r>
              <a:rPr lang="en-US" b="1" dirty="0"/>
              <a:t>25-30kV/cm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994008-D77F-6B21-7814-DED3CE08DA48}"/>
              </a:ext>
            </a:extLst>
          </p:cNvPr>
          <p:cNvSpPr txBox="1"/>
          <p:nvPr/>
        </p:nvSpPr>
        <p:spPr>
          <a:xfrm>
            <a:off x="10490886" y="2100972"/>
            <a:ext cx="9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kV/cm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7B951-DF52-A41D-49A1-C8D4193A8D24}"/>
              </a:ext>
            </a:extLst>
          </p:cNvPr>
          <p:cNvSpPr txBox="1"/>
          <p:nvPr/>
        </p:nvSpPr>
        <p:spPr>
          <a:xfrm>
            <a:off x="7677605" y="6206840"/>
            <a:ext cx="404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(current successfully operated HV 300kV)</a:t>
            </a:r>
          </a:p>
        </p:txBody>
      </p:sp>
    </p:spTree>
    <p:extLst>
      <p:ext uri="{BB962C8B-B14F-4D97-AF65-F5344CB8AC3E}">
        <p14:creationId xmlns:p14="http://schemas.microsoft.com/office/powerpoint/2010/main" val="3281763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81AE8-C93B-76B5-00AC-4E813F08D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examples -  EMCCD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F2BB4-0998-E657-C5D5-87118DEA1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FFD1-18DB-724D-9D51-906881F0ED73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7B38B-9EFC-64B7-6FA5-AA668A7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D6030-A18A-D3A6-A33F-CE4FD658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BC9D5B-94D1-D3F9-F6A7-37D289B33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25796"/>
            <a:ext cx="2971478" cy="29714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A70884-AE31-9F7F-B83B-624B97346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152" y="1525796"/>
            <a:ext cx="2971478" cy="29714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0CD207-2C05-825A-72B0-8412BCA6C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104" y="1525796"/>
            <a:ext cx="2971478" cy="2964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B2E9B9-8FBD-EE35-5893-71651DC629D7}"/>
              </a:ext>
            </a:extLst>
          </p:cNvPr>
          <p:cNvSpPr txBox="1"/>
          <p:nvPr/>
        </p:nvSpPr>
        <p:spPr>
          <a:xfrm>
            <a:off x="1421541" y="5062080"/>
            <a:ext cx="1907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4x4</a:t>
            </a:r>
            <a:r>
              <a:rPr lang="en-US" sz="2000" dirty="0"/>
              <a:t> (1.1mm/pix)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CCE71B-6BAA-B0C8-07CD-1EAD4FB21674}"/>
              </a:ext>
            </a:extLst>
          </p:cNvPr>
          <p:cNvSpPr txBox="1"/>
          <p:nvPr/>
        </p:nvSpPr>
        <p:spPr>
          <a:xfrm>
            <a:off x="4436044" y="5062080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8x8</a:t>
            </a:r>
            <a:r>
              <a:rPr lang="en-US" sz="2000" dirty="0"/>
              <a:t> (2.2 mm/pix)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79101A-29D7-9B5A-A6A3-42E931B63257}"/>
              </a:ext>
            </a:extLst>
          </p:cNvPr>
          <p:cNvSpPr txBox="1"/>
          <p:nvPr/>
        </p:nvSpPr>
        <p:spPr>
          <a:xfrm>
            <a:off x="7536000" y="5062080"/>
            <a:ext cx="2167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16x16</a:t>
            </a:r>
            <a:r>
              <a:rPr lang="en-US" sz="2000" dirty="0"/>
              <a:t> (4.4mm/pix)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FFEE034-604F-1042-F08F-698C9B396579}"/>
              </a:ext>
            </a:extLst>
          </p:cNvPr>
          <p:cNvCxnSpPr/>
          <p:nvPr/>
        </p:nvCxnSpPr>
        <p:spPr>
          <a:xfrm>
            <a:off x="3939115" y="4627931"/>
            <a:ext cx="2851552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43B50A-4141-F474-F2C8-968864514044}"/>
              </a:ext>
            </a:extLst>
          </p:cNvPr>
          <p:cNvSpPr txBox="1"/>
          <p:nvPr/>
        </p:nvSpPr>
        <p:spPr>
          <a:xfrm>
            <a:off x="5008062" y="459849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0.5 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B26BE5-D871-EAF7-E41C-838B3A8E7F26}"/>
              </a:ext>
            </a:extLst>
          </p:cNvPr>
          <p:cNvSpPr txBox="1"/>
          <p:nvPr/>
        </p:nvSpPr>
        <p:spPr>
          <a:xfrm>
            <a:off x="284205" y="937527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Changing EMCCD binning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F1B399-8029-9A11-0880-57FC709F8E8E}"/>
              </a:ext>
            </a:extLst>
          </p:cNvPr>
          <p:cNvSpPr txBox="1"/>
          <p:nvPr/>
        </p:nvSpPr>
        <p:spPr>
          <a:xfrm>
            <a:off x="4160488" y="957964"/>
            <a:ext cx="571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 Cosmic interactions collected </a:t>
            </a:r>
            <a:r>
              <a:rPr lang="en-US" b="1" dirty="0"/>
              <a:t>@0.5kV/cm </a:t>
            </a:r>
            <a:r>
              <a:rPr lang="en-US" dirty="0"/>
              <a:t>electron drift</a:t>
            </a:r>
          </a:p>
        </p:txBody>
      </p:sp>
    </p:spTree>
    <p:extLst>
      <p:ext uri="{BB962C8B-B14F-4D97-AF65-F5344CB8AC3E}">
        <p14:creationId xmlns:p14="http://schemas.microsoft.com/office/powerpoint/2010/main" val="3652530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95E1-A218-7BBB-650C-FC0706B7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D2D5D-2C60-B0C7-45FA-F255594E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C03A0-21F1-D24A-A23C-DD6DB1F9CABE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E6538-D505-4C22-92DA-8062EF14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CC71B-0459-414E-FF6B-C276D321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 descr="A blueprint of a grid&#10;&#10;Description automatically generated">
            <a:extLst>
              <a:ext uri="{FF2B5EF4-FFF2-40B4-BE49-F238E27FC236}">
                <a16:creationId xmlns:a16="http://schemas.microsoft.com/office/drawing/2014/main" id="{4C673CAE-023C-9288-E28F-815744BDA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1" t="33351" r="4955" b="11535"/>
          <a:stretch/>
        </p:blipFill>
        <p:spPr>
          <a:xfrm>
            <a:off x="481021" y="1507524"/>
            <a:ext cx="11229958" cy="38429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3AB48-8F17-224D-4564-4ECA6FD2EAFD}"/>
              </a:ext>
            </a:extLst>
          </p:cNvPr>
          <p:cNvSpPr txBox="1"/>
          <p:nvPr/>
        </p:nvSpPr>
        <p:spPr>
          <a:xfrm>
            <a:off x="1112108" y="5696465"/>
            <a:ext cx="8242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camera is looking a 45x45cm glass THGEM (active area 1.8m x 6.4m, 56 cameras)</a:t>
            </a:r>
          </a:p>
        </p:txBody>
      </p:sp>
    </p:spTree>
    <p:extLst>
      <p:ext uri="{BB962C8B-B14F-4D97-AF65-F5344CB8AC3E}">
        <p14:creationId xmlns:p14="http://schemas.microsoft.com/office/powerpoint/2010/main" val="2998942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95E1-A218-7BBB-650C-FC0706B7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D2D5D-2C60-B0C7-45FA-F255594E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E0365-361B-7944-A450-9474FBCB35A0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E6538-D505-4C22-92DA-8062EF14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CC71B-0459-414E-FF6B-C276D321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 descr="A blueprint of a grid&#10;&#10;Description automatically generated">
            <a:extLst>
              <a:ext uri="{FF2B5EF4-FFF2-40B4-BE49-F238E27FC236}">
                <a16:creationId xmlns:a16="http://schemas.microsoft.com/office/drawing/2014/main" id="{4C673CAE-023C-9288-E28F-815744BDA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1" t="33351" r="4955" b="11535"/>
          <a:stretch/>
        </p:blipFill>
        <p:spPr>
          <a:xfrm>
            <a:off x="481021" y="1507524"/>
            <a:ext cx="11229958" cy="38429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552370C-2A0B-98A4-C4F1-11CB9619D922}"/>
              </a:ext>
            </a:extLst>
          </p:cNvPr>
          <p:cNvSpPr/>
          <p:nvPr/>
        </p:nvSpPr>
        <p:spPr>
          <a:xfrm>
            <a:off x="1198604" y="2730843"/>
            <a:ext cx="9675341" cy="149516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75C80B-DDDA-36C1-9170-83FA9736058D}"/>
              </a:ext>
            </a:extLst>
          </p:cNvPr>
          <p:cNvSpPr txBox="1"/>
          <p:nvPr/>
        </p:nvSpPr>
        <p:spPr>
          <a:xfrm>
            <a:off x="3002692" y="5869459"/>
            <a:ext cx="677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red box 1mx1mx6.4m fiducial area and 28 cameras with ~2mm/pixel</a:t>
            </a:r>
          </a:p>
        </p:txBody>
      </p:sp>
    </p:spTree>
    <p:extLst>
      <p:ext uri="{BB962C8B-B14F-4D97-AF65-F5344CB8AC3E}">
        <p14:creationId xmlns:p14="http://schemas.microsoft.com/office/powerpoint/2010/main" val="4037205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5EB33-5696-D459-200A-4F805713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LRP Design</a:t>
            </a:r>
          </a:p>
        </p:txBody>
      </p:sp>
      <p:pic>
        <p:nvPicPr>
          <p:cNvPr id="8" name="Content Placeholder 7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0ADDD346-49F0-6E98-028D-3D1D8CF39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306" t="19099" r="17493" b="12179"/>
          <a:stretch/>
        </p:blipFill>
        <p:spPr>
          <a:xfrm>
            <a:off x="103991" y="1031189"/>
            <a:ext cx="7569552" cy="52065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A3F59-9DDA-FA6D-F2AF-AD3A0CDD1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92DE3-927F-ED41-8816-5E2647683FD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CE39F-F316-C695-6B4E-CAE1C3097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1A987-C270-FD5A-4B4E-EAAFF3BD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34771337-85F3-005A-72CF-5616052AC6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69" t="13001" r="4452" b="12064"/>
          <a:stretch/>
        </p:blipFill>
        <p:spPr>
          <a:xfrm>
            <a:off x="8153399" y="876048"/>
            <a:ext cx="3675355" cy="2094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E660A2-C50A-6C00-B58C-A8640BD67A76}"/>
              </a:ext>
            </a:extLst>
          </p:cNvPr>
          <p:cNvSpPr txBox="1"/>
          <p:nvPr/>
        </p:nvSpPr>
        <p:spPr>
          <a:xfrm>
            <a:off x="7777534" y="3298437"/>
            <a:ext cx="41552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LRP  to contain 7x4 Glass THGEMS (similar to ARIADNE LRP)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Made out of Invar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hang from 4/6 top cryostat ports and will be able to move up down using levelling motors</a:t>
            </a:r>
          </a:p>
          <a:p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3B2575-8F59-E676-E970-C732EEC2363A}"/>
              </a:ext>
            </a:extLst>
          </p:cNvPr>
          <p:cNvCxnSpPr>
            <a:cxnSpLocks/>
          </p:cNvCxnSpPr>
          <p:nvPr/>
        </p:nvCxnSpPr>
        <p:spPr>
          <a:xfrm flipV="1">
            <a:off x="203495" y="1031189"/>
            <a:ext cx="5401961" cy="1325563"/>
          </a:xfrm>
          <a:prstGeom prst="straightConnector1">
            <a:avLst/>
          </a:prstGeom>
          <a:ln w="158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B78527F-6F3D-3ED9-50DC-9EEC07BF0F35}"/>
              </a:ext>
            </a:extLst>
          </p:cNvPr>
          <p:cNvSpPr txBox="1"/>
          <p:nvPr/>
        </p:nvSpPr>
        <p:spPr>
          <a:xfrm rot="20848382">
            <a:off x="2277170" y="1317651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3290mm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2A9F55-242E-684C-E690-93DFBF32472D}"/>
              </a:ext>
            </a:extLst>
          </p:cNvPr>
          <p:cNvSpPr txBox="1"/>
          <p:nvPr/>
        </p:nvSpPr>
        <p:spPr>
          <a:xfrm>
            <a:off x="0" y="803281"/>
            <a:ext cx="194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</a:t>
            </a:r>
            <a:r>
              <a:rPr lang="en-US" dirty="0" err="1"/>
              <a:t>G.Stavrakis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10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36920-4658-1C4E-B7AE-356D963E8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A39F1-6C9F-AC41-B0E6-2FB5F3509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048" y="925032"/>
            <a:ext cx="10883752" cy="5416389"/>
          </a:xfrm>
          <a:ln w="3492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Background to the ARIADNE program</a:t>
            </a:r>
          </a:p>
          <a:p>
            <a:pPr lvl="1"/>
            <a:r>
              <a:rPr lang="en-US" sz="2800" dirty="0"/>
              <a:t>TPX3Cam results taken with the ARIADNE  1-ton dual phase LAr detector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ARIADNE</a:t>
            </a:r>
            <a:r>
              <a:rPr lang="en-US" baseline="30000" dirty="0"/>
              <a:t>+</a:t>
            </a:r>
            <a:r>
              <a:rPr lang="en-US" dirty="0"/>
              <a:t>: Larger scale demonstration using the CERN “Cold Box” at the Neutrino Platform</a:t>
            </a:r>
          </a:p>
          <a:p>
            <a:pPr lvl="1"/>
            <a:r>
              <a:rPr lang="en-US" sz="2800" dirty="0"/>
              <a:t> Results and informing next generation designs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Conceptual </a:t>
            </a:r>
            <a:r>
              <a:rPr lang="en-US" dirty="0" err="1"/>
              <a:t>FLArE</a:t>
            </a:r>
            <a:r>
              <a:rPr lang="en-US" dirty="0"/>
              <a:t> TPC design based on </a:t>
            </a:r>
            <a:r>
              <a:rPr lang="en-US" dirty="0" err="1"/>
              <a:t>TPXCam</a:t>
            </a:r>
            <a:r>
              <a:rPr lang="en-US" dirty="0"/>
              <a:t> optical readout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Cylindrical Cryostat option for Optical TPC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B6764-9023-3C4D-9521-8B1B946A5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3648-FDC3-034B-8719-1A4D65820469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086DF-4A7D-D249-BC84-0A046D4C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E270A-23F1-754E-8675-3C8163A3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5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EF3E6-182C-35FA-75D9-126E3E91B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LRP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FD005-4029-A47C-83DD-6465AD76B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5F2B-0F28-7245-95B0-B323C2A93E0A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0A435-DDE0-0C24-A288-FACAB1169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DDE96-F792-AB4F-EA4F-B742C2016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5B19FB-F97A-4D83-F44D-CDFDABFBB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5" y="807987"/>
            <a:ext cx="8093675" cy="5724208"/>
          </a:xfrm>
          <a:prstGeom prst="rect">
            <a:avLst/>
          </a:prstGeom>
        </p:spPr>
      </p:pic>
      <p:pic>
        <p:nvPicPr>
          <p:cNvPr id="8" name="Content Placeholder 5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AABB3D3F-420E-9B03-DA4F-8299252724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8" t="61536" b="3138"/>
          <a:stretch/>
        </p:blipFill>
        <p:spPr>
          <a:xfrm>
            <a:off x="8610600" y="892400"/>
            <a:ext cx="3341950" cy="27776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0DE673-B804-9D75-2DEB-9966978D256E}"/>
              </a:ext>
            </a:extLst>
          </p:cNvPr>
          <p:cNvCxnSpPr>
            <a:cxnSpLocks/>
          </p:cNvCxnSpPr>
          <p:nvPr/>
        </p:nvCxnSpPr>
        <p:spPr>
          <a:xfrm flipV="1">
            <a:off x="8968946" y="3385751"/>
            <a:ext cx="2384854" cy="8649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7BA1EE-A5E8-968E-372D-5C3A998214D4}"/>
              </a:ext>
            </a:extLst>
          </p:cNvPr>
          <p:cNvSpPr txBox="1"/>
          <p:nvPr/>
        </p:nvSpPr>
        <p:spPr>
          <a:xfrm>
            <a:off x="9801943" y="358434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3.4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EC877-5925-C7E9-6C61-AA426F6D52E5}"/>
              </a:ext>
            </a:extLst>
          </p:cNvPr>
          <p:cNvSpPr txBox="1"/>
          <p:nvPr/>
        </p:nvSpPr>
        <p:spPr>
          <a:xfrm>
            <a:off x="8411320" y="4497684"/>
            <a:ext cx="349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Size of LRP designed in order to fit within the CERN cold box to allow for QA before installation to </a:t>
            </a:r>
            <a:r>
              <a:rPr lang="en-US" dirty="0" err="1"/>
              <a:t>FLArE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86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A13B2-49BC-11A2-AC89-87DAD1885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94" y="2217549"/>
            <a:ext cx="5250633" cy="1325563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FLArE</a:t>
            </a:r>
            <a:r>
              <a:rPr lang="en-US" b="1" dirty="0"/>
              <a:t> Cylindrical Cryostat with Removable Lid for Optical Readout Option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54562-2317-03C3-02EA-7B118A25A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3ADE-925F-714A-8C0C-3C80C67392AA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ED736-AA02-432B-C479-E927D6265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201BA-6223-91A8-B6DB-2CC92144A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EB80D9-F003-95EA-F2F8-75CD2FFD6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337" y="1450091"/>
            <a:ext cx="6781800" cy="508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253477-1444-755D-9C0B-F5434068EADB}"/>
              </a:ext>
            </a:extLst>
          </p:cNvPr>
          <p:cNvSpPr txBox="1"/>
          <p:nvPr/>
        </p:nvSpPr>
        <p:spPr>
          <a:xfrm>
            <a:off x="8966437" y="6345425"/>
            <a:ext cx="322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Models by George Stavrakis</a:t>
            </a:r>
          </a:p>
        </p:txBody>
      </p:sp>
    </p:spTree>
    <p:extLst>
      <p:ext uri="{BB962C8B-B14F-4D97-AF65-F5344CB8AC3E}">
        <p14:creationId xmlns:p14="http://schemas.microsoft.com/office/powerpoint/2010/main" val="768275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DFC52-E20D-E5D2-E444-571078CE0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80F-D0B5-5748-8016-6B148CBF42E8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F81C5-C98E-E99C-EE21-45375D61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B16CC-2B23-1657-0AFA-6EBBA4DF2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C9AB97-9114-7F9C-06D8-93F115151C08}"/>
              </a:ext>
            </a:extLst>
          </p:cNvPr>
          <p:cNvSpPr txBox="1"/>
          <p:nvPr/>
        </p:nvSpPr>
        <p:spPr>
          <a:xfrm>
            <a:off x="322861" y="223497"/>
            <a:ext cx="437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Double vac jacketed cryostat</a:t>
            </a:r>
          </a:p>
        </p:txBody>
      </p:sp>
      <p:pic>
        <p:nvPicPr>
          <p:cNvPr id="8" name="Picture 7" descr="A grey cylindrical object with red straps&#10;&#10;Description automatically generated">
            <a:extLst>
              <a:ext uri="{FF2B5EF4-FFF2-40B4-BE49-F238E27FC236}">
                <a16:creationId xmlns:a16="http://schemas.microsoft.com/office/drawing/2014/main" id="{9865C8C5-D573-E064-3938-803BCA280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591" y="1204218"/>
            <a:ext cx="8461513" cy="516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30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92309-2B1B-702D-6BEA-872EB331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B789-0993-9C4A-BADE-E112CC9F75FD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1474C-5106-D6EC-3754-8DFDA4BD3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36DDD-04A6-9F6E-F005-CB85CB05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DFB6D3-4759-B8F1-2823-2A2E281506E1}"/>
              </a:ext>
            </a:extLst>
          </p:cNvPr>
          <p:cNvSpPr txBox="1"/>
          <p:nvPr/>
        </p:nvSpPr>
        <p:spPr>
          <a:xfrm>
            <a:off x="8872397" y="1276538"/>
            <a:ext cx="299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TPC hangs from cryostat ports</a:t>
            </a:r>
          </a:p>
        </p:txBody>
      </p:sp>
      <p:pic>
        <p:nvPicPr>
          <p:cNvPr id="7" name="Picture 6" descr="A machine with a section of the inside&#10;&#10;Description automatically generated with medium confidence">
            <a:extLst>
              <a:ext uri="{FF2B5EF4-FFF2-40B4-BE49-F238E27FC236}">
                <a16:creationId xmlns:a16="http://schemas.microsoft.com/office/drawing/2014/main" id="{FEF8C89D-3023-C84C-F022-E249A4E82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51" y="1052399"/>
            <a:ext cx="7252319" cy="56623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C68867-59FC-4E03-CB28-FD4C18E3F498}"/>
              </a:ext>
            </a:extLst>
          </p:cNvPr>
          <p:cNvSpPr txBox="1"/>
          <p:nvPr/>
        </p:nvSpPr>
        <p:spPr>
          <a:xfrm>
            <a:off x="322861" y="223497"/>
            <a:ext cx="437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Double vac jacketed cryostat</a:t>
            </a:r>
          </a:p>
        </p:txBody>
      </p:sp>
    </p:spTree>
    <p:extLst>
      <p:ext uri="{BB962C8B-B14F-4D97-AF65-F5344CB8AC3E}">
        <p14:creationId xmlns:p14="http://schemas.microsoft.com/office/powerpoint/2010/main" val="1201173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A8992-C13E-05FD-EB40-3BA422976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A36A0-532B-6E4E-8EC9-70B1A5CC9428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3A50D-3283-D597-8A04-999A9C8A6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64F27-34F8-38C2-609A-272438FF3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2A1142D0-69B9-D130-7304-6EC15548B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678" y="1221002"/>
            <a:ext cx="4114800" cy="5225617"/>
          </a:xfrm>
          <a:prstGeom prst="rect">
            <a:avLst/>
          </a:prstGeom>
        </p:spPr>
      </p:pic>
      <p:pic>
        <p:nvPicPr>
          <p:cNvPr id="10" name="Picture 9" descr="A grey and red circular object&#10;&#10;Description automatically generated">
            <a:extLst>
              <a:ext uri="{FF2B5EF4-FFF2-40B4-BE49-F238E27FC236}">
                <a16:creationId xmlns:a16="http://schemas.microsoft.com/office/drawing/2014/main" id="{EB458A56-5058-70B6-DAE2-1DC643338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28" y="1174746"/>
            <a:ext cx="4258946" cy="5186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20EDF3-39F9-BA8F-BCB2-8677B6FD883F}"/>
              </a:ext>
            </a:extLst>
          </p:cNvPr>
          <p:cNvSpPr txBox="1"/>
          <p:nvPr/>
        </p:nvSpPr>
        <p:spPr>
          <a:xfrm>
            <a:off x="322861" y="223497"/>
            <a:ext cx="437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Double vac jacketed cryostat</a:t>
            </a:r>
          </a:p>
        </p:txBody>
      </p:sp>
    </p:spTree>
    <p:extLst>
      <p:ext uri="{BB962C8B-B14F-4D97-AF65-F5344CB8AC3E}">
        <p14:creationId xmlns:p14="http://schemas.microsoft.com/office/powerpoint/2010/main" val="1541239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C34BA-C11F-984D-EE5F-9E190D04B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1093-58D5-3A42-834B-E710A36C81C0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36F69-6F1F-CFE1-7EB6-5E410C7B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88CE1-9C54-BB3D-280E-458B75708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 descr="A grey rectangular object with red buttons&#10;&#10;Description automatically generated">
            <a:extLst>
              <a:ext uri="{FF2B5EF4-FFF2-40B4-BE49-F238E27FC236}">
                <a16:creationId xmlns:a16="http://schemas.microsoft.com/office/drawing/2014/main" id="{079391A5-7BAE-8AB1-AEFE-B0BF7B175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0604"/>
            <a:ext cx="6225209" cy="3250578"/>
          </a:xfrm>
          <a:prstGeom prst="rect">
            <a:avLst/>
          </a:prstGeom>
        </p:spPr>
      </p:pic>
      <p:pic>
        <p:nvPicPr>
          <p:cNvPr id="10" name="Picture 9" descr="A close-up of a metal structure&#10;&#10;Description automatically generated">
            <a:extLst>
              <a:ext uri="{FF2B5EF4-FFF2-40B4-BE49-F238E27FC236}">
                <a16:creationId xmlns:a16="http://schemas.microsoft.com/office/drawing/2014/main" id="{00012AED-FB85-E747-F431-4265674B2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870" y="1320604"/>
            <a:ext cx="6563434" cy="33803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9A3E57-ED88-6857-8B33-AA6CE8E10575}"/>
              </a:ext>
            </a:extLst>
          </p:cNvPr>
          <p:cNvSpPr txBox="1"/>
          <p:nvPr/>
        </p:nvSpPr>
        <p:spPr>
          <a:xfrm>
            <a:off x="322861" y="223497"/>
            <a:ext cx="437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Double vac jacketed cryostat</a:t>
            </a:r>
          </a:p>
        </p:txBody>
      </p:sp>
    </p:spTree>
    <p:extLst>
      <p:ext uri="{BB962C8B-B14F-4D97-AF65-F5344CB8AC3E}">
        <p14:creationId xmlns:p14="http://schemas.microsoft.com/office/powerpoint/2010/main" val="3446466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4A852-C715-1CE9-2F8D-A646BF795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B1EF-6354-A14B-A4FE-7694884D41AE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B134-F8EA-043F-8D5A-E3A2F022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A6019-B883-B009-71D7-C16C1C9A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BE43FC-B8FF-B004-9D7B-92402B30972E}"/>
              </a:ext>
            </a:extLst>
          </p:cNvPr>
          <p:cNvSpPr txBox="1"/>
          <p:nvPr/>
        </p:nvSpPr>
        <p:spPr>
          <a:xfrm>
            <a:off x="222315" y="1849120"/>
            <a:ext cx="28532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Weight at this configuration:</a:t>
            </a:r>
          </a:p>
          <a:p>
            <a:endParaRPr lang="en-US" dirty="0"/>
          </a:p>
          <a:p>
            <a:r>
              <a:rPr lang="en-US" dirty="0"/>
              <a:t>Flange 15t</a:t>
            </a:r>
          </a:p>
          <a:p>
            <a:r>
              <a:rPr lang="en-US" dirty="0"/>
              <a:t>Cylindrical vessel 30t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445225-A017-9890-72DB-4343832E38B3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3682694" y="934278"/>
            <a:ext cx="7772400" cy="549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88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CFF0-70FF-10F1-0719-4E5DEA64D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9756" y="2252524"/>
            <a:ext cx="4031974" cy="1325563"/>
          </a:xfrm>
        </p:spPr>
        <p:txBody>
          <a:bodyPr/>
          <a:lstStyle/>
          <a:p>
            <a:r>
              <a:rPr lang="en-US" dirty="0"/>
              <a:t>Preliminary FEA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BBC50-B5F2-9E08-88B9-181A7D72C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F986-D64D-024D-AB52-842EDDEBD5F7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28140-1C33-70E2-B8AE-8C18FB7D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15377-328E-B8B8-4E0C-1D4869A37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6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B2D3CA-A54B-A540-AB33-F6C920766B4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0CC39AF-1F0B-7E49-BDD6-033532622D3A}" type="slidenum">
              <a:rPr lang="en-US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95D035-3CE2-3717-4C57-DD991D592BB5}"/>
              </a:ext>
            </a:extLst>
          </p:cNvPr>
          <p:cNvSpPr txBox="1"/>
          <p:nvPr/>
        </p:nvSpPr>
        <p:spPr>
          <a:xfrm>
            <a:off x="127281" y="855264"/>
            <a:ext cx="4909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 inputs: </a:t>
            </a:r>
          </a:p>
          <a:p>
            <a:r>
              <a:rPr lang="en-US" dirty="0"/>
              <a:t>Considering 15 mm thick</a:t>
            </a:r>
          </a:p>
          <a:p>
            <a:r>
              <a:rPr lang="en-US" dirty="0"/>
              <a:t>Stiffening rings</a:t>
            </a:r>
          </a:p>
          <a:p>
            <a:r>
              <a:rPr lang="en-US" dirty="0"/>
              <a:t>2 bar pressure (1b vac, 1b positive)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24AF0-9832-A44F-93BA-2E6041F36623}"/>
              </a:ext>
            </a:extLst>
          </p:cNvPr>
          <p:cNvSpPr txBox="1"/>
          <p:nvPr/>
        </p:nvSpPr>
        <p:spPr>
          <a:xfrm>
            <a:off x="253497" y="166942"/>
            <a:ext cx="4966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FEA inner cylinder with stiffening rings</a:t>
            </a:r>
          </a:p>
        </p:txBody>
      </p:sp>
      <p:pic>
        <p:nvPicPr>
          <p:cNvPr id="7" name="Picture 6" descr="A diagram of a tank&#10;&#10;Description automatically generated">
            <a:extLst>
              <a:ext uri="{FF2B5EF4-FFF2-40B4-BE49-F238E27FC236}">
                <a16:creationId xmlns:a16="http://schemas.microsoft.com/office/drawing/2014/main" id="{766B3113-8116-D9A6-4F35-243F2AD1C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85" y="2109837"/>
            <a:ext cx="8366073" cy="359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16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A35C581-E47F-A346-A3EF-1BFE0E6CB4F8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0CC39AF-1F0B-7E49-BDD6-033532622D3A}" type="slidenum">
              <a:rPr lang="en-US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9E28DF-C0D2-D363-123F-8D5BFDD6A762}"/>
              </a:ext>
            </a:extLst>
          </p:cNvPr>
          <p:cNvSpPr txBox="1"/>
          <p:nvPr/>
        </p:nvSpPr>
        <p:spPr>
          <a:xfrm>
            <a:off x="253497" y="166942"/>
            <a:ext cx="4175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FEA: Deformation inner cylinder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39742B-E671-13A8-4885-7291D7470CEC}"/>
              </a:ext>
            </a:extLst>
          </p:cNvPr>
          <p:cNvSpPr txBox="1"/>
          <p:nvPr/>
        </p:nvSpPr>
        <p:spPr>
          <a:xfrm>
            <a:off x="8944824" y="1611517"/>
            <a:ext cx="235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mm deflection@2bar</a:t>
            </a:r>
          </a:p>
        </p:txBody>
      </p:sp>
      <p:pic>
        <p:nvPicPr>
          <p:cNvPr id="9" name="Picture 8" descr="A blue and green cylinder with a red circle&#10;&#10;Description automatically generated with medium confidence">
            <a:extLst>
              <a:ext uri="{FF2B5EF4-FFF2-40B4-BE49-F238E27FC236}">
                <a16:creationId xmlns:a16="http://schemas.microsoft.com/office/drawing/2014/main" id="{03951F79-A376-712B-D711-312F9F7C0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71" y="1526031"/>
            <a:ext cx="8661116" cy="372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79A07-EDF5-8AFE-A96C-4CC1E78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392"/>
            <a:ext cx="10515600" cy="1325563"/>
          </a:xfrm>
        </p:spPr>
        <p:txBody>
          <a:bodyPr/>
          <a:lstStyle/>
          <a:p>
            <a:r>
              <a:rPr lang="en-GB" dirty="0"/>
              <a:t>ARIADNE Detection Principle 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64B02-1529-56A9-9574-552F1928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F1455-67E2-0044-B48E-8B137CBD00C4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A855B-7887-2778-BBA8-C607BD1FB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2C273-ED85-0F69-5255-134433090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</a:t>
            </a:fld>
            <a:endParaRPr lang="en-US"/>
          </a:p>
        </p:txBody>
      </p:sp>
      <p:sp>
        <p:nvSpPr>
          <p:cNvPr id="7" name="Low energy background analysis">
            <a:extLst>
              <a:ext uri="{FF2B5EF4-FFF2-40B4-BE49-F238E27FC236}">
                <a16:creationId xmlns:a16="http://schemas.microsoft.com/office/drawing/2014/main" id="{649CD45F-3573-3CF6-63CD-B18A5A78FB5B}"/>
              </a:ext>
            </a:extLst>
          </p:cNvPr>
          <p:cNvSpPr txBox="1"/>
          <p:nvPr/>
        </p:nvSpPr>
        <p:spPr>
          <a:xfrm>
            <a:off x="494366" y="1211262"/>
            <a:ext cx="173044" cy="857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endParaRPr/>
          </a:p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r>
              <a:rPr b="0" i="0"/>
              <a:t> </a:t>
            </a:r>
          </a:p>
        </p:txBody>
      </p:sp>
      <p:sp>
        <p:nvSpPr>
          <p:cNvPr id="8" name="Low energy background analysis">
            <a:extLst>
              <a:ext uri="{FF2B5EF4-FFF2-40B4-BE49-F238E27FC236}">
                <a16:creationId xmlns:a16="http://schemas.microsoft.com/office/drawing/2014/main" id="{62E7B15B-DDFC-AFDD-E470-8828E0DB395C}"/>
              </a:ext>
            </a:extLst>
          </p:cNvPr>
          <p:cNvSpPr txBox="1"/>
          <p:nvPr/>
        </p:nvSpPr>
        <p:spPr>
          <a:xfrm>
            <a:off x="621366" y="1338262"/>
            <a:ext cx="92394" cy="424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b="1" i="1" u="sng"/>
            </a:lvl1pPr>
          </a:lstStyle>
          <a:p>
            <a:endParaRPr dirty="0"/>
          </a:p>
        </p:txBody>
      </p:sp>
      <p:pic>
        <p:nvPicPr>
          <p:cNvPr id="9" name="Picture 8" descr="Picture 8">
            <a:extLst>
              <a:ext uri="{FF2B5EF4-FFF2-40B4-BE49-F238E27FC236}">
                <a16:creationId xmlns:a16="http://schemas.microsoft.com/office/drawing/2014/main" id="{4D2FB094-D0CB-A1D1-2C3B-A7FB2652C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2" y="924299"/>
            <a:ext cx="3903968" cy="549778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ARIADNE aims to demonstrate light readout as a viable alternative to charge in dual-phase TPC neutrino experiments">
            <a:extLst>
              <a:ext uri="{FF2B5EF4-FFF2-40B4-BE49-F238E27FC236}">
                <a16:creationId xmlns:a16="http://schemas.microsoft.com/office/drawing/2014/main" id="{EF56B5CF-A3CB-89AE-56CC-2C3E56C65C25}"/>
              </a:ext>
            </a:extLst>
          </p:cNvPr>
          <p:cNvSpPr txBox="1"/>
          <p:nvPr/>
        </p:nvSpPr>
        <p:spPr>
          <a:xfrm>
            <a:off x="234556" y="1213701"/>
            <a:ext cx="4490842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b="1" i="1"/>
            </a:lvl1pPr>
          </a:lstStyle>
          <a:p>
            <a:r>
              <a:rPr sz="2000" dirty="0"/>
              <a:t>ARIADNE </a:t>
            </a:r>
            <a:r>
              <a:rPr lang="en-US" sz="2000" dirty="0"/>
              <a:t>has </a:t>
            </a:r>
            <a:r>
              <a:rPr sz="2000" dirty="0"/>
              <a:t>demonstrate</a:t>
            </a:r>
            <a:r>
              <a:rPr lang="en-US" sz="2000" dirty="0"/>
              <a:t>d</a:t>
            </a:r>
            <a:r>
              <a:rPr sz="2000" dirty="0"/>
              <a:t> light readout as a viable alternative to charge in dual-phase TPC neutrino experiments  </a:t>
            </a:r>
          </a:p>
        </p:txBody>
      </p:sp>
      <p:sp>
        <p:nvSpPr>
          <p:cNvPr id="11" name="Incoming particles ionise LAr and create prompt scintillation light (S1)…">
            <a:extLst>
              <a:ext uri="{FF2B5EF4-FFF2-40B4-BE49-F238E27FC236}">
                <a16:creationId xmlns:a16="http://schemas.microsoft.com/office/drawing/2014/main" id="{6D300A66-E113-E53A-170E-FD91B76F91B6}"/>
              </a:ext>
            </a:extLst>
          </p:cNvPr>
          <p:cNvSpPr txBox="1"/>
          <p:nvPr/>
        </p:nvSpPr>
        <p:spPr>
          <a:xfrm>
            <a:off x="262880" y="2456792"/>
            <a:ext cx="4292898" cy="2970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29693" indent="-229693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Incoming particles </a:t>
            </a:r>
            <a:r>
              <a:rPr dirty="0" err="1"/>
              <a:t>ionise</a:t>
            </a:r>
            <a:r>
              <a:rPr dirty="0"/>
              <a:t> LAr and create </a:t>
            </a:r>
            <a:r>
              <a:rPr b="1" dirty="0"/>
              <a:t>prompt scintillation</a:t>
            </a:r>
            <a:r>
              <a:rPr dirty="0"/>
              <a:t> light (</a:t>
            </a:r>
            <a:r>
              <a:rPr b="1" dirty="0"/>
              <a:t>S1</a:t>
            </a:r>
            <a:r>
              <a:rPr dirty="0"/>
              <a:t>) </a:t>
            </a:r>
          </a:p>
          <a:p>
            <a:pPr marL="229693" indent="-229693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Electrons drift towards the </a:t>
            </a:r>
            <a:r>
              <a:rPr b="1" dirty="0"/>
              <a:t>extraction grid</a:t>
            </a:r>
            <a:r>
              <a:rPr dirty="0"/>
              <a:t> situated below the liquid level </a:t>
            </a:r>
          </a:p>
          <a:p>
            <a:pPr marL="280734" indent="-280734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A </a:t>
            </a:r>
            <a:r>
              <a:rPr b="1" dirty="0"/>
              <a:t>THGEM</a:t>
            </a:r>
            <a:r>
              <a:rPr dirty="0"/>
              <a:t> (</a:t>
            </a:r>
            <a:r>
              <a:rPr dirty="0" err="1"/>
              <a:t>THick</a:t>
            </a:r>
            <a:r>
              <a:rPr dirty="0"/>
              <a:t>-Gaseous Electron Multiplier) amplifies drift charge (capable of &gt;30 kV/cm in LAr)  generating </a:t>
            </a:r>
            <a:r>
              <a:rPr b="1" dirty="0"/>
              <a:t>secondary scintillation</a:t>
            </a:r>
            <a:r>
              <a:rPr dirty="0"/>
              <a:t> light (</a:t>
            </a:r>
            <a:r>
              <a:rPr b="1" dirty="0"/>
              <a:t>S2</a:t>
            </a:r>
            <a:r>
              <a:rPr dirty="0"/>
              <a:t>) </a:t>
            </a:r>
          </a:p>
          <a:p>
            <a:pPr marL="280734" indent="-280734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b="1"/>
            </a:pPr>
            <a:r>
              <a:rPr dirty="0"/>
              <a:t>WLS</a:t>
            </a:r>
            <a:r>
              <a:rPr b="0" dirty="0"/>
              <a:t> (Wavelength Shifting) before imaging with </a:t>
            </a:r>
            <a:r>
              <a:rPr lang="en-US" b="0" dirty="0"/>
              <a:t>ultrafast </a:t>
            </a:r>
            <a:r>
              <a:rPr b="0" dirty="0"/>
              <a:t>Timepix3 camera </a:t>
            </a:r>
          </a:p>
        </p:txBody>
      </p:sp>
      <p:sp>
        <p:nvSpPr>
          <p:cNvPr id="12" name="ARIADNE (ARgon ImAging DetectioN chambEr)">
            <a:extLst>
              <a:ext uri="{FF2B5EF4-FFF2-40B4-BE49-F238E27FC236}">
                <a16:creationId xmlns:a16="http://schemas.microsoft.com/office/drawing/2014/main" id="{BFF68905-7E47-F026-84BA-50820D29E3FB}"/>
              </a:ext>
            </a:extLst>
          </p:cNvPr>
          <p:cNvSpPr txBox="1"/>
          <p:nvPr/>
        </p:nvSpPr>
        <p:spPr>
          <a:xfrm>
            <a:off x="4479879" y="6311981"/>
            <a:ext cx="4471982" cy="33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b="1" i="1"/>
            </a:pPr>
            <a:r>
              <a:rPr dirty="0"/>
              <a:t>ARIADNE</a:t>
            </a:r>
            <a:r>
              <a:rPr b="0" dirty="0"/>
              <a:t> (</a:t>
            </a:r>
            <a:r>
              <a:rPr dirty="0" err="1"/>
              <a:t>AR</a:t>
            </a:r>
            <a:r>
              <a:rPr b="0" dirty="0" err="1"/>
              <a:t>gon</a:t>
            </a:r>
            <a:r>
              <a:rPr b="0" dirty="0"/>
              <a:t> </a:t>
            </a:r>
            <a:r>
              <a:rPr dirty="0" err="1"/>
              <a:t>I</a:t>
            </a:r>
            <a:r>
              <a:rPr b="0" dirty="0" err="1"/>
              <a:t>m</a:t>
            </a:r>
            <a:r>
              <a:rPr dirty="0" err="1"/>
              <a:t>A</a:t>
            </a:r>
            <a:r>
              <a:rPr b="0" dirty="0" err="1"/>
              <a:t>ging</a:t>
            </a:r>
            <a:r>
              <a:rPr b="0" dirty="0"/>
              <a:t> </a:t>
            </a:r>
            <a:r>
              <a:rPr dirty="0" err="1"/>
              <a:t>D</a:t>
            </a:r>
            <a:r>
              <a:rPr b="0" dirty="0" err="1"/>
              <a:t>etectio</a:t>
            </a:r>
            <a:r>
              <a:rPr dirty="0" err="1"/>
              <a:t>N</a:t>
            </a:r>
            <a:r>
              <a:rPr b="0" dirty="0"/>
              <a:t> </a:t>
            </a:r>
            <a:r>
              <a:rPr b="0" dirty="0" err="1"/>
              <a:t>chamb</a:t>
            </a:r>
            <a:r>
              <a:rPr dirty="0" err="1"/>
              <a:t>E</a:t>
            </a:r>
            <a:r>
              <a:rPr b="0" dirty="0" err="1"/>
              <a:t>r</a:t>
            </a:r>
            <a:r>
              <a:rPr b="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5BFF91-CC68-C572-AA2E-CCD3E2CE10E4}"/>
              </a:ext>
            </a:extLst>
          </p:cNvPr>
          <p:cNvSpPr txBox="1"/>
          <p:nvPr/>
        </p:nvSpPr>
        <p:spPr>
          <a:xfrm>
            <a:off x="6374948" y="924299"/>
            <a:ext cx="99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Cameras</a:t>
            </a:r>
          </a:p>
        </p:txBody>
      </p:sp>
      <p:sp>
        <p:nvSpPr>
          <p:cNvPr id="3" name="Two-phase LArTPC design.…">
            <a:extLst>
              <a:ext uri="{FF2B5EF4-FFF2-40B4-BE49-F238E27FC236}">
                <a16:creationId xmlns:a16="http://schemas.microsoft.com/office/drawing/2014/main" id="{D6DD6DFC-73FE-1A53-A868-2CD70742FFC8}"/>
              </a:ext>
            </a:extLst>
          </p:cNvPr>
          <p:cNvSpPr txBox="1">
            <a:spLocks/>
          </p:cNvSpPr>
          <p:nvPr/>
        </p:nvSpPr>
        <p:spPr>
          <a:xfrm>
            <a:off x="9270756" y="1189944"/>
            <a:ext cx="2973592" cy="267623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84886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None/>
              <a:defRPr sz="2324" u="sng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u="sng" dirty="0">
                <a:latin typeface="Myriad Pro"/>
                <a:ea typeface="Myriad Pro"/>
                <a:cs typeface="Myriad Pro"/>
                <a:sym typeface="Myriad Pro"/>
              </a:rPr>
              <a:t>Benefits over previous charge readout techniques:</a:t>
            </a:r>
          </a:p>
          <a:p>
            <a:pPr defTabSz="379475">
              <a:lnSpc>
                <a:spcPct val="100000"/>
              </a:lnSpc>
              <a:spcBef>
                <a:spcPts val="600"/>
              </a:spcBef>
              <a:buSzPct val="120000"/>
              <a:defRPr sz="2324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b="1" dirty="0">
                <a:latin typeface="Myriad Pro"/>
                <a:ea typeface="Myriad Pro"/>
                <a:cs typeface="Myriad Pro"/>
                <a:sym typeface="Myriad Pro"/>
              </a:rPr>
              <a:t>High resolution</a:t>
            </a:r>
            <a:r>
              <a:rPr lang="en-US" sz="1600" dirty="0">
                <a:latin typeface="Myriad Pro"/>
                <a:ea typeface="Myriad Pro"/>
                <a:cs typeface="Myriad Pro"/>
                <a:sym typeface="Myriad Pro"/>
              </a:rPr>
              <a:t> </a:t>
            </a:r>
          </a:p>
          <a:p>
            <a:pPr defTabSz="379475">
              <a:lnSpc>
                <a:spcPct val="100000"/>
              </a:lnSpc>
              <a:spcBef>
                <a:spcPts val="600"/>
              </a:spcBef>
              <a:buSzPct val="120000"/>
              <a:defRPr sz="2324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b="1" dirty="0">
                <a:latin typeface="Myriad Pro"/>
                <a:ea typeface="Myriad Pro"/>
                <a:cs typeface="Myriad Pro"/>
                <a:sym typeface="Myriad Pro"/>
              </a:rPr>
              <a:t>Sensitivity to low energies</a:t>
            </a:r>
            <a:r>
              <a:rPr lang="en-US" sz="1600" dirty="0">
                <a:latin typeface="Myriad Pro"/>
                <a:ea typeface="Myriad Pro"/>
                <a:cs typeface="Myriad Pro"/>
                <a:sym typeface="Myriad Pro"/>
              </a:rPr>
              <a:t> </a:t>
            </a:r>
          </a:p>
          <a:p>
            <a:pPr defTabSz="379475">
              <a:lnSpc>
                <a:spcPct val="100000"/>
              </a:lnSpc>
              <a:spcBef>
                <a:spcPts val="600"/>
              </a:spcBef>
              <a:buSzPct val="120000"/>
              <a:defRPr sz="2324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b="1" dirty="0">
                <a:latin typeface="Myriad Pro"/>
                <a:ea typeface="Myriad Pro"/>
                <a:cs typeface="Myriad Pro"/>
                <a:sym typeface="Myriad Pro"/>
              </a:rPr>
              <a:t>Very low noise, decoupled from TPC</a:t>
            </a:r>
            <a:r>
              <a:rPr lang="en-US" sz="1600" dirty="0">
                <a:latin typeface="Myriad Pro"/>
                <a:ea typeface="Myriad Pro"/>
                <a:cs typeface="Myriad Pro"/>
                <a:sym typeface="Myriad Pro"/>
              </a:rPr>
              <a:t> </a:t>
            </a:r>
          </a:p>
          <a:p>
            <a:pPr defTabSz="379475">
              <a:lnSpc>
                <a:spcPct val="100000"/>
              </a:lnSpc>
              <a:spcBef>
                <a:spcPts val="600"/>
              </a:spcBef>
              <a:buSzPct val="120000"/>
              <a:defRPr sz="2324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b="1" dirty="0">
                <a:latin typeface="Myriad Pro"/>
                <a:ea typeface="Myriad Pro"/>
                <a:cs typeface="Myriad Pro"/>
                <a:sym typeface="Myriad Pro"/>
              </a:rPr>
              <a:t>Ease of access</a:t>
            </a:r>
            <a:r>
              <a:rPr lang="en-US" sz="1600" dirty="0">
                <a:latin typeface="Myriad Pro"/>
                <a:ea typeface="Myriad Pro"/>
                <a:cs typeface="Myriad Pro"/>
                <a:sym typeface="Myriad Pro"/>
              </a:rPr>
              <a:t> </a:t>
            </a:r>
          </a:p>
          <a:p>
            <a:pPr defTabSz="379475">
              <a:lnSpc>
                <a:spcPct val="100000"/>
              </a:lnSpc>
              <a:spcBef>
                <a:spcPts val="600"/>
              </a:spcBef>
              <a:buSzPct val="120000"/>
              <a:defRPr sz="2324">
                <a:latin typeface="Myriad Pro"/>
                <a:ea typeface="Myriad Pro"/>
                <a:cs typeface="Myriad Pro"/>
                <a:sym typeface="Myriad Pro"/>
              </a:defRPr>
            </a:pPr>
            <a:r>
              <a:rPr lang="en-US" sz="1600" b="1" dirty="0">
                <a:latin typeface="Myriad Pro"/>
                <a:ea typeface="Myriad Pro"/>
                <a:cs typeface="Myriad Pro"/>
                <a:sym typeface="Myriad Pro"/>
              </a:rPr>
              <a:t>Cost efficient </a:t>
            </a:r>
            <a:endParaRPr lang="en-US" sz="1600" dirty="0">
              <a:latin typeface="Myriad Pro"/>
              <a:ea typeface="Myriad Pro"/>
              <a:cs typeface="Myriad Pro"/>
              <a:sym typeface="Myriad Pro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9CB8B7B-D16C-97B3-8F90-A6938F245FCD}"/>
              </a:ext>
            </a:extLst>
          </p:cNvPr>
          <p:cNvSpPr/>
          <p:nvPr/>
        </p:nvSpPr>
        <p:spPr>
          <a:xfrm>
            <a:off x="9168861" y="993064"/>
            <a:ext cx="2973592" cy="2953010"/>
          </a:xfrm>
          <a:prstGeom prst="roundRect">
            <a:avLst/>
          </a:prstGeom>
          <a:noFill/>
          <a:ln w="4445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95F98E-6371-91CE-387E-2977D5CFA517}"/>
              </a:ext>
            </a:extLst>
          </p:cNvPr>
          <p:cNvSpPr/>
          <p:nvPr/>
        </p:nvSpPr>
        <p:spPr>
          <a:xfrm>
            <a:off x="-13253" y="6218391"/>
            <a:ext cx="3767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3"/>
              </a:rPr>
              <a:t>https://www.mdpi.com/2410-390X/4/4/35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B2DA13-6464-8745-BA28-A545D056F71B}"/>
              </a:ext>
            </a:extLst>
          </p:cNvPr>
          <p:cNvSpPr/>
          <p:nvPr/>
        </p:nvSpPr>
        <p:spPr>
          <a:xfrm>
            <a:off x="0" y="5644299"/>
            <a:ext cx="37543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https://iopscience.iop.org/article/10.1088/1748-0221/14/06/P06001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D5F8D8-14A8-965D-0696-179E19C8B678}"/>
              </a:ext>
            </a:extLst>
          </p:cNvPr>
          <p:cNvSpPr txBox="1"/>
          <p:nvPr/>
        </p:nvSpPr>
        <p:spPr>
          <a:xfrm>
            <a:off x="8769650" y="4639222"/>
            <a:ext cx="33462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TPX3 provides simultaneous time-over-threshold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and time-of-arrival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Complete (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x,y,z,E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) event reconstruction using a single device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81F08B-BD9B-1A8A-D4D1-74AF82413DE9}"/>
              </a:ext>
            </a:extLst>
          </p:cNvPr>
          <p:cNvSpPr txBox="1"/>
          <p:nvPr/>
        </p:nvSpPr>
        <p:spPr>
          <a:xfrm>
            <a:off x="8797974" y="4154359"/>
            <a:ext cx="195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Full 3D optical TPC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B4B7CB8-61E1-7BF7-DC4E-358E8F0ED0FB}"/>
              </a:ext>
            </a:extLst>
          </p:cNvPr>
          <p:cNvSpPr/>
          <p:nvPr/>
        </p:nvSpPr>
        <p:spPr>
          <a:xfrm>
            <a:off x="8727141" y="4517606"/>
            <a:ext cx="3388784" cy="1700785"/>
          </a:xfrm>
          <a:prstGeom prst="roundRect">
            <a:avLst/>
          </a:prstGeom>
          <a:noFill/>
          <a:ln w="44450">
            <a:solidFill>
              <a:srgbClr val="1994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352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9C6D725-98EE-604E-827C-D8A44CE11929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0CC39AF-1F0B-7E49-BDD6-033532622D3A}" type="slidenum">
              <a:rPr lang="en-US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02C34F-7162-8999-CA2B-3FFA37007682}"/>
              </a:ext>
            </a:extLst>
          </p:cNvPr>
          <p:cNvSpPr txBox="1"/>
          <p:nvPr/>
        </p:nvSpPr>
        <p:spPr>
          <a:xfrm>
            <a:off x="253497" y="166942"/>
            <a:ext cx="400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FEA: Hydrostatic inner cylinder</a:t>
            </a:r>
          </a:p>
        </p:txBody>
      </p:sp>
      <p:pic>
        <p:nvPicPr>
          <p:cNvPr id="7" name="Picture 6" descr="A diagram of a boat&#10;&#10;Description automatically generated with medium confidence">
            <a:extLst>
              <a:ext uri="{FF2B5EF4-FFF2-40B4-BE49-F238E27FC236}">
                <a16:creationId xmlns:a16="http://schemas.microsoft.com/office/drawing/2014/main" id="{FEB708C3-2AC9-7595-6CDE-5454891D7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402" y="1081394"/>
            <a:ext cx="11383196" cy="48897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DA4EEE-41CC-74C6-E2B1-27D2F5B08F10}"/>
              </a:ext>
            </a:extLst>
          </p:cNvPr>
          <p:cNvSpPr txBox="1"/>
          <p:nvPr/>
        </p:nvSpPr>
        <p:spPr>
          <a:xfrm>
            <a:off x="845949" y="5038359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0.3 bar</a:t>
            </a:r>
          </a:p>
        </p:txBody>
      </p:sp>
    </p:spTree>
    <p:extLst>
      <p:ext uri="{BB962C8B-B14F-4D97-AF65-F5344CB8AC3E}">
        <p14:creationId xmlns:p14="http://schemas.microsoft.com/office/powerpoint/2010/main" val="34242412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66E4D33-8AE3-1D4B-A37A-8C0A655FD4B2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0CC39AF-1F0B-7E49-BDD6-033532622D3A}" type="slidenum">
              <a:rPr lang="en-US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02C34F-7162-8999-CA2B-3FFA37007682}"/>
              </a:ext>
            </a:extLst>
          </p:cNvPr>
          <p:cNvSpPr txBox="1"/>
          <p:nvPr/>
        </p:nvSpPr>
        <p:spPr>
          <a:xfrm>
            <a:off x="253497" y="166942"/>
            <a:ext cx="3332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FEA: Stress inner cylinder</a:t>
            </a:r>
          </a:p>
        </p:txBody>
      </p:sp>
      <p:pic>
        <p:nvPicPr>
          <p:cNvPr id="10" name="Picture 9" descr="A blue object with a red arrow&#10;&#10;Description automatically generated with medium confidence">
            <a:extLst>
              <a:ext uri="{FF2B5EF4-FFF2-40B4-BE49-F238E27FC236}">
                <a16:creationId xmlns:a16="http://schemas.microsoft.com/office/drawing/2014/main" id="{980D248F-86E4-013F-BFEA-912F1A9F6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07297"/>
            <a:ext cx="11051450" cy="474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48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D4730-21F2-C2D7-7E9B-9EB86224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tunnel checks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F7637-917E-A6EE-DFAB-8B1BCBBBA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B1F99-AC3C-B244-BFC5-B9921493013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0ED86-5CF8-1817-5863-5EAC28E7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F428A-18FF-D625-26B5-774DF90F6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 descr="A white pipe with blueprints&#10;&#10;Description automatically generated">
            <a:extLst>
              <a:ext uri="{FF2B5EF4-FFF2-40B4-BE49-F238E27FC236}">
                <a16:creationId xmlns:a16="http://schemas.microsoft.com/office/drawing/2014/main" id="{2BAEF990-0B3D-62F6-2B8E-A1AB60FF82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672" t="7368" r="20161" b="7941"/>
          <a:stretch/>
        </p:blipFill>
        <p:spPr>
          <a:xfrm>
            <a:off x="2260664" y="1171999"/>
            <a:ext cx="5312164" cy="49458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64DFAD-56C3-C586-FE75-A03626FAF247}"/>
              </a:ext>
            </a:extLst>
          </p:cNvPr>
          <p:cNvSpPr txBox="1"/>
          <p:nvPr/>
        </p:nvSpPr>
        <p:spPr>
          <a:xfrm>
            <a:off x="8542050" y="1802449"/>
            <a:ext cx="30007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Possible to take down at 60 degrees (before install lift and stairs in the shaft)</a:t>
            </a:r>
          </a:p>
          <a:p>
            <a:endParaRPr lang="en-US" sz="2000" dirty="0"/>
          </a:p>
          <a:p>
            <a:r>
              <a:rPr lang="en-US" sz="2000" dirty="0"/>
              <a:t>Lower cryostat without lid keeping the weight below 25t (currently is 30t for 15mm thick skin 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62426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D4730-21F2-C2D7-7E9B-9EB86224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tunnel checks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F7637-917E-A6EE-DFAB-8B1BCBBBA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319-E490-E442-B812-DAB2257B8A0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0ED86-5CF8-1817-5863-5EAC28E7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F428A-18FF-D625-26B5-774DF90F6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64DFAD-56C3-C586-FE75-A03626FAF247}"/>
              </a:ext>
            </a:extLst>
          </p:cNvPr>
          <p:cNvSpPr txBox="1"/>
          <p:nvPr/>
        </p:nvSpPr>
        <p:spPr>
          <a:xfrm>
            <a:off x="9126187" y="1439924"/>
            <a:ext cx="2582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Possible to take down at 60 degrees (before install lift and stairs in the saft)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4BFDB21-6F71-8799-20C4-C57F61D6A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95" y="1330036"/>
            <a:ext cx="8655792" cy="48688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AED2CD-483D-99F0-18EB-F9DDCF7EDAEC}"/>
              </a:ext>
            </a:extLst>
          </p:cNvPr>
          <p:cNvSpPr txBox="1"/>
          <p:nvPr/>
        </p:nvSpPr>
        <p:spPr>
          <a:xfrm>
            <a:off x="9230823" y="3429000"/>
            <a:ext cx="2158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Clearance around 90 cm from each side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D164F3-A66D-F905-C046-7E1EDD70BB2F}"/>
              </a:ext>
            </a:extLst>
          </p:cNvPr>
          <p:cNvSpPr txBox="1"/>
          <p:nvPr/>
        </p:nvSpPr>
        <p:spPr>
          <a:xfrm>
            <a:off x="3959183" y="869929"/>
            <a:ext cx="1678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Shaft top view</a:t>
            </a:r>
          </a:p>
        </p:txBody>
      </p:sp>
    </p:spTree>
    <p:extLst>
      <p:ext uri="{BB962C8B-B14F-4D97-AF65-F5344CB8AC3E}">
        <p14:creationId xmlns:p14="http://schemas.microsoft.com/office/powerpoint/2010/main" val="3648216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7F4C-D953-4E44-B7EC-488DE6E55230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C9CB50-CAF9-03AB-7615-C4EB5276FA4D}"/>
              </a:ext>
            </a:extLst>
          </p:cNvPr>
          <p:cNvSpPr txBox="1"/>
          <p:nvPr/>
        </p:nvSpPr>
        <p:spPr>
          <a:xfrm>
            <a:off x="4957210" y="926261"/>
            <a:ext cx="6923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thanks to Julien </a:t>
            </a:r>
            <a:r>
              <a:rPr lang="en-US" dirty="0" err="1"/>
              <a:t>Prosic</a:t>
            </a:r>
            <a:r>
              <a:rPr lang="en-US" dirty="0"/>
              <a:t> for providing the cad models of the cavern </a:t>
            </a:r>
          </a:p>
        </p:txBody>
      </p:sp>
      <p:pic>
        <p:nvPicPr>
          <p:cNvPr id="12" name="Picture 11" descr="A computer screen shot of a tank&#10;&#10;Description automatically generated">
            <a:extLst>
              <a:ext uri="{FF2B5EF4-FFF2-40B4-BE49-F238E27FC236}">
                <a16:creationId xmlns:a16="http://schemas.microsoft.com/office/drawing/2014/main" id="{EC8A4A1B-D171-5D98-CEBD-E9CA71B5E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020" y="1291386"/>
            <a:ext cx="9316995" cy="524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02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B8551-583D-4040-97B0-A2E990CF31F9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4D4C83BF-D7EC-4BC2-46D8-DB1C0E3B2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40820"/>
            <a:ext cx="9461736" cy="53222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F88620-BF85-7C59-3537-37BF0A8E8284}"/>
              </a:ext>
            </a:extLst>
          </p:cNvPr>
          <p:cNvSpPr txBox="1"/>
          <p:nvPr/>
        </p:nvSpPr>
        <p:spPr>
          <a:xfrm>
            <a:off x="293987" y="840710"/>
            <a:ext cx="4643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Entire TPC assembly hangs from the top lid</a:t>
            </a:r>
          </a:p>
        </p:txBody>
      </p:sp>
    </p:spTree>
    <p:extLst>
      <p:ext uri="{BB962C8B-B14F-4D97-AF65-F5344CB8AC3E}">
        <p14:creationId xmlns:p14="http://schemas.microsoft.com/office/powerpoint/2010/main" val="7954992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7AD2-EF3E-6940-A200-564EC98CBF8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 descr="A computer screen shot of a machine&#10;&#10;Description automatically generated">
            <a:extLst>
              <a:ext uri="{FF2B5EF4-FFF2-40B4-BE49-F238E27FC236}">
                <a16:creationId xmlns:a16="http://schemas.microsoft.com/office/drawing/2014/main" id="{51B2C193-AA40-8267-CCCA-925AB6E1D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548" y="1158067"/>
            <a:ext cx="9140384" cy="514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957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4F07-5F3D-C048-A1BF-A7C88EE44B04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36</a:t>
            </a:fld>
            <a:endParaRPr lang="en-US"/>
          </a:p>
        </p:txBody>
      </p:sp>
      <p:pic>
        <p:nvPicPr>
          <p:cNvPr id="8" name="Picture 7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68CE53D8-669C-B212-B4C9-78CE76038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148" y="1210042"/>
            <a:ext cx="9221533" cy="518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302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DD6E-2326-A546-90DB-794E3DA775B2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45CCCF-05D3-EF44-2FE0-E8672796BB6D}"/>
              </a:ext>
            </a:extLst>
          </p:cNvPr>
          <p:cNvSpPr txBox="1"/>
          <p:nvPr/>
        </p:nvSpPr>
        <p:spPr>
          <a:xfrm>
            <a:off x="4845912" y="849715"/>
            <a:ext cx="1858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Cavern top view</a:t>
            </a:r>
          </a:p>
        </p:txBody>
      </p:sp>
      <p:pic>
        <p:nvPicPr>
          <p:cNvPr id="12" name="Picture 11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39EA52D7-B199-7D20-963A-AB87A78C44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619" r="17391" b="4003"/>
          <a:stretch/>
        </p:blipFill>
        <p:spPr>
          <a:xfrm>
            <a:off x="1506393" y="1249825"/>
            <a:ext cx="9009207" cy="536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74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Installation procedure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4260-B50A-894C-A133-C7092D066901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38</a:t>
            </a:fld>
            <a:endParaRPr lang="en-US"/>
          </a:p>
        </p:txBody>
      </p:sp>
      <p:pic>
        <p:nvPicPr>
          <p:cNvPr id="3" name="Hyd_inst">
            <a:hlinkClick r:id="" action="ppaction://media"/>
            <a:extLst>
              <a:ext uri="{FF2B5EF4-FFF2-40B4-BE49-F238E27FC236}">
                <a16:creationId xmlns:a16="http://schemas.microsoft.com/office/drawing/2014/main" id="{BCDF15DC-B1B0-F4E5-A405-65A5FE73C83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6823" y="1520670"/>
            <a:ext cx="12192000" cy="467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85BB78-3D65-6F7C-37A3-0793FD8474F4}"/>
              </a:ext>
            </a:extLst>
          </p:cNvPr>
          <p:cNvSpPr txBox="1"/>
          <p:nvPr/>
        </p:nvSpPr>
        <p:spPr>
          <a:xfrm>
            <a:off x="308759" y="948320"/>
            <a:ext cx="4814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Use Hydraulics, since crane has no clearance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0B84F6-AB7B-F21A-04DB-4160F83B25D8}"/>
              </a:ext>
            </a:extLst>
          </p:cNvPr>
          <p:cNvSpPr txBox="1"/>
          <p:nvPr/>
        </p:nvSpPr>
        <p:spPr>
          <a:xfrm>
            <a:off x="10070274" y="909904"/>
            <a:ext cx="193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H. </a:t>
            </a:r>
            <a:r>
              <a:rPr lang="en-US" dirty="0" err="1"/>
              <a:t>Frandini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708F7A-BC9D-2378-21D2-222B6F61A1C2}"/>
              </a:ext>
            </a:extLst>
          </p:cNvPr>
          <p:cNvSpPr txBox="1"/>
          <p:nvPr/>
        </p:nvSpPr>
        <p:spPr>
          <a:xfrm>
            <a:off x="-16823" y="6300521"/>
            <a:ext cx="124194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https://hyquip.co.uk/tdm-double-acting-telescopic-cylinders-/4726-double-acting-telescopic-cylinders-type-tdm-series.html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22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4830627-6A7B-C64F-896F-959393526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741" y="4362809"/>
            <a:ext cx="3748204" cy="21142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A017-0901-294B-9181-882917AEF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3A30-36E5-474E-8D66-887297B4201E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6E114-B2F7-8D42-8363-7CBCF64F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8F788-DA09-BD4A-9EC0-6F8CD6699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99081E6-6AE0-3946-935F-FAB50056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4135"/>
            <a:ext cx="7514492" cy="1276106"/>
          </a:xfrm>
        </p:spPr>
        <p:txBody>
          <a:bodyPr>
            <a:noAutofit/>
          </a:bodyPr>
          <a:lstStyle/>
          <a:p>
            <a:r>
              <a:rPr lang="en-GB" sz="4000" b="1" dirty="0"/>
              <a:t>2D-&gt; Full 3D Optical Readout</a:t>
            </a:r>
            <a:endParaRPr lang="en-US" sz="4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FBF419-C4A0-694D-A4A4-A6C0B6E6D91F}"/>
              </a:ext>
            </a:extLst>
          </p:cNvPr>
          <p:cNvSpPr/>
          <p:nvPr/>
        </p:nvSpPr>
        <p:spPr>
          <a:xfrm>
            <a:off x="41723" y="1101971"/>
            <a:ext cx="5234827" cy="1094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61518">
              <a:lnSpc>
                <a:spcPct val="120000"/>
              </a:lnSpc>
              <a:spcBef>
                <a:spcPts val="1200"/>
              </a:spcBef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Silicon pixel readout chip developed by the </a:t>
            </a:r>
            <a:r>
              <a:rPr lang="en-GB" sz="1850" kern="0" dirty="0" err="1">
                <a:solidFill>
                  <a:srgbClr val="000000"/>
                </a:solidFill>
                <a:sym typeface="Myriad Pro"/>
              </a:rPr>
              <a:t>Medipix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 collaboration. </a:t>
            </a:r>
            <a:r>
              <a:rPr lang="en-GB" sz="1850" b="1" kern="0" dirty="0">
                <a:solidFill>
                  <a:srgbClr val="000000"/>
                </a:solidFill>
                <a:sym typeface="Myriad Pro"/>
              </a:rPr>
              <a:t>Very well established 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technology at CERN.  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FC944657-DBD8-0B41-ABF7-7482678B0D5E}"/>
              </a:ext>
            </a:extLst>
          </p:cNvPr>
          <p:cNvSpPr/>
          <p:nvPr/>
        </p:nvSpPr>
        <p:spPr>
          <a:xfrm>
            <a:off x="151851" y="2285350"/>
            <a:ext cx="4956419" cy="1019371"/>
          </a:xfrm>
          <a:prstGeom prst="rect">
            <a:avLst/>
          </a:prstGeom>
          <a:solidFill>
            <a:srgbClr val="49949C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10" name="Table">
            <a:extLst>
              <a:ext uri="{FF2B5EF4-FFF2-40B4-BE49-F238E27FC236}">
                <a16:creationId xmlns:a16="http://schemas.microsoft.com/office/drawing/2014/main" id="{1708F1F7-7546-BB4A-89E2-14C34BDA5B14}"/>
              </a:ext>
            </a:extLst>
          </p:cNvPr>
          <p:cNvGraphicFramePr/>
          <p:nvPr/>
        </p:nvGraphicFramePr>
        <p:xfrm>
          <a:off x="8417627" y="3627788"/>
          <a:ext cx="3618442" cy="1830846"/>
        </p:xfrm>
        <a:graphic>
          <a:graphicData uri="http://schemas.openxmlformats.org/drawingml/2006/table">
            <a:tbl>
              <a:tblPr/>
              <a:tblGrid>
                <a:gridCol w="1733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4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584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Sensor resolution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256x256 pixels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Pixel size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55µm x 55µm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584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Max readout rate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200"/>
                        </a:spcBef>
                        <a:defRPr sz="2200">
                          <a:latin typeface="Myriad Pro"/>
                          <a:ea typeface="Myriad Pro"/>
                          <a:cs typeface="Myriad Pro"/>
                          <a:sym typeface="Myriad Pro"/>
                        </a:defRPr>
                      </a:pPr>
                      <a:r>
                        <a:rPr sz="1600"/>
                        <a:t>40Mhits•cm</a:t>
                      </a:r>
                      <a:r>
                        <a:rPr sz="1600" baseline="31999"/>
                        <a:t>-2</a:t>
                      </a:r>
                      <a:r>
                        <a:rPr sz="1600"/>
                        <a:t> •sec</a:t>
                      </a:r>
                      <a:r>
                        <a:rPr sz="1600" baseline="31999"/>
                        <a:t>-1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Time resolution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lang="en-US"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1.6 ns</a:t>
                      </a:r>
                      <a:endParaRPr sz="1600" dirty="0">
                        <a:latin typeface="Myriad Pro"/>
                        <a:ea typeface="Myriad Pro"/>
                        <a:cs typeface="Myriad Pro"/>
                        <a:sym typeface="Myriad Pro"/>
                      </a:endParaRP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red&#10;&#10;Description automatically generated">
            <a:extLst>
              <a:ext uri="{FF2B5EF4-FFF2-40B4-BE49-F238E27FC236}">
                <a16:creationId xmlns:a16="http://schemas.microsoft.com/office/drawing/2014/main" id="{80024BD6-42FC-C14C-A93C-300E423E3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729" y="1048479"/>
            <a:ext cx="3529141" cy="23547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0FF2BF-E913-D842-BF37-05274EF62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0330" y="934830"/>
            <a:ext cx="2637402" cy="26255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3A38FB-052A-DB44-A663-F29456528ED0}"/>
              </a:ext>
            </a:extLst>
          </p:cNvPr>
          <p:cNvSpPr txBox="1"/>
          <p:nvPr/>
        </p:nvSpPr>
        <p:spPr>
          <a:xfrm>
            <a:off x="185245" y="2313335"/>
            <a:ext cx="513302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TPX3 provides simultaneous time-over-threshold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and time-of-arrival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Complete (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x,y,z,E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) event reconstruction using a single device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Time over threshold provides intensity / energy measurement -&gt;10-bit resolution. </a:t>
            </a:r>
          </a:p>
          <a:p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Time of arrival provides z (drift) axis position information -&gt; 1.6 nanosecond resolution.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Data driven readout -&gt; Event streaming with native zero suppression.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Efficient raw data storage. Triggerless operation.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930753-4DA7-1F40-A96D-0620B4D36771}"/>
              </a:ext>
            </a:extLst>
          </p:cNvPr>
          <p:cNvSpPr/>
          <p:nvPr/>
        </p:nvSpPr>
        <p:spPr>
          <a:xfrm>
            <a:off x="5484729" y="1116596"/>
            <a:ext cx="3993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TPX3 ASIC bonded to optical sensor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10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FCE-6538-AD46-9C7D-989E4E67079A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39</a:t>
            </a:fld>
            <a:endParaRPr lang="en-US"/>
          </a:p>
        </p:txBody>
      </p:sp>
      <p:pic>
        <p:nvPicPr>
          <p:cNvPr id="8" name="Picture 7" descr="A machine with a tank and a tank&#10;&#10;Description automatically generated with low confidence">
            <a:extLst>
              <a:ext uri="{FF2B5EF4-FFF2-40B4-BE49-F238E27FC236}">
                <a16:creationId xmlns:a16="http://schemas.microsoft.com/office/drawing/2014/main" id="{EF1DF10D-5ED6-5E2D-8A8D-59679CADB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51" y="968243"/>
            <a:ext cx="9222947" cy="5187908"/>
          </a:xfrm>
          <a:prstGeom prst="rect">
            <a:avLst/>
          </a:prstGeom>
        </p:spPr>
      </p:pic>
      <p:pic>
        <p:nvPicPr>
          <p:cNvPr id="12" name="Picture 11" descr="A computer screenshot of a computer&#10;&#10;Description automatically generated">
            <a:extLst>
              <a:ext uri="{FF2B5EF4-FFF2-40B4-BE49-F238E27FC236}">
                <a16:creationId xmlns:a16="http://schemas.microsoft.com/office/drawing/2014/main" id="{57CB0A07-61C9-F8C3-602C-6281558C19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181" t="10353" r="18879" b="-3836"/>
          <a:stretch/>
        </p:blipFill>
        <p:spPr>
          <a:xfrm>
            <a:off x="8748823" y="937191"/>
            <a:ext cx="2604977" cy="249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261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130EE-0213-409F-FBE9-0B2F4DC7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cylindrical cryostat removable lid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6F859-CFE3-EFBD-26BC-80F36411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47197-2179-5D4F-B7C3-A6FB32F739F6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A3C8-BBAD-F287-C463-D587742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31AE1-7ED1-EE91-1DBB-4A90F47D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40</a:t>
            </a:fld>
            <a:endParaRPr lang="en-US"/>
          </a:p>
        </p:txBody>
      </p:sp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6A0301C8-BC1D-27D9-0555-E09141007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588" y="866282"/>
            <a:ext cx="10230212" cy="575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266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70871-7989-24EF-B6F7-C71C0446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Summary &amp; Remarks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C906F-8804-6660-CC5B-3C9DAF1B9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2618A-87ED-0543-8C26-E0B1F67FF07A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C9715-7A15-CFD9-62F3-7779BF54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45D5-7DC1-34F7-8292-0596E202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E87395-72FD-259B-C1AA-4E97711DFE5F}"/>
              </a:ext>
            </a:extLst>
          </p:cNvPr>
          <p:cNvSpPr txBox="1"/>
          <p:nvPr/>
        </p:nvSpPr>
        <p:spPr>
          <a:xfrm>
            <a:off x="6154212" y="3468729"/>
            <a:ext cx="57056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Study is preliminary needs more design optimizations for the cryostat and TPC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Needs further discussion with Wessington Cryogenics to understand better the cost and feasibility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F67CF8-D6B1-782E-318A-C4527926AB08}"/>
              </a:ext>
            </a:extLst>
          </p:cNvPr>
          <p:cNvSpPr txBox="1"/>
          <p:nvPr/>
        </p:nvSpPr>
        <p:spPr>
          <a:xfrm>
            <a:off x="5807556" y="1400666"/>
            <a:ext cx="64306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Commercial construction, with know how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Cost to be determined (likely cheaper than membrane cryostat)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Avoids liquid seals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good vac insulation, avoids foam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Flexible, easy TPC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need hydraulics to lift the lid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258699-94D7-888C-369E-372E288492B9}"/>
              </a:ext>
            </a:extLst>
          </p:cNvPr>
          <p:cNvSpPr txBox="1"/>
          <p:nvPr/>
        </p:nvSpPr>
        <p:spPr>
          <a:xfrm>
            <a:off x="7639104" y="948432"/>
            <a:ext cx="1390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/>
              <a:t>Cryostat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5244E-00A9-D175-11B7-4CB102350148}"/>
              </a:ext>
            </a:extLst>
          </p:cNvPr>
          <p:cNvSpPr txBox="1"/>
          <p:nvPr/>
        </p:nvSpPr>
        <p:spPr>
          <a:xfrm>
            <a:off x="320133" y="951467"/>
            <a:ext cx="2332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/>
              <a:t>3D Optical TPC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9DBEB1-6FBD-B641-5567-EA7D96164AFC}"/>
              </a:ext>
            </a:extLst>
          </p:cNvPr>
          <p:cNvSpPr/>
          <p:nvPr/>
        </p:nvSpPr>
        <p:spPr>
          <a:xfrm>
            <a:off x="472697" y="1513529"/>
            <a:ext cx="4200041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lang="en-GB" dirty="0"/>
              <a:t>Optical readout achieved with stable detector conditions has been demonstrated at the larger scale (CERN Neutrino Platform Cold Box). Proposal also for implementation at </a:t>
            </a:r>
            <a:r>
              <a:rPr lang="en-GB" dirty="0" err="1"/>
              <a:t>ProtoDUNE</a:t>
            </a:r>
            <a:r>
              <a:rPr lang="en-GB" dirty="0"/>
              <a:t> NP02 cryostat.</a:t>
            </a:r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lang="en-GB" dirty="0"/>
              <a:t>Dual phase extraction region (new design) very stable at large scale!</a:t>
            </a:r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lang="en-GB" dirty="0"/>
              <a:t>Can provide the required mm resolution</a:t>
            </a:r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lang="en-GB" dirty="0"/>
              <a:t>Cost efficient</a:t>
            </a:r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buSzPct val="100000"/>
              <a:buChar char="•"/>
            </a:pPr>
            <a:r>
              <a:rPr lang="en-GB" dirty="0"/>
              <a:t>TPX3 and Glass THGEM technology is ready for deployment </a:t>
            </a:r>
            <a:r>
              <a:rPr lang="en-GB" b="1" dirty="0"/>
              <a:t>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9245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03DF8-63E8-E047-8D66-6EF68109D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3015600"/>
            <a:ext cx="10515600" cy="1325563"/>
          </a:xfrm>
        </p:spPr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9CB7-7409-F446-B856-D34C1415F865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943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0873F-0478-BD48-9CBA-28A582663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TPX3 -&gt; TPX4</a:t>
            </a:r>
          </a:p>
        </p:txBody>
      </p:sp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31EAB93B-9526-C64E-8372-879284947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910" y="1695449"/>
            <a:ext cx="784559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CC249-C48C-C747-AEA9-6CC88612C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22ED-5F03-1747-AA79-CD7AAC64D290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85B6E-F1BA-D947-A2C5-9A844067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A8BF3-1815-254E-B450-D880A2AE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43</a:t>
            </a:fld>
            <a:endParaRPr lang="en-US"/>
          </a:p>
        </p:txBody>
      </p:sp>
      <p:pic>
        <p:nvPicPr>
          <p:cNvPr id="10" name="Picture 9" descr="A close-up of a computer chip&#10;&#10;Description automatically generated with medium confidence">
            <a:extLst>
              <a:ext uri="{FF2B5EF4-FFF2-40B4-BE49-F238E27FC236}">
                <a16:creationId xmlns:a16="http://schemas.microsoft.com/office/drawing/2014/main" id="{632C5C71-2BAD-E143-B739-1ADA3B783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011" y="1344246"/>
            <a:ext cx="3587003" cy="20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682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4CB3-F1B2-2549-77A5-5ACEDC586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QUAD</a:t>
            </a:r>
          </a:p>
        </p:txBody>
      </p:sp>
      <p:pic>
        <p:nvPicPr>
          <p:cNvPr id="8" name="Content Placeholder 7" descr="A close-up of a computer chip&#10;&#10;Description automatically generated">
            <a:extLst>
              <a:ext uri="{FF2B5EF4-FFF2-40B4-BE49-F238E27FC236}">
                <a16:creationId xmlns:a16="http://schemas.microsoft.com/office/drawing/2014/main" id="{5B8DBC4A-BED9-DC68-B743-FCDD9A96A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1800" y="1210042"/>
            <a:ext cx="5842000" cy="3683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0C598-60BE-9FC5-A6EB-F56551185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2CE0-A7FE-4047-B3FC-631875E3A622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75439-7D8F-2208-4D7E-7ED12CA2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B44BC-C30B-03D9-931E-17F724AD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DEF3E-8885-FF9C-11DC-A380FBF5CF0C}"/>
              </a:ext>
            </a:extLst>
          </p:cNvPr>
          <p:cNvSpPr txBox="1"/>
          <p:nvPr/>
        </p:nvSpPr>
        <p:spPr>
          <a:xfrm>
            <a:off x="457200" y="1722120"/>
            <a:ext cx="4221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You could have 4 tpx3 ASICs  together creating a 512x512 pixels sensor.</a:t>
            </a:r>
          </a:p>
          <a:p>
            <a:endParaRPr lang="en-US" sz="2000" dirty="0"/>
          </a:p>
          <a:p>
            <a:r>
              <a:rPr lang="en-US" sz="2000" dirty="0"/>
              <a:t>Has been done, but not bonded to an optical Si sensor. Will need some R&amp;D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C5942-2252-8B4A-5318-8A7B4A4C48CF}"/>
              </a:ext>
            </a:extLst>
          </p:cNvPr>
          <p:cNvSpPr txBox="1"/>
          <p:nvPr/>
        </p:nvSpPr>
        <p:spPr>
          <a:xfrm>
            <a:off x="457200" y="5347349"/>
            <a:ext cx="6537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https://inspirehep.net/files/0d645abf22e9e30063b70a74b69b0b6e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161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84386-B3C5-8590-0BF9-07ACB0DE2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444" y="-183851"/>
            <a:ext cx="7331765" cy="1325563"/>
          </a:xfrm>
        </p:spPr>
        <p:txBody>
          <a:bodyPr>
            <a:normAutofit/>
          </a:bodyPr>
          <a:lstStyle/>
          <a:p>
            <a:r>
              <a:rPr lang="en-US" sz="3200" dirty="0"/>
              <a:t>LRP Installation Rectangular Cryostat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4E074-BEDA-C5FE-237F-3F5E41B4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2870-4E60-8F46-BE7A-42871709BF46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7A5A3-0CFD-DF24-7B4B-C6AD57FE9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44D2C-ECA2-5042-022F-E9099F85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4E3ED-7DCE-101F-EB0E-F2570B9F81A7}"/>
              </a:ext>
            </a:extLst>
          </p:cNvPr>
          <p:cNvSpPr txBox="1"/>
          <p:nvPr/>
        </p:nvSpPr>
        <p:spPr>
          <a:xfrm>
            <a:off x="7049880" y="1511044"/>
            <a:ext cx="4207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a ~3mx2.5m membrane type cryostat we will need to reduce the LRP size to 2mx2.3m in order to fit from the side.</a:t>
            </a:r>
          </a:p>
          <a:p>
            <a:endParaRPr lang="en-US" sz="2400" dirty="0"/>
          </a:p>
          <a:p>
            <a:r>
              <a:rPr lang="en-US" sz="2400" dirty="0"/>
              <a:t>Side entrance is welded similar to </a:t>
            </a:r>
            <a:r>
              <a:rPr lang="en-US" sz="2400" dirty="0" err="1"/>
              <a:t>protoDUNE</a:t>
            </a:r>
            <a:r>
              <a:rPr lang="en-US" sz="2400" dirty="0"/>
              <a:t> </a:t>
            </a:r>
          </a:p>
        </p:txBody>
      </p:sp>
      <p:pic>
        <p:nvPicPr>
          <p:cNvPr id="9" name="Picture 8" descr="A blueprint of a box and a yellow cart&#10;&#10;Description automatically generated with medium confidence">
            <a:extLst>
              <a:ext uri="{FF2B5EF4-FFF2-40B4-BE49-F238E27FC236}">
                <a16:creationId xmlns:a16="http://schemas.microsoft.com/office/drawing/2014/main" id="{31665C0C-3DEA-3AD5-3716-9821DDA4B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58" y="1141712"/>
            <a:ext cx="6218539" cy="53904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484A03-9055-CD2D-36FA-E502691D1CF6}"/>
              </a:ext>
            </a:extLst>
          </p:cNvPr>
          <p:cNvSpPr txBox="1"/>
          <p:nvPr/>
        </p:nvSpPr>
        <p:spPr>
          <a:xfrm>
            <a:off x="9990790" y="6162863"/>
            <a:ext cx="193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H. </a:t>
            </a:r>
            <a:r>
              <a:rPr lang="en-US" dirty="0" err="1"/>
              <a:t>Frandini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5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4E074-BEDA-C5FE-237F-3F5E41B4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5BF1-3287-AE4A-90E8-F5B4960E4407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7A5A3-0CFD-DF24-7B4B-C6AD57FE9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44D2C-ECA2-5042-022F-E9099F85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46</a:t>
            </a:fld>
            <a:endParaRPr lang="en-US"/>
          </a:p>
        </p:txBody>
      </p:sp>
      <p:pic>
        <p:nvPicPr>
          <p:cNvPr id="10" name="Insert">
            <a:hlinkClick r:id="" action="ppaction://media"/>
            <a:extLst>
              <a:ext uri="{FF2B5EF4-FFF2-40B4-BE49-F238E27FC236}">
                <a16:creationId xmlns:a16="http://schemas.microsoft.com/office/drawing/2014/main" id="{268E4759-CE96-9529-C39F-1BFA656ABB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12837"/>
            <a:ext cx="12192000" cy="463232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A7CFA39-53FF-DB17-89B2-8C3B4FE55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444" y="-183851"/>
            <a:ext cx="7331765" cy="1325563"/>
          </a:xfrm>
        </p:spPr>
        <p:txBody>
          <a:bodyPr>
            <a:normAutofit/>
          </a:bodyPr>
          <a:lstStyle/>
          <a:p>
            <a:r>
              <a:rPr lang="en-US" sz="3200" dirty="0"/>
              <a:t>LRP Installation Rectangular Cryostat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0E7C3E-3859-6FA6-FC7C-EF2354E501A5}"/>
              </a:ext>
            </a:extLst>
          </p:cNvPr>
          <p:cNvSpPr txBox="1"/>
          <p:nvPr/>
        </p:nvSpPr>
        <p:spPr>
          <a:xfrm>
            <a:off x="10259548" y="6199255"/>
            <a:ext cx="193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H. </a:t>
            </a:r>
            <a:r>
              <a:rPr lang="en-US" dirty="0" err="1"/>
              <a:t>Frandini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95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DDCA5-1794-E21A-1013-14D7BD2B1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Conceptual </a:t>
            </a:r>
            <a:r>
              <a:rPr lang="en-US" sz="4000" dirty="0" err="1"/>
              <a:t>FLArE</a:t>
            </a:r>
            <a:r>
              <a:rPr lang="en-US" sz="4000" dirty="0"/>
              <a:t> TPC dimensions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89021-1C4B-8400-F718-463F20CA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3918-F611-A541-A19E-744BEB3934D6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67D61-FE57-9155-0ABA-CB4AD687A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7B38-576B-2650-2AA9-97ACA1FA0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9D6A24-7B6B-D1D7-1CCA-3AE8FBD7E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393" y="880109"/>
            <a:ext cx="8134866" cy="575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741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AFC15-DCC4-5B9E-51F3-73959D4AF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TPC &amp;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79AC1-4BB4-B93C-4D72-0AF76053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1A7F-530B-0E42-B495-7C499943ABDE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EFE3D-3324-76BE-937C-82535A82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FD1C1-CC0D-AEBE-B6FB-9CA790B6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48</a:t>
            </a:fld>
            <a:endParaRPr lang="en-US"/>
          </a:p>
        </p:txBody>
      </p:sp>
      <p:pic>
        <p:nvPicPr>
          <p:cNvPr id="8" name="Picture 7" descr="A diagram of a structure&#10;&#10;Description automatically generated">
            <a:extLst>
              <a:ext uri="{FF2B5EF4-FFF2-40B4-BE49-F238E27FC236}">
                <a16:creationId xmlns:a16="http://schemas.microsoft.com/office/drawing/2014/main" id="{5FCC2942-3535-93BF-ECF2-D5838CE17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52484"/>
            <a:ext cx="8534400" cy="486202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525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04DA-122E-B648-BD53-0D8DCA59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TPX3Cam Optical Readout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6DA02-31CA-874E-ACD7-4559FE4B9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87C73-7FA2-634E-85B0-56EBE899E852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7FC47-277B-5144-B751-1E824948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9970-516F-7D49-ADB3-514F28DD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87A956-2FBB-2944-AD14-2CF4053B3B38}"/>
              </a:ext>
            </a:extLst>
          </p:cNvPr>
          <p:cNvSpPr txBox="1"/>
          <p:nvPr/>
        </p:nvSpPr>
        <p:spPr>
          <a:xfrm>
            <a:off x="90077" y="570930"/>
            <a:ext cx="88665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Single photon sensitivity when combined with image intensifier.</a:t>
            </a:r>
          </a:p>
          <a:p>
            <a:r>
              <a:rPr lang="en-GB" dirty="0">
                <a:latin typeface="Arial" panose="020B0604020202020204" pitchFamily="34" charset="0"/>
              </a:rPr>
              <a:t>Intensifier gain ~1E6 photons/photon.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Relay lens couples intensified image onto light sensitive</a:t>
            </a:r>
          </a:p>
          <a:p>
            <a:r>
              <a:rPr lang="en-GB" dirty="0">
                <a:latin typeface="Arial" panose="020B0604020202020204" pitchFamily="34" charset="0"/>
              </a:rPr>
              <a:t>sensor which is bump bonded onto TPX3 ASIC. </a:t>
            </a:r>
          </a:p>
          <a:p>
            <a:endParaRPr lang="en-GB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777D2F-A190-B147-954F-585A701D4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069" y="876637"/>
            <a:ext cx="4343454" cy="26878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D63424-29ED-FB4E-AE55-9C4977205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8" y="2429517"/>
            <a:ext cx="3145331" cy="41788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C24724-52BB-734A-820E-2EADA6C69AC9}"/>
              </a:ext>
            </a:extLst>
          </p:cNvPr>
          <p:cNvSpPr txBox="1"/>
          <p:nvPr/>
        </p:nvSpPr>
        <p:spPr>
          <a:xfrm>
            <a:off x="3291363" y="4056013"/>
            <a:ext cx="50231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Timepix3 camera installed in place of an EMMCD camera.</a:t>
            </a:r>
          </a:p>
          <a:p>
            <a:r>
              <a:rPr lang="en-GB" dirty="0">
                <a:latin typeface="Arial" panose="020B0604020202020204" pitchFamily="34" charset="0"/>
              </a:rPr>
              <a:t>~ 30cm x 30cm field of view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 err="1">
                <a:latin typeface="Arial" panose="020B0604020202020204" pitchFamily="34" charset="0"/>
              </a:rPr>
              <a:t>Photonis</a:t>
            </a:r>
            <a:r>
              <a:rPr lang="en-GB" dirty="0">
                <a:latin typeface="Arial" panose="020B0604020202020204" pitchFamily="34" charset="0"/>
              </a:rPr>
              <a:t> Cricket image intensifier with Hi-QE green photocathode. </a:t>
            </a:r>
          </a:p>
          <a:p>
            <a:r>
              <a:rPr lang="en-GB" dirty="0">
                <a:latin typeface="Arial" panose="020B0604020202020204" pitchFamily="34" charset="0"/>
              </a:rPr>
              <a:t>30% quantum efficiency at 430nm (TPB peak emission)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AF8CD7-0B53-5440-98C5-B39819EAFD74}"/>
              </a:ext>
            </a:extLst>
          </p:cNvPr>
          <p:cNvGrpSpPr/>
          <p:nvPr/>
        </p:nvGrpSpPr>
        <p:grpSpPr>
          <a:xfrm>
            <a:off x="8475566" y="3710251"/>
            <a:ext cx="3690833" cy="2516189"/>
            <a:chOff x="8359415" y="3309191"/>
            <a:chExt cx="3690833" cy="251618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703481-10EE-084F-A08B-CCCB080D94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532"/>
            <a:stretch/>
          </p:blipFill>
          <p:spPr>
            <a:xfrm>
              <a:off x="8359415" y="3309191"/>
              <a:ext cx="3690833" cy="251618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A6F544-8458-084A-8DEB-CF80F94B13B4}"/>
                </a:ext>
              </a:extLst>
            </p:cNvPr>
            <p:cNvSpPr txBox="1"/>
            <p:nvPr/>
          </p:nvSpPr>
          <p:spPr>
            <a:xfrm>
              <a:off x="10260749" y="4207063"/>
              <a:ext cx="1714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326FF"/>
                  </a:solidFill>
                </a:rPr>
                <a:t>ARIADNE results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8575D1-96A2-1046-A447-9CC6365E75E5}"/>
                </a:ext>
              </a:extLst>
            </p:cNvPr>
            <p:cNvSpPr txBox="1"/>
            <p:nvPr/>
          </p:nvSpPr>
          <p:spPr>
            <a:xfrm>
              <a:off x="10079584" y="3732392"/>
              <a:ext cx="1946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9CBB59"/>
                  </a:solidFill>
                </a:rPr>
                <a:t>Coldbox</a:t>
              </a:r>
              <a:r>
                <a:rPr lang="en-US" dirty="0">
                  <a:solidFill>
                    <a:srgbClr val="9CBB59"/>
                  </a:solidFill>
                </a:rPr>
                <a:t> Intensifier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75488D-7872-8645-9B92-B0EE8164FA04}"/>
                </a:ext>
              </a:extLst>
            </p:cNvPr>
            <p:cNvSpPr txBox="1"/>
            <p:nvPr/>
          </p:nvSpPr>
          <p:spPr>
            <a:xfrm>
              <a:off x="10585573" y="4930058"/>
              <a:ext cx="1427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TPB emission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EAF798B-C3DA-F245-A4FC-7A2909810D7B}"/>
              </a:ext>
            </a:extLst>
          </p:cNvPr>
          <p:cNvSpPr/>
          <p:nvPr/>
        </p:nvSpPr>
        <p:spPr>
          <a:xfrm>
            <a:off x="3235409" y="2335948"/>
            <a:ext cx="49179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Intensifier provides flexibility -&gt; Many photocathode options are available to customise spectral sensitivity.</a:t>
            </a:r>
          </a:p>
          <a:p>
            <a:r>
              <a:rPr lang="en-GB" dirty="0">
                <a:latin typeface="Arial" panose="020B0604020202020204" pitchFamily="34" charset="0"/>
              </a:rPr>
              <a:t> – Now also Direct VUV!</a:t>
            </a:r>
          </a:p>
          <a:p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656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1DA9-35F3-6F48-9DEC-3C8A172F3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G-THGEM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52888-31B7-644A-9377-64F70211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A099-FC10-E445-95A4-FBEA94A9BC3E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AEBF1-CB01-4841-9D23-5467E5333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04D8E-772D-5949-97BA-6099DA22A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88792-F487-FC45-9286-5F56A12BF1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4" t="1306" r="6457" b="360"/>
          <a:stretch/>
        </p:blipFill>
        <p:spPr>
          <a:xfrm>
            <a:off x="101563" y="1387428"/>
            <a:ext cx="3483249" cy="4914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16FE1C-9F10-F34E-B9A5-2D7185F1B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383" y="1380592"/>
            <a:ext cx="3588737" cy="2692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46C63F-054D-7742-A7A8-B4D148E95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752" y="4416464"/>
            <a:ext cx="3722368" cy="13548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9F5AB0-AC89-0544-836B-6A07BD1705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5" t="6189" r="53772" b="2966"/>
          <a:stretch/>
        </p:blipFill>
        <p:spPr>
          <a:xfrm>
            <a:off x="4503762" y="3761251"/>
            <a:ext cx="2894850" cy="19030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E464D-0071-2F4A-8228-2C0E6954EB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574" t="16025" r="832" b="2966"/>
          <a:stretch/>
        </p:blipFill>
        <p:spPr>
          <a:xfrm>
            <a:off x="3879618" y="1403115"/>
            <a:ext cx="3657602" cy="18648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9823E7-679A-8848-8AD1-BDB26471CCBC}"/>
              </a:ext>
            </a:extLst>
          </p:cNvPr>
          <p:cNvSpPr txBox="1"/>
          <p:nvPr/>
        </p:nvSpPr>
        <p:spPr>
          <a:xfrm>
            <a:off x="3584812" y="3180761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FR4 THGEM </a:t>
            </a:r>
            <a:r>
              <a:rPr lang="en-GB" dirty="0"/>
              <a:t>with </a:t>
            </a:r>
            <a:r>
              <a:rPr lang="en-GB" b="1" dirty="0"/>
              <a:t>Copper electrodes </a:t>
            </a:r>
            <a:r>
              <a:rPr lang="en-GB" dirty="0"/>
              <a:t>and holes formed by </a:t>
            </a:r>
            <a:r>
              <a:rPr lang="en-GB" b="1" dirty="0"/>
              <a:t>mechanical drilling</a:t>
            </a:r>
            <a:r>
              <a:rPr lang="en-GB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8768EB-4443-C345-8E72-F8324675260C}"/>
              </a:ext>
            </a:extLst>
          </p:cNvPr>
          <p:cNvSpPr txBox="1"/>
          <p:nvPr/>
        </p:nvSpPr>
        <p:spPr>
          <a:xfrm>
            <a:off x="3658627" y="5641587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G-THGEM</a:t>
            </a:r>
            <a:r>
              <a:rPr lang="en-GB" dirty="0"/>
              <a:t> with </a:t>
            </a:r>
            <a:r>
              <a:rPr lang="en-GB" b="1" dirty="0"/>
              <a:t>ITO electrodes </a:t>
            </a:r>
            <a:r>
              <a:rPr lang="en-GB" dirty="0"/>
              <a:t>and holes formed by </a:t>
            </a:r>
            <a:r>
              <a:rPr lang="en-GB" b="1" dirty="0"/>
              <a:t>abrasive machining</a:t>
            </a:r>
            <a:r>
              <a:rPr lang="en-GB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B9C358-5CB6-254E-9503-B6E3DDBDCFC6}"/>
              </a:ext>
            </a:extLst>
          </p:cNvPr>
          <p:cNvSpPr txBox="1"/>
          <p:nvPr/>
        </p:nvSpPr>
        <p:spPr>
          <a:xfrm>
            <a:off x="7864716" y="4072004"/>
            <a:ext cx="432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Borofloat</a:t>
            </a:r>
            <a:r>
              <a:rPr lang="en-GB" b="1" dirty="0"/>
              <a:t> 33 </a:t>
            </a:r>
            <a:r>
              <a:rPr lang="en-GB" dirty="0"/>
              <a:t>substrate G-THGEM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3E700A-CF5B-A243-A994-559E649E2006}"/>
              </a:ext>
            </a:extLst>
          </p:cNvPr>
          <p:cNvSpPr txBox="1"/>
          <p:nvPr/>
        </p:nvSpPr>
        <p:spPr>
          <a:xfrm>
            <a:off x="7831508" y="5723336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Abrasive machining vs drilled holes with chemically etched rims.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C27797-2EEE-2F45-9B39-71402CC8B0E8}"/>
              </a:ext>
            </a:extLst>
          </p:cNvPr>
          <p:cNvSpPr/>
          <p:nvPr/>
        </p:nvSpPr>
        <p:spPr>
          <a:xfrm>
            <a:off x="0" y="944997"/>
            <a:ext cx="598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G-THGEM: </a:t>
            </a:r>
            <a:r>
              <a:rPr lang="en-GB" dirty="0">
                <a:hlinkClick r:id="rId6"/>
              </a:rPr>
              <a:t>https://www.mdpi.com/2076-3417/11/20/9450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73429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C1E616A-3821-0748-A2BB-3B127B5C5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7" t="1329" r="1725" b="663"/>
          <a:stretch/>
        </p:blipFill>
        <p:spPr>
          <a:xfrm>
            <a:off x="8240461" y="914444"/>
            <a:ext cx="3621088" cy="36002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48A578-9D75-7145-82F8-F238B639BE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" t="6104" r="6234" b="662"/>
          <a:stretch/>
        </p:blipFill>
        <p:spPr>
          <a:xfrm>
            <a:off x="330452" y="876300"/>
            <a:ext cx="3955004" cy="29191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3FCD35-FDF5-154B-8AC5-8637E426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G-THGEM Characterisation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71B9C-7E38-FC40-AA60-77080869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CD5A-4F81-B141-9A87-552A387F7B0C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A354A-3E08-E945-B06C-4BF93F244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64AFC-9459-BC41-80C1-8902B4D26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50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AB9E8B-EA87-2A4F-AB5E-9E5E8E5F2E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" t="783" r="273" b="817"/>
          <a:stretch/>
        </p:blipFill>
        <p:spPr>
          <a:xfrm>
            <a:off x="343151" y="3856069"/>
            <a:ext cx="5234293" cy="27944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928EB8-F5E4-1F4C-A407-B9F825AAB8AD}"/>
              </a:ext>
            </a:extLst>
          </p:cNvPr>
          <p:cNvSpPr txBox="1"/>
          <p:nvPr/>
        </p:nvSpPr>
        <p:spPr>
          <a:xfrm>
            <a:off x="791711" y="1001415"/>
            <a:ext cx="283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THGEM charging behaviour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66B7AC-2056-A746-9C2D-22E4D4B189BE}"/>
              </a:ext>
            </a:extLst>
          </p:cNvPr>
          <p:cNvSpPr txBox="1"/>
          <p:nvPr/>
        </p:nvSpPr>
        <p:spPr>
          <a:xfrm>
            <a:off x="791711" y="4835602"/>
            <a:ext cx="283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THGEM bias scan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0E1CA-24BA-4D41-B20F-DA09BD1EA860}"/>
              </a:ext>
            </a:extLst>
          </p:cNvPr>
          <p:cNvSpPr txBox="1"/>
          <p:nvPr/>
        </p:nvSpPr>
        <p:spPr>
          <a:xfrm>
            <a:off x="4285456" y="1617288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Bi-conical holes lead to “upwards” charging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Straight wall holes lead to “downwards” charging over time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2E3610-4E52-C646-8C00-2E5C45548616}"/>
              </a:ext>
            </a:extLst>
          </p:cNvPr>
          <p:cNvSpPr txBox="1"/>
          <p:nvPr/>
        </p:nvSpPr>
        <p:spPr>
          <a:xfrm>
            <a:off x="5556950" y="4187084"/>
            <a:ext cx="39114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charging behaviour of fused silica THGEMs results in greater light production for the same applied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circle hole glass THGEMs produced more light than the equivalent FR4 THGEM.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FE8C0E-CA1D-A64F-BFFC-A9F0F57D986A}"/>
              </a:ext>
            </a:extLst>
          </p:cNvPr>
          <p:cNvSpPr/>
          <p:nvPr/>
        </p:nvSpPr>
        <p:spPr>
          <a:xfrm>
            <a:off x="7333931" y="6190636"/>
            <a:ext cx="598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https://www.mdpi.com/2076-3417/11/20/9450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7050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830FF-DFEC-8945-B5CF-E0FE1A20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50cm Glass THGEMs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89232-F036-B64B-85D6-7D59D9616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DF15-5560-5A43-B5D7-6BBA9A096A6A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6DD11-C6E3-BE4A-B024-61D59B87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618C7-B922-F34E-B0F7-B354D9FC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51</a:t>
            </a:fld>
            <a:endParaRPr lang="en-US"/>
          </a:p>
        </p:txBody>
      </p:sp>
      <p:pic>
        <p:nvPicPr>
          <p:cNvPr id="47" name="Picture 46" descr="A picture containing indoor&#10;&#10;Description automatically generated">
            <a:extLst>
              <a:ext uri="{FF2B5EF4-FFF2-40B4-BE49-F238E27FC236}">
                <a16:creationId xmlns:a16="http://schemas.microsoft.com/office/drawing/2014/main" id="{4D25D2B8-6FE0-FD47-969E-FB583D1D58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3" r="10952" b="31759"/>
          <a:stretch/>
        </p:blipFill>
        <p:spPr>
          <a:xfrm>
            <a:off x="6796273" y="1343770"/>
            <a:ext cx="5104449" cy="508807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2F17542-A64C-7445-BBA7-565EB311A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919" y="4717563"/>
            <a:ext cx="2260803" cy="1714278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8BB6AFE9-E2B8-1848-882F-2A2879CD74E4}"/>
              </a:ext>
            </a:extLst>
          </p:cNvPr>
          <p:cNvSpPr txBox="1">
            <a:spLocks/>
          </p:cNvSpPr>
          <p:nvPr/>
        </p:nvSpPr>
        <p:spPr>
          <a:xfrm>
            <a:off x="291278" y="1344357"/>
            <a:ext cx="5333179" cy="49161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Sixteen 50cm x 50cm glass THGEMs</a:t>
            </a:r>
          </a:p>
          <a:p>
            <a:endParaRPr lang="en-GB" sz="2800" dirty="0"/>
          </a:p>
          <a:p>
            <a:r>
              <a:rPr lang="en-GB" sz="2800" dirty="0"/>
              <a:t>1.1mm thick, </a:t>
            </a:r>
          </a:p>
          <a:p>
            <a:r>
              <a:rPr lang="en-GB" sz="2800" dirty="0"/>
              <a:t>500</a:t>
            </a:r>
            <a:r>
              <a:rPr lang="el-GR" sz="2800" dirty="0"/>
              <a:t>μ</a:t>
            </a:r>
            <a:r>
              <a:rPr lang="en-GB" sz="2800" dirty="0"/>
              <a:t>m ID holes, </a:t>
            </a:r>
          </a:p>
          <a:p>
            <a:r>
              <a:rPr lang="en-GB" sz="2800" dirty="0"/>
              <a:t>800</a:t>
            </a:r>
            <a:r>
              <a:rPr lang="el-GR" sz="2800" dirty="0"/>
              <a:t>μ</a:t>
            </a:r>
            <a:r>
              <a:rPr lang="en-GB" sz="2800" dirty="0"/>
              <a:t>m pitch hexagonal array</a:t>
            </a:r>
          </a:p>
        </p:txBody>
      </p:sp>
      <p:pic>
        <p:nvPicPr>
          <p:cNvPr id="50" name="Picture 49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CE07B70-E926-4F41-B083-CC7679610F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97" b="22130"/>
          <a:stretch/>
        </p:blipFill>
        <p:spPr>
          <a:xfrm>
            <a:off x="437655" y="3342416"/>
            <a:ext cx="3544290" cy="308942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D61C4E4-F28E-CE4E-9F73-6260CC794ABF}"/>
              </a:ext>
            </a:extLst>
          </p:cNvPr>
          <p:cNvSpPr txBox="1"/>
          <p:nvPr/>
        </p:nvSpPr>
        <p:spPr>
          <a:xfrm>
            <a:off x="118508" y="943660"/>
            <a:ext cx="807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Novel Glass THGEMs developed at Liverpool (Patent accepted GB2019563.2)</a:t>
            </a:r>
            <a:endParaRPr lang="en-US" sz="2000" i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0F2BB6-6E6F-154B-8870-E8FB3A7C3C0B}"/>
              </a:ext>
            </a:extLst>
          </p:cNvPr>
          <p:cNvSpPr txBox="1"/>
          <p:nvPr/>
        </p:nvSpPr>
        <p:spPr>
          <a:xfrm>
            <a:off x="4064492" y="5331866"/>
            <a:ext cx="2585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for more details:</a:t>
            </a:r>
          </a:p>
          <a:p>
            <a:r>
              <a:rPr lang="en-US" dirty="0">
                <a:hlinkClick r:id="rId5"/>
              </a:rPr>
              <a:t>https://www.mdpi.com/2076-3417/11/20/9450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7283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F145F-BD19-8942-A288-D71C5A2D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5E81-08E9-0247-A6A7-13C2206763ED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47DAC-6273-FB48-9321-FF4D81C1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E0A2D-872D-AA43-A250-0461C3575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FAA33F-BF3F-4449-820C-5B39D429D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3820485"/>
            <a:ext cx="4992462" cy="2798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EC7540F-2D77-BB49-BADD-1FE2DC9F8594}"/>
              </a:ext>
            </a:extLst>
          </p:cNvPr>
          <p:cNvSpPr txBox="1">
            <a:spLocks/>
          </p:cNvSpPr>
          <p:nvPr/>
        </p:nvSpPr>
        <p:spPr>
          <a:xfrm>
            <a:off x="227238" y="238954"/>
            <a:ext cx="6861830" cy="703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THGEM S2 light production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B17D2F-1B25-A044-8D5E-42EA5A204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8894" y="1114165"/>
            <a:ext cx="2484326" cy="24280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79006F-B92E-134B-BF9F-1755E3C8C1DE}"/>
              </a:ext>
            </a:extLst>
          </p:cNvPr>
          <p:cNvSpPr txBox="1"/>
          <p:nvPr/>
        </p:nvSpPr>
        <p:spPr>
          <a:xfrm>
            <a:off x="227238" y="1065390"/>
            <a:ext cx="8640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VUV (126nm) light produced through de-excitation of Argon gas. </a:t>
            </a:r>
            <a:br>
              <a:rPr lang="en-GB" dirty="0">
                <a:latin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</a:rPr>
              <a:t>TPB Wavelength shifter above THGEM converts to 430nm.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At low field (&lt;2kV/cm), S2 light production is linearly proportional to THGEM field. No charge gain. Very stable operation without discharges. No ion production. 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At higher fields, electron multiplication occurs (Townsend avalanche). </a:t>
            </a:r>
          </a:p>
          <a:p>
            <a:r>
              <a:rPr lang="en-GB" dirty="0">
                <a:latin typeface="Arial" panose="020B0604020202020204" pitchFamily="34" charset="0"/>
              </a:rPr>
              <a:t>Exponentially increasing S2 light production -&gt; Improved sensitivity/threshold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4D6EC5-2E55-3545-B854-A71BF00E5BC0}"/>
              </a:ext>
            </a:extLst>
          </p:cNvPr>
          <p:cNvSpPr txBox="1"/>
          <p:nvPr/>
        </p:nvSpPr>
        <p:spPr>
          <a:xfrm>
            <a:off x="8610600" y="3412433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2981944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916B3-0E66-9045-B7D9-8FFECAB08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" y="-115521"/>
            <a:ext cx="10515600" cy="1325563"/>
          </a:xfrm>
        </p:spPr>
        <p:txBody>
          <a:bodyPr/>
          <a:lstStyle/>
          <a:p>
            <a:r>
              <a:rPr lang="en-US" dirty="0"/>
              <a:t>PEN WLS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4D2EC-0FB0-D341-A3C5-9EB3EC54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12A0-7A5C-964D-A84A-61F1203B89D9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2C6DD-1C3E-CE49-879E-41693DA4F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8BB5C-830E-D048-BB06-5AE097E10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2DD7C-4D2D-764A-BB44-659793389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0" t="6102" r="8022" b="3417"/>
          <a:stretch/>
        </p:blipFill>
        <p:spPr>
          <a:xfrm>
            <a:off x="5444377" y="1210042"/>
            <a:ext cx="6563188" cy="4891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3BB367-C170-BC40-BE07-0DC04D7EEA0C}"/>
              </a:ext>
            </a:extLst>
          </p:cNvPr>
          <p:cNvSpPr txBox="1"/>
          <p:nvPr/>
        </p:nvSpPr>
        <p:spPr>
          <a:xfrm>
            <a:off x="12700" y="965944"/>
            <a:ext cx="55637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grades of TEONEX PEN foil investigated </a:t>
            </a:r>
            <a:r>
              <a:rPr lang="en-GB" b="1" dirty="0"/>
              <a:t>Q51</a:t>
            </a:r>
            <a:r>
              <a:rPr lang="en-GB" dirty="0"/>
              <a:t> and </a:t>
            </a:r>
            <a:r>
              <a:rPr lang="en-GB" b="1" dirty="0"/>
              <a:t>Q53</a:t>
            </a:r>
            <a:r>
              <a:rPr lang="en-GB" dirty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Thinner</a:t>
            </a:r>
            <a:r>
              <a:rPr lang="en-GB" dirty="0"/>
              <a:t> PEN consistently found to have a </a:t>
            </a:r>
            <a:r>
              <a:rPr lang="en-GB" b="1" dirty="0"/>
              <a:t>better conversion efficiency</a:t>
            </a:r>
            <a:r>
              <a:rPr lang="en-GB" dirty="0"/>
              <a:t> than </a:t>
            </a:r>
            <a:r>
              <a:rPr lang="en-GB" b="1" dirty="0"/>
              <a:t>thicker</a:t>
            </a:r>
            <a:r>
              <a:rPr lang="en-GB" dirty="0"/>
              <a:t> sheets (surface interaction).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Q51</a:t>
            </a:r>
            <a:r>
              <a:rPr lang="en-GB" dirty="0"/>
              <a:t> consistently found to have a </a:t>
            </a:r>
            <a:r>
              <a:rPr lang="en-GB" b="1" dirty="0"/>
              <a:t>better conversion efficiency </a:t>
            </a:r>
            <a:r>
              <a:rPr lang="en-GB" dirty="0"/>
              <a:t>than </a:t>
            </a:r>
            <a:r>
              <a:rPr lang="en-GB" b="1" dirty="0"/>
              <a:t>Q53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pic>
        <p:nvPicPr>
          <p:cNvPr id="10" name="Picture 9" descr="A picture containing text, sitting, monitor, electronics&#10;&#10;Description automatically generated">
            <a:extLst>
              <a:ext uri="{FF2B5EF4-FFF2-40B4-BE49-F238E27FC236}">
                <a16:creationId xmlns:a16="http://schemas.microsoft.com/office/drawing/2014/main" id="{904538DF-167F-DB42-AF33-2DFBC046C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45" y="3478035"/>
            <a:ext cx="3698955" cy="27442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4E9D05-B957-144F-84FF-24A33446B7AA}"/>
              </a:ext>
            </a:extLst>
          </p:cNvPr>
          <p:cNvSpPr txBox="1"/>
          <p:nvPr/>
        </p:nvSpPr>
        <p:spPr>
          <a:xfrm>
            <a:off x="174545" y="6222237"/>
            <a:ext cx="5206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50cmx50cm Q51 25μm PEN film glued on glass panel</a:t>
            </a:r>
          </a:p>
        </p:txBody>
      </p:sp>
    </p:spTree>
    <p:extLst>
      <p:ext uri="{BB962C8B-B14F-4D97-AF65-F5344CB8AC3E}">
        <p14:creationId xmlns:p14="http://schemas.microsoft.com/office/powerpoint/2010/main" val="918508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D51AE-61FF-0A20-DEDA-5907B7BF0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506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ARIADNE 1-ton LAr Tracks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CE47D-71F5-C76E-D94B-04B927E1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705ED-1F99-3344-8ED1-04E80AB1A243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70DBF-4DE2-64A0-756C-3EE04D8B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46298-7183-D8E0-125C-A03B447F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</a:t>
            </a:fld>
            <a:endParaRPr lang="en-US"/>
          </a:p>
        </p:txBody>
      </p:sp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9ED3CB60-3FCC-A94C-11B5-3A0146DA3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348349" y="2401116"/>
            <a:ext cx="5659110" cy="2642804"/>
          </a:xfrm>
          <a:prstGeom prst="rect">
            <a:avLst/>
          </a:prstGeom>
        </p:spPr>
      </p:pic>
      <p:pic>
        <p:nvPicPr>
          <p:cNvPr id="7" name="Picture 6" descr="A close-up of several black and silver machines&#10;&#10;Description automatically generated">
            <a:extLst>
              <a:ext uri="{FF2B5EF4-FFF2-40B4-BE49-F238E27FC236}">
                <a16:creationId xmlns:a16="http://schemas.microsoft.com/office/drawing/2014/main" id="{07138BBF-B57F-47B4-57B4-871542D4C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397" y="1107882"/>
            <a:ext cx="2438400" cy="3086100"/>
          </a:xfrm>
          <a:prstGeom prst="rect">
            <a:avLst/>
          </a:prstGeom>
        </p:spPr>
      </p:pic>
      <p:pic>
        <p:nvPicPr>
          <p:cNvPr id="9" name="Picture 8" descr="A close-up of a metal structure&#10;&#10;Description automatically generated">
            <a:extLst>
              <a:ext uri="{FF2B5EF4-FFF2-40B4-BE49-F238E27FC236}">
                <a16:creationId xmlns:a16="http://schemas.microsoft.com/office/drawing/2014/main" id="{B14205B4-6EC3-8093-033F-17F6379FD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413" y="4555708"/>
            <a:ext cx="3599752" cy="1872935"/>
          </a:xfrm>
          <a:prstGeom prst="rect">
            <a:avLst/>
          </a:prstGeom>
        </p:spPr>
      </p:pic>
      <p:pic>
        <p:nvPicPr>
          <p:cNvPr id="10" name="Google Shape;59;p14">
            <a:extLst>
              <a:ext uri="{FF2B5EF4-FFF2-40B4-BE49-F238E27FC236}">
                <a16:creationId xmlns:a16="http://schemas.microsoft.com/office/drawing/2014/main" id="{17549609-FA75-F5C5-F3ED-633BF8E5D23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4694" y="1266071"/>
            <a:ext cx="2211916" cy="1929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FCB1D1-CA2C-25E1-3EB9-14EF2B916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4052" y="1107882"/>
            <a:ext cx="2621887" cy="22459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878514-1E78-8A04-EB70-AABF6883C3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5649" y="1332859"/>
            <a:ext cx="2312470" cy="19296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1A427C-E217-2185-6E39-D394D4BFFE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3092" y="3501210"/>
            <a:ext cx="4513084" cy="318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04DA-122E-B648-BD53-0D8DCA59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TPX3Cam </a:t>
            </a:r>
            <a:r>
              <a:rPr lang="en-US" sz="4400" dirty="0"/>
              <a:t>3D </a:t>
            </a:r>
            <a:r>
              <a:rPr lang="en-US" sz="4400" dirty="0" err="1"/>
              <a:t>Cosmics</a:t>
            </a:r>
            <a:r>
              <a:rPr lang="en-US" sz="4400" dirty="0"/>
              <a:t> LAr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6DA02-31CA-874E-ACD7-4559FE4B9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7D2-E89D-5E44-BA21-BADFCDB53669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7FC47-277B-5144-B751-1E824948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9970-516F-7D49-ADB3-514F28DD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6</a:t>
            </a:fld>
            <a:endParaRPr lang="en-US"/>
          </a:p>
        </p:txBody>
      </p:sp>
      <p:pic>
        <p:nvPicPr>
          <p:cNvPr id="3" name="ARIADNE_TPX3D">
            <a:hlinkClick r:id="" action="ppaction://media"/>
            <a:extLst>
              <a:ext uri="{FF2B5EF4-FFF2-40B4-BE49-F238E27FC236}">
                <a16:creationId xmlns:a16="http://schemas.microsoft.com/office/drawing/2014/main" id="{CA9CAD21-5DE2-B63B-1D70-9122ABA1BD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3458" y="1558463"/>
            <a:ext cx="4312534" cy="4312534"/>
          </a:xfrm>
          <a:prstGeom prst="rect">
            <a:avLst/>
          </a:prstGeom>
        </p:spPr>
      </p:pic>
      <p:pic>
        <p:nvPicPr>
          <p:cNvPr id="17" name="ARIADNE_TPX_topview">
            <a:hlinkClick r:id="" action="ppaction://media"/>
            <a:extLst>
              <a:ext uri="{FF2B5EF4-FFF2-40B4-BE49-F238E27FC236}">
                <a16:creationId xmlns:a16="http://schemas.microsoft.com/office/drawing/2014/main" id="{59AAAC0F-5160-A0DE-FDC7-564638BB0BE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6652" y="1561955"/>
            <a:ext cx="4309042" cy="43090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416CFF-0788-FCB5-C0E9-EDB244C52A5C}"/>
              </a:ext>
            </a:extLst>
          </p:cNvPr>
          <p:cNvSpPr txBox="1"/>
          <p:nvPr/>
        </p:nvSpPr>
        <p:spPr>
          <a:xfrm>
            <a:off x="75413" y="851605"/>
            <a:ext cx="7419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0" dirty="0">
                <a:solidFill>
                  <a:srgbClr val="000000"/>
                </a:solidFill>
                <a:sym typeface="Myriad Pro"/>
              </a:rPr>
              <a:t>Continuous</a:t>
            </a:r>
            <a:r>
              <a:rPr lang="en-US" b="1" dirty="0"/>
              <a:t>  streaming,  10 </a:t>
            </a:r>
            <a:r>
              <a:rPr lang="en-US" b="1" dirty="0" err="1"/>
              <a:t>msec</a:t>
            </a:r>
            <a:r>
              <a:rPr lang="en-US" b="1" dirty="0"/>
              <a:t> slice </a:t>
            </a:r>
            <a:r>
              <a:rPr lang="en-US" dirty="0"/>
              <a:t>(playing </a:t>
            </a:r>
            <a:r>
              <a:rPr lang="en-GB" dirty="0"/>
              <a:t>1ms jump per frame</a:t>
            </a:r>
            <a:r>
              <a:rPr lang="en-US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0249ED-A325-578F-1EAB-BB15BC12824F}"/>
              </a:ext>
            </a:extLst>
          </p:cNvPr>
          <p:cNvSpPr txBox="1"/>
          <p:nvPr/>
        </p:nvSpPr>
        <p:spPr>
          <a:xfrm>
            <a:off x="8355126" y="1102373"/>
            <a:ext cx="103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6B5C74-3D11-B27E-7C2D-A866917261D4}"/>
              </a:ext>
            </a:extLst>
          </p:cNvPr>
          <p:cNvSpPr txBox="1"/>
          <p:nvPr/>
        </p:nvSpPr>
        <p:spPr>
          <a:xfrm>
            <a:off x="1921397" y="1220937"/>
            <a:ext cx="109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395613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" descr="A picture containing toy&#10;&#10;Description automatically generated">
            <a:extLst>
              <a:ext uri="{FF2B5EF4-FFF2-40B4-BE49-F238E27FC236}">
                <a16:creationId xmlns:a16="http://schemas.microsoft.com/office/drawing/2014/main" id="{029AC61D-AEEC-3848-A69A-C4EB9A32F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36" y="1052505"/>
            <a:ext cx="5617154" cy="566225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C09EF-61B1-9F46-8C0B-B37CB220E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683-647E-3647-A86F-7747E3439881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F5552-351F-2540-AA8A-391137A64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5B7C1-88BB-2A44-8AB7-050C6763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16A88B-D92A-3145-AA7C-737F539B61B1}"/>
              </a:ext>
            </a:extLst>
          </p:cNvPr>
          <p:cNvSpPr txBox="1"/>
          <p:nvPr/>
        </p:nvSpPr>
        <p:spPr>
          <a:xfrm>
            <a:off x="6269945" y="868420"/>
            <a:ext cx="5251409" cy="2618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Larger Scale Demonstration at the CERN Neutrino Platform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7859B-3687-6A48-B3C4-E3DF2D7C74D3}"/>
              </a:ext>
            </a:extLst>
          </p:cNvPr>
          <p:cNvSpPr txBox="1"/>
          <p:nvPr/>
        </p:nvSpPr>
        <p:spPr>
          <a:xfrm>
            <a:off x="6049857" y="6178854"/>
            <a:ext cx="4551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LOI: </a:t>
            </a:r>
            <a:r>
              <a:rPr lang="en-US" dirty="0">
                <a:hlinkClick r:id="rId3"/>
              </a:rPr>
              <a:t>https://cds.cern.ch/record/2739360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71D08D-71BA-924F-B556-F30F13B49983}"/>
              </a:ext>
            </a:extLst>
          </p:cNvPr>
          <p:cNvSpPr/>
          <p:nvPr/>
        </p:nvSpPr>
        <p:spPr>
          <a:xfrm>
            <a:off x="6269945" y="3749968"/>
            <a:ext cx="41119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Test optical readout on a scale relevant for DUNE using the existing cold box</a:t>
            </a:r>
            <a:endParaRPr lang="en-US" sz="2000" b="1" dirty="0"/>
          </a:p>
        </p:txBody>
      </p: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5D30C565-461E-314D-A1A2-A96BD0C7E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111" y="4942302"/>
            <a:ext cx="5251409" cy="12513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0D1BD9-E057-7A40-BA76-0D2FF0B52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7642" y="48240"/>
            <a:ext cx="1045687" cy="10624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AA2CF4-9ED3-FD49-BB2E-B9D43C0EC8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7127" y="58400"/>
            <a:ext cx="1898650" cy="689454"/>
          </a:xfrm>
          <a:prstGeom prst="rect">
            <a:avLst/>
          </a:prstGeom>
        </p:spPr>
      </p:pic>
      <p:pic>
        <p:nvPicPr>
          <p:cNvPr id="15" name="Picture 2" descr="ROYAL HOLLOWAY, UNIVERSITY OF LONDON Jobs | THEunijobs">
            <a:extLst>
              <a:ext uri="{FF2B5EF4-FFF2-40B4-BE49-F238E27FC236}">
                <a16:creationId xmlns:a16="http://schemas.microsoft.com/office/drawing/2014/main" id="{A36543B9-8B53-6A4A-9DC8-1113FB661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027" y="154657"/>
            <a:ext cx="1099100" cy="5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3EA107-16BB-A242-ABEC-B48B424B45AD}"/>
              </a:ext>
            </a:extLst>
          </p:cNvPr>
          <p:cNvSpPr txBox="1"/>
          <p:nvPr/>
        </p:nvSpPr>
        <p:spPr>
          <a:xfrm>
            <a:off x="50049" y="1025510"/>
            <a:ext cx="2884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Operation March/April 2022</a:t>
            </a:r>
          </a:p>
        </p:txBody>
      </p:sp>
    </p:spTree>
    <p:extLst>
      <p:ext uri="{BB962C8B-B14F-4D97-AF65-F5344CB8AC3E}">
        <p14:creationId xmlns:p14="http://schemas.microsoft.com/office/powerpoint/2010/main" val="405079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BF9A-999E-9445-8A68-39BAC0702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875" y="-6131"/>
            <a:ext cx="7742712" cy="1325563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ARIADNE</a:t>
            </a:r>
            <a:r>
              <a:rPr lang="en-US" sz="3800" baseline="30000" dirty="0"/>
              <a:t>+</a:t>
            </a:r>
            <a:r>
              <a:rPr lang="en-US" sz="3800" dirty="0"/>
              <a:t>: Cryostat Optical Configuration</a:t>
            </a:r>
            <a:br>
              <a:rPr lang="en-US" dirty="0"/>
            </a:br>
            <a:r>
              <a:rPr lang="en-US" baseline="30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475D3-4078-2140-B3BB-32656564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6699-C7D8-FF47-9A3A-D8FF98D81ECD}" type="datetime1">
              <a:rPr lang="en-GB" smtClean="0"/>
              <a:t>21/01/2025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5C2F-C131-094E-B44E-1D436A1E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FLArE Optical TPC option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03565-42F2-D440-AC09-40CFF69B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4BF7BA-CB6A-2441-942F-17074E7AD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65" y="924861"/>
            <a:ext cx="8448004" cy="58397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3C542A-F813-4E46-88CF-3EB7CBCB474C}"/>
              </a:ext>
            </a:extLst>
          </p:cNvPr>
          <p:cNvSpPr txBox="1"/>
          <p:nvPr/>
        </p:nvSpPr>
        <p:spPr>
          <a:xfrm>
            <a:off x="233171" y="1156640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 Camera </a:t>
            </a:r>
          </a:p>
          <a:p>
            <a:r>
              <a:rPr lang="en-US" dirty="0"/>
              <a:t>Assembly (1 x VUV)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E347C1-5842-AB4C-A24B-B75DF4BC43F0}"/>
              </a:ext>
            </a:extLst>
          </p:cNvPr>
          <p:cNvCxnSpPr>
            <a:cxnSpLocks/>
          </p:cNvCxnSpPr>
          <p:nvPr/>
        </p:nvCxnSpPr>
        <p:spPr>
          <a:xfrm>
            <a:off x="1534510" y="1817207"/>
            <a:ext cx="2848304" cy="184039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100471-267E-8841-AEC3-3231184FE39C}"/>
              </a:ext>
            </a:extLst>
          </p:cNvPr>
          <p:cNvSpPr txBox="1"/>
          <p:nvPr/>
        </p:nvSpPr>
        <p:spPr>
          <a:xfrm>
            <a:off x="50581" y="4070776"/>
            <a:ext cx="1807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Readout Plane (LRP)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807AD4-9E73-0E49-9CD3-2FE3BF03672C}"/>
              </a:ext>
            </a:extLst>
          </p:cNvPr>
          <p:cNvCxnSpPr>
            <a:cxnSpLocks/>
          </p:cNvCxnSpPr>
          <p:nvPr/>
        </p:nvCxnSpPr>
        <p:spPr>
          <a:xfrm>
            <a:off x="1386380" y="4445004"/>
            <a:ext cx="2386834" cy="475609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30652F-1791-7C48-89D1-6E2A2CDB2E9C}"/>
              </a:ext>
            </a:extLst>
          </p:cNvPr>
          <p:cNvSpPr txBox="1"/>
          <p:nvPr/>
        </p:nvSpPr>
        <p:spPr>
          <a:xfrm>
            <a:off x="96905" y="5877663"/>
            <a:ext cx="1807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Cathode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B96C13-DDDF-1948-BBD3-2FAE747BEDC7}"/>
              </a:ext>
            </a:extLst>
          </p:cNvPr>
          <p:cNvCxnSpPr>
            <a:cxnSpLocks/>
          </p:cNvCxnSpPr>
          <p:nvPr/>
        </p:nvCxnSpPr>
        <p:spPr>
          <a:xfrm flipV="1">
            <a:off x="1386723" y="5708017"/>
            <a:ext cx="1642227" cy="38098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A46B362-4070-DC44-A245-AF770CC80F09}"/>
              </a:ext>
            </a:extLst>
          </p:cNvPr>
          <p:cNvSpPr txBox="1"/>
          <p:nvPr/>
        </p:nvSpPr>
        <p:spPr>
          <a:xfrm>
            <a:off x="6948540" y="1056791"/>
            <a:ext cx="2182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 Camera </a:t>
            </a:r>
          </a:p>
          <a:p>
            <a:r>
              <a:rPr lang="en-US" dirty="0"/>
              <a:t>Assembly (3 x visible)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D9E6BE-D749-6A4F-A326-04F0783E5590}"/>
              </a:ext>
            </a:extLst>
          </p:cNvPr>
          <p:cNvCxnSpPr>
            <a:cxnSpLocks/>
          </p:cNvCxnSpPr>
          <p:nvPr/>
        </p:nvCxnSpPr>
        <p:spPr>
          <a:xfrm flipH="1">
            <a:off x="5896303" y="1299615"/>
            <a:ext cx="1166649" cy="20475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60A71745-EB7A-EB48-8717-F734074277C7}"/>
              </a:ext>
            </a:extLst>
          </p:cNvPr>
          <p:cNvSpPr txBox="1">
            <a:spLocks/>
          </p:cNvSpPr>
          <p:nvPr/>
        </p:nvSpPr>
        <p:spPr>
          <a:xfrm>
            <a:off x="8388056" y="1892552"/>
            <a:ext cx="3749512" cy="4354443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/>
              <a:t>Large scale test of ARIADNE optical readout principle for dual-phase </a:t>
            </a:r>
            <a:r>
              <a:rPr lang="en-GB" sz="2200" dirty="0" err="1"/>
              <a:t>LArTPCs</a:t>
            </a:r>
            <a:r>
              <a:rPr lang="en-GB" sz="2200" dirty="0"/>
              <a:t>.</a:t>
            </a:r>
          </a:p>
          <a:p>
            <a:endParaRPr lang="en-GB" sz="2200" dirty="0"/>
          </a:p>
          <a:p>
            <a:r>
              <a:rPr lang="en-GB" sz="2200" dirty="0"/>
              <a:t>Four Timepix3 based cameras, each covering 1m x 1m readout area.</a:t>
            </a:r>
          </a:p>
          <a:p>
            <a:endParaRPr lang="en-GB" sz="2200" dirty="0"/>
          </a:p>
          <a:p>
            <a:r>
              <a:rPr lang="en-GB" sz="2200" dirty="0"/>
              <a:t>Three cameras detect visible light (wavelength shifter installed above THGEMs)</a:t>
            </a:r>
          </a:p>
          <a:p>
            <a:endParaRPr lang="en-GB" sz="2200" dirty="0"/>
          </a:p>
          <a:p>
            <a:r>
              <a:rPr lang="en-GB" sz="2200" dirty="0"/>
              <a:t>One camera directly detects VUV.</a:t>
            </a:r>
          </a:p>
        </p:txBody>
      </p:sp>
    </p:spTree>
    <p:extLst>
      <p:ext uri="{BB962C8B-B14F-4D97-AF65-F5344CB8AC3E}">
        <p14:creationId xmlns:p14="http://schemas.microsoft.com/office/powerpoint/2010/main" val="863188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64240</TotalTime>
  <Words>2274</Words>
  <Application>Microsoft Macintosh PowerPoint</Application>
  <PresentationFormat>Widescreen</PresentationFormat>
  <Paragraphs>422</Paragraphs>
  <Slides>54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Arial</vt:lpstr>
      <vt:lpstr>Calibri</vt:lpstr>
      <vt:lpstr>Calibri Light</vt:lpstr>
      <vt:lpstr>Myriad Pro</vt:lpstr>
      <vt:lpstr>Office Theme</vt:lpstr>
      <vt:lpstr>ARIADNE+ Results,  Optical FLArE TPC Option &amp; Cylindrical Cryostat Study</vt:lpstr>
      <vt:lpstr>Talk Outline</vt:lpstr>
      <vt:lpstr>ARIADNE Detection Principle  </vt:lpstr>
      <vt:lpstr>2D-&gt; Full 3D Optical Readout</vt:lpstr>
      <vt:lpstr>TPX3Cam Optical Readout</vt:lpstr>
      <vt:lpstr>ARIADNE 1-ton LAr Tracks</vt:lpstr>
      <vt:lpstr>TPX3Cam 3D Cosmics LAr </vt:lpstr>
      <vt:lpstr>PowerPoint Presentation</vt:lpstr>
      <vt:lpstr>ARIADNE+: Cryostat Optical Configuration  </vt:lpstr>
      <vt:lpstr>ARIADNE+: Cryostat Optical Configuration  </vt:lpstr>
      <vt:lpstr>ARIADNE+: Key components </vt:lpstr>
      <vt:lpstr>Commissioning at CERN</vt:lpstr>
      <vt:lpstr>Using ARIADNE optical readout system for FLArE TPC</vt:lpstr>
      <vt:lpstr>Optical FLArE Overview Design</vt:lpstr>
      <vt:lpstr>Side view &amp; Bias</vt:lpstr>
      <vt:lpstr>Resolution examples -  EMCCD</vt:lpstr>
      <vt:lpstr>TOP view</vt:lpstr>
      <vt:lpstr>TOP view</vt:lpstr>
      <vt:lpstr>LRP Design</vt:lpstr>
      <vt:lpstr>LRP Design</vt:lpstr>
      <vt:lpstr>FLArE Cylindrical Cryostat with Removable Lid for Optical Readout Option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FEA Analysis</vt:lpstr>
      <vt:lpstr>PowerPoint Presentation</vt:lpstr>
      <vt:lpstr>PowerPoint Presentation</vt:lpstr>
      <vt:lpstr>PowerPoint Presentation</vt:lpstr>
      <vt:lpstr>PowerPoint Presentation</vt:lpstr>
      <vt:lpstr>Access to tunnel checks</vt:lpstr>
      <vt:lpstr>Access to tunnel checks</vt:lpstr>
      <vt:lpstr>cylindrical cryostat removable lid</vt:lpstr>
      <vt:lpstr>cylindrical cryostat removable lid</vt:lpstr>
      <vt:lpstr>cylindrical cryostat removable lid</vt:lpstr>
      <vt:lpstr>cylindrical cryostat removable lid</vt:lpstr>
      <vt:lpstr>cylindrical cryostat removable lid</vt:lpstr>
      <vt:lpstr>Installation procedure</vt:lpstr>
      <vt:lpstr>cylindrical cryostat removable lid</vt:lpstr>
      <vt:lpstr>cylindrical cryostat removable lid</vt:lpstr>
      <vt:lpstr>Summary &amp; Remarks</vt:lpstr>
      <vt:lpstr>Extra Slides</vt:lpstr>
      <vt:lpstr>TPX3 -&gt; TPX4</vt:lpstr>
      <vt:lpstr>TPX3 QUAD</vt:lpstr>
      <vt:lpstr>LRP Installation Rectangular Cryostat</vt:lpstr>
      <vt:lpstr>LRP Installation Rectangular Cryostat</vt:lpstr>
      <vt:lpstr>Conceptual FLArE TPC dimensions </vt:lpstr>
      <vt:lpstr>Simulated TPC &amp; requirements</vt:lpstr>
      <vt:lpstr>Novel G-THGEM Production</vt:lpstr>
      <vt:lpstr>G-THGEM Characterisation</vt:lpstr>
      <vt:lpstr>50cm Glass THGEMs</vt:lpstr>
      <vt:lpstr>PowerPoint Presentation</vt:lpstr>
      <vt:lpstr>PEN WLS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Mavrokoridis, Konstantinos</dc:creator>
  <cp:lastModifiedBy>Mavrokoridis, Konstantinos</cp:lastModifiedBy>
  <cp:revision>133</cp:revision>
  <dcterms:created xsi:type="dcterms:W3CDTF">2022-05-14T19:29:44Z</dcterms:created>
  <dcterms:modified xsi:type="dcterms:W3CDTF">2025-01-21T11:28:51Z</dcterms:modified>
</cp:coreProperties>
</file>