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4"/>
  </p:notesMasterIdLst>
  <p:sldIdLst>
    <p:sldId id="298" r:id="rId4"/>
    <p:sldId id="280" r:id="rId5"/>
    <p:sldId id="283" r:id="rId6"/>
    <p:sldId id="284" r:id="rId7"/>
    <p:sldId id="290" r:id="rId8"/>
    <p:sldId id="302" r:id="rId9"/>
    <p:sldId id="304" r:id="rId10"/>
    <p:sldId id="285" r:id="rId11"/>
    <p:sldId id="301" r:id="rId12"/>
    <p:sldId id="306" r:id="rId13"/>
    <p:sldId id="307" r:id="rId14"/>
    <p:sldId id="293" r:id="rId15"/>
    <p:sldId id="282" r:id="rId16"/>
    <p:sldId id="274" r:id="rId17"/>
    <p:sldId id="291" r:id="rId18"/>
    <p:sldId id="299" r:id="rId19"/>
    <p:sldId id="303" r:id="rId20"/>
    <p:sldId id="259" r:id="rId21"/>
    <p:sldId id="260" r:id="rId22"/>
    <p:sldId id="266" r:id="rId2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98"/>
            <p14:sldId id="280"/>
            <p14:sldId id="283"/>
            <p14:sldId id="284"/>
            <p14:sldId id="290"/>
            <p14:sldId id="302"/>
            <p14:sldId id="304"/>
            <p14:sldId id="285"/>
            <p14:sldId id="301"/>
            <p14:sldId id="306"/>
            <p14:sldId id="307"/>
            <p14:sldId id="293"/>
            <p14:sldId id="282"/>
            <p14:sldId id="274"/>
            <p14:sldId id="291"/>
            <p14:sldId id="299"/>
            <p14:sldId id="303"/>
            <p14:sldId id="259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C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2" autoAdjust="0"/>
    <p:restoredTop sz="94673" autoAdjust="0"/>
  </p:normalViewPr>
  <p:slideViewPr>
    <p:cSldViewPr>
      <p:cViewPr varScale="1">
        <p:scale>
          <a:sx n="133" d="100"/>
          <a:sy n="133" d="100"/>
        </p:scale>
        <p:origin x="1056" y="12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25.11.2024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4870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4D64E-BDD3-29B7-A5DE-44C41662C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59E652-1196-CE0B-5DEA-03152BB965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E785B7-410A-F0F2-8A63-FF3F165872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309B3-D0A8-1C2D-924C-38EBDDAD4C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0326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BC1A3-696F-E08E-036F-E6B1B2672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DBA9A8-0AF3-AEEE-D33E-6C588627FF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387178-7A7B-3B7A-FF0A-6E4B164308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64628-57A5-4C2C-B6C3-E508F7B1C4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52490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1812D-15C1-A3F2-1BC0-5BFF70A54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F581F2-793A-45F5-38DE-22EE76980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372AC9-9A69-F375-F047-C4934916F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7AB34-E326-1A20-F8FB-718FCE8167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7713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5D844-EF21-16F3-35A6-A02DAFF52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4569E3F-087E-C1CE-4196-ABDFF00B2A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D68A4D-BC61-431D-5C63-1881611D0A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4F331-C6C5-F7F1-220B-E274119E1C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7682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A7E09-7A5D-5D88-1929-A318ED1CD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685A84-E6C3-1955-2018-84891E8AD6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5FC0CE-697A-DBBB-D7C7-C4D7B5C9DF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D14CF2-83CA-721F-8B64-75C0D7D89B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410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B15FE-8727-FE68-1F9F-C3B7AFF2E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0592C8-936B-1DFC-E2C9-7017EA4F3D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A47780-968D-81F5-28B9-54686E073A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6EE07A-92F1-D0F6-1FC5-8A754155F0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0977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25849-75EC-1BDD-7894-0B1CDC4DE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27AF10-353A-B233-C5F1-CE5F169A80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4F3D41-2E5D-28E4-9367-93BA4ECE67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 PICTURES OF WORST TURN FOR BOTH VERTICAL/HORIZONATLA ND 3/6 TURNS</a:t>
            </a:r>
          </a:p>
          <a:p>
            <a:endParaRPr lang="en-US" dirty="0"/>
          </a:p>
          <a:p>
            <a:r>
              <a:rPr lang="en-US" dirty="0"/>
              <a:t>HIGLITH THAT 50% OF THE </a:t>
            </a:r>
            <a:r>
              <a:rPr lang="en-US" dirty="0" err="1"/>
              <a:t>ENRìTIRE</a:t>
            </a:r>
            <a:r>
              <a:rPr lang="en-US" dirty="0"/>
              <a:t> BEAM IS LOST IN 1 TURN</a:t>
            </a:r>
          </a:p>
          <a:p>
            <a:endParaRPr lang="en-US" dirty="0"/>
          </a:p>
          <a:p>
            <a:r>
              <a:rPr lang="en-US" dirty="0" err="1"/>
              <a:t>Highligth</a:t>
            </a:r>
            <a:r>
              <a:rPr lang="en-US" dirty="0"/>
              <a:t> that the entire beam is lost within 20 turn but losses are observed only </a:t>
            </a:r>
            <a:r>
              <a:rPr lang="en-US" dirty="0" err="1"/>
              <a:t>uring</a:t>
            </a:r>
            <a:r>
              <a:rPr lang="en-US" dirty="0"/>
              <a:t> the last few turn</a:t>
            </a:r>
          </a:p>
          <a:p>
            <a:endParaRPr lang="en-US" dirty="0"/>
          </a:p>
          <a:p>
            <a:r>
              <a:rPr lang="en-US" dirty="0"/>
              <a:t>GIVE RANGE OF ENERGY LOST BEFORE THE BOOM, IS IT DETECTABLE?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28E23-8B7C-6A18-D66B-9EB955FF30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695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94343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0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media" Target="../media/media2.mp4"/><Relationship Id="rId7" Type="http://schemas.openxmlformats.org/officeDocument/2006/relationships/image" Target="../media/image4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7.png"/><Relationship Id="rId4" Type="http://schemas.openxmlformats.org/officeDocument/2006/relationships/video" Target="../media/media2.mp4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D5A87-03CC-4101-3961-A8EAB4620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FC1F58-41C1-713E-49F4-3BC8E88276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400" y="1047750"/>
            <a:ext cx="8991600" cy="39624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The ring impedance can generate an instability that leads the </a:t>
            </a:r>
            <a:r>
              <a:rPr lang="it-IT" sz="1800" b="1" dirty="0"/>
              <a:t>beam to be lost within few turns</a:t>
            </a:r>
            <a:r>
              <a:rPr lang="it-IT" sz="1800" dirty="0"/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A feedback system is under development to dump the beam in case of rising instability.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However, </a:t>
            </a:r>
            <a:r>
              <a:rPr lang="it-IT" sz="1800" b="1" dirty="0"/>
              <a:t>feedback failures might happen and need to be investigated</a:t>
            </a:r>
            <a:r>
              <a:rPr lang="it-IT" sz="1800" dirty="0"/>
              <a:t>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Effects on machine and detectors need to be understood to avoid damage and  backgrounds.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Collimation system must protect the machine/detectors also in this scenario.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it-IT" sz="1800" dirty="0"/>
              <a:t>If not, both collimation and feedback systems must be improved.</a:t>
            </a:r>
          </a:p>
          <a:p>
            <a:endParaRPr lang="it-IT" sz="1600" b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A4E50A-42C5-AB52-EDBB-AA4FFBF5F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512325"/>
            <a:ext cx="8263350" cy="588751"/>
          </a:xfrm>
        </p:spPr>
        <p:txBody>
          <a:bodyPr/>
          <a:lstStyle/>
          <a:p>
            <a:r>
              <a:rPr lang="en-US" b="1" dirty="0"/>
              <a:t>Rise time instability: Introduction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AFEF89DF-BE3E-098E-D0C2-D6DD05502588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003A10B5-E909-2DCC-7D4B-B3165F6D0036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C89E5C12-36DA-346F-7E45-91A573802E12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</p:spTree>
    <p:extLst>
      <p:ext uri="{BB962C8B-B14F-4D97-AF65-F5344CB8AC3E}">
        <p14:creationId xmlns:p14="http://schemas.microsoft.com/office/powerpoint/2010/main" val="1693568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78228D-218E-2118-81E7-14A5F7D04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ED182-C1F1-9C63-702A-87940FC8E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/>
              <a:t>Vertical instability: collimator impacts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C9D3075B-C003-0259-60A5-6A99D031BCC2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10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7B1468CC-45A5-5B00-CF87-A79058BFBB4D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C8FE679A-03E0-4F0C-1BF0-2C1E21FC1321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FACADE-9B5A-489C-07BA-FF1F1564DE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45708" y="909718"/>
            <a:ext cx="2280439" cy="42337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BB9987E-2409-56BA-144E-1B2F787760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02599" y="1428750"/>
            <a:ext cx="2002801" cy="34456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AF4DD9A-708C-A3D7-4985-A99E802A9D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659" y="1352550"/>
            <a:ext cx="2038343" cy="350682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320D894-9669-CA14-8D15-11DEF145B887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32D8A98-EDB7-78A4-B513-7995523CEE0A}"/>
                  </a:ext>
                </a:extLst>
              </p:cNvPr>
              <p:cNvSpPr txBox="1"/>
              <p:nvPr/>
            </p:nvSpPr>
            <p:spPr>
              <a:xfrm>
                <a:off x="65400" y="881376"/>
                <a:ext cx="5420935" cy="500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dirty="0"/>
                  <a:t>Considering the configuration </a:t>
                </a:r>
                <a14:m>
                  <m:oMath xmlns:m="http://schemas.openxmlformats.org/officeDocument/2006/math"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0°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800" b="1" dirty="0"/>
                  <a:t>: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F32D8A98-EDB7-78A4-B513-7995523CE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0" y="881376"/>
                <a:ext cx="5420935" cy="500778"/>
              </a:xfrm>
              <a:prstGeom prst="rect">
                <a:avLst/>
              </a:prstGeom>
              <a:blipFill>
                <a:blip r:embed="rId6"/>
                <a:stretch>
                  <a:fillRect l="-1012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8602E2A-B1BA-186D-71B7-9F7774C47161}"/>
              </a:ext>
            </a:extLst>
          </p:cNvPr>
          <p:cNvSpPr txBox="1"/>
          <p:nvPr/>
        </p:nvSpPr>
        <p:spPr>
          <a:xfrm>
            <a:off x="76200" y="4592715"/>
            <a:ext cx="4604400" cy="48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Note: Axes are wrt to the collimator system</a:t>
            </a:r>
          </a:p>
        </p:txBody>
      </p:sp>
    </p:spTree>
    <p:extLst>
      <p:ext uri="{BB962C8B-B14F-4D97-AF65-F5344CB8AC3E}">
        <p14:creationId xmlns:p14="http://schemas.microsoft.com/office/powerpoint/2010/main" val="2966288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98095-5DDB-1053-8F21-91435CB1F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402D1F-ED9A-2EC4-4BEF-EA0D6A30B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" y="402648"/>
            <a:ext cx="8993099" cy="506698"/>
          </a:xfrm>
        </p:spPr>
        <p:txBody>
          <a:bodyPr/>
          <a:lstStyle/>
          <a:p>
            <a:r>
              <a:rPr lang="en-US" b="1" dirty="0"/>
              <a:t>Vertical instability: losses across collimators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F327A36B-CD38-9771-5AE1-BAC5136DF88C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11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88A8B873-741C-B9F6-6378-92BA294E0D2D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195A5265-5D3D-F2F5-8F65-10F1865D7BF2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827F87-4340-29AD-36DB-101404A5A989}"/>
              </a:ext>
            </a:extLst>
          </p:cNvPr>
          <p:cNvSpPr txBox="1"/>
          <p:nvPr/>
        </p:nvSpPr>
        <p:spPr>
          <a:xfrm>
            <a:off x="2237400" y="2420359"/>
            <a:ext cx="46044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AFAFA"/>
                </a:solidFill>
                <a:effectLst/>
                <a:latin typeface="-apple-system"/>
              </a:rPr>
              <a:t>anchor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9C9C37-1A4A-71EB-761E-37759ABE7C69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BE0901-DDDD-E1F0-F050-A589141A4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400" y="1672590"/>
            <a:ext cx="7315200" cy="3413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BA925E-DF3A-CAFE-DD49-44CF2BE66914}"/>
                  </a:ext>
                </a:extLst>
              </p:cNvPr>
              <p:cNvSpPr txBox="1"/>
              <p:nvPr/>
            </p:nvSpPr>
            <p:spPr>
              <a:xfrm>
                <a:off x="-9600" y="737673"/>
                <a:ext cx="8993099" cy="975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dirty="0"/>
                  <a:t>Considering the configuration </a:t>
                </a:r>
                <a14:m>
                  <m:oMath xmlns:m="http://schemas.openxmlformats.org/officeDocument/2006/math"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0°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800" b="1" dirty="0"/>
                  <a:t>:</a:t>
                </a:r>
              </a:p>
              <a:p>
                <a:pPr marL="285750" indent="-285750" algn="l">
                  <a:lnSpc>
                    <a:spcPts val="37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Significant losses in the tertiary collimators, efficiently protecting SR collimators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BA925E-DF3A-CAFE-DD49-44CF2BE669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00" y="737673"/>
                <a:ext cx="8993099" cy="975267"/>
              </a:xfrm>
              <a:prstGeom prst="rect">
                <a:avLst/>
              </a:prstGeom>
              <a:blipFill>
                <a:blip r:embed="rId4"/>
                <a:stretch>
                  <a:fillRect l="-542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6861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8E182-E83D-791C-EDB4-2D1AEB926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16CB8F7-FD41-E325-7595-347BB1805404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12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AC07717-5CAD-DED2-0963-37DA8565A0C1}"/>
              </a:ext>
            </a:extLst>
          </p:cNvPr>
          <p:cNvSpPr txBox="1">
            <a:spLocks/>
          </p:cNvSpPr>
          <p:nvPr/>
        </p:nvSpPr>
        <p:spPr>
          <a:xfrm>
            <a:off x="152400" y="479937"/>
            <a:ext cx="876300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Losses at the primary collimators: vertical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154D808-898E-1CA2-A1A0-730AB620BA6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112972" y="1408533"/>
            <a:ext cx="4536816" cy="3737272"/>
          </a:xfrm>
          <a:prstGeom prst="rect">
            <a:avLst/>
          </a:prstGeo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2220BF1-AC75-ABD6-6D56-A1B6DD19EA0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4607184" y="1408533"/>
            <a:ext cx="4536816" cy="37372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AE0460-C84D-EE23-636D-B90EA7D313E8}"/>
              </a:ext>
            </a:extLst>
          </p:cNvPr>
          <p:cNvSpPr txBox="1"/>
          <p:nvPr/>
        </p:nvSpPr>
        <p:spPr>
          <a:xfrm>
            <a:off x="152400" y="861342"/>
            <a:ext cx="86106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To compare the various cases is useful to look at the losses in the primary collimator wrt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D6835D-EBC5-3964-3FBF-D3F8526B7984}"/>
                  </a:ext>
                </a:extLst>
              </p:cNvPr>
              <p:cNvSpPr txBox="1"/>
              <p:nvPr/>
            </p:nvSpPr>
            <p:spPr>
              <a:xfrm>
                <a:off x="-130277" y="1336315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D6835D-EBC5-3964-3FBF-D3F8526B79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0277" y="1336315"/>
                <a:ext cx="1752600" cy="566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C1C35F-72B5-7689-457B-0E633CEBB0EC}"/>
                  </a:ext>
                </a:extLst>
              </p:cNvPr>
              <p:cNvSpPr txBox="1"/>
              <p:nvPr/>
            </p:nvSpPr>
            <p:spPr>
              <a:xfrm>
                <a:off x="2905434" y="1511519"/>
                <a:ext cx="463836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C1C35F-72B5-7689-457B-0E633CEBB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434" y="1511519"/>
                <a:ext cx="463836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feld 2">
            <a:extLst>
              <a:ext uri="{FF2B5EF4-FFF2-40B4-BE49-F238E27FC236}">
                <a16:creationId xmlns:a16="http://schemas.microsoft.com/office/drawing/2014/main" id="{1DCEFC95-F13D-6634-EC33-0839C6211F32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DAC9F95-3682-0856-6A7A-8EBF2E395D98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76440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305DA-5076-DD65-3483-5E23B00CA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8F4A617-F794-4EC3-78A0-A760EC86DF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6922" y="1047750"/>
            <a:ext cx="8512277" cy="3810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/>
              <a:t>The </a:t>
            </a:r>
            <a:r>
              <a:rPr lang="en-US" sz="1800" b="1" dirty="0"/>
              <a:t>fast instability could be dangerous </a:t>
            </a:r>
            <a:r>
              <a:rPr lang="en-US" sz="1800" dirty="0"/>
              <a:t>if the feedback system fails.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This instability can cause damage both at the machine and detectors, as well as increasing backgrounds.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b="1" dirty="0"/>
              <a:t>Chances of damaging collimators/detectors</a:t>
            </a:r>
            <a:r>
              <a:rPr lang="en-US" sz="1800" dirty="0"/>
              <a:t>. The beam is lost within few turns, almost 50% of beam energy lost in one turn. 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The effect depends also on the phase advance.</a:t>
            </a:r>
          </a:p>
          <a:p>
            <a:pPr marL="625950" lvl="1" indent="-285750">
              <a:lnSpc>
                <a:spcPct val="100000"/>
              </a:lnSpc>
            </a:pPr>
            <a:r>
              <a:rPr lang="en-US" sz="1800" dirty="0"/>
              <a:t>High losses nearby experiments, shower calculation in the detector region is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25950" lvl="1" indent="-285750"/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75CBF4B-4723-55E9-ADB2-8CA45477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14350"/>
            <a:ext cx="8263350" cy="804066"/>
          </a:xfrm>
        </p:spPr>
        <p:txBody>
          <a:bodyPr/>
          <a:lstStyle/>
          <a:p>
            <a:r>
              <a:rPr lang="en-US" b="1" dirty="0"/>
              <a:t>Conclusions</a:t>
            </a:r>
          </a:p>
        </p:txBody>
      </p:sp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2A552FD9-BF0B-8270-1761-5CAAC3262968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13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2289065-3C91-9970-1B62-4FB013B7D448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988827A3-5EAE-A670-0049-845A5CDE1B5F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2141970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319C1AB4-FFB6-8FDB-C9C0-5D805E1621F1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D3C7D193-A74B-1028-6792-E811728D5947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418366-827B-0EF3-930C-A09927B53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CC364-4290-81CB-02F4-CF7B300614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E177C74A-C403-7350-8D6D-A35E8E62C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01736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51476-0D51-891A-9E67-4847C040F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D4A1450-9596-B50F-1654-51AC19C48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"/>
          <a:stretch/>
        </p:blipFill>
        <p:spPr>
          <a:xfrm>
            <a:off x="0" y="-1"/>
            <a:ext cx="5868144" cy="25095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07469F-9C34-8920-74A1-36EDEA52C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6" b="358"/>
          <a:stretch/>
        </p:blipFill>
        <p:spPr>
          <a:xfrm>
            <a:off x="2908034" y="2453712"/>
            <a:ext cx="6223532" cy="2679738"/>
          </a:xfrm>
          <a:prstGeom prst="rect">
            <a:avLst/>
          </a:prstGeom>
        </p:spPr>
      </p:pic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E4EF810-1909-C07E-FDD5-7E06BDF47F2E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16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3B313-1F51-9D42-D39A-9198D1D70647}"/>
              </a:ext>
            </a:extLst>
          </p:cNvPr>
          <p:cNvSpPr txBox="1"/>
          <p:nvPr/>
        </p:nvSpPr>
        <p:spPr>
          <a:xfrm>
            <a:off x="1420991" y="-176948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Horizontal: 3 turns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379F3C-A412-7F9A-FD4C-24FFCB91BAA3}"/>
              </a:ext>
            </a:extLst>
          </p:cNvPr>
          <p:cNvSpPr txBox="1"/>
          <p:nvPr/>
        </p:nvSpPr>
        <p:spPr>
          <a:xfrm>
            <a:off x="4572000" y="2300519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Vertical: 6 turns</a:t>
            </a:r>
          </a:p>
        </p:txBody>
      </p:sp>
      <p:sp>
        <p:nvSpPr>
          <p:cNvPr id="11" name="Textfeld 2">
            <a:extLst>
              <a:ext uri="{FF2B5EF4-FFF2-40B4-BE49-F238E27FC236}">
                <a16:creationId xmlns:a16="http://schemas.microsoft.com/office/drawing/2014/main" id="{FFD5D6DB-513E-99D7-9338-E0DF96B6CBD7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FC70C8-DBFD-017C-6396-6325C27ABE35}"/>
              </a:ext>
            </a:extLst>
          </p:cNvPr>
          <p:cNvSpPr txBox="1"/>
          <p:nvPr/>
        </p:nvSpPr>
        <p:spPr>
          <a:xfrm>
            <a:off x="6172200" y="209550"/>
            <a:ext cx="2209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primary collimator.</a:t>
            </a:r>
          </a:p>
        </p:txBody>
      </p:sp>
    </p:spTree>
    <p:extLst>
      <p:ext uri="{BB962C8B-B14F-4D97-AF65-F5344CB8AC3E}">
        <p14:creationId xmlns:p14="http://schemas.microsoft.com/office/powerpoint/2010/main" val="2961681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5C31F8-132C-3609-F077-572249743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6f8b394-821e-4b4f-9ef4-d9d5a7835fec">
            <a:hlinkClick r:id="" action="ppaction://media"/>
            <a:extLst>
              <a:ext uri="{FF2B5EF4-FFF2-40B4-BE49-F238E27FC236}">
                <a16:creationId xmlns:a16="http://schemas.microsoft.com/office/drawing/2014/main" id="{319FFC81-4B72-6C25-C684-A06BD2896A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680749" y="438150"/>
            <a:ext cx="4055252" cy="4055252"/>
          </a:xfrm>
          <a:prstGeom prst="rect">
            <a:avLst/>
          </a:prstGeom>
        </p:spPr>
      </p:pic>
      <p:pic>
        <p:nvPicPr>
          <p:cNvPr id="3" name="particle_data_turns">
            <a:hlinkClick r:id="" action="ppaction://media"/>
            <a:extLst>
              <a:ext uri="{FF2B5EF4-FFF2-40B4-BE49-F238E27FC236}">
                <a16:creationId xmlns:a16="http://schemas.microsoft.com/office/drawing/2014/main" id="{00CC4BBD-6EC1-1075-ADA0-D61C4E3EF2B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2651" y="442517"/>
            <a:ext cx="4077299" cy="40772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0F6943-5A31-B3B6-5E8A-4BFD410D8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01" y="80135"/>
            <a:ext cx="8263350" cy="506698"/>
          </a:xfrm>
        </p:spPr>
        <p:txBody>
          <a:bodyPr/>
          <a:lstStyle/>
          <a:p>
            <a:r>
              <a:rPr lang="en-US" b="1" dirty="0"/>
              <a:t>Transverse beam position over turns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74C45771-26F7-D0EB-C52C-04BC2A6007DB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17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B5BBA83-5C75-E5A2-1462-AC1EB97F0E33}"/>
                  </a:ext>
                </a:extLst>
              </p:cNvPr>
              <p:cNvSpPr txBox="1"/>
              <p:nvPr/>
            </p:nvSpPr>
            <p:spPr>
              <a:xfrm>
                <a:off x="2928149" y="442516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B5BBA83-5C75-E5A2-1462-AC1EB97F0E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149" y="442516"/>
                <a:ext cx="1752600" cy="56682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71FFFDB-9953-0888-DC94-79F495429B3E}"/>
              </a:ext>
            </a:extLst>
          </p:cNvPr>
          <p:cNvSpPr txBox="1"/>
          <p:nvPr/>
        </p:nvSpPr>
        <p:spPr>
          <a:xfrm>
            <a:off x="37501" y="4375501"/>
            <a:ext cx="89540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broad distribution are reasonable if we look at the oscillation during the looses 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animation does not include scattering in the collimators, so the distribution would be even more spread.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82DF5B-50D4-803C-FF39-CC71A72FC5B6}"/>
                  </a:ext>
                </a:extLst>
              </p:cNvPr>
              <p:cNvSpPr txBox="1"/>
              <p:nvPr/>
            </p:nvSpPr>
            <p:spPr>
              <a:xfrm>
                <a:off x="7063047" y="435068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582DF5B-50D4-803C-FF39-CC71A72FC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047" y="435068"/>
                <a:ext cx="1752600" cy="56682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16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195D39DB-C37E-4734-B1D9-42602654B312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52400" y="1047750"/>
                <a:ext cx="8839200" cy="3886200"/>
              </a:xfrm>
            </p:spPr>
            <p:txBody>
              <a:bodyPr/>
              <a:lstStyle/>
              <a:p>
                <a:r>
                  <a:rPr lang="en-US" sz="1600" dirty="0"/>
                  <a:t>Assuming the beam as a single particle of charge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sz="1600" dirty="0"/>
                  <a:t> (no coupling) under the influence of an external force(wake fields/impedance) and neglecting the l</a:t>
                </a:r>
                <a:r>
                  <a:rPr lang="it-IT" sz="1600" dirty="0"/>
                  <a:t>ongitudinal motion.</a:t>
                </a:r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A complex tune shift is generated due to the impedance of the ring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𝑗𝑉</m:t>
                    </m:r>
                  </m:oMath>
                </a14:m>
                <a:r>
                  <a:rPr lang="en-US" sz="1600" dirty="0"/>
                  <a:t>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:r>
                  <a:rPr lang="en-US" sz="1600" dirty="0" err="1"/>
                  <a:t>betatron</a:t>
                </a:r>
                <a:r>
                  <a:rPr lang="en-US" sz="1600" dirty="0"/>
                  <a:t> motion is influenced by such </a:t>
                </a:r>
              </a:p>
              <a:p>
                <a:r>
                  <a:rPr lang="en-US" sz="1600" dirty="0"/>
                  <a:t>   impedance.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real part of the impedance define</a:t>
                </a:r>
              </a:p>
              <a:p>
                <a:r>
                  <a:rPr lang="en-US" sz="1600" dirty="0"/>
                  <a:t>   growth/damping rate of the </a:t>
                </a:r>
                <a:r>
                  <a:rPr lang="en-US" sz="1600" dirty="0" err="1"/>
                  <a:t>betatron</a:t>
                </a:r>
                <a:r>
                  <a:rPr lang="en-US" sz="1600" dirty="0"/>
                  <a:t> oscillation.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</a:t>
                </a:r>
                <a:r>
                  <a:rPr lang="en-US" sz="1600" b="1" dirty="0"/>
                  <a:t>instability rise-time </a:t>
                </a:r>
                <a:r>
                  <a:rPr lang="en-US" sz="1600" dirty="0"/>
                  <a:t>is given by: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en-US" sz="1600" dirty="0"/>
              </a:p>
              <a:p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 ×{−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𝑅𝑒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)}</m:t>
                          </m:r>
                        </m:den>
                      </m:f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                                                </m:t>
                      </m:r>
                    </m:oMath>
                  </m:oMathPara>
                </a14:m>
                <a:endParaRPr lang="it-IT" sz="1600" b="0" dirty="0"/>
              </a:p>
              <a:p>
                <a:endParaRPr lang="en-US" sz="1600" dirty="0"/>
              </a:p>
              <a:p>
                <a:endParaRPr lang="it-IT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1600" b="1" dirty="0"/>
                  <a:t>If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 →</m:t>
                    </m:r>
                  </m:oMath>
                </a14:m>
                <a:r>
                  <a:rPr lang="en-US" sz="1600" b="1" dirty="0"/>
                  <a:t> </a:t>
                </a:r>
                <a:r>
                  <a:rPr lang="en-US" sz="1600" b="1" dirty="0" err="1"/>
                  <a:t>betatron</a:t>
                </a:r>
                <a:r>
                  <a:rPr lang="en-US" sz="1600" b="1" dirty="0"/>
                  <a:t> oscillations grow </a:t>
                </a:r>
              </a:p>
              <a:p>
                <a:r>
                  <a:rPr lang="en-US" sz="1600" b="1" dirty="0"/>
                  <a:t>     exponentially.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b="1" dirty="0"/>
              </a:p>
              <a:p>
                <a:r>
                  <a:rPr lang="en-US" sz="1400" dirty="0"/>
                  <a:t>For more </a:t>
                </a:r>
                <a:r>
                  <a:rPr lang="en-US" sz="1400" dirty="0" err="1"/>
                  <a:t>detalies</a:t>
                </a:r>
                <a:r>
                  <a:rPr lang="en-US" sz="1400" dirty="0"/>
                  <a:t> X. </a:t>
                </a:r>
                <a:r>
                  <a:rPr lang="en-US" sz="1400" dirty="0" err="1"/>
                  <a:t>Buffat</a:t>
                </a:r>
                <a:r>
                  <a:rPr lang="en-US" sz="1400" dirty="0"/>
                  <a:t>.</a:t>
                </a:r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195D39DB-C37E-4734-B1D9-42602654B3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52400" y="1047750"/>
                <a:ext cx="8839200" cy="3886200"/>
              </a:xfrm>
              <a:blipFill>
                <a:blip r:embed="rId2"/>
                <a:stretch>
                  <a:fillRect l="-345" t="-2041" b="-47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512325"/>
            <a:ext cx="8263350" cy="588751"/>
          </a:xfrm>
        </p:spPr>
        <p:txBody>
          <a:bodyPr/>
          <a:lstStyle/>
          <a:p>
            <a:r>
              <a:rPr lang="en-US" b="1" dirty="0"/>
              <a:t>Fast instability: Introduction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CF33CDFB-D7A6-4C44-B7F6-BA95D0A33AF6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18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" name="Picture Placeholder 9" descr="A graph with a line&#10;&#10;Description automatically generated">
            <a:extLst>
              <a:ext uri="{FF2B5EF4-FFF2-40B4-BE49-F238E27FC236}">
                <a16:creationId xmlns:a16="http://schemas.microsoft.com/office/drawing/2014/main" id="{AC6BAC09-F5F7-0F26-EAE6-2EDD70C4C7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794" b="1584"/>
          <a:stretch/>
        </p:blipFill>
        <p:spPr>
          <a:xfrm>
            <a:off x="4653928" y="2098845"/>
            <a:ext cx="4038600" cy="2511842"/>
          </a:xfrm>
          <a:prstGeom prst="rect">
            <a:avLst/>
          </a:prstGeom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588BF252-79E2-6DFD-8B2F-C3F6E53ECED3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04/11/2024 / 2nd FCC Italy &amp; France Workshop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61F3B0E8-6CB3-A164-B036-FC7FB299AA92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</p:spTree>
    <p:extLst>
      <p:ext uri="{BB962C8B-B14F-4D97-AF65-F5344CB8AC3E}">
        <p14:creationId xmlns:p14="http://schemas.microsoft.com/office/powerpoint/2010/main" val="2290691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38816-11A6-FF78-1C11-6D510DCA1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DD829A84-A0E8-7783-C91D-323F0A409921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27694" y="1047750"/>
                <a:ext cx="6557748" cy="391766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Performed with </a:t>
                </a:r>
                <a:r>
                  <a:rPr lang="en-US" sz="1600" b="1" dirty="0"/>
                  <a:t>Xsuite-BDSIM</a:t>
                </a:r>
                <a:r>
                  <a:rPr lang="en-US" sz="1600" dirty="0"/>
                  <a:t> simulation tool.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Building on the </a:t>
                </a:r>
                <a:r>
                  <a:rPr lang="en-US" sz="1600" b="1" dirty="0"/>
                  <a:t>state-of-the-art FCC-</a:t>
                </a:r>
                <a:r>
                  <a:rPr lang="en-US" sz="1600" b="1" dirty="0" err="1"/>
                  <a:t>ee</a:t>
                </a:r>
                <a:r>
                  <a:rPr lang="en-US" sz="1600" b="1" dirty="0"/>
                  <a:t> optics</a:t>
                </a:r>
                <a:r>
                  <a:rPr lang="en-US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Fast instability introduced as </a:t>
                </a:r>
                <a:r>
                  <a:rPr lang="en-US" sz="1600" b="1" dirty="0"/>
                  <a:t>8 exciter placed along the ring </a:t>
                </a:r>
                <a:r>
                  <a:rPr lang="en-US" sz="1600" dirty="0"/>
                  <a:t>(one per arc, shown as green points).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Kicks (H/V) are </a:t>
                </a:r>
                <a:r>
                  <a:rPr lang="en-US" sz="1600" b="1" dirty="0"/>
                  <a:t>equally distributed in phase advances across 90° and 180°</a:t>
                </a:r>
                <a:r>
                  <a:rPr lang="en-US" sz="1600" dirty="0"/>
                  <a:t> (smooth change in amplitude within 1 turn).</a:t>
                </a:r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exciter </a:t>
                </a:r>
                <a:r>
                  <a:rPr lang="en-US" sz="1600" b="1" dirty="0"/>
                  <a:t>strengths change with time</a:t>
                </a:r>
                <a:r>
                  <a:rPr lang="en-US" sz="1600" dirty="0"/>
                  <a:t> as: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en-US" sz="1600" dirty="0"/>
              </a:p>
              <a:p>
                <a:pPr algn="ctr"/>
                <a14:m>
                  <m:oMath xmlns:m="http://schemas.openxmlformats.org/officeDocument/2006/math"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func>
                    <m:sSup>
                      <m:s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1600" dirty="0"/>
                  <a:t> , where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latin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US" sz="1600" dirty="0"/>
                  <a:t> is the </a:t>
                </a:r>
                <a:r>
                  <a:rPr lang="en-US" sz="1600" b="1" dirty="0"/>
                  <a:t>rise time</a:t>
                </a:r>
                <a:r>
                  <a:rPr lang="en-US" sz="1600" dirty="0"/>
                  <a:t>.</a:t>
                </a:r>
              </a:p>
              <a:p>
                <a:endParaRPr lang="en-US" sz="1600" dirty="0"/>
              </a:p>
              <a:p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Resulting in </a:t>
                </a:r>
                <a:r>
                  <a:rPr lang="en-US" sz="1600" b="1" dirty="0" err="1"/>
                  <a:t>betatron</a:t>
                </a:r>
                <a:r>
                  <a:rPr lang="en-US" sz="1600" b="1" dirty="0"/>
                  <a:t> oscillations exponentially growing with time</a:t>
                </a:r>
                <a:r>
                  <a:rPr lang="en-US" sz="1600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DD829A84-A0E8-7783-C91D-323F0A4099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27694" y="1047750"/>
                <a:ext cx="6557748" cy="3917667"/>
              </a:xfrm>
              <a:blipFill>
                <a:blip r:embed="rId2"/>
                <a:stretch>
                  <a:fillRect l="-372" t="-2022" r="-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18913AEB-982C-5A22-3EC5-13192FFD0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31" y="467016"/>
            <a:ext cx="8263350" cy="441600"/>
          </a:xfrm>
        </p:spPr>
        <p:txBody>
          <a:bodyPr/>
          <a:lstStyle/>
          <a:p>
            <a:r>
              <a:rPr lang="en-US" b="1" dirty="0"/>
              <a:t>Simulation setup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6803CF5-07D8-F4A9-659C-DD9B497B1B76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2</a:t>
            </a:fld>
            <a:endParaRPr lang="en-US" sz="800" b="0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EBE4B1A-D220-5B1C-2E40-32EA24C1DB8A}"/>
              </a:ext>
            </a:extLst>
          </p:cNvPr>
          <p:cNvGrpSpPr/>
          <p:nvPr/>
        </p:nvGrpSpPr>
        <p:grpSpPr>
          <a:xfrm>
            <a:off x="6553200" y="133350"/>
            <a:ext cx="2743200" cy="2509929"/>
            <a:chOff x="6248400" y="87895"/>
            <a:chExt cx="2743200" cy="2509929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BCDE3F4-AB57-A6E5-559D-038A7F990108}"/>
                </a:ext>
              </a:extLst>
            </p:cNvPr>
            <p:cNvSpPr txBox="1"/>
            <p:nvPr/>
          </p:nvSpPr>
          <p:spPr>
            <a:xfrm>
              <a:off x="7347484" y="87895"/>
              <a:ext cx="470774" cy="489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200" b="1" dirty="0">
                  <a:solidFill>
                    <a:schemeClr val="accent5"/>
                  </a:solidFill>
                </a:rPr>
                <a:t>IPA</a:t>
              </a:r>
              <a:endParaRPr lang="en-US" sz="1800" b="1" dirty="0">
                <a:solidFill>
                  <a:schemeClr val="accent5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38C508D-1E59-BAC0-F1A2-7685704DD284}"/>
                </a:ext>
              </a:extLst>
            </p:cNvPr>
            <p:cNvGrpSpPr/>
            <p:nvPr/>
          </p:nvGrpSpPr>
          <p:grpSpPr>
            <a:xfrm>
              <a:off x="6248400" y="523287"/>
              <a:ext cx="2454263" cy="2074537"/>
              <a:chOff x="6248400" y="523287"/>
              <a:chExt cx="2454263" cy="2074537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B7E7349-0C5D-52A6-BDC0-F18018E5901D}"/>
                  </a:ext>
                </a:extLst>
              </p:cNvPr>
              <p:cNvSpPr txBox="1"/>
              <p:nvPr/>
            </p:nvSpPr>
            <p:spPr>
              <a:xfrm>
                <a:off x="8077200" y="1783676"/>
                <a:ext cx="625463" cy="483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200" b="1" dirty="0">
                    <a:solidFill>
                      <a:schemeClr val="tx2"/>
                    </a:solidFill>
                  </a:rPr>
                  <a:t>IPF</a:t>
                </a:r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259C6604-10C6-7CDD-8947-A414859495D4}"/>
                  </a:ext>
                </a:extLst>
              </p:cNvPr>
              <p:cNvGrpSpPr/>
              <p:nvPr/>
            </p:nvGrpSpPr>
            <p:grpSpPr>
              <a:xfrm>
                <a:off x="6248400" y="523287"/>
                <a:ext cx="2157066" cy="2074537"/>
                <a:chOff x="6248400" y="523287"/>
                <a:chExt cx="2157066" cy="2074537"/>
              </a:xfrm>
            </p:grpSpPr>
            <p:sp>
              <p:nvSpPr>
                <p:cNvPr id="18" name="Flowchart: Connector 17">
                  <a:extLst>
                    <a:ext uri="{FF2B5EF4-FFF2-40B4-BE49-F238E27FC236}">
                      <a16:creationId xmlns:a16="http://schemas.microsoft.com/office/drawing/2014/main" id="{67A82AB8-3A90-742C-C1BE-8455E9400BBF}"/>
                    </a:ext>
                  </a:extLst>
                </p:cNvPr>
                <p:cNvSpPr/>
                <p:nvPr/>
              </p:nvSpPr>
              <p:spPr>
                <a:xfrm>
                  <a:off x="8252138" y="1683811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Flowchart: Connector 18">
                  <a:extLst>
                    <a:ext uri="{FF2B5EF4-FFF2-40B4-BE49-F238E27FC236}">
                      <a16:creationId xmlns:a16="http://schemas.microsoft.com/office/drawing/2014/main" id="{69D68BB4-2D9C-3AE4-8F30-9FE224A4D6F4}"/>
                    </a:ext>
                  </a:extLst>
                </p:cNvPr>
                <p:cNvSpPr/>
                <p:nvPr/>
              </p:nvSpPr>
              <p:spPr>
                <a:xfrm>
                  <a:off x="7846660" y="2154725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lowchart: Connector 19">
                  <a:extLst>
                    <a:ext uri="{FF2B5EF4-FFF2-40B4-BE49-F238E27FC236}">
                      <a16:creationId xmlns:a16="http://schemas.microsoft.com/office/drawing/2014/main" id="{14F5BED4-64F2-A713-06BA-538C056CA8C0}"/>
                    </a:ext>
                  </a:extLst>
                </p:cNvPr>
                <p:cNvSpPr/>
                <p:nvPr/>
              </p:nvSpPr>
              <p:spPr>
                <a:xfrm>
                  <a:off x="7132023" y="2169613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lowchart: Connector 20">
                  <a:extLst>
                    <a:ext uri="{FF2B5EF4-FFF2-40B4-BE49-F238E27FC236}">
                      <a16:creationId xmlns:a16="http://schemas.microsoft.com/office/drawing/2014/main" id="{412FC1FF-0AA2-0AD3-A889-472C946E378C}"/>
                    </a:ext>
                  </a:extLst>
                </p:cNvPr>
                <p:cNvSpPr/>
                <p:nvPr/>
              </p:nvSpPr>
              <p:spPr>
                <a:xfrm>
                  <a:off x="6685377" y="1743834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Flowchart: Connector 31">
                  <a:extLst>
                    <a:ext uri="{FF2B5EF4-FFF2-40B4-BE49-F238E27FC236}">
                      <a16:creationId xmlns:a16="http://schemas.microsoft.com/office/drawing/2014/main" id="{84C3E5B0-F24E-FADF-6CF8-B068E195A7DC}"/>
                    </a:ext>
                  </a:extLst>
                </p:cNvPr>
                <p:cNvSpPr/>
                <p:nvPr/>
              </p:nvSpPr>
              <p:spPr>
                <a:xfrm>
                  <a:off x="6640712" y="559811"/>
                  <a:ext cx="1741925" cy="1700847"/>
                </a:xfrm>
                <a:prstGeom prst="flowChartConnector">
                  <a:avLst/>
                </a:prstGeom>
                <a:noFill/>
                <a:ln w="28575">
                  <a:solidFill>
                    <a:srgbClr val="00006C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Flowchart: Connector 21">
                  <a:extLst>
                    <a:ext uri="{FF2B5EF4-FFF2-40B4-BE49-F238E27FC236}">
                      <a16:creationId xmlns:a16="http://schemas.microsoft.com/office/drawing/2014/main" id="{04527CFF-1918-3080-B6F4-3C4CFF201083}"/>
                    </a:ext>
                  </a:extLst>
                </p:cNvPr>
                <p:cNvSpPr/>
                <p:nvPr/>
              </p:nvSpPr>
              <p:spPr>
                <a:xfrm>
                  <a:off x="6685377" y="1009133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Connector 22">
                  <a:extLst>
                    <a:ext uri="{FF2B5EF4-FFF2-40B4-BE49-F238E27FC236}">
                      <a16:creationId xmlns:a16="http://schemas.microsoft.com/office/drawing/2014/main" id="{0E7CD83D-558A-D7DD-EC9C-0DFB517644E3}"/>
                    </a:ext>
                  </a:extLst>
                </p:cNvPr>
                <p:cNvSpPr/>
                <p:nvPr/>
              </p:nvSpPr>
              <p:spPr>
                <a:xfrm>
                  <a:off x="7132023" y="565270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Connector 23">
                  <a:extLst>
                    <a:ext uri="{FF2B5EF4-FFF2-40B4-BE49-F238E27FC236}">
                      <a16:creationId xmlns:a16="http://schemas.microsoft.com/office/drawing/2014/main" id="{3E5E1C7A-704F-5FC8-80DB-579E8794F59E}"/>
                    </a:ext>
                  </a:extLst>
                </p:cNvPr>
                <p:cNvSpPr/>
                <p:nvPr/>
              </p:nvSpPr>
              <p:spPr>
                <a:xfrm>
                  <a:off x="7788603" y="559811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" name="Flowchart: Connector 24">
                  <a:extLst>
                    <a:ext uri="{FF2B5EF4-FFF2-40B4-BE49-F238E27FC236}">
                      <a16:creationId xmlns:a16="http://schemas.microsoft.com/office/drawing/2014/main" id="{14AA801A-A669-289F-CD57-331B8445E028}"/>
                    </a:ext>
                  </a:extLst>
                </p:cNvPr>
                <p:cNvSpPr/>
                <p:nvPr/>
              </p:nvSpPr>
              <p:spPr>
                <a:xfrm>
                  <a:off x="8248642" y="1047158"/>
                  <a:ext cx="89329" cy="91309"/>
                </a:xfrm>
                <a:prstGeom prst="flowChartConnector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Flowchart: Connector 25">
                  <a:extLst>
                    <a:ext uri="{FF2B5EF4-FFF2-40B4-BE49-F238E27FC236}">
                      <a16:creationId xmlns:a16="http://schemas.microsoft.com/office/drawing/2014/main" id="{181F8C82-B75A-221A-415D-6909976EF5F5}"/>
                    </a:ext>
                  </a:extLst>
                </p:cNvPr>
                <p:cNvSpPr/>
                <p:nvPr/>
              </p:nvSpPr>
              <p:spPr>
                <a:xfrm>
                  <a:off x="8252138" y="1675356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Flowchart: Connector 26">
                  <a:extLst>
                    <a:ext uri="{FF2B5EF4-FFF2-40B4-BE49-F238E27FC236}">
                      <a16:creationId xmlns:a16="http://schemas.microsoft.com/office/drawing/2014/main" id="{E9959E4E-4949-3A6E-4BC9-A87494B9B120}"/>
                    </a:ext>
                  </a:extLst>
                </p:cNvPr>
                <p:cNvSpPr/>
                <p:nvPr/>
              </p:nvSpPr>
              <p:spPr>
                <a:xfrm>
                  <a:off x="7846660" y="2146270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lowchart: Connector 27">
                  <a:extLst>
                    <a:ext uri="{FF2B5EF4-FFF2-40B4-BE49-F238E27FC236}">
                      <a16:creationId xmlns:a16="http://schemas.microsoft.com/office/drawing/2014/main" id="{0BD5033A-8359-F774-E50F-10B10B0FE2BA}"/>
                    </a:ext>
                  </a:extLst>
                </p:cNvPr>
                <p:cNvSpPr/>
                <p:nvPr/>
              </p:nvSpPr>
              <p:spPr>
                <a:xfrm>
                  <a:off x="7132023" y="2161158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Flowchart: Connector 28">
                  <a:extLst>
                    <a:ext uri="{FF2B5EF4-FFF2-40B4-BE49-F238E27FC236}">
                      <a16:creationId xmlns:a16="http://schemas.microsoft.com/office/drawing/2014/main" id="{9ED5E5F0-12F0-6F36-C65B-A76BE8FF9F8E}"/>
                    </a:ext>
                  </a:extLst>
                </p:cNvPr>
                <p:cNvSpPr/>
                <p:nvPr/>
              </p:nvSpPr>
              <p:spPr>
                <a:xfrm>
                  <a:off x="6685377" y="1735379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Flowchart: Connector 29">
                  <a:extLst>
                    <a:ext uri="{FF2B5EF4-FFF2-40B4-BE49-F238E27FC236}">
                      <a16:creationId xmlns:a16="http://schemas.microsoft.com/office/drawing/2014/main" id="{2A33860C-077D-7E97-ACDE-3D04743AF323}"/>
                    </a:ext>
                  </a:extLst>
                </p:cNvPr>
                <p:cNvSpPr/>
                <p:nvPr/>
              </p:nvSpPr>
              <p:spPr>
                <a:xfrm>
                  <a:off x="8248642" y="1038702"/>
                  <a:ext cx="89329" cy="91309"/>
                </a:xfrm>
                <a:prstGeom prst="flowChartConnector">
                  <a:avLst/>
                </a:prstGeom>
                <a:solidFill>
                  <a:srgbClr val="00B050"/>
                </a:solidFill>
                <a:ln>
                  <a:solidFill>
                    <a:schemeClr val="accent6"/>
                  </a:solidFill>
                </a:ln>
              </p:spPr>
              <p:style>
                <a:lnRef idx="3">
                  <a:schemeClr val="lt1"/>
                </a:lnRef>
                <a:fillRef idx="1">
                  <a:schemeClr val="accent6"/>
                </a:fillRef>
                <a:effectRef idx="1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lowchart: Connector 39">
                  <a:extLst>
                    <a:ext uri="{FF2B5EF4-FFF2-40B4-BE49-F238E27FC236}">
                      <a16:creationId xmlns:a16="http://schemas.microsoft.com/office/drawing/2014/main" id="{E6DE9B03-0B6D-53B7-2F34-F2B5588BAF30}"/>
                    </a:ext>
                  </a:extLst>
                </p:cNvPr>
                <p:cNvSpPr/>
                <p:nvPr/>
              </p:nvSpPr>
              <p:spPr>
                <a:xfrm>
                  <a:off x="7511775" y="2220857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Flowchart: Connector 40">
                  <a:extLst>
                    <a:ext uri="{FF2B5EF4-FFF2-40B4-BE49-F238E27FC236}">
                      <a16:creationId xmlns:a16="http://schemas.microsoft.com/office/drawing/2014/main" id="{5E0B8FF1-11A9-5139-478B-BB93D387AB4D}"/>
                    </a:ext>
                  </a:extLst>
                </p:cNvPr>
                <p:cNvSpPr/>
                <p:nvPr/>
              </p:nvSpPr>
              <p:spPr>
                <a:xfrm>
                  <a:off x="8093970" y="767799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3">
                    <a:shade val="15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Flowchart: Connector 41">
                  <a:extLst>
                    <a:ext uri="{FF2B5EF4-FFF2-40B4-BE49-F238E27FC236}">
                      <a16:creationId xmlns:a16="http://schemas.microsoft.com/office/drawing/2014/main" id="{903C52F8-31CE-0BD8-8334-AFC986537D99}"/>
                    </a:ext>
                  </a:extLst>
                </p:cNvPr>
                <p:cNvSpPr/>
                <p:nvPr/>
              </p:nvSpPr>
              <p:spPr>
                <a:xfrm>
                  <a:off x="8093970" y="2000197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Flowchart: Connector 42">
                  <a:extLst>
                    <a:ext uri="{FF2B5EF4-FFF2-40B4-BE49-F238E27FC236}">
                      <a16:creationId xmlns:a16="http://schemas.microsoft.com/office/drawing/2014/main" id="{1CFE660A-539B-3932-FD4A-FC7CB17910F3}"/>
                    </a:ext>
                  </a:extLst>
                </p:cNvPr>
                <p:cNvSpPr/>
                <p:nvPr/>
              </p:nvSpPr>
              <p:spPr>
                <a:xfrm>
                  <a:off x="7500713" y="523287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Flowchart: Connector 43">
                  <a:extLst>
                    <a:ext uri="{FF2B5EF4-FFF2-40B4-BE49-F238E27FC236}">
                      <a16:creationId xmlns:a16="http://schemas.microsoft.com/office/drawing/2014/main" id="{1F69643D-D04C-C517-F2BD-9B04953797AD}"/>
                    </a:ext>
                  </a:extLst>
                </p:cNvPr>
                <p:cNvSpPr/>
                <p:nvPr/>
              </p:nvSpPr>
              <p:spPr>
                <a:xfrm>
                  <a:off x="6618380" y="1383405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lowchart: Connector 44">
                  <a:extLst>
                    <a:ext uri="{FF2B5EF4-FFF2-40B4-BE49-F238E27FC236}">
                      <a16:creationId xmlns:a16="http://schemas.microsoft.com/office/drawing/2014/main" id="{EA78A2FB-92FB-AD93-25CA-FE7B517800F6}"/>
                    </a:ext>
                  </a:extLst>
                </p:cNvPr>
                <p:cNvSpPr/>
                <p:nvPr/>
              </p:nvSpPr>
              <p:spPr>
                <a:xfrm>
                  <a:off x="8360801" y="1378624"/>
                  <a:ext cx="44665" cy="63219"/>
                </a:xfrm>
                <a:prstGeom prst="flowChartConnector">
                  <a:avLst/>
                </a:prstGeom>
              </p:spPr>
              <p:style>
                <a:lnRef idx="2">
                  <a:schemeClr val="accent5">
                    <a:shade val="15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F4D2FDE-9EE5-9F24-8F95-6A00097C88F0}"/>
                    </a:ext>
                  </a:extLst>
                </p:cNvPr>
                <p:cNvSpPr txBox="1"/>
                <p:nvPr/>
              </p:nvSpPr>
              <p:spPr>
                <a:xfrm>
                  <a:off x="7359091" y="2114550"/>
                  <a:ext cx="641909" cy="483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:r>
                    <a:rPr lang="en-US" sz="1200" b="1" dirty="0">
                      <a:solidFill>
                        <a:schemeClr val="accent5"/>
                      </a:solidFill>
                    </a:rPr>
                    <a:t>IPG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FAA502B-4860-BA4A-40C5-52C51CBDF801}"/>
                    </a:ext>
                  </a:extLst>
                </p:cNvPr>
                <p:cNvSpPr txBox="1"/>
                <p:nvPr/>
              </p:nvSpPr>
              <p:spPr>
                <a:xfrm>
                  <a:off x="6248400" y="1047750"/>
                  <a:ext cx="481641" cy="483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ts val="3700"/>
                    </a:lnSpc>
                  </a:pPr>
                  <a:r>
                    <a:rPr lang="en-US" sz="1200" b="1" dirty="0">
                      <a:solidFill>
                        <a:schemeClr val="accent5"/>
                      </a:solidFill>
                    </a:rPr>
                    <a:t>IPJ</a:t>
                  </a:r>
                </a:p>
              </p:txBody>
            </p:sp>
          </p:grp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B2D079C-77FE-3EE5-5052-9DD03B8CD6AD}"/>
                </a:ext>
              </a:extLst>
            </p:cNvPr>
            <p:cNvSpPr txBox="1"/>
            <p:nvPr/>
          </p:nvSpPr>
          <p:spPr>
            <a:xfrm>
              <a:off x="8366138" y="1047750"/>
              <a:ext cx="625462" cy="483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200" b="1" dirty="0">
                  <a:solidFill>
                    <a:schemeClr val="accent5"/>
                  </a:solidFill>
                </a:rPr>
                <a:t>IPD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5F3C5C5-9D14-86F7-B196-25CF7C9BA80A}"/>
                </a:ext>
              </a:extLst>
            </p:cNvPr>
            <p:cNvSpPr txBox="1"/>
            <p:nvPr/>
          </p:nvSpPr>
          <p:spPr>
            <a:xfrm>
              <a:off x="8058027" y="361950"/>
              <a:ext cx="541486" cy="483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200" b="1" dirty="0">
                  <a:solidFill>
                    <a:schemeClr val="accent3"/>
                  </a:solidFill>
                </a:rPr>
                <a:t>IPB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FC01B-17F3-D088-DA3A-02F44D1CA04A}"/>
                  </a:ext>
                </a:extLst>
              </p:cNvPr>
              <p:cNvSpPr txBox="1"/>
              <p:nvPr/>
            </p:nvSpPr>
            <p:spPr>
              <a:xfrm>
                <a:off x="6531501" y="2864792"/>
                <a:ext cx="2841099" cy="2450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sz="1200" b="1" dirty="0"/>
                  <a:t>Simulation parameters:</a:t>
                </a:r>
              </a:p>
              <a:p>
                <a:pPr marL="285750" indent="-28575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2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sz="1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it-IT" sz="1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it-IT" sz="1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it-IT" sz="1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sz="1200" b="1" dirty="0"/>
                  <a:t> 45.6 GeV electrons</a:t>
                </a:r>
                <a:r>
                  <a:rPr lang="en-US" sz="1200" dirty="0"/>
                  <a:t>.</a:t>
                </a:r>
              </a:p>
              <a:p>
                <a:pPr marL="285750" indent="-28575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200" b="1" dirty="0"/>
                  <a:t>SR</a:t>
                </a:r>
                <a:r>
                  <a:rPr lang="en-US" sz="1200" dirty="0"/>
                  <a:t> (mean model), </a:t>
                </a:r>
                <a:r>
                  <a:rPr lang="en-US" sz="1200" b="1" dirty="0"/>
                  <a:t>RF</a:t>
                </a:r>
                <a:r>
                  <a:rPr lang="en-US" sz="1200" dirty="0"/>
                  <a:t> cavities, magnet </a:t>
                </a:r>
                <a:r>
                  <a:rPr lang="en-US" sz="1200" b="1" dirty="0"/>
                  <a:t>tapering. </a:t>
                </a:r>
              </a:p>
              <a:p>
                <a:pPr marL="285750" indent="-28575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200" dirty="0"/>
                  <a:t>detailed </a:t>
                </a:r>
                <a:r>
                  <a:rPr lang="en-US" sz="1200" b="1" dirty="0"/>
                  <a:t>aperture model</a:t>
                </a:r>
                <a:r>
                  <a:rPr lang="en-US" sz="1200" dirty="0"/>
                  <a:t>, </a:t>
                </a:r>
                <a:r>
                  <a:rPr lang="en-US" sz="1200" b="1" dirty="0"/>
                  <a:t>halo and tertiary collimators</a:t>
                </a:r>
                <a:r>
                  <a:rPr lang="en-US" sz="1200" dirty="0"/>
                  <a:t>, </a:t>
                </a:r>
                <a:r>
                  <a:rPr lang="en-US" sz="1200" b="1" dirty="0"/>
                  <a:t>SR collimator</a:t>
                </a:r>
                <a:r>
                  <a:rPr lang="en-US" sz="1200" dirty="0"/>
                  <a:t>, wiggler.</a:t>
                </a:r>
              </a:p>
              <a:p>
                <a:pPr marL="285750" indent="-285750" algn="l">
                  <a:lnSpc>
                    <a:spcPts val="3700"/>
                  </a:lnSpc>
                  <a:buFont typeface="Arial" panose="020B0604020202020204" pitchFamily="34" charset="0"/>
                  <a:buChar char="•"/>
                </a:pPr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FC01B-17F3-D088-DA3A-02F44D1CA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1501" y="2864792"/>
                <a:ext cx="2841099" cy="24501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feld 2">
            <a:extLst>
              <a:ext uri="{FF2B5EF4-FFF2-40B4-BE49-F238E27FC236}">
                <a16:creationId xmlns:a16="http://schemas.microsoft.com/office/drawing/2014/main" id="{0EC50469-893F-6372-A6FF-AA92193EF61B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C777A191-377E-7D47-EA63-57C42F8E607B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29617792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BDE97-FA37-9A42-2676-CC2C8C511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98B08D-7F44-1D2E-8DFA-C0935A4FE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" t="5066" r="-95" b="-1660"/>
          <a:stretch/>
        </p:blipFill>
        <p:spPr>
          <a:xfrm>
            <a:off x="3915093" y="514594"/>
            <a:ext cx="5228907" cy="2273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B76881-7696-091C-1C25-36267003ED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t="5639" r="-50" b="-1988"/>
          <a:stretch/>
        </p:blipFill>
        <p:spPr>
          <a:xfrm>
            <a:off x="3872046" y="2800350"/>
            <a:ext cx="5281006" cy="2273904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FC4AA07-E5F0-3050-2A93-EE03E7FF17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400" y="971550"/>
            <a:ext cx="3897270" cy="24384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Since the instability can start at any point, it is relevant to </a:t>
            </a:r>
            <a:r>
              <a:rPr lang="en-US" sz="1400" b="1" dirty="0"/>
              <a:t>explore the phase dependence</a:t>
            </a:r>
            <a:r>
              <a:rPr lang="en-US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Exciters shifted along the ring to have</a:t>
            </a:r>
            <a:r>
              <a:rPr lang="en-US" sz="1400" b="1" dirty="0"/>
              <a:t> four different phase advances between the first exciter and the primary collimator</a:t>
            </a:r>
            <a:r>
              <a:rPr lang="en-US" sz="1400" dirty="0"/>
              <a:t>. 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16 different cases </a:t>
            </a:r>
            <a:r>
              <a:rPr lang="en-US" sz="1400" dirty="0"/>
              <a:t>have been investigated: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819432B-4AE0-E198-59B0-201E2877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72803"/>
            <a:ext cx="8263350" cy="804066"/>
          </a:xfrm>
        </p:spPr>
        <p:txBody>
          <a:bodyPr/>
          <a:lstStyle/>
          <a:p>
            <a:r>
              <a:rPr lang="en-US" b="1" dirty="0"/>
              <a:t>Case studies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4A72DD3-209F-1675-F2BE-6CBC652D8D6D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3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CAADFCE1-387B-837C-FC32-765B383B60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3791910"/>
                  </p:ext>
                </p:extLst>
              </p:nvPr>
            </p:nvGraphicFramePr>
            <p:xfrm>
              <a:off x="338592" y="2766852"/>
              <a:ext cx="3524886" cy="1234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174962">
                      <a:extLst>
                        <a:ext uri="{9D8B030D-6E8A-4147-A177-3AD203B41FA5}">
                          <a16:colId xmlns:a16="http://schemas.microsoft.com/office/drawing/2014/main" val="3833245703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421707838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3607136759"/>
                        </a:ext>
                      </a:extLst>
                    </a:gridCol>
                  </a:tblGrid>
                  <a:tr h="41148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3 </m:t>
                                </m:r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6 </m:t>
                                </m:r>
                                <m:r>
                                  <a:rPr lang="it-IT" b="0" smtClean="0">
                                    <a:latin typeface="Cambria Math" panose="02040503050406030204" pitchFamily="18" charset="0"/>
                                  </a:rPr>
                                  <m:t>𝑡𝑢𝑟𝑛𝑠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6583818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Horizontal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05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050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it-IT" sz="1050" b="0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it-IT" sz="1050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it-IT" sz="1050" b="0" smtClean="0"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lang="it-IT" sz="1050" b="0" dirty="0"/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050" b="0" smtClean="0"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lang="en-US" sz="105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it-IT" sz="105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kumimoji="0" lang="it-IT" sz="105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kumimoji="0" lang="it-IT" sz="1050" b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</a:endParaRP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36141547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Vertical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0" lang="it-IT" sz="105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kumimoji="0" lang="it-IT" sz="105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kumimoji="0" lang="it-IT" sz="1050" b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</a:endParaRP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kumimoji="0" lang="it-IT" sz="105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>
                                  <m:sSubPr>
                                    <m:ctrlPr>
                                      <a:rPr kumimoji="0" lang="it-IT" sz="105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kumimoji="0" lang="it-IT" sz="1050" b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0F124A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=0°, 30°,</m:t>
                                </m:r>
                              </m:oMath>
                            </m:oMathPara>
                          </a14:m>
                          <a:endParaRPr kumimoji="0" lang="it-IT" sz="1050" b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</a:endParaRPr>
                        </a:p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it-IT" sz="105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0F124A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 60°, 90°</m:t>
                                </m:r>
                              </m:oMath>
                            </m:oMathPara>
                          </a14:m>
                          <a:endParaRPr kumimoji="0" lang="en-US" sz="105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25828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CAADFCE1-387B-837C-FC32-765B383B60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3791910"/>
                  </p:ext>
                </p:extLst>
              </p:nvPr>
            </p:nvGraphicFramePr>
            <p:xfrm>
              <a:off x="338592" y="2766852"/>
              <a:ext cx="3524886" cy="1234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174962">
                      <a:extLst>
                        <a:ext uri="{9D8B030D-6E8A-4147-A177-3AD203B41FA5}">
                          <a16:colId xmlns:a16="http://schemas.microsoft.com/office/drawing/2014/main" val="3833245703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421707838"/>
                        </a:ext>
                      </a:extLst>
                    </a:gridCol>
                    <a:gridCol w="1174962">
                      <a:extLst>
                        <a:ext uri="{9D8B030D-6E8A-4147-A177-3AD203B41FA5}">
                          <a16:colId xmlns:a16="http://schemas.microsoft.com/office/drawing/2014/main" val="3607136759"/>
                        </a:ext>
                      </a:extLst>
                    </a:gridCol>
                  </a:tblGrid>
                  <a:tr h="41148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0518" t="-1471" r="-102073" b="-20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518" t="-1471" r="-2073" b="-20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5838183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Horizontal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0518" t="-101471" r="-102073" b="-10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518" t="-101471" r="-2073" b="-10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6141547"/>
                      </a:ext>
                    </a:extLst>
                  </a:tr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Vertical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00518" t="-201471" r="-102073" b="-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0518" t="-201471" r="-2073" b="-29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258286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DD70376-4137-6E3A-3AC7-25F8894B1A0A}"/>
              </a:ext>
            </a:extLst>
          </p:cNvPr>
          <p:cNvSpPr txBox="1"/>
          <p:nvPr/>
        </p:nvSpPr>
        <p:spPr>
          <a:xfrm>
            <a:off x="5237526" y="285228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Horizontal: 6 turns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85CAFB-627B-CBD4-F5A7-0D9D0480C651}"/>
              </a:ext>
            </a:extLst>
          </p:cNvPr>
          <p:cNvSpPr txBox="1"/>
          <p:nvPr/>
        </p:nvSpPr>
        <p:spPr>
          <a:xfrm>
            <a:off x="5237526" y="2593906"/>
            <a:ext cx="1447800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b="1" dirty="0"/>
              <a:t>Vertical: 3 turns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035D2C-1A21-50B8-E5F9-39B85DD68FB5}"/>
                  </a:ext>
                </a:extLst>
              </p:cNvPr>
              <p:cNvSpPr txBox="1"/>
              <p:nvPr/>
            </p:nvSpPr>
            <p:spPr>
              <a:xfrm>
                <a:off x="1287229" y="4399796"/>
                <a:ext cx="1455971" cy="569964"/>
              </a:xfrm>
              <a:prstGeom prst="rect">
                <a:avLst/>
              </a:prstGeom>
              <a:solidFill>
                <a:schemeClr val="accent6">
                  <a:lumMod val="10000"/>
                  <a:lumOff val="90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035D2C-1A21-50B8-E5F9-39B85DD68F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229" y="4399796"/>
                <a:ext cx="1455971" cy="5699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2">
            <a:extLst>
              <a:ext uri="{FF2B5EF4-FFF2-40B4-BE49-F238E27FC236}">
                <a16:creationId xmlns:a16="http://schemas.microsoft.com/office/drawing/2014/main" id="{0322575F-CFBD-7B50-108A-9073E3CEF74B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78C2CED-9118-7D93-1AF4-D280CEB60DB6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1740656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5C48AD-E32F-99F2-3232-AA585ABFC7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66DAA7-85C1-26A6-093D-49F09DCFA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1297"/>
            <a:ext cx="8263350" cy="506698"/>
          </a:xfrm>
        </p:spPr>
        <p:txBody>
          <a:bodyPr/>
          <a:lstStyle/>
          <a:p>
            <a:r>
              <a:rPr lang="en-US" b="1" dirty="0"/>
              <a:t>Preliminary results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8476B160-9BE0-747A-DFB8-926CF863BEA7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4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17913A-8B4B-B763-EA86-AA61DD621B40}"/>
                  </a:ext>
                </a:extLst>
              </p:cNvPr>
              <p:cNvSpPr txBox="1"/>
              <p:nvPr/>
            </p:nvSpPr>
            <p:spPr>
              <a:xfrm>
                <a:off x="192688" y="963423"/>
                <a:ext cx="879891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dirty="0"/>
                  <a:t>Lossmaps at each turn have been generated to study the </a:t>
                </a:r>
                <a:r>
                  <a:rPr lang="en-US" sz="1400" b="1" dirty="0"/>
                  <a:t>time distribution of the losses</a:t>
                </a:r>
                <a:r>
                  <a:rPr lang="en-US" sz="1400" dirty="0"/>
                  <a:t>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Entire beam is lost in few turns.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Most of the configuration presents a </a:t>
                </a:r>
                <a:r>
                  <a:rPr lang="en-US" sz="1400" b="1" dirty="0"/>
                  <a:t>turn where up to 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1400" b="1" dirty="0"/>
                  <a:t> of the beam is lost</a:t>
                </a:r>
                <a:r>
                  <a:rPr lang="en-US" sz="1400" dirty="0"/>
                  <a:t>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Order of MJ lost across collimators and apertures in one turn.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The energy lost in first turns might be detected to damp the beam before damages.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317913A-8B4B-B763-EA86-AA61DD621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688" y="963423"/>
                <a:ext cx="8798912" cy="1169551"/>
              </a:xfrm>
              <a:prstGeom prst="rect">
                <a:avLst/>
              </a:prstGeom>
              <a:blipFill>
                <a:blip r:embed="rId3"/>
                <a:stretch>
                  <a:fillRect l="-208" t="-1042"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74FB42D-9FDF-F5A2-6858-02FCD2A01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" b="170"/>
          <a:stretch/>
        </p:blipFill>
        <p:spPr>
          <a:xfrm>
            <a:off x="533400" y="2260349"/>
            <a:ext cx="7948422" cy="29022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7E67C8-0CF0-A0FB-A07B-9770A91768B2}"/>
              </a:ext>
            </a:extLst>
          </p:cNvPr>
          <p:cNvSpPr txBox="1"/>
          <p:nvPr/>
        </p:nvSpPr>
        <p:spPr>
          <a:xfrm>
            <a:off x="6919722" y="2353330"/>
            <a:ext cx="1462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Horizontal 90° </a:t>
            </a:r>
          </a:p>
          <a:p>
            <a:pPr algn="l"/>
            <a:r>
              <a:rPr lang="en-US" sz="1400" b="1" dirty="0"/>
              <a:t>3 turns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DA2192A2-E193-54C7-4A04-F7DCA64B3315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3755C489-FCD6-5250-70C9-7B6B97724896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356003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D88C4-F66E-836C-9EE4-6D8A32046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4E3E118-B874-58B3-7B72-927F2D3E4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7" b="5255"/>
          <a:stretch/>
        </p:blipFill>
        <p:spPr>
          <a:xfrm>
            <a:off x="0" y="819150"/>
            <a:ext cx="6452299" cy="21332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B3D3736-F01C-E3C5-487A-A7F3AEF386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" b="1219"/>
          <a:stretch/>
        </p:blipFill>
        <p:spPr>
          <a:xfrm>
            <a:off x="-7888" y="2799990"/>
            <a:ext cx="6460187" cy="22669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1C3D60F-FA8A-96A1-1724-E8347744D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/>
              <a:t>Horizontal instability: worst case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6B102AFD-9E1B-8346-C0BC-0B3ED9A6FC60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5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BD106E-3D5C-5648-1242-2492988BDAFE}"/>
                  </a:ext>
                </a:extLst>
              </p:cNvPr>
              <p:cNvSpPr txBox="1"/>
              <p:nvPr/>
            </p:nvSpPr>
            <p:spPr>
              <a:xfrm>
                <a:off x="6544474" y="1070861"/>
                <a:ext cx="2518825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 Entire beam lost within </a:t>
                </a:r>
              </a:p>
              <a:p>
                <a:r>
                  <a:rPr lang="en-US" sz="1400" dirty="0"/>
                  <a:t>    </a:t>
                </a:r>
                <a14:m>
                  <m:oMath xmlns:m="http://schemas.openxmlformats.org/officeDocument/2006/math">
                    <m:r>
                      <a:rPr lang="it-IT" sz="1400" i="1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sz="1400" dirty="0"/>
                  <a:t>) turns for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=3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</m:oMath>
                </a14:m>
                <a:r>
                  <a:rPr lang="it-IT" sz="1400" b="0" dirty="0"/>
                  <a:t>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400" b="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From turn 19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𝟒𝟎𝟎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it-IT" sz="1400" b="1" dirty="0"/>
                  <a:t>) to turn 20 </a:t>
                </a:r>
                <a:r>
                  <a:rPr lang="en-US" sz="1400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&gt;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it-IT" sz="1400" b="1" dirty="0"/>
                  <a:t>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Losses in the aperture coming from secondary particles or scattered primaries.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Significant losses close to the IPs, more than in the collimator insertion.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BD106E-3D5C-5648-1242-2492988BD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4474" y="1070861"/>
                <a:ext cx="2518825" cy="3323987"/>
              </a:xfrm>
              <a:prstGeom prst="rect">
                <a:avLst/>
              </a:prstGeom>
              <a:blipFill>
                <a:blip r:embed="rId5"/>
                <a:stretch>
                  <a:fillRect l="-484" t="-367" b="-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F506D0-EB4F-03DE-10A7-F5F2439CD74A}"/>
                  </a:ext>
                </a:extLst>
              </p:cNvPr>
              <p:cNvSpPr txBox="1"/>
              <p:nvPr/>
            </p:nvSpPr>
            <p:spPr>
              <a:xfrm>
                <a:off x="1447800" y="2614528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20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8F506D0-EB4F-03DE-10A7-F5F2439CD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2614528"/>
                <a:ext cx="1752600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5AA6AE-BE83-76D0-BC1D-82F341050215}"/>
                  </a:ext>
                </a:extLst>
              </p:cNvPr>
              <p:cNvSpPr txBox="1"/>
              <p:nvPr/>
            </p:nvSpPr>
            <p:spPr>
              <a:xfrm>
                <a:off x="1447800" y="661467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9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55AA6AE-BE83-76D0-BC1D-82F341050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661467"/>
                <a:ext cx="1752600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2">
            <a:extLst>
              <a:ext uri="{FF2B5EF4-FFF2-40B4-BE49-F238E27FC236}">
                <a16:creationId xmlns:a16="http://schemas.microsoft.com/office/drawing/2014/main" id="{6B47A5C5-69C7-F315-DF8E-7957B0D9C990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C9104F71-C633-3F60-1870-6CEF2CC837DF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3132416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8C65F-3BE4-739D-2944-CFED27175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F405A2-5910-5BA6-0E66-A687438C2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/>
              <a:t>Horizontal instability: collimator impacts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B4455EC6-C55C-0FB2-2014-7E048078F4D0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6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AFDEC290-BC12-11BD-8B54-26C9261A33A0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D9F5DFD3-1013-8BA5-0297-C36044EB809E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E428E2-98B6-D457-D127-1EF2EFEB26F8}"/>
              </a:ext>
            </a:extLst>
          </p:cNvPr>
          <p:cNvSpPr txBox="1"/>
          <p:nvPr/>
        </p:nvSpPr>
        <p:spPr>
          <a:xfrm>
            <a:off x="2237400" y="2420359"/>
            <a:ext cx="46044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AFAFA"/>
                </a:solidFill>
                <a:effectLst/>
                <a:latin typeface="-apple-system"/>
              </a:rPr>
              <a:t>anchor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5A677ED-A4B0-05C6-EE2D-745738CAF6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1837" y="1269980"/>
            <a:ext cx="3604582" cy="35202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10A53B7-9924-EB1C-930C-B78E17F91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3094" y="1657350"/>
            <a:ext cx="2747666" cy="22892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D253E72-60AF-8A56-D572-463EA7D62A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57350"/>
            <a:ext cx="2723181" cy="22892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4B2C047-33F2-A979-0825-9C3CE48192B4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A22996-F581-7EAD-9D9D-D3C99927DBC3}"/>
                  </a:ext>
                </a:extLst>
              </p:cNvPr>
              <p:cNvSpPr txBox="1"/>
              <p:nvPr/>
            </p:nvSpPr>
            <p:spPr>
              <a:xfrm>
                <a:off x="65400" y="881376"/>
                <a:ext cx="5420935" cy="500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dirty="0"/>
                  <a:t>Considering the configuration </a:t>
                </a:r>
                <a14:m>
                  <m:oMath xmlns:m="http://schemas.openxmlformats.org/officeDocument/2006/math"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0°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800" b="1" dirty="0"/>
                  <a:t>: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AA22996-F581-7EAD-9D9D-D3C99927D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0" y="881376"/>
                <a:ext cx="5420935" cy="500778"/>
              </a:xfrm>
              <a:prstGeom prst="rect">
                <a:avLst/>
              </a:prstGeom>
              <a:blipFill>
                <a:blip r:embed="rId6"/>
                <a:stretch>
                  <a:fillRect l="-1012" b="-1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86C1A32F-195C-BED4-8419-92E155A27B84}"/>
              </a:ext>
            </a:extLst>
          </p:cNvPr>
          <p:cNvSpPr txBox="1"/>
          <p:nvPr/>
        </p:nvSpPr>
        <p:spPr>
          <a:xfrm>
            <a:off x="276894" y="4502595"/>
            <a:ext cx="4604400" cy="48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Note: Axes are with respect to the collimator system</a:t>
            </a:r>
          </a:p>
        </p:txBody>
      </p:sp>
    </p:spTree>
    <p:extLst>
      <p:ext uri="{BB962C8B-B14F-4D97-AF65-F5344CB8AC3E}">
        <p14:creationId xmlns:p14="http://schemas.microsoft.com/office/powerpoint/2010/main" val="2310349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05E73-A856-DF1A-E2B1-0409DF57A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AC3356-7EF4-99BB-F888-48C4A0C50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" y="402648"/>
            <a:ext cx="8993099" cy="506698"/>
          </a:xfrm>
        </p:spPr>
        <p:txBody>
          <a:bodyPr/>
          <a:lstStyle/>
          <a:p>
            <a:r>
              <a:rPr lang="en-US" b="1" dirty="0"/>
              <a:t>Horizontal instability: losses across collimators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C0CB7CE0-31A7-4055-BBC4-DEBDEF98ABD4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7</a:t>
            </a:fld>
            <a:endParaRPr lang="en-US" sz="800" b="0" dirty="0">
              <a:solidFill>
                <a:schemeClr val="bg1"/>
              </a:solidFill>
            </a:endParaRP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5711ECB4-4C39-741C-F9E3-0FD5E17D7478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C9308575-7EAB-8093-93F4-D293506E95EE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E0D8DC-0211-C8A8-AB06-78CFEF4C8F77}"/>
              </a:ext>
            </a:extLst>
          </p:cNvPr>
          <p:cNvSpPr txBox="1"/>
          <p:nvPr/>
        </p:nvSpPr>
        <p:spPr>
          <a:xfrm>
            <a:off x="2237400" y="2420359"/>
            <a:ext cx="46044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FAFAFA"/>
                </a:solidFill>
                <a:effectLst/>
                <a:latin typeface="-apple-system"/>
              </a:rPr>
              <a:t>anchor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032846-53FF-7211-AF8D-F00B909D12C2}"/>
              </a:ext>
            </a:extLst>
          </p:cNvPr>
          <p:cNvSpPr txBox="1"/>
          <p:nvPr/>
        </p:nvSpPr>
        <p:spPr>
          <a:xfrm>
            <a:off x="4082400" y="2113200"/>
            <a:ext cx="65" cy="4433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ts val="3700"/>
              </a:lnSpc>
            </a:pPr>
            <a:endParaRPr lang="en-US" sz="3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52A0B6-4F4E-5EB5-EF68-BC7D0D3D6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2000" y="1657350"/>
            <a:ext cx="7315200" cy="34137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F1E2B6-EF80-7DE8-A437-179B57DB3759}"/>
                  </a:ext>
                </a:extLst>
              </p:cNvPr>
              <p:cNvSpPr txBox="1"/>
              <p:nvPr/>
            </p:nvSpPr>
            <p:spPr>
              <a:xfrm>
                <a:off x="-9600" y="737673"/>
                <a:ext cx="8993099" cy="975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1800" dirty="0"/>
                  <a:t>Considering the configuration </a:t>
                </a:r>
                <a14:m>
                  <m:oMath xmlns:m="http://schemas.openxmlformats.org/officeDocument/2006/math"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m:rPr>
                        <m:nor/>
                      </m:rPr>
                      <a:rPr lang="en-US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0°</m:t>
                    </m:r>
                    <m:r>
                      <a:rPr lang="it-IT" sz="18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𝝉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1800" b="1" dirty="0"/>
                  <a:t>:</a:t>
                </a:r>
              </a:p>
              <a:p>
                <a:pPr marL="285750" indent="-285750" algn="l">
                  <a:lnSpc>
                    <a:spcPts val="3700"/>
                  </a:lnSpc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Significant losses in the tertiary collimators, efficiently protecting SR collimators.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F1E2B6-EF80-7DE8-A437-179B57DB3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00" y="737673"/>
                <a:ext cx="8993099" cy="975267"/>
              </a:xfrm>
              <a:prstGeom prst="rect">
                <a:avLst/>
              </a:prstGeom>
              <a:blipFill>
                <a:blip r:embed="rId4"/>
                <a:stretch>
                  <a:fillRect l="-542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1458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22084-0968-9100-B331-67151D9A8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228AD5-A0FE-549E-A46B-36F47CE9F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79937"/>
            <a:ext cx="8763000" cy="804066"/>
          </a:xfrm>
        </p:spPr>
        <p:txBody>
          <a:bodyPr/>
          <a:lstStyle/>
          <a:p>
            <a:r>
              <a:rPr lang="en-US" b="1" dirty="0"/>
              <a:t>Losses at the primary collimators: horizontal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E464EF8F-B502-5465-3C79-75E3036076C7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8</a:t>
            </a:fld>
            <a:endParaRPr lang="en-US" sz="800" b="0" dirty="0">
              <a:solidFill>
                <a:schemeClr val="bg1"/>
              </a:solidFill>
            </a:endParaRPr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369237DC-5903-010A-2597-2B749681473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76200" y="1390712"/>
            <a:ext cx="4486275" cy="3695638"/>
          </a:xfrm>
          <a:prstGeom prst="rect">
            <a:avLst/>
          </a:prstGeo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6319312E-012C-D9A6-01AE-FCF83BB3AC4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 r="6645"/>
          <a:stretch/>
        </p:blipFill>
        <p:spPr>
          <a:xfrm>
            <a:off x="4505326" y="1390712"/>
            <a:ext cx="4486274" cy="369563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A328B7A-652C-A27D-002D-78EB69D807CD}"/>
              </a:ext>
            </a:extLst>
          </p:cNvPr>
          <p:cNvSpPr txBox="1"/>
          <p:nvPr/>
        </p:nvSpPr>
        <p:spPr>
          <a:xfrm>
            <a:off x="304800" y="861342"/>
            <a:ext cx="815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dirty="0"/>
              <a:t>To compare the various cases is useful to look at the losses in the primary wrt time: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ED39A4-E8C2-397A-2DB3-9903597CFBD1}"/>
                  </a:ext>
                </a:extLst>
              </p:cNvPr>
              <p:cNvSpPr txBox="1"/>
              <p:nvPr/>
            </p:nvSpPr>
            <p:spPr>
              <a:xfrm>
                <a:off x="-130277" y="1336315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ED39A4-E8C2-397A-2DB3-9903597CF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0277" y="1336315"/>
                <a:ext cx="1752600" cy="566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E31E7D8-D761-E480-6C87-354B0E683B0B}"/>
                  </a:ext>
                </a:extLst>
              </p:cNvPr>
              <p:cNvSpPr txBox="1"/>
              <p:nvPr/>
            </p:nvSpPr>
            <p:spPr>
              <a:xfrm>
                <a:off x="2750477" y="1511519"/>
                <a:ext cx="463836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6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E31E7D8-D761-E480-6C87-354B0E683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0477" y="1511519"/>
                <a:ext cx="463836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feld 2">
            <a:extLst>
              <a:ext uri="{FF2B5EF4-FFF2-40B4-BE49-F238E27FC236}">
                <a16:creationId xmlns:a16="http://schemas.microsoft.com/office/drawing/2014/main" id="{59BB27C8-F307-A302-B399-9EDE6D02A995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F133A945-90C6-AE72-0F64-D82F120C6FED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2583446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EB2E0-69D6-3991-9A42-0832EBFA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B23889A-7D17-C759-A22D-C2BB14CEC0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" b="7176"/>
          <a:stretch/>
        </p:blipFill>
        <p:spPr>
          <a:xfrm>
            <a:off x="0" y="831590"/>
            <a:ext cx="6452299" cy="21332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6EE0A95-86D3-B293-BF86-4A38319F62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9" b="1219"/>
          <a:stretch/>
        </p:blipFill>
        <p:spPr>
          <a:xfrm>
            <a:off x="-7888" y="2866880"/>
            <a:ext cx="6460187" cy="22669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8030570-5A43-4DEE-F72D-F76C9426D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402648"/>
            <a:ext cx="8263350" cy="506698"/>
          </a:xfrm>
        </p:spPr>
        <p:txBody>
          <a:bodyPr/>
          <a:lstStyle/>
          <a:p>
            <a:r>
              <a:rPr lang="en-US" b="1" dirty="0"/>
              <a:t>Vertical instability: worst case</a:t>
            </a:r>
          </a:p>
        </p:txBody>
      </p:sp>
      <p:sp>
        <p:nvSpPr>
          <p:cNvPr id="17" name="Foliennummernplatzhalter 4">
            <a:extLst>
              <a:ext uri="{FF2B5EF4-FFF2-40B4-BE49-F238E27FC236}">
                <a16:creationId xmlns:a16="http://schemas.microsoft.com/office/drawing/2014/main" id="{093E9426-0B14-B8CB-FA73-9F7937FE027F}"/>
              </a:ext>
            </a:extLst>
          </p:cNvPr>
          <p:cNvSpPr txBox="1">
            <a:spLocks/>
          </p:cNvSpPr>
          <p:nvPr/>
        </p:nvSpPr>
        <p:spPr>
          <a:xfrm>
            <a:off x="8745299" y="61740"/>
            <a:ext cx="324000" cy="170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US" sz="800" b="0" smtClean="0">
                <a:solidFill>
                  <a:schemeClr val="bg1"/>
                </a:solidFill>
              </a:rPr>
              <a:pPr algn="r">
                <a:lnSpc>
                  <a:spcPct val="100000"/>
                </a:lnSpc>
              </a:pPr>
              <a:t>9</a:t>
            </a:fld>
            <a:endParaRPr lang="en-US" sz="800" b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CE3CF0-02E1-A8FE-9091-6A565E496EB0}"/>
                  </a:ext>
                </a:extLst>
              </p:cNvPr>
              <p:cNvSpPr txBox="1"/>
              <p:nvPr/>
            </p:nvSpPr>
            <p:spPr>
              <a:xfrm>
                <a:off x="6550474" y="1208700"/>
                <a:ext cx="2518825" cy="2893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 Entire beam lost within </a:t>
                </a:r>
                <a:endParaRPr lang="it-IT" sz="1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     ∼9</m:t>
                    </m:r>
                  </m:oMath>
                </a14:m>
                <a:r>
                  <a:rPr lang="en-US" sz="1400" dirty="0"/>
                  <a:t>(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14</m:t>
                    </m:r>
                  </m:oMath>
                </a14:m>
                <a:r>
                  <a:rPr lang="en-US" sz="1400" dirty="0"/>
                  <a:t>) turns for </a:t>
                </a:r>
                <a14:m>
                  <m:oMath xmlns:m="http://schemas.openxmlformats.org/officeDocument/2006/math"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=3</m:t>
                    </m:r>
                    <m:d>
                      <m:dPr>
                        <m:ctrlPr>
                          <a:rPr lang="it-IT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</m:oMath>
                </a14:m>
                <a:r>
                  <a:rPr lang="it-IT" sz="1400" b="0" dirty="0"/>
                  <a:t>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it-IT" sz="1400" b="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b="1" dirty="0"/>
                  <a:t>First loss at turn 21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𝑴𝑱</m:t>
                    </m:r>
                  </m:oMath>
                </a14:m>
                <a:r>
                  <a:rPr lang="it-IT" sz="1400" b="1" dirty="0"/>
                  <a:t>) then turn 20 </a:t>
                </a:r>
                <a:r>
                  <a:rPr lang="en-US" sz="1400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it-IT" sz="1400" b="1" i="1">
                            <a:latin typeface="Cambria Math" panose="02040503050406030204" pitchFamily="18" charset="0"/>
                          </a:rPr>
                          <m:t>𝒍𝒐𝒔𝒕</m:t>
                        </m:r>
                      </m:sub>
                    </m:sSub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∼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4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it-IT" sz="1400" b="1" dirty="0"/>
                  <a:t>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Less losses in the aperture compared to the horizontal case.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Losses are more spread across the turns.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CE3CF0-02E1-A8FE-9091-6A565E496E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0474" y="1208700"/>
                <a:ext cx="2518825" cy="2893100"/>
              </a:xfrm>
              <a:prstGeom prst="rect">
                <a:avLst/>
              </a:prstGeom>
              <a:blipFill>
                <a:blip r:embed="rId5"/>
                <a:stretch>
                  <a:fillRect l="-484" t="-211" r="-2421" b="-1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D86B17-5C83-80B1-AB8F-78944B7586C2}"/>
                  </a:ext>
                </a:extLst>
              </p:cNvPr>
              <p:cNvSpPr txBox="1"/>
              <p:nvPr/>
            </p:nvSpPr>
            <p:spPr>
              <a:xfrm>
                <a:off x="4800600" y="2662008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22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ED86B17-5C83-80B1-AB8F-78944B758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2662008"/>
                <a:ext cx="1752600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8024A0F-EFAA-DFDE-C792-9D8922CA89BE}"/>
                  </a:ext>
                </a:extLst>
              </p:cNvPr>
              <p:cNvSpPr txBox="1"/>
              <p:nvPr/>
            </p:nvSpPr>
            <p:spPr>
              <a:xfrm>
                <a:off x="4800600" y="632747"/>
                <a:ext cx="1752600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Turn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21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  <m:r>
                        <m:rPr>
                          <m:nor/>
                        </m:rP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1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0°</m:t>
                      </m:r>
                      <m:r>
                        <a:rPr lang="it-IT" sz="1100" b="1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𝝉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it-IT" sz="11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8024A0F-EFAA-DFDE-C792-9D8922CA8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632747"/>
                <a:ext cx="1752600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2">
            <a:extLst>
              <a:ext uri="{FF2B5EF4-FFF2-40B4-BE49-F238E27FC236}">
                <a16:creationId xmlns:a16="http://schemas.microsoft.com/office/drawing/2014/main" id="{35C34F2C-BC60-8083-330B-639243A2DFFB}"/>
              </a:ext>
            </a:extLst>
          </p:cNvPr>
          <p:cNvSpPr txBox="1"/>
          <p:nvPr/>
        </p:nvSpPr>
        <p:spPr>
          <a:xfrm>
            <a:off x="3829644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8EB13729-2E60-D8CB-B796-EF6F7F95EA29}"/>
              </a:ext>
            </a:extLst>
          </p:cNvPr>
          <p:cNvSpPr txBox="1"/>
          <p:nvPr/>
        </p:nvSpPr>
        <p:spPr>
          <a:xfrm>
            <a:off x="1007831" y="61740"/>
            <a:ext cx="2748914" cy="1633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25/11/2024 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Collimation Meeting </a:t>
            </a:r>
          </a:p>
        </p:txBody>
      </p:sp>
    </p:spTree>
    <p:extLst>
      <p:ext uri="{BB962C8B-B14F-4D97-AF65-F5344CB8AC3E}">
        <p14:creationId xmlns:p14="http://schemas.microsoft.com/office/powerpoint/2010/main" val="419287525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FCC_Italy_Frane_2024</Template>
  <TotalTime>4252</TotalTime>
  <Words>1284</Words>
  <Application>Microsoft Office PowerPoint</Application>
  <PresentationFormat>On-screen Show (16:9)</PresentationFormat>
  <Paragraphs>251</Paragraphs>
  <Slides>20</Slides>
  <Notes>8</Notes>
  <HiddenSlides>2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-apple-system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Rise time instability: Introduction</vt:lpstr>
      <vt:lpstr>Simulation setup</vt:lpstr>
      <vt:lpstr>Case studies</vt:lpstr>
      <vt:lpstr>Preliminary results</vt:lpstr>
      <vt:lpstr>Horizontal instability: worst case</vt:lpstr>
      <vt:lpstr>Horizontal instability: collimator impacts</vt:lpstr>
      <vt:lpstr>Horizontal instability: losses across collimators</vt:lpstr>
      <vt:lpstr>Losses at the primary collimators: horizontal</vt:lpstr>
      <vt:lpstr>Vertical instability: worst case</vt:lpstr>
      <vt:lpstr>Vertical instability: collimator impacts</vt:lpstr>
      <vt:lpstr>Vertical instability: losses across collimators</vt:lpstr>
      <vt:lpstr>PowerPoint Presentation</vt:lpstr>
      <vt:lpstr>Conclusions</vt:lpstr>
      <vt:lpstr>Thank you  for your attention.</vt:lpstr>
      <vt:lpstr>Backup</vt:lpstr>
      <vt:lpstr>PowerPoint Presentation</vt:lpstr>
      <vt:lpstr>Transverse beam position over turns</vt:lpstr>
      <vt:lpstr>Fast instability: Introduction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Giulia Nigrelli</dc:creator>
  <cp:lastModifiedBy>Giulia Nigrelli</cp:lastModifiedBy>
  <cp:revision>17</cp:revision>
  <dcterms:created xsi:type="dcterms:W3CDTF">2024-10-27T08:17:36Z</dcterms:created>
  <dcterms:modified xsi:type="dcterms:W3CDTF">2024-11-25T09:01:58Z</dcterms:modified>
</cp:coreProperties>
</file>