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80" r:id="rId3"/>
    <p:sldId id="282" r:id="rId4"/>
    <p:sldId id="285" r:id="rId5"/>
    <p:sldId id="281" r:id="rId6"/>
    <p:sldId id="278" r:id="rId7"/>
    <p:sldId id="258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84" r:id="rId20"/>
    <p:sldId id="279" r:id="rId21"/>
    <p:sldId id="283" r:id="rId22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7505"/>
  </p:normalViewPr>
  <p:slideViewPr>
    <p:cSldViewPr>
      <p:cViewPr varScale="1">
        <p:scale>
          <a:sx n="162" d="100"/>
          <a:sy n="162" d="100"/>
        </p:scale>
        <p:origin x="96" y="69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11/5/2024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11/5/2024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11/5/2024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11/5/2024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11/5/2024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11/5/2024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11/5/2024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11/5/2024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11/5/2024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11/5/2024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11/5/2024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11/5/2024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11/5/2024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11/5/2024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11/5/2024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comment/3173094/0.1" TargetMode="External"/><Relationship Id="rId2" Type="http://schemas.openxmlformats.org/officeDocument/2006/relationships/hyperlink" Target="https://edms.cern.ch/comment/3173076/0.1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MWPC Consolidation Strategy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Inaki Ortega, Jean Cenede, Jan Buesa, Christophe Vuitton</a:t>
            </a:r>
            <a:endParaRPr dirty="0"/>
          </a:p>
          <a:p>
            <a:pPr algn="l">
              <a:defRPr/>
            </a:pPr>
            <a:r>
              <a:rPr lang="en-US" sz="1800" dirty="0"/>
              <a:t>177</a:t>
            </a:r>
            <a:r>
              <a:rPr lang="en-US" sz="1800" baseline="30000" dirty="0"/>
              <a:t>th</a:t>
            </a:r>
            <a:r>
              <a:rPr lang="en-US" sz="1800" dirty="0"/>
              <a:t> EATM - 5 November 2024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yellow square with a glass inside&#10;&#10;Description automatically generated with medium confidence">
            <a:extLst>
              <a:ext uri="{FF2B5EF4-FFF2-40B4-BE49-F238E27FC236}">
                <a16:creationId xmlns:a16="http://schemas.microsoft.com/office/drawing/2014/main" id="{F1FCBF80-4BFE-82B7-F61F-0CB996FD19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606" y="0"/>
            <a:ext cx="5146025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9BBFD0-09D0-1A7D-5D52-0D273E79C22C}"/>
              </a:ext>
            </a:extLst>
          </p:cNvPr>
          <p:cNvSpPr txBox="1"/>
          <p:nvPr/>
        </p:nvSpPr>
        <p:spPr>
          <a:xfrm>
            <a:off x="1757531" y="1540566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Full stack assembled</a:t>
            </a:r>
          </a:p>
        </p:txBody>
      </p:sp>
    </p:spTree>
    <p:extLst>
      <p:ext uri="{BB962C8B-B14F-4D97-AF65-F5344CB8AC3E}">
        <p14:creationId xmlns:p14="http://schemas.microsoft.com/office/powerpoint/2010/main" val="2831194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etal box with a yellow glass inside&#10;&#10;Description automatically generated with medium confidence">
            <a:extLst>
              <a:ext uri="{FF2B5EF4-FFF2-40B4-BE49-F238E27FC236}">
                <a16:creationId xmlns:a16="http://schemas.microsoft.com/office/drawing/2014/main" id="{48164CD1-DE7E-5842-E004-8FD526C093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988" y="0"/>
            <a:ext cx="5146025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CCDC54-5E81-D745-C8EA-5444C67D7870}"/>
              </a:ext>
            </a:extLst>
          </p:cNvPr>
          <p:cNvSpPr txBox="1"/>
          <p:nvPr/>
        </p:nvSpPr>
        <p:spPr>
          <a:xfrm>
            <a:off x="1720880" y="691270"/>
            <a:ext cx="1556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Detector box </a:t>
            </a:r>
          </a:p>
          <a:p>
            <a:r>
              <a:rPr lang="en-US" dirty="0"/>
              <a:t>closed</a:t>
            </a:r>
          </a:p>
        </p:txBody>
      </p:sp>
    </p:spTree>
    <p:extLst>
      <p:ext uri="{BB962C8B-B14F-4D97-AF65-F5344CB8AC3E}">
        <p14:creationId xmlns:p14="http://schemas.microsoft.com/office/powerpoint/2010/main" val="704845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etal box with a yellow window&#10;&#10;Description automatically generated">
            <a:extLst>
              <a:ext uri="{FF2B5EF4-FFF2-40B4-BE49-F238E27FC236}">
                <a16:creationId xmlns:a16="http://schemas.microsoft.com/office/drawing/2014/main" id="{82646FD2-0B17-6C97-4121-696C3D0915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215" y="629628"/>
            <a:ext cx="8020269" cy="60183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DC51851-380D-BC0B-D55C-363CBEB2CB89}"/>
              </a:ext>
            </a:extLst>
          </p:cNvPr>
          <p:cNvSpPr txBox="1"/>
          <p:nvPr/>
        </p:nvSpPr>
        <p:spPr>
          <a:xfrm>
            <a:off x="1734005" y="210034"/>
            <a:ext cx="3749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Connected to gas in the test bench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2697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loved hand holding a piece of glass&#10;&#10;Description automatically generated">
            <a:extLst>
              <a:ext uri="{FF2B5EF4-FFF2-40B4-BE49-F238E27FC236}">
                <a16:creationId xmlns:a16="http://schemas.microsoft.com/office/drawing/2014/main" id="{2FC4EF91-3553-C8B1-3B82-C0240512D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753" y="0"/>
            <a:ext cx="5146025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7B3B85C-0C74-7C78-9D3C-431BCC84E611}"/>
              </a:ext>
            </a:extLst>
          </p:cNvPr>
          <p:cNvSpPr txBox="1"/>
          <p:nvPr/>
        </p:nvSpPr>
        <p:spPr>
          <a:xfrm>
            <a:off x="1672754" y="1102531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Clearance issue </a:t>
            </a:r>
          </a:p>
          <a:p>
            <a:r>
              <a:rPr lang="en-US" dirty="0"/>
              <a:t>with the signal PCB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50937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etal square with wires on a table&#10;&#10;Description automatically generated">
            <a:extLst>
              <a:ext uri="{FF2B5EF4-FFF2-40B4-BE49-F238E27FC236}">
                <a16:creationId xmlns:a16="http://schemas.microsoft.com/office/drawing/2014/main" id="{DB7DA12B-B38E-4CE8-1087-514968EFCF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851" y="1123412"/>
            <a:ext cx="7429372" cy="55749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A1E5B23-0AD4-96D9-4FCA-A02D303D9FB7}"/>
              </a:ext>
            </a:extLst>
          </p:cNvPr>
          <p:cNvSpPr txBox="1"/>
          <p:nvPr/>
        </p:nvSpPr>
        <p:spPr>
          <a:xfrm>
            <a:off x="1742756" y="200082"/>
            <a:ext cx="67505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Solution: make a groove in the box to make a place for the PCB </a:t>
            </a:r>
          </a:p>
          <a:p>
            <a:r>
              <a:rPr lang="en-US" dirty="0"/>
              <a:t>	-&gt; side problem: lost gas tightness</a:t>
            </a:r>
          </a:p>
          <a:p>
            <a:r>
              <a:rPr lang="en-US" dirty="0"/>
              <a:t>		-&gt; workaround: strong tape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59344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G_0776">
            <a:hlinkClick r:id="" action="ppaction://media"/>
            <a:extLst>
              <a:ext uri="{FF2B5EF4-FFF2-40B4-BE49-F238E27FC236}">
                <a16:creationId xmlns:a16="http://schemas.microsoft.com/office/drawing/2014/main" id="{C17C5BA8-057E-8606-233A-3D99C744F54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52900" y="0"/>
            <a:ext cx="38862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CADA9C5-4DC9-1C4D-9E71-CFB40DA09F53}"/>
              </a:ext>
            </a:extLst>
          </p:cNvPr>
          <p:cNvSpPr txBox="1"/>
          <p:nvPr/>
        </p:nvSpPr>
        <p:spPr>
          <a:xfrm>
            <a:off x="1672755" y="1531292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Can you see the sparks?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43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screw&#10;&#10;Description automatically generated">
            <a:extLst>
              <a:ext uri="{FF2B5EF4-FFF2-40B4-BE49-F238E27FC236}">
                <a16:creationId xmlns:a16="http://schemas.microsoft.com/office/drawing/2014/main" id="{3E3D2D23-3AB0-9E3B-5B73-1D42C72EC5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81" r="7121"/>
          <a:stretch/>
        </p:blipFill>
        <p:spPr>
          <a:xfrm>
            <a:off x="1524001" y="739394"/>
            <a:ext cx="4779563" cy="6118606"/>
          </a:xfrm>
          <a:prstGeom prst="rect">
            <a:avLst/>
          </a:prstGeom>
        </p:spPr>
      </p:pic>
      <p:pic>
        <p:nvPicPr>
          <p:cNvPr id="5" name="Picture 4" descr="A metal piece with a screw and a metal rod&#10;&#10;Description automatically generated with medium confidence">
            <a:extLst>
              <a:ext uri="{FF2B5EF4-FFF2-40B4-BE49-F238E27FC236}">
                <a16:creationId xmlns:a16="http://schemas.microsoft.com/office/drawing/2014/main" id="{453E7842-AA2B-0082-F178-C98CC0ACB5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88" t="10781"/>
          <a:stretch/>
        </p:blipFill>
        <p:spPr>
          <a:xfrm>
            <a:off x="6303564" y="739395"/>
            <a:ext cx="4364437" cy="611860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A3D44E8-7AAF-75AC-22B9-1DC989502BFE}"/>
              </a:ext>
            </a:extLst>
          </p:cNvPr>
          <p:cNvSpPr txBox="1"/>
          <p:nvPr/>
        </p:nvSpPr>
        <p:spPr>
          <a:xfrm>
            <a:off x="1751508" y="245007"/>
            <a:ext cx="818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Found the issue: broken HV connector during manipulation – it went unnoticed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7A2A1B4-D421-3F86-7E39-FE1E23789EC5}"/>
              </a:ext>
            </a:extLst>
          </p:cNvPr>
          <p:cNvCxnSpPr>
            <a:cxnSpLocks/>
          </p:cNvCxnSpPr>
          <p:nvPr/>
        </p:nvCxnSpPr>
        <p:spPr>
          <a:xfrm flipH="1">
            <a:off x="3960942" y="3049458"/>
            <a:ext cx="385010" cy="3281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BBC4193-809C-0E8C-D2E8-8A7FF0554272}"/>
              </a:ext>
            </a:extLst>
          </p:cNvPr>
          <p:cNvSpPr txBox="1"/>
          <p:nvPr/>
        </p:nvSpPr>
        <p:spPr>
          <a:xfrm>
            <a:off x="4345953" y="2802265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Broken insulation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381E160-9D20-0F53-FF67-10E2D226F787}"/>
              </a:ext>
            </a:extLst>
          </p:cNvPr>
          <p:cNvCxnSpPr/>
          <p:nvPr/>
        </p:nvCxnSpPr>
        <p:spPr>
          <a:xfrm flipH="1" flipV="1">
            <a:off x="8060429" y="4151990"/>
            <a:ext cx="425352" cy="5381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2C89859-20B4-EC65-92E2-C2AD19FF5C61}"/>
              </a:ext>
            </a:extLst>
          </p:cNvPr>
          <p:cNvSpPr txBox="1"/>
          <p:nvPr/>
        </p:nvSpPr>
        <p:spPr>
          <a:xfrm>
            <a:off x="8168874" y="4690129"/>
            <a:ext cx="2492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How a good connector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looks like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8850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etal plate with screws and wires&#10;&#10;Description automatically generated">
            <a:extLst>
              <a:ext uri="{FF2B5EF4-FFF2-40B4-BE49-F238E27FC236}">
                <a16:creationId xmlns:a16="http://schemas.microsoft.com/office/drawing/2014/main" id="{540DEB1A-E08B-1421-994C-6F17F6357D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257" y="0"/>
            <a:ext cx="5146025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595FF5-7090-7F6D-48A8-0DE822A14D05}"/>
              </a:ext>
            </a:extLst>
          </p:cNvPr>
          <p:cNvSpPr txBox="1"/>
          <p:nvPr/>
        </p:nvSpPr>
        <p:spPr>
          <a:xfrm>
            <a:off x="1720881" y="1500667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Solved thanks to </a:t>
            </a:r>
          </a:p>
          <a:p>
            <a:r>
              <a:rPr lang="en-US" dirty="0"/>
              <a:t>skillful technicians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4405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table with different objects on it&#10;&#10;Description automatically generated">
            <a:extLst>
              <a:ext uri="{FF2B5EF4-FFF2-40B4-BE49-F238E27FC236}">
                <a16:creationId xmlns:a16="http://schemas.microsoft.com/office/drawing/2014/main" id="{DCDE9E17-A344-9F38-04CA-5ED2B3BD7C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425" y="786904"/>
            <a:ext cx="7725151" cy="579688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F97B71C-DCE5-E417-3573-907838D94C21}"/>
              </a:ext>
            </a:extLst>
          </p:cNvPr>
          <p:cNvSpPr txBox="1"/>
          <p:nvPr/>
        </p:nvSpPr>
        <p:spPr>
          <a:xfrm>
            <a:off x="1834635" y="274210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Ready to reassemble again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32884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a pliers&#10;&#10;Description automatically generated">
            <a:extLst>
              <a:ext uri="{FF2B5EF4-FFF2-40B4-BE49-F238E27FC236}">
                <a16:creationId xmlns:a16="http://schemas.microsoft.com/office/drawing/2014/main" id="{B36F05BA-3717-1683-3336-AC1E2CADEA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509" y="0"/>
            <a:ext cx="5146025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C85BA06-33B5-7F33-4A3A-9A92E8F4937F}"/>
              </a:ext>
            </a:extLst>
          </p:cNvPr>
          <p:cNvSpPr txBox="1"/>
          <p:nvPr/>
        </p:nvSpPr>
        <p:spPr>
          <a:xfrm>
            <a:off x="1777758" y="1933804"/>
            <a:ext cx="181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issue: </a:t>
            </a:r>
          </a:p>
          <a:p>
            <a:r>
              <a:rPr lang="en-US" dirty="0"/>
              <a:t>unsoldered wire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2382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3EECD7-0FF8-1266-DEC5-95A350C62B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US" dirty="0"/>
              <a:t>Large chambers (XWCM): </a:t>
            </a:r>
          </a:p>
          <a:p>
            <a:pPr marL="666900" lvl="1" indent="-342900">
              <a:buFontTx/>
              <a:buChar char="-"/>
            </a:pPr>
            <a:r>
              <a:rPr lang="en-US" dirty="0"/>
              <a:t>Critical: only 1 spare available (recently repaired, although with a few dead channels).</a:t>
            </a:r>
          </a:p>
          <a:p>
            <a:pPr marL="666900" lvl="1" indent="-342900">
              <a:buFontTx/>
              <a:buChar char="-"/>
            </a:pPr>
            <a:r>
              <a:rPr lang="en-US" dirty="0"/>
              <a:t>Several beamlines depend on these: M2, K12, CHARM.</a:t>
            </a:r>
          </a:p>
          <a:p>
            <a:pPr marL="342900" indent="-342900">
              <a:buFontTx/>
              <a:buChar char="-"/>
            </a:pPr>
            <a:r>
              <a:rPr lang="en-US" dirty="0"/>
              <a:t>Small chambers (XWCA): </a:t>
            </a:r>
          </a:p>
          <a:p>
            <a:pPr marL="666900" lvl="1" indent="-342900">
              <a:buFontTx/>
              <a:buChar char="-"/>
            </a:pPr>
            <a:r>
              <a:rPr lang="en-US" dirty="0"/>
              <a:t>Not critical: a few units ready. Their failure rate is lower because they’re not installed in high-radiation areas.</a:t>
            </a:r>
          </a:p>
          <a:p>
            <a:pPr marL="342900" indent="-342900">
              <a:buFontTx/>
              <a:buChar char="-"/>
            </a:pPr>
            <a:r>
              <a:rPr lang="en-US" dirty="0"/>
              <a:t>Local electronics:</a:t>
            </a:r>
          </a:p>
          <a:p>
            <a:pPr marL="666900" lvl="1" indent="-342900">
              <a:buFontTx/>
              <a:buChar char="-"/>
            </a:pPr>
            <a:r>
              <a:rPr lang="en-US" dirty="0"/>
              <a:t>Not critical: we produced 2 years ago sufficient electronics</a:t>
            </a:r>
          </a:p>
          <a:p>
            <a:pPr marL="342900" indent="-342900">
              <a:buFontTx/>
              <a:buChar char="-"/>
            </a:pPr>
            <a:r>
              <a:rPr lang="en-US" dirty="0"/>
              <a:t>VME electronics:</a:t>
            </a:r>
          </a:p>
          <a:p>
            <a:pPr marL="666900" lvl="1" indent="-342900">
              <a:buFontTx/>
              <a:buChar char="-"/>
            </a:pPr>
            <a:r>
              <a:rPr lang="en-US" dirty="0"/>
              <a:t>Not critical: boards are failing due to ageing and we’re not able to repair them.</a:t>
            </a:r>
          </a:p>
          <a:p>
            <a:pPr marL="666900" lvl="1" indent="-342900">
              <a:buFontTx/>
              <a:buChar char="-"/>
            </a:pPr>
            <a:r>
              <a:rPr lang="en-US" dirty="0"/>
              <a:t>However, these do not break often + the new generation of boards is being designed.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99323A-B39C-96AC-05D9-2514EBB23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MWPC Status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9A5862-6A21-0019-C812-9C20DB336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729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2EF6BD1-DFC5-E592-2DEC-3DA32DD321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881377"/>
            <a:ext cx="9144000" cy="58581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3611BE9-5B1B-FAF8-8EDA-648E40A5A895}"/>
              </a:ext>
            </a:extLst>
          </p:cNvPr>
          <p:cNvSpPr txBox="1"/>
          <p:nvPr/>
        </p:nvSpPr>
        <p:spPr>
          <a:xfrm>
            <a:off x="1821320" y="308541"/>
            <a:ext cx="2621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finally made it work!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83545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8324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3F6ED5-7A5F-EBAD-FEBF-B0F073B558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successfully tested the first 10cm x 10cm prototype in the lab.</a:t>
            </a: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However, it took longer than expected to produce.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GB" dirty="0"/>
              <a:t>Issues with the weaving machine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GB" dirty="0"/>
              <a:t>Many small problems with the prototype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We have learnt a lot from this prototype, and we feel confident about going for the 20cm x 20cm chamber.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750C0F0-000C-3705-0807-9396CE7E8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prototype status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6C644C-B1BF-1DE9-BDDC-54D9DCEF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477254-C475-71C0-3E49-AA27CA098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016" y="3896519"/>
            <a:ext cx="5688632" cy="1599673"/>
          </a:xfrm>
          <a:prstGeom prst="rect">
            <a:avLst/>
          </a:prstGeom>
        </p:spPr>
      </p:pic>
      <p:pic>
        <p:nvPicPr>
          <p:cNvPr id="7" name="Picture 6" descr="A metal square with wires on a table&#10;&#10;Description automatically generated">
            <a:extLst>
              <a:ext uri="{FF2B5EF4-FFF2-40B4-BE49-F238E27FC236}">
                <a16:creationId xmlns:a16="http://schemas.microsoft.com/office/drawing/2014/main" id="{4352ED4D-06AC-587B-993E-A6762C9E57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3593860"/>
            <a:ext cx="3474074" cy="26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783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79787B1-BFB8-DD05-7DAA-B4519F5577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41705" y="836712"/>
            <a:ext cx="5622847" cy="4608512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8F08122-FD5A-D82F-02C3-51B6F2020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8F91D5-785F-D17B-F225-429BFAF6C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55FE04-F6D1-4332-2AC5-B498AF166F20}"/>
              </a:ext>
            </a:extLst>
          </p:cNvPr>
          <p:cNvSpPr txBox="1"/>
          <p:nvPr/>
        </p:nvSpPr>
        <p:spPr bwMode="auto">
          <a:xfrm>
            <a:off x="335360" y="1700808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second iteration is being produced, also</a:t>
            </a:r>
          </a:p>
          <a:p>
            <a:r>
              <a:rPr lang="en-US" dirty="0"/>
              <a:t>including feedback from the survey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9154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486C22-C932-8F7B-D779-3CF1BE3C4F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Due to the critical situation of spares, we should aim for a second prototype for April 2025</a:t>
            </a: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Critical Spare situation recently presented at IEFC and Budget Change Request submitted a few weeks ago to ensure funding for the next units: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Verdana" panose="020B060403050404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SPSX-PM-BC-0023 v.0.1 "Budget Change Request for WP3.2.4 MWPCs" by Inaki Ortega Ruiz. Link: </a:t>
            </a:r>
            <a:r>
              <a:rPr lang="en-GB" sz="1800" u="sng" dirty="0">
                <a:solidFill>
                  <a:srgbClr val="0000FF"/>
                </a:solidFill>
                <a:effectLst/>
                <a:latin typeface="Verdana" panose="020B0604030504040204" pitchFamily="34" charset="0"/>
                <a:ea typeface="Aptos" panose="020B0004020202020204" pitchFamily="34" charset="0"/>
                <a:cs typeface="Aptos" panose="020B0004020202020204" pitchFamily="34" charset="0"/>
                <a:hlinkClick r:id="rId2"/>
              </a:rPr>
              <a:t>https://edms.cern.ch/comment/3173076/0.1</a:t>
            </a:r>
            <a:endParaRPr lang="en-GB" sz="1800" u="sng" dirty="0">
              <a:solidFill>
                <a:srgbClr val="0000FF"/>
              </a:solidFill>
              <a:effectLst/>
              <a:latin typeface="Verdana" panose="020B060403050404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Verdana" panose="020B0604030504040204" pitchFamily="34" charset="0"/>
                <a:ea typeface="Aptos" panose="020B0004020202020204" pitchFamily="34" charset="0"/>
                <a:cs typeface="Aptos" panose="020B0004020202020204" pitchFamily="34" charset="0"/>
              </a:rPr>
              <a:t>3173094 v.0.1 "Multi-Wire Proportional Chambers - Critical Spares" by Inaki Ortega Ruiz. Link: </a:t>
            </a:r>
            <a:r>
              <a:rPr lang="en-GB" u="sng" dirty="0">
                <a:solidFill>
                  <a:srgbClr val="0000FF"/>
                </a:solidFill>
                <a:effectLst/>
                <a:latin typeface="Verdana" panose="020B0604030504040204" pitchFamily="34" charset="0"/>
                <a:ea typeface="Aptos" panose="020B0004020202020204" pitchFamily="34" charset="0"/>
                <a:cs typeface="Aptos" panose="020B0004020202020204" pitchFamily="34" charset="0"/>
                <a:hlinkClick r:id="rId3"/>
              </a:rPr>
              <a:t>https://edms.cern.ch/comment/3173094/0.1</a:t>
            </a: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At the moment we’re only 2 people working on it -&gt; slow progress.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US" dirty="0"/>
              <a:t>Based on our experience, we need more people working on this to achieve our goal.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US" dirty="0"/>
              <a:t>A new Fellow physicist from the SY-BI group </a:t>
            </a:r>
            <a:r>
              <a:rPr lang="en-US"/>
              <a:t>is joining us.</a:t>
            </a:r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19CB66-498F-84FA-4189-5587C1CE5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MWPC refurbishment outlook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78224A-89B9-27ED-A099-0F3F9CE41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89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343F75-27D5-D9BA-2224-8948BE94EFE0}"/>
              </a:ext>
            </a:extLst>
          </p:cNvPr>
          <p:cNvSpPr txBox="1"/>
          <p:nvPr/>
        </p:nvSpPr>
        <p:spPr>
          <a:xfrm>
            <a:off x="1660391" y="212964"/>
            <a:ext cx="887121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First prototype production and testing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Assembly of the first prototype has been strongly delayed due to the “unavailability” of the weaving machine.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Around March 2024 we finally got all wire planes and started assembly.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has been quite a journey – I’ll try to transmit the experience to you</a:t>
            </a:r>
          </a:p>
          <a:p>
            <a:endParaRPr lang="en-US" dirty="0"/>
          </a:p>
        </p:txBody>
      </p:sp>
      <p:pic>
        <p:nvPicPr>
          <p:cNvPr id="8" name="Picture 7" descr="A group of rectangular colored rectangular objects&#10;&#10;Description automatically generated with medium confidence">
            <a:extLst>
              <a:ext uri="{FF2B5EF4-FFF2-40B4-BE49-F238E27FC236}">
                <a16:creationId xmlns:a16="http://schemas.microsoft.com/office/drawing/2014/main" id="{192C9767-C752-0EDD-FE2F-368BC5EFE3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956026" y="2063861"/>
            <a:ext cx="3882909" cy="517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93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orking on a table&#10;&#10;Description automatically generated">
            <a:extLst>
              <a:ext uri="{FF2B5EF4-FFF2-40B4-BE49-F238E27FC236}">
                <a16:creationId xmlns:a16="http://schemas.microsoft.com/office/drawing/2014/main" id="{BCA136C0-766C-7E78-6B90-5BF1EE4247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275" y="730003"/>
            <a:ext cx="7846582" cy="58880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C4E26E-85A1-3753-A49E-EFEDAB843493}"/>
              </a:ext>
            </a:extLst>
          </p:cNvPr>
          <p:cNvSpPr txBox="1"/>
          <p:nvPr/>
        </p:nvSpPr>
        <p:spPr>
          <a:xfrm>
            <a:off x="1773382" y="239991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Mechanical tweaks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6591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a piece of metal&#10;&#10;Description automatically generated">
            <a:extLst>
              <a:ext uri="{FF2B5EF4-FFF2-40B4-BE49-F238E27FC236}">
                <a16:creationId xmlns:a16="http://schemas.microsoft.com/office/drawing/2014/main" id="{DA72C7CC-FB1D-7B87-3A68-A649A004DC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988" y="0"/>
            <a:ext cx="5146025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D9B3EE-F6D2-E7F3-CEF4-D19AC01BA5DD}"/>
              </a:ext>
            </a:extLst>
          </p:cNvPr>
          <p:cNvSpPr txBox="1"/>
          <p:nvPr/>
        </p:nvSpPr>
        <p:spPr>
          <a:xfrm>
            <a:off x="1677130" y="533765"/>
            <a:ext cx="18774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Assembly in the </a:t>
            </a:r>
          </a:p>
          <a:p>
            <a:r>
              <a:rPr lang="en-US" dirty="0"/>
              <a:t>laminar flow </a:t>
            </a:r>
          </a:p>
          <a:p>
            <a:r>
              <a:rPr lang="en-US" dirty="0"/>
              <a:t>chamber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4677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28</TotalTime>
  <Words>514</Words>
  <Application>Microsoft Office PowerPoint</Application>
  <DocSecurity>0</DocSecurity>
  <PresentationFormat>Widescreen</PresentationFormat>
  <Paragraphs>65</Paragraphs>
  <Slides>21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Verdana</vt:lpstr>
      <vt:lpstr>Office Theme</vt:lpstr>
      <vt:lpstr>MWPC Consolidation Strategy</vt:lpstr>
      <vt:lpstr>MWPC Status</vt:lpstr>
      <vt:lpstr>First prototype status</vt:lpstr>
      <vt:lpstr>PowerPoint Presentation</vt:lpstr>
      <vt:lpstr>MWPC refurbishment outlook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Inaki Ortega Ruiz</dc:creator>
  <cp:keywords/>
  <dc:description/>
  <cp:lastModifiedBy>Inaki Ortega Ruiz</cp:lastModifiedBy>
  <cp:revision>14</cp:revision>
  <dcterms:created xsi:type="dcterms:W3CDTF">2024-11-04T13:32:25Z</dcterms:created>
  <dcterms:modified xsi:type="dcterms:W3CDTF">2024-11-05T13:00:58Z</dcterms:modified>
  <cp:category/>
  <dc:identifier/>
  <cp:contentStatus/>
  <dc:language/>
  <cp:version/>
</cp:coreProperties>
</file>