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Belleza"/>
      <p:regular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font" Target="fonts/Belleza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16b69ccfd8_2_8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316b69ccfd8_2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6b69ccfd8_2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6b69ccfd8_2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6b69ccfd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6b69ccfd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6b69ccfd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16b69ccfd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16b69ccfd8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16b69ccfd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6b69ccfd8_2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16b69ccfd8_2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16b69ccfd8_2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16b69ccfd8_2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_edited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5"/>
          <p:cNvSpPr txBox="1"/>
          <p:nvPr/>
        </p:nvSpPr>
        <p:spPr>
          <a:xfrm>
            <a:off x="3725700" y="4552575"/>
            <a:ext cx="1689900" cy="4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PUMA@ISOLDE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P. Arrutia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indent="-3048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1pPr>
            <a:lvl2pPr indent="-304800" lvl="1" marL="91440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2pPr>
            <a:lvl3pPr indent="-304800" lvl="2" marL="137160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3pPr>
            <a:lvl4pPr indent="-304800" lvl="3" marL="1828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4pPr>
            <a:lvl5pPr indent="-304800" lvl="4" marL="22860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5pPr>
            <a:lvl6pPr indent="-304800" lvl="5" marL="27432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-"/>
              <a:defRPr sz="1200">
                <a:solidFill>
                  <a:schemeClr val="accent1"/>
                </a:solidFill>
              </a:defRPr>
            </a:lvl6pPr>
            <a:lvl7pPr indent="-304800" lvl="6" marL="320040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7pPr>
            <a:lvl8pPr indent="-304800" lvl="7" marL="36576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▪"/>
              <a:defRPr sz="1200">
                <a:solidFill>
                  <a:schemeClr val="accent1"/>
                </a:solidFill>
              </a:defRPr>
            </a:lvl8pPr>
            <a:lvl9pPr indent="-304800" lvl="8" marL="41148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/>
            </a:lvl1pPr>
            <a:lvl2pPr indent="-37719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340"/>
              <a:buChar char="•"/>
              <a:defRPr/>
            </a:lvl2pPr>
            <a:lvl3pPr indent="-35813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79" name="Google Shape;79;p18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457200" y="205979"/>
            <a:ext cx="7467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457200" y="1200151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2" type="body"/>
          </p:nvPr>
        </p:nvSpPr>
        <p:spPr>
          <a:xfrm>
            <a:off x="4267200" y="1200150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457200" y="204788"/>
            <a:ext cx="82296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455613" y="3826475"/>
            <a:ext cx="82311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457200" y="952333"/>
            <a:ext cx="40401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1"/>
          <p:cNvSpPr txBox="1"/>
          <p:nvPr>
            <p:ph idx="3" type="body"/>
          </p:nvPr>
        </p:nvSpPr>
        <p:spPr>
          <a:xfrm>
            <a:off x="4645026" y="952333"/>
            <a:ext cx="40419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1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1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457200" y="889146"/>
            <a:ext cx="3200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57200" y="1485900"/>
            <a:ext cx="7086600" cy="27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/>
          <p:nvPr>
            <p:ph type="title"/>
          </p:nvPr>
        </p:nvSpPr>
        <p:spPr>
          <a:xfrm>
            <a:off x="5556732" y="1279282"/>
            <a:ext cx="30540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4" name="Google Shape;114;p24"/>
          <p:cNvSpPr/>
          <p:nvPr>
            <p:ph idx="2" type="pic"/>
          </p:nvPr>
        </p:nvSpPr>
        <p:spPr>
          <a:xfrm>
            <a:off x="558797" y="601648"/>
            <a:ext cx="4759500" cy="35697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5556734" y="2249074"/>
            <a:ext cx="3054000" cy="19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20" name="Google Shape;12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4" name="Google Shape;12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27" name="Google Shape;127;p27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31" name="Google Shape;13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474970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1336672/contributions/5626757/attachments/2754216/4795386/ISCC98_bidault_seniorFellowsipActivities.pdf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ndico.cern.ch/event/1336672/contributions/5626757/attachments/2754216/4795386/ISCC98_bidault_seniorFellowsipActivities.pdf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500"/>
              <a:t>WP2: the RC6 beam line</a:t>
            </a:r>
            <a:endParaRPr sz="4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sz="3100"/>
          </a:p>
        </p:txBody>
      </p:sp>
      <p:sp>
        <p:nvSpPr>
          <p:cNvPr id="138" name="Google Shape;138;p29"/>
          <p:cNvSpPr txBox="1"/>
          <p:nvPr>
            <p:ph idx="1" type="subTitle"/>
          </p:nvPr>
        </p:nvSpPr>
        <p:spPr>
          <a:xfrm>
            <a:off x="311700" y="3138925"/>
            <a:ext cx="8520600" cy="11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P. Arrutia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u="sng">
                <a:solidFill>
                  <a:schemeClr val="hlink"/>
                </a:solidFill>
                <a:hlinkClick r:id="rId3"/>
              </a:rPr>
              <a:t>PUMA@ISOLDE #8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20/11/2024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</p:txBody>
      </p:sp>
      <p:sp>
        <p:nvSpPr>
          <p:cNvPr id="139" name="Google Shape;13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Optics</a:t>
            </a:r>
            <a:r>
              <a:rPr lang="en-GB"/>
              <a:t> model</a:t>
            </a:r>
            <a:endParaRPr/>
          </a:p>
        </p:txBody>
      </p:sp>
      <p:sp>
        <p:nvSpPr>
          <p:cNvPr id="145" name="Google Shape;145;p30"/>
          <p:cNvSpPr txBox="1"/>
          <p:nvPr>
            <p:ph idx="1" type="body"/>
          </p:nvPr>
        </p:nvSpPr>
        <p:spPr>
          <a:xfrm>
            <a:off x="457200" y="994200"/>
            <a:ext cx="3533400" cy="885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/>
              <a:t>Updated optics model with most recent integration drawings:</a:t>
            </a:r>
            <a:endParaRPr sz="2400"/>
          </a:p>
        </p:txBody>
      </p:sp>
      <p:sp>
        <p:nvSpPr>
          <p:cNvPr id="146" name="Google Shape;146;p30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37004"/>
            <a:ext cx="8839198" cy="206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1850" y="999926"/>
            <a:ext cx="4420200" cy="1177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Optics model (ii)</a:t>
            </a:r>
            <a:endParaRPr/>
          </a:p>
        </p:txBody>
      </p:sp>
      <p:sp>
        <p:nvSpPr>
          <p:cNvPr id="155" name="Google Shape;155;p31"/>
          <p:cNvSpPr txBox="1"/>
          <p:nvPr>
            <p:ph idx="1" type="body"/>
          </p:nvPr>
        </p:nvSpPr>
        <p:spPr>
          <a:xfrm>
            <a:off x="457200" y="994200"/>
            <a:ext cx="8229600" cy="1199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900"/>
              <a:t>Verified that good transmission can be obtained at 60 KeV, when bypassing the MRToF.</a:t>
            </a:r>
            <a:endParaRPr sz="1900"/>
          </a:p>
          <a:p>
            <a:pPr indent="-349250" lvl="0" marL="457200" rtl="0" algn="l">
              <a:spcBef>
                <a:spcPts val="600"/>
              </a:spcBef>
              <a:spcAft>
                <a:spcPts val="0"/>
              </a:spcAft>
              <a:buSzPts val="1900"/>
              <a:buChar char="-"/>
            </a:pPr>
            <a:r>
              <a:rPr lang="en-GB" sz="1900"/>
              <a:t>Initial conditions (courtesy of L. Nies, measurements by N. Bidault*):</a:t>
            </a:r>
            <a:endParaRPr sz="1900"/>
          </a:p>
        </p:txBody>
      </p:sp>
      <p:sp>
        <p:nvSpPr>
          <p:cNvPr id="156" name="Google Shape;156;p31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*Details </a:t>
            </a:r>
            <a:r>
              <a:rPr lang="en-GB" u="sng">
                <a:hlinkClick r:id="rId3"/>
              </a:rPr>
              <a:t>here</a:t>
            </a:r>
            <a:endParaRPr/>
          </a:p>
        </p:txBody>
      </p:sp>
      <p:pic>
        <p:nvPicPr>
          <p:cNvPr id="157" name="Google Shape;15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7150" y="2555025"/>
            <a:ext cx="2756264" cy="119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1700" y="2307676"/>
            <a:ext cx="202882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42025" y="2346300"/>
            <a:ext cx="4067175" cy="18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Optics model (ii)</a:t>
            </a:r>
            <a:endParaRPr/>
          </a:p>
        </p:txBody>
      </p:sp>
      <p:sp>
        <p:nvSpPr>
          <p:cNvPr id="166" name="Google Shape;166;p32"/>
          <p:cNvSpPr txBox="1"/>
          <p:nvPr>
            <p:ph idx="1" type="body"/>
          </p:nvPr>
        </p:nvSpPr>
        <p:spPr>
          <a:xfrm>
            <a:off x="457200" y="994200"/>
            <a:ext cx="8229600" cy="1199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900"/>
              <a:t>Verified that good transmission can be obtained at 60 KeV, when bypassing the MRToF.</a:t>
            </a:r>
            <a:endParaRPr sz="19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“Error study”: rotated initial conditions and re-optimised quad strengths.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Able to recover &gt;90% transmission -&gt; MIRACLS bender remains main bottleneck.</a:t>
            </a:r>
            <a:endParaRPr sz="1600"/>
          </a:p>
        </p:txBody>
      </p:sp>
      <p:sp>
        <p:nvSpPr>
          <p:cNvPr id="167" name="Google Shape;167;p32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*Details </a:t>
            </a:r>
            <a:r>
              <a:rPr lang="en-GB" u="sng">
                <a:hlinkClick r:id="rId3"/>
              </a:rPr>
              <a:t>here</a:t>
            </a:r>
            <a:endParaRPr/>
          </a:p>
        </p:txBody>
      </p:sp>
      <p:pic>
        <p:nvPicPr>
          <p:cNvPr id="168" name="Google Shape;16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050" y="2357375"/>
            <a:ext cx="3847500" cy="17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4275" y="2357375"/>
            <a:ext cx="2603226" cy="180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09900" y="2412139"/>
            <a:ext cx="1823400" cy="204058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2"/>
          <p:cNvSpPr txBox="1"/>
          <p:nvPr/>
        </p:nvSpPr>
        <p:spPr>
          <a:xfrm>
            <a:off x="7410800" y="2227650"/>
            <a:ext cx="168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dk1"/>
                </a:solidFill>
              </a:rPr>
              <a:t>Beam loss locations</a:t>
            </a:r>
            <a:endParaRPr sz="1200" u="sng">
              <a:solidFill>
                <a:schemeClr val="dk1"/>
              </a:solidFill>
            </a:endParaRPr>
          </a:p>
        </p:txBody>
      </p:sp>
      <p:sp>
        <p:nvSpPr>
          <p:cNvPr id="172" name="Google Shape;172;p3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ZQNAs</a:t>
            </a:r>
            <a:endParaRPr/>
          </a:p>
        </p:txBody>
      </p:sp>
      <p:sp>
        <p:nvSpPr>
          <p:cNvPr id="178" name="Google Shape;178;p33"/>
          <p:cNvSpPr txBox="1"/>
          <p:nvPr>
            <p:ph idx="1" type="body"/>
          </p:nvPr>
        </p:nvSpPr>
        <p:spPr>
          <a:xfrm>
            <a:off x="457200" y="994200"/>
            <a:ext cx="4550100" cy="336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ABT is providing 3 ZQNA doublets for PUMA@ISOLDE:</a:t>
            </a:r>
            <a:endParaRPr sz="16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4 spares in total (both for the 57 ZQNAs in ELENA and the 3 ZQNAs in PUMA) -&gt; Possibly manufacture 1 extra ZQNA in 2025 (already budgeted within PUMA).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Transitions between quad and pipe need to be manufactured (not provided by ABT)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Final discussion about supports and metrology ongoing.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Careful when installing: assembly not symmetrical (AD_ZQNA_0003).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79" name="Google Shape;179;p33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1550" y="380077"/>
            <a:ext cx="1893993" cy="1848898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1" name="Google Shape;18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6850" y="2461950"/>
            <a:ext cx="3880950" cy="2465325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2" name="Google Shape;182;p3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188" name="Google Shape;188;p34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-"/>
            </a:pPr>
            <a:r>
              <a:rPr lang="en-GB" sz="2200"/>
              <a:t>Beam transport at 60 KeV modelled, achieving good transmission.</a:t>
            </a:r>
            <a:endParaRPr sz="22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en-GB" sz="1600"/>
              <a:t>Emittance measurements performed last week in RC2 via quad scan -&gt; to be compared to previous measurements.</a:t>
            </a:r>
            <a:endParaRPr sz="16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GB" sz="2200"/>
              <a:t>ZQNAs almost ready for installation. Might produce 1 spare in 2025.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GB" sz="2200"/>
              <a:t>From ABT: 0.1 FTE, includes beam physics (P. Arrutia) and hardware work for ZQNAs (A. Prost).</a:t>
            </a:r>
            <a:endParaRPr sz="2200"/>
          </a:p>
        </p:txBody>
      </p:sp>
      <p:sp>
        <p:nvSpPr>
          <p:cNvPr id="189" name="Google Shape;189;p34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5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</a:t>
            </a:r>
            <a:endParaRPr/>
          </a:p>
        </p:txBody>
      </p:sp>
      <p:sp>
        <p:nvSpPr>
          <p:cNvPr id="196" name="Google Shape;196;p35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