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8" r:id="rId2"/>
    <p:sldId id="256" r:id="rId3"/>
    <p:sldId id="262" r:id="rId4"/>
    <p:sldId id="263" r:id="rId5"/>
    <p:sldId id="264" r:id="rId6"/>
    <p:sldId id="260" r:id="rId7"/>
    <p:sldId id="257" r:id="rId8"/>
    <p:sldId id="259" r:id="rId9"/>
    <p:sldId id="265" r:id="rId10"/>
    <p:sldId id="266" r:id="rId11"/>
    <p:sldId id="267" r:id="rId12"/>
    <p:sldId id="268" r:id="rId13"/>
    <p:sldId id="270" r:id="rId14"/>
    <p:sldId id="261" r:id="rId15"/>
    <p:sldId id="269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6" autoAdjust="0"/>
    <p:restoredTop sz="94686"/>
  </p:normalViewPr>
  <p:slideViewPr>
    <p:cSldViewPr snapToGrid="0" snapToObjects="1">
      <p:cViewPr varScale="1">
        <p:scale>
          <a:sx n="176" d="100"/>
          <a:sy n="176" d="100"/>
        </p:scale>
        <p:origin x="130" y="653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11/18/2024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11/18/2024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28 May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BI4Puma@IsoldeDay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28 May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BI4Puma@IsoldeDay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28 May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BI4Puma@IsoldeDay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28 May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BI4Puma@IsoldeDay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28 May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BI4Puma@IsoldeDay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28 May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BI4Puma@IsoldeDay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28 May 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BI4Puma@IsoldeDay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28 May 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BI4Puma@IsoldeDay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May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BI4Puma@IsoldeDay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May 2024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BI4Puma@IsoldeDay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May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BI4Puma@IsoldeDay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May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BI4Puma@IsoldeDay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May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BI4Puma@IsoldeDay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04 September 2024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BI4Puma@IsoldeDay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May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BI4Puma@IsoldeDay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May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BI4Puma@IsoldeDay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May 2024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BI4Puma@IsoldeDay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May 2024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BI4Puma@IsoldeDay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28 May 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BI4Puma@IsoldeDay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.service-now.com/service-portal?id=ticket&amp;table=u_request_fulfillment&amp;n=RQF2597896" TargetMode="External"/><Relationship Id="rId2" Type="http://schemas.openxmlformats.org/officeDocument/2006/relationships/hyperlink" Target="https://cern.service-now.com/service-portal?id=ticket&amp;table=u_request_fulfillment&amp;n=RQF2634357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png"/><Relationship Id="rId5" Type="http://schemas.openxmlformats.org/officeDocument/2006/relationships/hyperlink" Target="https://cern.service-now.com/service-portal?id=ticket&amp;table=u_request_fulfillment&amp;sys_id=77aa3aa2970c52108a6b34ae2153afca&amp;view=sp" TargetMode="External"/><Relationship Id="rId4" Type="http://schemas.openxmlformats.org/officeDocument/2006/relationships/hyperlink" Target="https://cern.service-now.com/service-portal?id=ticket&amp;table=u_request_fulfillment&amp;sys_id=c9c8c2a5832746d0bd5a5fb6feaad357&amp;view=sp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FA041626-B994-A7DD-073E-F1E0E0E70F0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Beam Instrumentation for </a:t>
            </a:r>
            <a:r>
              <a:rPr lang="en-US" dirty="0" err="1"/>
              <a:t>Puma@Isolde</a:t>
            </a:r>
            <a:endParaRPr lang="en-GB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489977A7-0C53-25CD-954E-A17D28B88DF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600" b="0" dirty="0"/>
              <a:t>M. Martin Nieto , P. Martins, J. Tassan-Viol</a:t>
            </a:r>
          </a:p>
          <a:p>
            <a:pPr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600" b="0" dirty="0"/>
              <a:t>W. Andreazza, S. Bart Pedersen</a:t>
            </a:r>
          </a:p>
          <a:p>
            <a:pPr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600" b="0" dirty="0"/>
              <a:t>C. Pasquino, F. Roncarolo</a:t>
            </a:r>
          </a:p>
          <a:p>
            <a:pPr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600" b="0" dirty="0" err="1"/>
              <a:t>Puma@Isolde</a:t>
            </a:r>
            <a:r>
              <a:rPr lang="en-US" sz="1600" b="0" dirty="0"/>
              <a:t> Day – 20-Nov-2024 </a:t>
            </a:r>
          </a:p>
          <a:p>
            <a:pPr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endParaRPr lang="en-US" sz="1600" b="0" dirty="0"/>
          </a:p>
          <a:p>
            <a:pPr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endParaRPr lang="en-GB" sz="1600" b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61E46F-67E9-B2C5-5635-1E2DF17495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20 Nov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751327-CB7C-709E-6054-845A6D063D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BI4Puma@IsoldeDay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8BC78D-2D45-843B-93CC-8CC98263F0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9236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2BFB289-0850-23AC-4EB0-B40CC12E77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74" y="1047428"/>
            <a:ext cx="11376024" cy="2065337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sz="1800" b="0" dirty="0"/>
              <a:t>Standard ISOLDE FC-Scanner electronics. 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800" b="0" dirty="0"/>
              <a:t>IN-OUT and FC charge measurement via PLC.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800" b="0" dirty="0"/>
              <a:t>PAM (Pico-Ampere Meter) via </a:t>
            </a:r>
            <a:r>
              <a:rPr lang="en-US" sz="1800" b="0" dirty="0" err="1"/>
              <a:t>profinet</a:t>
            </a:r>
            <a:r>
              <a:rPr lang="en-US" sz="1800" b="0" dirty="0"/>
              <a:t> communication. PAM connected on free channels in rack 50 continuing ones in RC6.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800" b="0" dirty="0">
                <a:solidFill>
                  <a:srgbClr val="333333"/>
                </a:solidFill>
                <a:latin typeface="Helvetica" panose="020B0604020202020204" pitchFamily="34" charset="0"/>
              </a:rPr>
              <a:t>Scanner driven by stepping motors, read out ISO-SCANNER VME boards.</a:t>
            </a:r>
            <a:endParaRPr lang="en-US" sz="1800" b="0" dirty="0"/>
          </a:p>
          <a:p>
            <a:pPr>
              <a:spcBef>
                <a:spcPts val="600"/>
              </a:spcBef>
              <a:spcAft>
                <a:spcPts val="0"/>
              </a:spcAft>
            </a:pPr>
            <a:endParaRPr lang="en-US" sz="1800" b="0" dirty="0"/>
          </a:p>
          <a:p>
            <a:pPr>
              <a:spcBef>
                <a:spcPts val="600"/>
              </a:spcBef>
              <a:spcAft>
                <a:spcPts val="0"/>
              </a:spcAft>
            </a:pPr>
            <a:endParaRPr lang="en-US" sz="1800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AF6759B-E2D3-E2AF-D8B7-32EFC7956A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DB1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B87613-1E19-F950-8259-35E62D6D04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BI4Puma@IsoldeDay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C7486D-C39D-8E06-9CCA-AA2DC3D467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ABA299F2-DC3D-7BB2-D1A4-271E01E3E2DD}"/>
              </a:ext>
            </a:extLst>
          </p:cNvPr>
          <p:cNvSpPr txBox="1">
            <a:spLocks/>
          </p:cNvSpPr>
          <p:nvPr/>
        </p:nvSpPr>
        <p:spPr>
          <a:xfrm>
            <a:off x="412776" y="3878997"/>
            <a:ext cx="11376024" cy="179219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800" b="0" dirty="0"/>
              <a:t>Slit control via Standard HIE ISOLDE electronics and motor drivers.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800" b="0" dirty="0"/>
              <a:t>Baseline specs </a:t>
            </a:r>
            <a:r>
              <a:rPr lang="en-US" sz="1800" b="0" dirty="0">
                <a:sym typeface="Wingdings" panose="05000000000000000000" pitchFamily="2" charset="2"/>
              </a:rPr>
              <a:t> only </a:t>
            </a:r>
            <a:r>
              <a:rPr lang="en-US" sz="1800" b="0" dirty="0" err="1">
                <a:sym typeface="Wingdings" panose="05000000000000000000" pitchFamily="2" charset="2"/>
              </a:rPr>
              <a:t>MagneTOF</a:t>
            </a:r>
            <a:r>
              <a:rPr lang="en-US" sz="1800" b="0" dirty="0">
                <a:sym typeface="Wingdings" panose="05000000000000000000" pitchFamily="2" charset="2"/>
              </a:rPr>
              <a:t> expected to be used with pulsed beam, but to cope </a:t>
            </a:r>
            <a:r>
              <a:rPr lang="en-US" sz="1800" b="0" dirty="0"/>
              <a:t>with uncertainty about absolute signal levels and signal/noise:</a:t>
            </a:r>
          </a:p>
          <a:p>
            <a:pPr marL="666900" lvl="1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b="0" dirty="0"/>
              <a:t>FC DAQ: recently agreed to prepare both low energy FC DAQ (spare channels available as for DB1) and HIE Isolde readout to cope. 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800" b="0" dirty="0" err="1"/>
              <a:t>MagneTOF</a:t>
            </a:r>
            <a:r>
              <a:rPr lang="en-US" sz="1800" b="0" dirty="0"/>
              <a:t> signal via TDC (next slide).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800" b="0" dirty="0"/>
              <a:t>Initial design with 2 sets of slits changed to a single set.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endParaRPr lang="en-US" sz="1800" b="0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315ADE8B-FF41-9AD9-5359-3689CD7D5F26}"/>
              </a:ext>
            </a:extLst>
          </p:cNvPr>
          <p:cNvSpPr txBox="1">
            <a:spLocks/>
          </p:cNvSpPr>
          <p:nvPr/>
        </p:nvSpPr>
        <p:spPr>
          <a:xfrm>
            <a:off x="407988" y="3212365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DB2,3,4</a:t>
            </a: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D1677CFB-8CBF-DB77-6F8B-FAAE7FF71B74}"/>
              </a:ext>
            </a:extLst>
          </p:cNvPr>
          <p:cNvSpPr txBox="1">
            <a:spLocks/>
          </p:cNvSpPr>
          <p:nvPr/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anchor="ctr" anchorCtr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100" dirty="0">
                <a:solidFill>
                  <a:schemeClr val="bg1"/>
                </a:solidFill>
              </a:rPr>
              <a:t>20 Nov 2024</a:t>
            </a:r>
          </a:p>
        </p:txBody>
      </p:sp>
    </p:spTree>
    <p:extLst>
      <p:ext uri="{BB962C8B-B14F-4D97-AF65-F5344CB8AC3E}">
        <p14:creationId xmlns:p14="http://schemas.microsoft.com/office/powerpoint/2010/main" val="19157608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D2DDA7D-5102-C933-352E-D2E168EA11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Needed resolution is ~1ns, for 10 ns to 5 µs windows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Choice of TDC done, waiting on budget/procurement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 err="1"/>
              <a:t>PicoQuant</a:t>
            </a:r>
            <a:r>
              <a:rPr lang="en-US" dirty="0"/>
              <a:t> </a:t>
            </a:r>
            <a:r>
              <a:rPr lang="en-US" dirty="0" err="1"/>
              <a:t>MultiHarp</a:t>
            </a:r>
            <a:r>
              <a:rPr lang="en-US" dirty="0"/>
              <a:t> 150 8P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 err="1"/>
              <a:t>Standardised</a:t>
            </a:r>
            <a:r>
              <a:rPr lang="en-US" dirty="0"/>
              <a:t> model with LHC BSRL and ISOLDE upgrades.</a:t>
            </a:r>
          </a:p>
          <a:p>
            <a:pPr marL="990900" lvl="2" indent="-342900"/>
            <a:r>
              <a:rPr lang="en-US" dirty="0"/>
              <a:t>Simplified management of spares, software development…</a:t>
            </a:r>
          </a:p>
          <a:p>
            <a:pPr marL="990900" lvl="2" indent="-342900"/>
            <a:r>
              <a:rPr lang="en-US" dirty="0"/>
              <a:t>Negligible dead-time, critical for ion counting.</a:t>
            </a:r>
          </a:p>
          <a:p>
            <a:pPr marL="666900" lvl="1" indent="-342900"/>
            <a:r>
              <a:rPr lang="en-US" dirty="0"/>
              <a:t>~16 </a:t>
            </a:r>
            <a:r>
              <a:rPr lang="en-US" dirty="0" err="1"/>
              <a:t>kEUR</a:t>
            </a:r>
            <a:r>
              <a:rPr lang="en-US" dirty="0"/>
              <a:t> for system (spare channels)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FESA class to be developed to adapt to this TDC.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30A4DC5-82B4-8EE8-32D4-E954F12060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MagneTOF</a:t>
            </a:r>
            <a:r>
              <a:rPr lang="en-US" dirty="0"/>
              <a:t> – DAQ via TDC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18DD92-49C9-A3A5-9469-8C58F9883E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BI4Puma@IsoldeDay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CFCDAE-D368-1410-A816-E5997BC4F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8F9BF959-7A89-A5F6-4C83-3CB0D185000C}"/>
              </a:ext>
            </a:extLst>
          </p:cNvPr>
          <p:cNvSpPr txBox="1">
            <a:spLocks/>
          </p:cNvSpPr>
          <p:nvPr/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anchor="ctr" anchorCtr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100" dirty="0">
                <a:solidFill>
                  <a:schemeClr val="bg1"/>
                </a:solidFill>
              </a:rPr>
              <a:t>20 Nov 2024</a:t>
            </a:r>
          </a:p>
        </p:txBody>
      </p:sp>
    </p:spTree>
    <p:extLst>
      <p:ext uri="{BB962C8B-B14F-4D97-AF65-F5344CB8AC3E}">
        <p14:creationId xmlns:p14="http://schemas.microsoft.com/office/powerpoint/2010/main" val="4443605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7598A6B-F8A9-D13B-7119-F752DA8063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9151" y="1710418"/>
            <a:ext cx="7336221" cy="2597660"/>
          </a:xfrm>
        </p:spPr>
        <p:txBody>
          <a:bodyPr/>
          <a:lstStyle/>
          <a:p>
            <a:r>
              <a:rPr lang="en-US" b="0" dirty="0"/>
              <a:t>Requests submitted and being processed: </a:t>
            </a:r>
          </a:p>
          <a:p>
            <a:r>
              <a:rPr lang="en-US" sz="1800" b="0" dirty="0">
                <a:solidFill>
                  <a:srgbClr val="0000FF"/>
                </a:solidFill>
                <a:latin typeface="SegoeUI"/>
                <a:hlinkClick r:id="rId2"/>
              </a:rPr>
              <a:t>RQF2634357</a:t>
            </a:r>
            <a:r>
              <a:rPr lang="en-US" sz="1800" b="0" dirty="0">
                <a:solidFill>
                  <a:srgbClr val="1B1B1B"/>
                </a:solidFill>
                <a:latin typeface="SegoeUI"/>
                <a:hlinkClick r:id="rId2"/>
              </a:rPr>
              <a:t>  DIC</a:t>
            </a:r>
            <a:endParaRPr lang="en-US" sz="1800" b="0" dirty="0">
              <a:solidFill>
                <a:srgbClr val="1B1B1B"/>
              </a:solidFill>
              <a:latin typeface="SegoeUI"/>
            </a:endParaRPr>
          </a:p>
          <a:p>
            <a:r>
              <a:rPr lang="en-US" sz="1800" b="0" dirty="0">
                <a:solidFill>
                  <a:srgbClr val="0000FF"/>
                </a:solidFill>
                <a:latin typeface="SegoeUI"/>
                <a:hlinkClick r:id="rId3"/>
              </a:rPr>
              <a:t>RQF2597896</a:t>
            </a:r>
            <a:r>
              <a:rPr lang="en-US" sz="1800" b="0" dirty="0">
                <a:solidFill>
                  <a:srgbClr val="1B1B1B"/>
                </a:solidFill>
                <a:latin typeface="SegoeUI"/>
                <a:hlinkClick r:id="rId3"/>
              </a:rPr>
              <a:t>  Rack</a:t>
            </a:r>
            <a:endParaRPr lang="en-US" sz="1800" b="0" dirty="0">
              <a:solidFill>
                <a:srgbClr val="1B1B1B"/>
              </a:solidFill>
              <a:latin typeface="SegoeUI"/>
            </a:endParaRPr>
          </a:p>
          <a:p>
            <a:r>
              <a:rPr lang="en-GB" sz="1800" b="0" u="sng" dirty="0">
                <a:solidFill>
                  <a:srgbClr val="0000FF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  <a:hlinkClick r:id="rId4"/>
              </a:rPr>
              <a:t>RQF2749174 - Electrical connection of the rack</a:t>
            </a:r>
            <a:endParaRPr lang="en-US" sz="1800" b="0" dirty="0">
              <a:solidFill>
                <a:srgbClr val="1B1B1B"/>
              </a:solidFill>
              <a:latin typeface="SegoeUI"/>
            </a:endParaRPr>
          </a:p>
          <a:p>
            <a:r>
              <a:rPr lang="fr-FR" sz="1800" b="0" u="sng" dirty="0">
                <a:solidFill>
                  <a:srgbClr val="0000FF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  <a:hlinkClick r:id="rId5"/>
              </a:rPr>
              <a:t>RQF2783961 - Installation d'un </a:t>
            </a:r>
            <a:r>
              <a:rPr lang="fr-FR" sz="1800" b="0" u="sng" dirty="0" err="1">
                <a:solidFill>
                  <a:srgbClr val="0000FF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  <a:hlinkClick r:id="rId5"/>
              </a:rPr>
              <a:t>chassis</a:t>
            </a:r>
            <a:r>
              <a:rPr lang="fr-FR" sz="1800" b="0" u="sng" dirty="0">
                <a:solidFill>
                  <a:srgbClr val="0000FF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  <a:hlinkClick r:id="rId5"/>
              </a:rPr>
              <a:t> VME</a:t>
            </a:r>
            <a:endParaRPr lang="en-GB" sz="1800" b="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272E8C4-6D98-40C2-7C04-5CAA8DDB7B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Cables and Rack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F89833-BE8C-AC77-45DD-A38E2AE59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BI4Puma@IsoldeDay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FA5EAF-F98A-6043-3138-B05EB2A054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12187BA-6743-7E27-1FC4-38BE00670A6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34614" y="649985"/>
            <a:ext cx="4196508" cy="5021463"/>
          </a:xfrm>
          <a:prstGeom prst="rect">
            <a:avLst/>
          </a:prstGeom>
        </p:spPr>
      </p:pic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85C0288A-049B-8F8C-18F3-906E5E4DD975}"/>
              </a:ext>
            </a:extLst>
          </p:cNvPr>
          <p:cNvSpPr txBox="1">
            <a:spLocks/>
          </p:cNvSpPr>
          <p:nvPr/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anchor="ctr" anchorCtr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100" dirty="0">
                <a:solidFill>
                  <a:schemeClr val="bg1"/>
                </a:solidFill>
              </a:rPr>
              <a:t>20 Nov 2024</a:t>
            </a:r>
          </a:p>
        </p:txBody>
      </p:sp>
    </p:spTree>
    <p:extLst>
      <p:ext uri="{BB962C8B-B14F-4D97-AF65-F5344CB8AC3E}">
        <p14:creationId xmlns:p14="http://schemas.microsoft.com/office/powerpoint/2010/main" val="13264225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4CE0BA4-875D-EB9C-C6C3-E7ED5D771B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76" y="1124744"/>
            <a:ext cx="11376024" cy="4608512"/>
          </a:xfrm>
        </p:spPr>
        <p:txBody>
          <a:bodyPr/>
          <a:lstStyle/>
          <a:p>
            <a:r>
              <a:rPr lang="en-US" b="0" dirty="0"/>
              <a:t>Rack installed already.</a:t>
            </a:r>
          </a:p>
          <a:p>
            <a:r>
              <a:rPr lang="en-US" b="0" dirty="0"/>
              <a:t>Chassis and components being prepared / procured. Plan to be ready for end of the year</a:t>
            </a:r>
          </a:p>
          <a:p>
            <a:r>
              <a:rPr lang="en-US" b="0" dirty="0"/>
              <a:t>Budget: 70k foreseen in initial envelope may not be enough, depends on real cable costs (EN-EL to answer ticket) and TDC choices.</a:t>
            </a:r>
          </a:p>
          <a:p>
            <a:r>
              <a:rPr lang="en-US" b="0" dirty="0"/>
              <a:t>(Also related to HV platform plates, see next slides):</a:t>
            </a:r>
          </a:p>
          <a:p>
            <a:r>
              <a:rPr lang="en-US" b="0" dirty="0"/>
              <a:t>+15-20k for additional PAMs + DSS work for procurement, reception, chassis assembly/tests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5EDE7AA-2A02-EB52-C198-4460209B6A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Schedule and budget (electronics)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3A6120-6355-C778-C20E-557BB9CA6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BI4Puma@IsoldeDay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86B0A6-F757-1778-129F-37F6CAC8D8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1418BD43-894E-68A3-940D-77C54C575201}"/>
              </a:ext>
            </a:extLst>
          </p:cNvPr>
          <p:cNvSpPr txBox="1">
            <a:spLocks/>
          </p:cNvSpPr>
          <p:nvPr/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anchor="ctr" anchorCtr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100" dirty="0">
                <a:solidFill>
                  <a:schemeClr val="bg1"/>
                </a:solidFill>
              </a:rPr>
              <a:t>20 Nov 2024</a:t>
            </a:r>
          </a:p>
        </p:txBody>
      </p:sp>
    </p:spTree>
    <p:extLst>
      <p:ext uri="{BB962C8B-B14F-4D97-AF65-F5344CB8AC3E}">
        <p14:creationId xmlns:p14="http://schemas.microsoft.com/office/powerpoint/2010/main" val="15014797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0238F52A-5A89-789D-1E79-55AA961164E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829" t="18838" r="3738" b="3637"/>
          <a:stretch/>
        </p:blipFill>
        <p:spPr>
          <a:xfrm>
            <a:off x="6084888" y="1856540"/>
            <a:ext cx="5444388" cy="2758815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D2117BB6-A858-FC48-807A-E6B3D40BE7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Collector Plates – Additional request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0FF263-C5B5-AFA2-B924-575045D34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BI4Puma@IsoldeDay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EEB608-D80A-1037-D9E6-250216CB6A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300C80F-F7F1-87A0-0559-E661277F2FDA}"/>
              </a:ext>
            </a:extLst>
          </p:cNvPr>
          <p:cNvSpPr txBox="1"/>
          <p:nvPr/>
        </p:nvSpPr>
        <p:spPr>
          <a:xfrm>
            <a:off x="500798" y="2048964"/>
            <a:ext cx="5804178" cy="19389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tx2"/>
                </a:solidFill>
              </a:rPr>
              <a:t>4 Collector Plates + </a:t>
            </a:r>
            <a:r>
              <a:rPr lang="en-GB" sz="1400" dirty="0">
                <a:solidFill>
                  <a:schemeClr val="tx2"/>
                </a:solidFill>
              </a:rPr>
              <a:t>1 </a:t>
            </a:r>
            <a:r>
              <a:rPr lang="en-GB" sz="1400" dirty="0" err="1">
                <a:solidFill>
                  <a:schemeClr val="tx2"/>
                </a:solidFill>
              </a:rPr>
              <a:t>MagneToF</a:t>
            </a:r>
            <a:r>
              <a:rPr lang="en-GB" sz="1400" dirty="0">
                <a:solidFill>
                  <a:schemeClr val="tx2"/>
                </a:solidFill>
              </a:rPr>
              <a:t> mini</a:t>
            </a:r>
            <a:r>
              <a:rPr lang="en-US" sz="1400" dirty="0">
                <a:solidFill>
                  <a:schemeClr val="tx2"/>
                </a:solidFill>
              </a:rPr>
              <a:t>: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tx2"/>
                </a:solidFill>
              </a:rPr>
              <a:t>Pneumatically actuated.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chemeClr val="tx2"/>
                </a:solidFill>
              </a:rPr>
              <a:t>Study to be checked together with Lukas.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chemeClr val="tx2"/>
                </a:solidFill>
              </a:rPr>
              <a:t>Design by mid-January. 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GB" sz="1400" dirty="0" err="1">
                <a:solidFill>
                  <a:schemeClr val="tx2"/>
                </a:solidFill>
              </a:rPr>
              <a:t>MagneToF</a:t>
            </a:r>
            <a:r>
              <a:rPr lang="en-GB" sz="1400" dirty="0">
                <a:solidFill>
                  <a:schemeClr val="tx2"/>
                </a:solidFill>
              </a:rPr>
              <a:t> supplied by the collaboration.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tx2"/>
                </a:solidFill>
              </a:rPr>
              <a:t>Budget: 15X5 KCHF (75 KCHF) to be added to the previous envelope.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tx2"/>
                </a:solidFill>
              </a:rPr>
              <a:t>To be delivered after </a:t>
            </a:r>
            <a:r>
              <a:rPr lang="en-US" sz="1400" dirty="0" err="1">
                <a:solidFill>
                  <a:schemeClr val="tx2"/>
                </a:solidFill>
              </a:rPr>
              <a:t>DBs.</a:t>
            </a:r>
            <a:r>
              <a:rPr lang="en-US" sz="1400" dirty="0">
                <a:solidFill>
                  <a:schemeClr val="tx2"/>
                </a:solidFill>
              </a:rPr>
              <a:t> Last minute request, low priority.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tx2"/>
                </a:solidFill>
              </a:rPr>
              <a:t>Production to be launched end of 2025.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39BB3CD6-DE92-1AA0-BF05-13A92D99DC9D}"/>
              </a:ext>
            </a:extLst>
          </p:cNvPr>
          <p:cNvSpPr txBox="1">
            <a:spLocks/>
          </p:cNvSpPr>
          <p:nvPr/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anchor="ctr" anchorCtr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100" dirty="0">
                <a:solidFill>
                  <a:schemeClr val="bg1"/>
                </a:solidFill>
              </a:rPr>
              <a:t>20 Nov 2024</a:t>
            </a:r>
          </a:p>
        </p:txBody>
      </p:sp>
    </p:spTree>
    <p:extLst>
      <p:ext uri="{BB962C8B-B14F-4D97-AF65-F5344CB8AC3E}">
        <p14:creationId xmlns:p14="http://schemas.microsoft.com/office/powerpoint/2010/main" val="20140635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586A823-B3C5-76B5-1C15-8442E1E088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3200" y="944800"/>
            <a:ext cx="11376024" cy="5286521"/>
          </a:xfrm>
          <a:solidFill>
            <a:schemeClr val="bg1"/>
          </a:solidFill>
        </p:spPr>
        <p:txBody>
          <a:bodyPr/>
          <a:lstStyle/>
          <a:p>
            <a:pPr marL="342900" indent="-144000">
              <a:lnSpc>
                <a:spcPts val="2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600" b="0" dirty="0"/>
              <a:t>DBs study finished, integration completed, procurement in progress, manufacturing to start Q1 2025.</a:t>
            </a:r>
          </a:p>
          <a:p>
            <a:pPr marL="342900" indent="-144000">
              <a:lnSpc>
                <a:spcPts val="2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600" b="0" dirty="0"/>
              <a:t>Both DAQ types (low energy Isolde and HIE Isolde version) will be prepared.</a:t>
            </a:r>
          </a:p>
          <a:p>
            <a:pPr marL="342900" indent="-144000">
              <a:lnSpc>
                <a:spcPts val="2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600" b="0" dirty="0"/>
              <a:t>Rack installed; cabling will be pulled during YETS.</a:t>
            </a:r>
          </a:p>
          <a:p>
            <a:pPr marL="342900" indent="-144000">
              <a:lnSpc>
                <a:spcPts val="2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600" b="0" dirty="0"/>
              <a:t>Expected schedule:</a:t>
            </a:r>
          </a:p>
          <a:p>
            <a:pPr marL="666900" lvl="1" indent="-144000">
              <a:lnSpc>
                <a:spcPts val="2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600" dirty="0"/>
              <a:t>Q3 2025: mechanical parts ready.</a:t>
            </a:r>
          </a:p>
          <a:p>
            <a:pPr marL="666900" lvl="1" indent="-144000">
              <a:lnSpc>
                <a:spcPts val="2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600" dirty="0"/>
              <a:t>End of 2025: metrology, assembly, cleaning, calibration, vacuum acceptance finished.</a:t>
            </a:r>
          </a:p>
          <a:p>
            <a:pPr marL="342900" indent="-144000">
              <a:lnSpc>
                <a:spcPts val="2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600" b="0" dirty="0"/>
              <a:t>Budget:</a:t>
            </a:r>
          </a:p>
          <a:p>
            <a:pPr marL="666900" lvl="1" indent="-144000">
              <a:lnSpc>
                <a:spcPts val="2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600" dirty="0"/>
              <a:t>Initial budget estimate (270k CHF) </a:t>
            </a:r>
          </a:p>
          <a:p>
            <a:pPr marL="666900" lvl="1" indent="-144000">
              <a:lnSpc>
                <a:spcPts val="2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600" dirty="0"/>
              <a:t>Added previous presentation: 65k for </a:t>
            </a:r>
            <a:r>
              <a:rPr lang="en-US" sz="1600" dirty="0" err="1"/>
              <a:t>MagneTof</a:t>
            </a:r>
            <a:r>
              <a:rPr lang="en-US" sz="1600" dirty="0"/>
              <a:t> + electronics, 75k for HV platform collector plates, 20k for PAMs.</a:t>
            </a:r>
          </a:p>
          <a:p>
            <a:pPr marL="666900" lvl="1" indent="-144000">
              <a:lnSpc>
                <a:spcPts val="2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600" dirty="0"/>
              <a:t>Need to add Design Office work (20k CHF, slide 8).</a:t>
            </a:r>
          </a:p>
          <a:p>
            <a:pPr marL="342900" indent="-144000">
              <a:lnSpc>
                <a:spcPts val="2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600" b="0" dirty="0"/>
              <a:t>Software:</a:t>
            </a:r>
          </a:p>
          <a:p>
            <a:pPr marL="666900" lvl="1" indent="-144000">
              <a:lnSpc>
                <a:spcPts val="2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600" dirty="0"/>
              <a:t>We still need to look at details about SW solutions to combine Low energy ISOLDE and HIE control + DAQ (</a:t>
            </a:r>
            <a:r>
              <a:rPr lang="en-US" sz="1600" dirty="0" err="1"/>
              <a:t>e.g</a:t>
            </a:r>
            <a:r>
              <a:rPr lang="en-US" sz="1600" dirty="0"/>
              <a:t> sync DB2-3-4 scanners DAQ with motor movements).</a:t>
            </a:r>
          </a:p>
          <a:p>
            <a:pPr marL="666900" lvl="1" indent="-144000">
              <a:lnSpc>
                <a:spcPts val="2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600" dirty="0"/>
              <a:t>TDC SW development in parallel to new LHC LDM and HIE Isolde Si detectors – Procurement is currently the block.</a:t>
            </a:r>
          </a:p>
          <a:p>
            <a:pPr marL="666900" lvl="1" indent="-144000">
              <a:lnSpc>
                <a:spcPts val="2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6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12302EF-30AF-9645-B5F1-AB5A862955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25041"/>
          </a:xfrm>
        </p:spPr>
        <p:txBody>
          <a:bodyPr/>
          <a:lstStyle/>
          <a:p>
            <a:r>
              <a:rPr lang="en-US" dirty="0"/>
              <a:t>Outlook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DBC29D-3810-7E74-725C-A40B8CDA37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BI4Puma@IsoldeDay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1D2380-A6C6-02E8-E6C7-2ED2D43331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378DA60F-9FBA-1CB6-24F7-22DCDE7D0073}"/>
              </a:ext>
            </a:extLst>
          </p:cNvPr>
          <p:cNvSpPr txBox="1">
            <a:spLocks/>
          </p:cNvSpPr>
          <p:nvPr/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anchor="ctr" anchorCtr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100" dirty="0">
                <a:solidFill>
                  <a:schemeClr val="bg1"/>
                </a:solidFill>
              </a:rPr>
              <a:t>20 Nov 2024</a:t>
            </a:r>
          </a:p>
        </p:txBody>
      </p:sp>
    </p:spTree>
    <p:extLst>
      <p:ext uri="{BB962C8B-B14F-4D97-AF65-F5344CB8AC3E}">
        <p14:creationId xmlns:p14="http://schemas.microsoft.com/office/powerpoint/2010/main" val="29069830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501D93-943E-E682-7830-1C433EDF51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Beamline Layout – Beam instrumentation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1B9BE53-9DA7-189E-94BD-2A7DBD4112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BI4Puma@IsoldeDay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6CCCAD8-6843-5BBE-1FCF-DC2DD6BBAB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4523E1C-9D6F-F348-5CFE-4C005B897F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247" y="1302749"/>
            <a:ext cx="7340030" cy="3985085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F093B3B0-FA87-26E2-58FD-2174F5A74F19}"/>
              </a:ext>
            </a:extLst>
          </p:cNvPr>
          <p:cNvSpPr txBox="1"/>
          <p:nvPr/>
        </p:nvSpPr>
        <p:spPr>
          <a:xfrm>
            <a:off x="8135305" y="1351508"/>
            <a:ext cx="3717384" cy="3323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/>
              <a:t>Continuous  beam from ISOLDE</a:t>
            </a:r>
            <a:r>
              <a:rPr lang="en-US" sz="1400" dirty="0"/>
              <a:t>:</a:t>
            </a:r>
          </a:p>
          <a:p>
            <a:endParaRPr lang="en-US" sz="1400" dirty="0"/>
          </a:p>
          <a:p>
            <a:r>
              <a:rPr lang="en-US" sz="1400" dirty="0"/>
              <a:t>- 30-60keV</a:t>
            </a:r>
          </a:p>
          <a:p>
            <a:r>
              <a:rPr lang="en-US" sz="1400" dirty="0"/>
              <a:t>- Current of 1pA to a maximum of 1nA in rare cases</a:t>
            </a:r>
          </a:p>
          <a:p>
            <a:r>
              <a:rPr lang="en-US" sz="1400" dirty="0"/>
              <a:t>- Transversal emittance of 30 pi mm </a:t>
            </a:r>
            <a:r>
              <a:rPr lang="en-US" sz="1400" dirty="0" err="1"/>
              <a:t>mrad</a:t>
            </a:r>
            <a:r>
              <a:rPr lang="en-US" sz="1400" dirty="0"/>
              <a:t> (tbc)</a:t>
            </a:r>
          </a:p>
          <a:p>
            <a:endParaRPr lang="en-US" sz="1400" dirty="0"/>
          </a:p>
          <a:p>
            <a:r>
              <a:rPr lang="en-US" sz="1400" b="1" dirty="0"/>
              <a:t>Pulsed beam (after Paul trap/separator):</a:t>
            </a:r>
          </a:p>
          <a:p>
            <a:endParaRPr lang="en-US" sz="1400" b="1" dirty="0"/>
          </a:p>
          <a:p>
            <a:r>
              <a:rPr lang="en-US" sz="1400" dirty="0"/>
              <a:t>- Expected energy spread and bunch length tbc, a maximum </a:t>
            </a:r>
            <a:r>
              <a:rPr lang="en-US" sz="1400" dirty="0" err="1"/>
              <a:t>DeltaE</a:t>
            </a:r>
            <a:r>
              <a:rPr lang="en-US" sz="1400" dirty="0"/>
              <a:t> of 5%</a:t>
            </a:r>
          </a:p>
          <a:p>
            <a:r>
              <a:rPr lang="en-US" sz="1400" dirty="0"/>
              <a:t>- bunch length of 100ns-100mus</a:t>
            </a:r>
          </a:p>
          <a:p>
            <a:r>
              <a:rPr lang="en-US" sz="1400" dirty="0"/>
              <a:t>- Expect 1 (for unstable ions) to 10^5 (for stable ions) ions per bunch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77E0CBD-8403-59F3-4257-E548CACD0C76}"/>
              </a:ext>
            </a:extLst>
          </p:cNvPr>
          <p:cNvSpPr txBox="1"/>
          <p:nvPr/>
        </p:nvSpPr>
        <p:spPr>
          <a:xfrm>
            <a:off x="101600" y="5663887"/>
            <a:ext cx="102235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BI work kind of boosted recently, meetings organized by </a:t>
            </a:r>
            <a:r>
              <a:rPr lang="en-US" dirty="0" err="1"/>
              <a:t>Puma@Isolde</a:t>
            </a:r>
            <a:r>
              <a:rPr lang="en-US" dirty="0"/>
              <a:t> </a:t>
            </a:r>
          </a:p>
          <a:p>
            <a:r>
              <a:rPr lang="en-US" dirty="0"/>
              <a:t>https://indico.cern.ch/category/15189/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5CC81F84-CC51-4C2F-8ACE-B03A77F85C8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 dirty="0"/>
              <a:t>20 Nov 2024</a:t>
            </a:r>
          </a:p>
        </p:txBody>
      </p:sp>
    </p:spTree>
    <p:extLst>
      <p:ext uri="{BB962C8B-B14F-4D97-AF65-F5344CB8AC3E}">
        <p14:creationId xmlns:p14="http://schemas.microsoft.com/office/powerpoint/2010/main" val="29731374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EFD1062-825C-31CF-9651-7B1E2276F7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DB1 : </a:t>
            </a:r>
          </a:p>
          <a:p>
            <a:pPr marL="666900" lvl="1" indent="-342900">
              <a:buFont typeface="Wingdings" panose="05000000000000000000" pitchFamily="2" charset="2"/>
              <a:buChar char="§"/>
            </a:pPr>
            <a:r>
              <a:rPr lang="en-US" b="0" dirty="0"/>
              <a:t>Standard low energy ISOLDE DB equipped with 1 FC and 1 scanner</a:t>
            </a:r>
          </a:p>
          <a:p>
            <a:pPr marL="666900" lvl="1" indent="-342900">
              <a:buFont typeface="Wingdings" panose="05000000000000000000" pitchFamily="2" charset="2"/>
              <a:buChar char="§"/>
            </a:pPr>
            <a:r>
              <a:rPr lang="en-US" dirty="0"/>
              <a:t>DAQ : continuous acquisition</a:t>
            </a:r>
          </a:p>
          <a:p>
            <a:pPr marL="990900" lvl="2" indent="-342900">
              <a:buFont typeface="Wingdings" panose="05000000000000000000" pitchFamily="2" charset="2"/>
              <a:buChar char="§"/>
            </a:pPr>
            <a:r>
              <a:rPr lang="en-US" dirty="0"/>
              <a:t>signal acquisition with integration time can be changed from 200ms to 1s. Max rep rate 5Hz. </a:t>
            </a:r>
          </a:p>
          <a:p>
            <a:pPr marL="990900" lvl="2" indent="-342900">
              <a:buFont typeface="Wingdings" panose="05000000000000000000" pitchFamily="2" charset="2"/>
              <a:buChar char="§"/>
            </a:pPr>
            <a:r>
              <a:rPr lang="en-US" dirty="0"/>
              <a:t>FC signal via low noise high sensitivity electronics – Pico Ampere Meters (PAM).</a:t>
            </a:r>
          </a:p>
          <a:p>
            <a:pPr marL="990900" lvl="2" indent="-342900">
              <a:buFont typeface="Wingdings" panose="05000000000000000000" pitchFamily="2" charset="2"/>
              <a:buChar char="§"/>
            </a:pPr>
            <a:r>
              <a:rPr lang="en-US" dirty="0"/>
              <a:t>Scanner acquisition correlated to motor movement, via dedicated VME electronics.</a:t>
            </a:r>
          </a:p>
          <a:p>
            <a:r>
              <a:rPr lang="en-US" dirty="0"/>
              <a:t>DB2,3,4 :</a:t>
            </a:r>
          </a:p>
          <a:p>
            <a:pPr marL="666900" lvl="1" indent="-342900">
              <a:buFont typeface="Wingdings" panose="05000000000000000000" pitchFamily="2" charset="2"/>
              <a:buChar char="§"/>
            </a:pPr>
            <a:r>
              <a:rPr lang="en-US" dirty="0"/>
              <a:t>Standard (long) HIE DBs with multiple ports.</a:t>
            </a:r>
          </a:p>
          <a:p>
            <a:pPr marL="990900" lvl="2" indent="-342900">
              <a:buFont typeface="Wingdings" panose="05000000000000000000" pitchFamily="2" charset="2"/>
              <a:buChar char="§"/>
            </a:pPr>
            <a:r>
              <a:rPr lang="en-US" dirty="0"/>
              <a:t>Faraday cup + scanner for low energy ISOLDE mode.</a:t>
            </a:r>
          </a:p>
          <a:p>
            <a:pPr marL="990900" lvl="2" indent="-342900">
              <a:buFont typeface="Wingdings" panose="05000000000000000000" pitchFamily="2" charset="2"/>
              <a:buChar char="§"/>
            </a:pPr>
            <a:r>
              <a:rPr lang="en-US" dirty="0" err="1"/>
              <a:t>Magnetof</a:t>
            </a:r>
            <a:r>
              <a:rPr lang="en-US" dirty="0"/>
              <a:t> + slits for pulsed mode.</a:t>
            </a:r>
          </a:p>
          <a:p>
            <a:pPr marL="990900" lvl="2" indent="-342900">
              <a:buFont typeface="Wingdings" panose="05000000000000000000" pitchFamily="2" charset="2"/>
              <a:buChar char="§"/>
            </a:pPr>
            <a:r>
              <a:rPr lang="en-US" dirty="0"/>
              <a:t>DAQ: detector signals sync to pulsed beam.</a:t>
            </a:r>
          </a:p>
          <a:p>
            <a:pPr marL="990900" lvl="2" indent="-342900">
              <a:buFont typeface="Wingdings" panose="05000000000000000000" pitchFamily="2" charset="2"/>
              <a:buChar char="§"/>
            </a:pPr>
            <a:endParaRPr lang="en-US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95EB316-ACF8-9668-A452-57FD57846D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Diagnostics Boxes (BD) - Overview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019FE7-04D8-172E-0DF6-5C7857E173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BI4Puma@IsoldeDay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328BCC-A798-8217-C714-705484784A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DADAC407-EE4B-2E98-FA80-D67EBBC3111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 dirty="0"/>
              <a:t>20 Nov 2024</a:t>
            </a:r>
          </a:p>
        </p:txBody>
      </p:sp>
    </p:spTree>
    <p:extLst>
      <p:ext uri="{BB962C8B-B14F-4D97-AF65-F5344CB8AC3E}">
        <p14:creationId xmlns:p14="http://schemas.microsoft.com/office/powerpoint/2010/main" val="19930360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1913F33-C540-4AEC-FCEC-8334EFBAB5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9700" y="1308799"/>
            <a:ext cx="6288689" cy="4608512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000" dirty="0"/>
              <a:t>All 3 DBs</a:t>
            </a:r>
            <a:r>
              <a:rPr lang="en-US" sz="2000" b="0" dirty="0"/>
              <a:t> with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000" dirty="0"/>
              <a:t>1 (ISOLDE-type) scanner </a:t>
            </a:r>
            <a:r>
              <a:rPr lang="en-US" sz="2000" b="0" dirty="0"/>
              <a:t>(to be compatible with the option of having FC IN at the same time).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000" dirty="0"/>
              <a:t>1 H+V slit</a:t>
            </a:r>
            <a:r>
              <a:rPr lang="en-US" sz="2000" b="0" dirty="0"/>
              <a:t>, 45 degrees actuator.</a:t>
            </a:r>
          </a:p>
          <a:p>
            <a:pPr marL="609750" lvl="1" indent="-28575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000" b="0" dirty="0"/>
              <a:t>1 mm aperture.</a:t>
            </a:r>
          </a:p>
          <a:p>
            <a:pPr marL="609750" lvl="1" indent="-28575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000" b="0" dirty="0"/>
              <a:t>Profile measurement in pulsed mode.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000" dirty="0"/>
              <a:t>1 FC </a:t>
            </a:r>
            <a:r>
              <a:rPr lang="en-US" sz="2000" b="0" dirty="0"/>
              <a:t>(IN-OUT).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000" dirty="0"/>
              <a:t>1 </a:t>
            </a:r>
            <a:r>
              <a:rPr lang="en-US" sz="2000" dirty="0" err="1"/>
              <a:t>MagneTOF</a:t>
            </a:r>
            <a:r>
              <a:rPr lang="en-US" sz="2000" dirty="0"/>
              <a:t> </a:t>
            </a:r>
            <a:r>
              <a:rPr lang="en-US" sz="2000" b="0" dirty="0"/>
              <a:t>(IN-OUT).</a:t>
            </a:r>
          </a:p>
          <a:p>
            <a:pPr marL="609750" lvl="1" indent="-28575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700" dirty="0"/>
              <a:t>Also in combination with slits.</a:t>
            </a:r>
          </a:p>
          <a:p>
            <a:pPr marL="285750" indent="-28575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000" b="0" dirty="0"/>
              <a:t>Smaller beam in pulsed mode.</a:t>
            </a:r>
          </a:p>
          <a:p>
            <a:pPr marL="609750" lvl="1" indent="-28575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700" b="0" dirty="0"/>
              <a:t>Ø10 mm pulsed.</a:t>
            </a:r>
          </a:p>
          <a:p>
            <a:pPr marL="609750" lvl="1" indent="-28575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700" b="0" dirty="0"/>
              <a:t>Ø26 mm DC.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310D2D1-E949-7435-EB74-371881C8D6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DB2,3,4 – Layout + Use cases / modes of operation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6754C6-550A-EFCA-186A-8264F447BB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BI4Puma@IsoldeDay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74B0D8-A7CF-9416-339F-4E600B2729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14FAE757-B7C5-28CE-5B6C-6422977C36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6332517"/>
              </p:ext>
            </p:extLst>
          </p:nvPr>
        </p:nvGraphicFramePr>
        <p:xfrm>
          <a:off x="6517307" y="1295762"/>
          <a:ext cx="5522977" cy="2390479"/>
        </p:xfrm>
        <a:graphic>
          <a:graphicData uri="http://schemas.openxmlformats.org/drawingml/2006/table">
            <a:tbl>
              <a:tblPr firstRow="1">
                <a:tableStyleId>{D113A9D2-9D6B-4929-AA2D-F23B5EE8CBE7}</a:tableStyleId>
              </a:tblPr>
              <a:tblGrid>
                <a:gridCol w="1119967">
                  <a:extLst>
                    <a:ext uri="{9D8B030D-6E8A-4147-A177-3AD203B41FA5}">
                      <a16:colId xmlns:a16="http://schemas.microsoft.com/office/drawing/2014/main" val="2812305266"/>
                    </a:ext>
                  </a:extLst>
                </a:gridCol>
                <a:gridCol w="880602">
                  <a:extLst>
                    <a:ext uri="{9D8B030D-6E8A-4147-A177-3AD203B41FA5}">
                      <a16:colId xmlns:a16="http://schemas.microsoft.com/office/drawing/2014/main" val="1112337879"/>
                    </a:ext>
                  </a:extLst>
                </a:gridCol>
                <a:gridCol w="880602">
                  <a:extLst>
                    <a:ext uri="{9D8B030D-6E8A-4147-A177-3AD203B41FA5}">
                      <a16:colId xmlns:a16="http://schemas.microsoft.com/office/drawing/2014/main" val="2154181381"/>
                    </a:ext>
                  </a:extLst>
                </a:gridCol>
                <a:gridCol w="880602">
                  <a:extLst>
                    <a:ext uri="{9D8B030D-6E8A-4147-A177-3AD203B41FA5}">
                      <a16:colId xmlns:a16="http://schemas.microsoft.com/office/drawing/2014/main" val="1635292887"/>
                    </a:ext>
                  </a:extLst>
                </a:gridCol>
                <a:gridCol w="746221">
                  <a:extLst>
                    <a:ext uri="{9D8B030D-6E8A-4147-A177-3AD203B41FA5}">
                      <a16:colId xmlns:a16="http://schemas.microsoft.com/office/drawing/2014/main" val="2417256902"/>
                    </a:ext>
                  </a:extLst>
                </a:gridCol>
                <a:gridCol w="1014983">
                  <a:extLst>
                    <a:ext uri="{9D8B030D-6E8A-4147-A177-3AD203B41FA5}">
                      <a16:colId xmlns:a16="http://schemas.microsoft.com/office/drawing/2014/main" val="4083965533"/>
                    </a:ext>
                  </a:extLst>
                </a:gridCol>
              </a:tblGrid>
              <a:tr h="63535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Operation Mode</a:t>
                      </a:r>
                      <a:endParaRPr lang="en-US" sz="1400" b="0" i="0" u="none" strike="noStrike" dirty="0">
                        <a:solidFill>
                          <a:srgbClr val="00206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solidFill>
                            <a:srgbClr val="002060"/>
                          </a:solidFill>
                          <a:effectLst/>
                        </a:rPr>
                        <a:t>Beam Mode</a:t>
                      </a:r>
                      <a:endParaRPr lang="en-US" sz="1400" b="0" i="0" u="none" strike="noStrike">
                        <a:solidFill>
                          <a:srgbClr val="00206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solidFill>
                            <a:srgbClr val="002060"/>
                          </a:solidFill>
                          <a:effectLst/>
                        </a:rPr>
                        <a:t>Scanner</a:t>
                      </a:r>
                      <a:endParaRPr lang="en-US" sz="1400" b="0" i="0" u="none" strike="noStrike">
                        <a:solidFill>
                          <a:srgbClr val="00206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solidFill>
                            <a:srgbClr val="002060"/>
                          </a:solidFill>
                          <a:effectLst/>
                        </a:rPr>
                        <a:t>H+V Slit</a:t>
                      </a:r>
                      <a:endParaRPr lang="en-US" sz="1400" b="0" i="0" u="none" strike="noStrike">
                        <a:solidFill>
                          <a:srgbClr val="00206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solidFill>
                            <a:srgbClr val="002060"/>
                          </a:solidFill>
                          <a:effectLst/>
                        </a:rPr>
                        <a:t>FC</a:t>
                      </a:r>
                      <a:endParaRPr lang="en-US" sz="1400" b="0" i="0" u="none" strike="noStrike">
                        <a:solidFill>
                          <a:srgbClr val="00206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err="1">
                          <a:solidFill>
                            <a:srgbClr val="002060"/>
                          </a:solidFill>
                          <a:effectLst/>
                        </a:rPr>
                        <a:t>MagneTOF</a:t>
                      </a:r>
                      <a:endParaRPr lang="en-US" sz="1400" b="0" i="0" u="none" strike="noStrike" dirty="0">
                        <a:solidFill>
                          <a:srgbClr val="00206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7334402"/>
                  </a:ext>
                </a:extLst>
              </a:tr>
              <a:tr h="351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#1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DC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OUT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OUT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IN (fixed)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OUT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605944"/>
                  </a:ext>
                </a:extLst>
              </a:tr>
              <a:tr h="351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#2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DC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IN (scan)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OUT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IN (fixed)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OUT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6945802"/>
                  </a:ext>
                </a:extLst>
              </a:tr>
              <a:tr h="351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#3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DC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IN (scan)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OUT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OUT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OUT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31831173"/>
                  </a:ext>
                </a:extLst>
              </a:tr>
              <a:tr h="351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#4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Pulsed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OUT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IN (scan)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OUT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IN (fixed)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4739607"/>
                  </a:ext>
                </a:extLst>
              </a:tr>
              <a:tr h="351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#5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Pulsed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OUT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OUT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OUT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IN (fixed)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87062751"/>
                  </a:ext>
                </a:extLst>
              </a:tr>
            </a:tbl>
          </a:graphicData>
        </a:graphic>
      </p:graphicFrame>
      <p:pic>
        <p:nvPicPr>
          <p:cNvPr id="15" name="Picture 14">
            <a:extLst>
              <a:ext uri="{FF2B5EF4-FFF2-40B4-BE49-F238E27FC236}">
                <a16:creationId xmlns:a16="http://schemas.microsoft.com/office/drawing/2014/main" id="{61150C99-D8BC-A79D-631D-6A95A9A0CE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46028" y="3863396"/>
            <a:ext cx="1537671" cy="2390479"/>
          </a:xfrm>
          <a:prstGeom prst="rect">
            <a:avLst/>
          </a:prstGeom>
        </p:spPr>
      </p:pic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99E54338-F0C2-DD69-2361-1502C3218D0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 dirty="0"/>
              <a:t>20 Nov 2024</a:t>
            </a:r>
          </a:p>
        </p:txBody>
      </p:sp>
    </p:spTree>
    <p:extLst>
      <p:ext uri="{BB962C8B-B14F-4D97-AF65-F5344CB8AC3E}">
        <p14:creationId xmlns:p14="http://schemas.microsoft.com/office/powerpoint/2010/main" val="30382571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2336C47-7D1C-3358-0E05-33C7D23390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58283" y="1046163"/>
            <a:ext cx="10850137" cy="2387600"/>
          </a:xfrm>
        </p:spPr>
        <p:txBody>
          <a:bodyPr/>
          <a:lstStyle/>
          <a:p>
            <a:r>
              <a:rPr lang="en-US" sz="4000" dirty="0"/>
              <a:t>Status &amp; Plans of DBs:</a:t>
            </a:r>
            <a:br>
              <a:rPr lang="en-US" sz="4000" dirty="0"/>
            </a:br>
            <a:r>
              <a:rPr lang="en-US" sz="4000" dirty="0"/>
              <a:t>Mechanical design, Integration and Procurement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962362-D70D-4725-5F89-220913581A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BI4Puma@IsoldeDay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9F55EB-8976-716B-1397-6F5FD4244B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AEB9E966-5F39-BF6D-FD2F-7D4B89D8081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 dirty="0"/>
              <a:t>20 Nov 2024</a:t>
            </a:r>
          </a:p>
        </p:txBody>
      </p:sp>
    </p:spTree>
    <p:extLst>
      <p:ext uri="{BB962C8B-B14F-4D97-AF65-F5344CB8AC3E}">
        <p14:creationId xmlns:p14="http://schemas.microsoft.com/office/powerpoint/2010/main" val="40605000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501D93-943E-E682-7830-1C433EDF51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DB1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D5CBE3-B02A-FA5E-FE2B-4CDB2A2CE9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49251" y="1193539"/>
            <a:ext cx="11623674" cy="4608512"/>
          </a:xfrm>
        </p:spPr>
        <p:txBody>
          <a:bodyPr>
            <a:normAutofit/>
          </a:bodyPr>
          <a:lstStyle/>
          <a:p>
            <a:r>
              <a:rPr lang="fr-CH" dirty="0"/>
              <a:t>1x Scanner &amp; Faraday cup, 1E-8 mbar for DC </a:t>
            </a:r>
            <a:r>
              <a:rPr lang="fr-CH" dirty="0" err="1"/>
              <a:t>beam</a:t>
            </a:r>
            <a:r>
              <a:rPr lang="fr-CH" dirty="0"/>
              <a:t> (</a:t>
            </a:r>
            <a:r>
              <a:rPr lang="fr-CH" dirty="0" err="1"/>
              <a:t>low</a:t>
            </a:r>
            <a:r>
              <a:rPr lang="fr-CH" dirty="0"/>
              <a:t> </a:t>
            </a:r>
            <a:r>
              <a:rPr lang="fr-CH" dirty="0" err="1"/>
              <a:t>energy</a:t>
            </a:r>
            <a:r>
              <a:rPr lang="fr-CH" dirty="0"/>
              <a:t> ISOLDE)</a:t>
            </a:r>
            <a:endParaRPr lang="en-GB" dirty="0"/>
          </a:p>
          <a:p>
            <a:pPr marL="666900" lvl="1" indent="-342900">
              <a:buFont typeface="Wingdings" panose="05000000000000000000" pitchFamily="2" charset="2"/>
              <a:buChar char="§"/>
            </a:pPr>
            <a:r>
              <a:rPr lang="en-GB" sz="2100" dirty="0"/>
              <a:t>New design from Standard Models with CF Flange. 2 Instruments SC+FC on same Flange.</a:t>
            </a:r>
          </a:p>
          <a:p>
            <a:pPr marL="666900" lvl="1" indent="-342900">
              <a:buFont typeface="Wingdings" panose="05000000000000000000" pitchFamily="2" charset="2"/>
              <a:buChar char="§"/>
            </a:pPr>
            <a:r>
              <a:rPr lang="en-GB" sz="2100" dirty="0"/>
              <a:t>Study finished.</a:t>
            </a:r>
          </a:p>
          <a:p>
            <a:pPr marL="666900" lvl="1" indent="-342900">
              <a:buFont typeface="Wingdings" panose="05000000000000000000" pitchFamily="2" charset="2"/>
              <a:buChar char="§"/>
            </a:pPr>
            <a:r>
              <a:rPr lang="en-GB" sz="2100" dirty="0"/>
              <a:t>X,Y, Z adjustment box table added to the instrument.</a:t>
            </a:r>
          </a:p>
          <a:p>
            <a:pPr marL="666900" lvl="1" indent="-342900">
              <a:buFont typeface="Wingdings" panose="05000000000000000000" pitchFamily="2" charset="2"/>
              <a:buChar char="§"/>
            </a:pPr>
            <a:r>
              <a:rPr lang="en-GB" sz="2100" dirty="0"/>
              <a:t>Material has been ordered. Components to be jointly purchased with other projects for bulk discounts.</a:t>
            </a:r>
          </a:p>
          <a:p>
            <a:pPr marL="666900" lvl="1" indent="-342900">
              <a:buFont typeface="Wingdings" panose="05000000000000000000" pitchFamily="2" charset="2"/>
              <a:buChar char="§"/>
            </a:pPr>
            <a:r>
              <a:rPr lang="en-GB" sz="2100" dirty="0"/>
              <a:t>Drawings to be finished in next 2 weeks.</a:t>
            </a:r>
          </a:p>
          <a:p>
            <a:pPr marL="666900" lvl="1" indent="-342900">
              <a:buFont typeface="Wingdings" panose="05000000000000000000" pitchFamily="2" charset="2"/>
              <a:buChar char="§"/>
            </a:pPr>
            <a:r>
              <a:rPr lang="en-GB" sz="2100" dirty="0"/>
              <a:t>Collaboration with EN-MME Design Office.</a:t>
            </a:r>
          </a:p>
        </p:txBody>
      </p:sp>
      <p:sp>
        <p:nvSpPr>
          <p:cNvPr id="12" name="Footer Placeholder 5">
            <a:extLst>
              <a:ext uri="{FF2B5EF4-FFF2-40B4-BE49-F238E27FC236}">
                <a16:creationId xmlns:a16="http://schemas.microsoft.com/office/drawing/2014/main" id="{542258F9-1FD1-C5E4-7BFB-08228245B83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dirty="0"/>
              <a:t>BI4Puma@IsoldeDay</a:t>
            </a:r>
          </a:p>
        </p:txBody>
      </p:sp>
      <p:sp>
        <p:nvSpPr>
          <p:cNvPr id="14" name="Slide Number Placeholder 6">
            <a:extLst>
              <a:ext uri="{FF2B5EF4-FFF2-40B4-BE49-F238E27FC236}">
                <a16:creationId xmlns:a16="http://schemas.microsoft.com/office/drawing/2014/main" id="{8D819671-03DE-E070-A94D-55BBF1F8497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6</a:t>
            </a:fld>
            <a:endParaRPr lang="en-US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B0931107-FDBD-0F5E-A5D3-90BBECECBBF9}"/>
              </a:ext>
            </a:extLst>
          </p:cNvPr>
          <p:cNvSpPr txBox="1">
            <a:spLocks/>
          </p:cNvSpPr>
          <p:nvPr/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anchor="ctr" anchorCtr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100" dirty="0">
                <a:solidFill>
                  <a:schemeClr val="bg1"/>
                </a:solidFill>
              </a:rPr>
              <a:t>20 Nov 2024</a:t>
            </a:r>
          </a:p>
        </p:txBody>
      </p:sp>
    </p:spTree>
    <p:extLst>
      <p:ext uri="{BB962C8B-B14F-4D97-AF65-F5344CB8AC3E}">
        <p14:creationId xmlns:p14="http://schemas.microsoft.com/office/powerpoint/2010/main" val="25982754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A51EBFA-32DA-37D5-ECA2-029B1DE796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77282"/>
            <a:ext cx="11376024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DB2,3,4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A4003DA-4D84-0CD6-8021-4B60B30D50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9362" y="989547"/>
            <a:ext cx="11577337" cy="4878905"/>
          </a:xfrm>
        </p:spPr>
        <p:txBody>
          <a:bodyPr>
            <a:noAutofit/>
          </a:bodyPr>
          <a:lstStyle/>
          <a:p>
            <a:r>
              <a:rPr lang="en-GB" dirty="0"/>
              <a:t>3 (+1) HIE Isolde (Long) DBs,  </a:t>
            </a:r>
            <a:r>
              <a:rPr lang="fr-CH" dirty="0"/>
              <a:t>1E-9 mbar / 1E-11 mbar for DC and </a:t>
            </a:r>
            <a:r>
              <a:rPr lang="fr-CH" dirty="0" err="1"/>
              <a:t>Pulsed</a:t>
            </a:r>
            <a:r>
              <a:rPr lang="fr-CH" dirty="0"/>
              <a:t> Beam </a:t>
            </a:r>
            <a:endParaRPr lang="en-GB" dirty="0"/>
          </a:p>
          <a:p>
            <a:pPr marL="609750" lvl="1" indent="-285750">
              <a:buFont typeface="Wingdings" panose="05000000000000000000" pitchFamily="2" charset="2"/>
              <a:buChar char="§"/>
            </a:pPr>
            <a:r>
              <a:rPr lang="en-GB" sz="2100" dirty="0"/>
              <a:t>1 Instrument per flange.</a:t>
            </a:r>
          </a:p>
          <a:p>
            <a:pPr marL="609750" lvl="1" indent="-285750">
              <a:buFont typeface="Wingdings" panose="05000000000000000000" pitchFamily="2" charset="2"/>
              <a:buChar char="§"/>
            </a:pPr>
            <a:r>
              <a:rPr lang="en-GB" sz="2100" dirty="0"/>
              <a:t>Study finished.</a:t>
            </a:r>
          </a:p>
          <a:p>
            <a:pPr marL="609750" lvl="1" indent="-285750">
              <a:buFont typeface="Wingdings" panose="05000000000000000000" pitchFamily="2" charset="2"/>
              <a:buChar char="§"/>
            </a:pPr>
            <a:r>
              <a:rPr lang="en-GB" sz="2100" dirty="0"/>
              <a:t>X,Y, Z Adjustment box table added to the instrument.</a:t>
            </a:r>
          </a:p>
          <a:p>
            <a:pPr marL="609750" lvl="1" indent="-285750">
              <a:buFont typeface="Wingdings" panose="05000000000000000000" pitchFamily="2" charset="2"/>
              <a:buChar char="§"/>
            </a:pPr>
            <a:r>
              <a:rPr lang="en-GB" sz="2100" dirty="0"/>
              <a:t>Materials ordered.</a:t>
            </a:r>
          </a:p>
          <a:p>
            <a:pPr marL="609750" lvl="1" indent="-285750">
              <a:buFont typeface="Wingdings" panose="05000000000000000000" pitchFamily="2" charset="2"/>
              <a:buChar char="§"/>
            </a:pPr>
            <a:r>
              <a:rPr lang="en-GB" sz="2100" dirty="0" err="1"/>
              <a:t>MagneToF</a:t>
            </a:r>
            <a:r>
              <a:rPr lang="en-GB" sz="2100" dirty="0"/>
              <a:t>, supplied by the collaboration.</a:t>
            </a:r>
          </a:p>
          <a:p>
            <a:pPr marL="609750" lvl="1" indent="-285750">
              <a:buFont typeface="Wingdings" panose="05000000000000000000" pitchFamily="2" charset="2"/>
              <a:buChar char="§"/>
            </a:pPr>
            <a:r>
              <a:rPr lang="en-GB" sz="2100" dirty="0"/>
              <a:t>2D drawings being done (2 weeks).</a:t>
            </a:r>
          </a:p>
          <a:p>
            <a:pPr marL="609750" lvl="1" indent="-285750">
              <a:buFont typeface="Wingdings" panose="05000000000000000000" pitchFamily="2" charset="2"/>
              <a:buChar char="§"/>
            </a:pPr>
            <a:r>
              <a:rPr lang="en-GB" sz="2100" dirty="0"/>
              <a:t>Main Workshop to handle machining.</a:t>
            </a:r>
          </a:p>
          <a:p>
            <a:pPr marL="609750" lvl="1" indent="-285750">
              <a:buFont typeface="Wingdings" panose="05000000000000000000" pitchFamily="2" charset="2"/>
              <a:buChar char="§"/>
            </a:pPr>
            <a:r>
              <a:rPr lang="en-GB" sz="2100" dirty="0"/>
              <a:t>Critical standard components (gaskets &amp; bellows) ordered, or orders being sent soon.</a:t>
            </a:r>
          </a:p>
          <a:p>
            <a:pPr marL="609750" lvl="1" indent="-285750">
              <a:buFont typeface="Wingdings" panose="05000000000000000000" pitchFamily="2" charset="2"/>
              <a:buChar char="§"/>
            </a:pPr>
            <a:r>
              <a:rPr lang="en-GB" sz="2100" dirty="0"/>
              <a:t>Great collaboration with EN-MME design office.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D251B5-D6DF-EBBF-DECE-F4958C9EBEA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BI4Puma@IsoldeDay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BB41C3-12CA-52CF-187B-64E511BB758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7</a:t>
            </a:fld>
            <a:endParaRPr lang="en-US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D2D8A430-2A98-D5C0-2B2A-C27A7E2A0BF0}"/>
              </a:ext>
            </a:extLst>
          </p:cNvPr>
          <p:cNvSpPr txBox="1">
            <a:spLocks/>
          </p:cNvSpPr>
          <p:nvPr/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anchor="ctr" anchorCtr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100" dirty="0">
                <a:solidFill>
                  <a:schemeClr val="bg1"/>
                </a:solidFill>
              </a:rPr>
              <a:t>20 Nov 2024</a:t>
            </a:r>
          </a:p>
        </p:txBody>
      </p:sp>
    </p:spTree>
    <p:extLst>
      <p:ext uri="{BB962C8B-B14F-4D97-AF65-F5344CB8AC3E}">
        <p14:creationId xmlns:p14="http://schemas.microsoft.com/office/powerpoint/2010/main" val="5068816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B7035E9-E4A4-3671-5723-479BB843B9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Mechanical Production Planning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FDFE97-7125-3B5E-839C-5B87C8105B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BI4Puma@IsoldeDay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CBEEF6-564F-2E9A-BA8B-532FBE3E7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01868FC7-B902-A071-8551-B3472EF5F7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b="0" dirty="0"/>
              <a:t>Raw material purchasing – Ordered.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b="0" dirty="0"/>
              <a:t>Design completed – Drawings ready in 2 weeks.</a:t>
            </a:r>
            <a:endParaRPr lang="en-US" b="0" dirty="0">
              <a:solidFill>
                <a:srgbClr val="FF000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b="0" dirty="0"/>
              <a:t>Production with MME (subcontractor…) </a:t>
            </a:r>
            <a:r>
              <a:rPr lang="en-US" b="0" dirty="0">
                <a:sym typeface="Wingdings" panose="05000000000000000000" pitchFamily="2" charset="2"/>
              </a:rPr>
              <a:t>– Delivery Q3 2025.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b="0" dirty="0">
                <a:sym typeface="Wingdings" panose="05000000000000000000" pitchFamily="2" charset="2"/>
              </a:rPr>
              <a:t>Metrology, cleaning, assembly, calibration, vacuum acceptance done by end of year.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b="0" dirty="0"/>
              <a:t>Budget envelope: 200+20 </a:t>
            </a:r>
            <a:r>
              <a:rPr lang="en-GB" b="0" dirty="0" err="1"/>
              <a:t>kCHF</a:t>
            </a:r>
            <a:r>
              <a:rPr lang="en-GB" b="0" dirty="0"/>
              <a:t> for the mechanical production and MME study (to be confirmed when order is passed). This was based on the previous estimates without the </a:t>
            </a:r>
            <a:r>
              <a:rPr lang="en-GB" b="0" dirty="0" err="1"/>
              <a:t>MagneToF</a:t>
            </a:r>
            <a:r>
              <a:rPr lang="en-GB" b="0" dirty="0"/>
              <a:t>, adjusted for current costs: +45 </a:t>
            </a:r>
            <a:r>
              <a:rPr lang="en-GB" b="0" dirty="0" err="1"/>
              <a:t>kCHF</a:t>
            </a:r>
            <a:r>
              <a:rPr lang="en-GB" b="0" dirty="0"/>
              <a:t> extra to be added to this envelope (see previous presentation).</a:t>
            </a:r>
            <a:endParaRPr lang="en-GB" b="0" dirty="0">
              <a:solidFill>
                <a:srgbClr val="FF0000"/>
              </a:solidFill>
            </a:endParaRP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DB195DA3-3D28-D439-A9AF-06CE754ED572}"/>
              </a:ext>
            </a:extLst>
          </p:cNvPr>
          <p:cNvSpPr txBox="1">
            <a:spLocks/>
          </p:cNvSpPr>
          <p:nvPr/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anchor="ctr" anchorCtr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100" dirty="0">
                <a:solidFill>
                  <a:schemeClr val="bg1"/>
                </a:solidFill>
              </a:rPr>
              <a:t>20 Nov 2024</a:t>
            </a:r>
          </a:p>
        </p:txBody>
      </p:sp>
    </p:spTree>
    <p:extLst>
      <p:ext uri="{BB962C8B-B14F-4D97-AF65-F5344CB8AC3E}">
        <p14:creationId xmlns:p14="http://schemas.microsoft.com/office/powerpoint/2010/main" val="32647826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2336C47-7D1C-3358-0E05-33C7D23390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58283" y="1046163"/>
            <a:ext cx="10850137" cy="2387600"/>
          </a:xfrm>
        </p:spPr>
        <p:txBody>
          <a:bodyPr/>
          <a:lstStyle/>
          <a:p>
            <a:r>
              <a:rPr lang="en-US" sz="4000" dirty="0"/>
              <a:t>Status &amp; Plans of DBs:</a:t>
            </a:r>
            <a:br>
              <a:rPr lang="en-US" sz="4000" dirty="0"/>
            </a:br>
            <a:r>
              <a:rPr lang="en-US" sz="4000" dirty="0"/>
              <a:t>Electronics architecture, cabling, racks…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006917D2-E98C-4117-0A81-AEE31041B78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962362-D70D-4725-5F89-220913581A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BI4Puma@IsoldeDay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9F55EB-8976-716B-1397-6F5FD4244B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B03F305B-023E-0372-1E4E-406AD977B28F}"/>
              </a:ext>
            </a:extLst>
          </p:cNvPr>
          <p:cNvSpPr txBox="1">
            <a:spLocks/>
          </p:cNvSpPr>
          <p:nvPr/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anchor="ctr" anchorCtr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100" dirty="0">
                <a:solidFill>
                  <a:schemeClr val="bg1"/>
                </a:solidFill>
              </a:rPr>
              <a:t>20 Nov 2024</a:t>
            </a:r>
          </a:p>
        </p:txBody>
      </p:sp>
    </p:spTree>
    <p:extLst>
      <p:ext uri="{BB962C8B-B14F-4D97-AF65-F5344CB8AC3E}">
        <p14:creationId xmlns:p14="http://schemas.microsoft.com/office/powerpoint/2010/main" val="39940421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2322</TotalTime>
  <Words>1369</Words>
  <Application>Microsoft Office PowerPoint</Application>
  <PresentationFormat>Widescreen</PresentationFormat>
  <Paragraphs>206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Aptos</vt:lpstr>
      <vt:lpstr>Aptos Narrow</vt:lpstr>
      <vt:lpstr>Arial</vt:lpstr>
      <vt:lpstr>Calibri</vt:lpstr>
      <vt:lpstr>Helvetica</vt:lpstr>
      <vt:lpstr>SegoeUI</vt:lpstr>
      <vt:lpstr>Wingdings</vt:lpstr>
      <vt:lpstr>Office Theme</vt:lpstr>
      <vt:lpstr>Beam Instrumentation for Puma@Isolde</vt:lpstr>
      <vt:lpstr>Beamline Layout – Beam instrumentation</vt:lpstr>
      <vt:lpstr>Diagnostics Boxes (BD) - Overview</vt:lpstr>
      <vt:lpstr>DB2,3,4 – Layout + Use cases / modes of operation</vt:lpstr>
      <vt:lpstr>Status &amp; Plans of DBs: Mechanical design, Integration and Procurement</vt:lpstr>
      <vt:lpstr>DB1</vt:lpstr>
      <vt:lpstr>DB2,3,4</vt:lpstr>
      <vt:lpstr> Mechanical Production Planning</vt:lpstr>
      <vt:lpstr>Status &amp; Plans of DBs: Electronics architecture, cabling, racks…</vt:lpstr>
      <vt:lpstr>DB1</vt:lpstr>
      <vt:lpstr>MagneTOF – DAQ via TDC</vt:lpstr>
      <vt:lpstr>Cables and Rack</vt:lpstr>
      <vt:lpstr>Schedule and budget (electronics)</vt:lpstr>
      <vt:lpstr>Collector Plates – Additional request</vt:lpstr>
      <vt:lpstr>Outlook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Miguel Martin Nieto</dc:creator>
  <cp:lastModifiedBy>Miguel Martin Nieto</cp:lastModifiedBy>
  <cp:revision>77</cp:revision>
  <dcterms:created xsi:type="dcterms:W3CDTF">2023-03-10T08:43:41Z</dcterms:created>
  <dcterms:modified xsi:type="dcterms:W3CDTF">2024-11-19T14:15:38Z</dcterms:modified>
</cp:coreProperties>
</file>