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66" r:id="rId3"/>
    <p:sldId id="274" r:id="rId4"/>
    <p:sldId id="261" r:id="rId5"/>
    <p:sldId id="275" r:id="rId6"/>
    <p:sldId id="268" r:id="rId7"/>
    <p:sldId id="271" r:id="rId8"/>
    <p:sldId id="26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391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9452DC-65C6-4F34-A9C8-BCFBAC5F44FD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8B2F03B-EB32-4855-A17A-6D2DE850683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265459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0116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52238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2157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14544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51276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33834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8B2F03B-EB32-4855-A17A-6D2DE8506836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18552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F39881-D46D-56E4-8AC7-6CBB5EC0B1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B45BA58-6337-B9FF-BE51-2AA1694BB4D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D94FD4-DA1E-83C4-87CA-3ADC8DBB4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51E436C-B8F2-00AA-A6DF-C20623AC0B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B74B3F-A68E-06AC-5BC0-E69822BB05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13832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5CAE7-EF53-BDCF-27F3-57CF3AB192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0452827-C1FA-6414-C45E-AAE8D822D4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E0BB96-E08E-D888-3CE2-2DFD28BFF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7CB460F-AFCF-0C6E-490E-5E32747645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892541-9933-6AB6-30C7-06741500C4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78741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8546674-0211-989E-EC0F-7162C69D39B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9E9E948-4FE2-CA1D-C29C-D9B20694ECF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FA296C-1566-5C9F-2475-71CA55064E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19654E-A823-9B21-554B-81A2BEF3AB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043B1A9-DAAB-FD5B-2A42-C89E7F2F4A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826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022A4C-E88E-F18B-9218-5489405EC0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3CEDC3-38C7-A588-B860-86F9BE544A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B799C-3308-1095-33B5-794900D07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97C7253-E99E-C973-00E1-A501A5E63A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323050D-BC7C-D39A-5468-19380B138C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5703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BE3B02-E5DC-9932-53D1-6DA3040D12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9B20C5-3A6C-CB92-4C62-AE3B97E014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038E275-A4B2-E7CB-ABD4-6904A7359E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8ED99C0-294F-A8FD-CCF7-A9D5EB13F7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8E9553-AEC4-3CE1-88D9-4F3F6738CE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273736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E98D6-D338-3BFE-2D1C-481D79BE57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3E6AC3-6C53-1EDB-031F-1B15F6D53B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99610-5EF4-5A37-E626-2EF4132CA6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7EDB052-1163-7E4D-A72A-E36A2B6209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F8B77D-F38E-D8E5-BE9F-6B36485B63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A26832-DAAA-1718-1903-89D57AAE8A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8940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278B7D-DD47-5070-6482-68B89A2E5D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475F4C-4892-C1E5-16A6-F11CB9092E1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45AFB26-45D3-F2C6-632A-F364F91D936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A7E664-390C-978B-2BB4-83795A64C28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925283E-EC34-DA79-DF35-E5AD59F172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0A32408-6F92-7936-2868-38F53234F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5B0E441-4E17-B9DE-1876-9C6AE9C38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06B10D1-442A-EA3D-3EBA-26550D31AC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4089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21E49-D62C-1640-8CA6-6FA5A924B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71726D-5B5D-22D1-842B-B1377FAC5E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420B70-0165-4C48-1CF5-F0F0F0B2C1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C0FE9C8-19BF-3969-AECC-F8B2DAC4AE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7617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A075FD6-577F-E39E-D52C-E5711BE768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A78290-4F00-BAD8-80CF-F259B24DB7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E4E45CB-C48B-AE9B-383B-441BE3D560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186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43D905-DD12-660D-763A-461DA1B926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4AE027-FF91-8F36-22F0-BCDCDC20B4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395D0B-48AE-5F2C-E18B-F6DC462B0D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85787E-1A78-F2B7-00EA-B8BC89C00C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22A039-B217-4DA5-9995-192A8DF81C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3696A0-DD84-ED37-FB94-4E4F7D74B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83698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8D9334-BE0D-0168-B55D-72FEDCC3A9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E660ED2-8101-3272-17E0-988D25E617C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5129ED8-4E27-F227-0050-DC96F1319B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43BF99-8976-CB8E-D368-496C64D85B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E12D65-1991-FCAA-D944-3CD77D15A5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334238-C7C4-13D5-F9AB-A38BD2242A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8703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7EFB2D4-DEEA-A64F-953F-E8A258AC0B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B71975-6731-0396-DD7F-B820A0694CF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0C550F-120A-9BBA-5CD1-4C54A0D3C4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2E3C3-99F6-4941-B3FB-30DD5A2C6D98}" type="datetimeFigureOut">
              <a:rPr lang="en-GB" smtClean="0"/>
              <a:t>19/11/2024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E09206-7F0F-E2FF-7FCF-E4BADC78D25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C1BC50-8472-E7DE-5821-25F2F088397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A211F4-F78F-448A-A384-74221714EF0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2471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png"/><Relationship Id="rId7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9" Type="http://schemas.openxmlformats.org/officeDocument/2006/relationships/image" Target="../media/image15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1ACE63FC-DD9E-63A0-E8D9-C8D3FCAD738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122363"/>
            <a:ext cx="12192000" cy="2387600"/>
          </a:xfrm>
        </p:spPr>
        <p:txBody>
          <a:bodyPr/>
          <a:lstStyle/>
          <a:p>
            <a:r>
              <a:rPr lang="en-US" dirty="0"/>
              <a:t>PUMA-RC6 Beam Manipulation</a:t>
            </a:r>
            <a:endParaRPr lang="en-GB" dirty="0"/>
          </a:p>
        </p:txBody>
      </p:sp>
      <p:sp>
        <p:nvSpPr>
          <p:cNvPr id="7" name="Subtitle 2">
            <a:extLst>
              <a:ext uri="{FF2B5EF4-FFF2-40B4-BE49-F238E27FC236}">
                <a16:creationId xmlns:a16="http://schemas.microsoft.com/office/drawing/2014/main" id="{AE6F287A-5091-587C-E69B-593D2CEED4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/>
          <a:p>
            <a:r>
              <a:rPr lang="en-US" dirty="0"/>
              <a:t>Beamline optics and elements</a:t>
            </a:r>
          </a:p>
          <a:p>
            <a:r>
              <a:rPr lang="en-US" dirty="0"/>
              <a:t>2024-11-20</a:t>
            </a:r>
          </a:p>
          <a:p>
            <a:r>
              <a:rPr lang="en-US" dirty="0"/>
              <a:t>Lukas Nies (EP-SME-IS)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27081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4" name="Date Placeholder 6" descr=" 45">
            <a:extLst>
              <a:ext uri="{FF2B5EF4-FFF2-40B4-BE49-F238E27FC236}">
                <a16:creationId xmlns:a16="http://schemas.microsoft.com/office/drawing/2014/main" id="{48FDC3D9-96F0-CBD6-0722-568C880EEBDE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5" name="Title 1" descr=" 41">
            <a:extLst>
              <a:ext uri="{FF2B5EF4-FFF2-40B4-BE49-F238E27FC236}">
                <a16:creationId xmlns:a16="http://schemas.microsoft.com/office/drawing/2014/main" id="{B94F2EFE-B938-397D-56D0-983AEE6EF0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1921544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(almost) FINAL LAYOUT– ISLLMAISL0001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E21D0C-1494-A156-06B8-1A6E2A6FC8B7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ST1828365_02</a:t>
            </a:r>
            <a:endParaRPr lang="de-DE" sz="1000" dirty="0"/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20.11.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1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9F0933D-DDE3-A452-4B43-5CA468EEAD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02683"/>
            <a:ext cx="12192000" cy="445263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E6697A-1424-BB32-986B-673F54BD16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75650" y="4983288"/>
            <a:ext cx="3816350" cy="13073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95201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790E37E-0A96-486F-962B-D2CE41CB71D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264" y="105083"/>
            <a:ext cx="12223288" cy="6248600"/>
          </a:xfrm>
          <a:prstGeom prst="rect">
            <a:avLst/>
          </a:prstGeom>
        </p:spPr>
      </p:pic>
      <p:sp>
        <p:nvSpPr>
          <p:cNvPr id="5" name="Title 1" descr=" 41">
            <a:extLst>
              <a:ext uri="{FF2B5EF4-FFF2-40B4-BE49-F238E27FC236}">
                <a16:creationId xmlns:a16="http://schemas.microsoft.com/office/drawing/2014/main" id="{BEB5436B-E45A-9155-662C-FA271675C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ION OPTICS: OLD MEETS NEW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F4E32A-5AC8-37CF-353C-5F44F4470F16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3.2 – 23.04.24</a:t>
            </a:r>
            <a:endParaRPr lang="de-DE" sz="1000" dirty="0"/>
          </a:p>
        </p:txBody>
      </p:sp>
      <p:sp>
        <p:nvSpPr>
          <p:cNvPr id="3" name="Date Placeholder 6" descr=" 45">
            <a:extLst>
              <a:ext uri="{FF2B5EF4-FFF2-40B4-BE49-F238E27FC236}">
                <a16:creationId xmlns:a16="http://schemas.microsoft.com/office/drawing/2014/main" id="{57994F4C-A6C3-E165-ADA0-E210D7BAB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4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13" name="Gerade Verbindung mit Pfeil 43">
            <a:extLst>
              <a:ext uri="{FF2B5EF4-FFF2-40B4-BE49-F238E27FC236}">
                <a16:creationId xmlns:a16="http://schemas.microsoft.com/office/drawing/2014/main" id="{25740916-7363-EE1E-2F62-CDFC72E70708}"/>
              </a:ext>
            </a:extLst>
          </p:cNvPr>
          <p:cNvSpPr/>
          <p:nvPr/>
        </p:nvSpPr>
        <p:spPr>
          <a:xfrm flipH="1">
            <a:off x="2872408" y="3272431"/>
            <a:ext cx="507881" cy="828378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4BD1C81-1D7D-F04D-AD7E-0D097D79ED47}"/>
              </a:ext>
            </a:extLst>
          </p:cNvPr>
          <p:cNvSpPr/>
          <p:nvPr/>
        </p:nvSpPr>
        <p:spPr>
          <a:xfrm rot="208689">
            <a:off x="1107049" y="4132455"/>
            <a:ext cx="652479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E23A73-2207-0759-6F98-8EC4D43C14F7}"/>
              </a:ext>
            </a:extLst>
          </p:cNvPr>
          <p:cNvSpPr/>
          <p:nvPr/>
        </p:nvSpPr>
        <p:spPr>
          <a:xfrm rot="208689">
            <a:off x="2381668" y="4201728"/>
            <a:ext cx="652479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A6CD07-983E-3726-27B4-EFE3222CAE90}"/>
              </a:ext>
            </a:extLst>
          </p:cNvPr>
          <p:cNvSpPr/>
          <p:nvPr/>
        </p:nvSpPr>
        <p:spPr>
          <a:xfrm rot="208689">
            <a:off x="4881219" y="4344862"/>
            <a:ext cx="382268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FD9C7A-C22F-9AA2-1009-4C810E977DF8}"/>
              </a:ext>
            </a:extLst>
          </p:cNvPr>
          <p:cNvSpPr/>
          <p:nvPr/>
        </p:nvSpPr>
        <p:spPr>
          <a:xfrm rot="208689">
            <a:off x="5988002" y="4395182"/>
            <a:ext cx="382268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BCD62E-99A3-5F3F-7FE7-8D32527BA07C}"/>
              </a:ext>
            </a:extLst>
          </p:cNvPr>
          <p:cNvSpPr/>
          <p:nvPr/>
        </p:nvSpPr>
        <p:spPr>
          <a:xfrm rot="19747068">
            <a:off x="7221265" y="4060524"/>
            <a:ext cx="382268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B867FD4-AD7A-85B4-8E73-78B1BBEE9B20}"/>
              </a:ext>
            </a:extLst>
          </p:cNvPr>
          <p:cNvSpPr/>
          <p:nvPr/>
        </p:nvSpPr>
        <p:spPr>
          <a:xfrm>
            <a:off x="293968" y="5187174"/>
            <a:ext cx="652479" cy="217886"/>
          </a:xfrm>
          <a:prstGeom prst="rect">
            <a:avLst/>
          </a:prstGeom>
          <a:solidFill>
            <a:srgbClr val="C00000">
              <a:alpha val="54000"/>
            </a:srgb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909E144-DE33-36EA-2F9A-76C3959870C9}"/>
              </a:ext>
            </a:extLst>
          </p:cNvPr>
          <p:cNvSpPr/>
          <p:nvPr/>
        </p:nvSpPr>
        <p:spPr>
          <a:xfrm rot="202083">
            <a:off x="3241935" y="4242784"/>
            <a:ext cx="656210" cy="23787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86E85E80-02D5-8B13-1F11-4094F05C8F09}"/>
              </a:ext>
            </a:extLst>
          </p:cNvPr>
          <p:cNvSpPr/>
          <p:nvPr/>
        </p:nvSpPr>
        <p:spPr>
          <a:xfrm rot="202083">
            <a:off x="4146353" y="4291058"/>
            <a:ext cx="656210" cy="23787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84D63A9C-E8F3-16F9-EA82-46A31E8BB99D}"/>
              </a:ext>
            </a:extLst>
          </p:cNvPr>
          <p:cNvSpPr/>
          <p:nvPr/>
        </p:nvSpPr>
        <p:spPr>
          <a:xfrm rot="5725681">
            <a:off x="3802253" y="4582838"/>
            <a:ext cx="363026" cy="23787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C1C2490-D91E-4A9B-A291-81D75BDDE2E6}"/>
              </a:ext>
            </a:extLst>
          </p:cNvPr>
          <p:cNvSpPr/>
          <p:nvPr/>
        </p:nvSpPr>
        <p:spPr>
          <a:xfrm rot="5629068">
            <a:off x="3866429" y="4026581"/>
            <a:ext cx="321125" cy="23787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581FAEC-7377-FB76-6549-37634EEF5567}"/>
              </a:ext>
            </a:extLst>
          </p:cNvPr>
          <p:cNvSpPr/>
          <p:nvPr/>
        </p:nvSpPr>
        <p:spPr>
          <a:xfrm>
            <a:off x="293968" y="5456079"/>
            <a:ext cx="652479" cy="237870"/>
          </a:xfrm>
          <a:prstGeom prst="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1762F51-E95A-7B30-B06A-348A5E3B341D}"/>
              </a:ext>
            </a:extLst>
          </p:cNvPr>
          <p:cNvSpPr txBox="1"/>
          <p:nvPr/>
        </p:nvSpPr>
        <p:spPr>
          <a:xfrm>
            <a:off x="945153" y="5093039"/>
            <a:ext cx="178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n w="9525">
                  <a:solidFill>
                    <a:schemeClr val="bg1"/>
                  </a:solidFill>
                </a:ln>
              </a:rPr>
              <a:t>QPB Doublets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B047C8F-9812-8159-D8FD-F97E372E9F8B}"/>
              </a:ext>
            </a:extLst>
          </p:cNvPr>
          <p:cNvSpPr txBox="1"/>
          <p:nvPr/>
        </p:nvSpPr>
        <p:spPr>
          <a:xfrm>
            <a:off x="926797" y="5425841"/>
            <a:ext cx="17876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>
                <a:ln w="9525">
                  <a:solidFill>
                    <a:schemeClr val="bg1"/>
                  </a:solidFill>
                </a:ln>
              </a:rPr>
              <a:t>Einzel lenses</a:t>
            </a:r>
          </a:p>
        </p:txBody>
      </p:sp>
      <p:sp>
        <p:nvSpPr>
          <p:cNvPr id="25" name="Gerade Verbindung mit Pfeil 43">
            <a:extLst>
              <a:ext uri="{FF2B5EF4-FFF2-40B4-BE49-F238E27FC236}">
                <a16:creationId xmlns:a16="http://schemas.microsoft.com/office/drawing/2014/main" id="{F0C4C61A-4B63-26B5-B958-D4793B4288D1}"/>
              </a:ext>
            </a:extLst>
          </p:cNvPr>
          <p:cNvSpPr/>
          <p:nvPr/>
        </p:nvSpPr>
        <p:spPr>
          <a:xfrm flipH="1" flipV="1">
            <a:off x="6961908" y="4624463"/>
            <a:ext cx="1475509" cy="269259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6751B206-75D0-F8F7-5525-6EB92E23FA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92178" y="1591641"/>
            <a:ext cx="2509455" cy="1749429"/>
          </a:xfrm>
          <a:prstGeom prst="rect">
            <a:avLst/>
          </a:prstGeom>
        </p:spPr>
      </p:pic>
      <p:sp>
        <p:nvSpPr>
          <p:cNvPr id="28" name="Gerade Verbindung mit Pfeil 43">
            <a:extLst>
              <a:ext uri="{FF2B5EF4-FFF2-40B4-BE49-F238E27FC236}">
                <a16:creationId xmlns:a16="http://schemas.microsoft.com/office/drawing/2014/main" id="{82E46705-FC1E-1F01-C97B-D1E2C34F3C23}"/>
              </a:ext>
            </a:extLst>
          </p:cNvPr>
          <p:cNvSpPr/>
          <p:nvPr/>
        </p:nvSpPr>
        <p:spPr>
          <a:xfrm flipH="1">
            <a:off x="5097394" y="3268685"/>
            <a:ext cx="564507" cy="913452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9" name="Gerade Verbindung mit Pfeil 43">
            <a:extLst>
              <a:ext uri="{FF2B5EF4-FFF2-40B4-BE49-F238E27FC236}">
                <a16:creationId xmlns:a16="http://schemas.microsoft.com/office/drawing/2014/main" id="{8AE5BDA6-249F-B352-F949-9EF66DBB12D5}"/>
              </a:ext>
            </a:extLst>
          </p:cNvPr>
          <p:cNvSpPr/>
          <p:nvPr/>
        </p:nvSpPr>
        <p:spPr>
          <a:xfrm flipH="1">
            <a:off x="6252317" y="3374994"/>
            <a:ext cx="35709" cy="90970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0" name="Gerade Verbindung mit Pfeil 43">
            <a:extLst>
              <a:ext uri="{FF2B5EF4-FFF2-40B4-BE49-F238E27FC236}">
                <a16:creationId xmlns:a16="http://schemas.microsoft.com/office/drawing/2014/main" id="{14E3C008-F31D-7092-2BDE-8C16E58177D7}"/>
              </a:ext>
            </a:extLst>
          </p:cNvPr>
          <p:cNvSpPr/>
          <p:nvPr/>
        </p:nvSpPr>
        <p:spPr>
          <a:xfrm>
            <a:off x="6849134" y="3199734"/>
            <a:ext cx="501647" cy="78793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68D973C-E4FE-5853-689B-8176F2790B22}"/>
              </a:ext>
            </a:extLst>
          </p:cNvPr>
          <p:cNvSpPr txBox="1"/>
          <p:nvPr/>
        </p:nvSpPr>
        <p:spPr>
          <a:xfrm>
            <a:off x="2536090" y="1000699"/>
            <a:ext cx="35599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n w="9525">
                  <a:solidFill>
                    <a:schemeClr val="bg1"/>
                  </a:solidFill>
                </a:ln>
              </a:rPr>
              <a:t>ISOLDE QPs, refurbished, A. Boucherie (SY-STI-RBS)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C914638-97FE-937D-7314-986DA7948218}"/>
              </a:ext>
            </a:extLst>
          </p:cNvPr>
          <p:cNvSpPr txBox="1"/>
          <p:nvPr/>
        </p:nvSpPr>
        <p:spPr>
          <a:xfrm>
            <a:off x="5774862" y="1302210"/>
            <a:ext cx="21485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n w="9525">
                  <a:solidFill>
                    <a:schemeClr val="bg1"/>
                  </a:solidFill>
                </a:ln>
              </a:rPr>
              <a:t>ELENA ZQNA, new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6D9BFB9B-DDB3-D161-5DCF-14FF4C43DEE2}"/>
              </a:ext>
            </a:extLst>
          </p:cNvPr>
          <p:cNvSpPr txBox="1"/>
          <p:nvPr/>
        </p:nvSpPr>
        <p:spPr>
          <a:xfrm>
            <a:off x="8817500" y="6520163"/>
            <a:ext cx="31285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b="1" dirty="0">
                <a:ln w="9525">
                  <a:solidFill>
                    <a:schemeClr val="bg1"/>
                  </a:solidFill>
                </a:ln>
              </a:rPr>
              <a:t>UHV switchyard, refurbished, A. Boucherie</a:t>
            </a: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3DBA797-5391-05DA-2D93-DF39D0E204F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36975" y="4844274"/>
            <a:ext cx="1591650" cy="1496423"/>
          </a:xfrm>
          <a:prstGeom prst="rect">
            <a:avLst/>
          </a:prstGeom>
        </p:spPr>
      </p:pic>
      <p:sp>
        <p:nvSpPr>
          <p:cNvPr id="36" name="Gerade Verbindung mit Pfeil 43">
            <a:extLst>
              <a:ext uri="{FF2B5EF4-FFF2-40B4-BE49-F238E27FC236}">
                <a16:creationId xmlns:a16="http://schemas.microsoft.com/office/drawing/2014/main" id="{E198B365-B88C-4589-184E-EAE5BD528EE3}"/>
              </a:ext>
            </a:extLst>
          </p:cNvPr>
          <p:cNvSpPr/>
          <p:nvPr/>
        </p:nvSpPr>
        <p:spPr>
          <a:xfrm flipH="1" flipV="1">
            <a:off x="4156353" y="4547999"/>
            <a:ext cx="746207" cy="69936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3C541C0-D953-2ACA-A526-F27428B2F3C4}"/>
              </a:ext>
            </a:extLst>
          </p:cNvPr>
          <p:cNvSpPr txBox="1"/>
          <p:nvPr/>
        </p:nvSpPr>
        <p:spPr>
          <a:xfrm>
            <a:off x="4474458" y="5892047"/>
            <a:ext cx="2736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b="1" dirty="0">
                <a:ln w="9525">
                  <a:solidFill>
                    <a:schemeClr val="bg1"/>
                  </a:solidFill>
                </a:ln>
              </a:rPr>
              <a:t>QP bender, new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C645D60-27E9-C54B-A05D-F2CD09DD06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9636" y="1323761"/>
            <a:ext cx="2408259" cy="18061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25" descr="A machine in a factory&#10;&#10;Description automatically generated">
            <a:extLst>
              <a:ext uri="{FF2B5EF4-FFF2-40B4-BE49-F238E27FC236}">
                <a16:creationId xmlns:a16="http://schemas.microsoft.com/office/drawing/2014/main" id="{2ECADA8F-B760-7CFA-9569-B4464D491AA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17" t="34347" r="18624" b="5646"/>
          <a:stretch/>
        </p:blipFill>
        <p:spPr>
          <a:xfrm>
            <a:off x="143898" y="1074351"/>
            <a:ext cx="2292067" cy="16462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4" name="Gerade Verbindung mit Pfeil 43">
            <a:extLst>
              <a:ext uri="{FF2B5EF4-FFF2-40B4-BE49-F238E27FC236}">
                <a16:creationId xmlns:a16="http://schemas.microsoft.com/office/drawing/2014/main" id="{538BC9F3-AA99-80FF-EEEA-98F32B8A8CBA}"/>
              </a:ext>
            </a:extLst>
          </p:cNvPr>
          <p:cNvSpPr/>
          <p:nvPr/>
        </p:nvSpPr>
        <p:spPr>
          <a:xfrm>
            <a:off x="1378546" y="2596233"/>
            <a:ext cx="88936" cy="1328995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228600">
              <a:schemeClr val="bg1">
                <a:alpha val="82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pic>
        <p:nvPicPr>
          <p:cNvPr id="39" name="Picture 38" descr="A metal parts and tools on a table&#10;&#10;Description automatically generated with medium confidence">
            <a:extLst>
              <a:ext uri="{FF2B5EF4-FFF2-40B4-BE49-F238E27FC236}">
                <a16:creationId xmlns:a16="http://schemas.microsoft.com/office/drawing/2014/main" id="{E2DEAEED-F713-2A02-0DC5-F1E4380B6F1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8579723" y="3786379"/>
            <a:ext cx="3061919" cy="229643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41682351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5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74" name="Textfeld 50">
            <a:extLst>
              <a:ext uri="{FF2B5EF4-FFF2-40B4-BE49-F238E27FC236}">
                <a16:creationId xmlns:a16="http://schemas.microsoft.com/office/drawing/2014/main" id="{D61031EA-CC6F-2163-8C1F-71FDD67EB433}"/>
              </a:ext>
            </a:extLst>
          </p:cNvPr>
          <p:cNvSpPr txBox="1"/>
          <p:nvPr/>
        </p:nvSpPr>
        <p:spPr>
          <a:xfrm>
            <a:off x="245970" y="973759"/>
            <a:ext cx="7115516" cy="369332"/>
          </a:xfrm>
          <a:prstGeom prst="rect">
            <a:avLst/>
          </a:prstGeom>
          <a:solidFill>
            <a:schemeClr val="accent3">
              <a:lumOff val="44000"/>
            </a:schemeClr>
          </a:solidFill>
          <a:ln w="12700">
            <a:solidFill>
              <a:schemeClr val="accent3">
                <a:lumOff val="44000"/>
              </a:schemeClr>
            </a:solidFill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/>
          <a:p>
            <a:pPr marL="285750" indent="-285750">
              <a:buSzPct val="100000"/>
              <a:buChar char="•"/>
              <a:defRPr sz="1800"/>
            </a:pPr>
            <a:endParaRPr dirty="0"/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MASS SEPARATOR SECTION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0E21759-46DE-FE28-E3DA-47122B24792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16996" y="847345"/>
            <a:ext cx="9435960" cy="5375039"/>
          </a:xfrm>
          <a:prstGeom prst="rect">
            <a:avLst/>
          </a:prstGeom>
        </p:spPr>
      </p:pic>
      <p:sp>
        <p:nvSpPr>
          <p:cNvPr id="13" name="Gerade Verbindung mit Pfeil 12">
            <a:extLst>
              <a:ext uri="{FF2B5EF4-FFF2-40B4-BE49-F238E27FC236}">
                <a16:creationId xmlns:a16="http://schemas.microsoft.com/office/drawing/2014/main" id="{3D920A39-9EB6-8F63-AC89-2B3EA9C709CF}"/>
              </a:ext>
            </a:extLst>
          </p:cNvPr>
          <p:cNvSpPr/>
          <p:nvPr/>
        </p:nvSpPr>
        <p:spPr>
          <a:xfrm flipV="1">
            <a:off x="4847812" y="5530849"/>
            <a:ext cx="22638" cy="649509"/>
          </a:xfrm>
          <a:prstGeom prst="line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4" name="Textfeld 16">
            <a:extLst>
              <a:ext uri="{FF2B5EF4-FFF2-40B4-BE49-F238E27FC236}">
                <a16:creationId xmlns:a16="http://schemas.microsoft.com/office/drawing/2014/main" id="{A2F0D541-329C-4920-E33C-8B2EE5CC9569}"/>
              </a:ext>
            </a:extLst>
          </p:cNvPr>
          <p:cNvSpPr txBox="1"/>
          <p:nvPr/>
        </p:nvSpPr>
        <p:spPr>
          <a:xfrm>
            <a:off x="4772642" y="5726157"/>
            <a:ext cx="1094828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200"/>
            </a:pPr>
            <a:r>
              <a:rPr lang="de-DE" dirty="0"/>
              <a:t>30</a:t>
            </a:r>
            <a:r>
              <a:rPr dirty="0"/>
              <a:t> keV </a:t>
            </a:r>
            <a:r>
              <a:rPr lang="de-DE" dirty="0"/>
              <a:t>RIBs from ISOLDE</a:t>
            </a:r>
            <a:endParaRPr sz="1132" dirty="0"/>
          </a:p>
        </p:txBody>
      </p:sp>
      <p:sp>
        <p:nvSpPr>
          <p:cNvPr id="15" name="Gerade Verbindung mit Pfeil 12">
            <a:extLst>
              <a:ext uri="{FF2B5EF4-FFF2-40B4-BE49-F238E27FC236}">
                <a16:creationId xmlns:a16="http://schemas.microsoft.com/office/drawing/2014/main" id="{DC0EE8AA-5E80-BF82-0298-DA58A1FD4326}"/>
              </a:ext>
            </a:extLst>
          </p:cNvPr>
          <p:cNvSpPr/>
          <p:nvPr/>
        </p:nvSpPr>
        <p:spPr>
          <a:xfrm flipV="1">
            <a:off x="5105746" y="925515"/>
            <a:ext cx="22638" cy="649509"/>
          </a:xfrm>
          <a:prstGeom prst="line">
            <a:avLst/>
          </a:prstGeom>
          <a:ln w="19050">
            <a:solidFill>
              <a:srgbClr val="000000"/>
            </a:solidFill>
            <a:prstDash val="sysDash"/>
            <a:tailEnd type="triangle"/>
          </a:ln>
        </p:spPr>
        <p:txBody>
          <a:bodyPr lIns="45719" rIns="45719"/>
          <a:lstStyle/>
          <a:p>
            <a:pPr>
              <a:defRPr sz="3200"/>
            </a:pPr>
            <a:endParaRPr/>
          </a:p>
        </p:txBody>
      </p:sp>
      <p:sp>
        <p:nvSpPr>
          <p:cNvPr id="16" name="Textfeld 16">
            <a:extLst>
              <a:ext uri="{FF2B5EF4-FFF2-40B4-BE49-F238E27FC236}">
                <a16:creationId xmlns:a16="http://schemas.microsoft.com/office/drawing/2014/main" id="{220352A2-6F6F-FC0B-650E-04ACF6DD4048}"/>
              </a:ext>
            </a:extLst>
          </p:cNvPr>
          <p:cNvSpPr txBox="1"/>
          <p:nvPr/>
        </p:nvSpPr>
        <p:spPr>
          <a:xfrm>
            <a:off x="5030576" y="1120823"/>
            <a:ext cx="109482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pPr algn="ctr">
              <a:defRPr sz="1200"/>
            </a:pPr>
            <a:r>
              <a:rPr lang="en-US" dirty="0"/>
              <a:t>To PUMA</a:t>
            </a:r>
            <a:endParaRPr sz="1132" dirty="0"/>
          </a:p>
        </p:txBody>
      </p:sp>
      <p:sp>
        <p:nvSpPr>
          <p:cNvPr id="17" name="Gerade Verbindung mit Pfeil 43">
            <a:extLst>
              <a:ext uri="{FF2B5EF4-FFF2-40B4-BE49-F238E27FC236}">
                <a16:creationId xmlns:a16="http://schemas.microsoft.com/office/drawing/2014/main" id="{EF1A592F-035D-3082-7129-273FFAAFED24}"/>
              </a:ext>
            </a:extLst>
          </p:cNvPr>
          <p:cNvSpPr/>
          <p:nvPr/>
        </p:nvSpPr>
        <p:spPr>
          <a:xfrm flipH="1">
            <a:off x="3609108" y="3040250"/>
            <a:ext cx="20781" cy="377963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8" name="Textfeld 42">
            <a:extLst>
              <a:ext uri="{FF2B5EF4-FFF2-40B4-BE49-F238E27FC236}">
                <a16:creationId xmlns:a16="http://schemas.microsoft.com/office/drawing/2014/main" id="{8EF00220-0277-5CFF-EE92-EC6B465A0FAD}"/>
              </a:ext>
            </a:extLst>
          </p:cNvPr>
          <p:cNvSpPr txBox="1"/>
          <p:nvPr/>
        </p:nvSpPr>
        <p:spPr>
          <a:xfrm>
            <a:off x="2055336" y="2419672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Paul trap</a:t>
            </a:r>
            <a:endParaRPr dirty="0"/>
          </a:p>
        </p:txBody>
      </p:sp>
      <p:sp>
        <p:nvSpPr>
          <p:cNvPr id="19" name="Gerade Verbindung mit Pfeil 43">
            <a:extLst>
              <a:ext uri="{FF2B5EF4-FFF2-40B4-BE49-F238E27FC236}">
                <a16:creationId xmlns:a16="http://schemas.microsoft.com/office/drawing/2014/main" id="{F0932085-52C0-F865-1EFC-88D1E1199A6F}"/>
              </a:ext>
            </a:extLst>
          </p:cNvPr>
          <p:cNvSpPr/>
          <p:nvPr/>
        </p:nvSpPr>
        <p:spPr>
          <a:xfrm>
            <a:off x="1428435" y="2654576"/>
            <a:ext cx="178115" cy="63502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0" name="Textfeld 42">
            <a:extLst>
              <a:ext uri="{FF2B5EF4-FFF2-40B4-BE49-F238E27FC236}">
                <a16:creationId xmlns:a16="http://schemas.microsoft.com/office/drawing/2014/main" id="{4C6DC687-983B-059B-666C-6B10BE37363A}"/>
              </a:ext>
            </a:extLst>
          </p:cNvPr>
          <p:cNvSpPr txBox="1"/>
          <p:nvPr/>
        </p:nvSpPr>
        <p:spPr>
          <a:xfrm>
            <a:off x="601186" y="2377577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Offline ion source</a:t>
            </a:r>
            <a:endParaRPr dirty="0"/>
          </a:p>
        </p:txBody>
      </p:sp>
      <p:sp>
        <p:nvSpPr>
          <p:cNvPr id="21" name="Gerade Verbindung mit Pfeil 43">
            <a:extLst>
              <a:ext uri="{FF2B5EF4-FFF2-40B4-BE49-F238E27FC236}">
                <a16:creationId xmlns:a16="http://schemas.microsoft.com/office/drawing/2014/main" id="{9754F8A8-B540-FA6F-BAA9-861D44D6CBCE}"/>
              </a:ext>
            </a:extLst>
          </p:cNvPr>
          <p:cNvSpPr/>
          <p:nvPr/>
        </p:nvSpPr>
        <p:spPr>
          <a:xfrm flipH="1">
            <a:off x="8735256" y="2671328"/>
            <a:ext cx="387351" cy="63502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2" name="Textfeld 42">
            <a:extLst>
              <a:ext uri="{FF2B5EF4-FFF2-40B4-BE49-F238E27FC236}">
                <a16:creationId xmlns:a16="http://schemas.microsoft.com/office/drawing/2014/main" id="{65CECDD1-64F2-F89D-6490-96B95793FC69}"/>
              </a:ext>
            </a:extLst>
          </p:cNvPr>
          <p:cNvSpPr txBox="1"/>
          <p:nvPr/>
        </p:nvSpPr>
        <p:spPr>
          <a:xfrm>
            <a:off x="8472843" y="2412633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Isobar separator</a:t>
            </a:r>
            <a:endParaRPr dirty="0"/>
          </a:p>
        </p:txBody>
      </p:sp>
      <p:sp>
        <p:nvSpPr>
          <p:cNvPr id="23" name="Gerade Verbindung mit Pfeil 43">
            <a:extLst>
              <a:ext uri="{FF2B5EF4-FFF2-40B4-BE49-F238E27FC236}">
                <a16:creationId xmlns:a16="http://schemas.microsoft.com/office/drawing/2014/main" id="{DE6BABAE-ACAF-89BE-92FC-760FAE30199B}"/>
              </a:ext>
            </a:extLst>
          </p:cNvPr>
          <p:cNvSpPr/>
          <p:nvPr/>
        </p:nvSpPr>
        <p:spPr>
          <a:xfrm flipV="1">
            <a:off x="3629889" y="3606661"/>
            <a:ext cx="647719" cy="306177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4" name="Textfeld 42">
            <a:extLst>
              <a:ext uri="{FF2B5EF4-FFF2-40B4-BE49-F238E27FC236}">
                <a16:creationId xmlns:a16="http://schemas.microsoft.com/office/drawing/2014/main" id="{BF9C8C2D-54F5-C3EC-B6CE-9A6B288524BA}"/>
              </a:ext>
            </a:extLst>
          </p:cNvPr>
          <p:cNvSpPr txBox="1"/>
          <p:nvPr/>
        </p:nvSpPr>
        <p:spPr>
          <a:xfrm>
            <a:off x="2681796" y="3893784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Quadrupole bender</a:t>
            </a:r>
            <a:endParaRPr dirty="0"/>
          </a:p>
        </p:txBody>
      </p:sp>
      <p:sp>
        <p:nvSpPr>
          <p:cNvPr id="25" name="Gerade Verbindung mit Pfeil 43">
            <a:extLst>
              <a:ext uri="{FF2B5EF4-FFF2-40B4-BE49-F238E27FC236}">
                <a16:creationId xmlns:a16="http://schemas.microsoft.com/office/drawing/2014/main" id="{B75E3A0E-E9A9-E926-5F57-7252B01F7ABA}"/>
              </a:ext>
            </a:extLst>
          </p:cNvPr>
          <p:cNvSpPr/>
          <p:nvPr/>
        </p:nvSpPr>
        <p:spPr>
          <a:xfrm flipH="1" flipV="1">
            <a:off x="4772641" y="1812473"/>
            <a:ext cx="512488" cy="2941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26" name="Textfeld 42">
            <a:extLst>
              <a:ext uri="{FF2B5EF4-FFF2-40B4-BE49-F238E27FC236}">
                <a16:creationId xmlns:a16="http://schemas.microsoft.com/office/drawing/2014/main" id="{6182E6A3-8F0D-68B6-BB1A-79B0ED7FA0CA}"/>
              </a:ext>
            </a:extLst>
          </p:cNvPr>
          <p:cNvSpPr txBox="1"/>
          <p:nvPr/>
        </p:nvSpPr>
        <p:spPr>
          <a:xfrm>
            <a:off x="5128384" y="1684464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Accelerator</a:t>
            </a:r>
            <a:endParaRPr dirty="0"/>
          </a:p>
        </p:txBody>
      </p:sp>
      <p:sp>
        <p:nvSpPr>
          <p:cNvPr id="31" name="Gerade Verbindung mit Pfeil 43">
            <a:extLst>
              <a:ext uri="{FF2B5EF4-FFF2-40B4-BE49-F238E27FC236}">
                <a16:creationId xmlns:a16="http://schemas.microsoft.com/office/drawing/2014/main" id="{F1F412A0-FCEA-B241-F50C-FB50C22F2843}"/>
              </a:ext>
            </a:extLst>
          </p:cNvPr>
          <p:cNvSpPr/>
          <p:nvPr/>
        </p:nvSpPr>
        <p:spPr>
          <a:xfrm flipH="1">
            <a:off x="10136664" y="2654576"/>
            <a:ext cx="668500" cy="112494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3" name="Textfeld 42">
            <a:extLst>
              <a:ext uri="{FF2B5EF4-FFF2-40B4-BE49-F238E27FC236}">
                <a16:creationId xmlns:a16="http://schemas.microsoft.com/office/drawing/2014/main" id="{537B5608-111A-61DF-610A-BF344596545F}"/>
              </a:ext>
            </a:extLst>
          </p:cNvPr>
          <p:cNvSpPr txBox="1"/>
          <p:nvPr/>
        </p:nvSpPr>
        <p:spPr>
          <a:xfrm>
            <a:off x="10136664" y="2337886"/>
            <a:ext cx="2104054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>
                <a:solidFill>
                  <a:srgbClr val="FF0000"/>
                </a:solidFill>
              </a:rPr>
              <a:t>MagneToF mini</a:t>
            </a:r>
            <a:endParaRPr dirty="0">
              <a:solidFill>
                <a:srgbClr val="FF000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4CB69B-1344-9000-9EB2-B9514B15EEC3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3.2 – 23.04.24</a:t>
            </a:r>
            <a:endParaRPr lang="de-DE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5DC865-9DEF-3F1B-1031-E55F645BE22F}"/>
              </a:ext>
            </a:extLst>
          </p:cNvPr>
          <p:cNvSpPr txBox="1"/>
          <p:nvPr/>
        </p:nvSpPr>
        <p:spPr>
          <a:xfrm>
            <a:off x="10714510" y="2648771"/>
            <a:ext cx="161623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14300" indent="-114300">
              <a:buFont typeface="Arial" panose="020B0604020202020204" pitchFamily="34" charset="0"/>
              <a:buChar char="•"/>
            </a:pP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Main ToF-detector for MR-ToF MS operation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To be used without modification</a:t>
            </a:r>
          </a:p>
          <a:p>
            <a:pPr marL="114300" indent="-114300">
              <a:buFont typeface="Arial" panose="020B0604020202020204" pitchFamily="34" charset="0"/>
              <a:buChar char="•"/>
            </a:pPr>
            <a:r>
              <a:rPr lang="de-DE" sz="1100" dirty="0">
                <a:latin typeface="Arial" panose="020B0604020202020204" pitchFamily="34" charset="0"/>
                <a:cs typeface="Arial" panose="020B0604020202020204" pitchFamily="34" charset="0"/>
              </a:rPr>
              <a:t>Data acquisition to be reused in the beginning?</a:t>
            </a:r>
          </a:p>
        </p:txBody>
      </p:sp>
      <p:sp>
        <p:nvSpPr>
          <p:cNvPr id="4" name="Textfeld 42">
            <a:extLst>
              <a:ext uri="{FF2B5EF4-FFF2-40B4-BE49-F238E27FC236}">
                <a16:creationId xmlns:a16="http://schemas.microsoft.com/office/drawing/2014/main" id="{4390DDF3-F0DF-9002-E1BD-F5ADA328DF85}"/>
              </a:ext>
            </a:extLst>
          </p:cNvPr>
          <p:cNvSpPr txBox="1"/>
          <p:nvPr/>
        </p:nvSpPr>
        <p:spPr>
          <a:xfrm>
            <a:off x="2935225" y="2763251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Einzel lenses</a:t>
            </a:r>
            <a:endParaRPr dirty="0"/>
          </a:p>
        </p:txBody>
      </p:sp>
      <p:sp>
        <p:nvSpPr>
          <p:cNvPr id="7" name="Gerade Verbindung mit Pfeil 43">
            <a:extLst>
              <a:ext uri="{FF2B5EF4-FFF2-40B4-BE49-F238E27FC236}">
                <a16:creationId xmlns:a16="http://schemas.microsoft.com/office/drawing/2014/main" id="{D8085E6D-3F0F-B109-E2DB-CF8EC5255924}"/>
              </a:ext>
            </a:extLst>
          </p:cNvPr>
          <p:cNvSpPr/>
          <p:nvPr/>
        </p:nvSpPr>
        <p:spPr>
          <a:xfrm flipH="1" flipV="1">
            <a:off x="5696492" y="3696084"/>
            <a:ext cx="133866" cy="39540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10" name="Gerade Verbindung mit Pfeil 43">
            <a:extLst>
              <a:ext uri="{FF2B5EF4-FFF2-40B4-BE49-F238E27FC236}">
                <a16:creationId xmlns:a16="http://schemas.microsoft.com/office/drawing/2014/main" id="{4DD2B70F-E545-1AA8-1531-DA65AF242575}"/>
              </a:ext>
            </a:extLst>
          </p:cNvPr>
          <p:cNvSpPr/>
          <p:nvPr/>
        </p:nvSpPr>
        <p:spPr>
          <a:xfrm flipV="1">
            <a:off x="6249220" y="3696084"/>
            <a:ext cx="196948" cy="395400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2" name="Textfeld 42">
            <a:extLst>
              <a:ext uri="{FF2B5EF4-FFF2-40B4-BE49-F238E27FC236}">
                <a16:creationId xmlns:a16="http://schemas.microsoft.com/office/drawing/2014/main" id="{9BB53A9E-0A03-8AED-43D8-B60AB2B2A43C}"/>
              </a:ext>
            </a:extLst>
          </p:cNvPr>
          <p:cNvSpPr txBox="1"/>
          <p:nvPr/>
        </p:nvSpPr>
        <p:spPr>
          <a:xfrm>
            <a:off x="5303090" y="4088964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Einzel lenses</a:t>
            </a:r>
            <a:endParaRPr dirty="0"/>
          </a:p>
        </p:txBody>
      </p:sp>
      <p:sp>
        <p:nvSpPr>
          <p:cNvPr id="37" name="Gerade Verbindung mit Pfeil 43">
            <a:extLst>
              <a:ext uri="{FF2B5EF4-FFF2-40B4-BE49-F238E27FC236}">
                <a16:creationId xmlns:a16="http://schemas.microsoft.com/office/drawing/2014/main" id="{66B154F2-09A0-7A40-FEFB-08FD3AA53B78}"/>
              </a:ext>
            </a:extLst>
          </p:cNvPr>
          <p:cNvSpPr/>
          <p:nvPr/>
        </p:nvSpPr>
        <p:spPr>
          <a:xfrm flipH="1">
            <a:off x="2424045" y="2689632"/>
            <a:ext cx="257751" cy="599965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39" name="Gerade Verbindung mit Pfeil 43">
            <a:extLst>
              <a:ext uri="{FF2B5EF4-FFF2-40B4-BE49-F238E27FC236}">
                <a16:creationId xmlns:a16="http://schemas.microsoft.com/office/drawing/2014/main" id="{79CDDA02-6C56-5596-8D1B-5C41D1E845B2}"/>
              </a:ext>
            </a:extLst>
          </p:cNvPr>
          <p:cNvSpPr/>
          <p:nvPr/>
        </p:nvSpPr>
        <p:spPr>
          <a:xfrm flipH="1">
            <a:off x="4804226" y="2532424"/>
            <a:ext cx="1609223" cy="54951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sp>
        <p:nvSpPr>
          <p:cNvPr id="40" name="Gerade Verbindung mit Pfeil 43">
            <a:extLst>
              <a:ext uri="{FF2B5EF4-FFF2-40B4-BE49-F238E27FC236}">
                <a16:creationId xmlns:a16="http://schemas.microsoft.com/office/drawing/2014/main" id="{B9163E1D-8733-6F9C-5CAB-2701F11F555D}"/>
              </a:ext>
            </a:extLst>
          </p:cNvPr>
          <p:cNvSpPr/>
          <p:nvPr/>
        </p:nvSpPr>
        <p:spPr>
          <a:xfrm flipH="1">
            <a:off x="4995133" y="2548882"/>
            <a:ext cx="1418317" cy="754256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pic>
        <p:nvPicPr>
          <p:cNvPr id="42" name="Picture 41">
            <a:extLst>
              <a:ext uri="{FF2B5EF4-FFF2-40B4-BE49-F238E27FC236}">
                <a16:creationId xmlns:a16="http://schemas.microsoft.com/office/drawing/2014/main" id="{33750B67-328A-931F-4F67-02A73A6F47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458" y="4615069"/>
            <a:ext cx="3696374" cy="1559408"/>
          </a:xfrm>
          <a:prstGeom prst="rect">
            <a:avLst/>
          </a:prstGeom>
        </p:spPr>
      </p:pic>
      <p:sp>
        <p:nvSpPr>
          <p:cNvPr id="28" name="Textfeld 42">
            <a:extLst>
              <a:ext uri="{FF2B5EF4-FFF2-40B4-BE49-F238E27FC236}">
                <a16:creationId xmlns:a16="http://schemas.microsoft.com/office/drawing/2014/main" id="{411C9AB9-CAD3-8492-54B7-72BC7DBC153A}"/>
              </a:ext>
            </a:extLst>
          </p:cNvPr>
          <p:cNvSpPr txBox="1"/>
          <p:nvPr/>
        </p:nvSpPr>
        <p:spPr>
          <a:xfrm>
            <a:off x="1428435" y="5795587"/>
            <a:ext cx="1763853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Decelerator/Accelerator</a:t>
            </a:r>
            <a:endParaRPr dirty="0"/>
          </a:p>
        </p:txBody>
      </p:sp>
      <p:sp>
        <p:nvSpPr>
          <p:cNvPr id="27" name="Gerade Verbindung mit Pfeil 43">
            <a:extLst>
              <a:ext uri="{FF2B5EF4-FFF2-40B4-BE49-F238E27FC236}">
                <a16:creationId xmlns:a16="http://schemas.microsoft.com/office/drawing/2014/main" id="{CD44975B-BD0F-9B12-80EA-A40862A37A72}"/>
              </a:ext>
            </a:extLst>
          </p:cNvPr>
          <p:cNvSpPr/>
          <p:nvPr/>
        </p:nvSpPr>
        <p:spPr>
          <a:xfrm>
            <a:off x="3629889" y="5336611"/>
            <a:ext cx="367147" cy="31284"/>
          </a:xfrm>
          <a:prstGeom prst="line">
            <a:avLst/>
          </a:prstGeom>
          <a:ln w="19050">
            <a:solidFill>
              <a:srgbClr val="000000"/>
            </a:solidFill>
            <a:tailEnd type="triangle"/>
          </a:ln>
          <a:effectLst>
            <a:glow rad="63500">
              <a:schemeClr val="bg1">
                <a:alpha val="81000"/>
              </a:schemeClr>
            </a:glow>
          </a:effectLst>
        </p:spPr>
        <p:txBody>
          <a:bodyPr lIns="45719" rIns="45719"/>
          <a:lstStyle/>
          <a:p>
            <a:pPr>
              <a:defRPr sz="3200"/>
            </a:pPr>
            <a:endParaRPr dirty="0"/>
          </a:p>
        </p:txBody>
      </p:sp>
      <p:pic>
        <p:nvPicPr>
          <p:cNvPr id="44" name="Picture 43">
            <a:extLst>
              <a:ext uri="{FF2B5EF4-FFF2-40B4-BE49-F238E27FC236}">
                <a16:creationId xmlns:a16="http://schemas.microsoft.com/office/drawing/2014/main" id="{39BAAFD8-B8FD-368D-1E6E-E4DFB45126E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2915" y="899291"/>
            <a:ext cx="1910359" cy="1503523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853EF1D-25B8-0FB7-A4A0-DE452FD4826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584131" y="305950"/>
            <a:ext cx="1660194" cy="2242931"/>
          </a:xfrm>
          <a:prstGeom prst="rect">
            <a:avLst/>
          </a:prstGeom>
        </p:spPr>
      </p:pic>
      <p:sp>
        <p:nvSpPr>
          <p:cNvPr id="38" name="Textfeld 42">
            <a:extLst>
              <a:ext uri="{FF2B5EF4-FFF2-40B4-BE49-F238E27FC236}">
                <a16:creationId xmlns:a16="http://schemas.microsoft.com/office/drawing/2014/main" id="{0C62FD90-4EC2-6300-F532-A44553D21C84}"/>
              </a:ext>
            </a:extLst>
          </p:cNvPr>
          <p:cNvSpPr txBox="1"/>
          <p:nvPr/>
        </p:nvSpPr>
        <p:spPr>
          <a:xfrm>
            <a:off x="5948901" y="2284484"/>
            <a:ext cx="1401408" cy="2769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>
            <a:lvl1pPr algn="ctr">
              <a:defRPr sz="1200">
                <a:latin typeface="Tahoma"/>
                <a:ea typeface="Tahoma"/>
                <a:cs typeface="Tahoma"/>
                <a:sym typeface="Tahoma"/>
              </a:defRPr>
            </a:lvl1pPr>
          </a:lstStyle>
          <a:p>
            <a:r>
              <a:rPr lang="de-DE" dirty="0"/>
              <a:t>Irises</a:t>
            </a:r>
            <a:endParaRPr dirty="0"/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A95E007A-2CCB-FF4F-B291-CCE670C1EE0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98530" y="753405"/>
            <a:ext cx="1201788" cy="1065466"/>
          </a:xfrm>
          <a:prstGeom prst="rect">
            <a:avLst/>
          </a:prstGeom>
        </p:spPr>
      </p:pic>
      <p:pic>
        <p:nvPicPr>
          <p:cNvPr id="5" name="Picture 4" descr="A group of boxes in a warehouse&#10;&#10;Description automatically generated">
            <a:extLst>
              <a:ext uri="{FF2B5EF4-FFF2-40B4-BE49-F238E27FC236}">
                <a16:creationId xmlns:a16="http://schemas.microsoft.com/office/drawing/2014/main" id="{9E244D71-FB3F-8DD3-99A0-DA00A81EB62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6912364" y="3849877"/>
            <a:ext cx="2472012" cy="185400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Picture 10" descr="A metal object on a blue surface&#10;&#10;Description automatically generated">
            <a:extLst>
              <a:ext uri="{FF2B5EF4-FFF2-40B4-BE49-F238E27FC236}">
                <a16:creationId xmlns:a16="http://schemas.microsoft.com/office/drawing/2014/main" id="{E1F2021A-6B3D-FDAA-0F4E-2525E37C93A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986" y="3618090"/>
            <a:ext cx="1365088" cy="18201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432433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Picture 29">
            <a:extLst>
              <a:ext uri="{FF2B5EF4-FFF2-40B4-BE49-F238E27FC236}">
                <a16:creationId xmlns:a16="http://schemas.microsoft.com/office/drawing/2014/main" id="{0090AF25-7DAE-553F-2B68-A4FB7D8BC7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92603" y="695739"/>
            <a:ext cx="8556605" cy="5913704"/>
          </a:xfrm>
          <a:prstGeom prst="rect">
            <a:avLst/>
          </a:prstGeom>
        </p:spPr>
      </p:pic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170443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6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6EBFA215-49DD-74B0-CF9B-6DF60E9E12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MASS SEPARATOR SECTION SUPPORT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B4CB69B-1344-9000-9EB2-B9514B15EEC3}"/>
              </a:ext>
            </a:extLst>
          </p:cNvPr>
          <p:cNvSpPr txBox="1"/>
          <p:nvPr/>
        </p:nvSpPr>
        <p:spPr>
          <a:xfrm>
            <a:off x="245970" y="644454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3.2 – 23.04.24</a:t>
            </a:r>
            <a:endParaRPr lang="de-DE" sz="1000" dirty="0"/>
          </a:p>
        </p:txBody>
      </p:sp>
    </p:spTree>
    <p:extLst>
      <p:ext uri="{BB962C8B-B14F-4D97-AF65-F5344CB8AC3E}">
        <p14:creationId xmlns:p14="http://schemas.microsoft.com/office/powerpoint/2010/main" val="326033119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 descr=" 41">
            <a:extLst>
              <a:ext uri="{FF2B5EF4-FFF2-40B4-BE49-F238E27FC236}">
                <a16:creationId xmlns:a16="http://schemas.microsoft.com/office/drawing/2014/main" id="{BB7C7CFC-8400-BB83-8C28-0573468326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10939026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PROCUREMENT FOR MASS SEPARATOR SECTION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Date Placeholder 6" descr=" 45">
            <a:extLst>
              <a:ext uri="{FF2B5EF4-FFF2-40B4-BE49-F238E27FC236}">
                <a16:creationId xmlns:a16="http://schemas.microsoft.com/office/drawing/2014/main" id="{6DE3668D-1C10-4223-56A8-8E7582FDF55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448534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7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55DB22-234B-703E-47F3-AF8CAEECEF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1801" y="873224"/>
            <a:ext cx="5961547" cy="56276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18503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F5EBE2B-7BB6-A731-4F63-E62AE2A63C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77354"/>
            <a:ext cx="12192000" cy="5037506"/>
          </a:xfrm>
          <a:prstGeom prst="rect">
            <a:avLst/>
          </a:prstGeom>
        </p:spPr>
      </p:pic>
      <p:sp>
        <p:nvSpPr>
          <p:cNvPr id="8" name="Title 1" descr=" 41">
            <a:extLst>
              <a:ext uri="{FF2B5EF4-FFF2-40B4-BE49-F238E27FC236}">
                <a16:creationId xmlns:a16="http://schemas.microsoft.com/office/drawing/2014/main" id="{944075E6-185C-DE84-164E-5A92892DEC37}"/>
              </a:ext>
            </a:extLst>
          </p:cNvPr>
          <p:cNvSpPr txBox="1">
            <a:spLocks/>
          </p:cNvSpPr>
          <p:nvPr/>
        </p:nvSpPr>
        <p:spPr>
          <a:xfrm>
            <a:off x="206956" y="229193"/>
            <a:ext cx="9350401" cy="69632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spc="150">
                <a:latin typeface="Arial" panose="020B0604020202020204" pitchFamily="34" charset="0"/>
                <a:cs typeface="Arial" panose="020B0604020202020204" pitchFamily="34" charset="0"/>
              </a:rPr>
              <a:t>ION OPTICS PLCs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Date Placeholder 6" descr=" 45">
            <a:extLst>
              <a:ext uri="{FF2B5EF4-FFF2-40B4-BE49-F238E27FC236}">
                <a16:creationId xmlns:a16="http://schemas.microsoft.com/office/drawing/2014/main" id="{C6CDCAD8-0713-0321-4235-19B19FE7F0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34238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8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59A936A-68B7-208F-8A12-EE321AEACA20}"/>
              </a:ext>
            </a:extLst>
          </p:cNvPr>
          <p:cNvSpPr txBox="1"/>
          <p:nvPr/>
        </p:nvSpPr>
        <p:spPr>
          <a:xfrm>
            <a:off x="8165879" y="5705217"/>
            <a:ext cx="609765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DE" dirty="0"/>
              <a:t>N. David (SY-EPC): PS-ISOLDE-PUMA-MS</a:t>
            </a:r>
          </a:p>
        </p:txBody>
      </p:sp>
    </p:spTree>
    <p:extLst>
      <p:ext uri="{BB962C8B-B14F-4D97-AF65-F5344CB8AC3E}">
        <p14:creationId xmlns:p14="http://schemas.microsoft.com/office/powerpoint/2010/main" val="9168840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Date Placeholder 6" descr=" 45">
            <a:extLst>
              <a:ext uri="{FF2B5EF4-FFF2-40B4-BE49-F238E27FC236}">
                <a16:creationId xmlns:a16="http://schemas.microsoft.com/office/drawing/2014/main" id="{D204CCB3-7167-DBD1-0632-F8AEEC3DB656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54" name="Date Placeholder 6" descr=" 45">
            <a:extLst>
              <a:ext uri="{FF2B5EF4-FFF2-40B4-BE49-F238E27FC236}">
                <a16:creationId xmlns:a16="http://schemas.microsoft.com/office/drawing/2014/main" id="{48FDC3D9-96F0-CBD6-0722-568C880EEBDE}"/>
              </a:ext>
            </a:extLst>
          </p:cNvPr>
          <p:cNvSpPr txBox="1">
            <a:spLocks/>
          </p:cNvSpPr>
          <p:nvPr/>
        </p:nvSpPr>
        <p:spPr>
          <a:xfrm>
            <a:off x="0" y="6410833"/>
            <a:ext cx="12192000" cy="28743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solidFill>
                  <a:schemeClr val="bg1"/>
                </a:solidFill>
              </a:rPr>
              <a:t>15/12/2023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AFE21D0C-1494-A156-06B8-1A6E2A6FC8B7}"/>
              </a:ext>
            </a:extLst>
          </p:cNvPr>
          <p:cNvSpPr txBox="1"/>
          <p:nvPr/>
        </p:nvSpPr>
        <p:spPr>
          <a:xfrm>
            <a:off x="206956" y="6590108"/>
            <a:ext cx="611187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spc="150" dirty="0">
                <a:latin typeface="Arial" panose="020B0604020202020204" pitchFamily="34" charset="0"/>
                <a:cs typeface="Arial" panose="020B0604020202020204" pitchFamily="34" charset="0"/>
              </a:rPr>
              <a:t>LAYOUT VERSION 3.2 – 23.04.24</a:t>
            </a:r>
            <a:endParaRPr lang="de-DE" sz="1000" dirty="0"/>
          </a:p>
        </p:txBody>
      </p:sp>
      <p:sp>
        <p:nvSpPr>
          <p:cNvPr id="53" name="Date Placeholder 6" descr=" 45">
            <a:extLst>
              <a:ext uri="{FF2B5EF4-FFF2-40B4-BE49-F238E27FC236}">
                <a16:creationId xmlns:a16="http://schemas.microsoft.com/office/drawing/2014/main" id="{FC4B4A8B-F4C0-36B8-F064-3CC09917E7D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6501572"/>
            <a:ext cx="12192000" cy="438999"/>
          </a:xfrm>
        </p:spPr>
        <p:txBody>
          <a:bodyPr/>
          <a:lstStyle/>
          <a:p>
            <a:pPr algn="ctr"/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Lukas Nies | EP-SME-IS | PUMA@ISOLDE | 04.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9. 2</a:t>
            </a:r>
            <a:r>
              <a:rPr lang="LID4096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024</a:t>
            </a:r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 | </a:t>
            </a:r>
            <a:r>
              <a:rPr 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Fira Sans" panose="020B0503050000020004" pitchFamily="34" charset="0"/>
              </a:rPr>
              <a:t>slide 9</a:t>
            </a:r>
            <a:endParaRPr lang="en-US" sz="1100" b="1" dirty="0">
              <a:solidFill>
                <a:schemeClr val="tx1">
                  <a:lumMod val="65000"/>
                  <a:lumOff val="35000"/>
                </a:schemeClr>
              </a:solidFill>
              <a:latin typeface="Fira Sans" panose="020B0503050000020004" pitchFamily="34" charset="0"/>
            </a:endParaRPr>
          </a:p>
        </p:txBody>
      </p:sp>
      <p:sp>
        <p:nvSpPr>
          <p:cNvPr id="29" name="Title 1" descr=" 41">
            <a:extLst>
              <a:ext uri="{FF2B5EF4-FFF2-40B4-BE49-F238E27FC236}">
                <a16:creationId xmlns:a16="http://schemas.microsoft.com/office/drawing/2014/main" id="{A006B00D-C631-A630-8C41-99A5D82BF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956" y="229193"/>
            <a:ext cx="9350401" cy="696322"/>
          </a:xfrm>
        </p:spPr>
        <p:txBody>
          <a:bodyPr>
            <a:normAutofit/>
          </a:bodyPr>
          <a:lstStyle/>
          <a:p>
            <a:r>
              <a:rPr lang="en-US" sz="3200" spc="150" dirty="0">
                <a:latin typeface="Arial" panose="020B0604020202020204" pitchFamily="34" charset="0"/>
                <a:cs typeface="Arial" panose="020B0604020202020204" pitchFamily="34" charset="0"/>
              </a:rPr>
              <a:t>INFRASTRUCTURE</a:t>
            </a:r>
            <a:endParaRPr lang="de-DE" sz="3200" spc="150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" name="Picture 3" descr="A green staircase in a room&#10;&#10;Description automatically generated">
            <a:extLst>
              <a:ext uri="{FF2B5EF4-FFF2-40B4-BE49-F238E27FC236}">
                <a16:creationId xmlns:a16="http://schemas.microsoft.com/office/drawing/2014/main" id="{D6900DD3-3663-5781-88E6-1C9D611130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1275936"/>
            <a:ext cx="5741504" cy="43061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 descr="A room with a staircase and metal containers&#10;&#10;Description automatically generated with medium confidence">
            <a:extLst>
              <a:ext uri="{FF2B5EF4-FFF2-40B4-BE49-F238E27FC236}">
                <a16:creationId xmlns:a16="http://schemas.microsoft.com/office/drawing/2014/main" id="{06B90C27-9878-A95B-57E4-EE7FCA44F8D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956" y="1275934"/>
            <a:ext cx="5741505" cy="43061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223F561-CD3C-464F-5C5D-F6BFC7540E75}"/>
              </a:ext>
            </a:extLst>
          </p:cNvPr>
          <p:cNvCxnSpPr/>
          <p:nvPr/>
        </p:nvCxnSpPr>
        <p:spPr>
          <a:xfrm>
            <a:off x="5605670" y="3429000"/>
            <a:ext cx="964095" cy="0"/>
          </a:xfrm>
          <a:prstGeom prst="straightConnector1">
            <a:avLst/>
          </a:prstGeom>
          <a:ln w="762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>
            <a:extLst>
              <a:ext uri="{FF2B5EF4-FFF2-40B4-BE49-F238E27FC236}">
                <a16:creationId xmlns:a16="http://schemas.microsoft.com/office/drawing/2014/main" id="{D25205A2-C81D-997B-6B4C-284EB91F5E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08858" y="4661452"/>
            <a:ext cx="2259681" cy="20368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EBD4AD2C-D8DB-CB62-39C3-12F4BB5F2D0D}"/>
              </a:ext>
            </a:extLst>
          </p:cNvPr>
          <p:cNvSpPr txBox="1"/>
          <p:nvPr/>
        </p:nvSpPr>
        <p:spPr>
          <a:xfrm>
            <a:off x="9319087" y="6436219"/>
            <a:ext cx="24392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/>
              <a:t>C. Moucher (SY-STI)</a:t>
            </a:r>
          </a:p>
        </p:txBody>
      </p:sp>
    </p:spTree>
    <p:extLst>
      <p:ext uri="{BB962C8B-B14F-4D97-AF65-F5344CB8AC3E}">
        <p14:creationId xmlns:p14="http://schemas.microsoft.com/office/powerpoint/2010/main" val="40418780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</TotalTime>
  <Words>291</Words>
  <Application>Microsoft Office PowerPoint</Application>
  <PresentationFormat>Widescreen</PresentationFormat>
  <Paragraphs>59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Calibri</vt:lpstr>
      <vt:lpstr>Calibri Light</vt:lpstr>
      <vt:lpstr>Fira Sans</vt:lpstr>
      <vt:lpstr>Office Theme</vt:lpstr>
      <vt:lpstr>PUMA-RC6 Beam Manipulation</vt:lpstr>
      <vt:lpstr>(almost) FINAL LAYOUT– ISLLMAISL0001</vt:lpstr>
      <vt:lpstr>ION OPTICS: OLD MEETS NEW</vt:lpstr>
      <vt:lpstr>MASS SEPARATOR SECTION</vt:lpstr>
      <vt:lpstr>MASS SEPARATOR SECTION SUPPORT</vt:lpstr>
      <vt:lpstr>PROCUREMENT FOR MASS SEPARATOR SECTION</vt:lpstr>
      <vt:lpstr>PowerPoint Presentation</vt:lpstr>
      <vt:lpstr>INFRASTRUCTURE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RC6 Transfer Beamline</dc:title>
  <dc:creator>Lukas Nies</dc:creator>
  <cp:lastModifiedBy>Lukas Nies</cp:lastModifiedBy>
  <cp:revision>73</cp:revision>
  <dcterms:created xsi:type="dcterms:W3CDTF">2024-04-24T18:01:20Z</dcterms:created>
  <dcterms:modified xsi:type="dcterms:W3CDTF">2024-11-19T19:15:00Z</dcterms:modified>
</cp:coreProperties>
</file>