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8" r:id="rId2"/>
    <p:sldMasterId id="2147483666" r:id="rId3"/>
  </p:sldMasterIdLst>
  <p:notesMasterIdLst>
    <p:notesMasterId r:id="rId11"/>
  </p:notesMasterIdLst>
  <p:handoutMasterIdLst>
    <p:handoutMasterId r:id="rId12"/>
  </p:handoutMasterIdLst>
  <p:sldIdLst>
    <p:sldId id="259" r:id="rId4"/>
    <p:sldId id="295" r:id="rId5"/>
    <p:sldId id="297" r:id="rId6"/>
    <p:sldId id="296" r:id="rId7"/>
    <p:sldId id="298" r:id="rId8"/>
    <p:sldId id="299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55A0"/>
    <a:srgbClr val="6FCAD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96" autoAdjust="0"/>
    <p:restoredTop sz="94207" autoAdjust="0"/>
  </p:normalViewPr>
  <p:slideViewPr>
    <p:cSldViewPr snapToGrid="0" snapToObjects="1">
      <p:cViewPr>
        <p:scale>
          <a:sx n="102" d="100"/>
          <a:sy n="102" d="100"/>
        </p:scale>
        <p:origin x="112" y="5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2" d="100"/>
          <a:sy n="52" d="100"/>
        </p:scale>
        <p:origin x="28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A9AED-EA65-4CAD-AF24-17C8068AA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CF017-3F35-4C13-9170-95D34DFF53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1859B8-5A50-4EB2-ABA2-6C16DEC335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1711FD-FE44-421D-B63E-044A58BB6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DF644F-F822-4ED0-A1D8-9B996EAFC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D510CB-19D2-4B8D-912B-CF02D1EBA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2712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24C25-03FF-495B-A0AE-9B34E9471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20603E-F47F-416B-B14E-28EC5124D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FAFC86-1651-4E4C-BFA2-D8DFC335A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078C23-94A9-450E-8152-46D9B2AAB2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F5B801-10C4-4A66-BF02-B4124087C1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FDF336-749C-4466-9E4C-C4C505C56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EA5CA6-28B7-43E3-93D7-B129816DA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40393A-B71C-4E01-B28E-62FDCC24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0771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F2682-0B51-4A28-995C-E56FCF765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E2B29B-A870-4602-8593-6607B491A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6C02A1-0E36-45BA-9C02-D5E5FB225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BCC034-9DCF-4B06-926B-6915BDE51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2566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D5748B-5A5C-40E5-8DA7-780A272A1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A707BA-CB27-405C-8733-B76429B89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E1BBFB-16BE-4048-8415-AFF9EEEE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48793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47710-CFC1-43C0-ADDA-2639E8AD7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B8478-C4CB-4CBC-B058-3335ADBA5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3A5238-F0C1-4570-AF04-3AD9657C88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AA4255-4AF2-446A-BD14-DF3B1451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626811-91BE-432D-8AE4-663B2059A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2993AF-7FE5-401D-8E94-C89F67B2B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72258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BECEE-A439-43B5-9736-88325494D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3B012D-AD02-4AFC-A451-9F4095A2AD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D3ADEB-0D20-4379-AD5D-632967289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5FA07C-756C-4982-877F-4EC9294D9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637935-A0D5-435D-A766-24C51DCA8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3CD332-185C-4F87-9FA7-91A2803BE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04338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CF3AC-D108-4F34-B361-0E872AD8A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8B085-25E0-41FE-99FF-0C9D6216B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39C6A-078B-48D7-8AF3-9D14CC7E6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BA5F6-C750-45AA-806B-38565E343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C3FD9-6439-47A3-A36C-21ACFB1F6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4594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3B1336-5C41-4C00-8377-A8A0259DC2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E34153-3995-47F4-9113-00ADE308A3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23AC3-C989-4CA9-850D-4AC50B48B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CD5DD-D3FA-45A3-9582-0ED4F7004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AA0B9-49D1-4A47-97BC-336747037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90452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6C934-AF82-485B-BAA9-5B6A05F086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CAC221-4A3B-4D19-8CB1-4E8D71CAF4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568CA-E62B-4FB8-9560-9518AB49C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34C3E-BCA4-4068-B387-864368816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542BB-EDA1-48F7-A0F0-8339283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8506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98A12-2B13-4430-ACB2-9ECD3FE76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CDA66-9A86-4CD2-87C7-F0BF253D1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9436A-C51D-41D6-9791-DDC7D48D8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AFB0B-6013-47E5-961A-CA988A618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8A76C-426A-42D5-A523-2B1AFA319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8104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10096-734B-41EF-8217-1F75E33BB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F3F6FC-2393-44A4-88D8-81B8FD25E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E2B39-D181-44F5-A022-9E2714966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ED21A-1AD4-4D19-86FE-2F550C9B5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A3578-D9A8-40D2-A182-354BDFCA6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67457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526E7-0B62-4E65-A13F-373D0E5E3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FD8B7-78DB-4193-A866-344A37F87A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D9453-4C56-4B29-AEEF-D5AD0F8F0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C5B996-8A15-4269-8A25-555A9F953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BD70CC-D9D2-45FE-8AD2-BA0A3D8CD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BDFF94-5B27-4FD7-AC3B-2ECEAEDB1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79380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15BD5-D941-46CD-815F-B7742A7BC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CC0E51-2E34-47C0-9CC5-86E1FA5A28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189783-232E-431B-9CFE-99E1B5297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08508D-139B-45C3-9948-EBCBBB38AE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5C9CF3-E2D2-4B4C-86B9-41AA5F544D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9EDC1B-C46A-4E68-AA92-30288977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B3BB8B-95ED-4B58-A4AB-EF89D7B0F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6E908A-0A27-42B6-810F-C72B14AEE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395645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3CAE1-8791-481B-BB87-E447F9FF0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319422-79CF-418B-A774-4009645B6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AA41E9-B4EE-4696-A3D2-8EAD6F8EC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6A150A-0906-4A53-8771-C2C0905A7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51231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493CA5-FC1F-445E-9B01-884021D38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DAE328-AC59-42D8-9A48-E7AA64837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DD1616-E2F3-47EF-87B3-4435F7018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97852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DB3A6-3267-466B-A824-8D8DA3DAB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D86E1-98D8-41D2-A0C3-27D3A2F70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685037-8C2B-40FF-A095-0F78C1684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5C5701-87A0-4CD0-9A05-5C7234AF1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735535-D982-4672-A74E-4C2765619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82FBC0-B797-49F5-9A4B-FFF41AB06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03368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A56A3-4FA7-41ED-95AD-634D115E5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3E410B-786F-4A75-8983-D737A08213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D536DC-2705-442E-BB63-DA5F065C1C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C60CED-D3C4-403F-8FDE-F855E98E5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C3EE2-D61C-468A-BC00-A33D8FD73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D6D2CB-7BB7-444C-B1A0-EDD6D0856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13318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C7D82-437F-4B0E-942D-468DB1021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8D8429-49D9-4D04-B5BE-3AF89F3929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9E9FC-38D9-419D-8EF4-93D29E3E7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8C279-5C23-46E6-B62A-2F0BF671C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726A0-A799-482F-ABEE-6D29FD1CD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877077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F6F278-7C48-4E49-988C-13C7A7DB6C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E5B5FD-0904-493D-B429-042B880E75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E3EEE-17E9-4AF0-8595-2C94C3065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ADE8A-AC95-49DD-BB5B-DB6EC3568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9561E-00BC-4410-BFEB-1A55664C7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7138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0" y="186630"/>
            <a:ext cx="2601987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64493" y="6378349"/>
            <a:ext cx="851895" cy="365125"/>
          </a:xfrm>
        </p:spPr>
        <p:txBody>
          <a:bodyPr/>
          <a:lstStyle/>
          <a:p>
            <a:r>
              <a:rPr lang="en-US"/>
              <a:t>20-11-2024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7402" y="6378349"/>
            <a:ext cx="868986" cy="365125"/>
          </a:xfrm>
        </p:spPr>
        <p:txBody>
          <a:bodyPr/>
          <a:lstStyle/>
          <a:p>
            <a:r>
              <a:rPr lang="en-US"/>
              <a:t>20-11-2024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F8CD0-C39F-46EF-B6A7-5FAA09E83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CB3CCF-0FF5-4824-AB03-6B7FA440DE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AA28E-2A5F-4D02-9F55-33ABAA4AB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54CAB-D684-40F7-BCB0-240F5D0C9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0865C-55B3-4CF8-8C8E-F8EB7FC40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563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4C210-0F57-4D99-AB2E-ECC3CFFD9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BE1F5-EEDC-4E04-B6AF-BCA4EE50D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9783C-4CE7-4B02-A8A8-5A5D0CEA9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B5BC9-7FCA-45DC-B4D5-0EC60F41F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13904-E7B9-47B0-B04B-CAFF3E02E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8351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F8FA3-B386-41D8-9402-BD03F3D96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07645E-90F2-4D94-970A-B799510BA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89960-6EBE-44B2-BC44-C023B78A8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42376-6583-417E-87BD-9D579FDC6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7233B-D814-4D9A-BCFB-55119CD3D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78098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2776" y="156341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20-11-2024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Timing &amp; Synchronisation -  PUMA@ISOLDE #8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172524" y="307760"/>
            <a:ext cx="898889" cy="7139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9A5FCA-3145-4637-9A27-A42F112E029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41226" y="6357407"/>
            <a:ext cx="476250" cy="44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65" r:id="rId4"/>
    <p:sldLayoutId id="2147483652" r:id="rId5"/>
    <p:sldLayoutId id="2147483655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852C09-F5B4-4240-819C-49FCEB592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fr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C0F5CF-8E62-4AC7-B4D3-7CE128358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0FA3E-3F3B-42CA-8E53-58AB652A2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B2DC7-1BDB-4235-A744-2F33FAB45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73DC9-8914-498E-A052-90853A1D9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36ECA-C1E0-4E9F-8867-F1DDA48A95C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1576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66BED9C-C0BC-4041-9DE2-A9B86CD17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B2FE91-DB0A-4A5D-A665-60C1C0F428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6A994-EE35-4F61-87A1-5CFD0D826D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20-11-2024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D4F31-D862-4EC8-B863-71D0981F1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Timing &amp; Synchronisation -  PUMA@ISOLDE #8</a:t>
            </a:r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DA7EE-88BB-4C88-A0F7-F204F93177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4185F-448A-44B8-9601-1F60DA4AC2DF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9342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ervice-now.com/service-portal?id=service_element&amp;name=control-hw-be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Timing &amp; </a:t>
            </a:r>
            <a:r>
              <a:rPr lang="en-US" dirty="0" err="1"/>
              <a:t>Synchronisation</a:t>
            </a:r>
            <a:br>
              <a:rPr lang="en-US" dirty="0"/>
            </a:br>
            <a:r>
              <a:rPr lang="en-US" dirty="0"/>
              <a:t>PUMA@ISOLDE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376026" cy="1454057"/>
          </a:xfrm>
        </p:spPr>
        <p:txBody>
          <a:bodyPr/>
          <a:lstStyle/>
          <a:p>
            <a:pPr algn="l"/>
            <a:r>
              <a:rPr lang="en-US" sz="1800" dirty="0"/>
              <a:t>Ioan Kozsar, Benjamin Ninet (BE-CEM), </a:t>
            </a:r>
            <a:r>
              <a:rPr lang="en-GB" sz="1600" dirty="0"/>
              <a:t>Grzegorz </a:t>
            </a:r>
            <a:r>
              <a:rPr lang="en-US" sz="1800" dirty="0"/>
              <a:t>Kruk (BE-CSS), PUMA@ISOLDE #8, November 20</a:t>
            </a:r>
            <a:r>
              <a:rPr lang="en-US" sz="1800" baseline="30000" dirty="0"/>
              <a:t>th</a:t>
            </a:r>
            <a:r>
              <a:rPr lang="en-US" sz="1800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CFA649-50EF-CB87-CEC6-217D8038C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55A0"/>
                </a:solidFill>
              </a:rPr>
              <a:t>Introduction</a:t>
            </a:r>
            <a:endParaRPr lang="en-US" sz="1600" dirty="0">
              <a:solidFill>
                <a:srgbClr val="0055A0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700" dirty="0">
                <a:solidFill>
                  <a:srgbClr val="0055A0"/>
                </a:solidFill>
              </a:rPr>
              <a:t>White </a:t>
            </a:r>
            <a:r>
              <a:rPr lang="en-US" sz="1700" dirty="0" err="1">
                <a:solidFill>
                  <a:srgbClr val="0055A0"/>
                </a:solidFill>
              </a:rPr>
              <a:t>Rabit</a:t>
            </a:r>
            <a:r>
              <a:rPr lang="en-US" sz="1700" dirty="0">
                <a:solidFill>
                  <a:srgbClr val="0055A0"/>
                </a:solidFill>
              </a:rPr>
              <a:t> GMT Distribution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700" dirty="0">
                <a:solidFill>
                  <a:srgbClr val="0055A0"/>
                </a:solidFill>
              </a:rPr>
              <a:t>Hardware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55A0"/>
                </a:solidFill>
              </a:rPr>
              <a:t>PUMA Requirements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55A0"/>
                </a:solidFill>
              </a:rPr>
              <a:t>Dependencies &amp; Planning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dirty="0">
              <a:solidFill>
                <a:srgbClr val="0055A0"/>
              </a:solidFill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DCBD48-1909-052E-E772-5A3020A34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4FD6D-3046-A31E-9BC3-C6796A692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A0172-8D0A-5691-12E9-1F886315D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52EDB-399B-C427-6880-5AA822F6A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463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0686B7-48FB-FE02-955A-86B2B5071E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GMT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Reception by WREN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SMP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Reception at 10Hz by WREN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Reception at 1KHz by CISU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RF Clocks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Reception by WREN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Reception by WR2RF (precision)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BST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99"/>
                </a:solidFill>
              </a:rPr>
              <a:t>WREN as a local BST Master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DD9C6C-FD07-6731-7E94-235788243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 GMT Distribution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E01EF-AD62-3949-9C86-9EEA7184E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CB95C-46F8-1843-7265-F75332D8A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D13A0-26A7-2772-76B0-6F2F475C9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85D3BF-C85E-91AC-DEC8-C342E95414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84"/>
          <a:stretch/>
        </p:blipFill>
        <p:spPr>
          <a:xfrm>
            <a:off x="4604891" y="939123"/>
            <a:ext cx="7587109" cy="4979753"/>
          </a:xfrm>
          <a:prstGeom prst="rect">
            <a:avLst/>
          </a:prstGeom>
        </p:spPr>
      </p:pic>
      <p:pic>
        <p:nvPicPr>
          <p:cNvPr id="29" name="Picture 28" descr="A black device with many ports&#10;&#10;Description automatically generated">
            <a:extLst>
              <a:ext uri="{FF2B5EF4-FFF2-40B4-BE49-F238E27FC236}">
                <a16:creationId xmlns:a16="http://schemas.microsoft.com/office/drawing/2014/main" id="{A179106B-3869-0B4F-C391-17ED287456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581" t="40000" r="8553" b="40062"/>
          <a:stretch/>
        </p:blipFill>
        <p:spPr>
          <a:xfrm>
            <a:off x="3442051" y="1187865"/>
            <a:ext cx="4548267" cy="729912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B110C93-D035-7EAD-EFDA-A7457BBE9ADD}"/>
              </a:ext>
            </a:extLst>
          </p:cNvPr>
          <p:cNvSpPr/>
          <p:nvPr/>
        </p:nvSpPr>
        <p:spPr>
          <a:xfrm>
            <a:off x="4776732" y="4647156"/>
            <a:ext cx="1979112" cy="127172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68004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560FF8-1E88-BD48-A7B6-CCFB7A42DE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3399"/>
                </a:solidFill>
              </a:rPr>
              <a:t>VME – prototypes deployed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6 fixed inputs (In1..In6) [new]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8 configurable I/</a:t>
            </a:r>
            <a:r>
              <a:rPr lang="en-US" dirty="0" err="1">
                <a:solidFill>
                  <a:srgbClr val="003399"/>
                </a:solidFill>
              </a:rPr>
              <a:t>Os</a:t>
            </a:r>
            <a:r>
              <a:rPr lang="en-US" dirty="0">
                <a:solidFill>
                  <a:srgbClr val="003399"/>
                </a:solidFill>
              </a:rPr>
              <a:t> (InOut1..InOut8)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BST Outputs (P0, P2)</a:t>
            </a:r>
          </a:p>
          <a:p>
            <a:r>
              <a:rPr lang="en-US" dirty="0">
                <a:solidFill>
                  <a:srgbClr val="003399"/>
                </a:solidFill>
              </a:rPr>
              <a:t>PCIe – prototypes deployed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2 fixed inputs (In1..In2) [new]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4 configurable I/</a:t>
            </a:r>
            <a:r>
              <a:rPr lang="en-US" dirty="0" err="1">
                <a:solidFill>
                  <a:srgbClr val="003399"/>
                </a:solidFill>
              </a:rPr>
              <a:t>Os</a:t>
            </a:r>
            <a:r>
              <a:rPr lang="en-US" dirty="0">
                <a:solidFill>
                  <a:srgbClr val="003399"/>
                </a:solidFill>
              </a:rPr>
              <a:t> (InOut1..InOut4)</a:t>
            </a:r>
          </a:p>
          <a:p>
            <a:r>
              <a:rPr lang="en-US" dirty="0">
                <a:solidFill>
                  <a:srgbClr val="003399"/>
                </a:solidFill>
              </a:rPr>
              <a:t>Patch Panel – in development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32 outputs (Out1..Out32)</a:t>
            </a:r>
            <a:endParaRPr lang="en-GB" dirty="0">
              <a:solidFill>
                <a:srgbClr val="003399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4D7AAF-B255-9DA7-BFF9-6D489D1C4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69A093-3FAE-7058-CD02-66736CDAB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04A2D-4BAB-E72A-048F-4DA99D28D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1A26F2-E63F-3E38-76E1-9BAE8036E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 descr="A close-up of a computer circuit board&#10;&#10;Description automatically generated">
            <a:extLst>
              <a:ext uri="{FF2B5EF4-FFF2-40B4-BE49-F238E27FC236}">
                <a16:creationId xmlns:a16="http://schemas.microsoft.com/office/drawing/2014/main" id="{76B1355B-B86D-A789-74C7-093741E0E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26436">
            <a:off x="7323765" y="480040"/>
            <a:ext cx="2456644" cy="3435817"/>
          </a:xfrm>
          <a:prstGeom prst="rect">
            <a:avLst/>
          </a:prstGeom>
        </p:spPr>
      </p:pic>
      <p:pic>
        <p:nvPicPr>
          <p:cNvPr id="12" name="Picture 11" descr="A close-up of a circuit board&#10;&#10;Description automatically generated">
            <a:extLst>
              <a:ext uri="{FF2B5EF4-FFF2-40B4-BE49-F238E27FC236}">
                <a16:creationId xmlns:a16="http://schemas.microsoft.com/office/drawing/2014/main" id="{2167EA37-EB2C-D63F-01B9-488F963A6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3700" y="10358"/>
            <a:ext cx="2633268" cy="69555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BD8CF2-34C4-AB55-4E91-1AB16BB0DA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890" y="5144707"/>
            <a:ext cx="9161809" cy="970555"/>
          </a:xfrm>
          <a:prstGeom prst="rect">
            <a:avLst/>
          </a:prstGeom>
        </p:spPr>
      </p:pic>
      <p:pic>
        <p:nvPicPr>
          <p:cNvPr id="14" name="Picture 13" descr="A pair of blue and black rectangular objects&#10;&#10;Description automatically generated">
            <a:extLst>
              <a:ext uri="{FF2B5EF4-FFF2-40B4-BE49-F238E27FC236}">
                <a16:creationId xmlns:a16="http://schemas.microsoft.com/office/drawing/2014/main" id="{455EA592-6505-CFE7-4CB1-D6F4D0ACF2D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3950"/>
          <a:stretch/>
        </p:blipFill>
        <p:spPr>
          <a:xfrm>
            <a:off x="8662942" y="3889525"/>
            <a:ext cx="1280128" cy="135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17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5DDB5E-0019-F2C4-F5D6-61F263988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3399"/>
                </a:solidFill>
              </a:rPr>
              <a:t>Central Timing – Sequencing</a:t>
            </a:r>
          </a:p>
          <a:p>
            <a:pPr lvl="1"/>
            <a:r>
              <a:rPr lang="en-US" dirty="0">
                <a:solidFill>
                  <a:srgbClr val="003399"/>
                </a:solidFill>
              </a:rPr>
              <a:t>Dependent on PSB or standalone</a:t>
            </a:r>
            <a:endParaRPr lang="en-US" dirty="0">
              <a:solidFill>
                <a:srgbClr val="003399"/>
              </a:solidFill>
              <a:sym typeface="Wingdings" panose="05000000000000000000" pitchFamily="2" charset="2"/>
            </a:endParaRPr>
          </a:p>
          <a:p>
            <a:pPr lvl="1"/>
            <a:r>
              <a:rPr lang="en-US" dirty="0">
                <a:solidFill>
                  <a:srgbClr val="003399"/>
                </a:solidFill>
                <a:sym typeface="Wingdings" panose="05000000000000000000" pitchFamily="2" charset="2"/>
              </a:rPr>
              <a:t>Variable cycle-repetition rate</a:t>
            </a:r>
          </a:p>
          <a:p>
            <a:pPr lvl="1"/>
            <a:r>
              <a:rPr lang="en-US" dirty="0">
                <a:solidFill>
                  <a:srgbClr val="003399"/>
                </a:solidFill>
                <a:sym typeface="Wingdings" panose="05000000000000000000" pitchFamily="2" charset="2"/>
              </a:rPr>
              <a:t>Deployed in 170/R-020</a:t>
            </a:r>
          </a:p>
          <a:p>
            <a:pPr lvl="2"/>
            <a:r>
              <a:rPr lang="en-US" sz="1600" dirty="0">
                <a:solidFill>
                  <a:srgbClr val="003399"/>
                </a:solidFill>
                <a:sym typeface="Wingdings" panose="05000000000000000000" pitchFamily="2" charset="2"/>
              </a:rPr>
              <a:t>Optical fibers EN-EL hub</a:t>
            </a:r>
          </a:p>
          <a:p>
            <a:pPr lvl="2"/>
            <a:r>
              <a:rPr lang="en-US" sz="1600" dirty="0">
                <a:solidFill>
                  <a:srgbClr val="003399"/>
                </a:solidFill>
                <a:sym typeface="Wingdings" panose="05000000000000000000" pitchFamily="2" charset="2"/>
              </a:rPr>
              <a:t>PSB triggers available</a:t>
            </a:r>
          </a:p>
          <a:p>
            <a:r>
              <a:rPr lang="en-US" dirty="0">
                <a:solidFill>
                  <a:srgbClr val="003399"/>
                </a:solidFill>
                <a:sym typeface="Wingdings" panose="05000000000000000000" pitchFamily="2" charset="2"/>
              </a:rPr>
              <a:t>Local timing – Triggers</a:t>
            </a:r>
          </a:p>
          <a:p>
            <a:pPr lvl="1"/>
            <a:r>
              <a:rPr lang="en-US" dirty="0">
                <a:solidFill>
                  <a:srgbClr val="003399"/>
                </a:solidFill>
                <a:sym typeface="Wingdings" panose="05000000000000000000" pitchFamily="2" charset="2"/>
              </a:rPr>
              <a:t>Few distribution links (optical 👍)</a:t>
            </a:r>
          </a:p>
          <a:p>
            <a:pPr lvl="2"/>
            <a:r>
              <a:rPr lang="en-US" sz="1600" dirty="0">
                <a:solidFill>
                  <a:srgbClr val="003399"/>
                </a:solidFill>
                <a:sym typeface="Wingdings" panose="05000000000000000000" pitchFamily="2" charset="2"/>
              </a:rPr>
              <a:t>HV platform </a:t>
            </a:r>
          </a:p>
          <a:p>
            <a:pPr lvl="2"/>
            <a:r>
              <a:rPr lang="en-US" sz="1600" dirty="0">
                <a:solidFill>
                  <a:srgbClr val="003399"/>
                </a:solidFill>
                <a:sym typeface="Wingdings" panose="05000000000000000000" pitchFamily="2" charset="2"/>
              </a:rPr>
              <a:t>Mezzanine (170/1-045)</a:t>
            </a:r>
          </a:p>
          <a:p>
            <a:pPr lvl="1"/>
            <a:r>
              <a:rPr lang="en-US" dirty="0">
                <a:solidFill>
                  <a:srgbClr val="003399"/>
                </a:solidFill>
                <a:sym typeface="Wingdings" panose="05000000000000000000" pitchFamily="2" charset="2"/>
              </a:rPr>
              <a:t>Little rack space required (2U  32 triggers)</a:t>
            </a:r>
          </a:p>
          <a:p>
            <a:pPr lvl="1"/>
            <a:endParaRPr lang="en-US" dirty="0">
              <a:solidFill>
                <a:srgbClr val="003399"/>
              </a:solidFill>
              <a:sym typeface="Wingdings" panose="05000000000000000000" pitchFamily="2" charset="2"/>
            </a:endParaRPr>
          </a:p>
          <a:p>
            <a:pPr lvl="2"/>
            <a:endParaRPr lang="en-US" dirty="0">
              <a:solidFill>
                <a:srgbClr val="003399"/>
              </a:solidFill>
              <a:sym typeface="Wingdings" panose="05000000000000000000" pitchFamily="2" charset="2"/>
            </a:endParaRPr>
          </a:p>
          <a:p>
            <a:pPr lvl="1"/>
            <a:endParaRPr lang="en-US" dirty="0">
              <a:solidFill>
                <a:srgbClr val="003399"/>
              </a:solidFill>
            </a:endParaRPr>
          </a:p>
          <a:p>
            <a:endParaRPr lang="en-GB" dirty="0">
              <a:solidFill>
                <a:srgbClr val="003399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94438D-EAA8-5588-2EC7-2DB344813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PUMA Requirements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42FB9-3403-46E8-54AC-3034EB606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BAB34-7D33-D13E-AF9F-3930C86BE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1D2B1-49FE-512F-4E80-1C609CC5C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371FC73-6B6C-1FD3-C795-147BDBCD6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802" y="1563413"/>
            <a:ext cx="5488998" cy="3499236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3ACB077-5CEB-0D6D-036F-14A5A5AE34AD}"/>
              </a:ext>
            </a:extLst>
          </p:cNvPr>
          <p:cNvSpPr/>
          <p:nvPr/>
        </p:nvSpPr>
        <p:spPr>
          <a:xfrm>
            <a:off x="6751178" y="1710192"/>
            <a:ext cx="5032835" cy="3499236"/>
          </a:xfrm>
          <a:prstGeom prst="roundRect">
            <a:avLst/>
          </a:prstGeom>
          <a:noFill/>
          <a:ln w="539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D2A463-6E2F-E127-554A-7D34DCA27475}"/>
              </a:ext>
            </a:extLst>
          </p:cNvPr>
          <p:cNvSpPr txBox="1"/>
          <p:nvPr/>
        </p:nvSpPr>
        <p:spPr>
          <a:xfrm>
            <a:off x="7837716" y="5356207"/>
            <a:ext cx="285975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Puma White Rabbit network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01F6FA-D812-C74D-5552-23B0A39AE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398" y="2366881"/>
            <a:ext cx="2228850" cy="189230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A6C9F82-1FA0-1CF9-C2B7-41E8AF73B51F}"/>
              </a:ext>
            </a:extLst>
          </p:cNvPr>
          <p:cNvSpPr/>
          <p:nvPr/>
        </p:nvSpPr>
        <p:spPr>
          <a:xfrm>
            <a:off x="412776" y="1929061"/>
            <a:ext cx="4226642" cy="75156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6E7B34-74BF-E634-2429-45C282FF28E0}"/>
              </a:ext>
            </a:extLst>
          </p:cNvPr>
          <p:cNvSpPr txBox="1"/>
          <p:nvPr/>
        </p:nvSpPr>
        <p:spPr>
          <a:xfrm>
            <a:off x="4825790" y="1929061"/>
            <a:ext cx="12182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rgbClr val="00B050"/>
                </a:solidFill>
              </a:rPr>
              <a:t>REX model</a:t>
            </a:r>
          </a:p>
        </p:txBody>
      </p:sp>
    </p:spTree>
    <p:extLst>
      <p:ext uri="{BB962C8B-B14F-4D97-AF65-F5344CB8AC3E}">
        <p14:creationId xmlns:p14="http://schemas.microsoft.com/office/powerpoint/2010/main" val="257205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1A79D5-5BD4-346D-AE78-3C9027C02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325419"/>
            <a:ext cx="11376024" cy="4608512"/>
          </a:xfrm>
        </p:spPr>
        <p:txBody>
          <a:bodyPr/>
          <a:lstStyle/>
          <a:p>
            <a:r>
              <a:rPr lang="en-CH" dirty="0"/>
              <a:t>Fibre Optics requests (B. Ninet – BE-CEM-IN)</a:t>
            </a:r>
          </a:p>
          <a:p>
            <a:pPr lvl="1"/>
            <a:r>
              <a:rPr lang="en-CH" dirty="0"/>
              <a:t>Eqp. Grp. </a:t>
            </a:r>
            <a:r>
              <a:rPr lang="en-CH" dirty="0">
                <a:sym typeface="Wingdings" pitchFamily="2" charset="2"/>
              </a:rPr>
              <a:t> </a:t>
            </a:r>
            <a:r>
              <a:rPr lang="en-CH" dirty="0"/>
              <a:t>CEM-IN </a:t>
            </a:r>
            <a:r>
              <a:rPr lang="en-CH" dirty="0">
                <a:sym typeface="Wingdings" pitchFamily="2" charset="2"/>
              </a:rPr>
              <a:t> EN-EL</a:t>
            </a:r>
          </a:p>
          <a:p>
            <a:pPr lvl="1"/>
            <a:r>
              <a:rPr lang="en-CH" dirty="0">
                <a:sym typeface="Wingdings" pitchFamily="2" charset="2"/>
              </a:rPr>
              <a:t>SNOW (PLAN id) - </a:t>
            </a:r>
            <a:r>
              <a:rPr lang="en-GB" dirty="0">
                <a:sym typeface="Wingdings" pitchFamily="2" charset="2"/>
                <a:hlinkClick r:id="rId2"/>
              </a:rPr>
              <a:t>https://cern.service-now.com/service-portal?id=service_element&amp;name=control-hw-be</a:t>
            </a:r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CT software (G. Kruk – BE-CSS-FST) </a:t>
            </a:r>
          </a:p>
          <a:p>
            <a:pPr lvl="1"/>
            <a:r>
              <a:rPr lang="en-GB" dirty="0" err="1">
                <a:sym typeface="Wingdings" pitchFamily="2" charset="2"/>
              </a:rPr>
              <a:t>Projet</a:t>
            </a:r>
            <a:r>
              <a:rPr lang="en-GB" dirty="0">
                <a:sym typeface="Wingdings" pitchFamily="2" charset="2"/>
              </a:rPr>
              <a:t>/OP  CSS-FST</a:t>
            </a:r>
          </a:p>
          <a:p>
            <a:r>
              <a:rPr lang="en-GB" dirty="0">
                <a:sym typeface="Wingdings" pitchFamily="2" charset="2"/>
              </a:rPr>
              <a:t>HW deployment &amp; local triggers generation (B. </a:t>
            </a:r>
            <a:r>
              <a:rPr lang="en-GB" dirty="0" err="1">
                <a:sym typeface="Wingdings" pitchFamily="2" charset="2"/>
              </a:rPr>
              <a:t>Ninet</a:t>
            </a:r>
            <a:r>
              <a:rPr lang="en-GB" dirty="0">
                <a:sym typeface="Wingdings" pitchFamily="2" charset="2"/>
              </a:rPr>
              <a:t> – BE-CEM-IN)</a:t>
            </a:r>
          </a:p>
          <a:p>
            <a:pPr lvl="1"/>
            <a:r>
              <a:rPr lang="en-GB" dirty="0">
                <a:sym typeface="Wingdings" pitchFamily="2" charset="2"/>
              </a:rPr>
              <a:t>Eqp. Grp.  CEM-IN</a:t>
            </a:r>
          </a:p>
          <a:p>
            <a:r>
              <a:rPr lang="en-GB" dirty="0">
                <a:sym typeface="Wingdings" pitchFamily="2" charset="2"/>
              </a:rPr>
              <a:t>Planning  S2/2025 preliminary (optimistic) target</a:t>
            </a:r>
          </a:p>
          <a:p>
            <a:pPr lvl="1"/>
            <a:r>
              <a:rPr lang="en-GB" dirty="0">
                <a:sym typeface="Wingdings" pitchFamily="2" charset="2"/>
              </a:rPr>
              <a:t>Start in Aug. 2024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sym typeface="Wingdings" pitchFamily="2" charset="2"/>
              </a:rPr>
              <a:t>Requirements gathering phase (CT, LT) </a:t>
            </a:r>
            <a:r>
              <a:rPr lang="en-GB" b="1" dirty="0">
                <a:solidFill>
                  <a:schemeClr val="tx2"/>
                </a:solidFill>
                <a:sym typeface="Wingdings" pitchFamily="2" charset="2"/>
              </a:rPr>
              <a:t> initial tests of equipment in </a:t>
            </a:r>
            <a:r>
              <a:rPr lang="en-GB" b="1">
                <a:solidFill>
                  <a:schemeClr val="tx2"/>
                </a:solidFill>
                <a:sym typeface="Wingdings" pitchFamily="2" charset="2"/>
              </a:rPr>
              <a:t>stand-alone mode</a:t>
            </a:r>
            <a:endParaRPr lang="en-GB" b="1" dirty="0">
              <a:solidFill>
                <a:srgbClr val="FF0000"/>
              </a:solidFill>
              <a:sym typeface="Wingdings" pitchFamily="2" charset="2"/>
            </a:endParaRPr>
          </a:p>
          <a:p>
            <a:pPr lvl="1"/>
            <a:r>
              <a:rPr lang="en-GB" dirty="0">
                <a:sym typeface="Wingdings" pitchFamily="2" charset="2"/>
              </a:rPr>
              <a:t>Ongoing OF requirement gathering</a:t>
            </a:r>
          </a:p>
          <a:p>
            <a:pPr lvl="1"/>
            <a:endParaRPr lang="en-GB" dirty="0">
              <a:sym typeface="Wingdings" pitchFamily="2" charset="2"/>
            </a:endParaRP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FA98DE-DEEF-F60F-0788-8EDA252E6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Dependencies &amp; Planning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83CEE-56D3-9DF1-F698-A1330513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20-11-2024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26A65-4AB4-9A09-29EB-63728DBB7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Timing &amp; Synchronisation -  PUMA@ISOLDE #8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23BBB-542D-5E50-FC4B-A68334B16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549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74329</TotalTime>
  <Words>373</Words>
  <Application>Microsoft Macintosh PowerPoint</Application>
  <PresentationFormat>Widescreen</PresentationFormat>
  <Paragraphs>72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1_Custom Design</vt:lpstr>
      <vt:lpstr>Custom Design</vt:lpstr>
      <vt:lpstr>Timing &amp; Synchronisation PUMA@ISOLDE</vt:lpstr>
      <vt:lpstr>Overview</vt:lpstr>
      <vt:lpstr>WR GMT Distribution</vt:lpstr>
      <vt:lpstr>Hardware</vt:lpstr>
      <vt:lpstr>PUMA Requirements</vt:lpstr>
      <vt:lpstr>Dependencies &amp; Planning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Peter Sollander</dc:creator>
  <cp:lastModifiedBy>Ioan Kozsar</cp:lastModifiedBy>
  <cp:revision>232</cp:revision>
  <cp:lastPrinted>2020-01-30T13:49:18Z</cp:lastPrinted>
  <dcterms:created xsi:type="dcterms:W3CDTF">2021-01-06T15:04:58Z</dcterms:created>
  <dcterms:modified xsi:type="dcterms:W3CDTF">2024-11-20T10:20:36Z</dcterms:modified>
</cp:coreProperties>
</file>