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0" r:id="rId1"/>
  </p:sldMasterIdLst>
  <p:sldIdLst>
    <p:sldId id="256" r:id="rId2"/>
    <p:sldId id="258" r:id="rId3"/>
    <p:sldId id="259" r:id="rId4"/>
    <p:sldId id="263" r:id="rId5"/>
    <p:sldId id="257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C895289-717B-4BB6-F62B-FA979199CD9D}" name="Christopher Walker" initials="CW" userId="S::christopher.walker@jisc.ac.uk::9604f77e-27dd-4514-b8bb-380b8323a7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DE1A0E-B204-2ADF-C01B-13ADB763EDA4}" v="3" dt="2025-04-10T14:00:35.173"/>
    <p1510:client id="{7E0B2805-ACD3-DB43-90A7-6605B40E2449}" v="2" dt="2025-04-10T14:44:54.6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6"/>
    <p:restoredTop sz="94694"/>
  </p:normalViewPr>
  <p:slideViewPr>
    <p:cSldViewPr snapToGrid="0">
      <p:cViewPr>
        <p:scale>
          <a:sx n="120" d="100"/>
          <a:sy n="120" d="100"/>
        </p:scale>
        <p:origin x="1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r Walker" userId="S::christopher.walker@jisc.ac.uk::9604f77e-27dd-4514-b8bb-380b8323a7f7" providerId="AD" clId="Web-{0DDE1A0E-B204-2ADF-C01B-13ADB763EDA4}"/>
    <pc:docChg chg="mod">
      <pc:chgData name="Christopher Walker" userId="S::christopher.walker@jisc.ac.uk::9604f77e-27dd-4514-b8bb-380b8323a7f7" providerId="AD" clId="Web-{0DDE1A0E-B204-2ADF-C01B-13ADB763EDA4}" dt="2025-04-10T13:59:28.434" v="0"/>
      <pc:docMkLst>
        <pc:docMk/>
      </pc:docMkLst>
    </pc:docChg>
  </pc:docChgLst>
  <pc:docChgLst>
    <pc:chgData name="Tim Chown" userId="8aa047b8-e69f-498e-b26e-e2effe2bb710" providerId="ADAL" clId="{7E0B2805-ACD3-DB43-90A7-6605B40E2449}"/>
    <pc:docChg chg="undo custSel modSld sldOrd">
      <pc:chgData name="Tim Chown" userId="8aa047b8-e69f-498e-b26e-e2effe2bb710" providerId="ADAL" clId="{7E0B2805-ACD3-DB43-90A7-6605B40E2449}" dt="2025-04-10T15:04:21.406" v="1224" actId="20577"/>
      <pc:docMkLst>
        <pc:docMk/>
      </pc:docMkLst>
      <pc:sldChg chg="modSp mod ord">
        <pc:chgData name="Tim Chown" userId="8aa047b8-e69f-498e-b26e-e2effe2bb710" providerId="ADAL" clId="{7E0B2805-ACD3-DB43-90A7-6605B40E2449}" dt="2025-04-10T15:02:07.746" v="1072" actId="20577"/>
        <pc:sldMkLst>
          <pc:docMk/>
          <pc:sldMk cId="3057767824" sldId="257"/>
        </pc:sldMkLst>
        <pc:spChg chg="mod">
          <ac:chgData name="Tim Chown" userId="8aa047b8-e69f-498e-b26e-e2effe2bb710" providerId="ADAL" clId="{7E0B2805-ACD3-DB43-90A7-6605B40E2449}" dt="2025-04-10T14:54:57.434" v="964"/>
          <ac:spMkLst>
            <pc:docMk/>
            <pc:sldMk cId="3057767824" sldId="257"/>
            <ac:spMk id="2" creationId="{7B3AC614-62E5-3190-3674-747D72C3668E}"/>
          </ac:spMkLst>
        </pc:spChg>
        <pc:spChg chg="mod">
          <ac:chgData name="Tim Chown" userId="8aa047b8-e69f-498e-b26e-e2effe2bb710" providerId="ADAL" clId="{7E0B2805-ACD3-DB43-90A7-6605B40E2449}" dt="2025-04-10T15:02:07.746" v="1072" actId="20577"/>
          <ac:spMkLst>
            <pc:docMk/>
            <pc:sldMk cId="3057767824" sldId="257"/>
            <ac:spMk id="3" creationId="{54D6F6AC-8A6A-7F08-D321-62FEAD89EE0F}"/>
          </ac:spMkLst>
        </pc:spChg>
      </pc:sldChg>
      <pc:sldChg chg="modSp mod">
        <pc:chgData name="Tim Chown" userId="8aa047b8-e69f-498e-b26e-e2effe2bb710" providerId="ADAL" clId="{7E0B2805-ACD3-DB43-90A7-6605B40E2449}" dt="2025-04-10T13:40:08.722" v="7" actId="313"/>
        <pc:sldMkLst>
          <pc:docMk/>
          <pc:sldMk cId="557256904" sldId="258"/>
        </pc:sldMkLst>
        <pc:spChg chg="mod">
          <ac:chgData name="Tim Chown" userId="8aa047b8-e69f-498e-b26e-e2effe2bb710" providerId="ADAL" clId="{7E0B2805-ACD3-DB43-90A7-6605B40E2449}" dt="2025-04-10T13:40:08.722" v="7" actId="313"/>
          <ac:spMkLst>
            <pc:docMk/>
            <pc:sldMk cId="557256904" sldId="258"/>
            <ac:spMk id="3" creationId="{EAB31788-A5B4-8C53-DD75-DEBE3517B287}"/>
          </ac:spMkLst>
        </pc:spChg>
      </pc:sldChg>
      <pc:sldChg chg="modSp mod">
        <pc:chgData name="Tim Chown" userId="8aa047b8-e69f-498e-b26e-e2effe2bb710" providerId="ADAL" clId="{7E0B2805-ACD3-DB43-90A7-6605B40E2449}" dt="2025-04-10T13:43:21.776" v="244" actId="20577"/>
        <pc:sldMkLst>
          <pc:docMk/>
          <pc:sldMk cId="919792526" sldId="259"/>
        </pc:sldMkLst>
        <pc:spChg chg="mod">
          <ac:chgData name="Tim Chown" userId="8aa047b8-e69f-498e-b26e-e2effe2bb710" providerId="ADAL" clId="{7E0B2805-ACD3-DB43-90A7-6605B40E2449}" dt="2025-04-10T13:43:21.776" v="244" actId="20577"/>
          <ac:spMkLst>
            <pc:docMk/>
            <pc:sldMk cId="919792526" sldId="259"/>
            <ac:spMk id="3" creationId="{8E543FAC-E82F-E0DB-85B1-38A0127348D3}"/>
          </ac:spMkLst>
        </pc:spChg>
      </pc:sldChg>
      <pc:sldChg chg="modSp mod modCm">
        <pc:chgData name="Tim Chown" userId="8aa047b8-e69f-498e-b26e-e2effe2bb710" providerId="ADAL" clId="{7E0B2805-ACD3-DB43-90A7-6605B40E2449}" dt="2025-04-10T15:04:21.406" v="1224" actId="20577"/>
        <pc:sldMkLst>
          <pc:docMk/>
          <pc:sldMk cId="288426188" sldId="260"/>
        </pc:sldMkLst>
        <pc:spChg chg="mod">
          <ac:chgData name="Tim Chown" userId="8aa047b8-e69f-498e-b26e-e2effe2bb710" providerId="ADAL" clId="{7E0B2805-ACD3-DB43-90A7-6605B40E2449}" dt="2025-04-10T14:55:07.920" v="999" actId="5793"/>
          <ac:spMkLst>
            <pc:docMk/>
            <pc:sldMk cId="288426188" sldId="260"/>
            <ac:spMk id="2" creationId="{8EE2517F-AABC-C9DB-01B9-E6532D549210}"/>
          </ac:spMkLst>
        </pc:spChg>
        <pc:spChg chg="mod">
          <ac:chgData name="Tim Chown" userId="8aa047b8-e69f-498e-b26e-e2effe2bb710" providerId="ADAL" clId="{7E0B2805-ACD3-DB43-90A7-6605B40E2449}" dt="2025-04-10T15:04:21.406" v="1224" actId="20577"/>
          <ac:spMkLst>
            <pc:docMk/>
            <pc:sldMk cId="288426188" sldId="260"/>
            <ac:spMk id="3" creationId="{87850D77-5D86-6E2A-DCC1-5957F5C5835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Tim Chown" userId="8aa047b8-e69f-498e-b26e-e2effe2bb710" providerId="ADAL" clId="{7E0B2805-ACD3-DB43-90A7-6605B40E2449}" dt="2025-04-10T14:50:05.471" v="776" actId="20577"/>
              <pc2:cmMkLst xmlns:pc2="http://schemas.microsoft.com/office/powerpoint/2019/9/main/command">
                <pc:docMk/>
                <pc:sldMk cId="288426188" sldId="260"/>
                <pc2:cmMk id="{671D5CB2-880A-4B79-92F1-FC424790B5AE}"/>
              </pc2:cmMkLst>
            </pc226:cmChg>
            <pc226:cmChg xmlns:pc226="http://schemas.microsoft.com/office/powerpoint/2022/06/main/command" chg="mod">
              <pc226:chgData name="Tim Chown" userId="8aa047b8-e69f-498e-b26e-e2effe2bb710" providerId="ADAL" clId="{7E0B2805-ACD3-DB43-90A7-6605B40E2449}" dt="2025-04-10T14:50:05.471" v="776" actId="20577"/>
              <pc2:cmMkLst xmlns:pc2="http://schemas.microsoft.com/office/powerpoint/2019/9/main/command">
                <pc:docMk/>
                <pc:sldMk cId="288426188" sldId="260"/>
                <pc2:cmMk id="{38A668D6-21E1-4171-A831-7FB0B3E2655A}"/>
              </pc2:cmMkLst>
            </pc226:cmChg>
          </p:ext>
        </pc:extLst>
      </pc:sldChg>
      <pc:sldChg chg="modSp mod">
        <pc:chgData name="Tim Chown" userId="8aa047b8-e69f-498e-b26e-e2effe2bb710" providerId="ADAL" clId="{7E0B2805-ACD3-DB43-90A7-6605B40E2449}" dt="2025-04-10T13:45:41.151" v="440" actId="20577"/>
        <pc:sldMkLst>
          <pc:docMk/>
          <pc:sldMk cId="659986684" sldId="263"/>
        </pc:sldMkLst>
        <pc:spChg chg="mod">
          <ac:chgData name="Tim Chown" userId="8aa047b8-e69f-498e-b26e-e2effe2bb710" providerId="ADAL" clId="{7E0B2805-ACD3-DB43-90A7-6605B40E2449}" dt="2025-04-10T13:45:41.151" v="440" actId="20577"/>
          <ac:spMkLst>
            <pc:docMk/>
            <pc:sldMk cId="659986684" sldId="263"/>
            <ac:spMk id="3" creationId="{E8F0A197-6A30-A986-6939-C7B72FB98B2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BADB6-F85A-F1EE-D612-F5EE6B187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C4E51-03D5-35D5-6F70-568FEAB7DE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19389-F17B-5BE2-2BF6-5693BDC1D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A55A8-A224-B8A9-8D61-1195A4EC2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AF25F-C8ED-3F28-DEFA-3DD83510E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75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0941-1735-BDC3-CDD7-5B23CE1BD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86F82C-C096-E201-DBB7-48764DAC2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A714B-4879-1744-2E3E-4105E55BD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CDB8E-6DD0-62D0-7D12-F250A8B84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53501-32A1-204E-0148-AFF2B62A2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4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34C8EA-025D-6F6D-DE32-C5AB73209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143291-9E26-BB3E-C541-7C8868804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F399A-7BF6-1BC3-521D-0DABF0583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096C-64ED-4153-A483-5C02E44AD5C3}" type="datetime1">
              <a:rPr lang="en-US" smtClean="0"/>
              <a:t>4/10/25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967C1-7717-63E9-CA20-8A3896372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7A6AB-EE34-4E24-3396-04AF47CB7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4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B0D9E-B6BC-1E27-C901-6B61C7883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1E26-5BD2-3447-5806-290CD319E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D2AED-24EA-E858-76C9-28078307F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D37A0-ADBA-815E-87CC-14D19EF1C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D9E45-9224-A5DD-1ADF-1D3207B12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4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FA308-21E5-077E-AD5B-99B36AA48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3EF9BE-94B6-4B39-9226-A17551778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42B28-32CD-1B66-0273-18B52CBC5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4/10/25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C41E2-7847-142C-054B-439AB237E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CA0F4-B791-412A-B7E3-044179D9E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49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F99F8-1F89-68E1-CF51-2F432A7A2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53732-5103-6622-CA67-CB02958851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B2D5F9-80B1-72DC-25A0-C640519644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1388A-ECF2-4ED3-29D8-38042B5D9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4/10/25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D7920-A3EB-EF28-0A4A-E3261B441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C3564-EF69-FC77-06AE-345FA053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6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89B6C-C684-693B-9F8B-5A6CE7FA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F3E0C0-1753-75FE-A6F1-3A18B6276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F25D2-981F-5FB4-68F0-918E594B8E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78D26E-5EDD-E2DE-D8A7-349FF50B1E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054288-ABFB-FA88-6FFB-DE5E3E5FED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F2CD1-5482-9AD4-B83F-CC0B37E5C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AB95-8DA7-460B-B00A-7037C8394FB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2C457-F2BF-8183-8145-8DB87599D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4307FB-F3FB-17BE-648D-5EBA5B784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5564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82F12-37CD-56DF-50D5-617FF7D2E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F4CF0E-F938-3E67-22FA-2003EA98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4/10/25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0CC8D-5BCE-5586-8F24-0B376C92A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72F27-6F4E-4203-BAA7-96BD1931A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0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C41673-29DE-B11B-417F-9A0427844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4/10/25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4F61AF-252D-1D30-EA1D-AB65BB87E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63A5F-E885-631C-73E3-B3B63D822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5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3C819-10E5-2CE0-F16D-7B7C032C4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DBC29-B61B-6957-0280-99393C9FF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8BBD13-A5AE-E2B8-C7C7-6B35D395C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93202-D771-45E3-9C0E-E73B1F97E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4/10/25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068F5-6E47-D51B-3246-4D5299D01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F690A5-3CDE-24E2-2157-DA18AE5AE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2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A3A90-8292-822E-D323-0D64CA182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40EFF1-1CBC-C4A6-8B03-A54E9F341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D21F5-300C-6A19-4A91-EA8A0EAE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FD119-AA08-1F85-9FA8-4AEB1F7F4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4/10/25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613B7-0D8F-90CF-DDA6-B55DD072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10A23-9685-40A7-4D4F-0EA531CF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2C590-BDC0-B6F6-A35B-F55200D15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74A9B-745C-AFC1-035C-7AE855A29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14486-91E4-D850-2B82-5EC033729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3BAB95-8DA7-460B-B00A-7037C8394FB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827EA-C1D8-1A5B-78CC-9221B98A15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87D4-C02E-1472-EE99-F6E31FD73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28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s.net/assets/pubs_presos/sc13sciDMZ-final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ip.com/hubfs/downloadable-assets/guides/secure-spaces/zero-trust/Zero-Trust-Security-Whitepaper-by-Pexip.pdf" TargetMode="External"/><Relationship Id="rId2" Type="http://schemas.openxmlformats.org/officeDocument/2006/relationships/hyperlink" Target="https://www.microsoft.com/en-us/security/business/security-101/what-is-zero-trust-architectur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F6387-2875-32AC-CBCF-333CBA923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142" y="725467"/>
            <a:ext cx="5414255" cy="2784496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chemeClr val="tx2">
                    <a:alpha val="80000"/>
                  </a:schemeClr>
                </a:solidFill>
              </a:rPr>
              <a:t>“Science DMZ” security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E3D69F-D627-9AF4-838D-82FF1966C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3142" y="3602038"/>
            <a:ext cx="5414255" cy="1560594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chemeClr val="tx2">
                    <a:alpha val="80000"/>
                  </a:schemeClr>
                </a:solidFill>
              </a:rPr>
              <a:t>Tim Chown, Duncan Rand (Jisc)</a:t>
            </a:r>
          </a:p>
          <a:p>
            <a:pPr algn="l"/>
            <a:r>
              <a:rPr lang="en-US">
                <a:solidFill>
                  <a:schemeClr val="tx2">
                    <a:alpha val="80000"/>
                  </a:schemeClr>
                </a:solidFill>
              </a:rPr>
              <a:t>GridPP 53, Manchester, 11 April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8C6D0-871F-F98C-1302-32B3590E61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51" b="1"/>
          <a:stretch/>
        </p:blipFill>
        <p:spPr>
          <a:xfrm>
            <a:off x="6025896" y="457200"/>
            <a:ext cx="5879592" cy="5879592"/>
          </a:xfrm>
          <a:custGeom>
            <a:avLst/>
            <a:gdLst/>
            <a:ahLst/>
            <a:cxnLst/>
            <a:rect l="l" t="t" r="r" b="b"/>
            <a:pathLst>
              <a:path w="5777910" h="5777910">
                <a:moveTo>
                  <a:pt x="2888955" y="0"/>
                </a:moveTo>
                <a:cubicBezTo>
                  <a:pt x="4484481" y="0"/>
                  <a:pt x="5777910" y="1293429"/>
                  <a:pt x="5777910" y="2888955"/>
                </a:cubicBezTo>
                <a:cubicBezTo>
                  <a:pt x="5777910" y="4484481"/>
                  <a:pt x="4484481" y="5777910"/>
                  <a:pt x="2888955" y="5777910"/>
                </a:cubicBezTo>
                <a:cubicBezTo>
                  <a:pt x="1293429" y="5777910"/>
                  <a:pt x="0" y="4484481"/>
                  <a:pt x="0" y="2888955"/>
                </a:cubicBezTo>
                <a:cubicBezTo>
                  <a:pt x="0" y="1293429"/>
                  <a:pt x="1293429" y="0"/>
                  <a:pt x="28889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0986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32F61-C5BB-35AC-0158-B5460B1E3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DMZ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31788-A5B4-8C53-DD75-DEBE3517B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Science DMZ model was documented by ESnet in 2013</a:t>
            </a:r>
          </a:p>
          <a:p>
            <a:pPr lvl="1"/>
            <a:r>
              <a:rPr lang="en-US" dirty="0">
                <a:hlinkClick r:id="rId2"/>
              </a:rPr>
              <a:t>https://www.es.net/assets/pubs_presos/sc13sciDMZ-final.pdf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Appropriate “friction free” (zero loss) local network architecture </a:t>
            </a:r>
          </a:p>
          <a:p>
            <a:pPr lvl="1"/>
            <a:r>
              <a:rPr lang="en-US" dirty="0"/>
              <a:t>Appropriate software tools – e.g., Globus not FTP</a:t>
            </a:r>
          </a:p>
          <a:p>
            <a:pPr lvl="1"/>
            <a:r>
              <a:rPr lang="en-US" dirty="0"/>
              <a:t>Dedicated data transfer node(s) (DTNs) and (TCP) tuning</a:t>
            </a:r>
          </a:p>
          <a:p>
            <a:pPr lvl="1"/>
            <a:r>
              <a:rPr lang="en-US" dirty="0"/>
              <a:t>Efficient application of security policy (</a:t>
            </a:r>
            <a:r>
              <a:rPr lang="en-US" b="1" dirty="0"/>
              <a:t>NOT</a:t>
            </a:r>
            <a:r>
              <a:rPr lang="en-US" dirty="0"/>
              <a:t> a “firewall bypass”)</a:t>
            </a:r>
          </a:p>
          <a:p>
            <a:pPr lvl="1"/>
            <a:r>
              <a:rPr lang="en-US" dirty="0"/>
              <a:t>Persistent monitoring of network characteristics</a:t>
            </a:r>
          </a:p>
          <a:p>
            <a:r>
              <a:rPr lang="en-US" dirty="0"/>
              <a:t>GridPP sites have evolved similar practices over time, just not written it up or come up with a cool name</a:t>
            </a:r>
          </a:p>
          <a:p>
            <a:pPr lvl="1"/>
            <a:r>
              <a:rPr lang="en-US" dirty="0"/>
              <a:t>But we could write up a short guide… hence this talk to solicit input…</a:t>
            </a:r>
          </a:p>
        </p:txBody>
      </p:sp>
    </p:spTree>
    <p:extLst>
      <p:ext uri="{BB962C8B-B14F-4D97-AF65-F5344CB8AC3E}">
        <p14:creationId xmlns:p14="http://schemas.microsoft.com/office/powerpoint/2010/main" val="557256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98CC-29BF-C9CB-3823-368E4B936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GridPP network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43FAC-E82F-E0DB-85B1-38A012734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Historically GridPP sites have used different Janet links for science traffic to campus “business” traffic</a:t>
            </a:r>
          </a:p>
          <a:p>
            <a:pPr lvl="1"/>
            <a:r>
              <a:rPr lang="en-US" dirty="0"/>
              <a:t>University has 4x10G: 2x10G for GridPP, 10G campus and 10G backup</a:t>
            </a:r>
          </a:p>
          <a:p>
            <a:pPr lvl="1"/>
            <a:r>
              <a:rPr lang="en-US" dirty="0"/>
              <a:t>GridPP traffic is then filtered by stateful ACLs rather than big, stateful campus firewalls (which then don’t need to be so big and costly)</a:t>
            </a:r>
          </a:p>
          <a:p>
            <a:r>
              <a:rPr lang="en-US" dirty="0"/>
              <a:t>But what are the newly 100G-connected sites doing?</a:t>
            </a:r>
          </a:p>
          <a:p>
            <a:pPr lvl="1"/>
            <a:r>
              <a:rPr lang="en-US" dirty="0"/>
              <a:t>Might use a “backup” link for GridPP? Or carve out 40G of their resilient 100G?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LHCONE provides a “trust fabric” over which WLCG traffic is carried between T0/T1/T2 sites</a:t>
            </a:r>
          </a:p>
          <a:p>
            <a:pPr lvl="1"/>
            <a:r>
              <a:rPr lang="en-US" dirty="0"/>
              <a:t>Specific prefixes used, may be routed differently, then split out at campus edge</a:t>
            </a:r>
          </a:p>
          <a:p>
            <a:pPr lvl="1"/>
            <a:r>
              <a:rPr lang="en-US" dirty="0"/>
              <a:t>But only 2 UK sites are on LHCONE (RAL and Imperial)</a:t>
            </a:r>
          </a:p>
        </p:txBody>
      </p:sp>
    </p:spTree>
    <p:extLst>
      <p:ext uri="{BB962C8B-B14F-4D97-AF65-F5344CB8AC3E}">
        <p14:creationId xmlns:p14="http://schemas.microsoft.com/office/powerpoint/2010/main" val="919792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8F02-FBDD-BBC5-38BC-42905BB7E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GridPP – other Science DMZ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0A197-6A30-A986-6939-C7B72FB98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Software tools</a:t>
            </a:r>
          </a:p>
          <a:p>
            <a:pPr lvl="1"/>
            <a:r>
              <a:rPr lang="en-US" dirty="0" err="1"/>
              <a:t>Rucio</a:t>
            </a:r>
            <a:r>
              <a:rPr lang="en-US" dirty="0"/>
              <a:t>, FTS, </a:t>
            </a:r>
            <a:r>
              <a:rPr lang="en-US" dirty="0" err="1"/>
              <a:t>XRootD</a:t>
            </a:r>
            <a:r>
              <a:rPr lang="en-US" dirty="0"/>
              <a:t>, dCache,… GridPP seems happy with these</a:t>
            </a:r>
          </a:p>
          <a:p>
            <a:r>
              <a:rPr lang="en-US" dirty="0"/>
              <a:t>Tuned DTNs</a:t>
            </a:r>
          </a:p>
          <a:p>
            <a:pPr lvl="1"/>
            <a:r>
              <a:rPr lang="en-US" dirty="0"/>
              <a:t>Interface to back-end CEPH/other</a:t>
            </a:r>
          </a:p>
          <a:p>
            <a:pPr lvl="1"/>
            <a:r>
              <a:rPr lang="en-US" dirty="0"/>
              <a:t>But is there network tuning applied – if so, what? Might it be improved?</a:t>
            </a:r>
          </a:p>
          <a:p>
            <a:r>
              <a:rPr lang="en-US" dirty="0"/>
              <a:t>Efficient application of security policy</a:t>
            </a:r>
          </a:p>
          <a:p>
            <a:pPr lvl="1"/>
            <a:r>
              <a:rPr lang="en-US" dirty="0"/>
              <a:t>Stateless ACLs and host firewalls </a:t>
            </a:r>
            <a:r>
              <a:rPr lang="en-US" dirty="0" err="1"/>
              <a:t>minimise</a:t>
            </a:r>
            <a:r>
              <a:rPr lang="en-US" dirty="0"/>
              <a:t> exposed services/ports</a:t>
            </a:r>
          </a:p>
          <a:p>
            <a:pPr lvl="1"/>
            <a:r>
              <a:rPr lang="en-US" dirty="0"/>
              <a:t>Would use of LHCONE give greater assurance of peer trust?</a:t>
            </a:r>
          </a:p>
          <a:p>
            <a:r>
              <a:rPr lang="en-US" dirty="0"/>
              <a:t>Persistent network monitoring</a:t>
            </a:r>
          </a:p>
          <a:p>
            <a:pPr lvl="1"/>
            <a:r>
              <a:rPr lang="en-US" dirty="0"/>
              <a:t>perfSONAR in use (as recommended by Science DMZ)</a:t>
            </a:r>
          </a:p>
          <a:p>
            <a:pPr lvl="1"/>
            <a:r>
              <a:rPr lang="en-US" dirty="0"/>
              <a:t>Other tooling emerging, e.g., </a:t>
            </a:r>
            <a:r>
              <a:rPr lang="en-US" dirty="0" err="1"/>
              <a:t>Scitags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98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AC614-62E5-3190-3674-747D72C36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considerations / discussion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6F6AC-8A6A-7F08-D321-62FEAD89E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How is GridPP doing “Science DMZ” today? </a:t>
            </a:r>
          </a:p>
          <a:p>
            <a:pPr lvl="1"/>
            <a:r>
              <a:rPr lang="en-US" b="1" dirty="0"/>
              <a:t>What is technical state-of-the-art? Any BCP examples to share?</a:t>
            </a:r>
          </a:p>
          <a:p>
            <a:r>
              <a:rPr lang="en-US" dirty="0"/>
              <a:t>What general security practice advice should we share to ensure appropriate controls and mitigations are still followed?</a:t>
            </a:r>
          </a:p>
          <a:p>
            <a:r>
              <a:rPr lang="en-US" dirty="0"/>
              <a:t>Are newer, high-performance, high-throughput firewalls changing the rationale for Science DMZ? </a:t>
            </a:r>
          </a:p>
          <a:p>
            <a:pPr lvl="1"/>
            <a:r>
              <a:rPr lang="en-US" dirty="0"/>
              <a:t>Or is the price point still too high for most sites?</a:t>
            </a:r>
          </a:p>
          <a:p>
            <a:r>
              <a:rPr lang="en-US" dirty="0"/>
              <a:t>How do we take care to avoid ‘accidental’ exposure</a:t>
            </a:r>
          </a:p>
          <a:p>
            <a:pPr lvl="1"/>
            <a:r>
              <a:rPr lang="en-US" dirty="0"/>
              <a:t>Services/data appearing in a Science DMZ that shouldn’t?</a:t>
            </a:r>
          </a:p>
          <a:p>
            <a:r>
              <a:rPr lang="en-US" dirty="0"/>
              <a:t>Is the GridPP compute/storage/network model changing with HL?</a:t>
            </a:r>
          </a:p>
        </p:txBody>
      </p:sp>
    </p:spTree>
    <p:extLst>
      <p:ext uri="{BB962C8B-B14F-4D97-AF65-F5344CB8AC3E}">
        <p14:creationId xmlns:p14="http://schemas.microsoft.com/office/powerpoint/2010/main" val="3057767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2517F-AABC-C9DB-01B9-E6532D54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more things to think about…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50D77-5D86-6E2A-DCC1-5957F5C58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LHCONE seems useful for “static-to-static” (T0/1/2) transfers, but what about other (T3, non-LHCONE) access to GridPP resources?</a:t>
            </a:r>
          </a:p>
          <a:p>
            <a:pPr lvl="1"/>
            <a:r>
              <a:rPr lang="en-US" dirty="0"/>
              <a:t>In other disciplines, data may be downloaded for local compute</a:t>
            </a:r>
          </a:p>
          <a:p>
            <a:r>
              <a:rPr lang="en-US" dirty="0"/>
              <a:t>Sites presumably run periodic security posture checks</a:t>
            </a:r>
          </a:p>
          <a:p>
            <a:pPr lvl="1"/>
            <a:r>
              <a:rPr lang="en-US" dirty="0"/>
              <a:t>How are GridPP resources included – if so, is bespoke knowledge used?</a:t>
            </a:r>
          </a:p>
          <a:p>
            <a:r>
              <a:rPr lang="en-US" dirty="0"/>
              <a:t>What about zero trust architectures? (e.g., as per [</a:t>
            </a:r>
            <a:r>
              <a:rPr lang="en-US" dirty="0">
                <a:hlinkClick r:id="rId2"/>
              </a:rPr>
              <a:t>1</a:t>
            </a:r>
            <a:r>
              <a:rPr lang="en-US" dirty="0"/>
              <a:t>] and [</a:t>
            </a:r>
            <a:r>
              <a:rPr lang="en-US" dirty="0">
                <a:hlinkClick r:id="rId3"/>
              </a:rPr>
              <a:t>2</a:t>
            </a:r>
            <a:r>
              <a:rPr lang="en-US" dirty="0"/>
              <a:t>])</a:t>
            </a:r>
          </a:p>
          <a:p>
            <a:pPr lvl="1"/>
            <a:r>
              <a:rPr lang="en-US" dirty="0"/>
              <a:t>Becoming popular elsewhere – should they be explored for GridPP?</a:t>
            </a:r>
          </a:p>
          <a:p>
            <a:r>
              <a:rPr lang="en-US" dirty="0"/>
              <a:t>Should we require common policies across GridPP sites?</a:t>
            </a:r>
          </a:p>
          <a:p>
            <a:pPr lvl="1"/>
            <a:r>
              <a:rPr lang="en-US" dirty="0"/>
              <a:t>Recent example: filtering practices for ICMP and UDP (they vary!)</a:t>
            </a:r>
          </a:p>
        </p:txBody>
      </p:sp>
    </p:spTree>
    <p:extLst>
      <p:ext uri="{BB962C8B-B14F-4D97-AF65-F5344CB8AC3E}">
        <p14:creationId xmlns:p14="http://schemas.microsoft.com/office/powerpoint/2010/main" val="288426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BE2F53-6E36-5B38-2998-D349A3BF3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0738" y="647593"/>
            <a:ext cx="4467792" cy="3060541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Discuss!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7AA738-5540-532D-44BF-EB488BD2BC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0738" y="3800209"/>
            <a:ext cx="4467792" cy="2410198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 err="1">
                <a:solidFill>
                  <a:srgbClr val="FFFFFF"/>
                </a:solidFill>
              </a:rPr>
              <a:t>tim.chown@jisc.ac.uk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err="1">
                <a:solidFill>
                  <a:srgbClr val="FFFFFF"/>
                </a:solidFill>
              </a:rPr>
              <a:t>duncan.rand@jisc.ac.uk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368" y="366810"/>
            <a:ext cx="6124381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Board Room">
            <a:extLst>
              <a:ext uri="{FF2B5EF4-FFF2-40B4-BE49-F238E27FC236}">
                <a16:creationId xmlns:a16="http://schemas.microsoft.com/office/drawing/2014/main" id="{12832B8B-DB05-031A-E4F2-15A0898B2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8572" y="1374798"/>
            <a:ext cx="4108404" cy="4108404"/>
          </a:xfrm>
          <a:custGeom>
            <a:avLst/>
            <a:gdLst/>
            <a:ahLst/>
            <a:cxnLst/>
            <a:rect l="l" t="t" r="r" b="b"/>
            <a:pathLst>
              <a:path w="4273177" h="4470400">
                <a:moveTo>
                  <a:pt x="75080" y="0"/>
                </a:moveTo>
                <a:lnTo>
                  <a:pt x="4198097" y="0"/>
                </a:lnTo>
                <a:cubicBezTo>
                  <a:pt x="4239563" y="0"/>
                  <a:pt x="4273177" y="33614"/>
                  <a:pt x="4273177" y="75080"/>
                </a:cubicBezTo>
                <a:lnTo>
                  <a:pt x="4273177" y="4395320"/>
                </a:lnTo>
                <a:cubicBezTo>
                  <a:pt x="4273177" y="4436786"/>
                  <a:pt x="4239563" y="4470400"/>
                  <a:pt x="4198097" y="4470400"/>
                </a:cubicBezTo>
                <a:lnTo>
                  <a:pt x="75080" y="4470400"/>
                </a:lnTo>
                <a:cubicBezTo>
                  <a:pt x="33614" y="4470400"/>
                  <a:pt x="0" y="4436786"/>
                  <a:pt x="0" y="4395320"/>
                </a:cubicBezTo>
                <a:lnTo>
                  <a:pt x="0" y="75080"/>
                </a:lnTo>
                <a:cubicBezTo>
                  <a:pt x="0" y="33614"/>
                  <a:pt x="33614" y="0"/>
                  <a:pt x="750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05049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628f3288-8b3e-408d-a4e1-b1f65b180f66}" enabled="1" method="Privileged" siteId="{48f9394d-8a14-4d27-82a6-f35f1236120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615</Words>
  <Application>Microsoft Macintosh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Office Theme</vt:lpstr>
      <vt:lpstr>“Science DMZ” security</vt:lpstr>
      <vt:lpstr>Science DMZ</vt:lpstr>
      <vt:lpstr>GridPP network architectures</vt:lpstr>
      <vt:lpstr>GridPP – other Science DMZ elements</vt:lpstr>
      <vt:lpstr>Some considerations / discussion points</vt:lpstr>
      <vt:lpstr>And more things to think about…</vt:lpstr>
      <vt:lpstr>Discuss!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Tim Chown</dc:creator>
  <cp:lastModifiedBy>Tim Chown</cp:lastModifiedBy>
  <cp:revision>2</cp:revision>
  <dcterms:created xsi:type="dcterms:W3CDTF">2025-04-10T12:54:21Z</dcterms:created>
  <dcterms:modified xsi:type="dcterms:W3CDTF">2025-04-10T15:04:27Z</dcterms:modified>
</cp:coreProperties>
</file>