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</p:sldMasterIdLst>
  <p:notesMasterIdLst>
    <p:notesMasterId r:id="rId21"/>
  </p:notesMasterIdLst>
  <p:sldIdLst>
    <p:sldId id="269" r:id="rId3"/>
    <p:sldId id="267" r:id="rId4"/>
    <p:sldId id="271" r:id="rId5"/>
    <p:sldId id="270" r:id="rId6"/>
    <p:sldId id="273" r:id="rId7"/>
    <p:sldId id="276" r:id="rId8"/>
    <p:sldId id="257" r:id="rId9"/>
    <p:sldId id="265" r:id="rId10"/>
    <p:sldId id="263" r:id="rId11"/>
    <p:sldId id="282" r:id="rId12"/>
    <p:sldId id="278" r:id="rId13"/>
    <p:sldId id="283" r:id="rId14"/>
    <p:sldId id="285" r:id="rId15"/>
    <p:sldId id="287" r:id="rId16"/>
    <p:sldId id="279" r:id="rId17"/>
    <p:sldId id="284" r:id="rId18"/>
    <p:sldId id="280" r:id="rId19"/>
    <p:sldId id="28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1B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2637467-35F2-2B43-A959-0FB10A8D670C}" v="774" dt="2025-04-11T10:46:29.8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199" autoAdjust="0"/>
    <p:restoredTop sz="94660"/>
  </p:normalViewPr>
  <p:slideViewPr>
    <p:cSldViewPr snapToGrid="0">
      <p:cViewPr>
        <p:scale>
          <a:sx n="108" d="100"/>
          <a:sy n="108" d="100"/>
        </p:scale>
        <p:origin x="400" y="5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6/11/relationships/changesInfo" Target="changesInfos/changesInfo1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oble, Timothy (STFC,RAL,SC)" userId="4939e0d7-b95c-4778-a68b-55c1a18c2a57" providerId="ADAL" clId="{F2637467-35F2-2B43-A959-0FB10A8D670C}"/>
    <pc:docChg chg="undo custSel addSld modSld">
      <pc:chgData name="Noble, Timothy (STFC,RAL,SC)" userId="4939e0d7-b95c-4778-a68b-55c1a18c2a57" providerId="ADAL" clId="{F2637467-35F2-2B43-A959-0FB10A8D670C}" dt="2025-04-11T10:47:57.140" v="503" actId="20577"/>
      <pc:docMkLst>
        <pc:docMk/>
      </pc:docMkLst>
      <pc:sldChg chg="modSp mod">
        <pc:chgData name="Noble, Timothy (STFC,RAL,SC)" userId="4939e0d7-b95c-4778-a68b-55c1a18c2a57" providerId="ADAL" clId="{F2637467-35F2-2B43-A959-0FB10A8D670C}" dt="2025-04-11T08:22:33.601" v="10" actId="20577"/>
        <pc:sldMkLst>
          <pc:docMk/>
          <pc:sldMk cId="3431902507" sldId="267"/>
        </pc:sldMkLst>
        <pc:spChg chg="mod">
          <ac:chgData name="Noble, Timothy (STFC,RAL,SC)" userId="4939e0d7-b95c-4778-a68b-55c1a18c2a57" providerId="ADAL" clId="{F2637467-35F2-2B43-A959-0FB10A8D670C}" dt="2025-04-11T08:22:33.601" v="10" actId="20577"/>
          <ac:spMkLst>
            <pc:docMk/>
            <pc:sldMk cId="3431902507" sldId="267"/>
            <ac:spMk id="3" creationId="{00000000-0000-0000-0000-000000000000}"/>
          </ac:spMkLst>
        </pc:spChg>
      </pc:sldChg>
      <pc:sldChg chg="modSp mod">
        <pc:chgData name="Noble, Timothy (STFC,RAL,SC)" userId="4939e0d7-b95c-4778-a68b-55c1a18c2a57" providerId="ADAL" clId="{F2637467-35F2-2B43-A959-0FB10A8D670C}" dt="2025-04-11T08:48:11.916" v="67" actId="20577"/>
        <pc:sldMkLst>
          <pc:docMk/>
          <pc:sldMk cId="2423713970" sldId="269"/>
        </pc:sldMkLst>
        <pc:spChg chg="mod">
          <ac:chgData name="Noble, Timothy (STFC,RAL,SC)" userId="4939e0d7-b95c-4778-a68b-55c1a18c2a57" providerId="ADAL" clId="{F2637467-35F2-2B43-A959-0FB10A8D670C}" dt="2025-04-11T08:48:11.916" v="67" actId="20577"/>
          <ac:spMkLst>
            <pc:docMk/>
            <pc:sldMk cId="2423713970" sldId="269"/>
            <ac:spMk id="3" creationId="{78DB0FE0-A4AF-D848-8925-91A37993D74D}"/>
          </ac:spMkLst>
        </pc:spChg>
      </pc:sldChg>
      <pc:sldChg chg="modSp mod">
        <pc:chgData name="Noble, Timothy (STFC,RAL,SC)" userId="4939e0d7-b95c-4778-a68b-55c1a18c2a57" providerId="ADAL" clId="{F2637467-35F2-2B43-A959-0FB10A8D670C}" dt="2025-04-11T08:50:41.888" v="129" actId="20577"/>
        <pc:sldMkLst>
          <pc:docMk/>
          <pc:sldMk cId="3522716757" sldId="271"/>
        </pc:sldMkLst>
        <pc:spChg chg="mod">
          <ac:chgData name="Noble, Timothy (STFC,RAL,SC)" userId="4939e0d7-b95c-4778-a68b-55c1a18c2a57" providerId="ADAL" clId="{F2637467-35F2-2B43-A959-0FB10A8D670C}" dt="2025-04-11T08:26:22.459" v="12" actId="20577"/>
          <ac:spMkLst>
            <pc:docMk/>
            <pc:sldMk cId="3522716757" sldId="271"/>
            <ac:spMk id="2" creationId="{00000000-0000-0000-0000-000000000000}"/>
          </ac:spMkLst>
        </pc:spChg>
        <pc:spChg chg="mod">
          <ac:chgData name="Noble, Timothy (STFC,RAL,SC)" userId="4939e0d7-b95c-4778-a68b-55c1a18c2a57" providerId="ADAL" clId="{F2637467-35F2-2B43-A959-0FB10A8D670C}" dt="2025-04-11T08:50:41.888" v="129" actId="20577"/>
          <ac:spMkLst>
            <pc:docMk/>
            <pc:sldMk cId="3522716757" sldId="271"/>
            <ac:spMk id="3" creationId="{00000000-0000-0000-0000-000000000000}"/>
          </ac:spMkLst>
        </pc:spChg>
      </pc:sldChg>
      <pc:sldChg chg="modSp mod">
        <pc:chgData name="Noble, Timothy (STFC,RAL,SC)" userId="4939e0d7-b95c-4778-a68b-55c1a18c2a57" providerId="ADAL" clId="{F2637467-35F2-2B43-A959-0FB10A8D670C}" dt="2025-04-11T08:27:12.966" v="65" actId="20577"/>
        <pc:sldMkLst>
          <pc:docMk/>
          <pc:sldMk cId="2992650144" sldId="276"/>
        </pc:sldMkLst>
        <pc:spChg chg="mod">
          <ac:chgData name="Noble, Timothy (STFC,RAL,SC)" userId="4939e0d7-b95c-4778-a68b-55c1a18c2a57" providerId="ADAL" clId="{F2637467-35F2-2B43-A959-0FB10A8D670C}" dt="2025-04-11T08:26:57.400" v="53" actId="20577"/>
          <ac:spMkLst>
            <pc:docMk/>
            <pc:sldMk cId="2992650144" sldId="276"/>
            <ac:spMk id="2" creationId="{00000000-0000-0000-0000-000000000000}"/>
          </ac:spMkLst>
        </pc:spChg>
        <pc:spChg chg="mod">
          <ac:chgData name="Noble, Timothy (STFC,RAL,SC)" userId="4939e0d7-b95c-4778-a68b-55c1a18c2a57" providerId="ADAL" clId="{F2637467-35F2-2B43-A959-0FB10A8D670C}" dt="2025-04-11T08:27:12.966" v="65" actId="20577"/>
          <ac:spMkLst>
            <pc:docMk/>
            <pc:sldMk cId="2992650144" sldId="276"/>
            <ac:spMk id="3" creationId="{00000000-0000-0000-0000-000000000000}"/>
          </ac:spMkLst>
        </pc:spChg>
      </pc:sldChg>
      <pc:sldChg chg="addSp delSp modSp mod delAnim">
        <pc:chgData name="Noble, Timothy (STFC,RAL,SC)" userId="4939e0d7-b95c-4778-a68b-55c1a18c2a57" providerId="ADAL" clId="{F2637467-35F2-2B43-A959-0FB10A8D670C}" dt="2025-04-11T10:46:40.951" v="417" actId="1035"/>
        <pc:sldMkLst>
          <pc:docMk/>
          <pc:sldMk cId="3194138090" sldId="284"/>
        </pc:sldMkLst>
        <pc:picChg chg="add mod">
          <ac:chgData name="Noble, Timothy (STFC,RAL,SC)" userId="4939e0d7-b95c-4778-a68b-55c1a18c2a57" providerId="ADAL" clId="{F2637467-35F2-2B43-A959-0FB10A8D670C}" dt="2025-04-11T10:32:40.098" v="382" actId="1076"/>
          <ac:picMkLst>
            <pc:docMk/>
            <pc:sldMk cId="3194138090" sldId="284"/>
            <ac:picMk id="3" creationId="{FEC48D9B-D9F3-8FE2-0BC6-667BE20BCAF7}"/>
          </ac:picMkLst>
        </pc:picChg>
        <pc:picChg chg="add del mod">
          <ac:chgData name="Noble, Timothy (STFC,RAL,SC)" userId="4939e0d7-b95c-4778-a68b-55c1a18c2a57" providerId="ADAL" clId="{F2637467-35F2-2B43-A959-0FB10A8D670C}" dt="2025-04-11T10:46:36.479" v="395" actId="478"/>
          <ac:picMkLst>
            <pc:docMk/>
            <pc:sldMk cId="3194138090" sldId="284"/>
            <ac:picMk id="4" creationId="{3E5A2255-E6D8-2A70-28DA-9B61EF2C37B2}"/>
          </ac:picMkLst>
        </pc:picChg>
        <pc:picChg chg="add mod">
          <ac:chgData name="Noble, Timothy (STFC,RAL,SC)" userId="4939e0d7-b95c-4778-a68b-55c1a18c2a57" providerId="ADAL" clId="{F2637467-35F2-2B43-A959-0FB10A8D670C}" dt="2025-04-11T10:46:40.951" v="417" actId="1035"/>
          <ac:picMkLst>
            <pc:docMk/>
            <pc:sldMk cId="3194138090" sldId="284"/>
            <ac:picMk id="5" creationId="{6FE57E55-931C-A161-543E-411023159B3E}"/>
          </ac:picMkLst>
        </pc:picChg>
        <pc:picChg chg="del">
          <ac:chgData name="Noble, Timothy (STFC,RAL,SC)" userId="4939e0d7-b95c-4778-a68b-55c1a18c2a57" providerId="ADAL" clId="{F2637467-35F2-2B43-A959-0FB10A8D670C}" dt="2025-04-11T08:17:20.862" v="1" actId="478"/>
          <ac:picMkLst>
            <pc:docMk/>
            <pc:sldMk cId="3194138090" sldId="284"/>
            <ac:picMk id="13" creationId="{A7626849-3C65-D71F-A2A3-F2A4BD0AC870}"/>
          </ac:picMkLst>
        </pc:picChg>
        <pc:picChg chg="del">
          <ac:chgData name="Noble, Timothy (STFC,RAL,SC)" userId="4939e0d7-b95c-4778-a68b-55c1a18c2a57" providerId="ADAL" clId="{F2637467-35F2-2B43-A959-0FB10A8D670C}" dt="2025-04-11T08:17:16.060" v="0" actId="478"/>
          <ac:picMkLst>
            <pc:docMk/>
            <pc:sldMk cId="3194138090" sldId="284"/>
            <ac:picMk id="15" creationId="{814F7A58-F118-B22E-4C6A-7ACA211AAF0F}"/>
          </ac:picMkLst>
        </pc:picChg>
      </pc:sldChg>
      <pc:sldChg chg="modSp add mod">
        <pc:chgData name="Noble, Timothy (STFC,RAL,SC)" userId="4939e0d7-b95c-4778-a68b-55c1a18c2a57" providerId="ADAL" clId="{F2637467-35F2-2B43-A959-0FB10A8D670C}" dt="2025-04-11T08:53:00.027" v="211" actId="20577"/>
        <pc:sldMkLst>
          <pc:docMk/>
          <pc:sldMk cId="604640596" sldId="286"/>
        </pc:sldMkLst>
        <pc:spChg chg="mod">
          <ac:chgData name="Noble, Timothy (STFC,RAL,SC)" userId="4939e0d7-b95c-4778-a68b-55c1a18c2a57" providerId="ADAL" clId="{F2637467-35F2-2B43-A959-0FB10A8D670C}" dt="2025-04-11T08:53:00.027" v="211" actId="20577"/>
          <ac:spMkLst>
            <pc:docMk/>
            <pc:sldMk cId="604640596" sldId="286"/>
            <ac:spMk id="3" creationId="{B96E5A4F-8727-5264-3F43-F92A0FDB7D58}"/>
          </ac:spMkLst>
        </pc:spChg>
      </pc:sldChg>
      <pc:sldChg chg="addSp delSp modSp add mod">
        <pc:chgData name="Noble, Timothy (STFC,RAL,SC)" userId="4939e0d7-b95c-4778-a68b-55c1a18c2a57" providerId="ADAL" clId="{F2637467-35F2-2B43-A959-0FB10A8D670C}" dt="2025-04-11T10:47:57.140" v="503" actId="20577"/>
        <pc:sldMkLst>
          <pc:docMk/>
          <pc:sldMk cId="2744199693" sldId="287"/>
        </pc:sldMkLst>
        <pc:spChg chg="add del">
          <ac:chgData name="Noble, Timothy (STFC,RAL,SC)" userId="4939e0d7-b95c-4778-a68b-55c1a18c2a57" providerId="ADAL" clId="{F2637467-35F2-2B43-A959-0FB10A8D670C}" dt="2025-04-11T10:46:07.570" v="388" actId="22"/>
          <ac:spMkLst>
            <pc:docMk/>
            <pc:sldMk cId="2744199693" sldId="287"/>
            <ac:spMk id="7" creationId="{62225AC0-7E87-22EC-9457-67F7BB044EDC}"/>
          </ac:spMkLst>
        </pc:spChg>
        <pc:spChg chg="mod">
          <ac:chgData name="Noble, Timothy (STFC,RAL,SC)" userId="4939e0d7-b95c-4778-a68b-55c1a18c2a57" providerId="ADAL" clId="{F2637467-35F2-2B43-A959-0FB10A8D670C}" dt="2025-04-11T10:47:57.140" v="503" actId="20577"/>
          <ac:spMkLst>
            <pc:docMk/>
            <pc:sldMk cId="2744199693" sldId="287"/>
            <ac:spMk id="11" creationId="{2D2957DD-960B-68E9-CE60-DD84AFDC158C}"/>
          </ac:spMkLst>
        </pc:spChg>
        <pc:picChg chg="del">
          <ac:chgData name="Noble, Timothy (STFC,RAL,SC)" userId="4939e0d7-b95c-4778-a68b-55c1a18c2a57" providerId="ADAL" clId="{F2637467-35F2-2B43-A959-0FB10A8D670C}" dt="2025-04-11T10:30:25.334" v="213" actId="478"/>
          <ac:picMkLst>
            <pc:docMk/>
            <pc:sldMk cId="2744199693" sldId="287"/>
            <ac:picMk id="3" creationId="{24A20927-2057-440C-4EE5-FA25E7DF26AD}"/>
          </ac:picMkLst>
        </pc:picChg>
        <pc:picChg chg="add del mod">
          <ac:chgData name="Noble, Timothy (STFC,RAL,SC)" userId="4939e0d7-b95c-4778-a68b-55c1a18c2a57" providerId="ADAL" clId="{F2637467-35F2-2B43-A959-0FB10A8D670C}" dt="2025-04-11T10:31:51.679" v="338" actId="478"/>
          <ac:picMkLst>
            <pc:docMk/>
            <pc:sldMk cId="2744199693" sldId="287"/>
            <ac:picMk id="4" creationId="{C7176570-4B48-686F-A269-DC789FCAF3AC}"/>
          </ac:picMkLst>
        </pc:picChg>
        <pc:picChg chg="add del mod">
          <ac:chgData name="Noble, Timothy (STFC,RAL,SC)" userId="4939e0d7-b95c-4778-a68b-55c1a18c2a57" providerId="ADAL" clId="{F2637467-35F2-2B43-A959-0FB10A8D670C}" dt="2025-04-11T10:46:03.234" v="386" actId="478"/>
          <ac:picMkLst>
            <pc:docMk/>
            <pc:sldMk cId="2744199693" sldId="287"/>
            <ac:picMk id="5" creationId="{834B0B26-D0AD-7CAC-357E-9D6BAE30A6E9}"/>
          </ac:picMkLst>
        </pc:picChg>
        <pc:picChg chg="add mod">
          <ac:chgData name="Noble, Timothy (STFC,RAL,SC)" userId="4939e0d7-b95c-4778-a68b-55c1a18c2a57" providerId="ADAL" clId="{F2637467-35F2-2B43-A959-0FB10A8D670C}" dt="2025-04-11T10:46:23.573" v="391" actId="1076"/>
          <ac:picMkLst>
            <pc:docMk/>
            <pc:sldMk cId="2744199693" sldId="287"/>
            <ac:picMk id="8" creationId="{A1E45892-59C3-3AA0-0319-AD8F72DF58E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8D0EFA-3E40-4A0C-8D93-FAE6386F497F}" type="datetimeFigureOut">
              <a:rPr lang="en-GB" smtClean="0"/>
              <a:t>11/04/2025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3612F0-E191-4E3D-BB3D-BC21B867D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094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675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PLEASE DELETE/REPLACE PHOTO CREDIT IF CHANGING THE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099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A4B6-1339-4787-84F1-EADC6DBAF066}" type="datetimeFigureOut">
              <a:rPr lang="en-GB" smtClean="0"/>
              <a:t>11/04/2025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90FA-2C86-4ED5-BA66-948B70BBE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365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A4B6-1339-4787-84F1-EADC6DBAF066}" type="datetimeFigureOut">
              <a:rPr lang="en-GB" smtClean="0"/>
              <a:t>11/04/2025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90FA-2C86-4ED5-BA66-948B70BBE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61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A4B6-1339-4787-84F1-EADC6DBAF066}" type="datetimeFigureOut">
              <a:rPr lang="en-GB" smtClean="0"/>
              <a:t>11/04/2025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90FA-2C86-4ED5-BA66-948B70BBE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4241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190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5655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53798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0373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2050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984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9525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246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A4B6-1339-4787-84F1-EADC6DBAF066}" type="datetimeFigureOut">
              <a:rPr lang="en-GB" smtClean="0"/>
              <a:t>11/04/2025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90FA-2C86-4ED5-BA66-948B70BBE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799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0480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4/11/25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3530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6900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8033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9592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D68BC-1AD8-B640-8B1E-602BF3073AFD}" type="datetimeFigureOut">
              <a:rPr lang="en-US" smtClean="0"/>
              <a:t>4/11/25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3217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27598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40487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0658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A4B6-1339-4787-84F1-EADC6DBAF066}" type="datetimeFigureOut">
              <a:rPr lang="en-GB" smtClean="0"/>
              <a:t>11/04/2025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90FA-2C86-4ED5-BA66-948B70BBE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647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A4B6-1339-4787-84F1-EADC6DBAF066}" type="datetimeFigureOut">
              <a:rPr lang="en-GB" smtClean="0"/>
              <a:t>11/04/2025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90FA-2C86-4ED5-BA66-948B70BBE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9635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A4B6-1339-4787-84F1-EADC6DBAF066}" type="datetimeFigureOut">
              <a:rPr lang="en-GB" smtClean="0"/>
              <a:t>11/04/2025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90FA-2C86-4ED5-BA66-948B70BBE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721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A4B6-1339-4787-84F1-EADC6DBAF066}" type="datetimeFigureOut">
              <a:rPr lang="en-GB" smtClean="0"/>
              <a:t>11/04/2025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90FA-2C86-4ED5-BA66-948B70BBE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984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A4B6-1339-4787-84F1-EADC6DBAF066}" type="datetimeFigureOut">
              <a:rPr lang="en-GB" smtClean="0"/>
              <a:t>11/04/2025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90FA-2C86-4ED5-BA66-948B70BBE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709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A4B6-1339-4787-84F1-EADC6DBAF066}" type="datetimeFigureOut">
              <a:rPr lang="en-GB" smtClean="0"/>
              <a:t>11/04/2025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90FA-2C86-4ED5-BA66-948B70BBE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719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AA4B6-1339-4787-84F1-EADC6DBAF066}" type="datetimeFigureOut">
              <a:rPr lang="en-GB" smtClean="0"/>
              <a:t>11/04/2025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790FA-2C86-4ED5-BA66-948B70BBE0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318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AA4B6-1339-4787-84F1-EADC6DBAF066}" type="datetimeFigureOut">
              <a:rPr lang="en-GB" smtClean="0"/>
              <a:t>11/04/2025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0790FA-2C86-4ED5-BA66-948B70BBE043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94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68BC-1AD8-B640-8B1E-602BF3073AFD}" type="datetimeFigureOut">
              <a:rPr lang="en-US" smtClean="0"/>
              <a:t>4/11/25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894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jlab.org/event/459/contributions/11324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343110/contributions/6096503/" TargetMode="Externa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424905" y="2153541"/>
            <a:ext cx="6033078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800" dirty="0"/>
              <a:t>WP1 Intelligent Data Management</a:t>
            </a:r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586650" y="3872088"/>
            <a:ext cx="5745669" cy="120032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2400" dirty="0"/>
              <a:t>Timothy Noble</a:t>
            </a:r>
          </a:p>
          <a:p>
            <a:r>
              <a:rPr lang="en-GB" sz="2400" dirty="0"/>
              <a:t>GridPP53 / Swift-HEP</a:t>
            </a:r>
          </a:p>
          <a:p>
            <a:r>
              <a:rPr lang="en-GB" sz="2400" dirty="0"/>
              <a:t>11 Apr 2025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7139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E4DCD-0FFA-EC47-E946-BEB33A384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Storage pools at RAL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B53982-CDA8-7E4A-5143-3B45D11EC6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13700" y="1394242"/>
            <a:ext cx="3810000" cy="4351338"/>
          </a:xfrm>
        </p:spPr>
        <p:txBody>
          <a:bodyPr>
            <a:normAutofit/>
          </a:bodyPr>
          <a:lstStyle/>
          <a:p>
            <a:r>
              <a:rPr lang="en-US" sz="2000" dirty="0"/>
              <a:t>SSDs</a:t>
            </a:r>
          </a:p>
          <a:p>
            <a:pPr lvl="1"/>
            <a:r>
              <a:rPr lang="en-US" sz="1800" dirty="0"/>
              <a:t>138 SSDs</a:t>
            </a:r>
          </a:p>
          <a:p>
            <a:pPr lvl="1"/>
            <a:r>
              <a:rPr lang="en-US" sz="1800" dirty="0"/>
              <a:t>480 TB</a:t>
            </a:r>
          </a:p>
          <a:p>
            <a:endParaRPr lang="en-US" sz="2000" dirty="0"/>
          </a:p>
          <a:p>
            <a:r>
              <a:rPr lang="en-US" sz="2000" dirty="0"/>
              <a:t>HDDs</a:t>
            </a:r>
          </a:p>
          <a:p>
            <a:pPr lvl="1"/>
            <a:r>
              <a:rPr lang="en-US" sz="1800" dirty="0"/>
              <a:t>6162 HDD</a:t>
            </a:r>
          </a:p>
          <a:p>
            <a:pPr lvl="1"/>
            <a:r>
              <a:rPr lang="en-US" sz="1800" dirty="0"/>
              <a:t>98PB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C4672C-23E2-1214-60E2-2A000816632D}"/>
              </a:ext>
            </a:extLst>
          </p:cNvPr>
          <p:cNvSpPr txBox="1"/>
          <p:nvPr/>
        </p:nvSpPr>
        <p:spPr>
          <a:xfrm>
            <a:off x="838200" y="1394242"/>
            <a:ext cx="70866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ECHO: </a:t>
            </a:r>
            <a:r>
              <a:rPr lang="en-GB" dirty="0" err="1"/>
              <a:t>Ceph</a:t>
            </a:r>
            <a:r>
              <a:rPr lang="en-GB" dirty="0"/>
              <a:t>-based (RADOS) object store with data access provided through </a:t>
            </a:r>
            <a:r>
              <a:rPr lang="en-GB" dirty="0" err="1"/>
              <a:t>XRootD</a:t>
            </a:r>
            <a:r>
              <a:rPr lang="en-GB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 </a:t>
            </a:r>
            <a:r>
              <a:rPr lang="en-GB" dirty="0" err="1"/>
              <a:t>XrdCeph</a:t>
            </a:r>
            <a:r>
              <a:rPr lang="en-GB" dirty="0"/>
              <a:t> OSS plugin – originally developed by S. Ponce (CERN) using </a:t>
            </a:r>
            <a:r>
              <a:rPr lang="en-GB" dirty="0" err="1"/>
              <a:t>ceph’s</a:t>
            </a:r>
            <a:r>
              <a:rPr lang="en-GB" dirty="0"/>
              <a:t> </a:t>
            </a:r>
            <a:r>
              <a:rPr lang="en-GB" dirty="0" err="1"/>
              <a:t>libradostriper</a:t>
            </a:r>
            <a:r>
              <a:rPr lang="en-GB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Provides the interface between </a:t>
            </a:r>
            <a:r>
              <a:rPr lang="en-GB" dirty="0" err="1"/>
              <a:t>XRootD</a:t>
            </a:r>
            <a:r>
              <a:rPr lang="en-GB" dirty="0"/>
              <a:t> and </a:t>
            </a:r>
            <a:r>
              <a:rPr lang="en-GB" dirty="0" err="1"/>
              <a:t>ceph</a:t>
            </a:r>
            <a:r>
              <a:rPr lang="en-GB" dirty="0"/>
              <a:t> at the OSS layer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Also deployed for UK Tier-2 site: Glasgow for ATLAS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98PB raw storage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8+3 Erasure Coding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~ 240 Storage Nodes (SN), with ~ 5000 OSDs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Host level failure domain (i.e. OSDs from placement group placed across different SNs).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 service nodes (e.g. </a:t>
            </a:r>
            <a:r>
              <a:rPr lang="en-GB" dirty="0" err="1"/>
              <a:t>XRootD</a:t>
            </a:r>
            <a:r>
              <a:rPr lang="en-GB" dirty="0"/>
              <a:t> Gateway, </a:t>
            </a:r>
            <a:r>
              <a:rPr lang="en-GB" dirty="0" err="1"/>
              <a:t>Ceph</a:t>
            </a:r>
            <a:r>
              <a:rPr lang="en-GB" dirty="0"/>
              <a:t> Mon) + several storage nodes per rack, with </a:t>
            </a:r>
            <a:r>
              <a:rPr lang="en-GB" dirty="0" err="1"/>
              <a:t>ToR</a:t>
            </a:r>
            <a:r>
              <a:rPr lang="en-GB" dirty="0"/>
              <a:t> routers.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RAL also provides </a:t>
            </a:r>
            <a:r>
              <a:rPr lang="en-GB" dirty="0" err="1"/>
              <a:t>CephFS</a:t>
            </a:r>
            <a:r>
              <a:rPr lang="en-GB" dirty="0"/>
              <a:t>, S3 and SWIFT endpoints, etc.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1A73D6-C011-FCC4-AFE9-0F4323F84798}"/>
              </a:ext>
            </a:extLst>
          </p:cNvPr>
          <p:cNvSpPr txBox="1"/>
          <p:nvPr/>
        </p:nvSpPr>
        <p:spPr>
          <a:xfrm>
            <a:off x="2857500" y="6116023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181B1F"/>
                </a:solidFill>
              </a:rPr>
              <a:t>More information on Echo</a:t>
            </a:r>
            <a:endParaRPr lang="en-US" dirty="0">
              <a:solidFill>
                <a:srgbClr val="0563C1"/>
              </a:solidFill>
            </a:endParaRPr>
          </a:p>
          <a:p>
            <a:r>
              <a:rPr lang="en-US" dirty="0">
                <a:solidFill>
                  <a:srgbClr val="0563C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https://indico.jlab.org/event/459/contributions/11324/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314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7D2A3-5FCF-C71F-985D-3045C5481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the SSD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AE37D633-97EC-B907-DF9B-2E39909330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467100" cy="4117975"/>
          </a:xfrm>
        </p:spPr>
        <p:txBody>
          <a:bodyPr>
            <a:normAutofit/>
          </a:bodyPr>
          <a:lstStyle/>
          <a:p>
            <a:r>
              <a:rPr lang="en-US" dirty="0"/>
              <a:t>To SSD pool</a:t>
            </a:r>
          </a:p>
          <a:p>
            <a:pPr lvl="1"/>
            <a:r>
              <a:rPr lang="en-US" sz="2000" dirty="0"/>
              <a:t>81.2Mb/s Max</a:t>
            </a:r>
          </a:p>
          <a:p>
            <a:pPr lvl="1"/>
            <a:r>
              <a:rPr lang="en-US" sz="2000" dirty="0"/>
              <a:t>47.7Mb/s Mean</a:t>
            </a:r>
          </a:p>
          <a:p>
            <a:r>
              <a:rPr lang="en-US" dirty="0"/>
              <a:t>To Echo</a:t>
            </a:r>
          </a:p>
          <a:p>
            <a:pPr lvl="1"/>
            <a:r>
              <a:rPr lang="en-US" sz="2000" dirty="0"/>
              <a:t>22.4 Mb/s Max</a:t>
            </a:r>
          </a:p>
          <a:p>
            <a:pPr lvl="1"/>
            <a:r>
              <a:rPr lang="en-US" sz="2000" dirty="0"/>
              <a:t>15.2 Mb/s Mean</a:t>
            </a:r>
          </a:p>
          <a:p>
            <a:r>
              <a:rPr lang="en-US" dirty="0"/>
              <a:t>To Lancs</a:t>
            </a:r>
          </a:p>
          <a:p>
            <a:pPr lvl="1"/>
            <a:r>
              <a:rPr lang="en-US" sz="2000" dirty="0"/>
              <a:t>40.1 Mb/s Max</a:t>
            </a:r>
          </a:p>
          <a:p>
            <a:pPr lvl="1"/>
            <a:r>
              <a:rPr lang="en-US" sz="2000" dirty="0"/>
              <a:t>27.07 Mb/s Mean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1BB33CA-ED7C-4F1D-DC62-3F3BE0203F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0378" y="1537992"/>
            <a:ext cx="6549838" cy="273277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3F74A84-9E1B-D56D-3099-395F2BA5DB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0378" y="1366497"/>
            <a:ext cx="6549839" cy="5351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495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098E3A-F031-65C3-EF0B-7670442D13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4B51C-FD2B-9E6D-5659-104B68B7E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the SSD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9B9EA6-BFFD-48F7-59A1-EADF51CEF3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02907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From SSD pool</a:t>
            </a:r>
          </a:p>
          <a:p>
            <a:pPr lvl="1"/>
            <a:r>
              <a:rPr lang="en-US" dirty="0"/>
              <a:t>Mean of 67 Mb/s out</a:t>
            </a:r>
          </a:p>
          <a:p>
            <a:pPr lvl="1"/>
            <a:r>
              <a:rPr lang="en-US" dirty="0"/>
              <a:t>62mb/s from RAL</a:t>
            </a:r>
          </a:p>
          <a:p>
            <a:pPr lvl="1"/>
            <a:r>
              <a:rPr lang="en-US" dirty="0"/>
              <a:t>62Mb/s from Lancs </a:t>
            </a:r>
          </a:p>
          <a:p>
            <a:pPr lvl="1"/>
            <a:endParaRPr lang="en-US" dirty="0"/>
          </a:p>
          <a:p>
            <a:r>
              <a:rPr lang="en-US" dirty="0"/>
              <a:t>Deletions</a:t>
            </a:r>
          </a:p>
          <a:p>
            <a:pPr lvl="1"/>
            <a:r>
              <a:rPr lang="en-US" dirty="0"/>
              <a:t>274Mb/s Mean SSD</a:t>
            </a:r>
          </a:p>
          <a:p>
            <a:pPr lvl="1"/>
            <a:r>
              <a:rPr lang="en-US" dirty="0"/>
              <a:t>590Mb/s from RALPP</a:t>
            </a:r>
          </a:p>
          <a:p>
            <a:pPr lvl="1"/>
            <a:r>
              <a:rPr lang="en-US" dirty="0"/>
              <a:t>213Mb/s from Lancs</a:t>
            </a:r>
          </a:p>
          <a:p>
            <a:pPr lvl="1"/>
            <a:r>
              <a:rPr lang="en-US" dirty="0"/>
              <a:t>97.5Mb/s from Echo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What does this mean?</a:t>
            </a:r>
          </a:p>
          <a:p>
            <a:pPr lvl="1"/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F226C56-5E5C-4924-502A-02B13E36DD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8978" y="1149351"/>
            <a:ext cx="6549839" cy="534352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1ED2EE6-6365-7E6B-C413-AA2897CFC7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8978" y="3725092"/>
            <a:ext cx="6549839" cy="2902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705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5BCB68-2D13-CA0B-3937-D8481BA8C4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A3E228-D1D0-1503-CABF-54F42B475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the SSD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DCAADA46-5241-CFF2-5B3D-08048D5197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987800" cy="4117975"/>
          </a:xfrm>
        </p:spPr>
        <p:txBody>
          <a:bodyPr>
            <a:normAutofit/>
          </a:bodyPr>
          <a:lstStyle/>
          <a:p>
            <a:r>
              <a:rPr lang="en-US" dirty="0"/>
              <a:t>Increased data throughput did not increase the data rates</a:t>
            </a:r>
          </a:p>
          <a:p>
            <a:r>
              <a:rPr lang="en-US" dirty="0"/>
              <a:t>Should be two data sizes, of 32Mb and </a:t>
            </a:r>
            <a:r>
              <a:rPr lang="en-US"/>
              <a:t>2Gb files</a:t>
            </a:r>
            <a:endParaRPr lang="en-US" dirty="0"/>
          </a:p>
          <a:p>
            <a:pPr lvl="1"/>
            <a:endParaRPr lang="en-US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0DFF18-4E38-156F-5EF6-4393E7E66E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7559" y="1416674"/>
            <a:ext cx="6290257" cy="5139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8241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E56959-5A58-3498-ECE6-1B18DF5C95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A896FF-87EE-C450-88C4-99C0D1A2B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the SSD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D2957DD-960B-68E9-CE60-DD84AFDC15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291840" cy="4117975"/>
          </a:xfrm>
        </p:spPr>
        <p:txBody>
          <a:bodyPr>
            <a:normAutofit/>
          </a:bodyPr>
          <a:lstStyle/>
          <a:p>
            <a:r>
              <a:rPr lang="en-US" dirty="0"/>
              <a:t>These metrics from Echo directly match the Rucio / FTS monitoring 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sz="1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E45892-59C3-3AA0-0319-AD8F72DF58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5762" y="1518748"/>
            <a:ext cx="7772400" cy="3431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1996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2D739-F1A7-7206-1631-BB5300714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Interesting twist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5291F-581C-12FD-A8B1-1B13F1B163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200900" cy="4351338"/>
          </a:xfrm>
        </p:spPr>
        <p:txBody>
          <a:bodyPr/>
          <a:lstStyle/>
          <a:p>
            <a:r>
              <a:rPr lang="en-US" dirty="0"/>
              <a:t>A 32M file was generated despite configuration changes</a:t>
            </a:r>
          </a:p>
          <a:p>
            <a:r>
              <a:rPr lang="en-US" dirty="0"/>
              <a:t>dd is used to create the test files in the Rucio</a:t>
            </a:r>
          </a:p>
          <a:p>
            <a:r>
              <a:rPr lang="en-US" dirty="0"/>
              <a:t>dd buffer, preventing larger files from being created by the Rucio </a:t>
            </a:r>
            <a:r>
              <a:rPr lang="en-US" dirty="0" err="1"/>
              <a:t>Automatix</a:t>
            </a:r>
            <a:r>
              <a:rPr lang="en-US" dirty="0"/>
              <a:t> daemon (I discovered this yesterday morning).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FB353F-71DD-0833-BC9B-DDA4109D5F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028" y="4974085"/>
            <a:ext cx="5899556" cy="6651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9BB8F80-946F-43BA-8C38-19E3DD1438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2587" y="4939784"/>
            <a:ext cx="4905054" cy="73374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B8D6DC6-7799-DEB1-3CF2-51F9F0B490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5458" y="790221"/>
            <a:ext cx="3308342" cy="3646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2557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CD2668-4156-6948-C271-4238A33B20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2317F-A1FE-20AC-6C6B-45175FEB6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the SSD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B969A95-EEB6-33FA-8504-019E842C23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467100" cy="4117975"/>
          </a:xfrm>
        </p:spPr>
        <p:txBody>
          <a:bodyPr>
            <a:normAutofit/>
          </a:bodyPr>
          <a:lstStyle/>
          <a:p>
            <a:r>
              <a:rPr lang="en-US" sz="2800" dirty="0"/>
              <a:t> Small files are not great for this kind of test </a:t>
            </a:r>
          </a:p>
          <a:p>
            <a:r>
              <a:rPr lang="en-US" sz="2800" dirty="0"/>
              <a:t>Connections being maxed out in FTS and transfer speeds not being reached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EC48D9B-D9F3-8FE2-0BC6-667BE20BCA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7863" y="589683"/>
            <a:ext cx="3173217" cy="278676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FE57E55-931C-A161-543E-411023159B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3520" y="3381839"/>
            <a:ext cx="6675120" cy="2947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1380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E62D7-E3D4-FF6B-708A-07CDFA497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Plans for future 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6260A2-C576-2057-A157-74B243A5FC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Create a patch for </a:t>
            </a:r>
            <a:r>
              <a:rPr lang="en-US" dirty="0" err="1"/>
              <a:t>Automatix</a:t>
            </a:r>
            <a:r>
              <a:rPr lang="en-US" dirty="0"/>
              <a:t> to create larger files as needed (and cleaning up after itself)</a:t>
            </a:r>
          </a:p>
          <a:p>
            <a:pPr lvl="1"/>
            <a:r>
              <a:rPr lang="en-US" dirty="0"/>
              <a:t>Actually having large files</a:t>
            </a:r>
          </a:p>
          <a:p>
            <a:r>
              <a:rPr lang="en-US" dirty="0"/>
              <a:t>S3 endpoint testing for comparison (</a:t>
            </a:r>
            <a:r>
              <a:rPr lang="en-US" dirty="0" err="1"/>
              <a:t>webdav</a:t>
            </a:r>
            <a:r>
              <a:rPr lang="en-US" dirty="0"/>
              <a:t> vs s3 protocols)</a:t>
            </a:r>
          </a:p>
          <a:p>
            <a:r>
              <a:rPr lang="en-US" dirty="0"/>
              <a:t>Looking at I/O from jobs that may require higher access speeds</a:t>
            </a:r>
          </a:p>
          <a:p>
            <a:r>
              <a:rPr lang="en-US" dirty="0"/>
              <a:t>Create a report/recommendation on when SSD storage is useful</a:t>
            </a:r>
          </a:p>
          <a:p>
            <a:r>
              <a:rPr lang="en-US" dirty="0"/>
              <a:t>Look at any development needed in Rucio to support the SSD usage better (or maybe its enough already)</a:t>
            </a:r>
          </a:p>
        </p:txBody>
      </p:sp>
    </p:spTree>
    <p:extLst>
      <p:ext uri="{BB962C8B-B14F-4D97-AF65-F5344CB8AC3E}">
        <p14:creationId xmlns:p14="http://schemas.microsoft.com/office/powerpoint/2010/main" val="41316681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E78EB2-7D7F-EB9A-EAFD-07261A881C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4CF7E-9776-5927-E9C7-93B8012E2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 package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6E5A4F-8727-5264-3F43-F92A0FDB7D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061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Intelligent Data Management</a:t>
            </a:r>
          </a:p>
          <a:p>
            <a:r>
              <a:rPr lang="en-GB" dirty="0"/>
              <a:t>Set up a UK data-lake prototype. </a:t>
            </a:r>
            <a:r>
              <a:rPr lang="en-GB"/>
              <a:t>-	✅</a:t>
            </a:r>
            <a:endParaRPr lang="en-GB" dirty="0"/>
          </a:p>
          <a:p>
            <a:r>
              <a:rPr lang="en-GB" dirty="0"/>
              <a:t>Implement QoS information in Rucio -	✅</a:t>
            </a:r>
          </a:p>
          <a:p>
            <a:r>
              <a:rPr lang="en-GB" dirty="0"/>
              <a:t>Produce recommendations to sites -	In progress</a:t>
            </a:r>
          </a:p>
          <a:p>
            <a:r>
              <a:rPr lang="en-GB" dirty="0"/>
              <a:t>Integrate with the Analysis Facility -	In progress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4640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Work package 1 Vison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208520" cy="404908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To optimise the use of the diverse Digital Infrastructure available to HEP experiments in the UK</a:t>
            </a:r>
          </a:p>
          <a:p>
            <a:r>
              <a:rPr lang="en-GB" dirty="0"/>
              <a:t>HEP experiments record and produce more than 100 </a:t>
            </a:r>
            <a:r>
              <a:rPr lang="en-GB" dirty="0" err="1"/>
              <a:t>PByte</a:t>
            </a:r>
            <a:r>
              <a:rPr lang="en-GB" dirty="0"/>
              <a:t> of data every year, and is expected to increase to more than 1 </a:t>
            </a:r>
            <a:r>
              <a:rPr lang="en-GB" dirty="0" err="1"/>
              <a:t>EByte</a:t>
            </a:r>
            <a:r>
              <a:rPr lang="en-GB" dirty="0"/>
              <a:t>/year soon.</a:t>
            </a:r>
          </a:p>
          <a:p>
            <a:pPr lvl="1"/>
            <a:r>
              <a:rPr lang="en-GB" sz="2200" dirty="0"/>
              <a:t>Storage is evolving, and much like compute resources, we need to adapt storage to a more heterogeneous environment</a:t>
            </a:r>
          </a:p>
          <a:p>
            <a:pPr lvl="1"/>
            <a:r>
              <a:rPr lang="en-GB" sz="2200" dirty="0"/>
              <a:t>Individual transfers need to be completed faster, and not just horizontally scale storage</a:t>
            </a:r>
          </a:p>
          <a:p>
            <a:r>
              <a:rPr lang="en-GB" dirty="0"/>
              <a:t>The data-lake will be based on the Rucio data management tool		</a:t>
            </a:r>
          </a:p>
        </p:txBody>
      </p:sp>
      <p:pic>
        <p:nvPicPr>
          <p:cNvPr id="1026" name="Picture 2" descr="https://blocksandfiles.com/wp-content/uploads/2021/01/Wikibon-SSD-less-than-HDD-in-20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2899" y="2045971"/>
            <a:ext cx="4229101" cy="3511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1902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 package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061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Intelligent Data Management</a:t>
            </a:r>
          </a:p>
          <a:p>
            <a:r>
              <a:rPr lang="en-GB" dirty="0"/>
              <a:t>Set up a UK data-lake prototype. </a:t>
            </a:r>
          </a:p>
          <a:p>
            <a:r>
              <a:rPr lang="en-GB" dirty="0"/>
              <a:t>Implement QoS information in Rucio</a:t>
            </a:r>
          </a:p>
          <a:p>
            <a:r>
              <a:rPr lang="en-GB" dirty="0"/>
              <a:t>Produce recommendations to sites for data access</a:t>
            </a:r>
          </a:p>
          <a:p>
            <a:r>
              <a:rPr lang="en-GB" dirty="0"/>
              <a:t>Integrate with the Analysis Facility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2716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77AF5AC-871A-DE2F-EB49-6CAA25F1878F}"/>
              </a:ext>
            </a:extLst>
          </p:cNvPr>
          <p:cNvSpPr/>
          <p:nvPr/>
        </p:nvSpPr>
        <p:spPr>
          <a:xfrm>
            <a:off x="402212" y="1393952"/>
            <a:ext cx="6509047" cy="570803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Distributed data management tool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Used by several large experiments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Handles Petabytes of data and </a:t>
            </a:r>
            <a:r>
              <a:rPr lang="en-GB" sz="2200" dirty="0" err="1">
                <a:solidFill>
                  <a:srgbClr val="626262"/>
                </a:solidFill>
                <a:latin typeface="Arial Regular"/>
                <a:cs typeface="Arial"/>
              </a:rPr>
              <a:t>Exabytes</a:t>
            </a: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 of data movement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Treats different storage types with various behaviours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Adds a layer of abstraction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Distributed components work together to orchestrate data movement as required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 Regular"/>
                <a:cs typeface="Arial"/>
              </a:rPr>
              <a:t>Tokens (Expected end Mar-2026)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626262"/>
              </a:solidFill>
              <a:latin typeface="Arial Regular"/>
              <a:cs typeface="Arial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626262"/>
              </a:solidFill>
              <a:latin typeface="Arial Regular"/>
              <a:cs typeface="Arial"/>
            </a:endParaRPr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en-GB" sz="2200" dirty="0">
              <a:solidFill>
                <a:srgbClr val="626262"/>
              </a:solidFill>
              <a:latin typeface="Arial Regular"/>
              <a:cs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Rucio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9797" y="2603902"/>
            <a:ext cx="5324979" cy="3338870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13255CD7-1570-E351-B56D-7C36ECCBF088}"/>
              </a:ext>
            </a:extLst>
          </p:cNvPr>
          <p:cNvSpPr/>
          <p:nvPr/>
        </p:nvSpPr>
        <p:spPr>
          <a:xfrm>
            <a:off x="6632797" y="1018552"/>
            <a:ext cx="3051422" cy="1126072"/>
          </a:xfrm>
          <a:prstGeom prst="round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WP5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5B6BEC8-5B3C-3DF2-0E62-E0C6F8191594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8158508" y="2144624"/>
            <a:ext cx="24075" cy="176697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2813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Kubernetes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031921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spcAft>
                <a:spcPts val="1200"/>
              </a:spcAft>
              <a:buNone/>
            </a:pPr>
            <a:r>
              <a:rPr lang="en-GB" sz="2600" b="1" dirty="0">
                <a:solidFill>
                  <a:srgbClr val="1E5DF8"/>
                </a:solidFill>
                <a:latin typeface="Arial"/>
                <a:cs typeface="Arial"/>
              </a:rPr>
              <a:t>Container orchestration system for automating scaling and management </a:t>
            </a:r>
          </a:p>
          <a:p>
            <a:r>
              <a:rPr lang="en-GB" dirty="0"/>
              <a:t>Deployments environments described in easy-to-read and write YAML files</a:t>
            </a:r>
          </a:p>
          <a:p>
            <a:r>
              <a:rPr lang="en-GB" dirty="0"/>
              <a:t>Containers are self contained units of software, that allow the software to be deployed anywhere</a:t>
            </a:r>
          </a:p>
          <a:p>
            <a:r>
              <a:rPr lang="en-GB" dirty="0"/>
              <a:t>K8S orchestrates not just container deployment but networking, persistent storage, security, secret management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121" y="1825625"/>
            <a:ext cx="5914528" cy="2979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021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Challenges for WP1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Deploying a Rucio instance that is flexible but robust for development and testing</a:t>
            </a:r>
          </a:p>
          <a:p>
            <a:r>
              <a:rPr lang="en-GB" dirty="0"/>
              <a:t>Token authentication for data management – extending to the Analysis Facility</a:t>
            </a:r>
          </a:p>
          <a:p>
            <a:r>
              <a:rPr lang="en-GB" dirty="0"/>
              <a:t>Maximising the SSD storage endpoints</a:t>
            </a:r>
          </a:p>
          <a:p>
            <a:r>
              <a:rPr lang="en-GB" dirty="0"/>
              <a:t>Prioritising the data movement depending benefits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2650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78947" y="768553"/>
            <a:ext cx="1364846" cy="123561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Rancher Container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Kubernetes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142264" cy="3969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sz="3100" b="1" dirty="0">
                <a:solidFill>
                  <a:srgbClr val="1E5DF8"/>
                </a:solidFill>
                <a:latin typeface="Arial"/>
                <a:cs typeface="Arial"/>
              </a:rPr>
              <a:t>Evolution of Kubernetes cluster from a simple deployment to something that is production-ready</a:t>
            </a:r>
          </a:p>
          <a:p>
            <a:r>
              <a:rPr lang="en-GB" dirty="0"/>
              <a:t>Deployment and iteration on K8S cluster deployment to make the cluster more reliable</a:t>
            </a:r>
          </a:p>
          <a:p>
            <a:r>
              <a:rPr lang="en-GB" dirty="0"/>
              <a:t>Development of a production-ready K8S cluster, with Highly Available Master nodes</a:t>
            </a:r>
          </a:p>
          <a:p>
            <a:r>
              <a:rPr lang="en-GB" dirty="0"/>
              <a:t>Move from a container used to create a cluster to a self-monitoring cluster using RKE2</a:t>
            </a:r>
          </a:p>
          <a:p>
            <a:endParaRPr lang="en-GB" dirty="0"/>
          </a:p>
          <a:p>
            <a:pPr marL="457200" lvl="1" indent="0">
              <a:buNone/>
            </a:pP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6642" y="768553"/>
            <a:ext cx="2187158" cy="24028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8160" y="4371146"/>
            <a:ext cx="3584122" cy="1805817"/>
          </a:xfrm>
          <a:prstGeom prst="rect">
            <a:avLst/>
          </a:prstGeom>
        </p:spPr>
      </p:pic>
      <p:sp>
        <p:nvSpPr>
          <p:cNvPr id="8" name="Down Arrow 7"/>
          <p:cNvSpPr/>
          <p:nvPr/>
        </p:nvSpPr>
        <p:spPr>
          <a:xfrm>
            <a:off x="9827514" y="3280381"/>
            <a:ext cx="865414" cy="971550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800" y="400769"/>
            <a:ext cx="560204" cy="560204"/>
          </a:xfrm>
          <a:prstGeom prst="rect">
            <a:avLst/>
          </a:prstGeom>
        </p:spPr>
      </p:pic>
      <p:sp>
        <p:nvSpPr>
          <p:cNvPr id="9" name="Down Arrow 8"/>
          <p:cNvSpPr/>
          <p:nvPr/>
        </p:nvSpPr>
        <p:spPr>
          <a:xfrm rot="16200000">
            <a:off x="9091889" y="1270712"/>
            <a:ext cx="549199" cy="399692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ircular Arrow 9"/>
          <p:cNvSpPr/>
          <p:nvPr/>
        </p:nvSpPr>
        <p:spPr>
          <a:xfrm>
            <a:off x="8856500" y="3722815"/>
            <a:ext cx="971014" cy="1177447"/>
          </a:xfrm>
          <a:prstGeom prst="circular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548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Kubernetes Deployment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303718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70000"/>
              </a:lnSpc>
              <a:buNone/>
            </a:pP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Rucio support shifted to K8S as the preferred way</a:t>
            </a:r>
          </a:p>
          <a:p>
            <a:r>
              <a:rPr lang="en-GB" dirty="0"/>
              <a:t>Rucio is now deployed on the K8S cluster</a:t>
            </a:r>
          </a:p>
          <a:p>
            <a:r>
              <a:rPr lang="en-GB" dirty="0"/>
              <a:t>Described in a GitHub Repository for a single source of truth and CI/CD integration to allow for development and deployment testing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7014" y="2209093"/>
            <a:ext cx="3535950" cy="1781546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9105658" y="712740"/>
            <a:ext cx="1063590" cy="59448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GitLab</a:t>
            </a:r>
            <a:r>
              <a:rPr lang="en-GB" dirty="0"/>
              <a:t> Repo</a:t>
            </a:r>
          </a:p>
        </p:txBody>
      </p:sp>
      <p:sp>
        <p:nvSpPr>
          <p:cNvPr id="6" name="Down Arrow 5"/>
          <p:cNvSpPr/>
          <p:nvPr/>
        </p:nvSpPr>
        <p:spPr>
          <a:xfrm>
            <a:off x="8923469" y="1407102"/>
            <a:ext cx="1396091" cy="801991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ArgoCD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2735" y="4374107"/>
            <a:ext cx="2804507" cy="2358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254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Monitoring of Functional Tests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251532" cy="4351338"/>
          </a:xfrm>
        </p:spPr>
        <p:txBody>
          <a:bodyPr/>
          <a:lstStyle/>
          <a:p>
            <a:pPr marL="0" indent="0">
              <a:buNone/>
            </a:pPr>
            <a:r>
              <a:rPr lang="en-GB" sz="2400" b="1" dirty="0">
                <a:solidFill>
                  <a:srgbClr val="1E5DF8"/>
                </a:solidFill>
                <a:latin typeface="Arial"/>
                <a:cs typeface="Arial"/>
              </a:rPr>
              <a:t>Monitoring deployment written and included as a minimum viable monitoring stack in the Rucio repository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181B1F"/>
                </a:solidFill>
                <a:latin typeface="Arial"/>
                <a:cs typeface="Arial"/>
              </a:rPr>
              <a:t>As few components as </a:t>
            </a:r>
            <a:br>
              <a:rPr lang="en-GB" sz="2400" dirty="0">
                <a:solidFill>
                  <a:srgbClr val="181B1F"/>
                </a:solidFill>
                <a:latin typeface="Arial"/>
                <a:cs typeface="Arial"/>
              </a:rPr>
            </a:br>
            <a:r>
              <a:rPr lang="en-GB" sz="2400" dirty="0">
                <a:solidFill>
                  <a:srgbClr val="181B1F"/>
                </a:solidFill>
                <a:latin typeface="Arial"/>
                <a:cs typeface="Arial"/>
              </a:rPr>
              <a:t>possible to get metrics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181B1F"/>
                </a:solidFill>
                <a:latin typeface="Arial"/>
                <a:cs typeface="Arial"/>
              </a:rPr>
              <a:t>Modelled on the FTS</a:t>
            </a:r>
            <a:br>
              <a:rPr lang="en-GB" sz="2400" dirty="0">
                <a:solidFill>
                  <a:srgbClr val="181B1F"/>
                </a:solidFill>
                <a:latin typeface="Arial"/>
                <a:cs typeface="Arial"/>
              </a:rPr>
            </a:br>
            <a:r>
              <a:rPr lang="en-GB" sz="2400" dirty="0">
                <a:solidFill>
                  <a:srgbClr val="181B1F"/>
                </a:solidFill>
                <a:latin typeface="Arial"/>
                <a:cs typeface="Arial"/>
              </a:rPr>
              <a:t>monitoring for the base</a:t>
            </a:r>
            <a:br>
              <a:rPr lang="en-GB" sz="2400" dirty="0">
                <a:solidFill>
                  <a:srgbClr val="181B1F"/>
                </a:solidFill>
                <a:latin typeface="Arial"/>
                <a:cs typeface="Arial"/>
              </a:rPr>
            </a:br>
            <a:r>
              <a:rPr lang="en-GB" sz="2400" dirty="0">
                <a:solidFill>
                  <a:srgbClr val="181B1F"/>
                </a:solidFill>
                <a:latin typeface="Arial"/>
                <a:cs typeface="Arial"/>
              </a:rPr>
              <a:t>dashboard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181B1F"/>
                </a:solidFill>
                <a:latin typeface="Arial"/>
                <a:cs typeface="Arial"/>
              </a:rPr>
              <a:t>Deployed for LSST</a:t>
            </a:r>
          </a:p>
          <a:p>
            <a:endParaRPr lang="en-GB" dirty="0"/>
          </a:p>
          <a:p>
            <a:pPr lvl="1"/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7136296" y="1520687"/>
            <a:ext cx="4939747" cy="4780722"/>
            <a:chOff x="7136296" y="1520687"/>
            <a:chExt cx="4939747" cy="4780722"/>
          </a:xfrm>
        </p:grpSpPr>
        <p:sp>
          <p:nvSpPr>
            <p:cNvPr id="14" name="Rectangle 13"/>
            <p:cNvSpPr/>
            <p:nvPr/>
          </p:nvSpPr>
          <p:spPr>
            <a:xfrm>
              <a:off x="7136296" y="1520687"/>
              <a:ext cx="4939747" cy="4780722"/>
            </a:xfrm>
            <a:prstGeom prst="rect">
              <a:avLst/>
            </a:prstGeom>
            <a:solidFill>
              <a:srgbClr val="181B1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75262" y="1690688"/>
              <a:ext cx="4615251" cy="4421006"/>
            </a:xfrm>
            <a:prstGeom prst="rect">
              <a:avLst/>
            </a:prstGeom>
          </p:spPr>
        </p:pic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E28B1CB7-BD22-E898-E041-41B2D672CA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225" y="3015658"/>
            <a:ext cx="2374107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29EAB5A-F038-AA66-D7F6-E43DDCF616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538" y="2615163"/>
            <a:ext cx="5812146" cy="294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E773FD4-04DB-C637-9CD7-D2382FC454B4}"/>
              </a:ext>
            </a:extLst>
          </p:cNvPr>
          <p:cNvSpPr txBox="1"/>
          <p:nvPr/>
        </p:nvSpPr>
        <p:spPr>
          <a:xfrm>
            <a:off x="5566025" y="6363842"/>
            <a:ext cx="60977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https://indico.cern.ch/event/1343110/contributions/6096503/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968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TFC-2023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TFC-2023" id="{F98A11EB-63F5-45CA-B467-153289ACCD22}" vid="{7319B093-C2D8-4718-AE53-FFC9B33D9213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STFC-2023</Template>
  <TotalTime>6339</TotalTime>
  <Words>952</Words>
  <Application>Microsoft Macintosh PowerPoint</Application>
  <PresentationFormat>Widescreen</PresentationFormat>
  <Paragraphs>128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Arial Regular</vt:lpstr>
      <vt:lpstr>Calibri</vt:lpstr>
      <vt:lpstr>Wingdings</vt:lpstr>
      <vt:lpstr>STFC-2023</vt:lpstr>
      <vt:lpstr>Font WITHOUT logo master</vt:lpstr>
      <vt:lpstr>PowerPoint Presentation</vt:lpstr>
      <vt:lpstr>Work package 1 Vison</vt:lpstr>
      <vt:lpstr>Work package 1</vt:lpstr>
      <vt:lpstr>PowerPoint Presentation</vt:lpstr>
      <vt:lpstr>Kubernetes</vt:lpstr>
      <vt:lpstr>Challenges for WP1</vt:lpstr>
      <vt:lpstr>Kubernetes work</vt:lpstr>
      <vt:lpstr>Kubernetes Deployment</vt:lpstr>
      <vt:lpstr>Monitoring of Functional Tests</vt:lpstr>
      <vt:lpstr>Storage pools at RAL</vt:lpstr>
      <vt:lpstr>Testing the SSD</vt:lpstr>
      <vt:lpstr>Testing the SSD</vt:lpstr>
      <vt:lpstr>Testing the SSD</vt:lpstr>
      <vt:lpstr>Testing the SSD</vt:lpstr>
      <vt:lpstr>Interesting twist</vt:lpstr>
      <vt:lpstr>Testing the SSD</vt:lpstr>
      <vt:lpstr>Plans for future testing</vt:lpstr>
      <vt:lpstr>Work package 1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Noble, Timothy (STFC,RAL,SC)</dc:creator>
  <cp:lastModifiedBy>Noble, Timothy (STFC,RAL,SC)</cp:lastModifiedBy>
  <cp:revision>89</cp:revision>
  <dcterms:created xsi:type="dcterms:W3CDTF">2023-11-15T15:21:20Z</dcterms:created>
  <dcterms:modified xsi:type="dcterms:W3CDTF">2025-04-11T10:48:06Z</dcterms:modified>
</cp:coreProperties>
</file>