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</p:sldMasterIdLst>
  <p:notesMasterIdLst>
    <p:notesMasterId r:id="rId32"/>
  </p:notesMasterIdLst>
  <p:sldIdLst>
    <p:sldId id="256" r:id="rId3"/>
    <p:sldId id="279" r:id="rId4"/>
    <p:sldId id="451" r:id="rId5"/>
    <p:sldId id="262" r:id="rId6"/>
    <p:sldId id="455" r:id="rId7"/>
    <p:sldId id="306" r:id="rId8"/>
    <p:sldId id="280" r:id="rId9"/>
    <p:sldId id="281" r:id="rId10"/>
    <p:sldId id="327" r:id="rId11"/>
    <p:sldId id="282" r:id="rId12"/>
    <p:sldId id="315" r:id="rId13"/>
    <p:sldId id="323" r:id="rId14"/>
    <p:sldId id="320" r:id="rId15"/>
    <p:sldId id="324" r:id="rId16"/>
    <p:sldId id="322" r:id="rId17"/>
    <p:sldId id="328" r:id="rId18"/>
    <p:sldId id="326" r:id="rId19"/>
    <p:sldId id="325" r:id="rId20"/>
    <p:sldId id="449" r:id="rId21"/>
    <p:sldId id="460" r:id="rId22"/>
    <p:sldId id="457" r:id="rId23"/>
    <p:sldId id="456" r:id="rId24"/>
    <p:sldId id="450" r:id="rId25"/>
    <p:sldId id="278" r:id="rId26"/>
    <p:sldId id="458" r:id="rId27"/>
    <p:sldId id="452" r:id="rId28"/>
    <p:sldId id="319" r:id="rId29"/>
    <p:sldId id="283" r:id="rId30"/>
    <p:sldId id="448" r:id="rId31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FC46AF6-ACF8-4192-8AB5-E632293D8162}">
          <p14:sldIdLst>
            <p14:sldId id="256"/>
            <p14:sldId id="279"/>
            <p14:sldId id="451"/>
            <p14:sldId id="262"/>
            <p14:sldId id="455"/>
            <p14:sldId id="306"/>
            <p14:sldId id="280"/>
            <p14:sldId id="281"/>
            <p14:sldId id="327"/>
            <p14:sldId id="282"/>
            <p14:sldId id="315"/>
            <p14:sldId id="323"/>
            <p14:sldId id="320"/>
            <p14:sldId id="324"/>
            <p14:sldId id="322"/>
            <p14:sldId id="328"/>
            <p14:sldId id="326"/>
            <p14:sldId id="325"/>
            <p14:sldId id="449"/>
            <p14:sldId id="460"/>
            <p14:sldId id="457"/>
            <p14:sldId id="456"/>
            <p14:sldId id="450"/>
            <p14:sldId id="278"/>
            <p14:sldId id="458"/>
            <p14:sldId id="452"/>
            <p14:sldId id="319"/>
            <p14:sldId id="283"/>
            <p14:sldId id="4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16CC"/>
    <a:srgbClr val="CC6600"/>
    <a:srgbClr val="FF9933"/>
    <a:srgbClr val="FF9900"/>
    <a:srgbClr val="AB21B9"/>
    <a:srgbClr val="FB29DD"/>
    <a:srgbClr val="97B7FF"/>
    <a:srgbClr val="882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43791" autoAdjust="0"/>
  </p:normalViewPr>
  <p:slideViewPr>
    <p:cSldViewPr>
      <p:cViewPr varScale="1">
        <p:scale>
          <a:sx n="36" d="100"/>
          <a:sy n="36" d="100"/>
        </p:scale>
        <p:origin x="2429" y="2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563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7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32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86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76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38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71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0031" indent="-250031" algn="just">
              <a:lnSpc>
                <a:spcPct val="107000"/>
              </a:lnSpc>
              <a:spcAft>
                <a:spcPts val="700"/>
              </a:spcAft>
              <a:buFontTx/>
              <a:buChar char="-"/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00"/>
              </a:spcAft>
            </a:pPr>
            <a:r>
              <a:rPr lang="fr-CH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30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46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800100">
              <a:lnSpc>
                <a:spcPct val="107000"/>
              </a:lnSpc>
              <a:spcAft>
                <a:spcPts val="700"/>
              </a:spcAft>
              <a:defRPr/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98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91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2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0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700"/>
              </a:spcAft>
            </a:pPr>
            <a:r>
              <a:rPr lang="fr-CH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89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32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40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32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040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614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74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46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61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39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9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b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0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700"/>
              </a:spcAft>
            </a:pPr>
            <a:endParaRPr lang="en-US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00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37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9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12/12/2024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12/12/2024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12/12/2024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 userDrawn="1"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 lvl="1">
              <a:defRPr baseline="0">
                <a:solidFill>
                  <a:schemeClr val="bg1"/>
                </a:solidFill>
              </a:defRPr>
            </a:lvl2pPr>
            <a:lvl3pPr lvl="2">
              <a:defRPr baseline="0">
                <a:solidFill>
                  <a:schemeClr val="bg1"/>
                </a:solidFill>
              </a:defRPr>
            </a:lvl3pPr>
            <a:lvl4pPr lvl="3">
              <a:defRPr baseline="0">
                <a:solidFill>
                  <a:schemeClr val="bg1"/>
                </a:solidFill>
              </a:defRPr>
            </a:lvl4pPr>
            <a:lvl5pPr lvl="4">
              <a:defRPr baseline="0">
                <a:solidFill>
                  <a:schemeClr val="bg1"/>
                </a:solidFill>
              </a:defRPr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23392" y="6505296"/>
            <a:ext cx="10972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46375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97089497-6043-4A13-B4D8-5E09838C7E08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03400" y="3505200"/>
            <a:ext cx="85344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 dirty="0"/>
              <a:t>Text Level 1 20 Pt. </a:t>
            </a:r>
          </a:p>
          <a:p>
            <a:pPr lvl="1"/>
            <a:r>
              <a:rPr lang="de-CH" dirty="0"/>
              <a:t>Text Level 2 18 Pt.</a:t>
            </a:r>
          </a:p>
          <a:p>
            <a:pPr lvl="2"/>
            <a:r>
              <a:rPr lang="de-CH" dirty="0"/>
              <a:t>Text Level 3 16 Pt.</a:t>
            </a:r>
          </a:p>
          <a:p>
            <a:pPr lvl="3"/>
            <a:r>
              <a:rPr lang="de-CH" dirty="0"/>
              <a:t>Text Level 4 14 Pt.</a:t>
            </a:r>
          </a:p>
          <a:p>
            <a:pPr lvl="4"/>
            <a:r>
              <a:rPr lang="de-CH" dirty="0"/>
              <a:t>Text Level 5 14 Pt.</a:t>
            </a:r>
            <a:endParaRPr lang="en-US" dirty="0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19300"/>
            <a:ext cx="10363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414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1429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7716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157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153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AD45-5B94-40E1-9C9C-90666FE99F53}" type="datetime1">
              <a:rPr lang="fr-FR" smtClean="0"/>
              <a:t>12/12/2024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#42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8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12/12/2024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12/12/2024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12/12/2024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85813"/>
            <a:ext cx="109728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/>
              <a:t>Text Level 1 20 </a:t>
            </a:r>
            <a:r>
              <a:rPr lang="de-CH" dirty="0" err="1"/>
              <a:t>Pt</a:t>
            </a:r>
            <a:r>
              <a:rPr lang="de-CH" dirty="0"/>
              <a:t>. </a:t>
            </a:r>
          </a:p>
          <a:p>
            <a:pPr lvl="1"/>
            <a:r>
              <a:rPr lang="de-CH" dirty="0"/>
              <a:t>Text Level 2 18 </a:t>
            </a:r>
            <a:r>
              <a:rPr lang="de-CH" dirty="0" err="1"/>
              <a:t>Pt</a:t>
            </a:r>
            <a:r>
              <a:rPr lang="de-CH" dirty="0"/>
              <a:t>.</a:t>
            </a:r>
          </a:p>
          <a:p>
            <a:pPr lvl="2"/>
            <a:r>
              <a:rPr lang="de-CH" dirty="0"/>
              <a:t>Text Level 3 16 </a:t>
            </a:r>
            <a:r>
              <a:rPr lang="de-CH" dirty="0" err="1"/>
              <a:t>Pt</a:t>
            </a:r>
            <a:r>
              <a:rPr lang="de-CH" dirty="0"/>
              <a:t>.</a:t>
            </a:r>
          </a:p>
          <a:p>
            <a:pPr lvl="3"/>
            <a:r>
              <a:rPr lang="de-CH" dirty="0"/>
              <a:t>Text Level 4 14 </a:t>
            </a:r>
            <a:r>
              <a:rPr lang="de-CH" dirty="0" err="1"/>
              <a:t>Pt</a:t>
            </a:r>
            <a:r>
              <a:rPr lang="de-CH" dirty="0"/>
              <a:t>.</a:t>
            </a:r>
          </a:p>
          <a:p>
            <a:pPr lvl="4"/>
            <a:r>
              <a:rPr lang="de-CH" dirty="0"/>
              <a:t>Text Level 5 14 </a:t>
            </a:r>
            <a:r>
              <a:rPr lang="de-CH" dirty="0" err="1"/>
              <a:t>Pt</a:t>
            </a:r>
            <a:r>
              <a:rPr lang="de-CH" dirty="0"/>
              <a:t>.</a:t>
            </a:r>
            <a:endParaRPr lang="en-US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946400" y="6556378"/>
            <a:ext cx="6197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dirty="0"/>
              <a:t>Eva Barbara Holzer</a:t>
            </a:r>
            <a:endParaRPr lang="en-US" sz="1300" b="1" dirty="0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08001" y="6542091"/>
            <a:ext cx="45148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/>
              <a:t>March 2023</a:t>
            </a: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18067" y="79375"/>
            <a:ext cx="1095798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624417" y="649922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10718801" y="6507163"/>
            <a:ext cx="140546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9D0EF41-8BD5-4BA3-B152-07B4757AE79F}" type="slidenum">
              <a:rPr lang="en-US" sz="16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/>
          </a:p>
        </p:txBody>
      </p:sp>
      <p:sp>
        <p:nvSpPr>
          <p:cNvPr id="10" name="Line 23"/>
          <p:cNvSpPr>
            <a:spLocks noChangeShapeType="1"/>
          </p:cNvSpPr>
          <p:nvPr userDrawn="1"/>
        </p:nvSpPr>
        <p:spPr bwMode="auto">
          <a:xfrm>
            <a:off x="611717" y="714375"/>
            <a:ext cx="109728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3728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dirty="0"/>
              <a:t>INSIDE THE EXPERIMENTAL AREAS:</a:t>
            </a:r>
            <a:br>
              <a:rPr lang="en-US" sz="4400" dirty="0"/>
            </a:br>
            <a:r>
              <a:rPr lang="en-US" sz="4400" dirty="0"/>
              <a:t>WORK OF THE XEI SECTION</a:t>
            </a:r>
            <a:endParaRPr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Wilfried DEVAUCHELLE SY-BI-XEI</a:t>
            </a:r>
            <a:endParaRPr dirty="0"/>
          </a:p>
          <a:p>
            <a:pPr algn="l">
              <a:defRPr/>
            </a:pPr>
            <a:r>
              <a:rPr lang="en-US" sz="1800" dirty="0"/>
              <a:t>13/12/2024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64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Overview of beam instrumentation in the Experimental Areas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96A9325-72A3-290E-1FB1-C511644FC6C0}"/>
              </a:ext>
            </a:extLst>
          </p:cNvPr>
          <p:cNvSpPr txBox="1">
            <a:spLocks/>
          </p:cNvSpPr>
          <p:nvPr/>
        </p:nvSpPr>
        <p:spPr>
          <a:xfrm>
            <a:off x="407988" y="2343213"/>
            <a:ext cx="5688631" cy="50972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b="1" kern="1200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PROFILE / POSITION MONITOR.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8F256DC-67C5-9C35-585B-1F0684D0F49A}"/>
              </a:ext>
            </a:extLst>
          </p:cNvPr>
          <p:cNvSpPr txBox="1">
            <a:spLocks/>
          </p:cNvSpPr>
          <p:nvPr/>
        </p:nvSpPr>
        <p:spPr>
          <a:xfrm>
            <a:off x="407988" y="3527489"/>
            <a:ext cx="5688631" cy="4055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b="1" kern="1200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INTENSITY / TRIGGER.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7C2CB1F8-B041-8A3E-BBCC-553E572B80A8}"/>
              </a:ext>
            </a:extLst>
          </p:cNvPr>
          <p:cNvSpPr txBox="1">
            <a:spLocks/>
          </p:cNvSpPr>
          <p:nvPr/>
        </p:nvSpPr>
        <p:spPr>
          <a:xfrm>
            <a:off x="407988" y="4697167"/>
            <a:ext cx="5688632" cy="46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/>
              <a:t>FOR PARTICLES IDENTIFICATION.</a:t>
            </a:r>
          </a:p>
        </p:txBody>
      </p:sp>
      <p:pic>
        <p:nvPicPr>
          <p:cNvPr id="12" name="Picture 4" descr="zoom">
            <a:extLst>
              <a:ext uri="{FF2B5EF4-FFF2-40B4-BE49-F238E27FC236}">
                <a16:creationId xmlns:a16="http://schemas.microsoft.com/office/drawing/2014/main" id="{7F1A3BF2-A17B-A18F-6891-8C5731A839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6613" y="3933056"/>
            <a:ext cx="2613813" cy="19442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Men standing in a room with a machine&#10;&#10;Description automatically generated">
            <a:extLst>
              <a:ext uri="{FF2B5EF4-FFF2-40B4-BE49-F238E27FC236}">
                <a16:creationId xmlns:a16="http://schemas.microsoft.com/office/drawing/2014/main" id="{2DC59C1E-E18B-EDD9-7D16-3E48908B84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080" y="1412776"/>
            <a:ext cx="2563202" cy="1944216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CA62220-0D47-6B93-6A2C-CE9053DAA91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971F7823-088E-A782-FD0C-843937694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923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ECF8B-3A0E-4641-8EC6-36E98EBE8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13C723A-1157-47D1-8DC5-BEEC07425B74}"/>
              </a:ext>
            </a:extLst>
          </p:cNvPr>
          <p:cNvSpPr txBox="1">
            <a:spLocks/>
          </p:cNvSpPr>
          <p:nvPr/>
        </p:nvSpPr>
        <p:spPr>
          <a:xfrm>
            <a:off x="407987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PROFILE / POSITION MONITOR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BF3E29-FF9B-2F5A-0B47-EDDF52374787}"/>
              </a:ext>
            </a:extLst>
          </p:cNvPr>
          <p:cNvGrpSpPr/>
          <p:nvPr/>
        </p:nvGrpSpPr>
        <p:grpSpPr>
          <a:xfrm>
            <a:off x="786821" y="1039096"/>
            <a:ext cx="4096160" cy="5202148"/>
            <a:chOff x="7392144" y="1107172"/>
            <a:chExt cx="4096160" cy="52021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8C96A0-D72E-A16D-A161-57F7D44E7285}"/>
                </a:ext>
              </a:extLst>
            </p:cNvPr>
            <p:cNvSpPr txBox="1"/>
            <p:nvPr/>
          </p:nvSpPr>
          <p:spPr>
            <a:xfrm>
              <a:off x="7859105" y="1107172"/>
              <a:ext cx="362919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Finger scintillator scanner (FISC)</a:t>
              </a:r>
            </a:p>
            <a:p>
              <a:pPr algn="l"/>
              <a:r>
                <a:rPr lang="en-US" b="1" dirty="0"/>
                <a:t>(1990’s)</a:t>
              </a:r>
              <a:endParaRPr lang="en-GB" b="1" dirty="0"/>
            </a:p>
          </p:txBody>
        </p:sp>
        <p:pic>
          <p:nvPicPr>
            <p:cNvPr id="14" name="Picture 13" descr="A picture containing gun&#10;&#10;Description automatically generated">
              <a:extLst>
                <a:ext uri="{FF2B5EF4-FFF2-40B4-BE49-F238E27FC236}">
                  <a16:creationId xmlns:a16="http://schemas.microsoft.com/office/drawing/2014/main" id="{FC78734F-E069-B079-14A0-46470E46B5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8727001" y="1953297"/>
              <a:ext cx="2665567" cy="2304605"/>
            </a:xfrm>
            <a:prstGeom prst="rect">
              <a:avLst/>
            </a:prstGeom>
          </p:spPr>
        </p:pic>
        <p:pic>
          <p:nvPicPr>
            <p:cNvPr id="16" name="Picture 1">
              <a:extLst>
                <a:ext uri="{FF2B5EF4-FFF2-40B4-BE49-F238E27FC236}">
                  <a16:creationId xmlns:a16="http://schemas.microsoft.com/office/drawing/2014/main" id="{D0E9764E-E0F3-9CA2-2281-2EDB13A990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907482" y="4473253"/>
              <a:ext cx="2304605" cy="1836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A81BD7D-4E2D-0DEC-88CE-F4E4AC1CA120}"/>
                </a:ext>
              </a:extLst>
            </p:cNvPr>
            <p:cNvGrpSpPr/>
            <p:nvPr/>
          </p:nvGrpSpPr>
          <p:grpSpPr>
            <a:xfrm>
              <a:off x="7392144" y="1628800"/>
              <a:ext cx="1427832" cy="2139271"/>
              <a:chOff x="6577699" y="2963104"/>
              <a:chExt cx="1427832" cy="2139271"/>
            </a:xfrm>
          </p:grpSpPr>
          <p:graphicFrame>
            <p:nvGraphicFramePr>
              <p:cNvPr id="27" name="Object 3">
                <a:extLst>
                  <a:ext uri="{FF2B5EF4-FFF2-40B4-BE49-F238E27FC236}">
                    <a16:creationId xmlns:a16="http://schemas.microsoft.com/office/drawing/2014/main" id="{261B80DD-8517-7999-F803-20AFC544BEC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30356576"/>
                  </p:ext>
                </p:extLst>
              </p:nvPr>
            </p:nvGraphicFramePr>
            <p:xfrm>
              <a:off x="6577699" y="2963104"/>
              <a:ext cx="1427832" cy="21392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esigner Drawing" r:id="rId5" imgW="1838325" imgH="2752725" progId="Designer.Drawing.7">
                      <p:embed/>
                    </p:oleObj>
                  </mc:Choice>
                  <mc:Fallback>
                    <p:oleObj name="Designer Drawing" r:id="rId5" imgW="1838325" imgH="2752725" progId="Designer.Drawing.7">
                      <p:embed/>
                      <p:pic>
                        <p:nvPicPr>
                          <p:cNvPr id="18" name="Object 3">
                            <a:extLst>
                              <a:ext uri="{FF2B5EF4-FFF2-40B4-BE49-F238E27FC236}">
                                <a16:creationId xmlns:a16="http://schemas.microsoft.com/office/drawing/2014/main" id="{32935579-E70E-44D4-9E16-C378308359A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77699" y="2963104"/>
                            <a:ext cx="1427832" cy="21392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6C988C2-58E6-E9C9-2EDA-1E97B6733914}"/>
                  </a:ext>
                </a:extLst>
              </p:cNvPr>
              <p:cNvSpPr txBox="1"/>
              <p:nvPr/>
            </p:nvSpPr>
            <p:spPr>
              <a:xfrm>
                <a:off x="6691689" y="3848073"/>
                <a:ext cx="33021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b="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Calibri" panose="020F0502020204030204" pitchFamily="34" charset="0"/>
                  </a:rPr>
                  <a:t>beam</a:t>
                </a:r>
                <a:endParaRPr lang="en-GB" sz="1200" b="1" dirty="0">
                  <a:solidFill>
                    <a:srgbClr val="2F2F2F"/>
                  </a:solidFill>
                  <a:latin typeface="Arial Narrow" panose="020B0606020202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76610D6-401C-4420-9DA3-0B3D953518C8}"/>
                </a:ext>
              </a:extLst>
            </p:cNvPr>
            <p:cNvSpPr txBox="1"/>
            <p:nvPr/>
          </p:nvSpPr>
          <p:spPr>
            <a:xfrm>
              <a:off x="10201882" y="6029509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~56 units</a:t>
              </a:r>
              <a:endParaRPr lang="en-GB" b="1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E7710F6-83F1-6625-D3EF-ADC0DA52F66E}"/>
              </a:ext>
            </a:extLst>
          </p:cNvPr>
          <p:cNvGrpSpPr/>
          <p:nvPr/>
        </p:nvGrpSpPr>
        <p:grpSpPr>
          <a:xfrm>
            <a:off x="6914805" y="1039096"/>
            <a:ext cx="3718967" cy="5202148"/>
            <a:chOff x="3857650" y="1107172"/>
            <a:chExt cx="3718967" cy="520214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16D384B-7FF9-FC92-1CF0-9B09268DFDB5}"/>
                </a:ext>
              </a:extLst>
            </p:cNvPr>
            <p:cNvGrpSpPr/>
            <p:nvPr/>
          </p:nvGrpSpPr>
          <p:grpSpPr>
            <a:xfrm>
              <a:off x="3857650" y="1107172"/>
              <a:ext cx="3718967" cy="5202148"/>
              <a:chOff x="3857650" y="1107172"/>
              <a:chExt cx="3718967" cy="5202148"/>
            </a:xfrm>
          </p:grpSpPr>
          <p:pic>
            <p:nvPicPr>
              <p:cNvPr id="32" name="Picture 31" descr="A black electric guitar&#10;&#10;Description automatically generated with low confidence">
                <a:extLst>
                  <a:ext uri="{FF2B5EF4-FFF2-40B4-BE49-F238E27FC236}">
                    <a16:creationId xmlns:a16="http://schemas.microsoft.com/office/drawing/2014/main" id="{86B9DDE2-A2A6-1ED0-84D8-6E64467717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84473" y="5365291"/>
                <a:ext cx="2096868" cy="944029"/>
              </a:xfrm>
              <a:prstGeom prst="rect">
                <a:avLst/>
              </a:prstGeom>
            </p:spPr>
          </p:pic>
          <p:pic>
            <p:nvPicPr>
              <p:cNvPr id="33" name="Picture 32" descr="A picture containing person, person&#10;&#10;Description automatically generated">
                <a:extLst>
                  <a:ext uri="{FF2B5EF4-FFF2-40B4-BE49-F238E27FC236}">
                    <a16:creationId xmlns:a16="http://schemas.microsoft.com/office/drawing/2014/main" id="{E4A74F6D-0CB6-4D6E-E1D9-04FD655708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84473" y="3444254"/>
                <a:ext cx="2096868" cy="1856954"/>
              </a:xfrm>
              <a:prstGeom prst="rect">
                <a:avLst/>
              </a:prstGeom>
            </p:spPr>
          </p:pic>
          <p:pic>
            <p:nvPicPr>
              <p:cNvPr id="34" name="Picture 33" descr="A close-up of a test tube&#10;&#10;Description automatically generated with low confidence">
                <a:extLst>
                  <a:ext uri="{FF2B5EF4-FFF2-40B4-BE49-F238E27FC236}">
                    <a16:creationId xmlns:a16="http://schemas.microsoft.com/office/drawing/2014/main" id="{9071B47C-8F2A-BBA0-D208-8FC9C5B2ED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84473" y="1779352"/>
                <a:ext cx="2091560" cy="1615515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6924B74-A2D6-259F-A69C-DED9ADD3F7EF}"/>
                  </a:ext>
                </a:extLst>
              </p:cNvPr>
              <p:cNvSpPr txBox="1"/>
              <p:nvPr/>
            </p:nvSpPr>
            <p:spPr>
              <a:xfrm>
                <a:off x="3857650" y="1107172"/>
                <a:ext cx="371896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/>
                  <a:t>Beam profile fiber monitor (XBPF)</a:t>
                </a:r>
              </a:p>
              <a:p>
                <a:pPr algn="l"/>
                <a:r>
                  <a:rPr lang="en-US" b="1" dirty="0"/>
                  <a:t>(2018)</a:t>
                </a:r>
                <a:endParaRPr lang="en-GB" b="1" dirty="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BD95090-696A-4BB3-12C5-E9F3487BDEC5}"/>
                </a:ext>
              </a:extLst>
            </p:cNvPr>
            <p:cNvSpPr txBox="1"/>
            <p:nvPr/>
          </p:nvSpPr>
          <p:spPr>
            <a:xfrm>
              <a:off x="5585842" y="6032321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~20 units</a:t>
              </a:r>
              <a:endParaRPr lang="en-GB" b="1" dirty="0"/>
            </a:p>
          </p:txBody>
        </p:sp>
      </p:grpSp>
      <p:sp>
        <p:nvSpPr>
          <p:cNvPr id="36" name="Footer Placeholder 2">
            <a:extLst>
              <a:ext uri="{FF2B5EF4-FFF2-40B4-BE49-F238E27FC236}">
                <a16:creationId xmlns:a16="http://schemas.microsoft.com/office/drawing/2014/main" id="{D2D6BD3B-C532-3553-0305-059F0538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0C44CD8-8BBF-9AE1-38E0-38D842ED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32E4476-095B-FE9A-FA3A-DAF20B1B7239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779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ECF8B-3A0E-4641-8EC6-36E98EBE8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13C723A-1157-47D1-8DC5-BEEC07425B74}"/>
              </a:ext>
            </a:extLst>
          </p:cNvPr>
          <p:cNvSpPr txBox="1">
            <a:spLocks/>
          </p:cNvSpPr>
          <p:nvPr/>
        </p:nvSpPr>
        <p:spPr>
          <a:xfrm>
            <a:off x="407987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PROFILE / POSITION MONITOR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AB38F2E-23E1-6C36-D709-0161CC0A9C76}"/>
              </a:ext>
            </a:extLst>
          </p:cNvPr>
          <p:cNvGrpSpPr/>
          <p:nvPr/>
        </p:nvGrpSpPr>
        <p:grpSpPr>
          <a:xfrm>
            <a:off x="551384" y="1003415"/>
            <a:ext cx="4475584" cy="5263374"/>
            <a:chOff x="551384" y="1003415"/>
            <a:chExt cx="4475584" cy="5263374"/>
          </a:xfrm>
        </p:grpSpPr>
        <p:pic>
          <p:nvPicPr>
            <p:cNvPr id="15" name="Picture 14" descr="A close-up of a hard drive&#10;&#10;Description automatically generated with low confidence">
              <a:extLst>
                <a:ext uri="{FF2B5EF4-FFF2-40B4-BE49-F238E27FC236}">
                  <a16:creationId xmlns:a16="http://schemas.microsoft.com/office/drawing/2014/main" id="{60B5236B-1266-42E9-AC68-D389688CF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1384" y="1657115"/>
              <a:ext cx="2242206" cy="2159306"/>
            </a:xfrm>
            <a:prstGeom prst="rect">
              <a:avLst/>
            </a:prstGeom>
          </p:spPr>
        </p:pic>
        <p:pic>
          <p:nvPicPr>
            <p:cNvPr id="19" name="Picture 18" descr="A picture containing yellow, indoor, miller&#10;&#10;Description automatically generated">
              <a:extLst>
                <a:ext uri="{FF2B5EF4-FFF2-40B4-BE49-F238E27FC236}">
                  <a16:creationId xmlns:a16="http://schemas.microsoft.com/office/drawing/2014/main" id="{1A7CFEDF-ACA7-480F-BE57-FD6DF8687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1384" y="3961317"/>
              <a:ext cx="2710823" cy="2305472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D10876-D43B-46C6-A0A4-8B71100D8357}"/>
                </a:ext>
              </a:extLst>
            </p:cNvPr>
            <p:cNvSpPr txBox="1"/>
            <p:nvPr/>
          </p:nvSpPr>
          <p:spPr>
            <a:xfrm>
              <a:off x="551384" y="1003415"/>
              <a:ext cx="447558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Multi-wire proportional chamber (MWPC)</a:t>
              </a:r>
            </a:p>
            <a:p>
              <a:pPr algn="l"/>
              <a:r>
                <a:rPr lang="en-US" b="1" dirty="0"/>
                <a:t>(1970’s)</a:t>
              </a:r>
              <a:endParaRPr lang="en-GB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B6495D9-BD8D-4A63-971F-CA35E405DDF0}"/>
                </a:ext>
              </a:extLst>
            </p:cNvPr>
            <p:cNvSpPr txBox="1"/>
            <p:nvPr/>
          </p:nvSpPr>
          <p:spPr>
            <a:xfrm>
              <a:off x="2279576" y="5989790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~50 units</a:t>
              </a:r>
              <a:endParaRPr lang="en-GB" b="1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E4C9A83-D52C-7680-484F-AEEA5C1D523A}"/>
              </a:ext>
            </a:extLst>
          </p:cNvPr>
          <p:cNvGrpSpPr/>
          <p:nvPr/>
        </p:nvGrpSpPr>
        <p:grpSpPr>
          <a:xfrm>
            <a:off x="5175523" y="1003415"/>
            <a:ext cx="2936701" cy="5252361"/>
            <a:chOff x="5091310" y="1003415"/>
            <a:chExt cx="2936701" cy="5252361"/>
          </a:xfrm>
        </p:grpSpPr>
        <p:pic>
          <p:nvPicPr>
            <p:cNvPr id="9" name="Picture 8" descr="A picture containing outdoor object, miller&#10;&#10;Description automatically generated">
              <a:extLst>
                <a:ext uri="{FF2B5EF4-FFF2-40B4-BE49-F238E27FC236}">
                  <a16:creationId xmlns:a16="http://schemas.microsoft.com/office/drawing/2014/main" id="{8F91521D-2B98-4A55-8372-2BE3EE0A9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06926" y="3950196"/>
              <a:ext cx="2421333" cy="2305472"/>
            </a:xfrm>
            <a:prstGeom prst="rect">
              <a:avLst/>
            </a:prstGeom>
          </p:spPr>
        </p:pic>
        <p:pic>
          <p:nvPicPr>
            <p:cNvPr id="13" name="Picture 12" descr="A close-up of a sewing machine&#10;&#10;Description automatically generated with low confidence">
              <a:extLst>
                <a:ext uri="{FF2B5EF4-FFF2-40B4-BE49-F238E27FC236}">
                  <a16:creationId xmlns:a16="http://schemas.microsoft.com/office/drawing/2014/main" id="{3369EBDD-CC28-4C7F-A609-38ED00DA4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6926" y="1705430"/>
              <a:ext cx="1970214" cy="215930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3D9D223-6C62-440A-9EB5-EA5F65401E77}"/>
                </a:ext>
              </a:extLst>
            </p:cNvPr>
            <p:cNvSpPr txBox="1"/>
            <p:nvPr/>
          </p:nvSpPr>
          <p:spPr>
            <a:xfrm>
              <a:off x="5091310" y="1003415"/>
              <a:ext cx="293670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Delay wire chamber (DWC)</a:t>
              </a:r>
            </a:p>
            <a:p>
              <a:pPr algn="l"/>
              <a:r>
                <a:rPr lang="en-US" b="1" dirty="0"/>
                <a:t>(1990’s)</a:t>
              </a:r>
              <a:endParaRPr lang="en-GB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EC80D85-B9D3-409E-9089-B7042110A1FC}"/>
                </a:ext>
              </a:extLst>
            </p:cNvPr>
            <p:cNvSpPr txBox="1"/>
            <p:nvPr/>
          </p:nvSpPr>
          <p:spPr>
            <a:xfrm>
              <a:off x="6529474" y="5978777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~35 units</a:t>
              </a:r>
              <a:endParaRPr lang="en-GB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4BD31D8-ADB7-E0E3-9A94-1357A0086489}"/>
              </a:ext>
            </a:extLst>
          </p:cNvPr>
          <p:cNvGrpSpPr/>
          <p:nvPr/>
        </p:nvGrpSpPr>
        <p:grpSpPr>
          <a:xfrm>
            <a:off x="8601322" y="1003415"/>
            <a:ext cx="3244478" cy="5263374"/>
            <a:chOff x="8601322" y="1003415"/>
            <a:chExt cx="3244478" cy="5263374"/>
          </a:xfrm>
        </p:grpSpPr>
        <p:pic>
          <p:nvPicPr>
            <p:cNvPr id="7" name="Picture 6" descr="A picture containing indoor, desk, floor, computer&#10;&#10;Description automatically generated">
              <a:extLst>
                <a:ext uri="{FF2B5EF4-FFF2-40B4-BE49-F238E27FC236}">
                  <a16:creationId xmlns:a16="http://schemas.microsoft.com/office/drawing/2014/main" id="{26A11F78-1321-424B-BDF4-EFEEE9384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01322" y="1678284"/>
              <a:ext cx="2025095" cy="218645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8267DB6-BD16-4629-9C91-144B5C60B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01322" y="3961318"/>
              <a:ext cx="2421334" cy="230547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8CC18AE-5A86-4261-9005-A4D44EDB086E}"/>
                </a:ext>
              </a:extLst>
            </p:cNvPr>
            <p:cNvSpPr txBox="1"/>
            <p:nvPr/>
          </p:nvSpPr>
          <p:spPr>
            <a:xfrm>
              <a:off x="8601322" y="1003415"/>
              <a:ext cx="3244478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Gas electron multiplier (GEM)</a:t>
              </a:r>
            </a:p>
            <a:p>
              <a:pPr algn="l"/>
              <a:r>
                <a:rPr lang="en-US" b="1" dirty="0"/>
                <a:t>(2010’s)</a:t>
              </a:r>
              <a:endParaRPr lang="en-GB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CC61E6-49CF-41C1-891A-441847307B23}"/>
                </a:ext>
              </a:extLst>
            </p:cNvPr>
            <p:cNvSpPr txBox="1"/>
            <p:nvPr/>
          </p:nvSpPr>
          <p:spPr>
            <a:xfrm>
              <a:off x="10178219" y="5982797"/>
              <a:ext cx="8784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~6 units</a:t>
              </a:r>
              <a:endParaRPr lang="en-GB" b="1" dirty="0"/>
            </a:p>
          </p:txBody>
        </p:sp>
      </p:grp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89A720DC-407B-8290-673A-2C3B871C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160760" y="5944195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E6881CA7-5F53-78E9-AC95-87498549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C97BEC14-C3A6-FD3E-4037-A7DFAC534AF5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5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C49A3-9C47-488C-9B8B-826748BB0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1215A84-3711-491D-B050-208CDDC4FACA}"/>
              </a:ext>
            </a:extLst>
          </p:cNvPr>
          <p:cNvSpPr txBox="1">
            <a:spLocks/>
          </p:cNvSpPr>
          <p:nvPr/>
        </p:nvSpPr>
        <p:spPr>
          <a:xfrm>
            <a:off x="407988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PROFILE / POSITION MONITOR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D54343F-69C6-C60E-A376-F931DF97B5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194" y="1990946"/>
            <a:ext cx="5436608" cy="28761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EC6512B-4C2C-F190-AF7D-45C07F9D1F74}"/>
              </a:ext>
            </a:extLst>
          </p:cNvPr>
          <p:cNvSpPr txBox="1"/>
          <p:nvPr/>
        </p:nvSpPr>
        <p:spPr bwMode="auto">
          <a:xfrm>
            <a:off x="6960096" y="1204924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FISC angle scan in the H6 </a:t>
            </a:r>
            <a:r>
              <a:rPr lang="fr-CH" b="1" dirty="0" err="1"/>
              <a:t>beamline</a:t>
            </a:r>
            <a:endParaRPr lang="en-US" b="1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CCF543-FA56-256F-828C-AA72B07043A6}"/>
              </a:ext>
            </a:extLst>
          </p:cNvPr>
          <p:cNvGrpSpPr/>
          <p:nvPr/>
        </p:nvGrpSpPr>
        <p:grpSpPr>
          <a:xfrm>
            <a:off x="3791744" y="1188004"/>
            <a:ext cx="2448272" cy="4612542"/>
            <a:chOff x="2452529" y="839255"/>
            <a:chExt cx="2448272" cy="4612542"/>
          </a:xfrm>
        </p:grpSpPr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3D6FE63-F207-42BE-E551-587E4243C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5640" y="1208043"/>
              <a:ext cx="1775520" cy="424375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58451B6-81D1-A577-F36A-C4F8A3A25B29}"/>
                </a:ext>
              </a:extLst>
            </p:cNvPr>
            <p:cNvSpPr txBox="1"/>
            <p:nvPr/>
          </p:nvSpPr>
          <p:spPr bwMode="auto">
            <a:xfrm>
              <a:off x="2452529" y="839255"/>
              <a:ext cx="2448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/>
              </a:lvl1pPr>
            </a:lstStyle>
            <a:p>
              <a:r>
                <a:rPr lang="fr-CH" dirty="0"/>
                <a:t>Wire </a:t>
              </a:r>
              <a:r>
                <a:rPr lang="fr-CH" dirty="0" err="1"/>
                <a:t>Chamber</a:t>
              </a:r>
              <a:r>
                <a:rPr lang="fr-CH" dirty="0"/>
                <a:t> </a:t>
              </a:r>
              <a:r>
                <a:rPr lang="fr-CH" dirty="0" err="1"/>
                <a:t>today</a:t>
              </a:r>
              <a:endParaRPr lang="en-US" dirty="0"/>
            </a:p>
          </p:txBody>
        </p:sp>
      </p:grpSp>
      <p:pic>
        <p:nvPicPr>
          <p:cNvPr id="2" name="Picture 1" descr="Chart, engineering drawing&#10;&#10;Description automatically generated">
            <a:extLst>
              <a:ext uri="{FF2B5EF4-FFF2-40B4-BE49-F238E27FC236}">
                <a16:creationId xmlns:a16="http://schemas.microsoft.com/office/drawing/2014/main" id="{E0083B76-ABC7-50EE-1A86-258E35B9C87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484784"/>
            <a:ext cx="3275660" cy="438187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0450673-966A-7730-FED5-625F7A92F77D}"/>
              </a:ext>
            </a:extLst>
          </p:cNvPr>
          <p:cNvSpPr txBox="1"/>
          <p:nvPr/>
        </p:nvSpPr>
        <p:spPr bwMode="auto">
          <a:xfrm>
            <a:off x="469161" y="1211851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Very first </a:t>
            </a:r>
            <a:r>
              <a:rPr lang="fr-CH" b="1" dirty="0" err="1"/>
              <a:t>beam</a:t>
            </a:r>
            <a:r>
              <a:rPr lang="fr-CH" b="1" dirty="0"/>
              <a:t> profile in</a:t>
            </a:r>
          </a:p>
          <a:p>
            <a:r>
              <a:rPr lang="fr-CH" b="1" dirty="0"/>
              <a:t>East Area</a:t>
            </a:r>
            <a:endParaRPr lang="en-US" b="1" dirty="0"/>
          </a:p>
        </p:txBody>
      </p:sp>
      <p:sp>
        <p:nvSpPr>
          <p:cNvPr id="33" name="Footer Placeholder 2">
            <a:extLst>
              <a:ext uri="{FF2B5EF4-FFF2-40B4-BE49-F238E27FC236}">
                <a16:creationId xmlns:a16="http://schemas.microsoft.com/office/drawing/2014/main" id="{668510C7-7F9B-C1F1-BB56-4AF66EE94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E07BD38E-AB3B-305F-46EE-0252F0ACFAE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B816D4CD-395E-82F3-FC9A-09CBAD794556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893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ECF8B-3A0E-4641-8EC6-36E98EBE8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13C723A-1157-47D1-8DC5-BEEC07425B74}"/>
              </a:ext>
            </a:extLst>
          </p:cNvPr>
          <p:cNvSpPr txBox="1">
            <a:spLocks/>
          </p:cNvSpPr>
          <p:nvPr/>
        </p:nvSpPr>
        <p:spPr>
          <a:xfrm>
            <a:off x="407987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INTENSITY / TRIGGER / TIME OF FLIGHT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81CCC2-8B19-1BBF-3DE3-4AEEC689210D}"/>
              </a:ext>
            </a:extLst>
          </p:cNvPr>
          <p:cNvGrpSpPr/>
          <p:nvPr/>
        </p:nvGrpSpPr>
        <p:grpSpPr>
          <a:xfrm>
            <a:off x="4295800" y="1313249"/>
            <a:ext cx="3245158" cy="3594519"/>
            <a:chOff x="4295800" y="1313249"/>
            <a:chExt cx="3245158" cy="359451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21D2D5-FD1C-07C9-FA9D-8FDFC3015A3B}"/>
                </a:ext>
              </a:extLst>
            </p:cNvPr>
            <p:cNvSpPr txBox="1"/>
            <p:nvPr/>
          </p:nvSpPr>
          <p:spPr>
            <a:xfrm>
              <a:off x="4300561" y="1313249"/>
              <a:ext cx="273568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/>
                <a:t>Scintillator paddle (XSCI)</a:t>
              </a:r>
            </a:p>
            <a:p>
              <a:pPr algn="l"/>
              <a:r>
                <a:rPr lang="en-US" b="1" dirty="0"/>
                <a:t>(1970’s)</a:t>
              </a:r>
              <a:endParaRPr lang="en-GB" b="1" dirty="0"/>
            </a:p>
          </p:txBody>
        </p:sp>
        <p:pic>
          <p:nvPicPr>
            <p:cNvPr id="11" name="Picture 10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7A469380-F7EA-F756-5414-498C12D659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95800" y="1978893"/>
              <a:ext cx="1622328" cy="2916320"/>
            </a:xfrm>
            <a:prstGeom prst="rect">
              <a:avLst/>
            </a:prstGeom>
          </p:spPr>
        </p:pic>
        <p:pic>
          <p:nvPicPr>
            <p:cNvPr id="12" name="Picture 11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96755DC1-C3A0-BB70-4AEB-7F686F532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65007" y="2632013"/>
              <a:ext cx="2916319" cy="16100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9AC1E9D-8FEE-AA01-74D3-B17D8686E60B}"/>
                </a:ext>
              </a:extLst>
            </p:cNvPr>
            <p:cNvSpPr txBox="1"/>
            <p:nvPr/>
          </p:nvSpPr>
          <p:spPr>
            <a:xfrm>
              <a:off x="6534272" y="4630769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~52 units</a:t>
              </a:r>
              <a:endParaRPr lang="en-GB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5D198-D18B-E2F5-D062-CE696811E35C}"/>
              </a:ext>
            </a:extLst>
          </p:cNvPr>
          <p:cNvGrpSpPr/>
          <p:nvPr/>
        </p:nvGrpSpPr>
        <p:grpSpPr>
          <a:xfrm>
            <a:off x="407987" y="1313249"/>
            <a:ext cx="3167733" cy="3627919"/>
            <a:chOff x="407987" y="1107172"/>
            <a:chExt cx="3167733" cy="362791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C93CF4F-E6E1-7CC5-1841-40AD6BB814AA}"/>
                </a:ext>
              </a:extLst>
            </p:cNvPr>
            <p:cNvGrpSpPr/>
            <p:nvPr/>
          </p:nvGrpSpPr>
          <p:grpSpPr>
            <a:xfrm>
              <a:off x="407987" y="1107172"/>
              <a:ext cx="3143250" cy="3627919"/>
              <a:chOff x="4524375" y="1107172"/>
              <a:chExt cx="3143250" cy="3627919"/>
            </a:xfrm>
          </p:grpSpPr>
          <p:pic>
            <p:nvPicPr>
              <p:cNvPr id="15" name="Picture 14" descr="A close up of a machine&#10;&#10;Description automatically generated">
                <a:extLst>
                  <a:ext uri="{FF2B5EF4-FFF2-40B4-BE49-F238E27FC236}">
                    <a16:creationId xmlns:a16="http://schemas.microsoft.com/office/drawing/2014/main" id="{0D67C9CC-2519-36E9-9903-FEA5360A5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4375" y="1772816"/>
                <a:ext cx="3143250" cy="296227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9564D38-62D9-63F8-4336-ED98E34D3CAD}"/>
                  </a:ext>
                </a:extLst>
              </p:cNvPr>
              <p:cNvSpPr txBox="1"/>
              <p:nvPr/>
            </p:nvSpPr>
            <p:spPr>
              <a:xfrm>
                <a:off x="4524375" y="1107172"/>
                <a:ext cx="314325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 err="1"/>
                  <a:t>Ionisation</a:t>
                </a:r>
                <a:r>
                  <a:rPr lang="en-US" b="1" dirty="0"/>
                  <a:t> chamber (XION)</a:t>
                </a:r>
              </a:p>
              <a:p>
                <a:pPr algn="l"/>
                <a:r>
                  <a:rPr lang="en-US" b="1" dirty="0"/>
                  <a:t>(1960’s)</a:t>
                </a:r>
                <a:endParaRPr lang="en-GB" b="1" dirty="0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27012C-0576-F3A9-2B1B-B29EF7AFA379}"/>
                </a:ext>
              </a:extLst>
            </p:cNvPr>
            <p:cNvSpPr txBox="1"/>
            <p:nvPr/>
          </p:nvSpPr>
          <p:spPr>
            <a:xfrm>
              <a:off x="2697274" y="4458092"/>
              <a:ext cx="8784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~5 units</a:t>
              </a:r>
              <a:endParaRPr lang="en-GB" b="1" dirty="0"/>
            </a:p>
          </p:txBody>
        </p:sp>
      </p:grp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D6E0953F-6A3F-E53D-2E74-D196ED50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872109" y="5944195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70B487-CD8E-0FF6-6DDA-7FB720C3D68D}"/>
              </a:ext>
            </a:extLst>
          </p:cNvPr>
          <p:cNvGrpSpPr/>
          <p:nvPr/>
        </p:nvGrpSpPr>
        <p:grpSpPr>
          <a:xfrm>
            <a:off x="8040216" y="1313249"/>
            <a:ext cx="3143250" cy="2682653"/>
            <a:chOff x="8040216" y="1313249"/>
            <a:chExt cx="3143250" cy="268265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90A995-487F-63D5-79F2-618E845A0962}"/>
                </a:ext>
              </a:extLst>
            </p:cNvPr>
            <p:cNvSpPr txBox="1"/>
            <p:nvPr/>
          </p:nvSpPr>
          <p:spPr>
            <a:xfrm>
              <a:off x="8040216" y="1313249"/>
              <a:ext cx="314325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/>
                <a:t>Beam Trigger Fiber (XBTF)</a:t>
              </a:r>
            </a:p>
            <a:p>
              <a:pPr algn="l"/>
              <a:r>
                <a:rPr lang="en-US" b="1" dirty="0"/>
                <a:t>(2018)</a:t>
              </a:r>
              <a:endParaRPr lang="en-GB" b="1" dirty="0"/>
            </a:p>
          </p:txBody>
        </p:sp>
        <p:pic>
          <p:nvPicPr>
            <p:cNvPr id="6" name="Picture 5" descr="A black box with black square holes&#10;&#10;Description automatically generated with medium confidence">
              <a:extLst>
                <a:ext uri="{FF2B5EF4-FFF2-40B4-BE49-F238E27FC236}">
                  <a16:creationId xmlns:a16="http://schemas.microsoft.com/office/drawing/2014/main" id="{D8839C8F-13E3-1C52-D095-A1A4C40C6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0216" y="1978893"/>
              <a:ext cx="2623558" cy="196766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60DED1-196D-E99E-BDCF-3A86FA068290}"/>
                </a:ext>
              </a:extLst>
            </p:cNvPr>
            <p:cNvSpPr txBox="1"/>
            <p:nvPr/>
          </p:nvSpPr>
          <p:spPr>
            <a:xfrm>
              <a:off x="9785328" y="3718903"/>
              <a:ext cx="8784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~5 units</a:t>
              </a:r>
              <a:endParaRPr lang="en-GB" b="1" dirty="0"/>
            </a:p>
          </p:txBody>
        </p:sp>
      </p:grp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97957A75-E3CF-36FC-1C1C-D1137E1BC9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31CE5924-8F06-2EF1-C8F3-C996D7BE73D8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980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ECF8B-3A0E-4641-8EC6-36E98EBE8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13C723A-1157-47D1-8DC5-BEEC07425B74}"/>
              </a:ext>
            </a:extLst>
          </p:cNvPr>
          <p:cNvSpPr txBox="1">
            <a:spLocks/>
          </p:cNvSpPr>
          <p:nvPr/>
        </p:nvSpPr>
        <p:spPr>
          <a:xfrm>
            <a:off x="407987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INTENSITY / TRIGGER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45527-528F-01DF-FF96-4F01E88D6FED}"/>
              </a:ext>
            </a:extLst>
          </p:cNvPr>
          <p:cNvSpPr txBox="1"/>
          <p:nvPr/>
        </p:nvSpPr>
        <p:spPr bwMode="auto">
          <a:xfrm>
            <a:off x="6609486" y="1202254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Scintillator</a:t>
            </a:r>
            <a:r>
              <a:rPr lang="fr-CH" b="1" dirty="0"/>
              <a:t> Data in CESAR GUI</a:t>
            </a:r>
            <a:endParaRPr lang="en-US" b="1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5844E420-33E4-5B96-3A80-6B8F27C9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AAAA9FDE-A9A5-CF46-E0B3-738DDC35E6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7" y="1597486"/>
            <a:ext cx="5236477" cy="47251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604D2F-15FA-CBB2-4901-49708E775856}"/>
              </a:ext>
            </a:extLst>
          </p:cNvPr>
          <p:cNvSpPr txBox="1"/>
          <p:nvPr/>
        </p:nvSpPr>
        <p:spPr bwMode="auto">
          <a:xfrm>
            <a:off x="407987" y="1142810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High voltage Scan of </a:t>
            </a:r>
            <a:r>
              <a:rPr lang="fr-CH" b="1" dirty="0" err="1"/>
              <a:t>photomultiplier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985302-B11B-A04F-A844-BEF796591E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210" y="1593491"/>
            <a:ext cx="6226802" cy="2483581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7A9CC43-8CA9-2B3B-8186-7CE227C7EE5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81C527C4-892B-022D-3F41-6CED3D4673E8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88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EE586-CE3C-4989-AFEA-E0808F65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1D18FBC-8E84-4EA5-BD2B-83A0BD1CC180}"/>
              </a:ext>
            </a:extLst>
          </p:cNvPr>
          <p:cNvSpPr txBox="1">
            <a:spLocks/>
          </p:cNvSpPr>
          <p:nvPr/>
        </p:nvSpPr>
        <p:spPr>
          <a:xfrm>
            <a:off x="407988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PARTICLE IDENTIFICATION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317DF3-AF08-45AD-B0D0-A861CC25A800}"/>
              </a:ext>
            </a:extLst>
          </p:cNvPr>
          <p:cNvSpPr txBox="1"/>
          <p:nvPr/>
        </p:nvSpPr>
        <p:spPr>
          <a:xfrm>
            <a:off x="571897" y="1290826"/>
            <a:ext cx="409086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Electro-Magnetic Calorimeter (XEMC)</a:t>
            </a:r>
          </a:p>
          <a:p>
            <a:pPr algn="l"/>
            <a:r>
              <a:rPr lang="en-US" b="1" dirty="0"/>
              <a:t>(1970’s)</a:t>
            </a:r>
            <a:endParaRPr lang="en-GB" b="1" dirty="0"/>
          </a:p>
        </p:txBody>
      </p:sp>
      <p:pic>
        <p:nvPicPr>
          <p:cNvPr id="17" name="Picture 16" descr="A yellow machine in a room&#10;&#10;Description automatically generated">
            <a:extLst>
              <a:ext uri="{FF2B5EF4-FFF2-40B4-BE49-F238E27FC236}">
                <a16:creationId xmlns:a16="http://schemas.microsoft.com/office/drawing/2014/main" id="{FA7D8D13-D590-9B35-236F-F7763F501B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6938" y="2320419"/>
            <a:ext cx="2710896" cy="2033172"/>
          </a:xfrm>
          <a:prstGeom prst="rect">
            <a:avLst/>
          </a:prstGeom>
        </p:spPr>
      </p:pic>
      <p:pic>
        <p:nvPicPr>
          <p:cNvPr id="2" name="Picture 1" descr="A machine with red buttons and wires&#10;&#10;Description automatically generated">
            <a:extLst>
              <a:ext uri="{FF2B5EF4-FFF2-40B4-BE49-F238E27FC236}">
                <a16:creationId xmlns:a16="http://schemas.microsoft.com/office/drawing/2014/main" id="{4B9CC402-2CFA-7F13-5CBB-D1EF85ECC2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897" y="1982890"/>
            <a:ext cx="3118185" cy="27095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CDCD39-AFB7-61DE-95CD-19D5A011BC09}"/>
              </a:ext>
            </a:extLst>
          </p:cNvPr>
          <p:cNvSpPr txBox="1"/>
          <p:nvPr/>
        </p:nvSpPr>
        <p:spPr>
          <a:xfrm>
            <a:off x="5433578" y="4415454"/>
            <a:ext cx="87844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~3 units</a:t>
            </a:r>
            <a:endParaRPr lang="en-GB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EE01C27-CCDE-958B-689C-69DD21640658}"/>
              </a:ext>
            </a:extLst>
          </p:cNvPr>
          <p:cNvGrpSpPr/>
          <p:nvPr/>
        </p:nvGrpSpPr>
        <p:grpSpPr>
          <a:xfrm>
            <a:off x="6600056" y="1628800"/>
            <a:ext cx="5144015" cy="3384376"/>
            <a:chOff x="6600056" y="1787787"/>
            <a:chExt cx="5144015" cy="338437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3A5E02-3A1D-CFEC-97C5-8E1B24683361}"/>
                </a:ext>
              </a:extLst>
            </p:cNvPr>
            <p:cNvGrpSpPr/>
            <p:nvPr/>
          </p:nvGrpSpPr>
          <p:grpSpPr>
            <a:xfrm>
              <a:off x="6600056" y="2154514"/>
              <a:ext cx="5144015" cy="3017649"/>
              <a:chOff x="6600056" y="2154514"/>
              <a:chExt cx="5144015" cy="3017649"/>
            </a:xfrm>
          </p:grpSpPr>
          <p:pic>
            <p:nvPicPr>
              <p:cNvPr id="3" name="Picture 22" descr="XSCI_021_528_PHA_Gain2_text.gif">
                <a:extLst>
                  <a:ext uri="{FF2B5EF4-FFF2-40B4-BE49-F238E27FC236}">
                    <a16:creationId xmlns:a16="http://schemas.microsoft.com/office/drawing/2014/main" id="{9C067963-E3AA-9AB2-6BA6-28FBE99FE3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88088" y="2154514"/>
                <a:ext cx="4855983" cy="2696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C09468-91A9-5F93-03AE-F2C0572906FD}"/>
                  </a:ext>
                </a:extLst>
              </p:cNvPr>
              <p:cNvSpPr txBox="1"/>
              <p:nvPr/>
            </p:nvSpPr>
            <p:spPr>
              <a:xfrm>
                <a:off x="8616280" y="4895164"/>
                <a:ext cx="159017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/>
                  <a:t>High of pulses</a:t>
                </a:r>
                <a:endParaRPr lang="en-GB" b="1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CE5A48-4B21-DC7B-0EFF-37C8FC69751A}"/>
                  </a:ext>
                </a:extLst>
              </p:cNvPr>
              <p:cNvSpPr txBox="1"/>
              <p:nvPr/>
            </p:nvSpPr>
            <p:spPr>
              <a:xfrm rot="16200000">
                <a:off x="6001174" y="3451818"/>
                <a:ext cx="147476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/>
                  <a:t>Pulses Count</a:t>
                </a:r>
                <a:endParaRPr lang="en-GB" b="1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8CEE3B0-4C0D-CEFF-0B37-0A05273B54B9}"/>
                </a:ext>
              </a:extLst>
            </p:cNvPr>
            <p:cNvSpPr txBox="1"/>
            <p:nvPr/>
          </p:nvSpPr>
          <p:spPr>
            <a:xfrm>
              <a:off x="8039058" y="1787787"/>
              <a:ext cx="22057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Pulse High Analysis</a:t>
              </a:r>
              <a:endParaRPr lang="en-GB" b="1" dirty="0"/>
            </a:p>
          </p:txBody>
        </p:sp>
      </p:grp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295B854B-9B6C-2DE2-1499-29CBC83E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C506FFD-7FE1-0134-E460-3365A8F6D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202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EE586-CE3C-4989-AFEA-E0808F65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1D18FBC-8E84-4EA5-BD2B-83A0BD1CC180}"/>
              </a:ext>
            </a:extLst>
          </p:cNvPr>
          <p:cNvSpPr txBox="1">
            <a:spLocks/>
          </p:cNvSpPr>
          <p:nvPr/>
        </p:nvSpPr>
        <p:spPr>
          <a:xfrm>
            <a:off x="407988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PARTICLE IDENTIFICATION</a:t>
            </a:r>
          </a:p>
        </p:txBody>
      </p:sp>
      <p:pic>
        <p:nvPicPr>
          <p:cNvPr id="9" name="Picture 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DC7737E8-9837-4011-B251-B714C58E4F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785291"/>
            <a:ext cx="5708544" cy="240254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AC8FF3D-46C4-12C5-11EC-FFA3D50C4969}"/>
              </a:ext>
            </a:extLst>
          </p:cNvPr>
          <p:cNvGrpSpPr/>
          <p:nvPr/>
        </p:nvGrpSpPr>
        <p:grpSpPr>
          <a:xfrm>
            <a:off x="6890068" y="1605216"/>
            <a:ext cx="4217478" cy="2327840"/>
            <a:chOff x="6890068" y="1556792"/>
            <a:chExt cx="4217478" cy="2327840"/>
          </a:xfrm>
        </p:grpSpPr>
        <p:pic>
          <p:nvPicPr>
            <p:cNvPr id="12" name="Content Placeholder 3">
              <a:extLst>
                <a:ext uri="{FF2B5EF4-FFF2-40B4-BE49-F238E27FC236}">
                  <a16:creationId xmlns:a16="http://schemas.microsoft.com/office/drawing/2014/main" id="{4ECF2B60-F2CB-4C0D-8583-A2C8A96713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9368"/>
            <a:stretch/>
          </p:blipFill>
          <p:spPr>
            <a:xfrm>
              <a:off x="6897523" y="1556792"/>
              <a:ext cx="4154642" cy="2327840"/>
            </a:xfrm>
            <a:prstGeom prst="rect">
              <a:avLst/>
            </a:prstGeom>
          </p:spPr>
        </p:pic>
        <p:cxnSp>
          <p:nvCxnSpPr>
            <p:cNvPr id="13" name="Straight Arrow Connector 6">
              <a:extLst>
                <a:ext uri="{FF2B5EF4-FFF2-40B4-BE49-F238E27FC236}">
                  <a16:creationId xmlns:a16="http://schemas.microsoft.com/office/drawing/2014/main" id="{CEEA364E-6CA0-4538-8D5D-E44C7E5091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90068" y="2924944"/>
              <a:ext cx="4217478" cy="0"/>
            </a:xfrm>
            <a:prstGeom prst="straightConnector1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B317DF3-AF08-45AD-B0D0-A861CC25A800}"/>
              </a:ext>
            </a:extLst>
          </p:cNvPr>
          <p:cNvSpPr txBox="1"/>
          <p:nvPr/>
        </p:nvSpPr>
        <p:spPr>
          <a:xfrm>
            <a:off x="571897" y="1074802"/>
            <a:ext cx="405239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Cherenkov threshold counter (XCET)</a:t>
            </a:r>
          </a:p>
          <a:p>
            <a:pPr algn="l"/>
            <a:r>
              <a:rPr lang="en-US" b="1" dirty="0"/>
              <a:t>(1970’s)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8FD9E4-941F-4814-BEB6-177E95D31F20}"/>
              </a:ext>
            </a:extLst>
          </p:cNvPr>
          <p:cNvSpPr txBox="1"/>
          <p:nvPr/>
        </p:nvSpPr>
        <p:spPr>
          <a:xfrm>
            <a:off x="7156177" y="797803"/>
            <a:ext cx="405239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Cherenkov differential counter with achromatic ring focus (CEDAR)</a:t>
            </a:r>
          </a:p>
          <a:p>
            <a:r>
              <a:rPr lang="en-US" b="1" dirty="0"/>
              <a:t>(1970’s)</a:t>
            </a:r>
            <a:endParaRPr lang="en-GB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B299515-94BF-60A8-2E96-1B0C078E8A81}"/>
              </a:ext>
            </a:extLst>
          </p:cNvPr>
          <p:cNvGrpSpPr/>
          <p:nvPr/>
        </p:nvGrpSpPr>
        <p:grpSpPr>
          <a:xfrm>
            <a:off x="872033" y="3919459"/>
            <a:ext cx="3063727" cy="2402556"/>
            <a:chOff x="872033" y="3919459"/>
            <a:chExt cx="3063727" cy="2402556"/>
          </a:xfrm>
        </p:grpSpPr>
        <p:pic>
          <p:nvPicPr>
            <p:cNvPr id="7" name="Picture 6" descr="A picture containing indoor, floor, device, miller&#10;&#10;Description automatically generated">
              <a:extLst>
                <a:ext uri="{FF2B5EF4-FFF2-40B4-BE49-F238E27FC236}">
                  <a16:creationId xmlns:a16="http://schemas.microsoft.com/office/drawing/2014/main" id="{22298CCA-3A4D-4964-9E2B-831437A1C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033" y="3919459"/>
              <a:ext cx="3049465" cy="240255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CD30979-956E-445B-9660-FF7AD7390F66}"/>
                </a:ext>
              </a:extLst>
            </p:cNvPr>
            <p:cNvSpPr txBox="1"/>
            <p:nvPr/>
          </p:nvSpPr>
          <p:spPr>
            <a:xfrm>
              <a:off x="2929074" y="6045015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~16 units</a:t>
              </a:r>
              <a:endParaRPr lang="en-GB" b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762B09-0817-8D81-4562-E23E46E116C1}"/>
              </a:ext>
            </a:extLst>
          </p:cNvPr>
          <p:cNvGrpSpPr/>
          <p:nvPr/>
        </p:nvGrpSpPr>
        <p:grpSpPr>
          <a:xfrm>
            <a:off x="7137553" y="3919459"/>
            <a:ext cx="3710975" cy="2402556"/>
            <a:chOff x="7137553" y="3919459"/>
            <a:chExt cx="3710975" cy="2402556"/>
          </a:xfrm>
        </p:grpSpPr>
        <p:pic>
          <p:nvPicPr>
            <p:cNvPr id="11" name="Picture 10" descr="A picture containing ceiling, indoor, several&#10;&#10;Description automatically generated">
              <a:extLst>
                <a:ext uri="{FF2B5EF4-FFF2-40B4-BE49-F238E27FC236}">
                  <a16:creationId xmlns:a16="http://schemas.microsoft.com/office/drawing/2014/main" id="{A87FAB88-F1F6-437B-90CD-45F2CBBF5F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37553" y="3919459"/>
              <a:ext cx="3693930" cy="240255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27A622-1989-49AC-89C5-EAB9D4979166}"/>
                </a:ext>
              </a:extLst>
            </p:cNvPr>
            <p:cNvSpPr txBox="1"/>
            <p:nvPr/>
          </p:nvSpPr>
          <p:spPr>
            <a:xfrm>
              <a:off x="9841842" y="6045016"/>
              <a:ext cx="10066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~10 units</a:t>
              </a:r>
              <a:endParaRPr lang="en-GB" b="1" dirty="0"/>
            </a:p>
          </p:txBody>
        </p:sp>
      </p:grp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F2C39F0-0EB7-0956-11F5-86EDB3B88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088752" y="6016203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B32B06D4-2426-1107-99A8-7E00C6FD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67E7F6-5E9D-C051-7C78-E1A037EF7DC9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57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ECF8B-3A0E-4641-8EC6-36E98EBE8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13C723A-1157-47D1-8DC5-BEEC07425B74}"/>
              </a:ext>
            </a:extLst>
          </p:cNvPr>
          <p:cNvSpPr txBox="1">
            <a:spLocks/>
          </p:cNvSpPr>
          <p:nvPr/>
        </p:nvSpPr>
        <p:spPr>
          <a:xfrm>
            <a:off x="407987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PARTICLE IDENTIFICATION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037FB6-292C-2C4D-E31D-E31095121C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9103" y="2300934"/>
            <a:ext cx="5341213" cy="3802277"/>
          </a:xfrm>
          <a:prstGeom prst="rect">
            <a:avLst/>
          </a:prstGeom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300B77C4-18DC-ABA3-A7D2-32A205D64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4273B-03B0-E73D-B221-A7A4DB7AE016}"/>
              </a:ext>
            </a:extLst>
          </p:cNvPr>
          <p:cNvSpPr txBox="1"/>
          <p:nvPr/>
        </p:nvSpPr>
        <p:spPr bwMode="auto">
          <a:xfrm>
            <a:off x="7693907" y="1691516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PRESSURE SCAN WITH CEDAR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D927C-85D6-26AB-1B95-4233101482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974" r="9810"/>
          <a:stretch/>
        </p:blipFill>
        <p:spPr>
          <a:xfrm>
            <a:off x="479376" y="2147003"/>
            <a:ext cx="4896544" cy="3802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45B651-C4FD-DC89-A465-80C8B40FBC5F}"/>
              </a:ext>
            </a:extLst>
          </p:cNvPr>
          <p:cNvSpPr txBox="1"/>
          <p:nvPr/>
        </p:nvSpPr>
        <p:spPr bwMode="auto">
          <a:xfrm>
            <a:off x="1414120" y="1691516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CHERENKOV THRESHOLDS</a:t>
            </a:r>
            <a:endParaRPr lang="en-US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4D5C545-37AE-75A4-39C3-03E322B6E3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776" t="41871" r="697" b="34903"/>
          <a:stretch/>
        </p:blipFill>
        <p:spPr>
          <a:xfrm>
            <a:off x="5257937" y="2381080"/>
            <a:ext cx="1321165" cy="2680146"/>
          </a:xfrm>
          <a:prstGeom prst="rect">
            <a:avLst/>
          </a:prstGeom>
        </p:spPr>
      </p:pic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D15AD86D-FA4F-321A-1BC4-6283464C27AB}"/>
              </a:ext>
            </a:extLst>
          </p:cNvPr>
          <p:cNvSpPr txBox="1">
            <a:spLocks/>
          </p:cNvSpPr>
          <p:nvPr/>
        </p:nvSpPr>
        <p:spPr bwMode="auto">
          <a:xfrm>
            <a:off x="4873993" y="5845619"/>
            <a:ext cx="767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1"/>
                </a:solidFill>
              </a:rPr>
              <a:t>(4)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2A8CFB6-524E-AA56-D680-ECEEF85D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68E68589-7FD4-B879-9067-507B1EB1636C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47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EE586-CE3C-4989-AFEA-E0808F65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1D18FBC-8E84-4EA5-BD2B-83A0BD1CC180}"/>
              </a:ext>
            </a:extLst>
          </p:cNvPr>
          <p:cNvSpPr txBox="1">
            <a:spLocks/>
          </p:cNvSpPr>
          <p:nvPr/>
        </p:nvSpPr>
        <p:spPr>
          <a:xfrm>
            <a:off x="407988" y="446400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PARTICLE IDENTIFICATION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317DF3-AF08-45AD-B0D0-A861CC25A800}"/>
              </a:ext>
            </a:extLst>
          </p:cNvPr>
          <p:cNvSpPr txBox="1"/>
          <p:nvPr/>
        </p:nvSpPr>
        <p:spPr>
          <a:xfrm>
            <a:off x="571897" y="1434842"/>
            <a:ext cx="411651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Cherenkov threshold counter (XCET) </a:t>
            </a:r>
          </a:p>
          <a:p>
            <a:pPr algn="l"/>
            <a:r>
              <a:rPr lang="en-US" b="1" dirty="0"/>
              <a:t>GAS CONTROL RENOVATION</a:t>
            </a:r>
          </a:p>
        </p:txBody>
      </p:sp>
      <p:pic>
        <p:nvPicPr>
          <p:cNvPr id="3" name="Picture 2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102F38B4-BF19-006C-9FC2-26D802598C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908720"/>
            <a:ext cx="6164752" cy="2594544"/>
          </a:xfrm>
          <a:prstGeom prst="rect">
            <a:avLst/>
          </a:prstGeom>
        </p:spPr>
      </p:pic>
      <p:pic>
        <p:nvPicPr>
          <p:cNvPr id="7" name="Picture 6" descr="A machine with pipes and gauges&#10;&#10;Description automatically generated">
            <a:extLst>
              <a:ext uri="{FF2B5EF4-FFF2-40B4-BE49-F238E27FC236}">
                <a16:creationId xmlns:a16="http://schemas.microsoft.com/office/drawing/2014/main" id="{EA662D6D-81AB-AAED-F7C1-FA8373A8374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70350" y="2571437"/>
            <a:ext cx="3508647" cy="26314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CDCD39-AFB7-61DE-95CD-19D5A011BC09}"/>
              </a:ext>
            </a:extLst>
          </p:cNvPr>
          <p:cNvSpPr txBox="1"/>
          <p:nvPr/>
        </p:nvSpPr>
        <p:spPr>
          <a:xfrm>
            <a:off x="8961970" y="5384249"/>
            <a:ext cx="87844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~5 units</a:t>
            </a:r>
            <a:endParaRPr lang="en-GB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B250E8-FD56-8D35-4505-3B0CE66232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612" y="2708920"/>
            <a:ext cx="1985645" cy="2649855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B97739-FCDB-8BC5-A08A-B920D470A9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2708920"/>
            <a:ext cx="1854835" cy="265239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9F7BAD1-F80A-DCAF-F174-D09B8F5639CA}"/>
              </a:ext>
            </a:extLst>
          </p:cNvPr>
          <p:cNvSpPr txBox="1"/>
          <p:nvPr/>
        </p:nvSpPr>
        <p:spPr bwMode="auto">
          <a:xfrm>
            <a:off x="543006" y="5383381"/>
            <a:ext cx="2240625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/>
            </a:lvl1pPr>
          </a:lstStyle>
          <a:p>
            <a:r>
              <a:rPr lang="pt-BR" b="1" dirty="0"/>
              <a:t>Older gas control panel</a:t>
            </a:r>
          </a:p>
          <a:p>
            <a:r>
              <a:rPr lang="pt-BR" b="1" dirty="0"/>
              <a:t> of East Area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1E6DA8-FE3E-2881-F985-2CA7049E771F}"/>
              </a:ext>
            </a:extLst>
          </p:cNvPr>
          <p:cNvSpPr txBox="1"/>
          <p:nvPr/>
        </p:nvSpPr>
        <p:spPr bwMode="auto">
          <a:xfrm>
            <a:off x="3135295" y="5383381"/>
            <a:ext cx="2240625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/>
            </a:lvl1pPr>
          </a:lstStyle>
          <a:p>
            <a:r>
              <a:rPr lang="pt-BR" b="1" dirty="0"/>
              <a:t>Older gas control panel</a:t>
            </a:r>
          </a:p>
          <a:p>
            <a:r>
              <a:rPr lang="pt-BR" b="1" dirty="0"/>
              <a:t> of North Area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D3F9E901-F7CD-FAEA-EBFD-427FC35E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93C384C4-7560-AF04-E51D-A32ACC4A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3FA18-0D82-24D7-D20D-D9416E4A2C28}"/>
              </a:ext>
            </a:extLst>
          </p:cNvPr>
          <p:cNvSpPr txBox="1"/>
          <p:nvPr/>
        </p:nvSpPr>
        <p:spPr bwMode="auto">
          <a:xfrm>
            <a:off x="7136923" y="5641504"/>
            <a:ext cx="2347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/>
            </a:lvl1pPr>
          </a:lstStyle>
          <a:p>
            <a:r>
              <a:rPr lang="pt-BR" b="1" dirty="0"/>
              <a:t>New gas control panel</a:t>
            </a:r>
          </a:p>
        </p:txBody>
      </p:sp>
    </p:spTree>
    <p:extLst>
      <p:ext uri="{BB962C8B-B14F-4D97-AF65-F5344CB8AC3E}">
        <p14:creationId xmlns:p14="http://schemas.microsoft.com/office/powerpoint/2010/main" val="421008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13959B0-26FA-9E5A-9A21-9BC6D1CD3BE0}"/>
              </a:ext>
            </a:extLst>
          </p:cNvPr>
          <p:cNvSpPr txBox="1">
            <a:spLocks/>
          </p:cNvSpPr>
          <p:nvPr/>
        </p:nvSpPr>
        <p:spPr bwMode="auto">
          <a:xfrm>
            <a:off x="1097360" y="2444791"/>
            <a:ext cx="6480000" cy="359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Overview of the East &amp; North Experimental Areas.</a:t>
            </a:r>
            <a:endParaRPr lang="en-GB" sz="180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E9185713-1111-B68E-1CBA-4F21812F30C3}"/>
              </a:ext>
            </a:extLst>
          </p:cNvPr>
          <p:cNvSpPr txBox="1">
            <a:spLocks/>
          </p:cNvSpPr>
          <p:nvPr/>
        </p:nvSpPr>
        <p:spPr bwMode="auto">
          <a:xfrm>
            <a:off x="1097360" y="1678439"/>
            <a:ext cx="6480000" cy="35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Our mission.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F91E9F5-F473-8C49-2483-A1816FE96FEE}"/>
              </a:ext>
            </a:extLst>
          </p:cNvPr>
          <p:cNvSpPr txBox="1">
            <a:spLocks/>
          </p:cNvSpPr>
          <p:nvPr/>
        </p:nvSpPr>
        <p:spPr bwMode="auto">
          <a:xfrm>
            <a:off x="1097360" y="3212976"/>
            <a:ext cx="7950968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Overview of beam instrumentation in the Experimental Areas.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52883004-0177-0AA6-1DC8-DD986FE3284A}"/>
              </a:ext>
            </a:extLst>
          </p:cNvPr>
          <p:cNvSpPr txBox="1">
            <a:spLocks/>
          </p:cNvSpPr>
          <p:nvPr/>
        </p:nvSpPr>
        <p:spPr bwMode="auto">
          <a:xfrm>
            <a:off x="1097360" y="4005205"/>
            <a:ext cx="6480000" cy="35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Some interventions.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FABFCB0-D6F8-96BA-D563-98E49163404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795BDB4-90A0-11E5-2DE9-5B2BB89C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392185" y="344572"/>
            <a:ext cx="11376025" cy="751151"/>
          </a:xfrm>
        </p:spPr>
        <p:txBody>
          <a:bodyPr/>
          <a:lstStyle/>
          <a:p>
            <a:r>
              <a:rPr lang="en-US" dirty="0"/>
              <a:t>Examples of some interventions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8615C6E-11E5-38F5-2730-6D92D9742D06}"/>
              </a:ext>
            </a:extLst>
          </p:cNvPr>
          <p:cNvSpPr txBox="1">
            <a:spLocks/>
          </p:cNvSpPr>
          <p:nvPr/>
        </p:nvSpPr>
        <p:spPr bwMode="auto">
          <a:xfrm>
            <a:off x="392185" y="1358108"/>
            <a:ext cx="40908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CEDAR-Hydrogen beam test in 2022. 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BBB1482-BE64-D96F-8508-D6355551378E}"/>
              </a:ext>
            </a:extLst>
          </p:cNvPr>
          <p:cNvSpPr txBox="1">
            <a:spLocks/>
          </p:cNvSpPr>
          <p:nvPr/>
        </p:nvSpPr>
        <p:spPr bwMode="auto">
          <a:xfrm>
            <a:off x="392185" y="1988840"/>
            <a:ext cx="6192688" cy="3785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New request to fill a CEDAR with H</a:t>
            </a:r>
            <a:r>
              <a:rPr lang="en-US" sz="1600" baseline="-25000" dirty="0">
                <a:ea typeface="Calibri" panose="020F0502020204030204" pitchFamily="34" charset="0"/>
              </a:rPr>
              <a:t>2 </a:t>
            </a:r>
            <a:r>
              <a:rPr lang="en-US" sz="1600" dirty="0">
                <a:ea typeface="Calibri" panose="020F0502020204030204" pitchFamily="34" charset="0"/>
              </a:rPr>
              <a:t>gas at high pressure.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Critical for the NA-62 Experiment (ECN3).</a:t>
            </a:r>
          </a:p>
          <a:p>
            <a:pPr>
              <a:spcBef>
                <a:spcPts val="0"/>
              </a:spcBef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Extremely challenging due to high risk of explosion.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Need to adapt 40-year old system.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SY-BI responsible for motors, diaphragm, PMTs, control, acquisition &amp; commissioning. </a:t>
            </a:r>
          </a:p>
          <a:p>
            <a:pPr>
              <a:spcBef>
                <a:spcPts val="0"/>
              </a:spcBef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Cross-collaboration with many CERN teams (HSE, gas systems, integration, beam physicists, controls, users…).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Successful experiment</a:t>
            </a:r>
            <a:r>
              <a:rPr lang="en-US" sz="1600" dirty="0">
                <a:ea typeface="Calibri" panose="020F0502020204030204" pitchFamily="34" charset="0"/>
              </a:rPr>
              <a:t>! – today is a key instrument in NA62.</a:t>
            </a:r>
            <a:endParaRPr lang="en-US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C2F02B-C7F9-89DE-D106-5A195815C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29A07-9B2A-926A-F8DB-303FCCBF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W. Devauchelle - BI Day 2024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E530C1-607A-AF4F-0AFC-6D898AA048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45" t="11747" r="4348" b="7004"/>
          <a:stretch/>
        </p:blipFill>
        <p:spPr>
          <a:xfrm>
            <a:off x="7104112" y="1916832"/>
            <a:ext cx="4248472" cy="2779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978803-5FCE-C2A9-8591-D4E16687F1C1}"/>
              </a:ext>
            </a:extLst>
          </p:cNvPr>
          <p:cNvSpPr txBox="1"/>
          <p:nvPr/>
        </p:nvSpPr>
        <p:spPr bwMode="auto">
          <a:xfrm>
            <a:off x="7032104" y="4696721"/>
            <a:ext cx="41044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Our team performing some tests in the CEDAR-H installed in the H6 beamline for testing.</a:t>
            </a:r>
            <a:endParaRPr lang="en-GB" sz="14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7880C-3134-270A-52E6-344E6E3A5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354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445601"/>
            <a:ext cx="11376025" cy="751151"/>
          </a:xfrm>
        </p:spPr>
        <p:txBody>
          <a:bodyPr/>
          <a:lstStyle/>
          <a:p>
            <a:r>
              <a:rPr lang="en-US" dirty="0"/>
              <a:t>SOME INTERVENTIONS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21</a:t>
            </a:fld>
            <a:endParaRPr lang="en-US" dirty="0"/>
          </a:p>
        </p:txBody>
      </p:sp>
      <p:pic>
        <p:nvPicPr>
          <p:cNvPr id="9" name="Picture 8" descr="A group of men working on a machine&#10;&#10;Description automatically generated">
            <a:extLst>
              <a:ext uri="{FF2B5EF4-FFF2-40B4-BE49-F238E27FC236}">
                <a16:creationId xmlns:a16="http://schemas.microsoft.com/office/drawing/2014/main" id="{C1813714-F267-2D06-A238-33CFC5D15E2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3676" y="1822758"/>
            <a:ext cx="2861827" cy="3862596"/>
          </a:xfrm>
          <a:prstGeom prst="rect">
            <a:avLst/>
          </a:prstGeom>
        </p:spPr>
      </p:pic>
      <p:pic>
        <p:nvPicPr>
          <p:cNvPr id="20" name="Picture 19" descr="A large machine in a building&#10;&#10;Description automatically generated">
            <a:extLst>
              <a:ext uri="{FF2B5EF4-FFF2-40B4-BE49-F238E27FC236}">
                <a16:creationId xmlns:a16="http://schemas.microsoft.com/office/drawing/2014/main" id="{184FBCAF-B3BF-2D25-D1F6-BDC280BD054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77472" y="2305582"/>
            <a:ext cx="3862596" cy="2896947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633188C-0CDB-CB45-E471-AD8228ACA549}"/>
              </a:ext>
            </a:extLst>
          </p:cNvPr>
          <p:cNvSpPr txBox="1">
            <a:spLocks/>
          </p:cNvSpPr>
          <p:nvPr/>
        </p:nvSpPr>
        <p:spPr bwMode="auto">
          <a:xfrm>
            <a:off x="6600056" y="1822758"/>
            <a:ext cx="2160240" cy="200362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HV lock down.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Disconnection.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Remove cable from the beam.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Update database.</a:t>
            </a:r>
            <a:endParaRPr lang="en-US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F1F07854-C0AC-7E51-A0C5-69F2B0A658C8}"/>
              </a:ext>
            </a:extLst>
          </p:cNvPr>
          <p:cNvSpPr txBox="1">
            <a:spLocks/>
          </p:cNvSpPr>
          <p:nvPr/>
        </p:nvSpPr>
        <p:spPr bwMode="auto">
          <a:xfrm>
            <a:off x="8760296" y="1353841"/>
            <a:ext cx="2513939" cy="2769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2000" dirty="0">
                <a:ea typeface="Calibri" panose="020F0502020204030204" pitchFamily="34" charset="0"/>
              </a:rPr>
              <a:t>FISC Removal</a:t>
            </a:r>
            <a:endParaRPr lang="en-US" sz="2000" dirty="0">
              <a:effectLst/>
              <a:ea typeface="Calibri" panose="020F0502020204030204" pitchFamily="34" charset="0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E847BD65-7CD4-C3B6-97CD-0FFADF757DC1}"/>
              </a:ext>
            </a:extLst>
          </p:cNvPr>
          <p:cNvSpPr txBox="1">
            <a:spLocks/>
          </p:cNvSpPr>
          <p:nvPr/>
        </p:nvSpPr>
        <p:spPr bwMode="auto">
          <a:xfrm>
            <a:off x="2639035" y="1353841"/>
            <a:ext cx="3058403" cy="2769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2000" dirty="0">
                <a:ea typeface="Calibri" panose="020F0502020204030204" pitchFamily="34" charset="0"/>
              </a:rPr>
              <a:t>XCET PMT replacement</a:t>
            </a:r>
            <a:endParaRPr lang="en-US" sz="2000" dirty="0">
              <a:effectLst/>
              <a:ea typeface="Calibri" panose="020F0502020204030204" pitchFamily="34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B15EA4A5-4BF5-05E1-A954-4C10BC09E55F}"/>
              </a:ext>
            </a:extLst>
          </p:cNvPr>
          <p:cNvSpPr txBox="1">
            <a:spLocks/>
          </p:cNvSpPr>
          <p:nvPr/>
        </p:nvSpPr>
        <p:spPr bwMode="auto">
          <a:xfrm>
            <a:off x="403359" y="1822758"/>
            <a:ext cx="2192190" cy="386259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HV lock down.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Disconnection.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Dismount socket.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Replace PMT.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Remount socket.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Reconnection.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HV unlock &amp; Scan.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Adjust Delay’s.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B4902A33-5988-A381-3A6D-6DEE8661772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27CCFB38-FF34-95A7-2C44-B83CBB0D2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60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445601"/>
            <a:ext cx="11376025" cy="751151"/>
          </a:xfrm>
        </p:spPr>
        <p:txBody>
          <a:bodyPr/>
          <a:lstStyle/>
          <a:p>
            <a:r>
              <a:rPr lang="en-US" dirty="0"/>
              <a:t>SOME INTERVENTIONS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22</a:t>
            </a:fld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8615C6E-11E5-38F5-2730-6D92D9742D06}"/>
              </a:ext>
            </a:extLst>
          </p:cNvPr>
          <p:cNvSpPr txBox="1">
            <a:spLocks/>
          </p:cNvSpPr>
          <p:nvPr/>
        </p:nvSpPr>
        <p:spPr bwMode="auto">
          <a:xfrm>
            <a:off x="1487488" y="1340768"/>
            <a:ext cx="2880320" cy="2769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2000" dirty="0">
                <a:ea typeface="Calibri" panose="020F0502020204030204" pitchFamily="34" charset="0"/>
              </a:rPr>
              <a:t>CEDAR INSTALLATION</a:t>
            </a:r>
            <a:endParaRPr lang="en-US" sz="20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11" name="Picture 10" descr="A large white box with a hole in the middle&#10;&#10;Description automatically generated">
            <a:extLst>
              <a:ext uri="{FF2B5EF4-FFF2-40B4-BE49-F238E27FC236}">
                <a16:creationId xmlns:a16="http://schemas.microsoft.com/office/drawing/2014/main" id="{EAAAFA66-410D-297E-0010-ACA437FAB34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9988" y="1375809"/>
            <a:ext cx="2447652" cy="1900523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67242052-E490-0EBB-410E-2DA1A634FCC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4749" y="1375809"/>
            <a:ext cx="2234793" cy="1593474"/>
          </a:xfrm>
          <a:prstGeom prst="rect">
            <a:avLst/>
          </a:prstGeom>
        </p:spPr>
      </p:pic>
      <p:pic>
        <p:nvPicPr>
          <p:cNvPr id="23" name="Picture 22" descr="A close up of a machine&#10;&#10;Description automatically generated">
            <a:extLst>
              <a:ext uri="{FF2B5EF4-FFF2-40B4-BE49-F238E27FC236}">
                <a16:creationId xmlns:a16="http://schemas.microsoft.com/office/drawing/2014/main" id="{DF693ECF-440A-6CC9-B223-3354F501525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959"/>
          <a:stretch/>
        </p:blipFill>
        <p:spPr>
          <a:xfrm>
            <a:off x="8882356" y="3029088"/>
            <a:ext cx="2247185" cy="2541628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35E25BF-652B-D574-5E13-8389CCDD89FC}"/>
              </a:ext>
            </a:extLst>
          </p:cNvPr>
          <p:cNvSpPr txBox="1">
            <a:spLocks/>
          </p:cNvSpPr>
          <p:nvPr/>
        </p:nvSpPr>
        <p:spPr bwMode="auto">
          <a:xfrm>
            <a:off x="8882356" y="5630521"/>
            <a:ext cx="2830268" cy="1938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>
                <a:ea typeface="Calibri" panose="020F0502020204030204" pitchFamily="34" charset="0"/>
              </a:rPr>
              <a:t>Cabling Electrical &amp; Gas</a:t>
            </a:r>
            <a:endParaRPr lang="en-US" dirty="0">
              <a:effectLst/>
              <a:ea typeface="Calibri" panose="020F0502020204030204" pitchFamily="34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BBB1482-BE64-D96F-8508-D6355551378E}"/>
              </a:ext>
            </a:extLst>
          </p:cNvPr>
          <p:cNvSpPr txBox="1">
            <a:spLocks/>
          </p:cNvSpPr>
          <p:nvPr/>
        </p:nvSpPr>
        <p:spPr bwMode="auto">
          <a:xfrm>
            <a:off x="407369" y="1988840"/>
            <a:ext cx="4680520" cy="40841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Mechanical installation (transport).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Electrical connections.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Gas connections (BE-EA-EC).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Setting.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Calibration.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ffectLst/>
                <a:ea typeface="Calibri" panose="020F0502020204030204" pitchFamily="34" charset="0"/>
              </a:rPr>
              <a:t>PMT HV adjust.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Delay synchronization for trigger coincidence.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ea typeface="Calibri" panose="020F0502020204030204" pitchFamily="34" charset="0"/>
              </a:rPr>
              <a:t>Movement limit.</a:t>
            </a:r>
            <a:endParaRPr lang="en-US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36BD101-74FB-CAFC-9DEE-BFCA01F06F2D}"/>
              </a:ext>
            </a:extLst>
          </p:cNvPr>
          <p:cNvSpPr txBox="1">
            <a:spLocks/>
          </p:cNvSpPr>
          <p:nvPr/>
        </p:nvSpPr>
        <p:spPr bwMode="auto">
          <a:xfrm>
            <a:off x="5569988" y="3298457"/>
            <a:ext cx="2830268" cy="1938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>
                <a:ea typeface="Calibri" panose="020F0502020204030204" pitchFamily="34" charset="0"/>
              </a:rPr>
              <a:t>Transport and placement</a:t>
            </a:r>
            <a:endParaRPr lang="en-US" dirty="0">
              <a:effectLst/>
              <a:ea typeface="Calibri" panose="020F0502020204030204" pitchFamily="34" charset="0"/>
            </a:endParaRPr>
          </a:p>
        </p:txBody>
      </p:sp>
      <p:pic>
        <p:nvPicPr>
          <p:cNvPr id="8" name="Picture 7" descr="A close-up of a device&#10;&#10;Description automatically generated">
            <a:extLst>
              <a:ext uri="{FF2B5EF4-FFF2-40B4-BE49-F238E27FC236}">
                <a16:creationId xmlns:a16="http://schemas.microsoft.com/office/drawing/2014/main" id="{D3E5D760-0B70-585C-4D09-AED6093C9D7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9988" y="3924404"/>
            <a:ext cx="2447652" cy="164631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E7792-D7D4-C1EF-BB9E-1F7EA7434461}"/>
              </a:ext>
            </a:extLst>
          </p:cNvPr>
          <p:cNvSpPr txBox="1">
            <a:spLocks/>
          </p:cNvSpPr>
          <p:nvPr/>
        </p:nvSpPr>
        <p:spPr bwMode="auto">
          <a:xfrm>
            <a:off x="5569988" y="5592840"/>
            <a:ext cx="2830268" cy="1938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>
                <a:ea typeface="Calibri" panose="020F0502020204030204" pitchFamily="34" charset="0"/>
              </a:rPr>
              <a:t>Delay’s scan</a:t>
            </a:r>
            <a:endParaRPr lang="en-US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511DA2F-B07C-7931-4096-EC8F8138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D1F07A8-7D72-6579-B752-396C6521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926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SUMMARY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13959B0-26FA-9E5A-9A21-9BC6D1CD3BE0}"/>
              </a:ext>
            </a:extLst>
          </p:cNvPr>
          <p:cNvSpPr txBox="1">
            <a:spLocks/>
          </p:cNvSpPr>
          <p:nvPr/>
        </p:nvSpPr>
        <p:spPr bwMode="auto">
          <a:xfrm>
            <a:off x="1127448" y="1687304"/>
            <a:ext cx="9361040" cy="359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1800" dirty="0"/>
              <a:t>Secondary Beams from fixed Target, slowly extracted, not bunched, low intensity.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E9185713-1111-B68E-1CBA-4F21812F30C3}"/>
              </a:ext>
            </a:extLst>
          </p:cNvPr>
          <p:cNvSpPr txBox="1">
            <a:spLocks/>
          </p:cNvSpPr>
          <p:nvPr/>
        </p:nvSpPr>
        <p:spPr bwMode="auto">
          <a:xfrm>
            <a:off x="1127448" y="3212976"/>
            <a:ext cx="8856984" cy="35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11 different type of instruments, 200+ devices – all necessary for operation!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93AD6E5-D300-16E4-6D6A-2746D854E500}"/>
              </a:ext>
            </a:extLst>
          </p:cNvPr>
          <p:cNvSpPr txBox="1">
            <a:spLocks/>
          </p:cNvSpPr>
          <p:nvPr/>
        </p:nvSpPr>
        <p:spPr bwMode="auto">
          <a:xfrm>
            <a:off x="1127448" y="2428771"/>
            <a:ext cx="9001000" cy="3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XEI section: </a:t>
            </a:r>
            <a:r>
              <a:rPr lang="en-GB" dirty="0"/>
              <a:t>responsible</a:t>
            </a:r>
            <a:r>
              <a:rPr lang="fr-CH" dirty="0"/>
              <a:t> of </a:t>
            </a:r>
            <a:r>
              <a:rPr lang="en-US" dirty="0"/>
              <a:t>beam</a:t>
            </a:r>
            <a:r>
              <a:rPr lang="fr-CH" dirty="0"/>
              <a:t> diagnostics for </a:t>
            </a:r>
            <a:r>
              <a:rPr lang="fr-CH" dirty="0" err="1"/>
              <a:t>secondary</a:t>
            </a:r>
            <a:r>
              <a:rPr lang="fr-CH" dirty="0"/>
              <a:t> </a:t>
            </a:r>
            <a:r>
              <a:rPr lang="fr-CH" dirty="0" err="1"/>
              <a:t>beams</a:t>
            </a:r>
            <a:r>
              <a:rPr lang="fr-CH" dirty="0"/>
              <a:t>.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F91E9F5-F473-8C49-2483-A1816FE96FEE}"/>
              </a:ext>
            </a:extLst>
          </p:cNvPr>
          <p:cNvSpPr txBox="1">
            <a:spLocks/>
          </p:cNvSpPr>
          <p:nvPr/>
        </p:nvSpPr>
        <p:spPr bwMode="auto">
          <a:xfrm>
            <a:off x="1127448" y="3911808"/>
            <a:ext cx="8064896" cy="35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40+ years old equipment in many cases – urgent consolidation needed.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252C832-4827-7A5F-7DAA-291C70353F32}"/>
              </a:ext>
            </a:extLst>
          </p:cNvPr>
          <p:cNvSpPr txBox="1">
            <a:spLocks/>
          </p:cNvSpPr>
          <p:nvPr/>
        </p:nvSpPr>
        <p:spPr bwMode="auto">
          <a:xfrm>
            <a:off x="1127448" y="4653277"/>
            <a:ext cx="6480000" cy="35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To be maintained up until NA-CONS Phase 2.</a:t>
            </a:r>
            <a:endParaRPr lang="en-GB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1E7B643-DCB4-98AF-E4F1-66EFAD86DC5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4AC4838-2679-B338-3E98-3B68211EA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4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F34BC0-ADF9-4E42-A2CC-49BE77FFB1F3}"/>
              </a:ext>
            </a:extLst>
          </p:cNvPr>
          <p:cNvSpPr txBox="1">
            <a:spLocks/>
          </p:cNvSpPr>
          <p:nvPr/>
        </p:nvSpPr>
        <p:spPr>
          <a:xfrm>
            <a:off x="695398" y="4298181"/>
            <a:ext cx="7704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2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(1) From I. ORTEGA – SY-BI-XEI</a:t>
            </a:r>
            <a:endParaRPr lang="en-US" sz="1000" dirty="0"/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47BDFA40-EAB8-7A57-74FF-306A643B85D9}"/>
              </a:ext>
            </a:extLst>
          </p:cNvPr>
          <p:cNvSpPr txBox="1">
            <a:spLocks/>
          </p:cNvSpPr>
          <p:nvPr/>
        </p:nvSpPr>
        <p:spPr bwMode="auto">
          <a:xfrm>
            <a:off x="695398" y="4606499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0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(2) From D. BANERJEE </a:t>
            </a:r>
            <a:r>
              <a:rPr lang="en-GB" sz="1000" dirty="0"/>
              <a:t>–  </a:t>
            </a:r>
            <a:r>
              <a:rPr lang="en-GB" dirty="0"/>
              <a:t>P Shutdown Lectures – BE-EA-LE</a:t>
            </a:r>
            <a:endParaRPr lang="en-US" dirty="0"/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9CE55885-56FB-6862-B44F-20E14E2BC0E2}"/>
              </a:ext>
            </a:extLst>
          </p:cNvPr>
          <p:cNvSpPr txBox="1">
            <a:spLocks/>
          </p:cNvSpPr>
          <p:nvPr/>
        </p:nvSpPr>
        <p:spPr bwMode="auto">
          <a:xfrm>
            <a:off x="695398" y="491481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0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(3) From J</a:t>
            </a:r>
            <a:r>
              <a:rPr lang="en-GB"/>
              <a:t>. TAN – SY-BI-XEI</a:t>
            </a:r>
            <a:endParaRPr lang="en-US" dirty="0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B6A8C02D-70CA-273D-B17D-4BEBD83CCAD9}"/>
              </a:ext>
            </a:extLst>
          </p:cNvPr>
          <p:cNvSpPr txBox="1">
            <a:spLocks/>
          </p:cNvSpPr>
          <p:nvPr/>
        </p:nvSpPr>
        <p:spPr bwMode="auto">
          <a:xfrm>
            <a:off x="695398" y="5223135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2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(4) From M. VAN DIJK – BE-EA-LE</a:t>
            </a:r>
            <a:endParaRPr lang="en-US" sz="1000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9AFC6ED-52EB-CD1C-3947-26400C4173A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AKNOWLEDGEMENT</a:t>
            </a:r>
            <a:endParaRPr lang="en-US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E9D4764-BD60-EB89-A020-629E954704F3}"/>
              </a:ext>
            </a:extLst>
          </p:cNvPr>
          <p:cNvSpPr txBox="1">
            <a:spLocks/>
          </p:cNvSpPr>
          <p:nvPr/>
        </p:nvSpPr>
        <p:spPr bwMode="auto">
          <a:xfrm>
            <a:off x="695398" y="5531453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2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(5) From B. HOLZER – EP-SME-62</a:t>
            </a:r>
            <a:endParaRPr lang="en-US" sz="1000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8BEEE13-8F86-EECA-C42F-066E17DF03DD}"/>
              </a:ext>
            </a:extLst>
          </p:cNvPr>
          <p:cNvSpPr txBox="1">
            <a:spLocks/>
          </p:cNvSpPr>
          <p:nvPr/>
        </p:nvSpPr>
        <p:spPr bwMode="auto">
          <a:xfrm>
            <a:off x="695398" y="5839771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200">
                <a:solidFill>
                  <a:schemeClr val="accent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(6) From J BUESA ORGAZ– BE-EA-EC</a:t>
            </a:r>
            <a:endParaRPr lang="en-US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Cherenkov threshold counter (XCET)</a:t>
            </a:r>
            <a:br>
              <a:rPr lang="en-US" dirty="0"/>
            </a:br>
            <a:r>
              <a:rPr lang="en-US" dirty="0"/>
              <a:t>Mirror refurbishment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25</a:t>
            </a:fld>
            <a:endParaRPr lang="en-US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729E569-F6BD-8E9C-F9DE-E410C855A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(6)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9" name="Picture 8" descr="A person wearing a mask and gloves holding a round object&#10;&#10;Description automatically generated">
            <a:extLst>
              <a:ext uri="{FF2B5EF4-FFF2-40B4-BE49-F238E27FC236}">
                <a16:creationId xmlns:a16="http://schemas.microsoft.com/office/drawing/2014/main" id="{4920B96B-D819-F174-D245-214119A9A7C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24" b="-23"/>
          <a:stretch/>
        </p:blipFill>
        <p:spPr>
          <a:xfrm rot="5400000">
            <a:off x="389031" y="2790755"/>
            <a:ext cx="3096345" cy="2339591"/>
          </a:xfrm>
          <a:prstGeom prst="rect">
            <a:avLst/>
          </a:prstGeom>
        </p:spPr>
      </p:pic>
      <p:pic>
        <p:nvPicPr>
          <p:cNvPr id="18" name="Picture 17" descr="A group of people wearing face masks and gloves&#10;&#10;Description automatically generated">
            <a:extLst>
              <a:ext uri="{FF2B5EF4-FFF2-40B4-BE49-F238E27FC236}">
                <a16:creationId xmlns:a16="http://schemas.microsoft.com/office/drawing/2014/main" id="{56239955-0659-C89E-3A1A-878982A32E6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99"/>
          <a:stretch/>
        </p:blipFill>
        <p:spPr>
          <a:xfrm>
            <a:off x="3217441" y="2412379"/>
            <a:ext cx="2697871" cy="3096345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E0769CE1-6B73-0759-1FF8-95B70A9C7320}"/>
              </a:ext>
            </a:extLst>
          </p:cNvPr>
          <p:cNvGrpSpPr/>
          <p:nvPr/>
        </p:nvGrpSpPr>
        <p:grpSpPr>
          <a:xfrm>
            <a:off x="7836872" y="872484"/>
            <a:ext cx="4220536" cy="4392488"/>
            <a:chOff x="8112224" y="707319"/>
            <a:chExt cx="4220536" cy="4392488"/>
          </a:xfrm>
        </p:grpSpPr>
        <p:pic>
          <p:nvPicPr>
            <p:cNvPr id="19" name="Picture 18" descr="Graphical user interface, application, Word&#10;&#10;Description automatically generated">
              <a:extLst>
                <a:ext uri="{FF2B5EF4-FFF2-40B4-BE49-F238E27FC236}">
                  <a16:creationId xmlns:a16="http://schemas.microsoft.com/office/drawing/2014/main" id="{1F20265F-A3E9-2531-6398-DD8FBFEB9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12224" y="707319"/>
              <a:ext cx="4220536" cy="4392488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4D57FE0-49CD-DF0C-FE0B-5F9583F1C484}"/>
                </a:ext>
              </a:extLst>
            </p:cNvPr>
            <p:cNvCxnSpPr>
              <a:cxnSpLocks/>
            </p:cNvCxnSpPr>
            <p:nvPr/>
          </p:nvCxnSpPr>
          <p:spPr>
            <a:xfrm>
              <a:off x="9334588" y="1317987"/>
              <a:ext cx="144016" cy="242696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EB0C966-6101-3771-0CFC-1EF9EA2B0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840416" y="1039222"/>
              <a:ext cx="221556" cy="612156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AF30E81-E8DA-90CD-0EEC-BB4A5EBFE51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785597" y="1282040"/>
              <a:ext cx="134939" cy="36942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 descr="A close-up of a metal object&#10;&#10;Description automatically generated">
            <a:extLst>
              <a:ext uri="{FF2B5EF4-FFF2-40B4-BE49-F238E27FC236}">
                <a16:creationId xmlns:a16="http://schemas.microsoft.com/office/drawing/2014/main" id="{953D1859-3448-63D3-5EE9-E4FD2290D09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6519" y="2611617"/>
            <a:ext cx="3096344" cy="2697869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B2FA1387-20AE-E78C-5121-26C18C1BD856}"/>
              </a:ext>
            </a:extLst>
          </p:cNvPr>
          <p:cNvSpPr/>
          <p:nvPr/>
        </p:nvSpPr>
        <p:spPr>
          <a:xfrm>
            <a:off x="9120336" y="1484785"/>
            <a:ext cx="1414406" cy="2232248"/>
          </a:xfrm>
          <a:prstGeom prst="ellipse">
            <a:avLst/>
          </a:prstGeom>
          <a:noFill/>
          <a:ln w="38100">
            <a:solidFill>
              <a:srgbClr val="EA16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A90DA2-2776-AF3D-8ABB-7C4C89C752B5}"/>
              </a:ext>
            </a:extLst>
          </p:cNvPr>
          <p:cNvCxnSpPr>
            <a:cxnSpLocks/>
          </p:cNvCxnSpPr>
          <p:nvPr/>
        </p:nvCxnSpPr>
        <p:spPr>
          <a:xfrm flipV="1">
            <a:off x="7896200" y="2636912"/>
            <a:ext cx="1224136" cy="504056"/>
          </a:xfrm>
          <a:prstGeom prst="straightConnector1">
            <a:avLst/>
          </a:prstGeom>
          <a:ln w="38100">
            <a:solidFill>
              <a:srgbClr val="EA1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838099-C248-1601-F000-9DEFE739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F74CB13-E088-0483-9D37-EDFE69AF2CE2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10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 dirty="0"/>
              <a:t>TIME OF FLIGHT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26</a:t>
            </a:fld>
            <a:endParaRPr 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1051846-0E82-0FF1-66EB-C8A7AD7A7008}"/>
              </a:ext>
            </a:extLst>
          </p:cNvPr>
          <p:cNvSpPr txBox="1">
            <a:spLocks/>
          </p:cNvSpPr>
          <p:nvPr/>
        </p:nvSpPr>
        <p:spPr bwMode="auto">
          <a:xfrm>
            <a:off x="10637291" y="5785556"/>
            <a:ext cx="767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1"/>
                </a:solidFill>
              </a:rPr>
              <a:t>(3)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2498C9B-C7CD-A8C4-7567-2E7A0F65FB0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7848" y="1288606"/>
            <a:ext cx="6916453" cy="4464496"/>
          </a:xfrm>
          <a:prstGeom prst="rect">
            <a:avLst/>
          </a:prstGeom>
        </p:spPr>
      </p:pic>
      <p:pic>
        <p:nvPicPr>
          <p:cNvPr id="3" name="Picture 2" descr="A diagram of a beam&#10;&#10;Description automatically generated">
            <a:extLst>
              <a:ext uri="{FF2B5EF4-FFF2-40B4-BE49-F238E27FC236}">
                <a16:creationId xmlns:a16="http://schemas.microsoft.com/office/drawing/2014/main" id="{803DE27A-2BDF-51EC-8705-4AF08C3B9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61" y="2060848"/>
            <a:ext cx="4448175" cy="26098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088D45-5CA0-013D-F206-D40E32720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E8FD3-12B8-9CBB-CDA3-F6F0927F6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0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NORTH AREA </a:t>
            </a:r>
            <a:r>
              <a:rPr lang="fr-CH" dirty="0"/>
              <a:t>BEAM CHARACTERISTICS</a:t>
            </a:r>
            <a:br>
              <a:rPr lang="en-US" dirty="0"/>
            </a:b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27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188AFC-054E-0EE3-A306-A485D137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734224"/>
              </p:ext>
            </p:extLst>
          </p:nvPr>
        </p:nvGraphicFramePr>
        <p:xfrm>
          <a:off x="839416" y="1654304"/>
          <a:ext cx="4648200" cy="171829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0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4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05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Proton beam characteristics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3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>
                          <a:solidFill>
                            <a:schemeClr val="dk1"/>
                          </a:solidFill>
                          <a:effectLst/>
                        </a:rPr>
                        <a:t>Primary beam momentum</a:t>
                      </a:r>
                      <a:endParaRPr lang="pt-PT" sz="1200" b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400 GeV/c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310">
                <a:tc>
                  <a:txBody>
                    <a:bodyPr/>
                    <a:lstStyle/>
                    <a:p>
                      <a:r>
                        <a:rPr lang="en-US" sz="1200" b="0">
                          <a:effectLst/>
                        </a:rPr>
                        <a:t>Spill intensity range</a:t>
                      </a:r>
                      <a:endParaRPr sz="12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/>
                        <a:t>2 x10</a:t>
                      </a:r>
                      <a:r>
                        <a:rPr lang="pt-PT" sz="1200" baseline="30000"/>
                        <a:t>12</a:t>
                      </a:r>
                      <a:r>
                        <a:rPr lang="pt-PT" sz="1200"/>
                        <a:t> – 4.2 x10</a:t>
                      </a:r>
                      <a:r>
                        <a:rPr lang="pt-PT" sz="1200" baseline="30000"/>
                        <a:t>13</a:t>
                      </a:r>
                      <a:r>
                        <a:rPr lang="pt-PT" sz="1200" baseline="0"/>
                        <a:t> ppp</a:t>
                      </a:r>
                      <a:endParaRPr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192974"/>
                  </a:ext>
                </a:extLst>
              </a:tr>
              <a:tr h="337310">
                <a:tc>
                  <a:txBody>
                    <a:bodyPr/>
                    <a:lstStyle/>
                    <a:p>
                      <a:r>
                        <a:rPr lang="en-US" sz="1200" b="0">
                          <a:effectLst/>
                        </a:rPr>
                        <a:t>Spill duration </a:t>
                      </a:r>
                      <a:endParaRPr sz="12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/>
                        <a:t>typ 4.8 s  (1 to 10 s)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837452"/>
                  </a:ext>
                </a:extLst>
              </a:tr>
              <a:tr h="337310">
                <a:tc>
                  <a:txBody>
                    <a:bodyPr/>
                    <a:lstStyle/>
                    <a:p>
                      <a:r>
                        <a:rPr lang="en-US" sz="1200" b="0" dirty="0">
                          <a:effectLst/>
                        </a:rPr>
                        <a:t>Extracted intensity /year</a:t>
                      </a:r>
                      <a:endParaRPr sz="12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~1 x10</a:t>
                      </a:r>
                      <a:r>
                        <a:rPr lang="pt-PT" sz="1200" baseline="30000" dirty="0"/>
                        <a:t>19</a:t>
                      </a:r>
                      <a:endParaRPr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8978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B52F72D-600C-E450-A742-0A6DCC497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19"/>
              </p:ext>
            </p:extLst>
          </p:nvPr>
        </p:nvGraphicFramePr>
        <p:xfrm>
          <a:off x="6147107" y="1654304"/>
          <a:ext cx="4648200" cy="171829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0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4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83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Ion beam characteristics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4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>
                          <a:solidFill>
                            <a:schemeClr val="dk1"/>
                          </a:solidFill>
                          <a:effectLst/>
                        </a:rPr>
                        <a:t>Particle</a:t>
                      </a:r>
                      <a:endParaRPr lang="pt-PT" sz="1200" b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/>
                        <a:t>Pb</a:t>
                      </a:r>
                      <a:r>
                        <a:rPr lang="pt-PT" sz="1200" baseline="30000"/>
                        <a:t>82+</a:t>
                      </a:r>
                      <a:endParaRPr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488">
                <a:tc>
                  <a:txBody>
                    <a:bodyPr/>
                    <a:lstStyle/>
                    <a:p>
                      <a:r>
                        <a:rPr lang="en-US" sz="1200" b="0" dirty="0">
                          <a:effectLst/>
                        </a:rPr>
                        <a:t>Spill intensity range</a:t>
                      </a:r>
                      <a:endParaRPr sz="12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/>
                        <a:t>&gt;1 x10</a:t>
                      </a:r>
                      <a:r>
                        <a:rPr lang="pt-PT" sz="1200" baseline="30000"/>
                        <a:t>7</a:t>
                      </a:r>
                      <a:r>
                        <a:rPr lang="pt-PT" sz="1200"/>
                        <a:t> </a:t>
                      </a:r>
                      <a:endParaRPr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192974"/>
                  </a:ext>
                </a:extLst>
              </a:tr>
              <a:tr h="420488">
                <a:tc>
                  <a:txBody>
                    <a:bodyPr/>
                    <a:lstStyle/>
                    <a:p>
                      <a:r>
                        <a:rPr lang="en-US" sz="1200" b="0" dirty="0">
                          <a:effectLst/>
                        </a:rPr>
                        <a:t>Spill duration </a:t>
                      </a:r>
                      <a:endParaRPr sz="12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&lt;10 s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83745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F12C412-C0E5-E5E8-8682-6C48D111E6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594424"/>
              </p:ext>
            </p:extLst>
          </p:nvPr>
        </p:nvGraphicFramePr>
        <p:xfrm>
          <a:off x="839416" y="4031152"/>
          <a:ext cx="4648200" cy="171829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428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167">
                  <a:extLst>
                    <a:ext uri="{9D8B030D-6E8A-4147-A177-3AD203B41FA5}">
                      <a16:colId xmlns:a16="http://schemas.microsoft.com/office/drawing/2014/main" val="2370807956"/>
                    </a:ext>
                  </a:extLst>
                </a:gridCol>
                <a:gridCol w="1438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Secondary beams characteristics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1200">
                          <a:solidFill>
                            <a:schemeClr val="dk1"/>
                          </a:solidFill>
                          <a:effectLst/>
                        </a:rPr>
                        <a:t>EHN1</a:t>
                      </a:r>
                      <a:endParaRPr lang="pt-PT" sz="12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/>
                        <a:t>205 – 360 GeV/c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>
                          <a:solidFill>
                            <a:schemeClr val="dk1"/>
                          </a:solidFill>
                          <a:effectLst/>
                        </a:rPr>
                        <a:t>p, </a:t>
                      </a:r>
                      <a:r>
                        <a:rPr lang="pt-PT" sz="1200"/>
                        <a:t>e</a:t>
                      </a:r>
                      <a:r>
                        <a:rPr lang="pt-PT" sz="1200" baseline="30000"/>
                        <a:t>-</a:t>
                      </a:r>
                      <a:r>
                        <a:rPr lang="pt-PT" sz="1200"/>
                        <a:t>,</a:t>
                      </a:r>
                      <a:r>
                        <a:rPr lang="pt-PT" sz="1200">
                          <a:sym typeface="Symbol" panose="05050102010706020507" pitchFamily="18" charset="2"/>
                        </a:rPr>
                        <a:t></a:t>
                      </a:r>
                      <a:r>
                        <a:rPr lang="pt-PT" sz="1200"/>
                        <a:t>e</a:t>
                      </a:r>
                      <a:r>
                        <a:rPr lang="pt-PT" sz="1200" baseline="30000"/>
                        <a:t>+</a:t>
                      </a:r>
                      <a:r>
                        <a:rPr lang="pt-PT" sz="1200">
                          <a:sym typeface="Symbol" panose="05050102010706020507" pitchFamily="18" charset="2"/>
                        </a:rPr>
                        <a:t>,</a:t>
                      </a:r>
                      <a:r>
                        <a:rPr lang="pt-PT" sz="1200"/>
                        <a:t> </a:t>
                      </a:r>
                      <a:r>
                        <a:rPr lang="pt-PT" sz="1200">
                          <a:sym typeface="Symbol" panose="05050102010706020507" pitchFamily="18" charset="2"/>
                        </a:rPr>
                        <a:t>, </a:t>
                      </a:r>
                      <a:endParaRPr lang="pt-PT" sz="120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463554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1200">
                          <a:solidFill>
                            <a:schemeClr val="dk1"/>
                          </a:solidFill>
                          <a:effectLst/>
                        </a:rPr>
                        <a:t>EHN2</a:t>
                      </a:r>
                      <a:endParaRPr lang="pt-PT" sz="12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/>
                        <a:t>250 – 280 GeV/c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 b="0" kern="1200">
                          <a:solidFill>
                            <a:schemeClr val="dk1"/>
                          </a:solidFill>
                          <a:effectLst/>
                        </a:rPr>
                        <a:t>h, </a:t>
                      </a:r>
                      <a:r>
                        <a:rPr lang="en-GB" sz="1200">
                          <a:sym typeface="Symbol" panose="05050102010706020507" pitchFamily="18" charset="2"/>
                        </a:rPr>
                        <a:t>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473180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1200">
                          <a:solidFill>
                            <a:schemeClr val="dk1"/>
                          </a:solidFill>
                          <a:effectLst/>
                        </a:rPr>
                        <a:t>ECN3</a:t>
                      </a:r>
                      <a:endParaRPr lang="pt-PT" sz="12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75 GeV/c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  <a:cs typeface="Arial" panose="020B0604020202020204" pitchFamily="34" charset="0"/>
                        </a:rPr>
                        <a:t>K</a:t>
                      </a:r>
                      <a:endParaRPr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549741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en-US" sz="1200" b="1">
                          <a:effectLst/>
                        </a:rPr>
                        <a:t>Spill intensity range</a:t>
                      </a:r>
                      <a:endParaRPr sz="12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10</a:t>
                      </a:r>
                      <a:r>
                        <a:rPr lang="pt-PT" sz="1200" baseline="30000" dirty="0"/>
                        <a:t>5</a:t>
                      </a:r>
                      <a:r>
                        <a:rPr lang="pt-PT" sz="1200" dirty="0"/>
                        <a:t> – 3 x10</a:t>
                      </a:r>
                      <a:r>
                        <a:rPr lang="pt-PT" sz="1200" baseline="30000" dirty="0"/>
                        <a:t>8</a:t>
                      </a:r>
                      <a:r>
                        <a:rPr lang="pt-PT" sz="1200" baseline="0" dirty="0"/>
                        <a:t> ppp</a:t>
                      </a:r>
                      <a:endParaRPr lang="pt-PT"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200" baseline="300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192974"/>
                  </a:ext>
                </a:extLst>
              </a:tr>
            </a:tbl>
          </a:graphicData>
        </a:graphic>
      </p:graphicFrame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1051846-0E82-0FF1-66EB-C8A7AD7A7008}"/>
              </a:ext>
            </a:extLst>
          </p:cNvPr>
          <p:cNvSpPr txBox="1">
            <a:spLocks/>
          </p:cNvSpPr>
          <p:nvPr/>
        </p:nvSpPr>
        <p:spPr bwMode="auto">
          <a:xfrm>
            <a:off x="10637291" y="5785556"/>
            <a:ext cx="767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1"/>
                </a:solidFill>
              </a:rPr>
              <a:t>(3)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953EF7-2421-B55E-BE09-0317083D8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5320631-8A79-0C39-6A91-AEEEFE226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389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EAST AREA </a:t>
            </a:r>
            <a:r>
              <a:rPr lang="fr-CH" dirty="0"/>
              <a:t>BEAM CHARACTERISTICS</a:t>
            </a:r>
            <a:br>
              <a:rPr lang="en-US" dirty="0"/>
            </a:b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FDDAAE-CEAB-1CC9-D0E2-BBF20D98E978}"/>
              </a:ext>
            </a:extLst>
          </p:cNvPr>
          <p:cNvSpPr txBox="1"/>
          <p:nvPr/>
        </p:nvSpPr>
        <p:spPr bwMode="auto">
          <a:xfrm>
            <a:off x="2855640" y="3405478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/>
            </a:lvl1pPr>
          </a:lstStyle>
          <a:p>
            <a:r>
              <a:rPr lang="fr-CH" dirty="0" err="1"/>
              <a:t>Secondary</a:t>
            </a:r>
            <a:r>
              <a:rPr lang="fr-CH" dirty="0"/>
              <a:t> Beam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AB5A46B-421C-705C-5621-FA22F983B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00922"/>
              </p:ext>
            </p:extLst>
          </p:nvPr>
        </p:nvGraphicFramePr>
        <p:xfrm>
          <a:off x="2855640" y="1556295"/>
          <a:ext cx="6265640" cy="1503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883">
                  <a:extLst>
                    <a:ext uri="{9D8B030D-6E8A-4147-A177-3AD203B41FA5}">
                      <a16:colId xmlns:a16="http://schemas.microsoft.com/office/drawing/2014/main" val="1225492313"/>
                    </a:ext>
                  </a:extLst>
                </a:gridCol>
                <a:gridCol w="3154757">
                  <a:extLst>
                    <a:ext uri="{9D8B030D-6E8A-4147-A177-3AD203B41FA5}">
                      <a16:colId xmlns:a16="http://schemas.microsoft.com/office/drawing/2014/main" val="2925728299"/>
                    </a:ext>
                  </a:extLst>
                </a:gridCol>
              </a:tblGrid>
              <a:tr h="294593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026462"/>
                  </a:ext>
                </a:extLst>
              </a:tr>
              <a:tr h="294593">
                <a:tc>
                  <a:txBody>
                    <a:bodyPr/>
                    <a:lstStyle/>
                    <a:p>
                      <a:r>
                        <a:rPr lang="en-GB" sz="1200" dirty="0"/>
                        <a:t>Proton beam momentum [GeV/c]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24 (requests to go lower for longer spills)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819906"/>
                  </a:ext>
                </a:extLst>
              </a:tr>
              <a:tr h="402668">
                <a:tc>
                  <a:txBody>
                    <a:bodyPr/>
                    <a:lstStyle/>
                    <a:p>
                      <a:r>
                        <a:rPr lang="en-GB" sz="1200" dirty="0"/>
                        <a:t>Maximum flux per PS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3E11 for T09-T11</a:t>
                      </a:r>
                    </a:p>
                    <a:p>
                      <a:r>
                        <a:rPr lang="en-GB" sz="1200" dirty="0"/>
                        <a:t>8E11 for T08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757678"/>
                  </a:ext>
                </a:extLst>
              </a:tr>
              <a:tr h="402668">
                <a:tc>
                  <a:txBody>
                    <a:bodyPr/>
                    <a:lstStyle/>
                    <a:p>
                      <a:r>
                        <a:rPr lang="en-GB" sz="1200" dirty="0"/>
                        <a:t>Maximum # protons per second (individual limits for RP)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/>
                        <a:t>3.3E10 for T09-T11, 6.6E10 for T08, 4.4E10 for F6D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21350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EFE626B-D3F5-DE0C-A75C-B9C43D8BE305}"/>
              </a:ext>
            </a:extLst>
          </p:cNvPr>
          <p:cNvSpPr txBox="1"/>
          <p:nvPr/>
        </p:nvSpPr>
        <p:spPr bwMode="auto">
          <a:xfrm>
            <a:off x="2855640" y="1186963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Primary</a:t>
            </a:r>
            <a:r>
              <a:rPr lang="fr-CH" dirty="0"/>
              <a:t> Beam (T8)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7">
                <a:extLst>
                  <a:ext uri="{FF2B5EF4-FFF2-40B4-BE49-F238E27FC236}">
                    <a16:creationId xmlns:a16="http://schemas.microsoft.com/office/drawing/2014/main" id="{D3A277BD-D0D0-A519-A68B-426AF8BD3E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1887513"/>
                  </p:ext>
                </p:extLst>
              </p:nvPr>
            </p:nvGraphicFramePr>
            <p:xfrm>
              <a:off x="2855640" y="3798120"/>
              <a:ext cx="6265640" cy="171644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962106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358381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1282916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662237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271559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T09 Target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T10/T11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21398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1659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Max Momentum (GeV/c)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11.5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169396">
                    <a:tc>
                      <a:txBody>
                        <a:bodyPr/>
                        <a:lstStyle/>
                        <a:p>
                          <a:r>
                            <a:rPr lang="en-GB" sz="1200" dirty="0" err="1"/>
                            <a:t>Δp</a:t>
                          </a:r>
                          <a:r>
                            <a:rPr lang="en-GB" sz="1200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0.7</a:t>
                          </a:r>
                          <a:r>
                            <a:rPr lang="en-GB" sz="1200" baseline="0" dirty="0"/>
                            <a:t> to</a:t>
                          </a:r>
                          <a:r>
                            <a:rPr lang="en-GB" sz="12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15.0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0.7</a:t>
                          </a:r>
                          <a:r>
                            <a:rPr lang="en-GB" sz="1200" baseline="0" dirty="0"/>
                            <a:t> </a:t>
                          </a:r>
                          <a:r>
                            <a:rPr lang="en-GB" sz="1200" dirty="0"/>
                            <a:t>to</a:t>
                          </a:r>
                          <a14:m>
                            <m:oMath xmlns:m="http://schemas.openxmlformats.org/officeDocument/2006/math">
                              <m:r>
                                <a:rPr lang="fr-CH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15.0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0.7 to</a:t>
                          </a:r>
                          <a14:m>
                            <m:oMath xmlns:m="http://schemas.openxmlformats.org/officeDocument/2006/math">
                              <m:r>
                                <a:rPr lang="fr-CH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200" dirty="0"/>
                            <a:t>15.0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Maximum intensity/spill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aseline="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  <a:endParaRPr lang="en-GB" sz="12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44842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Available particle types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GB" sz="1200" dirty="0"/>
                            <a:t>Pure electrons (T09) or mixed/pure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7">
                <a:extLst>
                  <a:ext uri="{FF2B5EF4-FFF2-40B4-BE49-F238E27FC236}">
                    <a16:creationId xmlns:a16="http://schemas.microsoft.com/office/drawing/2014/main" id="{D3A277BD-D0D0-A519-A68B-426AF8BD3E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1887513"/>
                  </p:ext>
                </p:extLst>
              </p:nvPr>
            </p:nvGraphicFramePr>
            <p:xfrm>
              <a:off x="2855640" y="3798120"/>
              <a:ext cx="6265640" cy="171644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962106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358381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1282916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662237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T09 Target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T10/T11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T11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Max Momentum (GeV/c)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11.5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dirty="0" err="1"/>
                            <a:t>Δp</a:t>
                          </a:r>
                          <a:r>
                            <a:rPr lang="en-GB" sz="1200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4395" t="-306667" r="-217937" b="-23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58294" t="-306667" r="-130332" b="-23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6923" t="-306667" r="-733" b="-23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Maximum intensity/spill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aseline="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  <a:endParaRPr lang="en-GB" sz="12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~few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44842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Available particle types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GB" sz="1200" dirty="0"/>
                            <a:t>Pure electrons (T09) or mixed/pure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729E569-F6BD-8E9C-F9DE-E410C855A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0637291" y="578555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(2)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45BB4-DFF8-0158-164D-C904D7EA94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F4288B7-E50C-C56F-6B11-EB23EBC63A01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65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pc="-1" dirty="0">
              <a:latin typeface="Arial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None/>
            </a:pPr>
            <a:endParaRPr lang="en-US" spc="-1" dirty="0">
              <a:latin typeface="Arial"/>
            </a:endParaRPr>
          </a:p>
          <a:p>
            <a:pPr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>
                <a:latin typeface="Arial"/>
              </a:rPr>
              <a:t>Average overbooking of the SPS EHN1 lines about the same as in 2021 (and much more than in 2022!)</a:t>
            </a:r>
          </a:p>
          <a:p>
            <a:pPr lvl="1"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>
                <a:latin typeface="Arial"/>
              </a:rPr>
              <a:t>2021 we had only 18 weeks protons in EHN1 (2023 22 weeks) and had the first beam since 2018</a:t>
            </a:r>
          </a:p>
          <a:p>
            <a:pPr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pc="-1" dirty="0">
                <a:latin typeface="Arial"/>
              </a:rPr>
              <a:t>More calorimeter and exclusive main user requests now compared to 2021</a:t>
            </a:r>
          </a:p>
          <a:p>
            <a:pPr marL="2286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</a:pPr>
            <a:endParaRPr lang="en-US" sz="2000" b="0" strike="noStrike" spc="-1" dirty="0">
              <a:solidFill>
                <a:srgbClr val="003399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dirty="0"/>
              <a:t>Multi-user lines PS East Area and SPS North Area beam time requests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9" name="Table 3"/>
          <p:cNvGraphicFramePr/>
          <p:nvPr/>
        </p:nvGraphicFramePr>
        <p:xfrm>
          <a:off x="618066" y="942929"/>
          <a:ext cx="10957986" cy="3383280"/>
        </p:xfrm>
        <a:graphic>
          <a:graphicData uri="http://schemas.openxmlformats.org/drawingml/2006/table">
            <a:tbl>
              <a:tblPr/>
              <a:tblGrid>
                <a:gridCol w="1607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5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0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1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1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29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by SPSC related user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for LHC experiments R&amp;D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requested by other users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Total Requested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Weeks available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PS T9 &amp; T10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22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49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 main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latin typeface="Arial"/>
                        </a:rPr>
                        <a:t>85%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58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SPS H2, H4</a:t>
                      </a:r>
                      <a:endParaRPr lang="en-US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protons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28</a:t>
                      </a:r>
                      <a:r>
                        <a:rPr lang="en-US" sz="1800" b="0" strike="noStrike" spc="-1" baseline="0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28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 main</a:t>
                      </a:r>
                      <a:endParaRPr lang="en-US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 parasitic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69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 main</a:t>
                      </a: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157%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latin typeface="Arial"/>
                        </a:rPr>
                        <a:t>SPS H6, H8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latin typeface="Arial"/>
                        </a:rPr>
                        <a:t>protons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latin typeface="Arial"/>
                        </a:rPr>
                        <a:t>0 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0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latin typeface="Arial"/>
                        </a:rPr>
                        <a:t>64 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22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latin typeface="Arial"/>
                        </a:rPr>
                        <a:t>24 main</a:t>
                      </a:r>
                    </a:p>
                    <a:p>
                      <a:pPr algn="ctr"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18 parasitic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88</a:t>
                      </a:r>
                      <a:r>
                        <a:rPr lang="en-US" sz="1800" b="0" strike="noStrike" spc="-1" dirty="0">
                          <a:latin typeface="Arial"/>
                        </a:rPr>
                        <a:t> main</a:t>
                      </a:r>
                    </a:p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solidFill>
                            <a:srgbClr val="C00000"/>
                          </a:solidFill>
                          <a:latin typeface="Arial"/>
                        </a:rPr>
                        <a:t>200%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0" strike="noStrike" spc="-1" dirty="0">
                          <a:solidFill>
                            <a:srgbClr val="008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7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team&#10;&#10;Description automatically generated">
            <a:extLst>
              <a:ext uri="{FF2B5EF4-FFF2-40B4-BE49-F238E27FC236}">
                <a16:creationId xmlns:a16="http://schemas.microsoft.com/office/drawing/2014/main" id="{95E491C8-82E6-46B8-4F68-BE3F06C0A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268" y="1628800"/>
            <a:ext cx="7289380" cy="3943823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445601"/>
            <a:ext cx="11376025" cy="751151"/>
          </a:xfrm>
        </p:spPr>
        <p:txBody>
          <a:bodyPr/>
          <a:lstStyle/>
          <a:p>
            <a:r>
              <a:rPr lang="en-US" dirty="0"/>
              <a:t>OUR MISSION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0D24A-942E-E520-7367-97B171CDE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314" y="1039742"/>
            <a:ext cx="6929821" cy="193899"/>
          </a:xfr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fr-CH" sz="1400" dirty="0" err="1">
                <a:solidFill>
                  <a:schemeClr val="tx1"/>
                </a:solidFill>
              </a:rPr>
              <a:t>Provide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diagnosis instruments and support for the secondary beamlines.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C116A1A-F51F-2DB1-0814-D0100FB63AC4}"/>
              </a:ext>
            </a:extLst>
          </p:cNvPr>
          <p:cNvSpPr txBox="1">
            <a:spLocks/>
          </p:cNvSpPr>
          <p:nvPr/>
        </p:nvSpPr>
        <p:spPr bwMode="auto">
          <a:xfrm>
            <a:off x="263352" y="5057426"/>
            <a:ext cx="4320481" cy="3877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/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We are responsible for all instrumentation in the secondary beamlines.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8615C6E-11E5-38F5-2730-6D92D9742D06}"/>
              </a:ext>
            </a:extLst>
          </p:cNvPr>
          <p:cNvSpPr txBox="1">
            <a:spLocks/>
          </p:cNvSpPr>
          <p:nvPr/>
        </p:nvSpPr>
        <p:spPr bwMode="auto">
          <a:xfrm>
            <a:off x="255776" y="3101700"/>
            <a:ext cx="4320481" cy="193437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/>
              <a:buNone/>
              <a:defRPr sz="1400" b="1" u="sng">
                <a:ea typeface="Calibri" panose="020F0502020204030204" pitchFamily="34" charset="0"/>
              </a:defRPr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Support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none" dirty="0"/>
              <a:t>Support the beam physicists and experiments during operation.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300" b="1" dirty="0">
                <a:solidFill>
                  <a:schemeClr val="tx1"/>
                </a:solidFill>
              </a:rPr>
              <a:t>Weekly experiment turnover.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300" b="1" dirty="0">
              <a:solidFill>
                <a:schemeClr val="tx1"/>
              </a:solidFill>
            </a:endParaRP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13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none" dirty="0"/>
              <a:t>Adapt instruments to the needs of the physics program.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E1A0BB-2433-BC6A-53A7-9A0D05AD4273}"/>
              </a:ext>
            </a:extLst>
          </p:cNvPr>
          <p:cNvSpPr txBox="1"/>
          <p:nvPr/>
        </p:nvSpPr>
        <p:spPr bwMode="auto">
          <a:xfrm>
            <a:off x="263352" y="1772816"/>
            <a:ext cx="3744416" cy="89101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eaLnBrk="1" hangingPunct="1">
              <a:lnSpc>
                <a:spcPct val="90000"/>
              </a:lnSpc>
              <a:spcBef>
                <a:spcPts val="1800"/>
              </a:spcBef>
              <a:spcAft>
                <a:spcPts val="300"/>
              </a:spcAft>
              <a:buFont typeface="Arial"/>
              <a:buNone/>
              <a:defRPr sz="1400" b="1">
                <a:ea typeface="Calibri" panose="020F0502020204030204" pitchFamily="34" charset="0"/>
              </a:defRPr>
            </a:lvl1pPr>
            <a:lvl2pPr marL="324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648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</a:defRPr>
            </a:lvl3pPr>
            <a:lvl4pPr marL="972000" indent="-3240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</a:defRPr>
            </a:lvl4pPr>
            <a:lvl5pPr marL="2057400" indent="-2286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>
              <a:spcBef>
                <a:spcPts val="0"/>
              </a:spcBef>
            </a:pPr>
            <a:r>
              <a:rPr lang="fr-CH" u="sng" dirty="0"/>
              <a:t>Observables :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CH" dirty="0"/>
              <a:t>Profile / position.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CH" dirty="0" err="1"/>
              <a:t>Intensity</a:t>
            </a:r>
            <a:r>
              <a:rPr lang="fr-CH" dirty="0"/>
              <a:t> / Trigger / Time Of Flight.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CH" dirty="0"/>
              <a:t>Beam composition.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5A6DA8EF-59CD-4B42-8504-177E7FE7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2FFC412-5134-DE08-0A84-690528F4E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2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376243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5601"/>
            <a:ext cx="11376025" cy="679143"/>
          </a:xfrm>
        </p:spPr>
        <p:txBody>
          <a:bodyPr/>
          <a:lstStyle/>
          <a:p>
            <a:pPr>
              <a:defRPr/>
            </a:pPr>
            <a:r>
              <a:rPr lang="fr-CH" dirty="0"/>
              <a:t>THE EXPERIMENTAL AREAS</a:t>
            </a:r>
            <a:endParaRPr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CB5F484-D6DC-4580-A1DB-437BCEA9F2F9}"/>
              </a:ext>
            </a:extLst>
          </p:cNvPr>
          <p:cNvCxnSpPr/>
          <p:nvPr/>
        </p:nvCxnSpPr>
        <p:spPr>
          <a:xfrm flipH="1">
            <a:off x="8688288" y="4785107"/>
            <a:ext cx="432048" cy="576064"/>
          </a:xfrm>
          <a:prstGeom prst="straightConnector1">
            <a:avLst/>
          </a:prstGeom>
          <a:ln w="25400">
            <a:solidFill>
              <a:schemeClr val="bg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C1D806D-2619-D68D-0402-06386A4BBED1}"/>
              </a:ext>
            </a:extLst>
          </p:cNvPr>
          <p:cNvSpPr txBox="1"/>
          <p:nvPr/>
        </p:nvSpPr>
        <p:spPr bwMode="auto">
          <a:xfrm flipH="1">
            <a:off x="7752184" y="5279459"/>
            <a:ext cx="2834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East area Building 157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diagram of a complex&#10;&#10;Description automatically generated">
            <a:extLst>
              <a:ext uri="{FF2B5EF4-FFF2-40B4-BE49-F238E27FC236}">
                <a16:creationId xmlns:a16="http://schemas.microsoft.com/office/drawing/2014/main" id="{53A824A8-A7A0-3C7C-48A2-97D9BF25F48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5653"/>
            <a:ext cx="6768752" cy="4248472"/>
          </a:xfrm>
          <a:prstGeom prst="rect">
            <a:avLst/>
          </a:prstGeom>
        </p:spPr>
      </p:pic>
      <p:pic>
        <p:nvPicPr>
          <p:cNvPr id="6" name="Picture 5" descr="A diagram of a nuclear reactor&#10;&#10;Description automatically generated">
            <a:extLst>
              <a:ext uri="{FF2B5EF4-FFF2-40B4-BE49-F238E27FC236}">
                <a16:creationId xmlns:a16="http://schemas.microsoft.com/office/drawing/2014/main" id="{508379DC-CE5B-12E1-6883-74CA3D8638E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04034" y="3711947"/>
            <a:ext cx="2717338" cy="1793444"/>
          </a:xfrm>
          <a:prstGeom prst="rect">
            <a:avLst/>
          </a:prstGeom>
        </p:spPr>
      </p:pic>
      <p:pic>
        <p:nvPicPr>
          <p:cNvPr id="7" name="Picture 6" descr="A colorful lines of light coming out of a box&#10;&#10;Description automatically generated">
            <a:extLst>
              <a:ext uri="{FF2B5EF4-FFF2-40B4-BE49-F238E27FC236}">
                <a16:creationId xmlns:a16="http://schemas.microsoft.com/office/drawing/2014/main" id="{56EF8228-3B1E-6B33-5DAB-9EB69B53EB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99143" y="753908"/>
            <a:ext cx="2717338" cy="13733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30B911-BBB3-B364-80F3-CCF78E9C8DE2}"/>
              </a:ext>
            </a:extLst>
          </p:cNvPr>
          <p:cNvSpPr txBox="1"/>
          <p:nvPr/>
        </p:nvSpPr>
        <p:spPr bwMode="auto">
          <a:xfrm>
            <a:off x="7613504" y="2204864"/>
            <a:ext cx="3653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Tx/>
              <a:buChar char="-"/>
              <a:defRPr sz="1600" b="1"/>
            </a:lvl1pPr>
          </a:lstStyle>
          <a:p>
            <a:pPr>
              <a:buFont typeface="Wingdings" panose="05000000000000000000" pitchFamily="2" charset="2"/>
              <a:buChar char="Ø"/>
            </a:pPr>
            <a:r>
              <a:rPr lang="fr-CH" sz="1400" dirty="0" err="1"/>
              <a:t>Intensity</a:t>
            </a:r>
            <a:r>
              <a:rPr lang="fr-CH" sz="1400" dirty="0"/>
              <a:t>: </a:t>
            </a:r>
            <a:r>
              <a:rPr lang="fr-CH" sz="14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10</a:t>
            </a:r>
            <a:r>
              <a:rPr lang="fr-CH" sz="1400" baseline="30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</a:t>
            </a:r>
            <a:r>
              <a:rPr lang="fr-CH" sz="1400" dirty="0"/>
              <a:t> to 10</a:t>
            </a:r>
            <a:r>
              <a:rPr lang="fr-CH" sz="18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</a:t>
            </a:r>
            <a:r>
              <a:rPr lang="fr-CH" sz="1400" dirty="0"/>
              <a:t>  part/second.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6242E7-0971-0A7C-9E3D-6CBBC902043E}"/>
              </a:ext>
            </a:extLst>
          </p:cNvPr>
          <p:cNvSpPr txBox="1"/>
          <p:nvPr/>
        </p:nvSpPr>
        <p:spPr bwMode="auto">
          <a:xfrm>
            <a:off x="7613504" y="2492896"/>
            <a:ext cx="4533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Tx/>
              <a:buChar char="-"/>
              <a:defRPr sz="1600" b="1"/>
            </a:lvl1pPr>
          </a:lstStyle>
          <a:p>
            <a:pPr>
              <a:buFont typeface="Wingdings" panose="05000000000000000000" pitchFamily="2" charset="2"/>
              <a:buChar char="Ø"/>
            </a:pPr>
            <a:r>
              <a:rPr lang="fr-CH" sz="1400" dirty="0" err="1"/>
              <a:t>Slowly</a:t>
            </a:r>
            <a:r>
              <a:rPr lang="fr-CH" sz="1400" dirty="0"/>
              <a:t> </a:t>
            </a:r>
            <a:r>
              <a:rPr lang="fr-CH" sz="1400" dirty="0" err="1"/>
              <a:t>extracted</a:t>
            </a:r>
            <a:r>
              <a:rPr lang="fr-CH" sz="1400" dirty="0"/>
              <a:t>: 400 ms -&gt; 4,6 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A9CA83-C7DA-5DB3-13AC-E3090AA7739D}"/>
              </a:ext>
            </a:extLst>
          </p:cNvPr>
          <p:cNvSpPr txBox="1"/>
          <p:nvPr/>
        </p:nvSpPr>
        <p:spPr bwMode="auto">
          <a:xfrm>
            <a:off x="7613504" y="589149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1400" b="1" dirty="0"/>
              <a:t>2556 </a:t>
            </a:r>
            <a:r>
              <a:rPr lang="fr-CH" sz="1400" b="1" dirty="0" err="1"/>
              <a:t>bunches</a:t>
            </a:r>
            <a:r>
              <a:rPr lang="fr-CH" sz="1400" b="1" dirty="0"/>
              <a:t> per ring.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167229-44BE-F16C-2F6F-2F949CB407E9}"/>
              </a:ext>
            </a:extLst>
          </p:cNvPr>
          <p:cNvSpPr txBox="1"/>
          <p:nvPr/>
        </p:nvSpPr>
        <p:spPr bwMode="auto">
          <a:xfrm>
            <a:off x="8113188" y="3356992"/>
            <a:ext cx="305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fr-CH" sz="1800" dirty="0" err="1"/>
              <a:t>Primary</a:t>
            </a:r>
            <a:r>
              <a:rPr lang="fr-CH" sz="1800" dirty="0"/>
              <a:t> </a:t>
            </a:r>
            <a:r>
              <a:rPr lang="fr-CH" sz="1800" dirty="0" err="1"/>
              <a:t>beam</a:t>
            </a:r>
            <a:endParaRPr lang="fr-CH" sz="1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F9E54E-7D8A-5F9C-AACB-640FB993D0D6}"/>
              </a:ext>
            </a:extLst>
          </p:cNvPr>
          <p:cNvSpPr txBox="1"/>
          <p:nvPr/>
        </p:nvSpPr>
        <p:spPr bwMode="auto">
          <a:xfrm>
            <a:off x="8113188" y="415840"/>
            <a:ext cx="215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CH" dirty="0" err="1"/>
              <a:t>Secondary</a:t>
            </a:r>
            <a:r>
              <a:rPr lang="fr-CH" dirty="0"/>
              <a:t> </a:t>
            </a:r>
            <a:r>
              <a:rPr lang="fr-CH" dirty="0" err="1"/>
              <a:t>beam</a:t>
            </a:r>
            <a:endParaRPr lang="fr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2A899C-0B50-FA63-3834-4835A9A9BB46}"/>
              </a:ext>
            </a:extLst>
          </p:cNvPr>
          <p:cNvSpPr txBox="1"/>
          <p:nvPr/>
        </p:nvSpPr>
        <p:spPr bwMode="auto">
          <a:xfrm>
            <a:off x="1700560" y="5354785"/>
            <a:ext cx="4179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sz="1600" dirty="0">
                <a:solidFill>
                  <a:schemeClr val="tx2"/>
                </a:solidFill>
              </a:rPr>
              <a:t>Experimental areas with fixed target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5F2BD65-083C-5A52-7934-9229A085F5A8}"/>
              </a:ext>
            </a:extLst>
          </p:cNvPr>
          <p:cNvSpPr/>
          <p:nvPr/>
        </p:nvSpPr>
        <p:spPr>
          <a:xfrm>
            <a:off x="2567608" y="2127265"/>
            <a:ext cx="1800200" cy="936104"/>
          </a:xfrm>
          <a:prstGeom prst="roundRect">
            <a:avLst/>
          </a:prstGeom>
          <a:noFill/>
          <a:ln w="285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3EC5E2D-C540-1B15-B2F2-651653AE6E3C}"/>
              </a:ext>
            </a:extLst>
          </p:cNvPr>
          <p:cNvSpPr/>
          <p:nvPr/>
        </p:nvSpPr>
        <p:spPr bwMode="auto">
          <a:xfrm>
            <a:off x="5375920" y="4008348"/>
            <a:ext cx="1027078" cy="776759"/>
          </a:xfrm>
          <a:prstGeom prst="roundRect">
            <a:avLst/>
          </a:prstGeom>
          <a:noFill/>
          <a:ln w="285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979C6B-7BA6-1714-2387-59FBAEE84536}"/>
              </a:ext>
            </a:extLst>
          </p:cNvPr>
          <p:cNvSpPr/>
          <p:nvPr/>
        </p:nvSpPr>
        <p:spPr>
          <a:xfrm>
            <a:off x="2003187" y="3756983"/>
            <a:ext cx="997289" cy="536113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EB1304-CAB5-1042-DD83-FB5332857290}"/>
              </a:ext>
            </a:extLst>
          </p:cNvPr>
          <p:cNvSpPr/>
          <p:nvPr/>
        </p:nvSpPr>
        <p:spPr bwMode="auto">
          <a:xfrm>
            <a:off x="3935758" y="3660355"/>
            <a:ext cx="1272287" cy="776758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FE9E907D-A486-C2F6-6205-990641D7895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52FCE0CE-BBCD-E20F-722E-68C9C4DE9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5130C1-2838-C1B3-6F69-9789369E8D09}"/>
              </a:ext>
            </a:extLst>
          </p:cNvPr>
          <p:cNvSpPr txBox="1"/>
          <p:nvPr/>
        </p:nvSpPr>
        <p:spPr bwMode="auto">
          <a:xfrm>
            <a:off x="7608168" y="2819696"/>
            <a:ext cx="4533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Tx/>
              <a:buChar char="-"/>
              <a:defRPr sz="1600" b="1"/>
            </a:lvl1pPr>
          </a:lstStyle>
          <a:p>
            <a:pPr>
              <a:buFont typeface="Wingdings" panose="05000000000000000000" pitchFamily="2" charset="2"/>
              <a:buChar char="Ø"/>
            </a:pPr>
            <a:r>
              <a:rPr lang="fr-CH" sz="1400" dirty="0" err="1"/>
              <a:t>Unbunched</a:t>
            </a:r>
            <a:r>
              <a:rPr lang="fr-CH" sz="14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A541A3-B17C-9334-D566-26E81648A2A1}"/>
              </a:ext>
            </a:extLst>
          </p:cNvPr>
          <p:cNvSpPr txBox="1"/>
          <p:nvPr/>
        </p:nvSpPr>
        <p:spPr bwMode="auto">
          <a:xfrm>
            <a:off x="7618396" y="5583713"/>
            <a:ext cx="4533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Tx/>
              <a:buChar char="-"/>
              <a:defRPr sz="1600" b="1"/>
            </a:lvl1pPr>
          </a:lstStyle>
          <a:p>
            <a:pPr>
              <a:buFont typeface="Wingdings" panose="05000000000000000000" pitchFamily="2" charset="2"/>
              <a:buChar char="Ø"/>
            </a:pPr>
            <a:r>
              <a:rPr lang="fr-CH" sz="1400" dirty="0" err="1"/>
              <a:t>Higher</a:t>
            </a:r>
            <a:r>
              <a:rPr lang="fr-CH" sz="1400" dirty="0"/>
              <a:t> </a:t>
            </a:r>
            <a:r>
              <a:rPr lang="fr-CH" sz="1400" dirty="0" err="1"/>
              <a:t>intensities</a:t>
            </a:r>
            <a:r>
              <a:rPr lang="fr-CH" sz="14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376243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5601"/>
            <a:ext cx="11376025" cy="679143"/>
          </a:xfrm>
        </p:spPr>
        <p:txBody>
          <a:bodyPr/>
          <a:lstStyle/>
          <a:p>
            <a:pPr>
              <a:defRPr/>
            </a:pPr>
            <a:r>
              <a:rPr lang="en-US"/>
              <a:t>WHERE ?</a:t>
            </a:r>
            <a:endParaRPr dirty="0"/>
          </a:p>
        </p:txBody>
      </p:sp>
      <p:pic>
        <p:nvPicPr>
          <p:cNvPr id="27" name="Picture Placeholder 7">
            <a:extLst>
              <a:ext uri="{FF2B5EF4-FFF2-40B4-BE49-F238E27FC236}">
                <a16:creationId xmlns:a16="http://schemas.microsoft.com/office/drawing/2014/main" id="{A2DDB962-BC89-5AEE-FC19-DFDF53E368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9449" y="251954"/>
            <a:ext cx="3410541" cy="2709136"/>
          </a:xfrm>
          <a:noFill/>
        </p:spPr>
      </p:pic>
      <p:pic>
        <p:nvPicPr>
          <p:cNvPr id="33" name="Picture 32" descr="A map of a city&#10;&#10;Description automatically generated">
            <a:extLst>
              <a:ext uri="{FF2B5EF4-FFF2-40B4-BE49-F238E27FC236}">
                <a16:creationId xmlns:a16="http://schemas.microsoft.com/office/drawing/2014/main" id="{1B53F172-88BC-DCB5-5593-7CE7929358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449" y="3154737"/>
            <a:ext cx="3409947" cy="2923610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CB5F484-D6DC-4580-A1DB-437BCEA9F2F9}"/>
              </a:ext>
            </a:extLst>
          </p:cNvPr>
          <p:cNvCxnSpPr/>
          <p:nvPr/>
        </p:nvCxnSpPr>
        <p:spPr>
          <a:xfrm flipH="1">
            <a:off x="8688288" y="4785107"/>
            <a:ext cx="432048" cy="576064"/>
          </a:xfrm>
          <a:prstGeom prst="straightConnector1">
            <a:avLst/>
          </a:prstGeom>
          <a:ln w="25400">
            <a:solidFill>
              <a:schemeClr val="bg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C1D806D-2619-D68D-0402-06386A4BBED1}"/>
              </a:ext>
            </a:extLst>
          </p:cNvPr>
          <p:cNvSpPr txBox="1"/>
          <p:nvPr/>
        </p:nvSpPr>
        <p:spPr bwMode="auto">
          <a:xfrm flipH="1">
            <a:off x="7752184" y="5279459"/>
            <a:ext cx="2834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East area Building 157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diagram of a complex&#10;&#10;Description automatically generated">
            <a:extLst>
              <a:ext uri="{FF2B5EF4-FFF2-40B4-BE49-F238E27FC236}">
                <a16:creationId xmlns:a16="http://schemas.microsoft.com/office/drawing/2014/main" id="{53A824A8-A7A0-3C7C-48A2-97D9BF25F48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5653"/>
            <a:ext cx="6768752" cy="4248472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52D1E85-D6EF-C5AD-8D86-F39203B22DDC}"/>
              </a:ext>
            </a:extLst>
          </p:cNvPr>
          <p:cNvGrpSpPr/>
          <p:nvPr/>
        </p:nvGrpSpPr>
        <p:grpSpPr>
          <a:xfrm>
            <a:off x="3300424" y="3951956"/>
            <a:ext cx="4499025" cy="890984"/>
            <a:chOff x="3300424" y="3951956"/>
            <a:chExt cx="4499025" cy="89098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2C612B5-F4EF-CAA3-5A9D-E64C5FE6386B}"/>
                </a:ext>
              </a:extLst>
            </p:cNvPr>
            <p:cNvSpPr/>
            <p:nvPr/>
          </p:nvSpPr>
          <p:spPr>
            <a:xfrm>
              <a:off x="3300424" y="4482940"/>
              <a:ext cx="1224000" cy="360000"/>
            </a:xfrm>
            <a:prstGeom prst="ellipse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5BD28DF-F63B-84CC-BC10-7D4A81AF1620}"/>
                </a:ext>
              </a:extLst>
            </p:cNvPr>
            <p:cNvCxnSpPr/>
            <p:nvPr/>
          </p:nvCxnSpPr>
          <p:spPr>
            <a:xfrm>
              <a:off x="4128424" y="4493740"/>
              <a:ext cx="1368152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BCF63D5-DE5A-25FD-EC56-992BB15DB126}"/>
                </a:ext>
              </a:extLst>
            </p:cNvPr>
            <p:cNvSpPr/>
            <p:nvPr/>
          </p:nvSpPr>
          <p:spPr bwMode="auto">
            <a:xfrm>
              <a:off x="5256720" y="3951956"/>
              <a:ext cx="1224000" cy="864096"/>
            </a:xfrm>
            <a:prstGeom prst="ellipse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EDAE049-E34D-AC12-D655-AC6D27030AFE}"/>
                </a:ext>
              </a:extLst>
            </p:cNvPr>
            <p:cNvCxnSpPr>
              <a:cxnSpLocks/>
              <a:endCxn id="33" idx="1"/>
            </p:cNvCxnSpPr>
            <p:nvPr/>
          </p:nvCxnSpPr>
          <p:spPr bwMode="auto">
            <a:xfrm>
              <a:off x="6480720" y="4374154"/>
              <a:ext cx="1318729" cy="242388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B8F6F24-6F1B-2797-13F3-3D803CDE801A}"/>
              </a:ext>
            </a:extLst>
          </p:cNvPr>
          <p:cNvGrpSpPr/>
          <p:nvPr/>
        </p:nvGrpSpPr>
        <p:grpSpPr>
          <a:xfrm>
            <a:off x="2040424" y="1606522"/>
            <a:ext cx="5759025" cy="2120418"/>
            <a:chOff x="2040424" y="1606522"/>
            <a:chExt cx="5759025" cy="212041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2BB023-2820-FD02-5425-54B83DD49E66}"/>
                </a:ext>
              </a:extLst>
            </p:cNvPr>
            <p:cNvSpPr/>
            <p:nvPr/>
          </p:nvSpPr>
          <p:spPr bwMode="auto">
            <a:xfrm>
              <a:off x="2040424" y="2970940"/>
              <a:ext cx="2484000" cy="756000"/>
            </a:xfrm>
            <a:prstGeom prst="ellipse">
              <a:avLst/>
            </a:prstGeom>
            <a:noFill/>
            <a:ln w="28575">
              <a:solidFill>
                <a:srgbClr val="97B7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06002CB-A71E-172B-686B-A2F2AFD1165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76264" y="2799828"/>
              <a:ext cx="504056" cy="288032"/>
            </a:xfrm>
            <a:prstGeom prst="line">
              <a:avLst/>
            </a:prstGeom>
            <a:ln w="28575">
              <a:solidFill>
                <a:srgbClr val="97B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1440B63-8EEC-FB62-1DB4-A330D4563BEC}"/>
                </a:ext>
              </a:extLst>
            </p:cNvPr>
            <p:cNvSpPr/>
            <p:nvPr/>
          </p:nvSpPr>
          <p:spPr bwMode="auto">
            <a:xfrm>
              <a:off x="2604160" y="2136221"/>
              <a:ext cx="1788328" cy="756000"/>
            </a:xfrm>
            <a:prstGeom prst="ellipse">
              <a:avLst/>
            </a:prstGeom>
            <a:noFill/>
            <a:ln w="28575">
              <a:solidFill>
                <a:srgbClr val="97B7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1C772C5-61FD-99C5-FD4A-A0F290EDF238}"/>
                </a:ext>
              </a:extLst>
            </p:cNvPr>
            <p:cNvCxnSpPr>
              <a:stCxn id="16" idx="6"/>
              <a:endCxn id="27" idx="1"/>
            </p:cNvCxnSpPr>
            <p:nvPr/>
          </p:nvCxnSpPr>
          <p:spPr>
            <a:xfrm flipV="1">
              <a:off x="4392488" y="1606522"/>
              <a:ext cx="3406961" cy="907699"/>
            </a:xfrm>
            <a:prstGeom prst="straightConnector1">
              <a:avLst/>
            </a:prstGeom>
            <a:ln w="38100">
              <a:solidFill>
                <a:srgbClr val="97B7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2C0C1F4B-C72B-E893-5421-5F9FF5D1626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71E261B6-1FC8-3A6C-3206-A45178644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28C340A5-E72E-43C9-8A1A-68ABFC9DB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85"/>
          <a:stretch/>
        </p:blipFill>
        <p:spPr>
          <a:xfrm>
            <a:off x="623392" y="920944"/>
            <a:ext cx="8175989" cy="5172352"/>
          </a:xfrm>
          <a:noFill/>
        </p:spPr>
      </p:pic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3D084CA3-8A6F-45B8-9534-F06791816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29/03/2021</a:t>
            </a:r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B8DB3D58-2AEF-4304-9D07-512670782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786CBEB-BE18-4AB7-B14F-FEC930CD1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46400"/>
            <a:ext cx="11376025" cy="1065742"/>
          </a:xfrm>
        </p:spPr>
        <p:txBody>
          <a:bodyPr/>
          <a:lstStyle/>
          <a:p>
            <a:r>
              <a:rPr lang="en-US" dirty="0"/>
              <a:t>EAST AREA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0E31DB-ED73-4297-8815-911AEE94DDA8}"/>
              </a:ext>
            </a:extLst>
          </p:cNvPr>
          <p:cNvSpPr txBox="1"/>
          <p:nvPr/>
        </p:nvSpPr>
        <p:spPr>
          <a:xfrm>
            <a:off x="7392144" y="231577"/>
            <a:ext cx="4752528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Built in 60’s and renovated during LS2.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250 meters beamlines.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2 permanent EAs.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2</a:t>
            </a:r>
            <a:r>
              <a:rPr lang="en-GB" dirty="0"/>
              <a:t> </a:t>
            </a:r>
            <a:r>
              <a:rPr lang="en-GB" b="1" dirty="0"/>
              <a:t>versatile</a:t>
            </a:r>
            <a:r>
              <a:rPr lang="en-GB" dirty="0"/>
              <a:t> </a:t>
            </a:r>
            <a:r>
              <a:rPr lang="en-GB" b="1" dirty="0"/>
              <a:t>EAs.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b="1" dirty="0"/>
              <a:t>~50 Main </a:t>
            </a:r>
            <a:r>
              <a:rPr lang="fr-CH" b="1" dirty="0" err="1"/>
              <a:t>Users</a:t>
            </a:r>
            <a:r>
              <a:rPr lang="fr-CH" b="1" dirty="0"/>
              <a:t>.</a:t>
            </a:r>
            <a:endParaRPr lang="en-GB" b="1" dirty="0"/>
          </a:p>
          <a:p>
            <a:pPr algn="l"/>
            <a:endParaRPr lang="en-GB" b="1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405AE7-1274-46EE-BE12-95D031ABC76A}"/>
              </a:ext>
            </a:extLst>
          </p:cNvPr>
          <p:cNvCxnSpPr>
            <a:cxnSpLocks/>
          </p:cNvCxnSpPr>
          <p:nvPr/>
        </p:nvCxnSpPr>
        <p:spPr>
          <a:xfrm flipV="1">
            <a:off x="5169811" y="1710513"/>
            <a:ext cx="2205504" cy="1525094"/>
          </a:xfrm>
          <a:prstGeom prst="straightConnector1">
            <a:avLst/>
          </a:prstGeom>
          <a:ln w="25400">
            <a:solidFill>
              <a:srgbClr val="FB29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CB99B3-CD91-4625-9808-56664E6EDCA0}"/>
              </a:ext>
            </a:extLst>
          </p:cNvPr>
          <p:cNvCxnSpPr>
            <a:cxnSpLocks/>
          </p:cNvCxnSpPr>
          <p:nvPr/>
        </p:nvCxnSpPr>
        <p:spPr>
          <a:xfrm flipV="1">
            <a:off x="6145783" y="1772816"/>
            <a:ext cx="1246361" cy="2009464"/>
          </a:xfrm>
          <a:prstGeom prst="straightConnector1">
            <a:avLst/>
          </a:prstGeom>
          <a:ln w="25400">
            <a:solidFill>
              <a:srgbClr val="FB29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5A607D-CBA0-4253-9E65-5C7D167F7DE0}"/>
              </a:ext>
            </a:extLst>
          </p:cNvPr>
          <p:cNvCxnSpPr>
            <a:cxnSpLocks/>
          </p:cNvCxnSpPr>
          <p:nvPr/>
        </p:nvCxnSpPr>
        <p:spPr>
          <a:xfrm>
            <a:off x="5123786" y="4385089"/>
            <a:ext cx="3862497" cy="1217515"/>
          </a:xfrm>
          <a:prstGeom prst="straightConnector1">
            <a:avLst/>
          </a:prstGeom>
          <a:ln w="25400">
            <a:solidFill>
              <a:srgbClr val="FB29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>
            <a:extLst>
              <a:ext uri="{FF2B5EF4-FFF2-40B4-BE49-F238E27FC236}">
                <a16:creationId xmlns:a16="http://schemas.microsoft.com/office/drawing/2014/main" id="{5FD715DA-1BBB-44B9-43BD-DF8356F9A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1834" y="1283131"/>
            <a:ext cx="1525259" cy="106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48CA40F6-CD06-6259-8CCC-7B8DB73BFA60}"/>
              </a:ext>
            </a:extLst>
          </p:cNvPr>
          <p:cNvGrpSpPr/>
          <p:nvPr/>
        </p:nvGrpSpPr>
        <p:grpSpPr>
          <a:xfrm>
            <a:off x="9082034" y="5317187"/>
            <a:ext cx="2214439" cy="728294"/>
            <a:chOff x="9082034" y="5317187"/>
            <a:chExt cx="2214439" cy="728294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FA7664AA-8BEB-93BD-BE4A-A31604E2DB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849924" y="5317187"/>
              <a:ext cx="1446549" cy="728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2417CCA8-C9E9-BB39-69B9-ED7E1B218A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2034" y="5358037"/>
              <a:ext cx="569003" cy="646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D3C494-FA93-7071-8F06-D940E60D1320}"/>
              </a:ext>
            </a:extLst>
          </p:cNvPr>
          <p:cNvGrpSpPr/>
          <p:nvPr/>
        </p:nvGrpSpPr>
        <p:grpSpPr>
          <a:xfrm>
            <a:off x="8832304" y="2852936"/>
            <a:ext cx="2951708" cy="1915907"/>
            <a:chOff x="8832304" y="2852936"/>
            <a:chExt cx="2951708" cy="1915907"/>
          </a:xfrm>
        </p:grpSpPr>
        <p:pic>
          <p:nvPicPr>
            <p:cNvPr id="19" name="Picture 18" descr="A picture containing close, engine&#10;&#10;Description automatically generated">
              <a:extLst>
                <a:ext uri="{FF2B5EF4-FFF2-40B4-BE49-F238E27FC236}">
                  <a16:creationId xmlns:a16="http://schemas.microsoft.com/office/drawing/2014/main" id="{B05549B8-20AE-4C24-AA12-A7BD7174B8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32304" y="2852936"/>
              <a:ext cx="1878196" cy="1915907"/>
            </a:xfrm>
            <a:prstGeom prst="rect">
              <a:avLst/>
            </a:prstGeom>
          </p:spPr>
        </p:pic>
        <p:pic>
          <p:nvPicPr>
            <p:cNvPr id="20" name="Picture 8">
              <a:extLst>
                <a:ext uri="{FF2B5EF4-FFF2-40B4-BE49-F238E27FC236}">
                  <a16:creationId xmlns:a16="http://schemas.microsoft.com/office/drawing/2014/main" id="{F1710DCD-2C8B-99DA-62A0-34E26FC0E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7593" y="4196344"/>
              <a:ext cx="1046419" cy="516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CA94E9C-C9E0-9691-113C-F20A768CE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362844" y="5983596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(1)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37D2FF-D656-447D-320E-0CBFAEBB92AF}"/>
              </a:ext>
            </a:extLst>
          </p:cNvPr>
          <p:cNvSpPr txBox="1">
            <a:spLocks/>
          </p:cNvSpPr>
          <p:nvPr/>
        </p:nvSpPr>
        <p:spPr bwMode="auto">
          <a:xfrm>
            <a:off x="11066400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358187-251D-E900-D922-AE1011299A76}"/>
              </a:ext>
            </a:extLst>
          </p:cNvPr>
          <p:cNvSpPr txBox="1"/>
          <p:nvPr/>
        </p:nvSpPr>
        <p:spPr bwMode="auto">
          <a:xfrm>
            <a:off x="4575959" y="2371737"/>
            <a:ext cx="680585" cy="334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28EE86-025B-75FF-3157-3865FAD2C78E}"/>
              </a:ext>
            </a:extLst>
          </p:cNvPr>
          <p:cNvSpPr txBox="1"/>
          <p:nvPr/>
        </p:nvSpPr>
        <p:spPr bwMode="auto">
          <a:xfrm>
            <a:off x="4489227" y="3235607"/>
            <a:ext cx="680584" cy="3270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E7EE9-1873-9763-5A17-2E09BC42F2A1}"/>
              </a:ext>
            </a:extLst>
          </p:cNvPr>
          <p:cNvSpPr txBox="1"/>
          <p:nvPr/>
        </p:nvSpPr>
        <p:spPr bwMode="auto">
          <a:xfrm>
            <a:off x="5519818" y="3782280"/>
            <a:ext cx="625965" cy="3270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193054-5B86-AE50-E06A-30D9A5A44202}"/>
              </a:ext>
            </a:extLst>
          </p:cNvPr>
          <p:cNvSpPr txBox="1"/>
          <p:nvPr/>
        </p:nvSpPr>
        <p:spPr bwMode="auto">
          <a:xfrm>
            <a:off x="4497821" y="4058085"/>
            <a:ext cx="625965" cy="3270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T08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C1F5A001-7791-9FE5-1783-67081EAE0942}"/>
              </a:ext>
            </a:extLst>
          </p:cNvPr>
          <p:cNvSpPr txBox="1">
            <a:spLocks/>
          </p:cNvSpPr>
          <p:nvPr/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B043DE44-250A-BF44-9FF5-B0D79F20E48B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FE87391-0266-426E-AEA0-34A9ACC69087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5256544" y="2539065"/>
            <a:ext cx="3729739" cy="889935"/>
          </a:xfrm>
          <a:prstGeom prst="straightConnector1">
            <a:avLst/>
          </a:prstGeom>
          <a:ln w="25400">
            <a:solidFill>
              <a:srgbClr val="FB29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185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64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EAST AREA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6CB996-FD47-5260-45A4-E7723AB61E9F}"/>
              </a:ext>
            </a:extLst>
          </p:cNvPr>
          <p:cNvSpPr txBox="1"/>
          <p:nvPr/>
        </p:nvSpPr>
        <p:spPr bwMode="auto">
          <a:xfrm>
            <a:off x="4439816" y="132747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DIVERSE ACTIVITIES</a:t>
            </a:r>
            <a:endParaRPr lang="en-US" b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65A84-01AC-29BF-AE57-43E52EB8F8DD}"/>
              </a:ext>
            </a:extLst>
          </p:cNvPr>
          <p:cNvSpPr txBox="1">
            <a:spLocks/>
          </p:cNvSpPr>
          <p:nvPr/>
        </p:nvSpPr>
        <p:spPr bwMode="auto">
          <a:xfrm>
            <a:off x="335360" y="3356289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rgbClr val="00B050"/>
                </a:solidFill>
              </a:rPr>
              <a:t>10</a:t>
            </a:r>
            <a:r>
              <a:rPr lang="fr-CH" sz="1800" dirty="0">
                <a:solidFill>
                  <a:schemeClr val="tx1"/>
                </a:solidFill>
              </a:rPr>
              <a:t> Profile monitors.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C6B284-8B60-5741-9892-5C522CF667F5}"/>
              </a:ext>
            </a:extLst>
          </p:cNvPr>
          <p:cNvSpPr txBox="1">
            <a:spLocks/>
          </p:cNvSpPr>
          <p:nvPr/>
        </p:nvSpPr>
        <p:spPr bwMode="auto">
          <a:xfrm>
            <a:off x="335360" y="3800622"/>
            <a:ext cx="415406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5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Intensity</a:t>
            </a:r>
            <a:r>
              <a:rPr lang="fr-CH" sz="1800" dirty="0">
                <a:solidFill>
                  <a:schemeClr val="tx1"/>
                </a:solidFill>
              </a:rPr>
              <a:t> / trigger / Time Of      </a:t>
            </a:r>
            <a:r>
              <a:rPr lang="fr-CH" sz="1800" dirty="0">
                <a:solidFill>
                  <a:schemeClr val="bg1"/>
                </a:solidFill>
              </a:rPr>
              <a:t>,    </a:t>
            </a:r>
            <a:r>
              <a:rPr lang="fr-CH" sz="1800" dirty="0">
                <a:solidFill>
                  <a:schemeClr val="tx1"/>
                </a:solidFill>
              </a:rPr>
              <a:t> Flight monitors (T.O.F.).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AC8E7A3-FDEB-5CA4-F3BA-204436BA1913}"/>
              </a:ext>
            </a:extLst>
          </p:cNvPr>
          <p:cNvSpPr txBox="1">
            <a:spLocks/>
          </p:cNvSpPr>
          <p:nvPr/>
        </p:nvSpPr>
        <p:spPr bwMode="auto">
          <a:xfrm>
            <a:off x="335360" y="4494254"/>
            <a:ext cx="403183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4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Particle</a:t>
            </a:r>
            <a:r>
              <a:rPr lang="fr-CH" sz="1800" dirty="0">
                <a:solidFill>
                  <a:schemeClr val="tx1"/>
                </a:solidFill>
              </a:rPr>
              <a:t> identification </a:t>
            </a:r>
            <a:r>
              <a:rPr lang="fr-CH" sz="1800" dirty="0">
                <a:solidFill>
                  <a:schemeClr val="bg1"/>
                </a:solidFill>
              </a:rPr>
              <a:t>,       ,      ,     </a:t>
            </a:r>
            <a:r>
              <a:rPr lang="fr-CH" sz="1800" dirty="0">
                <a:solidFill>
                  <a:schemeClr val="tx1"/>
                </a:solidFill>
              </a:rPr>
              <a:t>monitors.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B32094-52B3-A6E1-1CF3-E9BCAA383B00}"/>
              </a:ext>
            </a:extLst>
          </p:cNvPr>
          <p:cNvGrpSpPr/>
          <p:nvPr/>
        </p:nvGrpSpPr>
        <p:grpSpPr>
          <a:xfrm>
            <a:off x="4489420" y="1844824"/>
            <a:ext cx="7655252" cy="4257822"/>
            <a:chOff x="4372042" y="2099412"/>
            <a:chExt cx="7205134" cy="4007468"/>
          </a:xfrm>
        </p:grpSpPr>
        <p:pic>
          <p:nvPicPr>
            <p:cNvPr id="17" name="Picture 16" descr="A close-up of a toy&#10;&#10;Description automatically generated with low confidence">
              <a:extLst>
                <a:ext uri="{FF2B5EF4-FFF2-40B4-BE49-F238E27FC236}">
                  <a16:creationId xmlns:a16="http://schemas.microsoft.com/office/drawing/2014/main" id="{D7D01552-E51F-41D4-D85B-645E35855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2042" y="2099412"/>
              <a:ext cx="7205134" cy="400746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B961FB-C862-0DA3-6CF5-092B1B771503}"/>
                </a:ext>
              </a:extLst>
            </p:cNvPr>
            <p:cNvSpPr txBox="1"/>
            <p:nvPr/>
          </p:nvSpPr>
          <p:spPr>
            <a:xfrm>
              <a:off x="8688288" y="2882719"/>
              <a:ext cx="640568" cy="31497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T11</a:t>
              </a:r>
              <a:endParaRPr lang="el-G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D92C8D-119D-DA67-3DEB-B446A0713130}"/>
                </a:ext>
              </a:extLst>
            </p:cNvPr>
            <p:cNvSpPr txBox="1"/>
            <p:nvPr/>
          </p:nvSpPr>
          <p:spPr>
            <a:xfrm>
              <a:off x="8184232" y="3949758"/>
              <a:ext cx="64056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T10</a:t>
              </a:r>
              <a:endParaRPr lang="el-G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0A8C0DC-7F5F-53FB-726E-0A7D33CBE298}"/>
                </a:ext>
              </a:extLst>
            </p:cNvPr>
            <p:cNvSpPr txBox="1"/>
            <p:nvPr/>
          </p:nvSpPr>
          <p:spPr>
            <a:xfrm>
              <a:off x="7763292" y="5046634"/>
              <a:ext cx="58915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T09</a:t>
              </a:r>
              <a:endParaRPr lang="el-G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A296B2E-275E-E4B5-E447-F4D9AE8CF785}"/>
                </a:ext>
              </a:extLst>
            </p:cNvPr>
            <p:cNvSpPr txBox="1"/>
            <p:nvPr/>
          </p:nvSpPr>
          <p:spPr>
            <a:xfrm>
              <a:off x="5951984" y="5354411"/>
              <a:ext cx="58915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T08</a:t>
              </a:r>
              <a:endParaRPr lang="el-G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7D49671C-8E31-6D91-727A-CB9F685007AE}"/>
              </a:ext>
            </a:extLst>
          </p:cNvPr>
          <p:cNvSpPr txBox="1">
            <a:spLocks/>
          </p:cNvSpPr>
          <p:nvPr/>
        </p:nvSpPr>
        <p:spPr bwMode="auto">
          <a:xfrm>
            <a:off x="335360" y="1844824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4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Users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barrack</a:t>
            </a:r>
            <a:r>
              <a:rPr lang="fr-CH" sz="1800" dirty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440E2F1-FEAB-B88A-CAFB-149F44DF00B6}"/>
              </a:ext>
            </a:extLst>
          </p:cNvPr>
          <p:cNvSpPr txBox="1">
            <a:spLocks/>
          </p:cNvSpPr>
          <p:nvPr/>
        </p:nvSpPr>
        <p:spPr bwMode="auto">
          <a:xfrm>
            <a:off x="335360" y="2289156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1</a:t>
            </a:r>
            <a:r>
              <a:rPr lang="fr-CH" sz="1800" dirty="0">
                <a:solidFill>
                  <a:schemeClr val="tx1"/>
                </a:solidFill>
              </a:rPr>
              <a:t> BI </a:t>
            </a:r>
            <a:r>
              <a:rPr lang="fr-CH" sz="1800" dirty="0" err="1">
                <a:solidFill>
                  <a:schemeClr val="tx1"/>
                </a:solidFill>
              </a:rPr>
              <a:t>barrack</a:t>
            </a:r>
            <a:r>
              <a:rPr lang="fr-CH" sz="1800" dirty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3AD8B860-9368-E9B7-4EEE-9D4C62A12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376784" y="1482257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(2)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1F5B2306-A3C5-C303-AB50-174A4F31388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C15C2CA-74B4-BE24-EA01-A9635D8197D3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755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65CF841-AA72-6CC5-E2CF-6F62C4689B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617" y="2167763"/>
            <a:ext cx="9078031" cy="3835263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64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NORTH AREA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6CB996-FD47-5260-45A4-E7723AB61E9F}"/>
              </a:ext>
            </a:extLst>
          </p:cNvPr>
          <p:cNvSpPr txBox="1"/>
          <p:nvPr/>
        </p:nvSpPr>
        <p:spPr bwMode="auto">
          <a:xfrm>
            <a:off x="407988" y="115292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Built</a:t>
            </a:r>
            <a:r>
              <a:rPr lang="fr-CH" b="1" dirty="0"/>
              <a:t> in the 70’s.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BC08AB-23D6-3F6C-7DBF-556008808021}"/>
              </a:ext>
            </a:extLst>
          </p:cNvPr>
          <p:cNvSpPr txBox="1"/>
          <p:nvPr/>
        </p:nvSpPr>
        <p:spPr bwMode="auto">
          <a:xfrm>
            <a:off x="407988" y="2320583"/>
            <a:ext cx="1439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 b="1"/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60,000 </a:t>
            </a:r>
            <a:r>
              <a:rPr lang="pt-BR" dirty="0"/>
              <a:t>m2.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AECB7E-41EB-EBDD-E2C0-0A3D66BFA7DF}"/>
              </a:ext>
            </a:extLst>
          </p:cNvPr>
          <p:cNvSpPr txBox="1"/>
          <p:nvPr/>
        </p:nvSpPr>
        <p:spPr bwMode="auto">
          <a:xfrm>
            <a:off x="407988" y="1825079"/>
            <a:ext cx="7488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400" b="1" dirty="0"/>
              <a:t>Three experimental halls, service buildings and underground tunnels.</a:t>
            </a:r>
            <a:endParaRPr lang="pt-BR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4B38E3-913C-64C8-775F-0FE046603F61}"/>
              </a:ext>
            </a:extLst>
          </p:cNvPr>
          <p:cNvSpPr txBox="1"/>
          <p:nvPr/>
        </p:nvSpPr>
        <p:spPr bwMode="auto">
          <a:xfrm>
            <a:off x="407988" y="3311591"/>
            <a:ext cx="5260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/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b="1" dirty="0"/>
              <a:t>Four fixed targets fired from SPS.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B51CA7-39D3-38CE-75AA-44E877D59CD7}"/>
              </a:ext>
            </a:extLst>
          </p:cNvPr>
          <p:cNvSpPr txBox="1"/>
          <p:nvPr/>
        </p:nvSpPr>
        <p:spPr bwMode="auto">
          <a:xfrm>
            <a:off x="407988" y="2816087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Aft>
                <a:spcPts val="300"/>
              </a:spcAft>
              <a:defRPr sz="1400"/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b="1" dirty="0"/>
              <a:t>Six secondary beam lines (~7 km).</a:t>
            </a: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834FC256-F45D-7151-F8AC-D56DE44C4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304776" y="5877272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(3)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F26668-ECD0-6496-4E49-F6FB7D93A2A8}"/>
              </a:ext>
            </a:extLst>
          </p:cNvPr>
          <p:cNvSpPr txBox="1"/>
          <p:nvPr/>
        </p:nvSpPr>
        <p:spPr bwMode="auto">
          <a:xfrm>
            <a:off x="3359696" y="5149641"/>
            <a:ext cx="266429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NA-CONS</a:t>
            </a:r>
          </a:p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Phase 1: 2019 - 2029</a:t>
            </a:r>
          </a:p>
          <a:p>
            <a:r>
              <a:rPr lang="en-US" sz="2000" b="1" dirty="0">
                <a:solidFill>
                  <a:srgbClr val="CC6600"/>
                </a:solidFill>
              </a:rPr>
              <a:t>Phase 2: 2029 - 2035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BAC76F5-9DDC-9C5D-DE92-BBBE58867582}"/>
              </a:ext>
            </a:extLst>
          </p:cNvPr>
          <p:cNvSpPr txBox="1">
            <a:spLocks/>
          </p:cNvSpPr>
          <p:nvPr/>
        </p:nvSpPr>
        <p:spPr bwMode="auto">
          <a:xfrm>
            <a:off x="407988" y="3807095"/>
            <a:ext cx="403183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tx1"/>
                </a:solidFill>
              </a:rPr>
              <a:t>~160 </a:t>
            </a:r>
            <a:r>
              <a:rPr lang="fr-CH" sz="1400" dirty="0" err="1">
                <a:solidFill>
                  <a:schemeClr val="tx1"/>
                </a:solidFill>
              </a:rPr>
              <a:t>Experiments</a:t>
            </a:r>
            <a:r>
              <a:rPr lang="fr-CH" sz="1400" dirty="0">
                <a:solidFill>
                  <a:schemeClr val="tx1"/>
                </a:solidFill>
              </a:rPr>
              <a:t> &amp; 2000 </a:t>
            </a:r>
            <a:r>
              <a:rPr lang="fr-CH" sz="1400" dirty="0" err="1">
                <a:solidFill>
                  <a:schemeClr val="tx1"/>
                </a:solidFill>
              </a:rPr>
              <a:t>users</a:t>
            </a:r>
            <a:r>
              <a:rPr lang="fr-CH" sz="1400" dirty="0">
                <a:solidFill>
                  <a:schemeClr val="tx1"/>
                </a:solidFill>
              </a:rPr>
              <a:t> for 2023.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B45FB70-88FB-28DF-97DC-86B79CBCCAD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7F3A3047-7B2F-CDD3-ECA0-ABC1D562E769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569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464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NORTH AREA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6CB996-FD47-5260-45A4-E7723AB61E9F}"/>
              </a:ext>
            </a:extLst>
          </p:cNvPr>
          <p:cNvSpPr txBox="1"/>
          <p:nvPr/>
        </p:nvSpPr>
        <p:spPr bwMode="auto">
          <a:xfrm>
            <a:off x="4720750" y="88210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DIVERSE ACTIVITIES</a:t>
            </a:r>
            <a:endParaRPr lang="en-US" b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EC65A84-01AC-29BF-AE57-43E52EB8F8DD}"/>
              </a:ext>
            </a:extLst>
          </p:cNvPr>
          <p:cNvSpPr txBox="1">
            <a:spLocks/>
          </p:cNvSpPr>
          <p:nvPr/>
        </p:nvSpPr>
        <p:spPr bwMode="auto">
          <a:xfrm>
            <a:off x="407985" y="3645024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rgbClr val="00B050"/>
                </a:solidFill>
              </a:rPr>
              <a:t>114</a:t>
            </a:r>
            <a:r>
              <a:rPr lang="fr-CH" sz="1800" dirty="0">
                <a:solidFill>
                  <a:schemeClr val="tx1"/>
                </a:solidFill>
              </a:rPr>
              <a:t> Profile monitors.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C6B284-8B60-5741-9892-5C522CF667F5}"/>
              </a:ext>
            </a:extLst>
          </p:cNvPr>
          <p:cNvSpPr txBox="1">
            <a:spLocks/>
          </p:cNvSpPr>
          <p:nvPr/>
        </p:nvSpPr>
        <p:spPr bwMode="auto">
          <a:xfrm>
            <a:off x="407985" y="4069638"/>
            <a:ext cx="388781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49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Intensity</a:t>
            </a:r>
            <a:r>
              <a:rPr lang="fr-CH" sz="1800" dirty="0">
                <a:solidFill>
                  <a:schemeClr val="tx1"/>
                </a:solidFill>
              </a:rPr>
              <a:t> / trigger / Time Of                    </a:t>
            </a:r>
            <a:r>
              <a:rPr lang="fr-CH" sz="1800" dirty="0">
                <a:solidFill>
                  <a:schemeClr val="bg1"/>
                </a:solidFill>
              </a:rPr>
              <a:t>,       </a:t>
            </a:r>
            <a:r>
              <a:rPr lang="fr-CH" sz="1800" dirty="0">
                <a:solidFill>
                  <a:schemeClr val="tx1"/>
                </a:solidFill>
              </a:rPr>
              <a:t>Flight monitors.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AC8E7A3-FDEB-5CA4-F3BA-204436BA1913}"/>
              </a:ext>
            </a:extLst>
          </p:cNvPr>
          <p:cNvSpPr txBox="1">
            <a:spLocks/>
          </p:cNvSpPr>
          <p:nvPr/>
        </p:nvSpPr>
        <p:spPr bwMode="auto">
          <a:xfrm>
            <a:off x="407984" y="4743552"/>
            <a:ext cx="421599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21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Particle</a:t>
            </a:r>
            <a:r>
              <a:rPr lang="fr-CH" sz="1800" dirty="0">
                <a:solidFill>
                  <a:schemeClr val="tx1"/>
                </a:solidFill>
              </a:rPr>
              <a:t> identification  </a:t>
            </a:r>
            <a:r>
              <a:rPr lang="fr-CH" sz="1800" dirty="0">
                <a:solidFill>
                  <a:schemeClr val="bg1"/>
                </a:solidFill>
              </a:rPr>
              <a:t>     ,         ,       </a:t>
            </a:r>
            <a:r>
              <a:rPr lang="fr-CH" sz="1800" dirty="0">
                <a:solidFill>
                  <a:schemeClr val="tx1"/>
                </a:solidFill>
              </a:rPr>
              <a:t>monitors.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994D2C-346D-57DA-F7AA-38EC35583EE5}"/>
              </a:ext>
            </a:extLst>
          </p:cNvPr>
          <p:cNvGrpSpPr/>
          <p:nvPr/>
        </p:nvGrpSpPr>
        <p:grpSpPr>
          <a:xfrm>
            <a:off x="4720750" y="1299525"/>
            <a:ext cx="7145135" cy="4946632"/>
            <a:chOff x="4326242" y="1026403"/>
            <a:chExt cx="7539644" cy="5219754"/>
          </a:xfrm>
        </p:grpSpPr>
        <p:pic>
          <p:nvPicPr>
            <p:cNvPr id="3" name="Picture 2" descr="H4_repage_Gif++ 024.jpg">
              <a:extLst>
                <a:ext uri="{FF2B5EF4-FFF2-40B4-BE49-F238E27FC236}">
                  <a16:creationId xmlns:a16="http://schemas.microsoft.com/office/drawing/2014/main" id="{5848BF1E-9F33-3074-1F9A-5603D6FBE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6242" y="1026403"/>
              <a:ext cx="7539644" cy="5219754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00D8BEF-9C3C-56DE-FCD9-9F10BE66B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05115" y="2448389"/>
              <a:ext cx="1888236" cy="2970276"/>
            </a:xfrm>
            <a:prstGeom prst="straightConnector1">
              <a:avLst/>
            </a:prstGeom>
            <a:ln w="25400">
              <a:solidFill>
                <a:srgbClr val="FB29D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7E50555-02AB-2CCD-7EFB-10E5835DAB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69791" y="2443817"/>
              <a:ext cx="5521452" cy="3413252"/>
            </a:xfrm>
            <a:prstGeom prst="straightConnector1">
              <a:avLst/>
            </a:prstGeom>
            <a:ln w="25400">
              <a:solidFill>
                <a:srgbClr val="FB29D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910B26B-7491-9DD3-BC71-47970E50EE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2351" y="2449913"/>
              <a:ext cx="3698748" cy="1390396"/>
            </a:xfrm>
            <a:prstGeom prst="straightConnector1">
              <a:avLst/>
            </a:prstGeom>
            <a:ln w="25400">
              <a:solidFill>
                <a:srgbClr val="FB29D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68E8156-6895-A60F-AD50-F394D4AEBF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5991" y="2425529"/>
              <a:ext cx="4945380" cy="1386840"/>
            </a:xfrm>
            <a:prstGeom prst="straightConnector1">
              <a:avLst/>
            </a:prstGeom>
            <a:ln w="25400">
              <a:solidFill>
                <a:srgbClr val="FB29D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F5D4834-08F8-5634-A212-BCAD8D62D6D9}"/>
              </a:ext>
            </a:extLst>
          </p:cNvPr>
          <p:cNvSpPr txBox="1"/>
          <p:nvPr/>
        </p:nvSpPr>
        <p:spPr>
          <a:xfrm>
            <a:off x="4720750" y="1268760"/>
            <a:ext cx="7180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Served by four secondary beam lines, running simultaneously</a:t>
            </a:r>
          </a:p>
          <a:p>
            <a:r>
              <a:rPr lang="en-US" sz="2000" dirty="0">
                <a:solidFill>
                  <a:schemeClr val="bg1"/>
                </a:solidFill>
              </a:rPr>
              <a:t>Houses two Neutrino Platforms : NP02, NP04 (</a:t>
            </a:r>
            <a:r>
              <a:rPr lang="en-US" sz="2000" dirty="0" err="1">
                <a:solidFill>
                  <a:schemeClr val="bg1"/>
                </a:solidFill>
              </a:rPr>
              <a:t>ProtoDUNE</a:t>
            </a:r>
            <a:r>
              <a:rPr lang="en-US" sz="2000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44A1BE1-7534-0452-CB11-1A14FFAA33DE}"/>
              </a:ext>
            </a:extLst>
          </p:cNvPr>
          <p:cNvSpPr txBox="1">
            <a:spLocks/>
          </p:cNvSpPr>
          <p:nvPr/>
        </p:nvSpPr>
        <p:spPr bwMode="auto">
          <a:xfrm>
            <a:off x="407985" y="2240868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29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User’s</a:t>
            </a: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 err="1">
                <a:solidFill>
                  <a:schemeClr val="tx1"/>
                </a:solidFill>
              </a:rPr>
              <a:t>barrack</a:t>
            </a:r>
            <a:r>
              <a:rPr lang="fr-CH" sz="1800" dirty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3E8572C-480D-04DA-CD5D-6960B408F1C7}"/>
              </a:ext>
            </a:extLst>
          </p:cNvPr>
          <p:cNvSpPr txBox="1">
            <a:spLocks/>
          </p:cNvSpPr>
          <p:nvPr/>
        </p:nvSpPr>
        <p:spPr bwMode="auto">
          <a:xfrm>
            <a:off x="407985" y="2636912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00</a:t>
            </a:r>
            <a:r>
              <a:rPr lang="fr-CH" sz="1800" dirty="0">
                <a:solidFill>
                  <a:srgbClr val="00B050"/>
                </a:solidFill>
              </a:rPr>
              <a:t>9</a:t>
            </a:r>
            <a:r>
              <a:rPr lang="fr-CH" sz="1800" dirty="0">
                <a:solidFill>
                  <a:schemeClr val="tx1"/>
                </a:solidFill>
              </a:rPr>
              <a:t> BI </a:t>
            </a:r>
            <a:r>
              <a:rPr lang="fr-CH" sz="1800" dirty="0" err="1">
                <a:solidFill>
                  <a:schemeClr val="tx1"/>
                </a:solidFill>
              </a:rPr>
              <a:t>barrack</a:t>
            </a:r>
            <a:r>
              <a:rPr lang="fr-CH" sz="1800" dirty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CB4769F-8BAF-9009-D377-9D7BD5B8918C}"/>
              </a:ext>
            </a:extLst>
          </p:cNvPr>
          <p:cNvSpPr txBox="1">
            <a:spLocks/>
          </p:cNvSpPr>
          <p:nvPr/>
        </p:nvSpPr>
        <p:spPr bwMode="auto">
          <a:xfrm>
            <a:off x="407985" y="1844824"/>
            <a:ext cx="327794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CH" sz="1800" dirty="0">
                <a:solidFill>
                  <a:schemeClr val="tx1"/>
                </a:solidFill>
              </a:rPr>
              <a:t> </a:t>
            </a:r>
            <a:r>
              <a:rPr lang="fr-CH" sz="1800" dirty="0">
                <a:solidFill>
                  <a:schemeClr val="bg1"/>
                </a:solidFill>
              </a:rPr>
              <a:t>0</a:t>
            </a:r>
            <a:r>
              <a:rPr lang="fr-CH" sz="1800" dirty="0">
                <a:solidFill>
                  <a:srgbClr val="00B050"/>
                </a:solidFill>
              </a:rPr>
              <a:t>45</a:t>
            </a:r>
            <a:r>
              <a:rPr lang="fr-CH" sz="1800" dirty="0">
                <a:solidFill>
                  <a:schemeClr val="tx1"/>
                </a:solidFill>
              </a:rPr>
              <a:t> Test areas.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43A2E99D-A374-255A-1B4B-E79FBE65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1074579" y="937080"/>
            <a:ext cx="767888" cy="365125"/>
          </a:xfrm>
        </p:spPr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(3)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F70F638A-6ED2-7FBE-F40E-C894525F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13/12/2024</a:t>
            </a:r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363175C5-0213-F23C-46E0-E353F707769C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/>
              <a:t>W. Devauchelle - BI Day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07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28842</TotalTime>
  <Words>1661</Words>
  <Application>Microsoft Office PowerPoint</Application>
  <DocSecurity>0</DocSecurity>
  <PresentationFormat>Widescreen</PresentationFormat>
  <Paragraphs>466</Paragraphs>
  <Slides>29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Aptos</vt:lpstr>
      <vt:lpstr>Arial</vt:lpstr>
      <vt:lpstr>Arial Narrow</vt:lpstr>
      <vt:lpstr>Calibri</vt:lpstr>
      <vt:lpstr>Cambria Math</vt:lpstr>
      <vt:lpstr>Helvetica</vt:lpstr>
      <vt:lpstr>Symbol</vt:lpstr>
      <vt:lpstr>Wingdings</vt:lpstr>
      <vt:lpstr>Office Theme</vt:lpstr>
      <vt:lpstr>Default Design</vt:lpstr>
      <vt:lpstr>Designer Drawing</vt:lpstr>
      <vt:lpstr>INSIDE THE EXPERIMENTAL AREAS: WORK OF THE XEI SECTION</vt:lpstr>
      <vt:lpstr>OVERVIEW</vt:lpstr>
      <vt:lpstr>OUR MISSION</vt:lpstr>
      <vt:lpstr>THE EXPERIMENTAL AREAS</vt:lpstr>
      <vt:lpstr>WHERE ?</vt:lpstr>
      <vt:lpstr>EAST AREA</vt:lpstr>
      <vt:lpstr>EAST AREA</vt:lpstr>
      <vt:lpstr>NORTH AREA</vt:lpstr>
      <vt:lpstr>NORTH AREA</vt:lpstr>
      <vt:lpstr>Overview of beam instrumentation in the Experimental Areas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 of some interventions</vt:lpstr>
      <vt:lpstr>SOME INTERVENTIONS</vt:lpstr>
      <vt:lpstr>SOME INTERVENTIONS</vt:lpstr>
      <vt:lpstr>SUMMARY</vt:lpstr>
      <vt:lpstr>PowerPoint Presentation</vt:lpstr>
      <vt:lpstr>Cherenkov threshold counter (XCET) Mirror refurbishment</vt:lpstr>
      <vt:lpstr>TIME OF FLIGHT</vt:lpstr>
      <vt:lpstr>NORTH AREA BEAM CHARACTERISTICS </vt:lpstr>
      <vt:lpstr>EAST AREA BEAM CHARACTERISTICS </vt:lpstr>
      <vt:lpstr>Multi-user lines PS East Area and SPS North Area beam time requests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Wilfried Devauchelle</dc:creator>
  <cp:keywords/>
  <dc:description/>
  <cp:lastModifiedBy>Wilfried Devauchelle</cp:lastModifiedBy>
  <cp:revision>155</cp:revision>
  <cp:lastPrinted>2024-12-05T15:00:27Z</cp:lastPrinted>
  <dcterms:created xsi:type="dcterms:W3CDTF">2024-10-22T12:50:21Z</dcterms:created>
  <dcterms:modified xsi:type="dcterms:W3CDTF">2024-12-12T21:24:59Z</dcterms:modified>
  <cp:category/>
  <dc:identifier/>
  <cp:contentStatus/>
  <dc:language/>
  <cp:version/>
</cp:coreProperties>
</file>