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9" r:id="rId2"/>
    <p:sldId id="304" r:id="rId3"/>
    <p:sldId id="323" r:id="rId4"/>
    <p:sldId id="307" r:id="rId5"/>
    <p:sldId id="314" r:id="rId6"/>
    <p:sldId id="395" r:id="rId7"/>
    <p:sldId id="325" r:id="rId8"/>
    <p:sldId id="396" r:id="rId9"/>
    <p:sldId id="326" r:id="rId10"/>
    <p:sldId id="327" r:id="rId11"/>
    <p:sldId id="328" r:id="rId12"/>
    <p:sldId id="329" r:id="rId13"/>
    <p:sldId id="331" r:id="rId14"/>
    <p:sldId id="332" r:id="rId15"/>
    <p:sldId id="333" r:id="rId16"/>
    <p:sldId id="369" r:id="rId17"/>
    <p:sldId id="334" r:id="rId18"/>
    <p:sldId id="373" r:id="rId19"/>
    <p:sldId id="379" r:id="rId20"/>
    <p:sldId id="374" r:id="rId21"/>
    <p:sldId id="383" r:id="rId22"/>
    <p:sldId id="375" r:id="rId23"/>
    <p:sldId id="376" r:id="rId24"/>
    <p:sldId id="397" r:id="rId25"/>
    <p:sldId id="316" r:id="rId26"/>
    <p:sldId id="392" r:id="rId27"/>
    <p:sldId id="393" r:id="rId28"/>
    <p:sldId id="380"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33A0"/>
    <a:srgbClr val="D2DAE1"/>
    <a:srgbClr val="A6A6A6"/>
    <a:srgbClr val="50281A"/>
    <a:srgbClr val="445F9D"/>
    <a:srgbClr val="252857"/>
    <a:srgbClr val="006600"/>
    <a:srgbClr val="000000"/>
    <a:srgbClr val="BEBECB"/>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993" autoAdjust="0"/>
    <p:restoredTop sz="94686"/>
  </p:normalViewPr>
  <p:slideViewPr>
    <p:cSldViewPr snapToObjects="1">
      <p:cViewPr>
        <p:scale>
          <a:sx n="100" d="100"/>
          <a:sy n="100" d="100"/>
        </p:scale>
        <p:origin x="58" y="58"/>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Objects="1" showGuides="1">
      <p:cViewPr varScale="1">
        <p:scale>
          <a:sx n="121" d="100"/>
          <a:sy n="121" d="100"/>
        </p:scale>
        <p:origin x="4164"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200" b="1" i="0" u="none" strike="noStrike" kern="1200" baseline="0">
                <a:solidFill>
                  <a:schemeClr val="dk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r>
              <a:rPr lang="en-US" sz="2000" b="1" i="0" baseline="0" dirty="0">
                <a:solidFill>
                  <a:schemeClr val="accent1"/>
                </a:solidFill>
                <a:latin typeface="Open Sans" panose="020B0606030504020204" pitchFamily="34" charset="0"/>
                <a:ea typeface="Open Sans" panose="020B0606030504020204" pitchFamily="34" charset="0"/>
                <a:cs typeface="Open Sans" panose="020B0606030504020204" pitchFamily="34" charset="0"/>
              </a:rPr>
              <a:t>3500+ SoCs</a:t>
            </a:r>
          </a:p>
          <a:p>
            <a:pPr>
              <a:defRPr>
                <a:latin typeface="Open Sans" panose="020B0606030504020204" pitchFamily="34" charset="0"/>
                <a:ea typeface="Open Sans" panose="020B0606030504020204" pitchFamily="34" charset="0"/>
                <a:cs typeface="Open Sans" panose="020B0606030504020204" pitchFamily="34" charset="0"/>
              </a:defRPr>
            </a:pPr>
            <a:r>
              <a:rPr lang="en-US" sz="1200" b="1" i="0" baseline="0" dirty="0">
                <a:solidFill>
                  <a:schemeClr val="accent1"/>
                </a:solidFill>
                <a:latin typeface="Open Sans" panose="020B0606030504020204" pitchFamily="34" charset="0"/>
                <a:ea typeface="Open Sans" panose="020B0606030504020204" pitchFamily="34" charset="0"/>
                <a:cs typeface="Open Sans" panose="020B0606030504020204" pitchFamily="34" charset="0"/>
              </a:rPr>
              <a:t>Distribution of SoC units per group </a:t>
            </a:r>
            <a:endParaRPr lang="en-US" sz="1200" b="1" i="0" dirty="0">
              <a:solidFill>
                <a:schemeClr val="accent1"/>
              </a:solidFill>
              <a:latin typeface="Open Sans" panose="020B0606030504020204" pitchFamily="34" charset="0"/>
              <a:ea typeface="Open Sans" panose="020B0606030504020204" pitchFamily="34" charset="0"/>
              <a:cs typeface="Open Sans" panose="020B0606030504020204" pitchFamily="34" charset="0"/>
            </a:endParaRPr>
          </a:p>
        </c:rich>
      </c:tx>
      <c:layout>
        <c:manualLayout>
          <c:xMode val="edge"/>
          <c:yMode val="edge"/>
          <c:x val="0.34180928862524385"/>
          <c:y val="6.2247985517948988E-2"/>
        </c:manualLayout>
      </c:layout>
      <c:overlay val="0"/>
      <c:spPr>
        <a:noFill/>
        <a:ln>
          <a:noFill/>
        </a:ln>
        <a:effectLst/>
      </c:spPr>
      <c:txPr>
        <a:bodyPr rot="0" spcFirstLastPara="1" vertOverflow="ellipsis" vert="horz" wrap="square" anchor="ctr" anchorCtr="1"/>
        <a:lstStyle/>
        <a:p>
          <a:pPr>
            <a:defRPr sz="2200" b="1" i="0" u="none" strike="noStrike" kern="1200" baseline="0">
              <a:solidFill>
                <a:schemeClr val="dk1">
                  <a:lumMod val="65000"/>
                  <a:lumOff val="35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title>
    <c:autoTitleDeleted val="0"/>
    <c:plotArea>
      <c:layout>
        <c:manualLayout>
          <c:layoutTarget val="inner"/>
          <c:xMode val="edge"/>
          <c:yMode val="edge"/>
          <c:x val="0.22322071879909608"/>
          <c:y val="0.23786138949829042"/>
          <c:w val="0.60648336509625711"/>
          <c:h val="0.80029028962395488"/>
        </c:manualLayout>
      </c:layout>
      <c:doughnutChart>
        <c:varyColors val="1"/>
        <c:ser>
          <c:idx val="0"/>
          <c:order val="0"/>
          <c:tx>
            <c:strRef>
              <c:f>Sheet1!$B$1</c:f>
              <c:strCache>
                <c:ptCount val="1"/>
                <c:pt idx="0">
                  <c:v>13 surveys were received</c:v>
                </c:pt>
              </c:strCache>
            </c:strRef>
          </c:tx>
          <c:spPr>
            <a:effectLst/>
          </c:spPr>
          <c:explosion val="2"/>
          <c:dPt>
            <c:idx val="0"/>
            <c:bubble3D val="0"/>
            <c:spPr>
              <a:solidFill>
                <a:schemeClr val="accent1"/>
              </a:solidFill>
              <a:ln>
                <a:noFill/>
              </a:ln>
              <a:effectLst/>
            </c:spPr>
            <c:extLst>
              <c:ext xmlns:c16="http://schemas.microsoft.com/office/drawing/2014/chart" uri="{C3380CC4-5D6E-409C-BE32-E72D297353CC}">
                <c16:uniqueId val="{00000001-70A8-47B3-9A85-E7C2E0F9DC4F}"/>
              </c:ext>
            </c:extLst>
          </c:dPt>
          <c:dPt>
            <c:idx val="1"/>
            <c:bubble3D val="0"/>
            <c:spPr>
              <a:solidFill>
                <a:schemeClr val="accent2"/>
              </a:solidFill>
              <a:ln>
                <a:noFill/>
              </a:ln>
              <a:effectLst/>
            </c:spPr>
            <c:extLst>
              <c:ext xmlns:c16="http://schemas.microsoft.com/office/drawing/2014/chart" uri="{C3380CC4-5D6E-409C-BE32-E72D297353CC}">
                <c16:uniqueId val="{00000003-70A8-47B3-9A85-E7C2E0F9DC4F}"/>
              </c:ext>
            </c:extLst>
          </c:dPt>
          <c:dPt>
            <c:idx val="2"/>
            <c:bubble3D val="0"/>
            <c:spPr>
              <a:solidFill>
                <a:schemeClr val="accent3"/>
              </a:solidFill>
              <a:ln>
                <a:noFill/>
              </a:ln>
              <a:effectLst/>
            </c:spPr>
            <c:extLst>
              <c:ext xmlns:c16="http://schemas.microsoft.com/office/drawing/2014/chart" uri="{C3380CC4-5D6E-409C-BE32-E72D297353CC}">
                <c16:uniqueId val="{00000005-70A8-47B3-9A85-E7C2E0F9DC4F}"/>
              </c:ext>
            </c:extLst>
          </c:dPt>
          <c:dPt>
            <c:idx val="3"/>
            <c:bubble3D val="0"/>
            <c:spPr>
              <a:solidFill>
                <a:srgbClr val="00B050"/>
              </a:solidFill>
              <a:ln>
                <a:noFill/>
              </a:ln>
              <a:effectLst/>
            </c:spPr>
            <c:extLst>
              <c:ext xmlns:c16="http://schemas.microsoft.com/office/drawing/2014/chart" uri="{C3380CC4-5D6E-409C-BE32-E72D297353CC}">
                <c16:uniqueId val="{00000007-70A8-47B3-9A85-E7C2E0F9DC4F}"/>
              </c:ext>
            </c:extLst>
          </c:dPt>
          <c:dPt>
            <c:idx val="4"/>
            <c:bubble3D val="0"/>
            <c:spPr>
              <a:solidFill>
                <a:schemeClr val="accent5"/>
              </a:solidFill>
              <a:ln>
                <a:noFill/>
              </a:ln>
              <a:effectLst/>
            </c:spPr>
            <c:extLst>
              <c:ext xmlns:c16="http://schemas.microsoft.com/office/drawing/2014/chart" uri="{C3380CC4-5D6E-409C-BE32-E72D297353CC}">
                <c16:uniqueId val="{00000009-70A8-47B3-9A85-E7C2E0F9DC4F}"/>
              </c:ext>
            </c:extLst>
          </c:dPt>
          <c:dPt>
            <c:idx val="5"/>
            <c:bubble3D val="0"/>
            <c:spPr>
              <a:solidFill>
                <a:srgbClr val="D2DAE1"/>
              </a:solidFill>
              <a:ln>
                <a:noFill/>
              </a:ln>
              <a:effectLst/>
            </c:spPr>
            <c:extLst>
              <c:ext xmlns:c16="http://schemas.microsoft.com/office/drawing/2014/chart" uri="{C3380CC4-5D6E-409C-BE32-E72D297353CC}">
                <c16:uniqueId val="{0000000B-FE23-4CE2-A38D-ECF52608BD6E}"/>
              </c:ext>
            </c:extLst>
          </c:dPt>
          <c:dPt>
            <c:idx val="6"/>
            <c:bubble3D val="0"/>
            <c:spPr>
              <a:solidFill>
                <a:schemeClr val="accent6"/>
              </a:solidFill>
              <a:ln>
                <a:noFill/>
              </a:ln>
              <a:effectLst/>
            </c:spPr>
            <c:extLst>
              <c:ext xmlns:c16="http://schemas.microsoft.com/office/drawing/2014/chart" uri="{C3380CC4-5D6E-409C-BE32-E72D297353CC}">
                <c16:uniqueId val="{0000000D-B05C-46FC-ACCA-BBB2E90FCB85}"/>
              </c:ext>
            </c:extLst>
          </c:dPt>
          <c:dLbls>
            <c:dLbl>
              <c:idx val="0"/>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outerShdw blurRad="190500" dist="25400" dir="11460000" sx="106000" sy="106000" algn="tl" rotWithShape="0">
                          <a:prstClr val="black">
                            <a:alpha val="66000"/>
                          </a:prstClr>
                        </a:outerShdw>
                      </a:effectLst>
                      <a:latin typeface="+mn-lt"/>
                      <a:ea typeface="+mn-ea"/>
                      <a:cs typeface="+mn-cs"/>
                    </a:defRPr>
                  </a:pPr>
                  <a:endParaRPr lang="en-US"/>
                </a:p>
              </c:txPr>
              <c:showLegendKey val="0"/>
              <c:showVal val="0"/>
              <c:showCatName val="1"/>
              <c:showSerName val="0"/>
              <c:showPercent val="1"/>
              <c:showBubbleSize val="0"/>
              <c:extLst>
                <c:ext xmlns:c16="http://schemas.microsoft.com/office/drawing/2014/chart" uri="{C3380CC4-5D6E-409C-BE32-E72D297353CC}">
                  <c16:uniqueId val="{00000001-70A8-47B3-9A85-E7C2E0F9DC4F}"/>
                </c:ext>
              </c:extLst>
            </c:dLbl>
            <c:dLbl>
              <c:idx val="1"/>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outerShdw blurRad="190500" dist="25400" dir="11460000" sx="106000" sy="106000" algn="tl" rotWithShape="0">
                          <a:prstClr val="black">
                            <a:alpha val="66000"/>
                          </a:prstClr>
                        </a:outerShdw>
                      </a:effectLst>
                      <a:latin typeface="+mn-lt"/>
                      <a:ea typeface="+mn-ea"/>
                      <a:cs typeface="+mn-cs"/>
                    </a:defRPr>
                  </a:pPr>
                  <a:endParaRPr lang="en-US"/>
                </a:p>
              </c:txPr>
              <c:showLegendKey val="0"/>
              <c:showVal val="0"/>
              <c:showCatName val="1"/>
              <c:showSerName val="0"/>
              <c:showPercent val="1"/>
              <c:showBubbleSize val="0"/>
              <c:extLst>
                <c:ext xmlns:c16="http://schemas.microsoft.com/office/drawing/2014/chart" uri="{C3380CC4-5D6E-409C-BE32-E72D297353CC}">
                  <c16:uniqueId val="{00000003-70A8-47B3-9A85-E7C2E0F9DC4F}"/>
                </c:ext>
              </c:extLst>
            </c:dLbl>
            <c:dLbl>
              <c:idx val="2"/>
              <c:layout>
                <c:manualLayout>
                  <c:x val="-0.17390027746920683"/>
                  <c:y val="6.5652223282380393E-2"/>
                </c:manualLayout>
              </c:layout>
              <c:spPr>
                <a:solidFill>
                  <a:schemeClr val="accent3"/>
                </a:solidFill>
                <a:ln>
                  <a:solidFill>
                    <a:schemeClr val="tx2"/>
                  </a:solid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70A8-47B3-9A85-E7C2E0F9DC4F}"/>
                </c:ext>
              </c:extLst>
            </c:dLbl>
            <c:dLbl>
              <c:idx val="3"/>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outerShdw blurRad="190500" dist="25400" dir="11460000" sx="106000" sy="106000" algn="tl" rotWithShape="0">
                          <a:prstClr val="black">
                            <a:alpha val="66000"/>
                          </a:prstClr>
                        </a:outerShdw>
                      </a:effectLst>
                      <a:latin typeface="+mn-lt"/>
                      <a:ea typeface="+mn-ea"/>
                      <a:cs typeface="+mn-cs"/>
                    </a:defRPr>
                  </a:pPr>
                  <a:endParaRPr lang="en-US"/>
                </a:p>
              </c:txPr>
              <c:showLegendKey val="0"/>
              <c:showVal val="0"/>
              <c:showCatName val="1"/>
              <c:showSerName val="0"/>
              <c:showPercent val="1"/>
              <c:showBubbleSize val="0"/>
              <c:extLst>
                <c:ext xmlns:c16="http://schemas.microsoft.com/office/drawing/2014/chart" uri="{C3380CC4-5D6E-409C-BE32-E72D297353CC}">
                  <c16:uniqueId val="{00000007-70A8-47B3-9A85-E7C2E0F9DC4F}"/>
                </c:ext>
              </c:extLst>
            </c:dLbl>
            <c:dLbl>
              <c:idx val="4"/>
              <c:layout>
                <c:manualLayout>
                  <c:x val="0.12267765521789314"/>
                  <c:y val="0.14200321696282112"/>
                </c:manualLayout>
              </c:layout>
              <c:tx>
                <c:rich>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latin typeface="+mn-lt"/>
                        <a:ea typeface="+mn-ea"/>
                        <a:cs typeface="+mn-cs"/>
                      </a:defRPr>
                    </a:pPr>
                    <a:fld id="{603D1E89-E532-4332-B8A9-9AD11B5FE0FC}" type="CATEGORYNAME">
                      <a:rPr lang="en-US" smtClean="0">
                        <a:effectLst/>
                      </a:rPr>
                      <a:pPr>
                        <a:defRPr>
                          <a:ln w="6350" cap="rnd" cmpd="dbl">
                            <a:noFill/>
                          </a:ln>
                          <a:solidFill>
                            <a:schemeClr val="bg1"/>
                          </a:solidFill>
                          <a:effectLst/>
                        </a:defRPr>
                      </a:pPr>
                      <a:t>[CATEGORY NAME]</a:t>
                    </a:fld>
                    <a:r>
                      <a:rPr lang="en-US" baseline="0" dirty="0">
                        <a:effectLst/>
                      </a:rPr>
                      <a:t>
</a:t>
                    </a:r>
                    <a:fld id="{A95B0DEF-BA6F-4421-B4F9-82E3B60506BF}" type="PERCENTAGE">
                      <a:rPr lang="en-US" baseline="0" dirty="0">
                        <a:effectLst/>
                      </a:rPr>
                      <a:pPr>
                        <a:defRPr>
                          <a:ln w="6350" cap="rnd" cmpd="dbl">
                            <a:noFill/>
                          </a:ln>
                          <a:solidFill>
                            <a:schemeClr val="bg1"/>
                          </a:solidFill>
                          <a:effectLst/>
                        </a:defRPr>
                      </a:pPr>
                      <a:t>[PERCENTAGE]</a:t>
                    </a:fld>
                    <a:endParaRPr lang="en-US" baseline="0" dirty="0">
                      <a:effectLst/>
                    </a:endParaRPr>
                  </a:p>
                </c:rich>
              </c:tx>
              <c:spPr>
                <a:solidFill>
                  <a:schemeClr val="accent5"/>
                </a:solidFill>
                <a:ln>
                  <a:solidFill>
                    <a:schemeClr val="tx2"/>
                  </a:solid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70A8-47B3-9A85-E7C2E0F9DC4F}"/>
                </c:ext>
              </c:extLst>
            </c:dLbl>
            <c:dLbl>
              <c:idx val="5"/>
              <c:layout>
                <c:manualLayout>
                  <c:x val="-0.14862870928569985"/>
                  <c:y val="-0.12952119903344078"/>
                </c:manualLayout>
              </c:layout>
              <c:tx>
                <c:rich>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latin typeface="+mn-lt"/>
                        <a:ea typeface="+mn-ea"/>
                        <a:cs typeface="+mn-cs"/>
                      </a:defRPr>
                    </a:pPr>
                    <a:fld id="{B5A7004B-E7A9-4E32-B356-90A92A34E401}" type="CATEGORYNAME">
                      <a:rPr lang="en-US">
                        <a:solidFill>
                          <a:schemeClr val="accent1"/>
                        </a:solidFill>
                        <a:effectLst/>
                      </a:rPr>
                      <a:pPr>
                        <a:defRPr>
                          <a:ln w="6350" cap="rnd" cmpd="dbl">
                            <a:noFill/>
                          </a:ln>
                          <a:solidFill>
                            <a:schemeClr val="bg1"/>
                          </a:solidFill>
                          <a:effectLst/>
                        </a:defRPr>
                      </a:pPr>
                      <a:t>[CATEGORY NAME]</a:t>
                    </a:fld>
                    <a:r>
                      <a:rPr lang="en-US" baseline="0" dirty="0">
                        <a:effectLst/>
                      </a:rPr>
                      <a:t>
</a:t>
                    </a:r>
                    <a:fld id="{BD81BA84-CA0E-4F7F-9439-C628E176827B}" type="PERCENTAGE">
                      <a:rPr lang="en-US" baseline="0">
                        <a:solidFill>
                          <a:schemeClr val="accent1"/>
                        </a:solidFill>
                        <a:effectLst/>
                      </a:rPr>
                      <a:pPr>
                        <a:defRPr>
                          <a:ln w="6350" cap="rnd" cmpd="dbl">
                            <a:noFill/>
                          </a:ln>
                          <a:solidFill>
                            <a:schemeClr val="bg1"/>
                          </a:solidFill>
                          <a:effectLst/>
                        </a:defRPr>
                      </a:pPr>
                      <a:t>[PERCENTAGE]</a:t>
                    </a:fld>
                    <a:endParaRPr lang="en-US" baseline="0" dirty="0">
                      <a:effectLst/>
                    </a:endParaRPr>
                  </a:p>
                </c:rich>
              </c:tx>
              <c:spPr>
                <a:solidFill>
                  <a:srgbClr val="D2DAE1"/>
                </a:solidFill>
                <a:ln>
                  <a:solidFill>
                    <a:schemeClr val="tx2"/>
                  </a:solid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B-FE23-4CE2-A38D-ECF52608BD6E}"/>
                </c:ext>
              </c:extLst>
            </c:dLbl>
            <c:dLbl>
              <c:idx val="6"/>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outerShdw blurRad="190500" dist="25400" dir="11460000" sx="106000" sy="106000" algn="tl" rotWithShape="0">
                          <a:prstClr val="black">
                            <a:alpha val="66000"/>
                          </a:prstClr>
                        </a:outerShdw>
                      </a:effectLst>
                      <a:latin typeface="+mn-lt"/>
                      <a:ea typeface="+mn-ea"/>
                      <a:cs typeface="+mn-cs"/>
                    </a:defRPr>
                  </a:pPr>
                  <a:endParaRPr lang="en-US"/>
                </a:p>
              </c:txPr>
              <c:showLegendKey val="0"/>
              <c:showVal val="0"/>
              <c:showCatName val="1"/>
              <c:showSerName val="0"/>
              <c:showPercent val="1"/>
              <c:showBubbleSize val="0"/>
              <c:extLst>
                <c:ext xmlns:c16="http://schemas.microsoft.com/office/drawing/2014/chart" uri="{C3380CC4-5D6E-409C-BE32-E72D297353CC}">
                  <c16:uniqueId val="{0000000D-B05C-46FC-ACCA-BBB2E90FCB85}"/>
                </c:ext>
              </c:extLst>
            </c:dLbl>
            <c:spPr>
              <a:noFill/>
              <a:ln>
                <a:solidFill>
                  <a:schemeClr val="tx2"/>
                </a:solidFill>
              </a:ln>
              <a:effectLst/>
            </c:spPr>
            <c:txPr>
              <a:bodyPr rot="0" spcFirstLastPara="1" vertOverflow="ellipsis" vert="horz" wrap="square" lIns="38100" tIns="19050" rIns="38100" bIns="19050" anchor="ctr" anchorCtr="1">
                <a:spAutoFit/>
              </a:bodyPr>
              <a:lstStyle/>
              <a:p>
                <a:pPr>
                  <a:defRPr sz="1197" b="1" i="0" u="none" strike="noStrike" kern="1200" baseline="0">
                    <a:ln w="6350" cap="rnd" cmpd="dbl">
                      <a:noFill/>
                    </a:ln>
                    <a:solidFill>
                      <a:schemeClr val="bg1"/>
                    </a:solidFill>
                    <a:effectLst>
                      <a:outerShdw blurRad="190500" dist="25400" dir="11460000" sx="106000" sy="106000" algn="tl" rotWithShape="0">
                        <a:prstClr val="black">
                          <a:alpha val="66000"/>
                        </a:prstClr>
                      </a:outerShdw>
                    </a:effectLst>
                    <a:latin typeface="+mn-lt"/>
                    <a:ea typeface="+mn-ea"/>
                    <a:cs typeface="+mn-cs"/>
                  </a:defRPr>
                </a:pPr>
                <a:endParaRPr lang="en-US"/>
              </a:p>
            </c:txPr>
            <c:showLegendKey val="0"/>
            <c:showVal val="0"/>
            <c:showCatName val="1"/>
            <c:showSerName val="0"/>
            <c:showPercent val="1"/>
            <c:showBubbleSize val="0"/>
            <c:showLeaderLines val="1"/>
            <c:leaderLines>
              <c:spPr>
                <a:ln w="9525" cap="flat" cmpd="sng" algn="ctr">
                  <a:solidFill>
                    <a:schemeClr val="tx2"/>
                  </a:solidFill>
                  <a:round/>
                </a:ln>
                <a:effectLst/>
              </c:spPr>
            </c:leaderLines>
            <c:extLst>
              <c:ext xmlns:c15="http://schemas.microsoft.com/office/drawing/2012/chart" uri="{CE6537A1-D6FC-4f65-9D91-7224C49458BB}"/>
            </c:extLst>
          </c:dLbls>
          <c:cat>
            <c:strRef>
              <c:f>Sheet1!$A$2:$A$8</c:f>
              <c:strCache>
                <c:ptCount val="7"/>
                <c:pt idx="0">
                  <c:v>SY-BI</c:v>
                </c:pt>
                <c:pt idx="1">
                  <c:v>BE-CEM</c:v>
                </c:pt>
                <c:pt idx="2">
                  <c:v>SY-ABT</c:v>
                </c:pt>
                <c:pt idx="3">
                  <c:v>SY-EPC</c:v>
                </c:pt>
                <c:pt idx="4">
                  <c:v>SY-RF</c:v>
                </c:pt>
                <c:pt idx="5">
                  <c:v>TE-MSC</c:v>
                </c:pt>
                <c:pt idx="6">
                  <c:v>HSE</c:v>
                </c:pt>
              </c:strCache>
            </c:strRef>
          </c:cat>
          <c:val>
            <c:numRef>
              <c:f>Sheet1!$B$2:$B$8</c:f>
              <c:numCache>
                <c:formatCode>General</c:formatCode>
                <c:ptCount val="7"/>
                <c:pt idx="0">
                  <c:v>709</c:v>
                </c:pt>
                <c:pt idx="1">
                  <c:v>1478</c:v>
                </c:pt>
                <c:pt idx="2">
                  <c:v>75</c:v>
                </c:pt>
                <c:pt idx="3">
                  <c:v>1000</c:v>
                </c:pt>
                <c:pt idx="4">
                  <c:v>3</c:v>
                </c:pt>
                <c:pt idx="5">
                  <c:v>30</c:v>
                </c:pt>
                <c:pt idx="6">
                  <c:v>500</c:v>
                </c:pt>
              </c:numCache>
            </c:numRef>
          </c:val>
          <c:extLst>
            <c:ext xmlns:c16="http://schemas.microsoft.com/office/drawing/2014/chart" uri="{C3380CC4-5D6E-409C-BE32-E72D297353CC}">
              <c16:uniqueId val="{0000000A-70A8-47B3-9A85-E7C2E0F9DC4F}"/>
            </c:ext>
          </c:extLst>
        </c:ser>
        <c:dLbls>
          <c:showLegendKey val="0"/>
          <c:showVal val="0"/>
          <c:showCatName val="0"/>
          <c:showSerName val="0"/>
          <c:showPercent val="1"/>
          <c:showBubbleSize val="0"/>
          <c:showLeaderLines val="1"/>
        </c:dLbls>
        <c:firstSliceAng val="0"/>
        <c:holeSize val="3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US"/>
              <a:t>Deployment deadlines</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barChart>
        <c:barDir val="bar"/>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Sheet1!$A$2:$A$6</c:f>
              <c:strCache>
                <c:ptCount val="5"/>
                <c:pt idx="0">
                  <c:v>Already deployed</c:v>
                </c:pt>
                <c:pt idx="1">
                  <c:v>Early 2024</c:v>
                </c:pt>
                <c:pt idx="2">
                  <c:v>LS3</c:v>
                </c:pt>
                <c:pt idx="3">
                  <c:v>LS4</c:v>
                </c:pt>
                <c:pt idx="4">
                  <c:v>None yet</c:v>
                </c:pt>
              </c:strCache>
            </c:strRef>
          </c:cat>
          <c:val>
            <c:numRef>
              <c:f>Sheet1!$B$2:$B$6</c:f>
              <c:numCache>
                <c:formatCode>General</c:formatCode>
                <c:ptCount val="5"/>
                <c:pt idx="0">
                  <c:v>4</c:v>
                </c:pt>
                <c:pt idx="1">
                  <c:v>1</c:v>
                </c:pt>
                <c:pt idx="2">
                  <c:v>9</c:v>
                </c:pt>
                <c:pt idx="3">
                  <c:v>2</c:v>
                </c:pt>
                <c:pt idx="4">
                  <c:v>2</c:v>
                </c:pt>
              </c:numCache>
            </c:numRef>
          </c:val>
          <c:extLst>
            <c:ext xmlns:c16="http://schemas.microsoft.com/office/drawing/2014/chart" uri="{C3380CC4-5D6E-409C-BE32-E72D297353CC}">
              <c16:uniqueId val="{00000000-4A11-40F2-AF87-B2C7C5A7E94E}"/>
            </c:ext>
          </c:extLst>
        </c:ser>
        <c:dLbls>
          <c:showLegendKey val="0"/>
          <c:showVal val="0"/>
          <c:showCatName val="0"/>
          <c:showSerName val="0"/>
          <c:showPercent val="0"/>
          <c:showBubbleSize val="0"/>
        </c:dLbls>
        <c:gapWidth val="48"/>
        <c:axId val="1454735696"/>
        <c:axId val="2138025408"/>
      </c:barChart>
      <c:catAx>
        <c:axId val="1454735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US"/>
              <a:t>SoC vendor</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manualLayout>
          <c:layoutTarget val="inner"/>
          <c:xMode val="edge"/>
          <c:yMode val="edge"/>
          <c:x val="0.18913593122577646"/>
          <c:y val="0.31200178809920637"/>
          <c:w val="0.7155050072132122"/>
          <c:h val="0.49810317994679854"/>
        </c:manualLayout>
      </c:layout>
      <c:barChart>
        <c:barDir val="bar"/>
        <c:grouping val="clustered"/>
        <c:varyColors val="0"/>
        <c:ser>
          <c:idx val="0"/>
          <c:order val="0"/>
          <c:tx>
            <c:strRef>
              <c:f>Sheet1!$A$2</c:f>
              <c:strCache>
                <c:ptCount val="1"/>
                <c:pt idx="0">
                  <c:v>AMD Xilinx </c:v>
                </c:pt>
              </c:strCache>
            </c:strRef>
          </c:tx>
          <c:spPr>
            <a:solidFill>
              <a:schemeClr val="accent1"/>
            </a:solidFill>
            <a:ln>
              <a:noFill/>
            </a:ln>
            <a:effectLst/>
          </c:spPr>
          <c:invertIfNegative val="0"/>
          <c:cat>
            <c:strRef>
              <c:f>Sheet1!$B$1</c:f>
              <c:strCache>
                <c:ptCount val="1"/>
                <c:pt idx="0">
                  <c:v>AMD Xilinx</c:v>
                </c:pt>
              </c:strCache>
            </c:strRef>
          </c:cat>
          <c:val>
            <c:numRef>
              <c:f>Sheet1!$B$2</c:f>
              <c:numCache>
                <c:formatCode>General</c:formatCode>
                <c:ptCount val="1"/>
                <c:pt idx="0">
                  <c:v>15</c:v>
                </c:pt>
              </c:numCache>
            </c:numRef>
          </c:val>
          <c:extLst>
            <c:ext xmlns:c16="http://schemas.microsoft.com/office/drawing/2014/chart" uri="{C3380CC4-5D6E-409C-BE32-E72D297353CC}">
              <c16:uniqueId val="{00000000-940A-4171-9887-F91CD2532CA0}"/>
            </c:ext>
          </c:extLst>
        </c:ser>
        <c:dLbls>
          <c:showLegendKey val="0"/>
          <c:showVal val="0"/>
          <c:showCatName val="0"/>
          <c:showSerName val="0"/>
          <c:showPercent val="0"/>
          <c:showBubbleSize val="0"/>
        </c:dLbls>
        <c:gapWidth val="182"/>
        <c:axId val="1454735696"/>
        <c:axId val="2138025408"/>
      </c:barChart>
      <c:catAx>
        <c:axId val="1454735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r>
              <a:rPr lang="en-US" dirty="0"/>
              <a:t>SoC family</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2"/>
              </a:solidFill>
              <a:latin typeface="+mn-lt"/>
              <a:ea typeface="+mn-ea"/>
              <a:cs typeface="+mn-cs"/>
            </a:defRPr>
          </a:pPr>
          <a:endParaRPr lang="en-US"/>
        </a:p>
      </c:txPr>
    </c:title>
    <c:autoTitleDeleted val="0"/>
    <c:plotArea>
      <c:layout/>
      <c:barChart>
        <c:barDir val="bar"/>
        <c:grouping val="stacked"/>
        <c:varyColors val="0"/>
        <c:ser>
          <c:idx val="0"/>
          <c:order val="0"/>
          <c:tx>
            <c:strRef>
              <c:f>Sheet1!$B$1</c:f>
              <c:strCache>
                <c:ptCount val="1"/>
                <c:pt idx="0">
                  <c:v>Series 1</c:v>
                </c:pt>
              </c:strCache>
            </c:strRef>
          </c:tx>
          <c:spPr>
            <a:solidFill>
              <a:schemeClr val="accent1"/>
            </a:solidFill>
            <a:ln>
              <a:noFill/>
            </a:ln>
            <a:effectLst/>
          </c:spPr>
          <c:invertIfNegative val="0"/>
          <c:dPt>
            <c:idx val="1"/>
            <c:invertIfNegative val="0"/>
            <c:bubble3D val="0"/>
            <c:spPr>
              <a:solidFill>
                <a:schemeClr val="accent2"/>
              </a:solidFill>
              <a:ln>
                <a:noFill/>
              </a:ln>
              <a:effectLst/>
            </c:spPr>
            <c:extLst>
              <c:ext xmlns:c16="http://schemas.microsoft.com/office/drawing/2014/chart" uri="{C3380CC4-5D6E-409C-BE32-E72D297353CC}">
                <c16:uniqueId val="{00000002-802A-4AF8-8777-E8DB4B3793E0}"/>
              </c:ext>
            </c:extLst>
          </c:dPt>
          <c:dPt>
            <c:idx val="2"/>
            <c:invertIfNegative val="0"/>
            <c:bubble3D val="0"/>
            <c:spPr>
              <a:solidFill>
                <a:schemeClr val="accent3"/>
              </a:solidFill>
              <a:ln>
                <a:noFill/>
              </a:ln>
              <a:effectLst/>
            </c:spPr>
            <c:extLst>
              <c:ext xmlns:c16="http://schemas.microsoft.com/office/drawing/2014/chart" uri="{C3380CC4-5D6E-409C-BE32-E72D297353CC}">
                <c16:uniqueId val="{00000003-802A-4AF8-8777-E8DB4B3793E0}"/>
              </c:ext>
            </c:extLst>
          </c:dPt>
          <c:cat>
            <c:strRef>
              <c:f>Sheet1!$A$2:$A$4</c:f>
              <c:strCache>
                <c:ptCount val="3"/>
                <c:pt idx="0">
                  <c:v>Zynq Ultrascale+ MPSoC</c:v>
                </c:pt>
                <c:pt idx="1">
                  <c:v>Zynq 7000</c:v>
                </c:pt>
                <c:pt idx="2">
                  <c:v>Zynq Ultrascale+ RFSoC</c:v>
                </c:pt>
              </c:strCache>
            </c:strRef>
          </c:cat>
          <c:val>
            <c:numRef>
              <c:f>Sheet1!$B$2:$B$4</c:f>
              <c:numCache>
                <c:formatCode>General</c:formatCode>
                <c:ptCount val="3"/>
                <c:pt idx="0">
                  <c:v>11</c:v>
                </c:pt>
                <c:pt idx="1">
                  <c:v>2</c:v>
                </c:pt>
                <c:pt idx="2">
                  <c:v>1</c:v>
                </c:pt>
              </c:numCache>
            </c:numRef>
          </c:val>
          <c:extLst>
            <c:ext xmlns:c16="http://schemas.microsoft.com/office/drawing/2014/chart" uri="{C3380CC4-5D6E-409C-BE32-E72D297353CC}">
              <c16:uniqueId val="{00000000-802A-4AF8-8777-E8DB4B3793E0}"/>
            </c:ext>
          </c:extLst>
        </c:ser>
        <c:ser>
          <c:idx val="1"/>
          <c:order val="1"/>
          <c:tx>
            <c:strRef>
              <c:f>Sheet1!$C$1</c:f>
              <c:strCache>
                <c:ptCount val="1"/>
                <c:pt idx="0">
                  <c:v>Column1</c:v>
                </c:pt>
              </c:strCache>
            </c:strRef>
          </c:tx>
          <c:spPr>
            <a:pattFill prst="wdUpDiag">
              <a:fgClr>
                <a:schemeClr val="accent2"/>
              </a:fgClr>
              <a:bgClr>
                <a:schemeClr val="accent1"/>
              </a:bgClr>
            </a:pattFill>
            <a:ln>
              <a:noFill/>
            </a:ln>
            <a:effectLst/>
          </c:spPr>
          <c:invertIfNegative val="0"/>
          <c:cat>
            <c:strRef>
              <c:f>Sheet1!$A$2:$A$4</c:f>
              <c:strCache>
                <c:ptCount val="3"/>
                <c:pt idx="0">
                  <c:v>Zynq Ultrascale+ MPSoC</c:v>
                </c:pt>
                <c:pt idx="1">
                  <c:v>Zynq 7000</c:v>
                </c:pt>
                <c:pt idx="2">
                  <c:v>Zynq Ultrascale+ RFSoC</c:v>
                </c:pt>
              </c:strCache>
            </c:strRef>
          </c:cat>
          <c:val>
            <c:numRef>
              <c:f>Sheet1!$C$2:$C$4</c:f>
              <c:numCache>
                <c:formatCode>General</c:formatCode>
                <c:ptCount val="3"/>
              </c:numCache>
            </c:numRef>
          </c:val>
          <c:extLst>
            <c:ext xmlns:c16="http://schemas.microsoft.com/office/drawing/2014/chart" uri="{C3380CC4-5D6E-409C-BE32-E72D297353CC}">
              <c16:uniqueId val="{00000001-802A-4AF8-8777-E8DB4B3793E0}"/>
            </c:ext>
          </c:extLst>
        </c:ser>
        <c:dLbls>
          <c:showLegendKey val="0"/>
          <c:showVal val="0"/>
          <c:showCatName val="0"/>
          <c:showSerName val="0"/>
          <c:showPercent val="0"/>
          <c:showBubbleSize val="0"/>
        </c:dLbls>
        <c:gapWidth val="44"/>
        <c:overlap val="100"/>
        <c:axId val="1454735696"/>
        <c:axId val="2138025408"/>
      </c:barChart>
      <c:catAx>
        <c:axId val="1454735696"/>
        <c:scaling>
          <c:orientation val="maxMin"/>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max val="12"/>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158851400022408"/>
          <c:y val="0.27337147724326921"/>
          <c:w val="0.74516088284741977"/>
          <c:h val="0.48266643212482563"/>
        </c:manualLayout>
      </c:layout>
      <c:barChart>
        <c:barDir val="bar"/>
        <c:grouping val="stacked"/>
        <c:varyColors val="0"/>
        <c:ser>
          <c:idx val="1"/>
          <c:order val="0"/>
          <c:tx>
            <c:strRef>
              <c:f>Sheet1!$B$1</c:f>
              <c:strCache>
                <c:ptCount val="1"/>
                <c:pt idx="0">
                  <c:v>SoC as FEC</c:v>
                </c:pt>
              </c:strCache>
            </c:strRef>
          </c:tx>
          <c:spPr>
            <a:solidFill>
              <a:schemeClr val="accent2"/>
            </a:solidFill>
            <a:ln>
              <a:noFill/>
            </a:ln>
            <a:effectLst/>
          </c:spPr>
          <c:invertIfNegative val="0"/>
          <c:dLbls>
            <c:delete val="1"/>
          </c:dLbls>
          <c:cat>
            <c:strRef>
              <c:f>Sheet1!$A$2:$A$3</c:f>
              <c:strCache>
                <c:ptCount val="2"/>
                <c:pt idx="0">
                  <c:v>SoC as HW module of FEC</c:v>
                </c:pt>
                <c:pt idx="1">
                  <c:v>SoC in the TN</c:v>
                </c:pt>
              </c:strCache>
            </c:strRef>
          </c:cat>
          <c:val>
            <c:numRef>
              <c:f>Sheet1!$B$2:$B$3</c:f>
              <c:numCache>
                <c:formatCode>General</c:formatCode>
                <c:ptCount val="2"/>
                <c:pt idx="0">
                  <c:v>0</c:v>
                </c:pt>
                <c:pt idx="1">
                  <c:v>8</c:v>
                </c:pt>
              </c:numCache>
            </c:numRef>
          </c:val>
          <c:extLst>
            <c:ext xmlns:c16="http://schemas.microsoft.com/office/drawing/2014/chart" uri="{C3380CC4-5D6E-409C-BE32-E72D297353CC}">
              <c16:uniqueId val="{00000003-A358-4AEC-B776-5DA63CE76EA5}"/>
            </c:ext>
          </c:extLst>
        </c:ser>
        <c:ser>
          <c:idx val="2"/>
          <c:order val="1"/>
          <c:tx>
            <c:strRef>
              <c:f>Sheet1!$C$1</c:f>
              <c:strCache>
                <c:ptCount val="1"/>
                <c:pt idx="0">
                  <c:v>SoC in HSE SCADA</c:v>
                </c:pt>
              </c:strCache>
            </c:strRef>
          </c:tx>
          <c:spPr>
            <a:solidFill>
              <a:schemeClr val="accent3"/>
            </a:solidFill>
            <a:ln>
              <a:noFill/>
            </a:ln>
            <a:effectLst/>
          </c:spPr>
          <c:invertIfNegative val="0"/>
          <c:dLbls>
            <c:delete val="1"/>
          </c:dLbls>
          <c:cat>
            <c:strRef>
              <c:f>Sheet1!$A$2:$A$3</c:f>
              <c:strCache>
                <c:ptCount val="2"/>
                <c:pt idx="0">
                  <c:v>SoC as HW module of FEC</c:v>
                </c:pt>
                <c:pt idx="1">
                  <c:v>SoC in the TN</c:v>
                </c:pt>
              </c:strCache>
            </c:strRef>
          </c:cat>
          <c:val>
            <c:numRef>
              <c:f>Sheet1!$C$2:$C$3</c:f>
              <c:numCache>
                <c:formatCode>General</c:formatCode>
                <c:ptCount val="2"/>
                <c:pt idx="0">
                  <c:v>0</c:v>
                </c:pt>
                <c:pt idx="1">
                  <c:v>1</c:v>
                </c:pt>
              </c:numCache>
            </c:numRef>
          </c:val>
          <c:extLst>
            <c:ext xmlns:c16="http://schemas.microsoft.com/office/drawing/2014/chart" uri="{C3380CC4-5D6E-409C-BE32-E72D297353CC}">
              <c16:uniqueId val="{00000005-A358-4AEC-B776-5DA63CE76EA5}"/>
            </c:ext>
          </c:extLst>
        </c:ser>
        <c:ser>
          <c:idx val="3"/>
          <c:order val="2"/>
          <c:tx>
            <c:strRef>
              <c:f>Sheet1!$D$1</c:f>
              <c:strCache>
                <c:ptCount val="1"/>
                <c:pt idx="0">
                  <c:v>SoC as node in FEC network</c:v>
                </c:pt>
              </c:strCache>
            </c:strRef>
          </c:tx>
          <c:spPr>
            <a:solidFill>
              <a:schemeClr val="accent1"/>
            </a:solidFill>
            <a:ln>
              <a:noFill/>
            </a:ln>
            <a:effectLst/>
          </c:spPr>
          <c:invertIfNegative val="0"/>
          <c:dLbls>
            <c:delete val="1"/>
          </c:dLbls>
          <c:cat>
            <c:strRef>
              <c:f>Sheet1!$A$2:$A$3</c:f>
              <c:strCache>
                <c:ptCount val="2"/>
                <c:pt idx="0">
                  <c:v>SoC as HW module of FEC</c:v>
                </c:pt>
                <c:pt idx="1">
                  <c:v>SoC in the TN</c:v>
                </c:pt>
              </c:strCache>
            </c:strRef>
          </c:cat>
          <c:val>
            <c:numRef>
              <c:f>Sheet1!$D$2:$D$3</c:f>
              <c:numCache>
                <c:formatCode>General</c:formatCode>
                <c:ptCount val="2"/>
                <c:pt idx="0">
                  <c:v>0</c:v>
                </c:pt>
                <c:pt idx="1">
                  <c:v>1</c:v>
                </c:pt>
              </c:numCache>
            </c:numRef>
          </c:val>
          <c:extLst>
            <c:ext xmlns:c16="http://schemas.microsoft.com/office/drawing/2014/chart" uri="{C3380CC4-5D6E-409C-BE32-E72D297353CC}">
              <c16:uniqueId val="{00000007-A358-4AEC-B776-5DA63CE76EA5}"/>
            </c:ext>
          </c:extLst>
        </c:ser>
        <c:ser>
          <c:idx val="4"/>
          <c:order val="3"/>
          <c:tx>
            <c:strRef>
              <c:f>Sheet1!$E$1</c:f>
              <c:strCache>
                <c:ptCount val="1"/>
                <c:pt idx="0">
                  <c:v>HW</c:v>
                </c:pt>
              </c:strCache>
            </c:strRef>
          </c:tx>
          <c:spPr>
            <a:solidFill>
              <a:schemeClr val="accent5"/>
            </a:solidFill>
            <a:ln>
              <a:noFill/>
            </a:ln>
            <a:effectLst/>
          </c:spPr>
          <c:invertIfNegative val="0"/>
          <c:dLbls>
            <c:delete val="1"/>
          </c:dLbls>
          <c:cat>
            <c:strRef>
              <c:f>Sheet1!$A$2:$A$3</c:f>
              <c:strCache>
                <c:ptCount val="2"/>
                <c:pt idx="0">
                  <c:v>SoC as HW module of FEC</c:v>
                </c:pt>
                <c:pt idx="1">
                  <c:v>SoC in the TN</c:v>
                </c:pt>
              </c:strCache>
            </c:strRef>
          </c:cat>
          <c:val>
            <c:numRef>
              <c:f>Sheet1!$E$2:$E$3</c:f>
              <c:numCache>
                <c:formatCode>General</c:formatCode>
                <c:ptCount val="2"/>
                <c:pt idx="0">
                  <c:v>3</c:v>
                </c:pt>
                <c:pt idx="1">
                  <c:v>0</c:v>
                </c:pt>
              </c:numCache>
            </c:numRef>
          </c:val>
          <c:extLst>
            <c:ext xmlns:c16="http://schemas.microsoft.com/office/drawing/2014/chart" uri="{C3380CC4-5D6E-409C-BE32-E72D297353CC}">
              <c16:uniqueId val="{0000000A-A358-4AEC-B776-5DA63CE76EA5}"/>
            </c:ext>
          </c:extLst>
        </c:ser>
        <c:dLbls>
          <c:dLblPos val="ctr"/>
          <c:showLegendKey val="0"/>
          <c:showVal val="1"/>
          <c:showCatName val="0"/>
          <c:showSerName val="0"/>
          <c:showPercent val="0"/>
          <c:showBubbleSize val="0"/>
        </c:dLbls>
        <c:gapWidth val="77"/>
        <c:overlap val="100"/>
        <c:axId val="1454735696"/>
        <c:axId val="2138025408"/>
      </c:barChart>
      <c:catAx>
        <c:axId val="1454735696"/>
        <c:scaling>
          <c:orientation val="minMax"/>
        </c:scaling>
        <c:delete val="0"/>
        <c:axPos val="l"/>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2138025408"/>
        <c:crosses val="autoZero"/>
        <c:auto val="1"/>
        <c:lblAlgn val="ctr"/>
        <c:lblOffset val="100"/>
        <c:noMultiLvlLbl val="0"/>
      </c:catAx>
      <c:valAx>
        <c:axId val="2138025408"/>
        <c:scaling>
          <c:orientation val="minMax"/>
        </c:scaling>
        <c:delete val="0"/>
        <c:axPos val="t"/>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crossAx val="1454735696"/>
        <c:crosses val="max"/>
        <c:crossBetween val="between"/>
        <c:majorUnit val="1"/>
      </c:valAx>
      <c:spPr>
        <a:noFill/>
        <a:ln>
          <a:noFill/>
        </a:ln>
        <a:effectLst/>
      </c:spPr>
    </c:plotArea>
    <c:legend>
      <c:legendPos val="r"/>
      <c:legendEntry>
        <c:idx val="3"/>
        <c:delete val="1"/>
      </c:legendEntry>
      <c:layout>
        <c:manualLayout>
          <c:xMode val="edge"/>
          <c:yMode val="edge"/>
          <c:x val="3.258544311275749E-2"/>
          <c:y val="0.75835925637892088"/>
          <c:w val="0.85544506694782674"/>
          <c:h val="0.14081865987099168"/>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2"/>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2"/>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1">
  <cs:axisTitle>
    <cs:lnRef idx="0"/>
    <cs:fillRef idx="0"/>
    <cs:effectRef idx="0"/>
    <cs:fontRef idx="minor">
      <a:schemeClr val="dk1">
        <a:lumMod val="65000"/>
        <a:lumOff val="35000"/>
      </a:schemeClr>
    </cs:fontRef>
    <cs:defRPr sz="1197" kern="1200"/>
  </cs:axisTitle>
  <cs:categoryAxis>
    <cs:lnRef idx="0"/>
    <cs:fillRef idx="0"/>
    <cs:effectRef idx="0"/>
    <cs:fontRef idx="minor">
      <a:schemeClr val="dk1">
        <a:lumMod val="65000"/>
        <a:lumOff val="35000"/>
      </a:schemeClr>
    </cs:fontRef>
    <cs:defRPr sz="1197" kern="1200"/>
  </cs:categoryAxis>
  <cs:chartArea>
    <cs:lnRef idx="0"/>
    <cs:fillRef idx="0"/>
    <cs:effectRef idx="0"/>
    <cs:fontRef idx="minor">
      <a:schemeClr val="dk1"/>
    </cs:fontRef>
    <cs:spPr>
      <a:pattFill prst="dkDnDiag">
        <a:fgClr>
          <a:schemeClr val="lt1">
            <a:lumMod val="95000"/>
          </a:schemeClr>
        </a:fgClr>
        <a:bgClr>
          <a:schemeClr val="lt1"/>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lt1"/>
    </cs:fontRef>
    <cs:defRPr sz="1197" b="1" i="0" u="none" strike="noStrike" kern="1200" baseline="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317500" algn="ctr" rotWithShape="0">
          <a:prstClr val="black">
            <a:alpha val="25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20000"/>
          </a:prstClr>
        </a:outerShdw>
      </a:effectLst>
      <a:scene3d>
        <a:camera prst="orthographicFront"/>
        <a:lightRig rig="threePt" dir="t"/>
      </a:scene3d>
      <a:sp3d prstMaterial="matte"/>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noFill/>
      <a:ln w="9525" cap="flat" cmpd="sng" algn="ctr">
        <a:solidFill>
          <a:schemeClr val="dk1">
            <a:lumMod val="15000"/>
            <a:lumOff val="85000"/>
          </a:schemeClr>
        </a:solidFill>
        <a:round/>
      </a:ln>
    </cs:spPr>
    <cs:defRPr sz="1197"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65000"/>
            <a:lumOff val="35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65000"/>
            <a:lumOff val="35000"/>
          </a:schemeClr>
        </a:solidFill>
        <a:round/>
      </a:ln>
    </cs:spPr>
  </cs:errorBar>
  <cs:floor>
    <cs:lnRef idx="0"/>
    <cs:fillRef idx="0"/>
    <cs:effectRef idx="0"/>
    <cs:fontRef idx="minor">
      <a:schemeClr val="dk1"/>
    </cs:fontRef>
    <cs:spPr>
      <a:noFill/>
      <a:ln>
        <a:noFill/>
      </a:ln>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50000"/>
            <a:lumOff val="50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78000"/>
        </a:schemeClr>
      </a:solidFill>
    </cs:spPr>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inor">
      <a:schemeClr val="dk1">
        <a:lumMod val="65000"/>
        <a:lumOff val="35000"/>
      </a:schemeClr>
    </cs:fontRef>
    <cs:defRPr sz="2200" b="1" kern="120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65000"/>
            <a:lumOff val="35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12/12/2024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12/12/2024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First</a:t>
            </a:r>
            <a:r>
              <a:rPr lang="en-GB" baseline="0" dirty="0"/>
              <a:t> of all, the chip has a Processing System block, </a:t>
            </a:r>
          </a:p>
          <a:p>
            <a:r>
              <a:rPr lang="en-GB" baseline="0" dirty="0"/>
              <a:t>that includes 4 Application Processing Units</a:t>
            </a:r>
          </a:p>
          <a:p>
            <a:r>
              <a:rPr lang="en-GB" baseline="0" dirty="0"/>
              <a:t>And 2 Real Time Processing Units.</a:t>
            </a:r>
          </a:p>
          <a:p>
            <a:r>
              <a:rPr lang="en-GB" baseline="0" dirty="0"/>
              <a:t>the RFSoC has also a Programmable Logic block, </a:t>
            </a:r>
          </a:p>
          <a:p>
            <a:r>
              <a:rPr lang="en-GB" baseline="0" dirty="0"/>
              <a:t>connected to the Processing System</a:t>
            </a:r>
          </a:p>
          <a:p>
            <a:r>
              <a:rPr lang="en-GB" baseline="0" dirty="0"/>
              <a:t>And which has FPGA fabric for the implementation of custom logic.</a:t>
            </a:r>
          </a:p>
          <a:p>
            <a:r>
              <a:rPr lang="en-GB" baseline="0" dirty="0"/>
              <a:t>Part of the Programmable Logic block are also the RF components, that are up to 16 high sampling rate ADC</a:t>
            </a:r>
          </a:p>
          <a:p>
            <a:r>
              <a:rPr lang="en-GB" baseline="0" dirty="0"/>
              <a:t>And up to 16 DAC. Speed and number of components depend on the chip generation and type.</a:t>
            </a:r>
          </a:p>
          <a:p>
            <a:r>
              <a:rPr lang="en-GB" baseline="0" dirty="0"/>
              <a:t>Finally, both the Processing System and the Programmable Logic are largely equipped with peripherals and connectivity options.</a:t>
            </a:r>
            <a:endParaRPr lang="en-GB" dirty="0"/>
          </a:p>
        </p:txBody>
      </p:sp>
      <p:sp>
        <p:nvSpPr>
          <p:cNvPr id="4" name="Slide Number Placeholder 3"/>
          <p:cNvSpPr>
            <a:spLocks noGrp="1"/>
          </p:cNvSpPr>
          <p:nvPr>
            <p:ph type="sldNum" sz="quarter" idx="10"/>
          </p:nvPr>
        </p:nvSpPr>
        <p:spPr/>
        <p:txBody>
          <a:bodyPr/>
          <a:lstStyle/>
          <a:p>
            <a:fld id="{8CB0EE9E-52B8-AA4F-8DD5-ED0FB4E5CBCC}" type="slidenum">
              <a:rPr lang="en-US" smtClean="0"/>
              <a:t>5</a:t>
            </a:fld>
            <a:endParaRPr lang="en-US"/>
          </a:p>
        </p:txBody>
      </p:sp>
    </p:spTree>
    <p:extLst>
      <p:ext uri="{BB962C8B-B14F-4D97-AF65-F5344CB8AC3E}">
        <p14:creationId xmlns:p14="http://schemas.microsoft.com/office/powerpoint/2010/main" val="32034715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emf"/><Relationship Id="rId1" Type="http://schemas.openxmlformats.org/officeDocument/2006/relationships/slideMaster" Target="../slideMasters/slideMaster1.xm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image" Target="../media/image11.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blipFill dpi="0" rotWithShape="1">
          <a:blip r:embed="rId2">
            <a:lum/>
          </a:blip>
          <a:srcRect/>
          <a:stretch>
            <a:fillRect t="-10000" b="-10000"/>
          </a:stretch>
        </a:blip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13/12/2024</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BI Day 2024 - ATS SoC Framework - I. Degl'Innocenti</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13/12/2024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BI Day 2024 - ATS SoC Framework - I. Degl'Innocenti</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13/12/2024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BI Day 2024 - ATS SoC Framework - I. Degl'Innocenti</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13/12/2024</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BI Day 2024 - ATS SoC Framework - I. Degl'Innocenti</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13/12/2024</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BI Day 2024 - ATS SoC Framework - I. Degl'Innocenti</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13/12/2024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BI Day 2024 - ATS SoC Framework - I. Degl'Innocenti</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13/12/2024</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BI Day 2024 - ATS SoC Framework - I. Degl'Innocenti</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13/12/2024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BI Day 2024 - ATS SoC Framework - I. Degl'Innocenti</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13/12/2024</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BI Day 2024 - ATS SoC Framework - I. Degl'Innocenti</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bg>
      <p:bgPr>
        <a:blipFill dpi="0" rotWithShape="1">
          <a:blip r:embed="rId2">
            <a:alphaModFix amt="42000"/>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13/12/2024</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BI Day 2024 - ATS SoC Framework - I. Degl'Innocenti</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13/12/2024</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BI Day 2024 - ATS SoC Framework - I. Degl'Innocenti</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13/12/2024</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BI Day 2024 - ATS SoC Framework - I. Degl'Innocenti</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13/12/2024</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BI Day 2024 - ATS SoC Framework - I. Degl'Innocenti</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effectLst/>
              </a:defRPr>
            </a:lvl1pPr>
          </a:lstStyle>
          <a:p>
            <a:r>
              <a:rPr lang="en-US" dirty="0"/>
              <a:t>The ATS SoC framework:</a:t>
            </a:r>
            <a:br>
              <a:rPr lang="en-US" dirty="0"/>
            </a:br>
            <a:r>
              <a:rPr lang="en-US" dirty="0"/>
              <a:t>an introduction to the project</a:t>
            </a:r>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hasCustomPrompt="1"/>
          </p:nvPr>
        </p:nvSpPr>
        <p:spPr>
          <a:xfrm>
            <a:off x="407988" y="5700252"/>
            <a:ext cx="11376026" cy="803787"/>
          </a:xfrm>
        </p:spPr>
        <p:txBody>
          <a:bodyPr>
            <a:noAutofit/>
          </a:bodyPr>
          <a:lstStyle>
            <a:lvl1pPr marL="0" indent="0" algn="l">
              <a:buNone/>
              <a:defRPr sz="2000" b="0">
                <a:solidFill>
                  <a:schemeClr val="bg1"/>
                </a:solidFill>
                <a:effectLs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BI Day 2024</a:t>
            </a:r>
          </a:p>
          <a:p>
            <a:r>
              <a:rPr lang="en-US" dirty="0"/>
              <a:t>Irene Degl’Innocenti  –  SY / BI / BP</a:t>
            </a:r>
          </a:p>
        </p:txBody>
      </p:sp>
      <p:pic>
        <p:nvPicPr>
          <p:cNvPr id="6" name="Graphic 5" descr="Holiday tree with solid fill">
            <a:extLst>
              <a:ext uri="{FF2B5EF4-FFF2-40B4-BE49-F238E27FC236}">
                <a16:creationId xmlns:a16="http://schemas.microsoft.com/office/drawing/2014/main" id="{4928ADC3-9792-B345-FE84-0B2D2A14C890}"/>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1280576" y="5788875"/>
            <a:ext cx="503437" cy="503437"/>
          </a:xfrm>
          <a:prstGeom prst="rect">
            <a:avLst/>
          </a:prstGeom>
        </p:spPr>
      </p:pic>
      <p:cxnSp>
        <p:nvCxnSpPr>
          <p:cNvPr id="7" name="Straight Connector 6">
            <a:extLst>
              <a:ext uri="{FF2B5EF4-FFF2-40B4-BE49-F238E27FC236}">
                <a16:creationId xmlns:a16="http://schemas.microsoft.com/office/drawing/2014/main" id="{09700CF6-C378-95D9-E20A-73F0AFFDA65B}"/>
              </a:ext>
            </a:extLst>
          </p:cNvPr>
          <p:cNvCxnSpPr>
            <a:cxnSpLocks/>
          </p:cNvCxnSpPr>
          <p:nvPr userDrawn="1"/>
        </p:nvCxnSpPr>
        <p:spPr>
          <a:xfrm>
            <a:off x="10776520" y="6266608"/>
            <a:ext cx="1007492"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Graphic 8" descr="Stocking with solid fill">
            <a:extLst>
              <a:ext uri="{FF2B5EF4-FFF2-40B4-BE49-F238E27FC236}">
                <a16:creationId xmlns:a16="http://schemas.microsoft.com/office/drawing/2014/main" id="{7425A184-73AB-FEA9-D98A-E7EB7BF15751}"/>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0990200" y="6235816"/>
            <a:ext cx="248591" cy="248591"/>
          </a:xfrm>
          <a:prstGeom prst="rect">
            <a:avLst/>
          </a:prstGeom>
        </p:spPr>
      </p:pic>
      <p:pic>
        <p:nvPicPr>
          <p:cNvPr id="10" name="Graphic 9" descr="Stocking with solid fill">
            <a:extLst>
              <a:ext uri="{FF2B5EF4-FFF2-40B4-BE49-F238E27FC236}">
                <a16:creationId xmlns:a16="http://schemas.microsoft.com/office/drawing/2014/main" id="{7C5BFC10-56AF-E632-C2BD-16329253DD1D}"/>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11145229" y="6242434"/>
            <a:ext cx="187125" cy="187125"/>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2" name="Date Placeholder 1">
            <a:extLst>
              <a:ext uri="{FF2B5EF4-FFF2-40B4-BE49-F238E27FC236}">
                <a16:creationId xmlns:a16="http://schemas.microsoft.com/office/drawing/2014/main" id="{BCE55034-7113-A4CF-F1DA-39942A287759}"/>
              </a:ext>
            </a:extLst>
          </p:cNvPr>
          <p:cNvSpPr>
            <a:spLocks noGrp="1"/>
          </p:cNvSpPr>
          <p:nvPr>
            <p:ph type="dt" sz="half" idx="10"/>
          </p:nvPr>
        </p:nvSpPr>
        <p:spPr/>
        <p:txBody>
          <a:bodyPr/>
          <a:lstStyle/>
          <a:p>
            <a:r>
              <a:rPr lang="en-US"/>
              <a:t>13/12/2024</a:t>
            </a:r>
            <a:endParaRPr lang="en-US" dirty="0"/>
          </a:p>
        </p:txBody>
      </p:sp>
      <p:sp>
        <p:nvSpPr>
          <p:cNvPr id="4" name="Footer Placeholder 3">
            <a:extLst>
              <a:ext uri="{FF2B5EF4-FFF2-40B4-BE49-F238E27FC236}">
                <a16:creationId xmlns:a16="http://schemas.microsoft.com/office/drawing/2014/main" id="{63A86A60-FB1B-6201-FFD8-8B0886C183F7}"/>
              </a:ext>
            </a:extLst>
          </p:cNvPr>
          <p:cNvSpPr>
            <a:spLocks noGrp="1"/>
          </p:cNvSpPr>
          <p:nvPr>
            <p:ph type="ftr" sz="quarter" idx="11"/>
          </p:nvPr>
        </p:nvSpPr>
        <p:spPr/>
        <p:txBody>
          <a:bodyPr/>
          <a:lstStyle/>
          <a:p>
            <a:r>
              <a:rPr lang="en-GB"/>
              <a:t>BI Day 2024 - ATS SoC Framework - I. Degl'Innocenti</a:t>
            </a:r>
            <a:endParaRPr lang="en-US" dirty="0"/>
          </a:p>
        </p:txBody>
      </p:sp>
      <p:sp>
        <p:nvSpPr>
          <p:cNvPr id="5" name="Slide Number Placeholder 4">
            <a:extLst>
              <a:ext uri="{FF2B5EF4-FFF2-40B4-BE49-F238E27FC236}">
                <a16:creationId xmlns:a16="http://schemas.microsoft.com/office/drawing/2014/main" id="{42FAFF78-84C6-35FC-D3EA-CD603E6E490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13/12/2024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BI Day 2024 - ATS SoC Framework - I. Degl'Innocenti</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13/12/2024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BI Day 2024 - ATS SoC Framework - I. Degl'Innocenti</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13/12/2024</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GB"/>
              <a:t>BI Day 2024 - ATS SoC Framework - I. Degl'Innocenti</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13/12/2024</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BI Day 2024 - ATS SoC Framework - I. Degl'Innocenti</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13/12/2024</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BI Day 2024 - ATS SoC Framework - I. Degl'Innocenti</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3.sv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28" Type="http://schemas.openxmlformats.org/officeDocument/2006/relationships/image" Target="../media/image5.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4.png"/><Relationship Id="rId30" Type="http://schemas.openxmlformats.org/officeDocument/2006/relationships/image" Target="../media/image7.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78349"/>
            <a:ext cx="631160" cy="365125"/>
          </a:xfrm>
          <a:prstGeom prst="rect">
            <a:avLst/>
          </a:prstGeom>
        </p:spPr>
        <p:txBody>
          <a:bodyPr vert="horz" lIns="0" tIns="0" rIns="0" bIns="0" rtlCol="0" anchor="ctr"/>
          <a:lstStyle>
            <a:lvl1pPr algn="r">
              <a:defRPr sz="1000">
                <a:solidFill>
                  <a:schemeClr val="tx1"/>
                </a:solidFill>
              </a:defRPr>
            </a:lvl1pPr>
          </a:lstStyle>
          <a:p>
            <a:r>
              <a:rPr lang="en-US"/>
              <a:t>13/12/2024</a:t>
            </a:r>
            <a:endParaRPr lang="en-US"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GB"/>
              <a:t>BI Day 2024 - ATS SoC Framework - I. Degl'Innocenti</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pic>
        <p:nvPicPr>
          <p:cNvPr id="8" name="Graphic 7" descr="Holiday tree with solid fill">
            <a:extLst>
              <a:ext uri="{FF2B5EF4-FFF2-40B4-BE49-F238E27FC236}">
                <a16:creationId xmlns:a16="http://schemas.microsoft.com/office/drawing/2014/main" id="{3F2A2191-7782-FEF6-19BA-CD2980A4E68F}"/>
              </a:ext>
            </a:extLst>
          </p:cNvPr>
          <p:cNvPicPr>
            <a:picLocks noChangeAspect="1"/>
          </p:cNvPicPr>
          <p:nvPr userDrawn="1"/>
        </p:nvPicPr>
        <p:blipFill>
          <a:blip r:embed="rId25">
            <a:extLst>
              <a:ext uri="{96DAC541-7B7A-43D3-8B79-37D633B846F1}">
                <asvg:svgBlip xmlns:asvg="http://schemas.microsoft.com/office/drawing/2016/SVG/main" r:embed="rId26"/>
              </a:ext>
            </a:extLst>
          </a:blip>
          <a:stretch>
            <a:fillRect/>
          </a:stretch>
        </p:blipFill>
        <p:spPr>
          <a:xfrm>
            <a:off x="11280576" y="5788875"/>
            <a:ext cx="503437" cy="503437"/>
          </a:xfrm>
          <a:prstGeom prst="rect">
            <a:avLst/>
          </a:prstGeom>
        </p:spPr>
      </p:pic>
      <p:pic>
        <p:nvPicPr>
          <p:cNvPr id="12" name="Graphic 11" descr="Stocking with solid fill">
            <a:extLst>
              <a:ext uri="{FF2B5EF4-FFF2-40B4-BE49-F238E27FC236}">
                <a16:creationId xmlns:a16="http://schemas.microsoft.com/office/drawing/2014/main" id="{D20B3714-5FE9-9B5C-7C70-1E779F95B511}"/>
              </a:ext>
            </a:extLst>
          </p:cNvPr>
          <p:cNvPicPr>
            <a:picLocks noChangeAspect="1"/>
          </p:cNvPicPr>
          <p:nvPr userDrawn="1"/>
        </p:nvPicPr>
        <p:blipFill>
          <a:blip r:embed="rId27">
            <a:extLst>
              <a:ext uri="{96DAC541-7B7A-43D3-8B79-37D633B846F1}">
                <asvg:svgBlip xmlns:asvg="http://schemas.microsoft.com/office/drawing/2016/SVG/main" r:embed="rId28"/>
              </a:ext>
            </a:extLst>
          </a:blip>
          <a:stretch>
            <a:fillRect/>
          </a:stretch>
        </p:blipFill>
        <p:spPr>
          <a:xfrm>
            <a:off x="10990200" y="6235816"/>
            <a:ext cx="248591" cy="248591"/>
          </a:xfrm>
          <a:prstGeom prst="rect">
            <a:avLst/>
          </a:prstGeom>
        </p:spPr>
      </p:pic>
      <p:pic>
        <p:nvPicPr>
          <p:cNvPr id="13" name="Graphic 12" descr="Stocking with solid fill">
            <a:extLst>
              <a:ext uri="{FF2B5EF4-FFF2-40B4-BE49-F238E27FC236}">
                <a16:creationId xmlns:a16="http://schemas.microsoft.com/office/drawing/2014/main" id="{BCE9E79A-AA65-EFC3-CA1A-6C334F43AB3B}"/>
              </a:ext>
            </a:extLst>
          </p:cNvPr>
          <p:cNvPicPr>
            <a:picLocks noChangeAspect="1"/>
          </p:cNvPicPr>
          <p:nvPr userDrawn="1"/>
        </p:nvPicPr>
        <p:blipFill>
          <a:blip r:embed="rId29">
            <a:extLst>
              <a:ext uri="{96DAC541-7B7A-43D3-8B79-37D633B846F1}">
                <asvg:svgBlip xmlns:asvg="http://schemas.microsoft.com/office/drawing/2016/SVG/main" r:embed="rId30"/>
              </a:ext>
            </a:extLst>
          </a:blip>
          <a:stretch>
            <a:fillRect/>
          </a:stretch>
        </p:blipFill>
        <p:spPr>
          <a:xfrm>
            <a:off x="11145229" y="6242434"/>
            <a:ext cx="187125" cy="187125"/>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indico.cern.ch/event/1222577/contributions/5597158/attachments/2724462/4734375/SoC_TaskForce_Mandate1.0.pdf" TargetMode="External"/><Relationship Id="rId2" Type="http://schemas.openxmlformats.org/officeDocument/2006/relationships/hyperlink" Target="https://indico.cern.ch/event/1247691/" TargetMode="Externa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hyperlink" Target="https://edms.cern.ch/document/3093853/1" TargetMode="Externa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hyperlink" Target="https://edms.cern.ch/document/3093853/1" TargetMode="Externa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hyperlink" Target="https://e-groups.cern.ch/e-groups/Egroup.do?egroupName=ats-soc-update" TargetMode="External"/><Relationship Id="rId2" Type="http://schemas.openxmlformats.org/officeDocument/2006/relationships/hyperlink" Target="https://confluence.cern.ch/display/SOCFWK/ATS+SoC+Common+Framework+Project" TargetMode="External"/><Relationship Id="rId1" Type="http://schemas.openxmlformats.org/officeDocument/2006/relationships/slideLayout" Target="../slideLayouts/slideLayout5.xml"/><Relationship Id="rId5" Type="http://schemas.openxmlformats.org/officeDocument/2006/relationships/image" Target="../media/image23.sv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2" Type="http://schemas.openxmlformats.org/officeDocument/2006/relationships/hyperlink" Target="https://confluence.cern.ch/display/SOCFWK/" TargetMode="Externa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hyperlink" Target="https://confluence.cern.ch/display/SOCFWK/"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ohwr.org/project/diot-sb-zu/-/wikis/home" TargetMode="External"/><Relationship Id="rId1" Type="http://schemas.openxmlformats.org/officeDocument/2006/relationships/slideLayout" Target="../slideLayouts/slideLayout5.xml"/><Relationship Id="rId4" Type="http://schemas.openxmlformats.org/officeDocument/2006/relationships/hyperlink" Target="https://ohwr.org/project/diot/-/wikis/home" TargetMode="External"/></Relationships>
</file>

<file path=ppt/slides/_rels/slide7.xml.rels><?xml version="1.0" encoding="UTF-8" standalone="yes"?>
<Relationships xmlns="http://schemas.openxmlformats.org/package/2006/relationships"><Relationship Id="rId2" Type="http://schemas.openxmlformats.org/officeDocument/2006/relationships/hyperlink" Target="https://indico.cern.ch/event/1058569/contributions/4449386/attachments/2283176/3879767/ATS%20Common%20HW-SW%20Technologies%20Coordination%20Proposal%20-%20for%20CCTB%20kick-off.pdf" TargetMode="Externa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slideLayout" Target="../slideLayouts/slideLayout5.xml"/><Relationship Id="rId4" Type="http://schemas.openxmlformats.org/officeDocument/2006/relationships/image" Target="../media/image2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p:txBody>
          <a:bodyPr/>
          <a:lstStyle/>
          <a:p>
            <a:r>
              <a:rPr lang="en-US" dirty="0"/>
              <a:t>The ATS System-on-Chip framework:</a:t>
            </a:r>
            <a:br>
              <a:rPr lang="en-US" dirty="0"/>
            </a:br>
            <a:r>
              <a:rPr lang="en-US" dirty="0"/>
              <a:t>an introduction to the project</a:t>
            </a:r>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p:txBody>
          <a:bodyPr/>
          <a:lstStyle/>
          <a:p>
            <a:r>
              <a:rPr lang="en-US" sz="1800" dirty="0"/>
              <a:t>Irene Degl’Innocenti – SY-BI-BP</a:t>
            </a:r>
          </a:p>
          <a:p>
            <a:pPr algn="l"/>
            <a:r>
              <a:rPr lang="en-US" sz="1800" dirty="0"/>
              <a:t>BI Day 2024 - 13/12/2024</a:t>
            </a:r>
          </a:p>
        </p:txBody>
      </p:sp>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p:txBody>
          <a:bodyPr/>
          <a:lstStyle/>
          <a:p>
            <a:r>
              <a:rPr lang="en-GB" dirty="0"/>
              <a:t>Rising number of SoC applications in ATS (</a:t>
            </a:r>
            <a:r>
              <a:rPr lang="en-GB" dirty="0">
                <a:solidFill>
                  <a:schemeClr val="tx2"/>
                </a:solidFill>
                <a:hlinkClick r:id="rId2">
                  <a:extLst>
                    <a:ext uri="{A12FA001-AC4F-418D-AE19-62706E023703}">
                      <ahyp:hlinkClr xmlns:ahyp="http://schemas.microsoft.com/office/drawing/2018/hyperlinkcolor" val="tx"/>
                    </a:ext>
                  </a:extLst>
                </a:hlinkClick>
              </a:rPr>
              <a:t>Electronics-forum #9</a:t>
            </a:r>
            <a:r>
              <a:rPr lang="en-GB" dirty="0"/>
              <a:t>)</a:t>
            </a:r>
          </a:p>
          <a:p>
            <a:r>
              <a:rPr lang="en-GB" dirty="0"/>
              <a:t>Taskforce mandated in October 2023 (</a:t>
            </a:r>
            <a:r>
              <a:rPr lang="en-US" dirty="0">
                <a:solidFill>
                  <a:schemeClr val="tx2"/>
                </a:solidFill>
                <a:hlinkClick r:id="rId3">
                  <a:extLst>
                    <a:ext uri="{A12FA001-AC4F-418D-AE19-62706E023703}">
                      <ahyp:hlinkClr xmlns:ahyp="http://schemas.microsoft.com/office/drawing/2018/hyperlinkcolor" val="tx"/>
                    </a:ext>
                  </a:extLst>
                </a:hlinkClick>
              </a:rPr>
              <a:t>31</a:t>
            </a:r>
            <a:r>
              <a:rPr lang="en-US" baseline="30000" dirty="0">
                <a:solidFill>
                  <a:schemeClr val="tx2"/>
                </a:solidFill>
                <a:hlinkClick r:id="rId3">
                  <a:extLst>
                    <a:ext uri="{A12FA001-AC4F-418D-AE19-62706E023703}">
                      <ahyp:hlinkClr xmlns:ahyp="http://schemas.microsoft.com/office/drawing/2018/hyperlinkcolor" val="tx"/>
                    </a:ext>
                  </a:extLst>
                </a:hlinkClick>
              </a:rPr>
              <a:t>st</a:t>
            </a:r>
            <a:r>
              <a:rPr lang="en-US" dirty="0">
                <a:solidFill>
                  <a:schemeClr val="tx2"/>
                </a:solidFill>
                <a:hlinkClick r:id="rId3">
                  <a:extLst>
                    <a:ext uri="{A12FA001-AC4F-418D-AE19-62706E023703}">
                      <ahyp:hlinkClr xmlns:ahyp="http://schemas.microsoft.com/office/drawing/2018/hyperlinkcolor" val="tx"/>
                    </a:ext>
                  </a:extLst>
                </a:hlinkClick>
              </a:rPr>
              <a:t> CTTB</a:t>
            </a:r>
            <a:r>
              <a:rPr lang="en-US" dirty="0"/>
              <a:t>)</a:t>
            </a:r>
          </a:p>
          <a:p>
            <a:pPr marL="0" indent="0">
              <a:buNone/>
            </a:pPr>
            <a:endParaRPr lang="en-GB" dirty="0"/>
          </a:p>
          <a:p>
            <a:pPr marL="285750" lvl="1" indent="0">
              <a:buNone/>
            </a:pPr>
            <a:endParaRPr lang="en-GB" dirty="0"/>
          </a:p>
          <a:p>
            <a:r>
              <a:rPr lang="en-GB" dirty="0"/>
              <a:t>Goal</a:t>
            </a:r>
          </a:p>
          <a:p>
            <a:pPr lvl="1"/>
            <a:r>
              <a:rPr lang="en-GB" dirty="0"/>
              <a:t>Identify a </a:t>
            </a:r>
            <a:r>
              <a:rPr lang="en-GB" b="1" dirty="0"/>
              <a:t>generic architecture</a:t>
            </a:r>
            <a:r>
              <a:rPr lang="en-GB" dirty="0"/>
              <a:t>, </a:t>
            </a:r>
            <a:r>
              <a:rPr lang="en-GB" b="1" dirty="0"/>
              <a:t>common services</a:t>
            </a:r>
            <a:r>
              <a:rPr lang="en-GB" dirty="0"/>
              <a:t> and a proper </a:t>
            </a:r>
            <a:r>
              <a:rPr lang="en-GB" b="1" dirty="0"/>
              <a:t>integration in the accelerator control system</a:t>
            </a:r>
            <a:r>
              <a:rPr lang="en-GB" dirty="0"/>
              <a:t> to converge towards a common SoC framework, starting from the current SoC applications in ATS</a:t>
            </a:r>
          </a:p>
          <a:p>
            <a:r>
              <a:rPr lang="en-GB" dirty="0"/>
              <a:t>Scope</a:t>
            </a:r>
          </a:p>
          <a:p>
            <a:pPr lvl="1"/>
            <a:r>
              <a:rPr lang="en-GB" dirty="0"/>
              <a:t>All the ATS SoC applications and users in radiation free environment</a:t>
            </a:r>
          </a:p>
          <a:p>
            <a:r>
              <a:rPr lang="en-GB" dirty="0"/>
              <a:t>Final reporting at CTTB February 2024 (23/02/2024)</a:t>
            </a:r>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Taskforce for SoC Framework </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6" name="Slide Number Placeholder 5">
            <a:extLst>
              <a:ext uri="{FF2B5EF4-FFF2-40B4-BE49-F238E27FC236}">
                <a16:creationId xmlns:a16="http://schemas.microsoft.com/office/drawing/2014/main" id="{E19B2899-AFAD-7761-DD32-FB985CDA2803}"/>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5" name="Footer Placeholder 4">
            <a:extLst>
              <a:ext uri="{FF2B5EF4-FFF2-40B4-BE49-F238E27FC236}">
                <a16:creationId xmlns:a16="http://schemas.microsoft.com/office/drawing/2014/main" id="{29012A32-F94F-8097-505B-E64D887162B9}"/>
              </a:ext>
            </a:extLst>
          </p:cNvPr>
          <p:cNvSpPr>
            <a:spLocks noGrp="1"/>
          </p:cNvSpPr>
          <p:nvPr>
            <p:ph type="ftr" sz="quarter" idx="11"/>
          </p:nvPr>
        </p:nvSpPr>
        <p:spPr/>
        <p:txBody>
          <a:bodyPr/>
          <a:lstStyle/>
          <a:p>
            <a:r>
              <a:rPr lang="en-GB"/>
              <a:t>BI Day 2024 - ATS SoC Framework - I. Degl'Innocenti</a:t>
            </a:r>
            <a:endParaRPr lang="en-US" dirty="0"/>
          </a:p>
        </p:txBody>
      </p:sp>
      <p:graphicFrame>
        <p:nvGraphicFramePr>
          <p:cNvPr id="7" name="Table 6">
            <a:extLst>
              <a:ext uri="{FF2B5EF4-FFF2-40B4-BE49-F238E27FC236}">
                <a16:creationId xmlns:a16="http://schemas.microsoft.com/office/drawing/2014/main" id="{65D0D6E9-A1A9-816C-21AC-518AA420C753}"/>
              </a:ext>
            </a:extLst>
          </p:cNvPr>
          <p:cNvGraphicFramePr>
            <a:graphicFrameLocks noGrp="1"/>
          </p:cNvGraphicFramePr>
          <p:nvPr>
            <p:extLst>
              <p:ext uri="{D42A27DB-BD31-4B8C-83A1-F6EECF244321}">
                <p14:modId xmlns:p14="http://schemas.microsoft.com/office/powerpoint/2010/main" val="2311109488"/>
              </p:ext>
            </p:extLst>
          </p:nvPr>
        </p:nvGraphicFramePr>
        <p:xfrm>
          <a:off x="911424" y="2543304"/>
          <a:ext cx="8704064" cy="741680"/>
        </p:xfrm>
        <a:graphic>
          <a:graphicData uri="http://schemas.openxmlformats.org/drawingml/2006/table">
            <a:tbl>
              <a:tblPr firstRow="1" bandRow="1">
                <a:tableStyleId>{2D5ABB26-0587-4C30-8999-92F81FD0307C}</a:tableStyleId>
              </a:tblPr>
              <a:tblGrid>
                <a:gridCol w="4352032">
                  <a:extLst>
                    <a:ext uri="{9D8B030D-6E8A-4147-A177-3AD203B41FA5}">
                      <a16:colId xmlns:a16="http://schemas.microsoft.com/office/drawing/2014/main" val="3450249227"/>
                    </a:ext>
                  </a:extLst>
                </a:gridCol>
                <a:gridCol w="4352032">
                  <a:extLst>
                    <a:ext uri="{9D8B030D-6E8A-4147-A177-3AD203B41FA5}">
                      <a16:colId xmlns:a16="http://schemas.microsoft.com/office/drawing/2014/main" val="3306251493"/>
                    </a:ext>
                  </a:extLst>
                </a:gridCol>
              </a:tblGrid>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2"/>
                          </a:solidFill>
                        </a:rPr>
                        <a:t>Irene Degl’Innocenti (SY-BI)</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2"/>
                          </a:solidFill>
                        </a:rPr>
                        <a:t>Greg Daniluk (BE-CEM)</a:t>
                      </a:r>
                    </a:p>
                  </a:txBody>
                  <a:tcPr/>
                </a:tc>
                <a:extLst>
                  <a:ext uri="{0D108BD9-81ED-4DB2-BD59-A6C34878D82A}">
                    <a16:rowId xmlns:a16="http://schemas.microsoft.com/office/drawing/2014/main" val="4105644636"/>
                  </a:ext>
                </a:extLst>
              </a:tr>
              <a:tr h="370840">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2"/>
                          </a:solidFill>
                        </a:rPr>
                        <a:t>Dariusz Zielinski (SY-EPC)</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dirty="0">
                          <a:solidFill>
                            <a:schemeClr val="tx2"/>
                          </a:solidFill>
                        </a:rPr>
                        <a:t>Greg Kruk (BE-CSS)</a:t>
                      </a:r>
                    </a:p>
                  </a:txBody>
                  <a:tcPr/>
                </a:tc>
                <a:extLst>
                  <a:ext uri="{0D108BD9-81ED-4DB2-BD59-A6C34878D82A}">
                    <a16:rowId xmlns:a16="http://schemas.microsoft.com/office/drawing/2014/main" val="3184177016"/>
                  </a:ext>
                </a:extLst>
              </a:tr>
            </a:tbl>
          </a:graphicData>
        </a:graphic>
      </p:graphicFrame>
    </p:spTree>
    <p:extLst>
      <p:ext uri="{BB962C8B-B14F-4D97-AF65-F5344CB8AC3E}">
        <p14:creationId xmlns:p14="http://schemas.microsoft.com/office/powerpoint/2010/main" val="268492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Inventory and survey</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8" name="TextBox 7">
            <a:extLst>
              <a:ext uri="{FF2B5EF4-FFF2-40B4-BE49-F238E27FC236}">
                <a16:creationId xmlns:a16="http://schemas.microsoft.com/office/drawing/2014/main" id="{F8A64AFF-7988-7194-ABBF-A9FAB6C34BC5}"/>
              </a:ext>
            </a:extLst>
          </p:cNvPr>
          <p:cNvSpPr txBox="1"/>
          <p:nvPr/>
        </p:nvSpPr>
        <p:spPr>
          <a:xfrm>
            <a:off x="3719736" y="1052736"/>
            <a:ext cx="2880320" cy="553998"/>
          </a:xfrm>
          <a:prstGeom prst="rect">
            <a:avLst/>
          </a:prstGeom>
          <a:noFill/>
        </p:spPr>
        <p:txBody>
          <a:bodyPr wrap="square" rtlCol="0">
            <a:spAutoFit/>
          </a:bodyPr>
          <a:lstStyle/>
          <a:p>
            <a:pPr algn="ctr"/>
            <a:r>
              <a:rPr lang="en-GB" sz="3000" b="1" dirty="0">
                <a:solidFill>
                  <a:schemeClr val="tx2"/>
                </a:solidFill>
                <a:ea typeface="Open Sans SemiBold" panose="020B0706030804020204" pitchFamily="34" charset="0"/>
                <a:cs typeface="Open Sans SemiBold" panose="020B0706030804020204" pitchFamily="34" charset="0"/>
              </a:rPr>
              <a:t>ATS</a:t>
            </a:r>
          </a:p>
        </p:txBody>
      </p:sp>
      <p:sp>
        <p:nvSpPr>
          <p:cNvPr id="9" name="TextBox 8">
            <a:extLst>
              <a:ext uri="{FF2B5EF4-FFF2-40B4-BE49-F238E27FC236}">
                <a16:creationId xmlns:a16="http://schemas.microsoft.com/office/drawing/2014/main" id="{FB29C9D1-0A2B-204F-541E-4D167D948C12}"/>
              </a:ext>
            </a:extLst>
          </p:cNvPr>
          <p:cNvSpPr txBox="1"/>
          <p:nvPr/>
        </p:nvSpPr>
        <p:spPr>
          <a:xfrm>
            <a:off x="694729" y="1885036"/>
            <a:ext cx="1746209" cy="492443"/>
          </a:xfrm>
          <a:prstGeom prst="rect">
            <a:avLst/>
          </a:prstGeom>
          <a:noFill/>
        </p:spPr>
        <p:txBody>
          <a:bodyPr wrap="square" rtlCol="0">
            <a:spAutoFit/>
          </a:bodyPr>
          <a:lstStyle/>
          <a:p>
            <a:pPr algn="ctr"/>
            <a:r>
              <a:rPr lang="en-GB" sz="2600" b="1" dirty="0">
                <a:solidFill>
                  <a:schemeClr val="tx2"/>
                </a:solidFill>
                <a:ea typeface="Open Sans" panose="020B0606030504020204" pitchFamily="34" charset="0"/>
                <a:cs typeface="Open Sans" panose="020B0606030504020204" pitchFamily="34" charset="0"/>
              </a:rPr>
              <a:t>BE</a:t>
            </a:r>
          </a:p>
        </p:txBody>
      </p:sp>
      <p:sp>
        <p:nvSpPr>
          <p:cNvPr id="10" name="TextBox 9">
            <a:extLst>
              <a:ext uri="{FF2B5EF4-FFF2-40B4-BE49-F238E27FC236}">
                <a16:creationId xmlns:a16="http://schemas.microsoft.com/office/drawing/2014/main" id="{CFD3A505-C755-776D-AC29-4C65BA74FCB7}"/>
              </a:ext>
            </a:extLst>
          </p:cNvPr>
          <p:cNvSpPr txBox="1"/>
          <p:nvPr/>
        </p:nvSpPr>
        <p:spPr>
          <a:xfrm>
            <a:off x="3119363" y="1885036"/>
            <a:ext cx="1746209" cy="492443"/>
          </a:xfrm>
          <a:prstGeom prst="rect">
            <a:avLst/>
          </a:prstGeom>
          <a:noFill/>
        </p:spPr>
        <p:txBody>
          <a:bodyPr wrap="square" rtlCol="0">
            <a:spAutoFit/>
          </a:bodyPr>
          <a:lstStyle/>
          <a:p>
            <a:pPr algn="ctr"/>
            <a:r>
              <a:rPr lang="en-GB" sz="2600" b="1" dirty="0">
                <a:solidFill>
                  <a:schemeClr val="tx2"/>
                </a:solidFill>
                <a:ea typeface="Open Sans" panose="020B0606030504020204" pitchFamily="34" charset="0"/>
                <a:cs typeface="Open Sans" panose="020B0606030504020204" pitchFamily="34" charset="0"/>
              </a:rPr>
              <a:t>SY</a:t>
            </a:r>
          </a:p>
        </p:txBody>
      </p:sp>
      <p:sp>
        <p:nvSpPr>
          <p:cNvPr id="11" name="TextBox 10">
            <a:extLst>
              <a:ext uri="{FF2B5EF4-FFF2-40B4-BE49-F238E27FC236}">
                <a16:creationId xmlns:a16="http://schemas.microsoft.com/office/drawing/2014/main" id="{2902C4F8-7BD7-0E93-EBD1-94E7C93E56E9}"/>
              </a:ext>
            </a:extLst>
          </p:cNvPr>
          <p:cNvSpPr txBox="1"/>
          <p:nvPr/>
        </p:nvSpPr>
        <p:spPr>
          <a:xfrm>
            <a:off x="5543999" y="1885036"/>
            <a:ext cx="1746209" cy="492443"/>
          </a:xfrm>
          <a:prstGeom prst="rect">
            <a:avLst/>
          </a:prstGeom>
          <a:noFill/>
        </p:spPr>
        <p:txBody>
          <a:bodyPr wrap="square" rtlCol="0">
            <a:spAutoFit/>
          </a:bodyPr>
          <a:lstStyle/>
          <a:p>
            <a:pPr algn="ctr"/>
            <a:r>
              <a:rPr lang="en-GB" sz="2600" b="1" dirty="0">
                <a:solidFill>
                  <a:schemeClr val="tx2"/>
                </a:solidFill>
                <a:ea typeface="Open Sans" panose="020B0606030504020204" pitchFamily="34" charset="0"/>
                <a:cs typeface="Open Sans" panose="020B0606030504020204" pitchFamily="34" charset="0"/>
              </a:rPr>
              <a:t>TE</a:t>
            </a:r>
          </a:p>
        </p:txBody>
      </p:sp>
      <p:sp>
        <p:nvSpPr>
          <p:cNvPr id="12" name="TextBox 11">
            <a:extLst>
              <a:ext uri="{FF2B5EF4-FFF2-40B4-BE49-F238E27FC236}">
                <a16:creationId xmlns:a16="http://schemas.microsoft.com/office/drawing/2014/main" id="{4703A804-5AE1-EFAF-7667-AE33F821C6BF}"/>
              </a:ext>
            </a:extLst>
          </p:cNvPr>
          <p:cNvSpPr txBox="1"/>
          <p:nvPr/>
        </p:nvSpPr>
        <p:spPr>
          <a:xfrm>
            <a:off x="7968633" y="1885036"/>
            <a:ext cx="1746209" cy="492443"/>
          </a:xfrm>
          <a:prstGeom prst="rect">
            <a:avLst/>
          </a:prstGeom>
          <a:noFill/>
        </p:spPr>
        <p:txBody>
          <a:bodyPr wrap="square" rtlCol="0">
            <a:spAutoFit/>
          </a:bodyPr>
          <a:lstStyle/>
          <a:p>
            <a:pPr algn="ctr"/>
            <a:r>
              <a:rPr lang="en-GB" sz="2600" b="1" dirty="0">
                <a:solidFill>
                  <a:schemeClr val="tx2"/>
                </a:solidFill>
                <a:ea typeface="Open Sans" panose="020B0606030504020204" pitchFamily="34" charset="0"/>
                <a:cs typeface="Open Sans" panose="020B0606030504020204" pitchFamily="34" charset="0"/>
              </a:rPr>
              <a:t>EN</a:t>
            </a:r>
          </a:p>
        </p:txBody>
      </p:sp>
      <p:sp>
        <p:nvSpPr>
          <p:cNvPr id="13" name="TextBox 12">
            <a:extLst>
              <a:ext uri="{FF2B5EF4-FFF2-40B4-BE49-F238E27FC236}">
                <a16:creationId xmlns:a16="http://schemas.microsoft.com/office/drawing/2014/main" id="{5CE78BF1-DEB1-D0B8-D57B-D181A1F97C57}"/>
              </a:ext>
            </a:extLst>
          </p:cNvPr>
          <p:cNvSpPr txBox="1"/>
          <p:nvPr/>
        </p:nvSpPr>
        <p:spPr>
          <a:xfrm>
            <a:off x="3119363" y="2446972"/>
            <a:ext cx="1746209" cy="1754326"/>
          </a:xfrm>
          <a:prstGeom prst="rect">
            <a:avLst/>
          </a:prstGeom>
          <a:noFill/>
        </p:spPr>
        <p:txBody>
          <a:bodyPr wrap="square" rtlCol="0">
            <a:spAutoFit/>
          </a:bodyPr>
          <a:lstStyle/>
          <a:p>
            <a:pPr algn="ctr"/>
            <a:r>
              <a:rPr lang="en-GB" dirty="0">
                <a:solidFill>
                  <a:schemeClr val="accent3"/>
                </a:solidFill>
                <a:ea typeface="Open Sans SemiBold" panose="020B0706030804020204" pitchFamily="34" charset="0"/>
                <a:cs typeface="Open Sans SemiBold" panose="020B0706030804020204" pitchFamily="34" charset="0"/>
              </a:rPr>
              <a:t>ABT</a:t>
            </a:r>
          </a:p>
          <a:p>
            <a:pPr algn="ctr"/>
            <a:r>
              <a:rPr lang="en-GB" dirty="0">
                <a:solidFill>
                  <a:schemeClr val="bg1">
                    <a:lumMod val="65000"/>
                  </a:schemeClr>
                </a:solidFill>
                <a:ea typeface="Open Sans" panose="020B0606030504020204" pitchFamily="34" charset="0"/>
                <a:cs typeface="Open Sans" panose="020B0606030504020204" pitchFamily="34" charset="0"/>
              </a:rPr>
              <a:t>AR</a:t>
            </a:r>
          </a:p>
          <a:p>
            <a:pPr algn="ctr"/>
            <a:r>
              <a:rPr lang="en-GB" dirty="0">
                <a:solidFill>
                  <a:schemeClr val="accent3"/>
                </a:solidFill>
                <a:ea typeface="Open Sans SemiBold" panose="020B0706030804020204" pitchFamily="34" charset="0"/>
                <a:cs typeface="Open Sans SemiBold" panose="020B0706030804020204" pitchFamily="34" charset="0"/>
              </a:rPr>
              <a:t>BI</a:t>
            </a:r>
          </a:p>
          <a:p>
            <a:pPr algn="ctr"/>
            <a:r>
              <a:rPr lang="en-GB" dirty="0">
                <a:solidFill>
                  <a:schemeClr val="accent3"/>
                </a:solidFill>
                <a:ea typeface="Open Sans SemiBold" panose="020B0706030804020204" pitchFamily="34" charset="0"/>
                <a:cs typeface="Open Sans SemiBold" panose="020B0706030804020204" pitchFamily="34" charset="0"/>
              </a:rPr>
              <a:t>EPC</a:t>
            </a:r>
          </a:p>
          <a:p>
            <a:pPr algn="ctr"/>
            <a:r>
              <a:rPr lang="en-GB" dirty="0">
                <a:solidFill>
                  <a:schemeClr val="accent3"/>
                </a:solidFill>
                <a:ea typeface="Open Sans SemiBold" panose="020B0706030804020204" pitchFamily="34" charset="0"/>
                <a:cs typeface="Open Sans SemiBold" panose="020B0706030804020204" pitchFamily="34" charset="0"/>
              </a:rPr>
              <a:t>RF</a:t>
            </a:r>
          </a:p>
          <a:p>
            <a:pPr algn="ctr"/>
            <a:r>
              <a:rPr lang="en-GB" dirty="0">
                <a:solidFill>
                  <a:schemeClr val="bg1">
                    <a:lumMod val="65000"/>
                  </a:schemeClr>
                </a:solidFill>
                <a:ea typeface="Open Sans" panose="020B0606030504020204" pitchFamily="34" charset="0"/>
                <a:cs typeface="Open Sans" panose="020B0606030504020204" pitchFamily="34" charset="0"/>
              </a:rPr>
              <a:t>STI</a:t>
            </a:r>
          </a:p>
        </p:txBody>
      </p:sp>
      <p:sp>
        <p:nvSpPr>
          <p:cNvPr id="14" name="TextBox 13">
            <a:extLst>
              <a:ext uri="{FF2B5EF4-FFF2-40B4-BE49-F238E27FC236}">
                <a16:creationId xmlns:a16="http://schemas.microsoft.com/office/drawing/2014/main" id="{7FC6184B-A24A-29B3-8A29-F6374A7F546C}"/>
              </a:ext>
            </a:extLst>
          </p:cNvPr>
          <p:cNvSpPr txBox="1"/>
          <p:nvPr/>
        </p:nvSpPr>
        <p:spPr>
          <a:xfrm>
            <a:off x="694729" y="2446972"/>
            <a:ext cx="1746209" cy="2585323"/>
          </a:xfrm>
          <a:prstGeom prst="rect">
            <a:avLst/>
          </a:prstGeom>
          <a:noFill/>
        </p:spPr>
        <p:txBody>
          <a:bodyPr wrap="square" rtlCol="0">
            <a:spAutoFit/>
          </a:bodyPr>
          <a:lstStyle/>
          <a:p>
            <a:pPr algn="ctr"/>
            <a:r>
              <a:rPr lang="en-GB" dirty="0">
                <a:solidFill>
                  <a:schemeClr val="bg1">
                    <a:lumMod val="65000"/>
                  </a:schemeClr>
                </a:solidFill>
                <a:ea typeface="Open Sans" panose="020B0606030504020204" pitchFamily="34" charset="0"/>
                <a:cs typeface="Open Sans" panose="020B0606030504020204" pitchFamily="34" charset="0"/>
              </a:rPr>
              <a:t>HDO</a:t>
            </a:r>
          </a:p>
          <a:p>
            <a:pPr algn="ctr"/>
            <a:r>
              <a:rPr lang="en-GB" dirty="0">
                <a:solidFill>
                  <a:schemeClr val="bg1">
                    <a:lumMod val="65000"/>
                  </a:schemeClr>
                </a:solidFill>
                <a:ea typeface="Open Sans" panose="020B0606030504020204" pitchFamily="34" charset="0"/>
                <a:cs typeface="Open Sans" panose="020B0606030504020204" pitchFamily="34" charset="0"/>
              </a:rPr>
              <a:t>ABP</a:t>
            </a:r>
          </a:p>
          <a:p>
            <a:pPr algn="ctr"/>
            <a:r>
              <a:rPr lang="en-GB" dirty="0">
                <a:solidFill>
                  <a:schemeClr val="bg1">
                    <a:lumMod val="65000"/>
                  </a:schemeClr>
                </a:solidFill>
                <a:ea typeface="Open Sans" panose="020B0606030504020204" pitchFamily="34" charset="0"/>
                <a:cs typeface="Open Sans" panose="020B0606030504020204" pitchFamily="34" charset="0"/>
              </a:rPr>
              <a:t>ASR</a:t>
            </a:r>
          </a:p>
          <a:p>
            <a:pPr algn="ctr"/>
            <a:r>
              <a:rPr lang="en-GB" dirty="0">
                <a:solidFill>
                  <a:schemeClr val="accent3"/>
                </a:solidFill>
                <a:ea typeface="Open Sans SemiBold" panose="020B0706030804020204" pitchFamily="34" charset="0"/>
                <a:cs typeface="Open Sans SemiBold" panose="020B0706030804020204" pitchFamily="34" charset="0"/>
              </a:rPr>
              <a:t>CEM</a:t>
            </a:r>
          </a:p>
          <a:p>
            <a:pPr algn="ctr"/>
            <a:r>
              <a:rPr lang="en-GB" dirty="0">
                <a:solidFill>
                  <a:schemeClr val="bg1">
                    <a:lumMod val="65000"/>
                  </a:schemeClr>
                </a:solidFill>
                <a:ea typeface="Open Sans" panose="020B0606030504020204" pitchFamily="34" charset="0"/>
                <a:cs typeface="Open Sans" panose="020B0606030504020204" pitchFamily="34" charset="0"/>
              </a:rPr>
              <a:t>CSS</a:t>
            </a:r>
          </a:p>
          <a:p>
            <a:pPr algn="ctr"/>
            <a:r>
              <a:rPr lang="en-GB" dirty="0">
                <a:solidFill>
                  <a:schemeClr val="bg1">
                    <a:lumMod val="65000"/>
                  </a:schemeClr>
                </a:solidFill>
                <a:ea typeface="Open Sans" panose="020B0606030504020204" pitchFamily="34" charset="0"/>
                <a:cs typeface="Open Sans" panose="020B0606030504020204" pitchFamily="34" charset="0"/>
              </a:rPr>
              <a:t>EA</a:t>
            </a:r>
            <a:endParaRPr lang="en-GB" dirty="0">
              <a:solidFill>
                <a:srgbClr val="C00000"/>
              </a:solidFill>
              <a:ea typeface="Open Sans" panose="020B0606030504020204" pitchFamily="34" charset="0"/>
              <a:cs typeface="Open Sans" panose="020B0606030504020204" pitchFamily="34" charset="0"/>
            </a:endParaRPr>
          </a:p>
          <a:p>
            <a:pPr algn="ctr"/>
            <a:r>
              <a:rPr lang="en-GB" dirty="0">
                <a:solidFill>
                  <a:schemeClr val="accent3"/>
                </a:solidFill>
                <a:ea typeface="Open Sans SemiBold" panose="020B0706030804020204" pitchFamily="34" charset="0"/>
                <a:cs typeface="Open Sans SemiBold" panose="020B0706030804020204" pitchFamily="34" charset="0"/>
              </a:rPr>
              <a:t>GM</a:t>
            </a:r>
            <a:endParaRPr lang="en-GB" dirty="0">
              <a:solidFill>
                <a:schemeClr val="accent3"/>
              </a:solidFill>
              <a:ea typeface="Open Sans" panose="020B0606030504020204" pitchFamily="34" charset="0"/>
              <a:cs typeface="Open Sans" panose="020B0606030504020204" pitchFamily="34" charset="0"/>
            </a:endParaRPr>
          </a:p>
          <a:p>
            <a:pPr algn="ctr"/>
            <a:r>
              <a:rPr lang="en-GB" dirty="0">
                <a:solidFill>
                  <a:schemeClr val="bg1">
                    <a:lumMod val="65000"/>
                  </a:schemeClr>
                </a:solidFill>
                <a:ea typeface="Open Sans" panose="020B0606030504020204" pitchFamily="34" charset="0"/>
                <a:cs typeface="Open Sans" panose="020B0606030504020204" pitchFamily="34" charset="0"/>
              </a:rPr>
              <a:t>ICS</a:t>
            </a:r>
          </a:p>
          <a:p>
            <a:pPr algn="ctr"/>
            <a:r>
              <a:rPr lang="en-GB" dirty="0">
                <a:solidFill>
                  <a:schemeClr val="bg1">
                    <a:lumMod val="65000"/>
                  </a:schemeClr>
                </a:solidFill>
                <a:ea typeface="Open Sans" panose="020B0606030504020204" pitchFamily="34" charset="0"/>
                <a:cs typeface="Open Sans" panose="020B0606030504020204" pitchFamily="34" charset="0"/>
              </a:rPr>
              <a:t>OP</a:t>
            </a:r>
          </a:p>
        </p:txBody>
      </p:sp>
      <p:sp>
        <p:nvSpPr>
          <p:cNvPr id="15" name="TextBox 14">
            <a:extLst>
              <a:ext uri="{FF2B5EF4-FFF2-40B4-BE49-F238E27FC236}">
                <a16:creationId xmlns:a16="http://schemas.microsoft.com/office/drawing/2014/main" id="{F59010B3-DE0C-5F46-B2BD-02F5918BB65C}"/>
              </a:ext>
            </a:extLst>
          </p:cNvPr>
          <p:cNvSpPr txBox="1"/>
          <p:nvPr/>
        </p:nvSpPr>
        <p:spPr>
          <a:xfrm>
            <a:off x="5543999" y="2443288"/>
            <a:ext cx="1746209" cy="2862322"/>
          </a:xfrm>
          <a:prstGeom prst="rect">
            <a:avLst/>
          </a:prstGeom>
          <a:noFill/>
        </p:spPr>
        <p:txBody>
          <a:bodyPr wrap="square" rtlCol="0">
            <a:spAutoFit/>
          </a:bodyPr>
          <a:lstStyle/>
          <a:p>
            <a:pPr algn="ctr"/>
            <a:r>
              <a:rPr lang="en-GB" dirty="0">
                <a:solidFill>
                  <a:schemeClr val="bg1">
                    <a:lumMod val="65000"/>
                  </a:schemeClr>
                </a:solidFill>
                <a:ea typeface="Open Sans" panose="020B0606030504020204" pitchFamily="34" charset="0"/>
                <a:cs typeface="Open Sans" panose="020B0606030504020204" pitchFamily="34" charset="0"/>
              </a:rPr>
              <a:t>CRG</a:t>
            </a:r>
          </a:p>
          <a:p>
            <a:pPr algn="ctr"/>
            <a:r>
              <a:rPr lang="en-GB" dirty="0">
                <a:solidFill>
                  <a:schemeClr val="bg1">
                    <a:lumMod val="65000"/>
                  </a:schemeClr>
                </a:solidFill>
                <a:ea typeface="Open Sans" panose="020B0606030504020204" pitchFamily="34" charset="0"/>
                <a:cs typeface="Open Sans" panose="020B0606030504020204" pitchFamily="34" charset="0"/>
              </a:rPr>
              <a:t>MPE</a:t>
            </a:r>
          </a:p>
          <a:p>
            <a:pPr algn="ctr"/>
            <a:r>
              <a:rPr lang="en-GB" dirty="0">
                <a:solidFill>
                  <a:schemeClr val="bg1">
                    <a:lumMod val="65000"/>
                  </a:schemeClr>
                </a:solidFill>
                <a:ea typeface="Open Sans" panose="020B0606030504020204" pitchFamily="34" charset="0"/>
                <a:cs typeface="Open Sans" panose="020B0606030504020204" pitchFamily="34" charset="0"/>
              </a:rPr>
              <a:t>PE</a:t>
            </a:r>
          </a:p>
          <a:p>
            <a:pPr algn="ctr"/>
            <a:r>
              <a:rPr lang="en-GB" dirty="0">
                <a:solidFill>
                  <a:schemeClr val="bg1">
                    <a:lumMod val="65000"/>
                  </a:schemeClr>
                </a:solidFill>
                <a:ea typeface="Open Sans" panose="020B0606030504020204" pitchFamily="34" charset="0"/>
                <a:cs typeface="Open Sans" panose="020B0606030504020204" pitchFamily="34" charset="0"/>
              </a:rPr>
              <a:t>MI</a:t>
            </a:r>
          </a:p>
          <a:p>
            <a:pPr algn="ctr"/>
            <a:r>
              <a:rPr lang="en-GB" dirty="0">
                <a:solidFill>
                  <a:schemeClr val="bg1">
                    <a:lumMod val="65000"/>
                  </a:schemeClr>
                </a:solidFill>
                <a:ea typeface="Open Sans" panose="020B0606030504020204" pitchFamily="34" charset="0"/>
                <a:cs typeface="Open Sans" panose="020B0606030504020204" pitchFamily="34" charset="0"/>
              </a:rPr>
              <a:t>EP</a:t>
            </a:r>
          </a:p>
          <a:p>
            <a:pPr algn="ctr"/>
            <a:r>
              <a:rPr lang="en-GB" dirty="0">
                <a:solidFill>
                  <a:schemeClr val="accent3"/>
                </a:solidFill>
                <a:ea typeface="Open Sans SemiBold" panose="020B0706030804020204" pitchFamily="34" charset="0"/>
                <a:cs typeface="Open Sans SemiBold" panose="020B0706030804020204" pitchFamily="34" charset="0"/>
              </a:rPr>
              <a:t>MSC</a:t>
            </a:r>
          </a:p>
          <a:p>
            <a:pPr algn="ctr"/>
            <a:r>
              <a:rPr lang="en-GB" dirty="0">
                <a:solidFill>
                  <a:schemeClr val="bg1">
                    <a:lumMod val="65000"/>
                  </a:schemeClr>
                </a:solidFill>
                <a:ea typeface="Open Sans" panose="020B0606030504020204" pitchFamily="34" charset="0"/>
                <a:cs typeface="Open Sans" panose="020B0606030504020204" pitchFamily="34" charset="0"/>
              </a:rPr>
              <a:t>LMF</a:t>
            </a:r>
          </a:p>
          <a:p>
            <a:pPr algn="ctr"/>
            <a:r>
              <a:rPr lang="en-GB" dirty="0">
                <a:solidFill>
                  <a:schemeClr val="bg1">
                    <a:lumMod val="65000"/>
                  </a:schemeClr>
                </a:solidFill>
                <a:ea typeface="Open Sans" panose="020B0606030504020204" pitchFamily="34" charset="0"/>
                <a:cs typeface="Open Sans" panose="020B0606030504020204" pitchFamily="34" charset="0"/>
              </a:rPr>
              <a:t>VSC</a:t>
            </a:r>
          </a:p>
          <a:p>
            <a:pPr algn="ctr"/>
            <a:r>
              <a:rPr lang="en-GB" dirty="0">
                <a:solidFill>
                  <a:schemeClr val="bg1">
                    <a:lumMod val="65000"/>
                  </a:schemeClr>
                </a:solidFill>
                <a:ea typeface="Open Sans" panose="020B0606030504020204" pitchFamily="34" charset="0"/>
                <a:cs typeface="Open Sans" panose="020B0606030504020204" pitchFamily="34" charset="0"/>
              </a:rPr>
              <a:t>VSM</a:t>
            </a:r>
          </a:p>
          <a:p>
            <a:pPr algn="ctr"/>
            <a:r>
              <a:rPr lang="en-GB" dirty="0">
                <a:solidFill>
                  <a:schemeClr val="bg1">
                    <a:lumMod val="65000"/>
                  </a:schemeClr>
                </a:solidFill>
                <a:ea typeface="Open Sans" panose="020B0606030504020204" pitchFamily="34" charset="0"/>
                <a:cs typeface="Open Sans" panose="020B0606030504020204" pitchFamily="34" charset="0"/>
              </a:rPr>
              <a:t>ICM</a:t>
            </a:r>
          </a:p>
        </p:txBody>
      </p:sp>
      <p:sp>
        <p:nvSpPr>
          <p:cNvPr id="16" name="TextBox 15">
            <a:extLst>
              <a:ext uri="{FF2B5EF4-FFF2-40B4-BE49-F238E27FC236}">
                <a16:creationId xmlns:a16="http://schemas.microsoft.com/office/drawing/2014/main" id="{DB0CDD24-42A1-8777-E340-18E922A991FD}"/>
              </a:ext>
            </a:extLst>
          </p:cNvPr>
          <p:cNvSpPr txBox="1"/>
          <p:nvPr/>
        </p:nvSpPr>
        <p:spPr>
          <a:xfrm>
            <a:off x="7968633" y="2446972"/>
            <a:ext cx="1746209" cy="2585323"/>
          </a:xfrm>
          <a:prstGeom prst="rect">
            <a:avLst/>
          </a:prstGeom>
          <a:noFill/>
        </p:spPr>
        <p:txBody>
          <a:bodyPr wrap="square" rtlCol="0">
            <a:spAutoFit/>
          </a:bodyPr>
          <a:lstStyle/>
          <a:p>
            <a:pPr algn="ctr"/>
            <a:r>
              <a:rPr lang="es-ES" dirty="0">
                <a:solidFill>
                  <a:schemeClr val="bg1">
                    <a:lumMod val="65000"/>
                  </a:schemeClr>
                </a:solidFill>
                <a:ea typeface="Open Sans" panose="020B0606030504020204" pitchFamily="34" charset="0"/>
                <a:cs typeface="Open Sans" panose="020B0606030504020204" pitchFamily="34" charset="0"/>
              </a:rPr>
              <a:t>AA</a:t>
            </a:r>
          </a:p>
          <a:p>
            <a:pPr algn="ctr"/>
            <a:r>
              <a:rPr lang="es-ES" dirty="0">
                <a:solidFill>
                  <a:schemeClr val="bg1">
                    <a:lumMod val="65000"/>
                  </a:schemeClr>
                </a:solidFill>
                <a:ea typeface="Open Sans" panose="020B0606030504020204" pitchFamily="34" charset="0"/>
                <a:cs typeface="Open Sans" panose="020B0606030504020204" pitchFamily="34" charset="0"/>
              </a:rPr>
              <a:t>ACE</a:t>
            </a:r>
          </a:p>
          <a:p>
            <a:pPr algn="ctr"/>
            <a:r>
              <a:rPr lang="es-ES" dirty="0">
                <a:solidFill>
                  <a:schemeClr val="bg1">
                    <a:lumMod val="65000"/>
                  </a:schemeClr>
                </a:solidFill>
                <a:ea typeface="Open Sans" panose="020B0606030504020204" pitchFamily="34" charset="0"/>
                <a:cs typeface="Open Sans" panose="020B0606030504020204" pitchFamily="34" charset="0"/>
              </a:rPr>
              <a:t>CV</a:t>
            </a:r>
          </a:p>
          <a:p>
            <a:pPr algn="ctr"/>
            <a:r>
              <a:rPr lang="es-ES" dirty="0">
                <a:solidFill>
                  <a:schemeClr val="bg1">
                    <a:lumMod val="65000"/>
                  </a:schemeClr>
                </a:solidFill>
                <a:ea typeface="Open Sans" panose="020B0606030504020204" pitchFamily="34" charset="0"/>
                <a:cs typeface="Open Sans" panose="020B0606030504020204" pitchFamily="34" charset="0"/>
              </a:rPr>
              <a:t>EL</a:t>
            </a:r>
          </a:p>
          <a:p>
            <a:pPr algn="ctr"/>
            <a:r>
              <a:rPr lang="es-ES" dirty="0">
                <a:solidFill>
                  <a:schemeClr val="bg1">
                    <a:lumMod val="65000"/>
                  </a:schemeClr>
                </a:solidFill>
                <a:ea typeface="Open Sans" panose="020B0606030504020204" pitchFamily="34" charset="0"/>
                <a:cs typeface="Open Sans" panose="020B0606030504020204" pitchFamily="34" charset="0"/>
              </a:rPr>
              <a:t>HDO</a:t>
            </a:r>
          </a:p>
          <a:p>
            <a:pPr algn="ctr"/>
            <a:r>
              <a:rPr lang="es-ES" dirty="0">
                <a:solidFill>
                  <a:schemeClr val="bg1">
                    <a:lumMod val="65000"/>
                  </a:schemeClr>
                </a:solidFill>
                <a:ea typeface="Open Sans" panose="020B0606030504020204" pitchFamily="34" charset="0"/>
                <a:cs typeface="Open Sans" panose="020B0606030504020204" pitchFamily="34" charset="0"/>
              </a:rPr>
              <a:t>HE</a:t>
            </a:r>
          </a:p>
          <a:p>
            <a:pPr algn="ctr"/>
            <a:r>
              <a:rPr lang="es-ES" dirty="0">
                <a:solidFill>
                  <a:schemeClr val="bg1">
                    <a:lumMod val="65000"/>
                  </a:schemeClr>
                </a:solidFill>
                <a:ea typeface="Open Sans" panose="020B0606030504020204" pitchFamily="34" charset="0"/>
                <a:cs typeface="Open Sans" panose="020B0606030504020204" pitchFamily="34" charset="0"/>
              </a:rPr>
              <a:t>IM</a:t>
            </a:r>
          </a:p>
          <a:p>
            <a:pPr algn="ctr"/>
            <a:r>
              <a:rPr lang="es-ES" dirty="0">
                <a:solidFill>
                  <a:schemeClr val="bg1">
                    <a:lumMod val="65000"/>
                  </a:schemeClr>
                </a:solidFill>
                <a:ea typeface="Open Sans" panose="020B0606030504020204" pitchFamily="34" charset="0"/>
                <a:cs typeface="Open Sans" panose="020B0606030504020204" pitchFamily="34" charset="0"/>
              </a:rPr>
              <a:t>MME</a:t>
            </a:r>
          </a:p>
          <a:p>
            <a:pPr algn="ctr"/>
            <a:r>
              <a:rPr lang="es-ES" dirty="0">
                <a:solidFill>
                  <a:schemeClr val="bg1">
                    <a:lumMod val="65000"/>
                  </a:schemeClr>
                </a:solidFill>
                <a:ea typeface="Open Sans" panose="020B0606030504020204" pitchFamily="34" charset="0"/>
                <a:cs typeface="Open Sans" panose="020B0606030504020204" pitchFamily="34" charset="0"/>
              </a:rPr>
              <a:t>PAS</a:t>
            </a:r>
            <a:endParaRPr lang="en-GB" dirty="0">
              <a:solidFill>
                <a:schemeClr val="bg1">
                  <a:lumMod val="65000"/>
                </a:schemeClr>
              </a:solidFill>
              <a:ea typeface="Open Sans" panose="020B0606030504020204" pitchFamily="34" charset="0"/>
              <a:cs typeface="Open Sans" panose="020B0606030504020204" pitchFamily="34" charset="0"/>
            </a:endParaRPr>
          </a:p>
        </p:txBody>
      </p:sp>
      <p:cxnSp>
        <p:nvCxnSpPr>
          <p:cNvPr id="19" name="Straight Connector 18">
            <a:extLst>
              <a:ext uri="{FF2B5EF4-FFF2-40B4-BE49-F238E27FC236}">
                <a16:creationId xmlns:a16="http://schemas.microsoft.com/office/drawing/2014/main" id="{1194D137-46A4-CA51-0077-EFD7DE5D5725}"/>
              </a:ext>
            </a:extLst>
          </p:cNvPr>
          <p:cNvCxnSpPr>
            <a:cxnSpLocks/>
          </p:cNvCxnSpPr>
          <p:nvPr/>
        </p:nvCxnSpPr>
        <p:spPr>
          <a:xfrm>
            <a:off x="3987265" y="1700808"/>
            <a:ext cx="0" cy="156804"/>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08B6DC8-88BA-2D82-8038-C99B3EE165F2}"/>
              </a:ext>
            </a:extLst>
          </p:cNvPr>
          <p:cNvCxnSpPr>
            <a:cxnSpLocks/>
            <a:endCxn id="11" idx="0"/>
          </p:cNvCxnSpPr>
          <p:nvPr/>
        </p:nvCxnSpPr>
        <p:spPr>
          <a:xfrm>
            <a:off x="6417103" y="1726543"/>
            <a:ext cx="1" cy="158493"/>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AF85D687-B732-51C0-CBD6-2A658314E121}"/>
              </a:ext>
            </a:extLst>
          </p:cNvPr>
          <p:cNvGrpSpPr/>
          <p:nvPr/>
        </p:nvGrpSpPr>
        <p:grpSpPr>
          <a:xfrm>
            <a:off x="2992625" y="5545229"/>
            <a:ext cx="4543535" cy="276999"/>
            <a:chOff x="2312180" y="6217623"/>
            <a:chExt cx="4543535" cy="276999"/>
          </a:xfrm>
        </p:grpSpPr>
        <p:sp>
          <p:nvSpPr>
            <p:cNvPr id="24" name="Rectangle 23">
              <a:extLst>
                <a:ext uri="{FF2B5EF4-FFF2-40B4-BE49-F238E27FC236}">
                  <a16:creationId xmlns:a16="http://schemas.microsoft.com/office/drawing/2014/main" id="{F3DDE274-0A5B-C1A2-003B-3AE686FA9D1C}"/>
                </a:ext>
              </a:extLst>
            </p:cNvPr>
            <p:cNvSpPr/>
            <p:nvPr/>
          </p:nvSpPr>
          <p:spPr>
            <a:xfrm>
              <a:off x="2312180" y="6254750"/>
              <a:ext cx="228600" cy="228600"/>
            </a:xfrm>
            <a:custGeom>
              <a:avLst/>
              <a:gdLst>
                <a:gd name="connsiteX0" fmla="*/ 0 w 228600"/>
                <a:gd name="connsiteY0" fmla="*/ 0 h 228600"/>
                <a:gd name="connsiteX1" fmla="*/ 228600 w 228600"/>
                <a:gd name="connsiteY1" fmla="*/ 0 h 228600"/>
                <a:gd name="connsiteX2" fmla="*/ 228600 w 228600"/>
                <a:gd name="connsiteY2" fmla="*/ 228600 h 228600"/>
                <a:gd name="connsiteX3" fmla="*/ 0 w 228600"/>
                <a:gd name="connsiteY3" fmla="*/ 228600 h 228600"/>
                <a:gd name="connsiteX4" fmla="*/ 0 w 2286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228600" fill="none" extrusionOk="0">
                  <a:moveTo>
                    <a:pt x="0" y="0"/>
                  </a:moveTo>
                  <a:cubicBezTo>
                    <a:pt x="60568" y="-8703"/>
                    <a:pt x="153309" y="-1541"/>
                    <a:pt x="228600" y="0"/>
                  </a:cubicBezTo>
                  <a:cubicBezTo>
                    <a:pt x="218905" y="113208"/>
                    <a:pt x="227871" y="117608"/>
                    <a:pt x="228600" y="228600"/>
                  </a:cubicBezTo>
                  <a:cubicBezTo>
                    <a:pt x="157754" y="219883"/>
                    <a:pt x="104947" y="232341"/>
                    <a:pt x="0" y="228600"/>
                  </a:cubicBezTo>
                  <a:cubicBezTo>
                    <a:pt x="10504" y="129567"/>
                    <a:pt x="-11056" y="97551"/>
                    <a:pt x="0" y="0"/>
                  </a:cubicBezTo>
                  <a:close/>
                </a:path>
                <a:path w="228600" h="228600" stroke="0" extrusionOk="0">
                  <a:moveTo>
                    <a:pt x="0" y="0"/>
                  </a:moveTo>
                  <a:cubicBezTo>
                    <a:pt x="100232" y="-1363"/>
                    <a:pt x="154455" y="-8383"/>
                    <a:pt x="228600" y="0"/>
                  </a:cubicBezTo>
                  <a:cubicBezTo>
                    <a:pt x="229621" y="96831"/>
                    <a:pt x="230230" y="131646"/>
                    <a:pt x="228600" y="228600"/>
                  </a:cubicBezTo>
                  <a:cubicBezTo>
                    <a:pt x="159715" y="233609"/>
                    <a:pt x="54542" y="227710"/>
                    <a:pt x="0" y="228600"/>
                  </a:cubicBezTo>
                  <a:cubicBezTo>
                    <a:pt x="-8023" y="141470"/>
                    <a:pt x="721" y="90568"/>
                    <a:pt x="0" y="0"/>
                  </a:cubicBezTo>
                  <a:close/>
                </a:path>
              </a:pathLst>
            </a:custGeom>
            <a:solidFill>
              <a:schemeClr val="bg1">
                <a:lumMod val="65000"/>
              </a:schemeClr>
            </a:solidFill>
            <a:ln>
              <a:solidFill>
                <a:srgbClr val="A6A6A6"/>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FD682900-D370-0E1F-95AB-C7CBBE471B10}"/>
                </a:ext>
              </a:extLst>
            </p:cNvPr>
            <p:cNvSpPr txBox="1"/>
            <p:nvPr/>
          </p:nvSpPr>
          <p:spPr>
            <a:xfrm>
              <a:off x="2604280" y="6217623"/>
              <a:ext cx="2370192" cy="276999"/>
            </a:xfrm>
            <a:prstGeom prst="rect">
              <a:avLst/>
            </a:prstGeom>
            <a:noFill/>
          </p:spPr>
          <p:txBody>
            <a:bodyPr wrap="square" rtlCol="0">
              <a:spAutoFit/>
            </a:bodyPr>
            <a:lstStyle/>
            <a:p>
              <a:r>
                <a:rPr lang="en-GB" sz="1200" dirty="0">
                  <a:solidFill>
                    <a:schemeClr val="tx2"/>
                  </a:solidFill>
                  <a:ea typeface="Open Sans" panose="020B0606030504020204" pitchFamily="34" charset="0"/>
                  <a:cs typeface="Open Sans" panose="020B0606030504020204" pitchFamily="34" charset="0"/>
                </a:rPr>
                <a:t>No SoC projects </a:t>
              </a:r>
            </a:p>
          </p:txBody>
        </p:sp>
        <p:sp>
          <p:nvSpPr>
            <p:cNvPr id="28" name="Rectangle 27">
              <a:extLst>
                <a:ext uri="{FF2B5EF4-FFF2-40B4-BE49-F238E27FC236}">
                  <a16:creationId xmlns:a16="http://schemas.microsoft.com/office/drawing/2014/main" id="{867947BD-C70B-0416-3072-A8E18EEE355B}"/>
                </a:ext>
              </a:extLst>
            </p:cNvPr>
            <p:cNvSpPr/>
            <p:nvPr/>
          </p:nvSpPr>
          <p:spPr>
            <a:xfrm>
              <a:off x="4758448" y="6254750"/>
              <a:ext cx="228600" cy="228600"/>
            </a:xfrm>
            <a:custGeom>
              <a:avLst/>
              <a:gdLst>
                <a:gd name="connsiteX0" fmla="*/ 0 w 228600"/>
                <a:gd name="connsiteY0" fmla="*/ 0 h 228600"/>
                <a:gd name="connsiteX1" fmla="*/ 228600 w 228600"/>
                <a:gd name="connsiteY1" fmla="*/ 0 h 228600"/>
                <a:gd name="connsiteX2" fmla="*/ 228600 w 228600"/>
                <a:gd name="connsiteY2" fmla="*/ 228600 h 228600"/>
                <a:gd name="connsiteX3" fmla="*/ 0 w 228600"/>
                <a:gd name="connsiteY3" fmla="*/ 228600 h 228600"/>
                <a:gd name="connsiteX4" fmla="*/ 0 w 228600"/>
                <a:gd name="connsiteY4" fmla="*/ 0 h 228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00" h="228600" fill="none" extrusionOk="0">
                  <a:moveTo>
                    <a:pt x="0" y="0"/>
                  </a:moveTo>
                  <a:cubicBezTo>
                    <a:pt x="60568" y="-8703"/>
                    <a:pt x="153309" y="-1541"/>
                    <a:pt x="228600" y="0"/>
                  </a:cubicBezTo>
                  <a:cubicBezTo>
                    <a:pt x="218905" y="113208"/>
                    <a:pt x="227871" y="117608"/>
                    <a:pt x="228600" y="228600"/>
                  </a:cubicBezTo>
                  <a:cubicBezTo>
                    <a:pt x="157754" y="219883"/>
                    <a:pt x="104947" y="232341"/>
                    <a:pt x="0" y="228600"/>
                  </a:cubicBezTo>
                  <a:cubicBezTo>
                    <a:pt x="10504" y="129567"/>
                    <a:pt x="-11056" y="97551"/>
                    <a:pt x="0" y="0"/>
                  </a:cubicBezTo>
                  <a:close/>
                </a:path>
                <a:path w="228600" h="228600" stroke="0" extrusionOk="0">
                  <a:moveTo>
                    <a:pt x="0" y="0"/>
                  </a:moveTo>
                  <a:cubicBezTo>
                    <a:pt x="100232" y="-1363"/>
                    <a:pt x="154455" y="-8383"/>
                    <a:pt x="228600" y="0"/>
                  </a:cubicBezTo>
                  <a:cubicBezTo>
                    <a:pt x="229621" y="96831"/>
                    <a:pt x="230230" y="131646"/>
                    <a:pt x="228600" y="228600"/>
                  </a:cubicBezTo>
                  <a:cubicBezTo>
                    <a:pt x="159715" y="233609"/>
                    <a:pt x="54542" y="227710"/>
                    <a:pt x="0" y="228600"/>
                  </a:cubicBezTo>
                  <a:cubicBezTo>
                    <a:pt x="-8023" y="141470"/>
                    <a:pt x="721" y="90568"/>
                    <a:pt x="0" y="0"/>
                  </a:cubicBezTo>
                  <a:close/>
                </a:path>
              </a:pathLst>
            </a:custGeom>
            <a:solidFill>
              <a:schemeClr val="accent3"/>
            </a:solidFill>
            <a:ln>
              <a:solidFill>
                <a:schemeClr val="accent3"/>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7C991FB9-4722-8906-A7DD-312377DB24A2}"/>
                </a:ext>
              </a:extLst>
            </p:cNvPr>
            <p:cNvSpPr txBox="1"/>
            <p:nvPr/>
          </p:nvSpPr>
          <p:spPr>
            <a:xfrm>
              <a:off x="5050548" y="6217623"/>
              <a:ext cx="1805167" cy="276999"/>
            </a:xfrm>
            <a:prstGeom prst="rect">
              <a:avLst/>
            </a:prstGeom>
            <a:noFill/>
          </p:spPr>
          <p:txBody>
            <a:bodyPr wrap="square" rtlCol="0">
              <a:spAutoFit/>
            </a:bodyPr>
            <a:lstStyle/>
            <a:p>
              <a:r>
                <a:rPr lang="en-GB" sz="1200" dirty="0">
                  <a:solidFill>
                    <a:schemeClr val="tx2"/>
                  </a:solidFill>
                  <a:ea typeface="Open Sans" panose="020B0606030504020204" pitchFamily="34" charset="0"/>
                  <a:cs typeface="Open Sans" panose="020B0606030504020204" pitchFamily="34" charset="0"/>
                </a:rPr>
                <a:t>SoC projects identified</a:t>
              </a:r>
            </a:p>
          </p:txBody>
        </p:sp>
      </p:grpSp>
      <p:sp>
        <p:nvSpPr>
          <p:cNvPr id="30" name="TextBox 29">
            <a:extLst>
              <a:ext uri="{FF2B5EF4-FFF2-40B4-BE49-F238E27FC236}">
                <a16:creationId xmlns:a16="http://schemas.microsoft.com/office/drawing/2014/main" id="{E61C9D30-14F4-55B0-76A0-A0BF1A206D1F}"/>
              </a:ext>
            </a:extLst>
          </p:cNvPr>
          <p:cNvSpPr txBox="1"/>
          <p:nvPr/>
        </p:nvSpPr>
        <p:spPr>
          <a:xfrm>
            <a:off x="9594851" y="1890522"/>
            <a:ext cx="2073870" cy="492443"/>
          </a:xfrm>
          <a:prstGeom prst="rect">
            <a:avLst/>
          </a:prstGeom>
          <a:noFill/>
        </p:spPr>
        <p:txBody>
          <a:bodyPr wrap="square" rtlCol="0">
            <a:spAutoFit/>
          </a:bodyPr>
          <a:lstStyle/>
          <a:p>
            <a:pPr algn="ctr"/>
            <a:r>
              <a:rPr lang="en-GB" sz="2600" b="1" dirty="0">
                <a:solidFill>
                  <a:schemeClr val="tx2"/>
                </a:solidFill>
                <a:ea typeface="Open Sans SemiBold" panose="020B0706030804020204" pitchFamily="34" charset="0"/>
                <a:cs typeface="Open Sans SemiBold" panose="020B0706030804020204" pitchFamily="34" charset="0"/>
              </a:rPr>
              <a:t>+</a:t>
            </a:r>
            <a:r>
              <a:rPr lang="en-GB" sz="2600" b="1" dirty="0">
                <a:ea typeface="Open Sans SemiBold" panose="020B0706030804020204" pitchFamily="34" charset="0"/>
                <a:cs typeface="Open Sans SemiBold" panose="020B0706030804020204" pitchFamily="34" charset="0"/>
              </a:rPr>
              <a:t> </a:t>
            </a:r>
            <a:r>
              <a:rPr lang="en-GB" sz="2600" b="1" dirty="0">
                <a:solidFill>
                  <a:schemeClr val="accent3"/>
                </a:solidFill>
                <a:ea typeface="Open Sans SemiBold" panose="020B0706030804020204" pitchFamily="34" charset="0"/>
                <a:cs typeface="Open Sans SemiBold" panose="020B0706030804020204" pitchFamily="34" charset="0"/>
              </a:rPr>
              <a:t>HSE</a:t>
            </a:r>
          </a:p>
        </p:txBody>
      </p:sp>
      <p:sp>
        <p:nvSpPr>
          <p:cNvPr id="2" name="Rectangle: Rounded Corners 1">
            <a:extLst>
              <a:ext uri="{FF2B5EF4-FFF2-40B4-BE49-F238E27FC236}">
                <a16:creationId xmlns:a16="http://schemas.microsoft.com/office/drawing/2014/main" id="{A05AEA4E-C097-CB43-AAAC-116D81FC5394}"/>
              </a:ext>
            </a:extLst>
          </p:cNvPr>
          <p:cNvSpPr/>
          <p:nvPr/>
        </p:nvSpPr>
        <p:spPr>
          <a:xfrm>
            <a:off x="911425" y="1885037"/>
            <a:ext cx="3759470" cy="3186006"/>
          </a:xfrm>
          <a:custGeom>
            <a:avLst/>
            <a:gdLst>
              <a:gd name="connsiteX0" fmla="*/ 0 w 3759470"/>
              <a:gd name="connsiteY0" fmla="*/ 517057 h 3186006"/>
              <a:gd name="connsiteX1" fmla="*/ 517057 w 3759470"/>
              <a:gd name="connsiteY1" fmla="*/ 0 h 3186006"/>
              <a:gd name="connsiteX2" fmla="*/ 1198396 w 3759470"/>
              <a:gd name="connsiteY2" fmla="*/ 0 h 3186006"/>
              <a:gd name="connsiteX3" fmla="*/ 1906989 w 3759470"/>
              <a:gd name="connsiteY3" fmla="*/ 0 h 3186006"/>
              <a:gd name="connsiteX4" fmla="*/ 2506567 w 3759470"/>
              <a:gd name="connsiteY4" fmla="*/ 0 h 3186006"/>
              <a:gd name="connsiteX5" fmla="*/ 3242413 w 3759470"/>
              <a:gd name="connsiteY5" fmla="*/ 0 h 3186006"/>
              <a:gd name="connsiteX6" fmla="*/ 3759470 w 3759470"/>
              <a:gd name="connsiteY6" fmla="*/ 517057 h 3186006"/>
              <a:gd name="connsiteX7" fmla="*/ 3759470 w 3759470"/>
              <a:gd name="connsiteY7" fmla="*/ 1033511 h 3186006"/>
              <a:gd name="connsiteX8" fmla="*/ 3759470 w 3759470"/>
              <a:gd name="connsiteY8" fmla="*/ 1593003 h 3186006"/>
              <a:gd name="connsiteX9" fmla="*/ 3759470 w 3759470"/>
              <a:gd name="connsiteY9" fmla="*/ 2174014 h 3186006"/>
              <a:gd name="connsiteX10" fmla="*/ 3759470 w 3759470"/>
              <a:gd name="connsiteY10" fmla="*/ 2668949 h 3186006"/>
              <a:gd name="connsiteX11" fmla="*/ 3242413 w 3759470"/>
              <a:gd name="connsiteY11" fmla="*/ 3186006 h 3186006"/>
              <a:gd name="connsiteX12" fmla="*/ 2642835 w 3759470"/>
              <a:gd name="connsiteY12" fmla="*/ 3186006 h 3186006"/>
              <a:gd name="connsiteX13" fmla="*/ 2043256 w 3759470"/>
              <a:gd name="connsiteY13" fmla="*/ 3186006 h 3186006"/>
              <a:gd name="connsiteX14" fmla="*/ 1389171 w 3759470"/>
              <a:gd name="connsiteY14" fmla="*/ 3186006 h 3186006"/>
              <a:gd name="connsiteX15" fmla="*/ 517057 w 3759470"/>
              <a:gd name="connsiteY15" fmla="*/ 3186006 h 3186006"/>
              <a:gd name="connsiteX16" fmla="*/ 0 w 3759470"/>
              <a:gd name="connsiteY16" fmla="*/ 2668949 h 3186006"/>
              <a:gd name="connsiteX17" fmla="*/ 0 w 3759470"/>
              <a:gd name="connsiteY17" fmla="*/ 2130976 h 3186006"/>
              <a:gd name="connsiteX18" fmla="*/ 0 w 3759470"/>
              <a:gd name="connsiteY18" fmla="*/ 1657560 h 3186006"/>
              <a:gd name="connsiteX19" fmla="*/ 0 w 3759470"/>
              <a:gd name="connsiteY19" fmla="*/ 1162625 h 3186006"/>
              <a:gd name="connsiteX20" fmla="*/ 0 w 3759470"/>
              <a:gd name="connsiteY20" fmla="*/ 517057 h 31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759470" h="3186006" extrusionOk="0">
                <a:moveTo>
                  <a:pt x="0" y="517057"/>
                </a:moveTo>
                <a:cubicBezTo>
                  <a:pt x="57173" y="215593"/>
                  <a:pt x="244069" y="-233"/>
                  <a:pt x="517057" y="0"/>
                </a:cubicBezTo>
                <a:cubicBezTo>
                  <a:pt x="708309" y="9780"/>
                  <a:pt x="977965" y="13070"/>
                  <a:pt x="1198396" y="0"/>
                </a:cubicBezTo>
                <a:cubicBezTo>
                  <a:pt x="1418827" y="-13070"/>
                  <a:pt x="1647830" y="23326"/>
                  <a:pt x="1906989" y="0"/>
                </a:cubicBezTo>
                <a:cubicBezTo>
                  <a:pt x="2166148" y="-23326"/>
                  <a:pt x="2359817" y="16222"/>
                  <a:pt x="2506567" y="0"/>
                </a:cubicBezTo>
                <a:cubicBezTo>
                  <a:pt x="2653317" y="-16222"/>
                  <a:pt x="2913754" y="29350"/>
                  <a:pt x="3242413" y="0"/>
                </a:cubicBezTo>
                <a:cubicBezTo>
                  <a:pt x="3561017" y="-42221"/>
                  <a:pt x="3801195" y="222982"/>
                  <a:pt x="3759470" y="517057"/>
                </a:cubicBezTo>
                <a:cubicBezTo>
                  <a:pt x="3774270" y="691217"/>
                  <a:pt x="3764069" y="889172"/>
                  <a:pt x="3759470" y="1033511"/>
                </a:cubicBezTo>
                <a:cubicBezTo>
                  <a:pt x="3754871" y="1177850"/>
                  <a:pt x="3738835" y="1404748"/>
                  <a:pt x="3759470" y="1593003"/>
                </a:cubicBezTo>
                <a:cubicBezTo>
                  <a:pt x="3780105" y="1781258"/>
                  <a:pt x="3774196" y="1931272"/>
                  <a:pt x="3759470" y="2174014"/>
                </a:cubicBezTo>
                <a:cubicBezTo>
                  <a:pt x="3744744" y="2416756"/>
                  <a:pt x="3735196" y="2462398"/>
                  <a:pt x="3759470" y="2668949"/>
                </a:cubicBezTo>
                <a:cubicBezTo>
                  <a:pt x="3791615" y="2922277"/>
                  <a:pt x="3545865" y="3168592"/>
                  <a:pt x="3242413" y="3186006"/>
                </a:cubicBezTo>
                <a:cubicBezTo>
                  <a:pt x="3079318" y="3214413"/>
                  <a:pt x="2908754" y="3208950"/>
                  <a:pt x="2642835" y="3186006"/>
                </a:cubicBezTo>
                <a:cubicBezTo>
                  <a:pt x="2376916" y="3163062"/>
                  <a:pt x="2273429" y="3196414"/>
                  <a:pt x="2043256" y="3186006"/>
                </a:cubicBezTo>
                <a:cubicBezTo>
                  <a:pt x="1813083" y="3175598"/>
                  <a:pt x="1706917" y="3208525"/>
                  <a:pt x="1389171" y="3186006"/>
                </a:cubicBezTo>
                <a:cubicBezTo>
                  <a:pt x="1071425" y="3163487"/>
                  <a:pt x="874170" y="3174909"/>
                  <a:pt x="517057" y="3186006"/>
                </a:cubicBezTo>
                <a:cubicBezTo>
                  <a:pt x="209998" y="3180837"/>
                  <a:pt x="57967" y="2912971"/>
                  <a:pt x="0" y="2668949"/>
                </a:cubicBezTo>
                <a:cubicBezTo>
                  <a:pt x="8743" y="2520814"/>
                  <a:pt x="20568" y="2293650"/>
                  <a:pt x="0" y="2130976"/>
                </a:cubicBezTo>
                <a:cubicBezTo>
                  <a:pt x="-20568" y="1968302"/>
                  <a:pt x="16865" y="1861434"/>
                  <a:pt x="0" y="1657560"/>
                </a:cubicBezTo>
                <a:cubicBezTo>
                  <a:pt x="-16865" y="1453686"/>
                  <a:pt x="2818" y="1341455"/>
                  <a:pt x="0" y="1162625"/>
                </a:cubicBezTo>
                <a:cubicBezTo>
                  <a:pt x="-2818" y="983795"/>
                  <a:pt x="5523" y="667142"/>
                  <a:pt x="0" y="517057"/>
                </a:cubicBezTo>
                <a:close/>
              </a:path>
            </a:pathLst>
          </a:custGeom>
          <a:noFill/>
          <a:ln w="57150">
            <a:solidFill>
              <a:schemeClr val="accent3"/>
            </a:solidFill>
            <a:extLst>
              <a:ext uri="{C807C97D-BFC1-408E-A445-0C87EB9F89A2}">
                <ask:lineSketchStyleProps xmlns:ask="http://schemas.microsoft.com/office/drawing/2018/sketchyshapes" sd="906887326">
                  <a:prstGeom prst="roundRect">
                    <a:avLst>
                      <a:gd name="adj" fmla="val 16229"/>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a:extLst>
              <a:ext uri="{FF2B5EF4-FFF2-40B4-BE49-F238E27FC236}">
                <a16:creationId xmlns:a16="http://schemas.microsoft.com/office/drawing/2014/main" id="{037CD2AB-E66B-616A-CC49-D51DF69EE166}"/>
              </a:ext>
            </a:extLst>
          </p:cNvPr>
          <p:cNvSpPr>
            <a:spLocks noGrp="1"/>
          </p:cNvSpPr>
          <p:nvPr>
            <p:ph type="ftr" sz="quarter" idx="11"/>
          </p:nvPr>
        </p:nvSpPr>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C56A304B-56B1-B5CF-B18B-E4FB14271E92}"/>
              </a:ext>
            </a:extLst>
          </p:cNvPr>
          <p:cNvSpPr>
            <a:spLocks noGrp="1"/>
          </p:cNvSpPr>
          <p:nvPr>
            <p:ph type="sldNum" sz="quarter" idx="12"/>
          </p:nvPr>
        </p:nvSpPr>
        <p:spPr/>
        <p:txBody>
          <a:bodyPr/>
          <a:lstStyle/>
          <a:p>
            <a:fld id="{36B5EA5A-BC32-A742-B11B-8E7414D5B535}" type="slidenum">
              <a:rPr lang="en-US" smtClean="0"/>
              <a:pPr/>
              <a:t>11</a:t>
            </a:fld>
            <a:endParaRPr lang="en-US" dirty="0"/>
          </a:p>
        </p:txBody>
      </p:sp>
      <p:sp>
        <p:nvSpPr>
          <p:cNvPr id="7" name="TextBox 6">
            <a:extLst>
              <a:ext uri="{FF2B5EF4-FFF2-40B4-BE49-F238E27FC236}">
                <a16:creationId xmlns:a16="http://schemas.microsoft.com/office/drawing/2014/main" id="{06EE8B20-E048-0C4A-4918-6763FDAD6F05}"/>
              </a:ext>
            </a:extLst>
          </p:cNvPr>
          <p:cNvSpPr txBox="1"/>
          <p:nvPr/>
        </p:nvSpPr>
        <p:spPr>
          <a:xfrm>
            <a:off x="9191626" y="1052736"/>
            <a:ext cx="2880320" cy="553998"/>
          </a:xfrm>
          <a:prstGeom prst="rect">
            <a:avLst/>
          </a:prstGeom>
          <a:noFill/>
        </p:spPr>
        <p:txBody>
          <a:bodyPr wrap="square" rtlCol="0">
            <a:spAutoFit/>
          </a:bodyPr>
          <a:lstStyle/>
          <a:p>
            <a:pPr algn="ctr"/>
            <a:r>
              <a:rPr lang="en-GB" sz="3000" b="1" dirty="0">
                <a:solidFill>
                  <a:schemeClr val="tx2"/>
                </a:solidFill>
                <a:ea typeface="Open Sans SemiBold" panose="020B0706030804020204" pitchFamily="34" charset="0"/>
                <a:cs typeface="Open Sans SemiBold" panose="020B0706030804020204" pitchFamily="34" charset="0"/>
              </a:rPr>
              <a:t>DG</a:t>
            </a:r>
          </a:p>
        </p:txBody>
      </p:sp>
      <p:sp>
        <p:nvSpPr>
          <p:cNvPr id="32" name="Left Brace 31">
            <a:extLst>
              <a:ext uri="{FF2B5EF4-FFF2-40B4-BE49-F238E27FC236}">
                <a16:creationId xmlns:a16="http://schemas.microsoft.com/office/drawing/2014/main" id="{5A8CEB30-4481-7336-50BB-37160EAAAEE8}"/>
              </a:ext>
            </a:extLst>
          </p:cNvPr>
          <p:cNvSpPr/>
          <p:nvPr/>
        </p:nvSpPr>
        <p:spPr>
          <a:xfrm rot="5400000">
            <a:off x="5049794" y="-1924897"/>
            <a:ext cx="292211" cy="7272809"/>
          </a:xfrm>
          <a:custGeom>
            <a:avLst/>
            <a:gdLst>
              <a:gd name="connsiteX0" fmla="*/ 292211 w 292211"/>
              <a:gd name="connsiteY0" fmla="*/ 7272809 h 7272809"/>
              <a:gd name="connsiteX1" fmla="*/ 146105 w 292211"/>
              <a:gd name="connsiteY1" fmla="*/ 7248459 h 7272809"/>
              <a:gd name="connsiteX2" fmla="*/ 146106 w 292211"/>
              <a:gd name="connsiteY2" fmla="*/ 3687664 h 7272809"/>
              <a:gd name="connsiteX3" fmla="*/ 0 w 292211"/>
              <a:gd name="connsiteY3" fmla="*/ 3663314 h 7272809"/>
              <a:gd name="connsiteX4" fmla="*/ 146106 w 292211"/>
              <a:gd name="connsiteY4" fmla="*/ 3638964 h 7272809"/>
              <a:gd name="connsiteX5" fmla="*/ 146106 w 292211"/>
              <a:gd name="connsiteY5" fmla="*/ 3144967 h 7272809"/>
              <a:gd name="connsiteX6" fmla="*/ 146106 w 292211"/>
              <a:gd name="connsiteY6" fmla="*/ 2650970 h 7272809"/>
              <a:gd name="connsiteX7" fmla="*/ 146106 w 292211"/>
              <a:gd name="connsiteY7" fmla="*/ 2156972 h 7272809"/>
              <a:gd name="connsiteX8" fmla="*/ 146106 w 292211"/>
              <a:gd name="connsiteY8" fmla="*/ 1626829 h 7272809"/>
              <a:gd name="connsiteX9" fmla="*/ 146106 w 292211"/>
              <a:gd name="connsiteY9" fmla="*/ 1060539 h 7272809"/>
              <a:gd name="connsiteX10" fmla="*/ 146106 w 292211"/>
              <a:gd name="connsiteY10" fmla="*/ 24350 h 7272809"/>
              <a:gd name="connsiteX11" fmla="*/ 292212 w 292211"/>
              <a:gd name="connsiteY11" fmla="*/ 0 h 7272809"/>
              <a:gd name="connsiteX12" fmla="*/ 292211 w 292211"/>
              <a:gd name="connsiteY12" fmla="*/ 7272809 h 7272809"/>
              <a:gd name="connsiteX0" fmla="*/ 292211 w 292211"/>
              <a:gd name="connsiteY0" fmla="*/ 7272809 h 7272809"/>
              <a:gd name="connsiteX1" fmla="*/ 146105 w 292211"/>
              <a:gd name="connsiteY1" fmla="*/ 7248459 h 7272809"/>
              <a:gd name="connsiteX2" fmla="*/ 146106 w 292211"/>
              <a:gd name="connsiteY2" fmla="*/ 3687664 h 7272809"/>
              <a:gd name="connsiteX3" fmla="*/ 0 w 292211"/>
              <a:gd name="connsiteY3" fmla="*/ 3663314 h 7272809"/>
              <a:gd name="connsiteX4" fmla="*/ 146106 w 292211"/>
              <a:gd name="connsiteY4" fmla="*/ 3638964 h 7272809"/>
              <a:gd name="connsiteX5" fmla="*/ 146106 w 292211"/>
              <a:gd name="connsiteY5" fmla="*/ 3036528 h 7272809"/>
              <a:gd name="connsiteX6" fmla="*/ 146106 w 292211"/>
              <a:gd name="connsiteY6" fmla="*/ 2397947 h 7272809"/>
              <a:gd name="connsiteX7" fmla="*/ 146106 w 292211"/>
              <a:gd name="connsiteY7" fmla="*/ 1903949 h 7272809"/>
              <a:gd name="connsiteX8" fmla="*/ 146106 w 292211"/>
              <a:gd name="connsiteY8" fmla="*/ 1373806 h 7272809"/>
              <a:gd name="connsiteX9" fmla="*/ 146106 w 292211"/>
              <a:gd name="connsiteY9" fmla="*/ 807516 h 7272809"/>
              <a:gd name="connsiteX10" fmla="*/ 146106 w 292211"/>
              <a:gd name="connsiteY10" fmla="*/ 24350 h 7272809"/>
              <a:gd name="connsiteX11" fmla="*/ 292212 w 292211"/>
              <a:gd name="connsiteY11" fmla="*/ 0 h 7272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2211" h="7272809" stroke="0" extrusionOk="0">
                <a:moveTo>
                  <a:pt x="292211" y="7272809"/>
                </a:moveTo>
                <a:cubicBezTo>
                  <a:pt x="210975" y="7273043"/>
                  <a:pt x="147370" y="7263915"/>
                  <a:pt x="146105" y="7248459"/>
                </a:cubicBezTo>
                <a:cubicBezTo>
                  <a:pt x="183208" y="6004340"/>
                  <a:pt x="319440" y="4662392"/>
                  <a:pt x="146106" y="3687664"/>
                </a:cubicBezTo>
                <a:cubicBezTo>
                  <a:pt x="151614" y="3670919"/>
                  <a:pt x="71721" y="3668141"/>
                  <a:pt x="0" y="3663314"/>
                </a:cubicBezTo>
                <a:cubicBezTo>
                  <a:pt x="83505" y="3664541"/>
                  <a:pt x="147498" y="3649420"/>
                  <a:pt x="146106" y="3638964"/>
                </a:cubicBezTo>
                <a:cubicBezTo>
                  <a:pt x="127634" y="3511863"/>
                  <a:pt x="145922" y="3363055"/>
                  <a:pt x="146106" y="3144967"/>
                </a:cubicBezTo>
                <a:cubicBezTo>
                  <a:pt x="146290" y="2926879"/>
                  <a:pt x="159962" y="2760281"/>
                  <a:pt x="146106" y="2650970"/>
                </a:cubicBezTo>
                <a:cubicBezTo>
                  <a:pt x="132250" y="2541659"/>
                  <a:pt x="159771" y="2289440"/>
                  <a:pt x="146106" y="2156972"/>
                </a:cubicBezTo>
                <a:cubicBezTo>
                  <a:pt x="132441" y="2024504"/>
                  <a:pt x="151144" y="1838707"/>
                  <a:pt x="146106" y="1626829"/>
                </a:cubicBezTo>
                <a:cubicBezTo>
                  <a:pt x="141068" y="1414951"/>
                  <a:pt x="118788" y="1206378"/>
                  <a:pt x="146106" y="1060539"/>
                </a:cubicBezTo>
                <a:cubicBezTo>
                  <a:pt x="173425" y="914700"/>
                  <a:pt x="145680" y="344657"/>
                  <a:pt x="146106" y="24350"/>
                </a:cubicBezTo>
                <a:cubicBezTo>
                  <a:pt x="150375" y="15841"/>
                  <a:pt x="216474" y="-6099"/>
                  <a:pt x="292212" y="0"/>
                </a:cubicBezTo>
                <a:cubicBezTo>
                  <a:pt x="-252549" y="2361753"/>
                  <a:pt x="136032" y="4959153"/>
                  <a:pt x="292211" y="7272809"/>
                </a:cubicBezTo>
                <a:close/>
              </a:path>
              <a:path w="292211" h="7272809" fill="none" extrusionOk="0">
                <a:moveTo>
                  <a:pt x="292211" y="7272809"/>
                </a:moveTo>
                <a:cubicBezTo>
                  <a:pt x="209345" y="7272221"/>
                  <a:pt x="146074" y="7262946"/>
                  <a:pt x="146105" y="7248459"/>
                </a:cubicBezTo>
                <a:cubicBezTo>
                  <a:pt x="86457" y="6087256"/>
                  <a:pt x="149118" y="4929621"/>
                  <a:pt x="146106" y="3687664"/>
                </a:cubicBezTo>
                <a:cubicBezTo>
                  <a:pt x="132002" y="3680973"/>
                  <a:pt x="77571" y="3673293"/>
                  <a:pt x="0" y="3663314"/>
                </a:cubicBezTo>
                <a:cubicBezTo>
                  <a:pt x="81301" y="3662229"/>
                  <a:pt x="147035" y="3651639"/>
                  <a:pt x="146106" y="3638964"/>
                </a:cubicBezTo>
                <a:cubicBezTo>
                  <a:pt x="140606" y="3365657"/>
                  <a:pt x="161585" y="3300232"/>
                  <a:pt x="146106" y="3036528"/>
                </a:cubicBezTo>
                <a:cubicBezTo>
                  <a:pt x="130627" y="2772824"/>
                  <a:pt x="137447" y="2604415"/>
                  <a:pt x="146106" y="2397947"/>
                </a:cubicBezTo>
                <a:cubicBezTo>
                  <a:pt x="154765" y="2191479"/>
                  <a:pt x="157870" y="2054696"/>
                  <a:pt x="146106" y="1903949"/>
                </a:cubicBezTo>
                <a:cubicBezTo>
                  <a:pt x="134342" y="1753202"/>
                  <a:pt x="142537" y="1624855"/>
                  <a:pt x="146106" y="1373806"/>
                </a:cubicBezTo>
                <a:cubicBezTo>
                  <a:pt x="149675" y="1122757"/>
                  <a:pt x="142207" y="963751"/>
                  <a:pt x="146106" y="807516"/>
                </a:cubicBezTo>
                <a:cubicBezTo>
                  <a:pt x="150006" y="651281"/>
                  <a:pt x="174592" y="195268"/>
                  <a:pt x="146106" y="24350"/>
                </a:cubicBezTo>
                <a:cubicBezTo>
                  <a:pt x="144115" y="11826"/>
                  <a:pt x="210440" y="1219"/>
                  <a:pt x="292212" y="0"/>
                </a:cubicBezTo>
              </a:path>
              <a:path w="292211" h="7272809" fill="none" stroke="0" extrusionOk="0">
                <a:moveTo>
                  <a:pt x="292211" y="7272809"/>
                </a:moveTo>
                <a:cubicBezTo>
                  <a:pt x="211822" y="7272738"/>
                  <a:pt x="147628" y="7262833"/>
                  <a:pt x="146105" y="7248459"/>
                </a:cubicBezTo>
                <a:cubicBezTo>
                  <a:pt x="100721" y="6063989"/>
                  <a:pt x="160561" y="4680950"/>
                  <a:pt x="146106" y="3687664"/>
                </a:cubicBezTo>
                <a:cubicBezTo>
                  <a:pt x="156841" y="3667636"/>
                  <a:pt x="80067" y="3661449"/>
                  <a:pt x="0" y="3663314"/>
                </a:cubicBezTo>
                <a:cubicBezTo>
                  <a:pt x="81021" y="3662796"/>
                  <a:pt x="147383" y="3654670"/>
                  <a:pt x="146106" y="3638964"/>
                </a:cubicBezTo>
                <a:cubicBezTo>
                  <a:pt x="159843" y="3385390"/>
                  <a:pt x="140613" y="3245864"/>
                  <a:pt x="146106" y="3072674"/>
                </a:cubicBezTo>
                <a:cubicBezTo>
                  <a:pt x="151600" y="2899484"/>
                  <a:pt x="163309" y="2760460"/>
                  <a:pt x="146106" y="2470239"/>
                </a:cubicBezTo>
                <a:cubicBezTo>
                  <a:pt x="128903" y="2180018"/>
                  <a:pt x="131057" y="2130011"/>
                  <a:pt x="146106" y="1867803"/>
                </a:cubicBezTo>
                <a:cubicBezTo>
                  <a:pt x="161155" y="1605595"/>
                  <a:pt x="147748" y="1483145"/>
                  <a:pt x="146106" y="1373806"/>
                </a:cubicBezTo>
                <a:cubicBezTo>
                  <a:pt x="144464" y="1264467"/>
                  <a:pt x="154043" y="938968"/>
                  <a:pt x="146106" y="771370"/>
                </a:cubicBezTo>
                <a:cubicBezTo>
                  <a:pt x="138169" y="603772"/>
                  <a:pt x="158531" y="322390"/>
                  <a:pt x="146106" y="24350"/>
                </a:cubicBezTo>
                <a:cubicBezTo>
                  <a:pt x="149843" y="20293"/>
                  <a:pt x="222032" y="7173"/>
                  <a:pt x="292212" y="0"/>
                </a:cubicBezTo>
              </a:path>
            </a:pathLst>
          </a:custGeom>
          <a:ln w="38100">
            <a:solidFill>
              <a:schemeClr val="tx2"/>
            </a:solidFill>
            <a:extLst>
              <a:ext uri="{C807C97D-BFC1-408E-A445-0C87EB9F89A2}">
                <ask:lineSketchStyleProps xmlns:ask="http://schemas.microsoft.com/office/drawing/2018/sketchyshapes" sd="2606887850">
                  <a:prstGeom prst="leftBrace">
                    <a:avLst>
                      <a:gd name="adj1" fmla="val 8333"/>
                      <a:gd name="adj2" fmla="val 50370"/>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4" name="Left Brace 33">
            <a:extLst>
              <a:ext uri="{FF2B5EF4-FFF2-40B4-BE49-F238E27FC236}">
                <a16:creationId xmlns:a16="http://schemas.microsoft.com/office/drawing/2014/main" id="{1F833953-02C9-0819-5928-9FD9FB7513AF}"/>
              </a:ext>
            </a:extLst>
          </p:cNvPr>
          <p:cNvSpPr/>
          <p:nvPr/>
        </p:nvSpPr>
        <p:spPr>
          <a:xfrm rot="5400000">
            <a:off x="10511164" y="769077"/>
            <a:ext cx="292211" cy="1884859"/>
          </a:xfrm>
          <a:custGeom>
            <a:avLst/>
            <a:gdLst>
              <a:gd name="connsiteX0" fmla="*/ 292211 w 292211"/>
              <a:gd name="connsiteY0" fmla="*/ 1884859 h 1884859"/>
              <a:gd name="connsiteX1" fmla="*/ 146105 w 292211"/>
              <a:gd name="connsiteY1" fmla="*/ 1860509 h 1884859"/>
              <a:gd name="connsiteX2" fmla="*/ 146106 w 292211"/>
              <a:gd name="connsiteY2" fmla="*/ 973753 h 1884859"/>
              <a:gd name="connsiteX3" fmla="*/ 0 w 292211"/>
              <a:gd name="connsiteY3" fmla="*/ 949403 h 1884859"/>
              <a:gd name="connsiteX4" fmla="*/ 146106 w 292211"/>
              <a:gd name="connsiteY4" fmla="*/ 925053 h 1884859"/>
              <a:gd name="connsiteX5" fmla="*/ 146106 w 292211"/>
              <a:gd name="connsiteY5" fmla="*/ 501723 h 1884859"/>
              <a:gd name="connsiteX6" fmla="*/ 146106 w 292211"/>
              <a:gd name="connsiteY6" fmla="*/ 24350 h 1884859"/>
              <a:gd name="connsiteX7" fmla="*/ 292212 w 292211"/>
              <a:gd name="connsiteY7" fmla="*/ 0 h 1884859"/>
              <a:gd name="connsiteX8" fmla="*/ 292211 w 292211"/>
              <a:gd name="connsiteY8" fmla="*/ 1884859 h 1884859"/>
              <a:gd name="connsiteX0" fmla="*/ 292211 w 292211"/>
              <a:gd name="connsiteY0" fmla="*/ 1884859 h 1884859"/>
              <a:gd name="connsiteX1" fmla="*/ 146105 w 292211"/>
              <a:gd name="connsiteY1" fmla="*/ 1860509 h 1884859"/>
              <a:gd name="connsiteX2" fmla="*/ 146106 w 292211"/>
              <a:gd name="connsiteY2" fmla="*/ 973753 h 1884859"/>
              <a:gd name="connsiteX3" fmla="*/ 0 w 292211"/>
              <a:gd name="connsiteY3" fmla="*/ 949403 h 1884859"/>
              <a:gd name="connsiteX4" fmla="*/ 146106 w 292211"/>
              <a:gd name="connsiteY4" fmla="*/ 925053 h 1884859"/>
              <a:gd name="connsiteX5" fmla="*/ 146106 w 292211"/>
              <a:gd name="connsiteY5" fmla="*/ 474702 h 1884859"/>
              <a:gd name="connsiteX6" fmla="*/ 146106 w 292211"/>
              <a:gd name="connsiteY6" fmla="*/ 24350 h 1884859"/>
              <a:gd name="connsiteX7" fmla="*/ 292212 w 292211"/>
              <a:gd name="connsiteY7" fmla="*/ 0 h 1884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2211" h="1884859" stroke="0" extrusionOk="0">
                <a:moveTo>
                  <a:pt x="292211" y="1884859"/>
                </a:moveTo>
                <a:cubicBezTo>
                  <a:pt x="210975" y="1885093"/>
                  <a:pt x="147370" y="1875965"/>
                  <a:pt x="146105" y="1860509"/>
                </a:cubicBezTo>
                <a:cubicBezTo>
                  <a:pt x="175562" y="1519521"/>
                  <a:pt x="160875" y="1251257"/>
                  <a:pt x="146106" y="973753"/>
                </a:cubicBezTo>
                <a:cubicBezTo>
                  <a:pt x="151614" y="957008"/>
                  <a:pt x="71721" y="954230"/>
                  <a:pt x="0" y="949403"/>
                </a:cubicBezTo>
                <a:cubicBezTo>
                  <a:pt x="83505" y="950630"/>
                  <a:pt x="147498" y="935509"/>
                  <a:pt x="146106" y="925053"/>
                </a:cubicBezTo>
                <a:cubicBezTo>
                  <a:pt x="139666" y="751976"/>
                  <a:pt x="134035" y="607200"/>
                  <a:pt x="146106" y="501723"/>
                </a:cubicBezTo>
                <a:cubicBezTo>
                  <a:pt x="158178" y="396246"/>
                  <a:pt x="144163" y="158834"/>
                  <a:pt x="146106" y="24350"/>
                </a:cubicBezTo>
                <a:cubicBezTo>
                  <a:pt x="144820" y="4097"/>
                  <a:pt x="216562" y="-4151"/>
                  <a:pt x="292212" y="0"/>
                </a:cubicBezTo>
                <a:cubicBezTo>
                  <a:pt x="260922" y="538799"/>
                  <a:pt x="321601" y="1399011"/>
                  <a:pt x="292211" y="1884859"/>
                </a:cubicBezTo>
                <a:close/>
              </a:path>
              <a:path w="292211" h="1884859" fill="none" extrusionOk="0">
                <a:moveTo>
                  <a:pt x="292211" y="1884859"/>
                </a:moveTo>
                <a:cubicBezTo>
                  <a:pt x="210398" y="1882011"/>
                  <a:pt x="145102" y="1872765"/>
                  <a:pt x="146105" y="1860509"/>
                </a:cubicBezTo>
                <a:cubicBezTo>
                  <a:pt x="180881" y="1605159"/>
                  <a:pt x="186864" y="1219158"/>
                  <a:pt x="146106" y="973753"/>
                </a:cubicBezTo>
                <a:cubicBezTo>
                  <a:pt x="133938" y="958909"/>
                  <a:pt x="74169" y="954023"/>
                  <a:pt x="0" y="949403"/>
                </a:cubicBezTo>
                <a:cubicBezTo>
                  <a:pt x="80995" y="949332"/>
                  <a:pt x="147629" y="939427"/>
                  <a:pt x="146106" y="925053"/>
                </a:cubicBezTo>
                <a:cubicBezTo>
                  <a:pt x="136299" y="713218"/>
                  <a:pt x="129453" y="624609"/>
                  <a:pt x="146106" y="474702"/>
                </a:cubicBezTo>
                <a:cubicBezTo>
                  <a:pt x="162759" y="324795"/>
                  <a:pt x="157618" y="128216"/>
                  <a:pt x="146106" y="24350"/>
                </a:cubicBezTo>
                <a:cubicBezTo>
                  <a:pt x="148763" y="6713"/>
                  <a:pt x="215564" y="7151"/>
                  <a:pt x="292212" y="0"/>
                </a:cubicBezTo>
              </a:path>
            </a:pathLst>
          </a:custGeom>
          <a:ln w="38100">
            <a:solidFill>
              <a:schemeClr val="tx2"/>
            </a:solidFill>
            <a:extLst>
              <a:ext uri="{C807C97D-BFC1-408E-A445-0C87EB9F89A2}">
                <ask:lineSketchStyleProps xmlns:ask="http://schemas.microsoft.com/office/drawing/2018/sketchyshapes" sd="2606887850">
                  <a:prstGeom prst="leftBrace">
                    <a:avLst>
                      <a:gd name="adj1" fmla="val 8333"/>
                      <a:gd name="adj2" fmla="val 50370"/>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373618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2" grpId="0" animBg="1"/>
      <p:bldP spid="7" grpId="0"/>
      <p:bldP spid="3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0436EE-B016-1313-9D3E-68C163AC25F7}"/>
              </a:ext>
            </a:extLst>
          </p:cNvPr>
          <p:cNvSpPr>
            <a:spLocks noGrp="1"/>
          </p:cNvSpPr>
          <p:nvPr>
            <p:ph type="title"/>
          </p:nvPr>
        </p:nvSpPr>
        <p:spPr/>
        <p:txBody>
          <a:bodyPr/>
          <a:lstStyle/>
          <a:p>
            <a:r>
              <a:rPr lang="en-US" dirty="0"/>
              <a:t>Inventory and survey</a:t>
            </a:r>
            <a:endParaRPr lang="en-GB" dirty="0"/>
          </a:p>
        </p:txBody>
      </p:sp>
      <p:sp>
        <p:nvSpPr>
          <p:cNvPr id="4" name="Date Placeholder 3">
            <a:extLst>
              <a:ext uri="{FF2B5EF4-FFF2-40B4-BE49-F238E27FC236}">
                <a16:creationId xmlns:a16="http://schemas.microsoft.com/office/drawing/2014/main" id="{5554C8E9-E923-E2EB-0B52-0EBF98C823DB}"/>
              </a:ext>
            </a:extLst>
          </p:cNvPr>
          <p:cNvSpPr>
            <a:spLocks noGrp="1"/>
          </p:cNvSpPr>
          <p:nvPr>
            <p:ph type="dt" sz="half" idx="10"/>
          </p:nvPr>
        </p:nvSpPr>
        <p:spPr/>
        <p:txBody>
          <a:bodyPr/>
          <a:lstStyle/>
          <a:p>
            <a:r>
              <a:rPr lang="en-US"/>
              <a:t>13/12/2024</a:t>
            </a:r>
            <a:endParaRPr lang="en-US" dirty="0"/>
          </a:p>
        </p:txBody>
      </p:sp>
      <p:graphicFrame>
        <p:nvGraphicFramePr>
          <p:cNvPr id="12" name="Table 5">
            <a:extLst>
              <a:ext uri="{FF2B5EF4-FFF2-40B4-BE49-F238E27FC236}">
                <a16:creationId xmlns:a16="http://schemas.microsoft.com/office/drawing/2014/main" id="{4F8D9CC6-C119-A782-1189-A98245E635DD}"/>
              </a:ext>
            </a:extLst>
          </p:cNvPr>
          <p:cNvGraphicFramePr>
            <a:graphicFrameLocks noGrp="1"/>
          </p:cNvGraphicFramePr>
          <p:nvPr>
            <p:extLst>
              <p:ext uri="{D42A27DB-BD31-4B8C-83A1-F6EECF244321}">
                <p14:modId xmlns:p14="http://schemas.microsoft.com/office/powerpoint/2010/main" val="2115861032"/>
              </p:ext>
            </p:extLst>
          </p:nvPr>
        </p:nvGraphicFramePr>
        <p:xfrm>
          <a:off x="569918" y="1379944"/>
          <a:ext cx="3453831" cy="4785360"/>
        </p:xfrm>
        <a:graphic>
          <a:graphicData uri="http://schemas.openxmlformats.org/drawingml/2006/table">
            <a:tbl>
              <a:tblPr firstRow="1" bandRow="1">
                <a:tableStyleId>{3B4B98B0-60AC-42C2-AFA5-B58CD77FA1E5}</a:tableStyleId>
              </a:tblPr>
              <a:tblGrid>
                <a:gridCol w="1062717">
                  <a:extLst>
                    <a:ext uri="{9D8B030D-6E8A-4147-A177-3AD203B41FA5}">
                      <a16:colId xmlns:a16="http://schemas.microsoft.com/office/drawing/2014/main" val="25648073"/>
                    </a:ext>
                  </a:extLst>
                </a:gridCol>
                <a:gridCol w="2391114">
                  <a:extLst>
                    <a:ext uri="{9D8B030D-6E8A-4147-A177-3AD203B41FA5}">
                      <a16:colId xmlns:a16="http://schemas.microsoft.com/office/drawing/2014/main" val="1536802897"/>
                    </a:ext>
                  </a:extLst>
                </a:gridCol>
              </a:tblGrid>
              <a:tr h="0">
                <a:tc>
                  <a:txBody>
                    <a:bodyPr/>
                    <a:lstStyle/>
                    <a:p>
                      <a:r>
                        <a:rPr lang="en-US" sz="1300" b="0" dirty="0">
                          <a:latin typeface="Open Sans SemiBold" panose="020B0706030804020204" pitchFamily="34" charset="0"/>
                          <a:ea typeface="Open Sans SemiBold" panose="020B0706030804020204" pitchFamily="34" charset="0"/>
                          <a:cs typeface="Open Sans SemiBold" panose="020B0706030804020204" pitchFamily="34" charset="0"/>
                        </a:rPr>
                        <a:t>Group</a:t>
                      </a:r>
                    </a:p>
                  </a:txBody>
                  <a:tcP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r>
                        <a:rPr lang="en-US" sz="1300" b="0" dirty="0">
                          <a:latin typeface="Open Sans SemiBold" panose="020B0706030804020204" pitchFamily="34" charset="0"/>
                          <a:ea typeface="Open Sans SemiBold" panose="020B0706030804020204" pitchFamily="34" charset="0"/>
                          <a:cs typeface="Open Sans SemiBold" panose="020B0706030804020204" pitchFamily="34" charset="0"/>
                        </a:rPr>
                        <a:t>Project</a:t>
                      </a:r>
                    </a:p>
                  </a:txBody>
                  <a:tcPr>
                    <a:lnT w="12700" cap="flat" cmpd="sng" algn="ctr">
                      <a:solidFill>
                        <a:schemeClr val="tx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extLst>
                  <a:ext uri="{0D108BD9-81ED-4DB2-BD59-A6C34878D82A}">
                    <a16:rowId xmlns:a16="http://schemas.microsoft.com/office/drawing/2014/main" val="2285139697"/>
                  </a:ext>
                </a:extLst>
              </a:tr>
              <a:tr h="176985">
                <a:tc rowSpan="2">
                  <a:txBody>
                    <a:bodyPr/>
                    <a:lstStyle/>
                    <a:p>
                      <a:r>
                        <a:rPr lang="en-US" sz="1300" dirty="0">
                          <a:solidFill>
                            <a:schemeClr val="bg1"/>
                          </a:solidFill>
                        </a:rPr>
                        <a:t>SY-ABT</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tc>
                  <a:txBody>
                    <a:bodyPr/>
                    <a:lstStyle/>
                    <a:p>
                      <a:r>
                        <a:rPr lang="en-US" sz="1100" dirty="0">
                          <a:solidFill>
                            <a:schemeClr val="bg1"/>
                          </a:solidFill>
                        </a:rPr>
                        <a:t>DKFC</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extLst>
                  <a:ext uri="{0D108BD9-81ED-4DB2-BD59-A6C34878D82A}">
                    <a16:rowId xmlns:a16="http://schemas.microsoft.com/office/drawing/2014/main" val="619957407"/>
                  </a:ext>
                </a:extLst>
              </a:tr>
              <a:tr h="176985">
                <a:tc vMerge="1">
                  <a:txBody>
                    <a:bodyPr/>
                    <a:lstStyle/>
                    <a:p>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3"/>
                    </a:solidFill>
                  </a:tcPr>
                </a:tc>
                <a:tc>
                  <a:txBody>
                    <a:bodyPr/>
                    <a:lstStyle/>
                    <a:p>
                      <a:r>
                        <a:rPr lang="en-US" sz="1100" dirty="0">
                          <a:solidFill>
                            <a:schemeClr val="bg1"/>
                          </a:solidFill>
                        </a:rPr>
                        <a:t>FIDS</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3"/>
                    </a:solidFill>
                  </a:tcPr>
                </a:tc>
                <a:extLst>
                  <a:ext uri="{0D108BD9-81ED-4DB2-BD59-A6C34878D82A}">
                    <a16:rowId xmlns:a16="http://schemas.microsoft.com/office/drawing/2014/main" val="157233880"/>
                  </a:ext>
                </a:extLst>
              </a:tr>
              <a:tr h="176985">
                <a:tc rowSpan="5">
                  <a:txBody>
                    <a:bodyPr/>
                    <a:lstStyle/>
                    <a:p>
                      <a:r>
                        <a:rPr lang="en-US" sz="1300" dirty="0">
                          <a:solidFill>
                            <a:schemeClr val="bg1"/>
                          </a:solidFill>
                        </a:rPr>
                        <a:t>SY-BI</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3A0"/>
                    </a:solidFill>
                  </a:tcPr>
                </a:tc>
                <a:tc>
                  <a:txBody>
                    <a:bodyPr/>
                    <a:lstStyle/>
                    <a:p>
                      <a:r>
                        <a:rPr lang="en-US" sz="1100" dirty="0">
                          <a:solidFill>
                            <a:schemeClr val="bg1"/>
                          </a:solidFill>
                        </a:rPr>
                        <a:t>HL-LHC BPM / AWAKE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3A0"/>
                    </a:solidFill>
                  </a:tcPr>
                </a:tc>
                <a:extLst>
                  <a:ext uri="{0D108BD9-81ED-4DB2-BD59-A6C34878D82A}">
                    <a16:rowId xmlns:a16="http://schemas.microsoft.com/office/drawing/2014/main" val="1419996876"/>
                  </a:ext>
                </a:extLst>
              </a:tr>
              <a:tr h="176985">
                <a:tc vMerge="1">
                  <a:txBody>
                    <a:bodyPr/>
                    <a:lstStyle/>
                    <a:p>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rgbClr val="0033A0"/>
                    </a:solidFill>
                  </a:tcPr>
                </a:tc>
                <a:tc>
                  <a:txBody>
                    <a:bodyPr/>
                    <a:lstStyle/>
                    <a:p>
                      <a:r>
                        <a:rPr lang="en-US" sz="1100" dirty="0">
                          <a:solidFill>
                            <a:schemeClr val="bg1"/>
                          </a:solidFill>
                        </a:rPr>
                        <a:t>LHC BPM Cons</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3A0"/>
                    </a:solidFill>
                  </a:tcPr>
                </a:tc>
                <a:extLst>
                  <a:ext uri="{0D108BD9-81ED-4DB2-BD59-A6C34878D82A}">
                    <a16:rowId xmlns:a16="http://schemas.microsoft.com/office/drawing/2014/main" val="1363727191"/>
                  </a:ext>
                </a:extLst>
              </a:tr>
              <a:tr h="176985">
                <a:tc vMerge="1">
                  <a:txBody>
                    <a:bodyPr/>
                    <a:lstStyle/>
                    <a:p>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rgbClr val="0033A0"/>
                    </a:solidFill>
                  </a:tcPr>
                </a:tc>
                <a:tc>
                  <a:txBody>
                    <a:bodyPr/>
                    <a:lstStyle/>
                    <a:p>
                      <a:r>
                        <a:rPr lang="en-US" sz="1100" dirty="0">
                          <a:solidFill>
                            <a:schemeClr val="bg1"/>
                          </a:solidFill>
                        </a:rPr>
                        <a:t>BIPXL Readout (BGI)</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3A0"/>
                    </a:solidFill>
                  </a:tcPr>
                </a:tc>
                <a:extLst>
                  <a:ext uri="{0D108BD9-81ED-4DB2-BD59-A6C34878D82A}">
                    <a16:rowId xmlns:a16="http://schemas.microsoft.com/office/drawing/2014/main" val="534714168"/>
                  </a:ext>
                </a:extLst>
              </a:tr>
              <a:tr h="176985">
                <a:tc vMerge="1">
                  <a:txBody>
                    <a:bodyPr/>
                    <a:lstStyle/>
                    <a:p>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rgbClr val="0033A0"/>
                    </a:solidFill>
                  </a:tcPr>
                </a:tc>
                <a:tc>
                  <a:txBody>
                    <a:bodyPr/>
                    <a:lstStyle/>
                    <a:p>
                      <a:r>
                        <a:rPr lang="en-US" sz="1100" dirty="0">
                          <a:solidFill>
                            <a:schemeClr val="bg1"/>
                          </a:solidFill>
                        </a:rPr>
                        <a:t>MIM</a:t>
                      </a:r>
                      <a:r>
                        <a:rPr lang="en-US" sz="1100" baseline="30000" dirty="0">
                          <a:solidFill>
                            <a:schemeClr val="bg1"/>
                          </a:solidFill>
                        </a:rPr>
                        <a:t>[1]</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3A0"/>
                    </a:solidFill>
                  </a:tcPr>
                </a:tc>
                <a:extLst>
                  <a:ext uri="{0D108BD9-81ED-4DB2-BD59-A6C34878D82A}">
                    <a16:rowId xmlns:a16="http://schemas.microsoft.com/office/drawing/2014/main" val="1659287406"/>
                  </a:ext>
                </a:extLst>
              </a:tr>
              <a:tr h="176985">
                <a:tc vMerge="1">
                  <a:txBody>
                    <a:bodyPr/>
                    <a:lstStyle/>
                    <a:p>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solidFill>
                      <a:srgbClr val="0033A0"/>
                    </a:solidFill>
                  </a:tcPr>
                </a:tc>
                <a:tc>
                  <a:txBody>
                    <a:bodyPr/>
                    <a:lstStyle/>
                    <a:p>
                      <a:r>
                        <a:rPr lang="en-US" sz="1100" dirty="0">
                          <a:solidFill>
                            <a:schemeClr val="bg1"/>
                          </a:solidFill>
                        </a:rPr>
                        <a:t>MCOI</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33A0"/>
                    </a:solidFill>
                  </a:tcPr>
                </a:tc>
                <a:extLst>
                  <a:ext uri="{0D108BD9-81ED-4DB2-BD59-A6C34878D82A}">
                    <a16:rowId xmlns:a16="http://schemas.microsoft.com/office/drawing/2014/main" val="2124028221"/>
                  </a:ext>
                </a:extLst>
              </a:tr>
              <a:tr h="176985">
                <a:tc>
                  <a:txBody>
                    <a:bodyPr/>
                    <a:lstStyle/>
                    <a:p>
                      <a:r>
                        <a:rPr lang="en-US" sz="1300" dirty="0">
                          <a:solidFill>
                            <a:schemeClr val="bg1"/>
                          </a:solidFill>
                        </a:rPr>
                        <a:t>SY-EPC</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tc>
                  <a:txBody>
                    <a:bodyPr/>
                    <a:lstStyle/>
                    <a:p>
                      <a:r>
                        <a:rPr lang="en-US" sz="1100" dirty="0">
                          <a:solidFill>
                            <a:schemeClr val="bg1"/>
                          </a:solidFill>
                        </a:rPr>
                        <a:t>FGC4</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B050"/>
                    </a:solidFill>
                  </a:tcPr>
                </a:tc>
                <a:extLst>
                  <a:ext uri="{0D108BD9-81ED-4DB2-BD59-A6C34878D82A}">
                    <a16:rowId xmlns:a16="http://schemas.microsoft.com/office/drawing/2014/main" val="1063709044"/>
                  </a:ext>
                </a:extLst>
              </a:tr>
              <a:tr h="176985">
                <a:tc rowSpan="2">
                  <a:txBody>
                    <a:bodyPr/>
                    <a:lstStyle/>
                    <a:p>
                      <a:r>
                        <a:rPr lang="en-US" sz="1300" dirty="0">
                          <a:solidFill>
                            <a:schemeClr val="bg1"/>
                          </a:solidFill>
                        </a:rPr>
                        <a:t>SY-RF</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tc>
                  <a:txBody>
                    <a:bodyPr/>
                    <a:lstStyle/>
                    <a:p>
                      <a:r>
                        <a:rPr lang="en-US" sz="1100" dirty="0">
                          <a:solidFill>
                            <a:schemeClr val="bg1"/>
                          </a:solidFill>
                        </a:rPr>
                        <a:t>- (FBM section)</a:t>
                      </a:r>
                      <a:r>
                        <a:rPr lang="en-US" sz="1100" baseline="30000" dirty="0">
                          <a:solidFill>
                            <a:schemeClr val="bg1"/>
                          </a:solidFill>
                        </a:rPr>
                        <a:t>[2]</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722670290"/>
                  </a:ext>
                </a:extLst>
              </a:tr>
              <a:tr h="176985">
                <a:tc vMerge="1">
                  <a:txBody>
                    <a:bodyPr/>
                    <a:lstStyle/>
                    <a:p>
                      <a:endParaRPr dirty="0"/>
                    </a:p>
                  </a:txBody>
                  <a:tcPr>
                    <a:solidFill>
                      <a:schemeClr val="accent5"/>
                    </a:solidFill>
                  </a:tcPr>
                </a:tc>
                <a:tc>
                  <a:txBody>
                    <a:bodyPr/>
                    <a:lstStyle/>
                    <a:p>
                      <a:r>
                        <a:rPr lang="en-US" sz="1100" dirty="0">
                          <a:solidFill>
                            <a:schemeClr val="bg1"/>
                          </a:solidFill>
                        </a:rPr>
                        <a:t>SPS RF Beam Control</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5"/>
                    </a:solidFill>
                  </a:tcPr>
                </a:tc>
                <a:extLst>
                  <a:ext uri="{0D108BD9-81ED-4DB2-BD59-A6C34878D82A}">
                    <a16:rowId xmlns:a16="http://schemas.microsoft.com/office/drawing/2014/main" val="3470273499"/>
                  </a:ext>
                </a:extLst>
              </a:tr>
              <a:tr h="176985">
                <a:tc rowSpan="5">
                  <a:txBody>
                    <a:bodyPr/>
                    <a:lstStyle/>
                    <a:p>
                      <a:r>
                        <a:rPr lang="en-US" sz="1300" dirty="0">
                          <a:solidFill>
                            <a:schemeClr val="tx1"/>
                          </a:solidFill>
                        </a:rPr>
                        <a:t>BE-CEM</a:t>
                      </a:r>
                    </a:p>
                    <a:p>
                      <a:r>
                        <a:rPr lang="en-US" sz="1300" dirty="0">
                          <a:solidFill>
                            <a:schemeClr val="tx1"/>
                          </a:solidFill>
                          <a:latin typeface="Open Sans" panose="020B0606030504020204" pitchFamily="34" charset="0"/>
                          <a:ea typeface="Open Sans" panose="020B0606030504020204" pitchFamily="34" charset="0"/>
                          <a:cs typeface="Open Sans" panose="020B0606030504020204" pitchFamily="34" charset="0"/>
                        </a:rPr>
                        <a:t>(GM)</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tc>
                  <a:txBody>
                    <a:bodyPr/>
                    <a:lstStyle/>
                    <a:p>
                      <a:r>
                        <a:rPr lang="en-US" sz="1100" dirty="0">
                          <a:solidFill>
                            <a:schemeClr val="tx1"/>
                          </a:solidFill>
                        </a:rPr>
                        <a:t>FSI</a:t>
                      </a:r>
                      <a:endPar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895259506"/>
                  </a:ext>
                </a:extLst>
              </a:tr>
              <a:tr h="176985">
                <a:tc vMerge="1">
                  <a:txBody>
                    <a:bodyPr/>
                    <a:lstStyle/>
                    <a:p>
                      <a:endParaRPr lang="en-US" sz="13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100" dirty="0">
                          <a:solidFill>
                            <a:schemeClr val="tx1"/>
                          </a:solidFill>
                        </a:rPr>
                        <a:t>Sambuca</a:t>
                      </a:r>
                      <a:endPar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806766156"/>
                  </a:ext>
                </a:extLst>
              </a:tr>
              <a:tr h="176985">
                <a:tc vMerge="1">
                  <a:txBody>
                    <a:bodyPr/>
                    <a:lstStyle/>
                    <a:p>
                      <a:endParaRPr lang="en-US" sz="13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Sambuca Motor Driver</a:t>
                      </a:r>
                      <a:endPar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4292578643"/>
                  </a:ext>
                </a:extLst>
              </a:tr>
              <a:tr h="176985">
                <a:tc vMerge="1">
                  <a:txBody>
                    <a:bodyPr/>
                    <a:lstStyle/>
                    <a:p>
                      <a:endParaRPr lang="en-US" sz="13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r>
                        <a:rPr lang="en-US" sz="1100" dirty="0">
                          <a:solidFill>
                            <a:schemeClr val="tx1"/>
                          </a:solidFill>
                        </a:rPr>
                        <a:t>White Rabbit WREN</a:t>
                      </a:r>
                      <a:endPar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3360567368"/>
                  </a:ext>
                </a:extLst>
              </a:tr>
              <a:tr h="176985">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3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solidFill>
                      <a:schemeClr val="accent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rPr>
                        <a:t>White Rabbit WRS</a:t>
                      </a:r>
                      <a:endParaRPr lang="en-US" sz="11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4074033725"/>
                  </a:ext>
                </a:extLst>
              </a:tr>
              <a:tr h="17698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300" dirty="0">
                          <a:solidFill>
                            <a:schemeClr val="tx1"/>
                          </a:solidFill>
                        </a:rPr>
                        <a:t>TE-MSC</a:t>
                      </a:r>
                      <a:endParaRPr lang="en-US" sz="1300" dirty="0">
                        <a:solidFill>
                          <a:schemeClr val="tx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2DAE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ea typeface="Open Sans" panose="020B0606030504020204" pitchFamily="34" charset="0"/>
                          <a:cs typeface="Open Sans" panose="020B0606030504020204" pitchFamily="34" charset="0"/>
                        </a:rPr>
                        <a:t>New MSC platform</a:t>
                      </a: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D2DAE1"/>
                    </a:solidFill>
                  </a:tcPr>
                </a:tc>
                <a:extLst>
                  <a:ext uri="{0D108BD9-81ED-4DB2-BD59-A6C34878D82A}">
                    <a16:rowId xmlns:a16="http://schemas.microsoft.com/office/drawing/2014/main" val="4045846758"/>
                  </a:ext>
                </a:extLst>
              </a:tr>
              <a:tr h="176985">
                <a:tc>
                  <a:txBody>
                    <a:bodyPr/>
                    <a:lstStyle/>
                    <a:p>
                      <a:r>
                        <a:rPr lang="en-US" sz="1300" dirty="0">
                          <a:solidFill>
                            <a:schemeClr val="bg1"/>
                          </a:solidFill>
                        </a:rPr>
                        <a:t>HSE</a:t>
                      </a:r>
                      <a:endParaRPr lang="en-US" sz="13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tc>
                  <a:txBody>
                    <a:bodyPr/>
                    <a:lstStyle/>
                    <a:p>
                      <a:r>
                        <a:rPr lang="en-US" sz="1100" dirty="0">
                          <a:solidFill>
                            <a:schemeClr val="bg1"/>
                          </a:solidFill>
                        </a:rPr>
                        <a:t>CROME</a:t>
                      </a:r>
                      <a:endParaRPr lang="en-US" sz="11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6"/>
                    </a:solidFill>
                  </a:tcPr>
                </a:tc>
                <a:extLst>
                  <a:ext uri="{0D108BD9-81ED-4DB2-BD59-A6C34878D82A}">
                    <a16:rowId xmlns:a16="http://schemas.microsoft.com/office/drawing/2014/main" val="3159045275"/>
                  </a:ext>
                </a:extLst>
              </a:tr>
            </a:tbl>
          </a:graphicData>
        </a:graphic>
      </p:graphicFrame>
      <p:sp>
        <p:nvSpPr>
          <p:cNvPr id="13" name="TextBox 12">
            <a:extLst>
              <a:ext uri="{FF2B5EF4-FFF2-40B4-BE49-F238E27FC236}">
                <a16:creationId xmlns:a16="http://schemas.microsoft.com/office/drawing/2014/main" id="{417B2C1B-1290-B5D8-8077-243D25826720}"/>
              </a:ext>
            </a:extLst>
          </p:cNvPr>
          <p:cNvSpPr txBox="1"/>
          <p:nvPr/>
        </p:nvSpPr>
        <p:spPr>
          <a:xfrm>
            <a:off x="4727848" y="5373216"/>
            <a:ext cx="4102099" cy="369332"/>
          </a:xfrm>
          <a:prstGeom prst="rect">
            <a:avLst/>
          </a:prstGeom>
          <a:noFill/>
        </p:spPr>
        <p:txBody>
          <a:bodyPr wrap="square" rtlCol="0">
            <a:spAutoFit/>
          </a:bodyPr>
          <a:lstStyle/>
          <a:p>
            <a:r>
              <a:rPr lang="en-GB" dirty="0">
                <a:solidFill>
                  <a:schemeClr val="tx2"/>
                </a:solidFill>
                <a:ea typeface="Open Sans" panose="020B0606030504020204" pitchFamily="34" charset="0"/>
                <a:cs typeface="Open Sans" panose="020B0606030504020204" pitchFamily="34" charset="0"/>
              </a:rPr>
              <a:t>Notes:</a:t>
            </a:r>
          </a:p>
        </p:txBody>
      </p:sp>
      <p:sp>
        <p:nvSpPr>
          <p:cNvPr id="14" name="TextBox 13">
            <a:extLst>
              <a:ext uri="{FF2B5EF4-FFF2-40B4-BE49-F238E27FC236}">
                <a16:creationId xmlns:a16="http://schemas.microsoft.com/office/drawing/2014/main" id="{7289553D-4F43-4E31-CF6A-27F28B2BE34D}"/>
              </a:ext>
            </a:extLst>
          </p:cNvPr>
          <p:cNvSpPr txBox="1"/>
          <p:nvPr/>
        </p:nvSpPr>
        <p:spPr>
          <a:xfrm>
            <a:off x="5032649" y="5687670"/>
            <a:ext cx="5022849" cy="600164"/>
          </a:xfrm>
          <a:prstGeom prst="rect">
            <a:avLst/>
          </a:prstGeom>
          <a:noFill/>
        </p:spPr>
        <p:txBody>
          <a:bodyPr wrap="square" rtlCol="0">
            <a:spAutoFit/>
          </a:bodyPr>
          <a:lstStyle/>
          <a:p>
            <a:r>
              <a:rPr lang="en-GB" sz="1100" dirty="0">
                <a:solidFill>
                  <a:schemeClr val="tx2"/>
                </a:solidFill>
                <a:ea typeface="Open Sans" panose="020B0606030504020204" pitchFamily="34" charset="0"/>
                <a:cs typeface="Open Sans" panose="020B0606030504020204" pitchFamily="34" charset="0"/>
              </a:rPr>
              <a:t>[1] Legacy system with two units.</a:t>
            </a:r>
          </a:p>
          <a:p>
            <a:r>
              <a:rPr lang="en-GB" sz="1100" dirty="0">
                <a:solidFill>
                  <a:schemeClr val="tx2"/>
                </a:solidFill>
                <a:ea typeface="Open Sans" panose="020B0606030504020204" pitchFamily="34" charset="0"/>
                <a:cs typeface="Open Sans" panose="020B0606030504020204" pitchFamily="34" charset="0"/>
              </a:rPr>
              <a:t>[2] Might use AMD Zynq UltraScale+ RFSoC and </a:t>
            </a:r>
            <a:r>
              <a:rPr lang="en-GB" sz="1100" dirty="0" err="1">
                <a:solidFill>
                  <a:schemeClr val="tx2"/>
                </a:solidFill>
                <a:ea typeface="Open Sans" panose="020B0606030504020204" pitchFamily="34" charset="0"/>
                <a:cs typeface="Open Sans" panose="020B0606030504020204" pitchFamily="34" charset="0"/>
              </a:rPr>
              <a:t>uTCA</a:t>
            </a:r>
            <a:r>
              <a:rPr lang="en-GB" sz="1100" dirty="0">
                <a:solidFill>
                  <a:schemeClr val="tx2"/>
                </a:solidFill>
                <a:ea typeface="Open Sans" panose="020B0606030504020204" pitchFamily="34" charset="0"/>
                <a:cs typeface="Open Sans" panose="020B0606030504020204" pitchFamily="34" charset="0"/>
              </a:rPr>
              <a:t> architecture.</a:t>
            </a:r>
          </a:p>
          <a:p>
            <a:endParaRPr lang="en-GB" sz="1100" dirty="0">
              <a:latin typeface="Open Sans" panose="020B0606030504020204" pitchFamily="34" charset="0"/>
              <a:ea typeface="Open Sans" panose="020B0606030504020204" pitchFamily="34" charset="0"/>
              <a:cs typeface="Open Sans" panose="020B0606030504020204" pitchFamily="34" charset="0"/>
            </a:endParaRPr>
          </a:p>
        </p:txBody>
      </p:sp>
      <p:graphicFrame>
        <p:nvGraphicFramePr>
          <p:cNvPr id="16" name="Chart 15">
            <a:extLst>
              <a:ext uri="{FF2B5EF4-FFF2-40B4-BE49-F238E27FC236}">
                <a16:creationId xmlns:a16="http://schemas.microsoft.com/office/drawing/2014/main" id="{17A7C7B0-14F6-15CE-2E98-EBD2948915AB}"/>
              </a:ext>
            </a:extLst>
          </p:cNvPr>
          <p:cNvGraphicFramePr/>
          <p:nvPr>
            <p:extLst>
              <p:ext uri="{D42A27DB-BD31-4B8C-83A1-F6EECF244321}">
                <p14:modId xmlns:p14="http://schemas.microsoft.com/office/powerpoint/2010/main" val="2370231373"/>
              </p:ext>
            </p:extLst>
          </p:nvPr>
        </p:nvGraphicFramePr>
        <p:xfrm>
          <a:off x="4727848" y="692696"/>
          <a:ext cx="7560839" cy="4896544"/>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a:extLst>
              <a:ext uri="{FF2B5EF4-FFF2-40B4-BE49-F238E27FC236}">
                <a16:creationId xmlns:a16="http://schemas.microsoft.com/office/drawing/2014/main" id="{1857B704-5ACA-0ABA-AA55-3D51E7E4A423}"/>
              </a:ext>
            </a:extLst>
          </p:cNvPr>
          <p:cNvSpPr>
            <a:spLocks noGrp="1"/>
          </p:cNvSpPr>
          <p:nvPr>
            <p:ph type="sldNum" sz="quarter" idx="12"/>
          </p:nvPr>
        </p:nvSpPr>
        <p:spPr/>
        <p:txBody>
          <a:bodyPr/>
          <a:lstStyle/>
          <a:p>
            <a:fld id="{36B5EA5A-BC32-A742-B11B-8E7414D5B535}" type="slidenum">
              <a:rPr lang="en-US" smtClean="0"/>
              <a:pPr/>
              <a:t>12</a:t>
            </a:fld>
            <a:endParaRPr lang="en-US" dirty="0"/>
          </a:p>
        </p:txBody>
      </p:sp>
      <p:sp>
        <p:nvSpPr>
          <p:cNvPr id="5" name="Footer Placeholder 4">
            <a:extLst>
              <a:ext uri="{FF2B5EF4-FFF2-40B4-BE49-F238E27FC236}">
                <a16:creationId xmlns:a16="http://schemas.microsoft.com/office/drawing/2014/main" id="{5DF0FAD2-B7B9-B459-A668-4AC0F6F23B51}"/>
              </a:ext>
            </a:extLst>
          </p:cNvPr>
          <p:cNvSpPr>
            <a:spLocks noGrp="1"/>
          </p:cNvSpPr>
          <p:nvPr>
            <p:ph type="ftr" sz="quarter" idx="11"/>
          </p:nvPr>
        </p:nvSpPr>
        <p:spPr/>
        <p:txBody>
          <a:bodyPr/>
          <a:lstStyle/>
          <a:p>
            <a:r>
              <a:rPr lang="en-GB"/>
              <a:t>BI Day 2024 - ATS SoC Framework - I. Degl'Innocenti</a:t>
            </a:r>
            <a:endParaRPr lang="en-US" dirty="0"/>
          </a:p>
        </p:txBody>
      </p:sp>
      <p:sp>
        <p:nvSpPr>
          <p:cNvPr id="7" name="Left Brace 6">
            <a:extLst>
              <a:ext uri="{FF2B5EF4-FFF2-40B4-BE49-F238E27FC236}">
                <a16:creationId xmlns:a16="http://schemas.microsoft.com/office/drawing/2014/main" id="{4BCF30E5-67A7-04B1-14BF-0049219CA44B}"/>
              </a:ext>
            </a:extLst>
          </p:cNvPr>
          <p:cNvSpPr/>
          <p:nvPr/>
        </p:nvSpPr>
        <p:spPr>
          <a:xfrm rot="10800000">
            <a:off x="4151784" y="2233941"/>
            <a:ext cx="216024" cy="1195058"/>
          </a:xfrm>
          <a:custGeom>
            <a:avLst/>
            <a:gdLst>
              <a:gd name="connsiteX0" fmla="*/ 216024 w 216024"/>
              <a:gd name="connsiteY0" fmla="*/ 1195058 h 1195058"/>
              <a:gd name="connsiteX1" fmla="*/ 108012 w 216024"/>
              <a:gd name="connsiteY1" fmla="*/ 1069107 h 1195058"/>
              <a:gd name="connsiteX2" fmla="*/ 108012 w 216024"/>
              <a:gd name="connsiteY2" fmla="*/ 718460 h 1195058"/>
              <a:gd name="connsiteX3" fmla="*/ 0 w 216024"/>
              <a:gd name="connsiteY3" fmla="*/ 592509 h 1195058"/>
              <a:gd name="connsiteX4" fmla="*/ 108012 w 216024"/>
              <a:gd name="connsiteY4" fmla="*/ 466558 h 1195058"/>
              <a:gd name="connsiteX5" fmla="*/ 108012 w 216024"/>
              <a:gd name="connsiteY5" fmla="*/ 125951 h 1195058"/>
              <a:gd name="connsiteX6" fmla="*/ 216024 w 216024"/>
              <a:gd name="connsiteY6" fmla="*/ 0 h 1195058"/>
              <a:gd name="connsiteX7" fmla="*/ 216024 w 216024"/>
              <a:gd name="connsiteY7" fmla="*/ 621430 h 1195058"/>
              <a:gd name="connsiteX8" fmla="*/ 216024 w 216024"/>
              <a:gd name="connsiteY8" fmla="*/ 1195058 h 1195058"/>
              <a:gd name="connsiteX0" fmla="*/ 216024 w 216024"/>
              <a:gd name="connsiteY0" fmla="*/ 1195058 h 1195058"/>
              <a:gd name="connsiteX1" fmla="*/ 108012 w 216024"/>
              <a:gd name="connsiteY1" fmla="*/ 1069107 h 1195058"/>
              <a:gd name="connsiteX2" fmla="*/ 108012 w 216024"/>
              <a:gd name="connsiteY2" fmla="*/ 718460 h 1195058"/>
              <a:gd name="connsiteX3" fmla="*/ 0 w 216024"/>
              <a:gd name="connsiteY3" fmla="*/ 592509 h 1195058"/>
              <a:gd name="connsiteX4" fmla="*/ 108012 w 216024"/>
              <a:gd name="connsiteY4" fmla="*/ 466558 h 1195058"/>
              <a:gd name="connsiteX5" fmla="*/ 108012 w 216024"/>
              <a:gd name="connsiteY5" fmla="*/ 125951 h 1195058"/>
              <a:gd name="connsiteX6" fmla="*/ 216024 w 216024"/>
              <a:gd name="connsiteY6" fmla="*/ 0 h 1195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024" h="1195058" stroke="0" extrusionOk="0">
                <a:moveTo>
                  <a:pt x="216024" y="1195058"/>
                </a:moveTo>
                <a:cubicBezTo>
                  <a:pt x="152919" y="1192929"/>
                  <a:pt x="101760" y="1141015"/>
                  <a:pt x="108012" y="1069107"/>
                </a:cubicBezTo>
                <a:cubicBezTo>
                  <a:pt x="107948" y="960215"/>
                  <a:pt x="112743" y="843372"/>
                  <a:pt x="108012" y="718460"/>
                </a:cubicBezTo>
                <a:cubicBezTo>
                  <a:pt x="106111" y="647453"/>
                  <a:pt x="55631" y="600765"/>
                  <a:pt x="0" y="592509"/>
                </a:cubicBezTo>
                <a:cubicBezTo>
                  <a:pt x="59766" y="601311"/>
                  <a:pt x="103830" y="522650"/>
                  <a:pt x="108012" y="466558"/>
                </a:cubicBezTo>
                <a:cubicBezTo>
                  <a:pt x="94947" y="392972"/>
                  <a:pt x="95141" y="260911"/>
                  <a:pt x="108012" y="125951"/>
                </a:cubicBezTo>
                <a:cubicBezTo>
                  <a:pt x="101403" y="62613"/>
                  <a:pt x="155618" y="-7179"/>
                  <a:pt x="216024" y="0"/>
                </a:cubicBezTo>
                <a:cubicBezTo>
                  <a:pt x="199347" y="219751"/>
                  <a:pt x="240987" y="365564"/>
                  <a:pt x="216024" y="621430"/>
                </a:cubicBezTo>
                <a:cubicBezTo>
                  <a:pt x="191062" y="877296"/>
                  <a:pt x="238910" y="1076013"/>
                  <a:pt x="216024" y="1195058"/>
                </a:cubicBezTo>
                <a:close/>
              </a:path>
              <a:path w="216024" h="1195058" fill="none" extrusionOk="0">
                <a:moveTo>
                  <a:pt x="216024" y="1195058"/>
                </a:moveTo>
                <a:cubicBezTo>
                  <a:pt x="160358" y="1198318"/>
                  <a:pt x="110407" y="1142232"/>
                  <a:pt x="108012" y="1069107"/>
                </a:cubicBezTo>
                <a:cubicBezTo>
                  <a:pt x="115904" y="977269"/>
                  <a:pt x="95148" y="847733"/>
                  <a:pt x="108012" y="718460"/>
                </a:cubicBezTo>
                <a:cubicBezTo>
                  <a:pt x="96917" y="646060"/>
                  <a:pt x="65692" y="585012"/>
                  <a:pt x="0" y="592509"/>
                </a:cubicBezTo>
                <a:cubicBezTo>
                  <a:pt x="46009" y="587234"/>
                  <a:pt x="102862" y="523276"/>
                  <a:pt x="108012" y="466558"/>
                </a:cubicBezTo>
                <a:cubicBezTo>
                  <a:pt x="100375" y="353116"/>
                  <a:pt x="107077" y="200417"/>
                  <a:pt x="108012" y="125951"/>
                </a:cubicBezTo>
                <a:cubicBezTo>
                  <a:pt x="108125" y="54862"/>
                  <a:pt x="146469" y="5782"/>
                  <a:pt x="216024" y="0"/>
                </a:cubicBezTo>
              </a:path>
            </a:pathLst>
          </a:custGeom>
          <a:ln w="47625">
            <a:extLst>
              <a:ext uri="{C807C97D-BFC1-408E-A445-0C87EB9F89A2}">
                <ask:lineSketchStyleProps xmlns:ask="http://schemas.microsoft.com/office/drawing/2018/sketchyshapes" sd="1219033472">
                  <a:prstGeom prst="leftBrace">
                    <a:avLst>
                      <a:gd name="adj1" fmla="val 58304"/>
                      <a:gd name="adj2" fmla="val 49580"/>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TextBox 8">
            <a:extLst>
              <a:ext uri="{FF2B5EF4-FFF2-40B4-BE49-F238E27FC236}">
                <a16:creationId xmlns:a16="http://schemas.microsoft.com/office/drawing/2014/main" id="{DDC52E34-9376-E3E1-BEFA-9E1383F283B5}"/>
              </a:ext>
            </a:extLst>
          </p:cNvPr>
          <p:cNvSpPr txBox="1"/>
          <p:nvPr/>
        </p:nvSpPr>
        <p:spPr>
          <a:xfrm flipH="1">
            <a:off x="4439816" y="2361654"/>
            <a:ext cx="1351384" cy="923330"/>
          </a:xfrm>
          <a:custGeom>
            <a:avLst/>
            <a:gdLst>
              <a:gd name="connsiteX0" fmla="*/ 0 w 1351384"/>
              <a:gd name="connsiteY0" fmla="*/ 0 h 923330"/>
              <a:gd name="connsiteX1" fmla="*/ 662178 w 1351384"/>
              <a:gd name="connsiteY1" fmla="*/ 0 h 923330"/>
              <a:gd name="connsiteX2" fmla="*/ 1351384 w 1351384"/>
              <a:gd name="connsiteY2" fmla="*/ 0 h 923330"/>
              <a:gd name="connsiteX3" fmla="*/ 1351384 w 1351384"/>
              <a:gd name="connsiteY3" fmla="*/ 480132 h 923330"/>
              <a:gd name="connsiteX4" fmla="*/ 1351384 w 1351384"/>
              <a:gd name="connsiteY4" fmla="*/ 923330 h 923330"/>
              <a:gd name="connsiteX5" fmla="*/ 702720 w 1351384"/>
              <a:gd name="connsiteY5" fmla="*/ 923330 h 923330"/>
              <a:gd name="connsiteX6" fmla="*/ 0 w 1351384"/>
              <a:gd name="connsiteY6" fmla="*/ 923330 h 923330"/>
              <a:gd name="connsiteX7" fmla="*/ 0 w 1351384"/>
              <a:gd name="connsiteY7" fmla="*/ 480132 h 923330"/>
              <a:gd name="connsiteX8" fmla="*/ 0 w 1351384"/>
              <a:gd name="connsiteY8"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1384" h="923330" extrusionOk="0">
                <a:moveTo>
                  <a:pt x="0" y="0"/>
                </a:moveTo>
                <a:cubicBezTo>
                  <a:pt x="132794" y="-6049"/>
                  <a:pt x="438359" y="-15279"/>
                  <a:pt x="662178" y="0"/>
                </a:cubicBezTo>
                <a:cubicBezTo>
                  <a:pt x="885997" y="15279"/>
                  <a:pt x="1182180" y="-6510"/>
                  <a:pt x="1351384" y="0"/>
                </a:cubicBezTo>
                <a:cubicBezTo>
                  <a:pt x="1332315" y="236011"/>
                  <a:pt x="1335083" y="327934"/>
                  <a:pt x="1351384" y="480132"/>
                </a:cubicBezTo>
                <a:cubicBezTo>
                  <a:pt x="1367685" y="632330"/>
                  <a:pt x="1345815" y="719217"/>
                  <a:pt x="1351384" y="923330"/>
                </a:cubicBezTo>
                <a:cubicBezTo>
                  <a:pt x="1173311" y="896731"/>
                  <a:pt x="842670" y="935129"/>
                  <a:pt x="702720" y="923330"/>
                </a:cubicBezTo>
                <a:cubicBezTo>
                  <a:pt x="562770" y="911531"/>
                  <a:pt x="258047" y="949035"/>
                  <a:pt x="0" y="923330"/>
                </a:cubicBezTo>
                <a:cubicBezTo>
                  <a:pt x="-12821" y="785371"/>
                  <a:pt x="11448" y="666384"/>
                  <a:pt x="0" y="480132"/>
                </a:cubicBezTo>
                <a:cubicBezTo>
                  <a:pt x="-11448" y="293880"/>
                  <a:pt x="7751" y="166287"/>
                  <a:pt x="0" y="0"/>
                </a:cubicBezTo>
                <a:close/>
              </a:path>
            </a:pathLst>
          </a:custGeom>
          <a:noFill/>
          <a:ln w="47625">
            <a:solidFill>
              <a:schemeClr val="accent1"/>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182880" tIns="182880" rIns="182880" bIns="182880" rtlCol="0" anchor="ctr" anchorCtr="1">
            <a:spAutoFit/>
          </a:bodyPr>
          <a:lstStyle/>
          <a:p>
            <a:pPr algn="ctr"/>
            <a:r>
              <a:rPr lang="en-US" b="1" dirty="0"/>
              <a:t>5 BI Projects</a:t>
            </a:r>
            <a:endParaRPr lang="en-GB" b="1" dirty="0"/>
          </a:p>
        </p:txBody>
      </p:sp>
      <p:sp>
        <p:nvSpPr>
          <p:cNvPr id="8" name="TextBox 7">
            <a:extLst>
              <a:ext uri="{FF2B5EF4-FFF2-40B4-BE49-F238E27FC236}">
                <a16:creationId xmlns:a16="http://schemas.microsoft.com/office/drawing/2014/main" id="{4508AF1C-9E96-DF53-E9D7-DA95C3C504F9}"/>
              </a:ext>
            </a:extLst>
          </p:cNvPr>
          <p:cNvSpPr txBox="1"/>
          <p:nvPr/>
        </p:nvSpPr>
        <p:spPr>
          <a:xfrm>
            <a:off x="732012" y="1028399"/>
            <a:ext cx="3384376" cy="276999"/>
          </a:xfrm>
          <a:prstGeom prst="rect">
            <a:avLst/>
          </a:prstGeom>
          <a:noFill/>
        </p:spPr>
        <p:txBody>
          <a:bodyPr wrap="square" lIns="0" tIns="0" rIns="0" bIns="0" rtlCol="0">
            <a:spAutoFit/>
          </a:bodyPr>
          <a:lstStyle/>
          <a:p>
            <a:pPr algn="l"/>
            <a:r>
              <a:rPr lang="en-US" b="1" dirty="0"/>
              <a:t>17 SoC projects (15 surveys)</a:t>
            </a:r>
            <a:endParaRPr lang="en-GB" b="1" dirty="0"/>
          </a:p>
        </p:txBody>
      </p:sp>
    </p:spTree>
    <p:extLst>
      <p:ext uri="{BB962C8B-B14F-4D97-AF65-F5344CB8AC3E}">
        <p14:creationId xmlns:p14="http://schemas.microsoft.com/office/powerpoint/2010/main" val="2062324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6" grpId="0">
        <p:bldAsOne/>
      </p:bldGraphic>
      <p:bldP spid="7"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Status and deadlines</a:t>
            </a:r>
            <a:endParaRPr lang="en-GB" dirty="0"/>
          </a:p>
        </p:txBody>
      </p:sp>
      <p:sp>
        <p:nvSpPr>
          <p:cNvPr id="7" name="Content Placeholder 6">
            <a:extLst>
              <a:ext uri="{FF2B5EF4-FFF2-40B4-BE49-F238E27FC236}">
                <a16:creationId xmlns:a16="http://schemas.microsoft.com/office/drawing/2014/main" id="{2F17A4CE-D1D8-A4AB-713E-93D24E97F521}"/>
              </a:ext>
            </a:extLst>
          </p:cNvPr>
          <p:cNvSpPr>
            <a:spLocks noGrp="1"/>
          </p:cNvSpPr>
          <p:nvPr>
            <p:ph sz="half" idx="2"/>
          </p:nvPr>
        </p:nvSpPr>
        <p:spPr>
          <a:xfrm>
            <a:off x="6172199" y="2420889"/>
            <a:ext cx="5611813" cy="2232248"/>
          </a:xfrm>
        </p:spPr>
        <p:txBody>
          <a:bodyPr/>
          <a:lstStyle/>
          <a:p>
            <a:pPr algn="ctr"/>
            <a:r>
              <a:rPr lang="en-US" dirty="0"/>
              <a:t>Most projects target LS3 for deployment</a:t>
            </a:r>
          </a:p>
          <a:p>
            <a:pPr algn="ctr"/>
            <a:endParaRPr lang="en-US" dirty="0"/>
          </a:p>
          <a:p>
            <a:pPr algn="ctr"/>
            <a:r>
              <a:rPr lang="en-US" i="1" dirty="0"/>
              <a:t>LS3 identified as time horizon for the                       ATS SoC Common framework</a:t>
            </a:r>
            <a:endParaRPr lang="en-GB" i="1"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graphicFrame>
        <p:nvGraphicFramePr>
          <p:cNvPr id="2" name="Chart 1">
            <a:extLst>
              <a:ext uri="{FF2B5EF4-FFF2-40B4-BE49-F238E27FC236}">
                <a16:creationId xmlns:a16="http://schemas.microsoft.com/office/drawing/2014/main" id="{8D9C5FB3-0E7E-C02B-C254-CB67CC81510E}"/>
              </a:ext>
            </a:extLst>
          </p:cNvPr>
          <p:cNvGraphicFramePr/>
          <p:nvPr/>
        </p:nvGraphicFramePr>
        <p:xfrm>
          <a:off x="839416" y="1714500"/>
          <a:ext cx="5007387" cy="3685230"/>
        </p:xfrm>
        <a:graphic>
          <a:graphicData uri="http://schemas.openxmlformats.org/drawingml/2006/chart">
            <c:chart xmlns:c="http://schemas.openxmlformats.org/drawingml/2006/chart" xmlns:r="http://schemas.openxmlformats.org/officeDocument/2006/relationships" r:id="rId2"/>
          </a:graphicData>
        </a:graphic>
      </p:graphicFrame>
      <p:sp>
        <p:nvSpPr>
          <p:cNvPr id="8" name="Rectangle: Rounded Corners 7">
            <a:extLst>
              <a:ext uri="{FF2B5EF4-FFF2-40B4-BE49-F238E27FC236}">
                <a16:creationId xmlns:a16="http://schemas.microsoft.com/office/drawing/2014/main" id="{175E4175-36C8-E980-A153-8419809A25AC}"/>
              </a:ext>
            </a:extLst>
          </p:cNvPr>
          <p:cNvSpPr/>
          <p:nvPr/>
        </p:nvSpPr>
        <p:spPr>
          <a:xfrm>
            <a:off x="695400" y="3356991"/>
            <a:ext cx="5256583" cy="576065"/>
          </a:xfrm>
          <a:custGeom>
            <a:avLst/>
            <a:gdLst>
              <a:gd name="connsiteX0" fmla="*/ 0 w 5256583"/>
              <a:gd name="connsiteY0" fmla="*/ 93490 h 576065"/>
              <a:gd name="connsiteX1" fmla="*/ 93490 w 5256583"/>
              <a:gd name="connsiteY1" fmla="*/ 0 h 576065"/>
              <a:gd name="connsiteX2" fmla="*/ 727190 w 5256583"/>
              <a:gd name="connsiteY2" fmla="*/ 0 h 576065"/>
              <a:gd name="connsiteX3" fmla="*/ 1411587 w 5256583"/>
              <a:gd name="connsiteY3" fmla="*/ 0 h 576065"/>
              <a:gd name="connsiteX4" fmla="*/ 1893199 w 5256583"/>
              <a:gd name="connsiteY4" fmla="*/ 0 h 576065"/>
              <a:gd name="connsiteX5" fmla="*/ 2425507 w 5256583"/>
              <a:gd name="connsiteY5" fmla="*/ 0 h 576065"/>
              <a:gd name="connsiteX6" fmla="*/ 3160600 w 5256583"/>
              <a:gd name="connsiteY6" fmla="*/ 0 h 576065"/>
              <a:gd name="connsiteX7" fmla="*/ 3642212 w 5256583"/>
              <a:gd name="connsiteY7" fmla="*/ 0 h 576065"/>
              <a:gd name="connsiteX8" fmla="*/ 4174520 w 5256583"/>
              <a:gd name="connsiteY8" fmla="*/ 0 h 576065"/>
              <a:gd name="connsiteX9" fmla="*/ 5163093 w 5256583"/>
              <a:gd name="connsiteY9" fmla="*/ 0 h 576065"/>
              <a:gd name="connsiteX10" fmla="*/ 5256583 w 5256583"/>
              <a:gd name="connsiteY10" fmla="*/ 93490 h 576065"/>
              <a:gd name="connsiteX11" fmla="*/ 5256583 w 5256583"/>
              <a:gd name="connsiteY11" fmla="*/ 482575 h 576065"/>
              <a:gd name="connsiteX12" fmla="*/ 5163093 w 5256583"/>
              <a:gd name="connsiteY12" fmla="*/ 576065 h 576065"/>
              <a:gd name="connsiteX13" fmla="*/ 4478697 w 5256583"/>
              <a:gd name="connsiteY13" fmla="*/ 576065 h 576065"/>
              <a:gd name="connsiteX14" fmla="*/ 3895692 w 5256583"/>
              <a:gd name="connsiteY14" fmla="*/ 576065 h 576065"/>
              <a:gd name="connsiteX15" fmla="*/ 3160600 w 5256583"/>
              <a:gd name="connsiteY15" fmla="*/ 576065 h 576065"/>
              <a:gd name="connsiteX16" fmla="*/ 2628292 w 5256583"/>
              <a:gd name="connsiteY16" fmla="*/ 576065 h 576065"/>
              <a:gd name="connsiteX17" fmla="*/ 2045287 w 5256583"/>
              <a:gd name="connsiteY17" fmla="*/ 576065 h 576065"/>
              <a:gd name="connsiteX18" fmla="*/ 1411587 w 5256583"/>
              <a:gd name="connsiteY18" fmla="*/ 576065 h 576065"/>
              <a:gd name="connsiteX19" fmla="*/ 929974 w 5256583"/>
              <a:gd name="connsiteY19" fmla="*/ 576065 h 576065"/>
              <a:gd name="connsiteX20" fmla="*/ 93490 w 5256583"/>
              <a:gd name="connsiteY20" fmla="*/ 576065 h 576065"/>
              <a:gd name="connsiteX21" fmla="*/ 0 w 5256583"/>
              <a:gd name="connsiteY21" fmla="*/ 482575 h 576065"/>
              <a:gd name="connsiteX22" fmla="*/ 0 w 5256583"/>
              <a:gd name="connsiteY22" fmla="*/ 93490 h 576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256583" h="576065" extrusionOk="0">
                <a:moveTo>
                  <a:pt x="0" y="93490"/>
                </a:moveTo>
                <a:cubicBezTo>
                  <a:pt x="10284" y="38997"/>
                  <a:pt x="51552" y="-180"/>
                  <a:pt x="93490" y="0"/>
                </a:cubicBezTo>
                <a:cubicBezTo>
                  <a:pt x="297062" y="-30059"/>
                  <a:pt x="495342" y="-23181"/>
                  <a:pt x="727190" y="0"/>
                </a:cubicBezTo>
                <a:cubicBezTo>
                  <a:pt x="959038" y="23181"/>
                  <a:pt x="1155201" y="-34049"/>
                  <a:pt x="1411587" y="0"/>
                </a:cubicBezTo>
                <a:cubicBezTo>
                  <a:pt x="1667973" y="34049"/>
                  <a:pt x="1747177" y="13419"/>
                  <a:pt x="1893199" y="0"/>
                </a:cubicBezTo>
                <a:cubicBezTo>
                  <a:pt x="2039221" y="-13419"/>
                  <a:pt x="2208098" y="-24838"/>
                  <a:pt x="2425507" y="0"/>
                </a:cubicBezTo>
                <a:cubicBezTo>
                  <a:pt x="2642916" y="24838"/>
                  <a:pt x="2793692" y="-7926"/>
                  <a:pt x="3160600" y="0"/>
                </a:cubicBezTo>
                <a:cubicBezTo>
                  <a:pt x="3527508" y="7926"/>
                  <a:pt x="3422739" y="8025"/>
                  <a:pt x="3642212" y="0"/>
                </a:cubicBezTo>
                <a:cubicBezTo>
                  <a:pt x="3861685" y="-8025"/>
                  <a:pt x="4040726" y="-5000"/>
                  <a:pt x="4174520" y="0"/>
                </a:cubicBezTo>
                <a:cubicBezTo>
                  <a:pt x="4308314" y="5000"/>
                  <a:pt x="4711170" y="19704"/>
                  <a:pt x="5163093" y="0"/>
                </a:cubicBezTo>
                <a:cubicBezTo>
                  <a:pt x="5215732" y="-2494"/>
                  <a:pt x="5255024" y="38188"/>
                  <a:pt x="5256583" y="93490"/>
                </a:cubicBezTo>
                <a:cubicBezTo>
                  <a:pt x="5258715" y="180668"/>
                  <a:pt x="5240462" y="335924"/>
                  <a:pt x="5256583" y="482575"/>
                </a:cubicBezTo>
                <a:cubicBezTo>
                  <a:pt x="5267456" y="538869"/>
                  <a:pt x="5218866" y="574131"/>
                  <a:pt x="5163093" y="576065"/>
                </a:cubicBezTo>
                <a:cubicBezTo>
                  <a:pt x="5016503" y="559140"/>
                  <a:pt x="4810201" y="582400"/>
                  <a:pt x="4478697" y="576065"/>
                </a:cubicBezTo>
                <a:cubicBezTo>
                  <a:pt x="4147193" y="569730"/>
                  <a:pt x="4146993" y="593436"/>
                  <a:pt x="3895692" y="576065"/>
                </a:cubicBezTo>
                <a:cubicBezTo>
                  <a:pt x="3644391" y="558694"/>
                  <a:pt x="3375314" y="559224"/>
                  <a:pt x="3160600" y="576065"/>
                </a:cubicBezTo>
                <a:cubicBezTo>
                  <a:pt x="2945886" y="592906"/>
                  <a:pt x="2754383" y="563601"/>
                  <a:pt x="2628292" y="576065"/>
                </a:cubicBezTo>
                <a:cubicBezTo>
                  <a:pt x="2502201" y="588529"/>
                  <a:pt x="2199830" y="547030"/>
                  <a:pt x="2045287" y="576065"/>
                </a:cubicBezTo>
                <a:cubicBezTo>
                  <a:pt x="1890744" y="605100"/>
                  <a:pt x="1570021" y="587954"/>
                  <a:pt x="1411587" y="576065"/>
                </a:cubicBezTo>
                <a:cubicBezTo>
                  <a:pt x="1253153" y="564176"/>
                  <a:pt x="1164117" y="564648"/>
                  <a:pt x="929974" y="576065"/>
                </a:cubicBezTo>
                <a:cubicBezTo>
                  <a:pt x="695831" y="587482"/>
                  <a:pt x="468486" y="598075"/>
                  <a:pt x="93490" y="576065"/>
                </a:cubicBezTo>
                <a:cubicBezTo>
                  <a:pt x="52886" y="578096"/>
                  <a:pt x="-1947" y="530590"/>
                  <a:pt x="0" y="482575"/>
                </a:cubicBezTo>
                <a:cubicBezTo>
                  <a:pt x="-15188" y="355480"/>
                  <a:pt x="10048" y="218431"/>
                  <a:pt x="0" y="93490"/>
                </a:cubicBezTo>
                <a:close/>
              </a:path>
            </a:pathLst>
          </a:custGeom>
          <a:noFill/>
          <a:ln w="57150">
            <a:solidFill>
              <a:schemeClr val="accent3"/>
            </a:solidFill>
            <a:extLst>
              <a:ext uri="{C807C97D-BFC1-408E-A445-0C87EB9F89A2}">
                <ask:lineSketchStyleProps xmlns:ask="http://schemas.microsoft.com/office/drawing/2018/sketchyshapes" sd="906887326">
                  <a:prstGeom prst="roundRect">
                    <a:avLst>
                      <a:gd name="adj" fmla="val 16229"/>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Arrow: Right 8">
            <a:extLst>
              <a:ext uri="{FF2B5EF4-FFF2-40B4-BE49-F238E27FC236}">
                <a16:creationId xmlns:a16="http://schemas.microsoft.com/office/drawing/2014/main" id="{8E7CD584-F138-6522-ADDF-9F5865A08C39}"/>
              </a:ext>
            </a:extLst>
          </p:cNvPr>
          <p:cNvSpPr/>
          <p:nvPr/>
        </p:nvSpPr>
        <p:spPr>
          <a:xfrm rot="5400000">
            <a:off x="8762081" y="2924944"/>
            <a:ext cx="432048" cy="432048"/>
          </a:xfrm>
          <a:custGeom>
            <a:avLst/>
            <a:gdLst>
              <a:gd name="connsiteX0" fmla="*/ 0 w 432048"/>
              <a:gd name="connsiteY0" fmla="*/ 108012 h 432048"/>
              <a:gd name="connsiteX1" fmla="*/ 216024 w 432048"/>
              <a:gd name="connsiteY1" fmla="*/ 108012 h 432048"/>
              <a:gd name="connsiteX2" fmla="*/ 216024 w 432048"/>
              <a:gd name="connsiteY2" fmla="*/ 0 h 432048"/>
              <a:gd name="connsiteX3" fmla="*/ 432048 w 432048"/>
              <a:gd name="connsiteY3" fmla="*/ 216024 h 432048"/>
              <a:gd name="connsiteX4" fmla="*/ 216024 w 432048"/>
              <a:gd name="connsiteY4" fmla="*/ 432048 h 432048"/>
              <a:gd name="connsiteX5" fmla="*/ 216024 w 432048"/>
              <a:gd name="connsiteY5" fmla="*/ 324036 h 432048"/>
              <a:gd name="connsiteX6" fmla="*/ 0 w 432048"/>
              <a:gd name="connsiteY6" fmla="*/ 324036 h 432048"/>
              <a:gd name="connsiteX7" fmla="*/ 0 w 432048"/>
              <a:gd name="connsiteY7" fmla="*/ 108012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048" h="432048" fill="none" extrusionOk="0">
                <a:moveTo>
                  <a:pt x="0" y="108012"/>
                </a:moveTo>
                <a:cubicBezTo>
                  <a:pt x="103167" y="103966"/>
                  <a:pt x="115631" y="101382"/>
                  <a:pt x="216024" y="108012"/>
                </a:cubicBezTo>
                <a:cubicBezTo>
                  <a:pt x="214932" y="54761"/>
                  <a:pt x="212658" y="52811"/>
                  <a:pt x="216024" y="0"/>
                </a:cubicBezTo>
                <a:cubicBezTo>
                  <a:pt x="298019" y="72560"/>
                  <a:pt x="369388" y="148865"/>
                  <a:pt x="432048" y="216024"/>
                </a:cubicBezTo>
                <a:cubicBezTo>
                  <a:pt x="389981" y="275334"/>
                  <a:pt x="284221" y="352016"/>
                  <a:pt x="216024" y="432048"/>
                </a:cubicBezTo>
                <a:cubicBezTo>
                  <a:pt x="217487" y="390586"/>
                  <a:pt x="220909" y="376584"/>
                  <a:pt x="216024" y="324036"/>
                </a:cubicBezTo>
                <a:cubicBezTo>
                  <a:pt x="161903" y="328592"/>
                  <a:pt x="74002" y="331921"/>
                  <a:pt x="0" y="324036"/>
                </a:cubicBezTo>
                <a:cubicBezTo>
                  <a:pt x="-10263" y="223522"/>
                  <a:pt x="-9432" y="214354"/>
                  <a:pt x="0" y="108012"/>
                </a:cubicBezTo>
                <a:close/>
              </a:path>
              <a:path w="432048" h="432048" stroke="0" extrusionOk="0">
                <a:moveTo>
                  <a:pt x="0" y="108012"/>
                </a:moveTo>
                <a:cubicBezTo>
                  <a:pt x="77607" y="112065"/>
                  <a:pt x="120486" y="98704"/>
                  <a:pt x="216024" y="108012"/>
                </a:cubicBezTo>
                <a:cubicBezTo>
                  <a:pt x="215180" y="73885"/>
                  <a:pt x="220526" y="27922"/>
                  <a:pt x="216024" y="0"/>
                </a:cubicBezTo>
                <a:cubicBezTo>
                  <a:pt x="323652" y="103616"/>
                  <a:pt x="334377" y="104242"/>
                  <a:pt x="432048" y="216024"/>
                </a:cubicBezTo>
                <a:cubicBezTo>
                  <a:pt x="356216" y="289198"/>
                  <a:pt x="290369" y="354739"/>
                  <a:pt x="216024" y="432048"/>
                </a:cubicBezTo>
                <a:cubicBezTo>
                  <a:pt x="217065" y="401140"/>
                  <a:pt x="213825" y="353058"/>
                  <a:pt x="216024" y="324036"/>
                </a:cubicBezTo>
                <a:cubicBezTo>
                  <a:pt x="154796" y="332559"/>
                  <a:pt x="101910" y="320279"/>
                  <a:pt x="0" y="324036"/>
                </a:cubicBezTo>
                <a:cubicBezTo>
                  <a:pt x="6628" y="232898"/>
                  <a:pt x="-6909" y="153875"/>
                  <a:pt x="0" y="108012"/>
                </a:cubicBezTo>
                <a:close/>
              </a:path>
            </a:pathLst>
          </a:custGeom>
          <a:solidFill>
            <a:schemeClr val="accent2"/>
          </a:solidFill>
          <a:ln w="50800">
            <a:solidFill>
              <a:schemeClr val="accent2"/>
            </a:solidFill>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Footer Placeholder 4">
            <a:extLst>
              <a:ext uri="{FF2B5EF4-FFF2-40B4-BE49-F238E27FC236}">
                <a16:creationId xmlns:a16="http://schemas.microsoft.com/office/drawing/2014/main" id="{CCD94E1E-46A0-53EF-DD7F-1BFBD0B33A5A}"/>
              </a:ext>
            </a:extLst>
          </p:cNvPr>
          <p:cNvSpPr>
            <a:spLocks noGrp="1"/>
          </p:cNvSpPr>
          <p:nvPr>
            <p:ph type="ftr" sz="quarter" idx="11"/>
          </p:nvPr>
        </p:nvSpPr>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E1480682-606A-F6FF-4724-A923064BED02}"/>
              </a:ext>
            </a:extLst>
          </p:cNvPr>
          <p:cNvSpPr>
            <a:spLocks noGrp="1"/>
          </p:cNvSpPr>
          <p:nvPr>
            <p:ph type="sldNum" sz="quarter" idx="12"/>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1347509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SoC vendor and family</a:t>
            </a:r>
            <a:endParaRPr lang="en-GB" dirty="0"/>
          </a:p>
        </p:txBody>
      </p:sp>
      <p:sp>
        <p:nvSpPr>
          <p:cNvPr id="7" name="Content Placeholder 6">
            <a:extLst>
              <a:ext uri="{FF2B5EF4-FFF2-40B4-BE49-F238E27FC236}">
                <a16:creationId xmlns:a16="http://schemas.microsoft.com/office/drawing/2014/main" id="{2F17A4CE-D1D8-A4AB-713E-93D24E97F521}"/>
              </a:ext>
            </a:extLst>
          </p:cNvPr>
          <p:cNvSpPr>
            <a:spLocks noGrp="1"/>
          </p:cNvSpPr>
          <p:nvPr>
            <p:ph sz="half" idx="2"/>
          </p:nvPr>
        </p:nvSpPr>
        <p:spPr>
          <a:xfrm>
            <a:off x="6019173" y="2000621"/>
            <a:ext cx="5611813" cy="360039"/>
          </a:xfrm>
        </p:spPr>
        <p:txBody>
          <a:bodyPr/>
          <a:lstStyle/>
          <a:p>
            <a:pPr algn="ctr"/>
            <a:r>
              <a:rPr lang="en-US" dirty="0"/>
              <a:t>All projects on AMD Xilinx SoCs</a:t>
            </a:r>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graphicFrame>
        <p:nvGraphicFramePr>
          <p:cNvPr id="5" name="Chart 4">
            <a:extLst>
              <a:ext uri="{FF2B5EF4-FFF2-40B4-BE49-F238E27FC236}">
                <a16:creationId xmlns:a16="http://schemas.microsoft.com/office/drawing/2014/main" id="{7B972F1D-54DA-03CC-E0AB-4BDEC446476E}"/>
              </a:ext>
            </a:extLst>
          </p:cNvPr>
          <p:cNvGraphicFramePr/>
          <p:nvPr/>
        </p:nvGraphicFramePr>
        <p:xfrm>
          <a:off x="590832" y="1196752"/>
          <a:ext cx="5076551" cy="18119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5B445508-73D3-19C9-FAC0-EC59BAC4D8AA}"/>
              </a:ext>
            </a:extLst>
          </p:cNvPr>
          <p:cNvGraphicFramePr/>
          <p:nvPr/>
        </p:nvGraphicFramePr>
        <p:xfrm>
          <a:off x="503342" y="3080740"/>
          <a:ext cx="5164041" cy="2664296"/>
        </p:xfrm>
        <a:graphic>
          <a:graphicData uri="http://schemas.openxmlformats.org/drawingml/2006/chart">
            <c:chart xmlns:c="http://schemas.openxmlformats.org/drawingml/2006/chart" xmlns:r="http://schemas.openxmlformats.org/officeDocument/2006/relationships" r:id="rId3"/>
          </a:graphicData>
        </a:graphic>
      </p:graphicFrame>
      <p:sp>
        <p:nvSpPr>
          <p:cNvPr id="10" name="Content Placeholder 6">
            <a:extLst>
              <a:ext uri="{FF2B5EF4-FFF2-40B4-BE49-F238E27FC236}">
                <a16:creationId xmlns:a16="http://schemas.microsoft.com/office/drawing/2014/main" id="{F9A3FBB4-46A1-D1F7-CAAA-8A6D9B7A4DEF}"/>
              </a:ext>
            </a:extLst>
          </p:cNvPr>
          <p:cNvSpPr txBox="1">
            <a:spLocks/>
          </p:cNvSpPr>
          <p:nvPr/>
        </p:nvSpPr>
        <p:spPr>
          <a:xfrm>
            <a:off x="6123551" y="2924944"/>
            <a:ext cx="5611813" cy="2088232"/>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dirty="0"/>
              <a:t>Most of projects using US+ </a:t>
            </a:r>
            <a:r>
              <a:rPr lang="en-US" dirty="0" err="1"/>
              <a:t>MPSoC</a:t>
            </a:r>
            <a:r>
              <a:rPr lang="en-US" dirty="0"/>
              <a:t>           (or planning to)</a:t>
            </a:r>
          </a:p>
          <a:p>
            <a:pPr algn="ctr"/>
            <a:r>
              <a:rPr lang="en-GB" dirty="0"/>
              <a:t>1-2 RFSoC projects, SoC with same </a:t>
            </a:r>
            <a:r>
              <a:rPr lang="en-GB" dirty="0">
                <a:solidFill>
                  <a:schemeClr val="accent3"/>
                </a:solidFill>
              </a:rPr>
              <a:t>Processing System</a:t>
            </a:r>
            <a:r>
              <a:rPr lang="en-GB" dirty="0"/>
              <a:t> cores as US+ </a:t>
            </a:r>
            <a:r>
              <a:rPr lang="en-GB" dirty="0" err="1"/>
              <a:t>MPSoC</a:t>
            </a:r>
            <a:r>
              <a:rPr lang="en-GB" dirty="0"/>
              <a:t>   </a:t>
            </a:r>
            <a:r>
              <a:rPr lang="en-GB" sz="1800" i="1" dirty="0"/>
              <a:t>(identical from the software stack point of view)</a:t>
            </a:r>
            <a:endParaRPr lang="en-GB" i="1" dirty="0"/>
          </a:p>
        </p:txBody>
      </p:sp>
      <p:sp>
        <p:nvSpPr>
          <p:cNvPr id="12" name="Arrow: Bent 11">
            <a:extLst>
              <a:ext uri="{FF2B5EF4-FFF2-40B4-BE49-F238E27FC236}">
                <a16:creationId xmlns:a16="http://schemas.microsoft.com/office/drawing/2014/main" id="{4892EC73-6959-F750-1477-243727DDC610}"/>
              </a:ext>
            </a:extLst>
          </p:cNvPr>
          <p:cNvSpPr/>
          <p:nvPr/>
        </p:nvSpPr>
        <p:spPr>
          <a:xfrm rot="16200000" flipV="1">
            <a:off x="3539716" y="3529139"/>
            <a:ext cx="432048" cy="1656184"/>
          </a:xfrm>
          <a:prstGeom prst="bentArrow">
            <a:avLst/>
          </a:prstGeom>
          <a:pattFill prst="wdUpDiag">
            <a:fgClr>
              <a:schemeClr val="accent2"/>
            </a:fgClr>
            <a:bgClr>
              <a:schemeClr val="accent1"/>
            </a:bgClr>
          </a:patt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 name="Footer Placeholder 1">
            <a:extLst>
              <a:ext uri="{FF2B5EF4-FFF2-40B4-BE49-F238E27FC236}">
                <a16:creationId xmlns:a16="http://schemas.microsoft.com/office/drawing/2014/main" id="{907606D5-B469-F9CC-9820-74D116B3FB71}"/>
              </a:ext>
            </a:extLst>
          </p:cNvPr>
          <p:cNvSpPr>
            <a:spLocks noGrp="1"/>
          </p:cNvSpPr>
          <p:nvPr>
            <p:ph type="ftr" sz="quarter" idx="11"/>
          </p:nvPr>
        </p:nvSpPr>
        <p:spPr/>
        <p:txBody>
          <a:bodyPr/>
          <a:lstStyle/>
          <a:p>
            <a:r>
              <a:rPr lang="en-GB"/>
              <a:t>BI Day 2024 - ATS SoC Framework - I. Degl'Innocenti</a:t>
            </a:r>
            <a:endParaRPr lang="en-US" dirty="0"/>
          </a:p>
        </p:txBody>
      </p:sp>
      <p:sp>
        <p:nvSpPr>
          <p:cNvPr id="8" name="Slide Number Placeholder 7">
            <a:extLst>
              <a:ext uri="{FF2B5EF4-FFF2-40B4-BE49-F238E27FC236}">
                <a16:creationId xmlns:a16="http://schemas.microsoft.com/office/drawing/2014/main" id="{23313E1F-1879-4F7F-7D26-5408A1D8FD53}"/>
              </a:ext>
            </a:extLst>
          </p:cNvPr>
          <p:cNvSpPr>
            <a:spLocks noGrp="1"/>
          </p:cNvSpPr>
          <p:nvPr>
            <p:ph type="sldNum" sz="quarter" idx="12"/>
          </p:nvPr>
        </p:nvSpPr>
        <p:spPr/>
        <p:txBody>
          <a:bodyPr/>
          <a:lstStyle/>
          <a:p>
            <a:fld id="{36B5EA5A-BC32-A742-B11B-8E7414D5B535}" type="slidenum">
              <a:rPr lang="en-US" smtClean="0"/>
              <a:pPr/>
              <a:t>14</a:t>
            </a:fld>
            <a:endParaRPr lang="en-US" dirty="0"/>
          </a:p>
        </p:txBody>
      </p:sp>
      <p:sp>
        <p:nvSpPr>
          <p:cNvPr id="9" name="Arrow: Right 8">
            <a:extLst>
              <a:ext uri="{FF2B5EF4-FFF2-40B4-BE49-F238E27FC236}">
                <a16:creationId xmlns:a16="http://schemas.microsoft.com/office/drawing/2014/main" id="{7314B732-9712-7543-1C8B-5238CDA4A06A}"/>
              </a:ext>
            </a:extLst>
          </p:cNvPr>
          <p:cNvSpPr/>
          <p:nvPr/>
        </p:nvSpPr>
        <p:spPr>
          <a:xfrm rot="5400000">
            <a:off x="8762081" y="4653136"/>
            <a:ext cx="432048" cy="432048"/>
          </a:xfrm>
          <a:custGeom>
            <a:avLst/>
            <a:gdLst>
              <a:gd name="connsiteX0" fmla="*/ 0 w 432048"/>
              <a:gd name="connsiteY0" fmla="*/ 108012 h 432048"/>
              <a:gd name="connsiteX1" fmla="*/ 216024 w 432048"/>
              <a:gd name="connsiteY1" fmla="*/ 108012 h 432048"/>
              <a:gd name="connsiteX2" fmla="*/ 216024 w 432048"/>
              <a:gd name="connsiteY2" fmla="*/ 0 h 432048"/>
              <a:gd name="connsiteX3" fmla="*/ 432048 w 432048"/>
              <a:gd name="connsiteY3" fmla="*/ 216024 h 432048"/>
              <a:gd name="connsiteX4" fmla="*/ 216024 w 432048"/>
              <a:gd name="connsiteY4" fmla="*/ 432048 h 432048"/>
              <a:gd name="connsiteX5" fmla="*/ 216024 w 432048"/>
              <a:gd name="connsiteY5" fmla="*/ 324036 h 432048"/>
              <a:gd name="connsiteX6" fmla="*/ 0 w 432048"/>
              <a:gd name="connsiteY6" fmla="*/ 324036 h 432048"/>
              <a:gd name="connsiteX7" fmla="*/ 0 w 432048"/>
              <a:gd name="connsiteY7" fmla="*/ 108012 h 43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2048" h="432048" fill="none" extrusionOk="0">
                <a:moveTo>
                  <a:pt x="0" y="108012"/>
                </a:moveTo>
                <a:cubicBezTo>
                  <a:pt x="103167" y="103966"/>
                  <a:pt x="115631" y="101382"/>
                  <a:pt x="216024" y="108012"/>
                </a:cubicBezTo>
                <a:cubicBezTo>
                  <a:pt x="214932" y="54761"/>
                  <a:pt x="212658" y="52811"/>
                  <a:pt x="216024" y="0"/>
                </a:cubicBezTo>
                <a:cubicBezTo>
                  <a:pt x="298019" y="72560"/>
                  <a:pt x="369388" y="148865"/>
                  <a:pt x="432048" y="216024"/>
                </a:cubicBezTo>
                <a:cubicBezTo>
                  <a:pt x="389981" y="275334"/>
                  <a:pt x="284221" y="352016"/>
                  <a:pt x="216024" y="432048"/>
                </a:cubicBezTo>
                <a:cubicBezTo>
                  <a:pt x="217487" y="390586"/>
                  <a:pt x="220909" y="376584"/>
                  <a:pt x="216024" y="324036"/>
                </a:cubicBezTo>
                <a:cubicBezTo>
                  <a:pt x="161903" y="328592"/>
                  <a:pt x="74002" y="331921"/>
                  <a:pt x="0" y="324036"/>
                </a:cubicBezTo>
                <a:cubicBezTo>
                  <a:pt x="-10263" y="223522"/>
                  <a:pt x="-9432" y="214354"/>
                  <a:pt x="0" y="108012"/>
                </a:cubicBezTo>
                <a:close/>
              </a:path>
              <a:path w="432048" h="432048" stroke="0" extrusionOk="0">
                <a:moveTo>
                  <a:pt x="0" y="108012"/>
                </a:moveTo>
                <a:cubicBezTo>
                  <a:pt x="77607" y="112065"/>
                  <a:pt x="120486" y="98704"/>
                  <a:pt x="216024" y="108012"/>
                </a:cubicBezTo>
                <a:cubicBezTo>
                  <a:pt x="215180" y="73885"/>
                  <a:pt x="220526" y="27922"/>
                  <a:pt x="216024" y="0"/>
                </a:cubicBezTo>
                <a:cubicBezTo>
                  <a:pt x="323652" y="103616"/>
                  <a:pt x="334377" y="104242"/>
                  <a:pt x="432048" y="216024"/>
                </a:cubicBezTo>
                <a:cubicBezTo>
                  <a:pt x="356216" y="289198"/>
                  <a:pt x="290369" y="354739"/>
                  <a:pt x="216024" y="432048"/>
                </a:cubicBezTo>
                <a:cubicBezTo>
                  <a:pt x="217065" y="401140"/>
                  <a:pt x="213825" y="353058"/>
                  <a:pt x="216024" y="324036"/>
                </a:cubicBezTo>
                <a:cubicBezTo>
                  <a:pt x="154796" y="332559"/>
                  <a:pt x="101910" y="320279"/>
                  <a:pt x="0" y="324036"/>
                </a:cubicBezTo>
                <a:cubicBezTo>
                  <a:pt x="6628" y="232898"/>
                  <a:pt x="-6909" y="153875"/>
                  <a:pt x="0" y="108012"/>
                </a:cubicBezTo>
                <a:close/>
              </a:path>
            </a:pathLst>
          </a:custGeom>
          <a:solidFill>
            <a:schemeClr val="accent2"/>
          </a:solidFill>
          <a:ln w="50800">
            <a:solidFill>
              <a:schemeClr val="accent2"/>
            </a:solidFill>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Content Placeholder 6">
            <a:extLst>
              <a:ext uri="{FF2B5EF4-FFF2-40B4-BE49-F238E27FC236}">
                <a16:creationId xmlns:a16="http://schemas.microsoft.com/office/drawing/2014/main" id="{62E8AB01-0855-278D-9B2B-2941EAAEDD75}"/>
              </a:ext>
            </a:extLst>
          </p:cNvPr>
          <p:cNvSpPr txBox="1">
            <a:spLocks/>
          </p:cNvSpPr>
          <p:nvPr/>
        </p:nvSpPr>
        <p:spPr>
          <a:xfrm>
            <a:off x="6275951" y="5148808"/>
            <a:ext cx="5611813" cy="656456"/>
          </a:xfrm>
          <a:prstGeom prst="rect">
            <a:avLst/>
          </a:prstGeom>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gn="ctr"/>
            <a:r>
              <a:rPr lang="en-US" i="1" dirty="0"/>
              <a:t>Xilinx Zynq US+ family candidate for common framework support</a:t>
            </a:r>
            <a:endParaRPr lang="en-GB" i="1" dirty="0"/>
          </a:p>
        </p:txBody>
      </p:sp>
    </p:spTree>
    <p:extLst>
      <p:ext uri="{BB962C8B-B14F-4D97-AF65-F5344CB8AC3E}">
        <p14:creationId xmlns:p14="http://schemas.microsoft.com/office/powerpoint/2010/main" val="397442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10" grpId="0" uiExpand="1" build="p"/>
      <p:bldP spid="12" grpId="0" animBg="1"/>
      <p:bldP spid="9" grpId="0" animBg="1"/>
      <p:bldP spid="1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6">
            <a:extLst>
              <a:ext uri="{FF2B5EF4-FFF2-40B4-BE49-F238E27FC236}">
                <a16:creationId xmlns:a16="http://schemas.microsoft.com/office/drawing/2014/main" id="{B4154CD1-10A4-76BA-DEED-885464464C8B}"/>
              </a:ext>
            </a:extLst>
          </p:cNvPr>
          <p:cNvSpPr txBox="1">
            <a:spLocks/>
          </p:cNvSpPr>
          <p:nvPr/>
        </p:nvSpPr>
        <p:spPr>
          <a:xfrm>
            <a:off x="6333932" y="1268760"/>
            <a:ext cx="5473134" cy="4752528"/>
          </a:xfrm>
          <a:custGeom>
            <a:avLst/>
            <a:gdLst>
              <a:gd name="connsiteX0" fmla="*/ 0 w 5473134"/>
              <a:gd name="connsiteY0" fmla="*/ 0 h 4752528"/>
              <a:gd name="connsiteX1" fmla="*/ 519948 w 5473134"/>
              <a:gd name="connsiteY1" fmla="*/ 0 h 4752528"/>
              <a:gd name="connsiteX2" fmla="*/ 1258821 w 5473134"/>
              <a:gd name="connsiteY2" fmla="*/ 0 h 4752528"/>
              <a:gd name="connsiteX3" fmla="*/ 1888231 w 5473134"/>
              <a:gd name="connsiteY3" fmla="*/ 0 h 4752528"/>
              <a:gd name="connsiteX4" fmla="*/ 2572373 w 5473134"/>
              <a:gd name="connsiteY4" fmla="*/ 0 h 4752528"/>
              <a:gd name="connsiteX5" fmla="*/ 3365977 w 5473134"/>
              <a:gd name="connsiteY5" fmla="*/ 0 h 4752528"/>
              <a:gd name="connsiteX6" fmla="*/ 3940656 w 5473134"/>
              <a:gd name="connsiteY6" fmla="*/ 0 h 4752528"/>
              <a:gd name="connsiteX7" fmla="*/ 4679530 w 5473134"/>
              <a:gd name="connsiteY7" fmla="*/ 0 h 4752528"/>
              <a:gd name="connsiteX8" fmla="*/ 5473134 w 5473134"/>
              <a:gd name="connsiteY8" fmla="*/ 0 h 4752528"/>
              <a:gd name="connsiteX9" fmla="*/ 5473134 w 5473134"/>
              <a:gd name="connsiteY9" fmla="*/ 678933 h 4752528"/>
              <a:gd name="connsiteX10" fmla="*/ 5473134 w 5473134"/>
              <a:gd name="connsiteY10" fmla="*/ 1357865 h 4752528"/>
              <a:gd name="connsiteX11" fmla="*/ 5473134 w 5473134"/>
              <a:gd name="connsiteY11" fmla="*/ 1941747 h 4752528"/>
              <a:gd name="connsiteX12" fmla="*/ 5473134 w 5473134"/>
              <a:gd name="connsiteY12" fmla="*/ 2715730 h 4752528"/>
              <a:gd name="connsiteX13" fmla="*/ 5473134 w 5473134"/>
              <a:gd name="connsiteY13" fmla="*/ 3394663 h 4752528"/>
              <a:gd name="connsiteX14" fmla="*/ 5473134 w 5473134"/>
              <a:gd name="connsiteY14" fmla="*/ 4168646 h 4752528"/>
              <a:gd name="connsiteX15" fmla="*/ 5473134 w 5473134"/>
              <a:gd name="connsiteY15" fmla="*/ 4752528 h 4752528"/>
              <a:gd name="connsiteX16" fmla="*/ 4843724 w 5473134"/>
              <a:gd name="connsiteY16" fmla="*/ 4752528 h 4752528"/>
              <a:gd name="connsiteX17" fmla="*/ 4214313 w 5473134"/>
              <a:gd name="connsiteY17" fmla="*/ 4752528 h 4752528"/>
              <a:gd name="connsiteX18" fmla="*/ 3475440 w 5473134"/>
              <a:gd name="connsiteY18" fmla="*/ 4752528 h 4752528"/>
              <a:gd name="connsiteX19" fmla="*/ 2791298 w 5473134"/>
              <a:gd name="connsiteY19" fmla="*/ 4752528 h 4752528"/>
              <a:gd name="connsiteX20" fmla="*/ 1997694 w 5473134"/>
              <a:gd name="connsiteY20" fmla="*/ 4752528 h 4752528"/>
              <a:gd name="connsiteX21" fmla="*/ 1204089 w 5473134"/>
              <a:gd name="connsiteY21" fmla="*/ 4752528 h 4752528"/>
              <a:gd name="connsiteX22" fmla="*/ 0 w 5473134"/>
              <a:gd name="connsiteY22" fmla="*/ 4752528 h 4752528"/>
              <a:gd name="connsiteX23" fmla="*/ 0 w 5473134"/>
              <a:gd name="connsiteY23" fmla="*/ 4026070 h 4752528"/>
              <a:gd name="connsiteX24" fmla="*/ 0 w 5473134"/>
              <a:gd name="connsiteY24" fmla="*/ 3299612 h 4752528"/>
              <a:gd name="connsiteX25" fmla="*/ 0 w 5473134"/>
              <a:gd name="connsiteY25" fmla="*/ 2620680 h 4752528"/>
              <a:gd name="connsiteX26" fmla="*/ 0 w 5473134"/>
              <a:gd name="connsiteY26" fmla="*/ 1941747 h 4752528"/>
              <a:gd name="connsiteX27" fmla="*/ 0 w 5473134"/>
              <a:gd name="connsiteY27" fmla="*/ 1262815 h 4752528"/>
              <a:gd name="connsiteX28" fmla="*/ 0 w 5473134"/>
              <a:gd name="connsiteY28" fmla="*/ 726458 h 4752528"/>
              <a:gd name="connsiteX29" fmla="*/ 0 w 5473134"/>
              <a:gd name="connsiteY29" fmla="*/ 0 h 4752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5473134" h="4752528" fill="none" extrusionOk="0">
                <a:moveTo>
                  <a:pt x="0" y="0"/>
                </a:moveTo>
                <a:cubicBezTo>
                  <a:pt x="255665" y="-8810"/>
                  <a:pt x="264146" y="6872"/>
                  <a:pt x="519948" y="0"/>
                </a:cubicBezTo>
                <a:cubicBezTo>
                  <a:pt x="775750" y="-6872"/>
                  <a:pt x="956932" y="-35336"/>
                  <a:pt x="1258821" y="0"/>
                </a:cubicBezTo>
                <a:cubicBezTo>
                  <a:pt x="1560710" y="35336"/>
                  <a:pt x="1669900" y="30097"/>
                  <a:pt x="1888231" y="0"/>
                </a:cubicBezTo>
                <a:cubicBezTo>
                  <a:pt x="2106562" y="-30097"/>
                  <a:pt x="2379483" y="1941"/>
                  <a:pt x="2572373" y="0"/>
                </a:cubicBezTo>
                <a:cubicBezTo>
                  <a:pt x="2765263" y="-1941"/>
                  <a:pt x="2989175" y="-30149"/>
                  <a:pt x="3365977" y="0"/>
                </a:cubicBezTo>
                <a:cubicBezTo>
                  <a:pt x="3742779" y="30149"/>
                  <a:pt x="3802273" y="14923"/>
                  <a:pt x="3940656" y="0"/>
                </a:cubicBezTo>
                <a:cubicBezTo>
                  <a:pt x="4079039" y="-14923"/>
                  <a:pt x="4349226" y="6856"/>
                  <a:pt x="4679530" y="0"/>
                </a:cubicBezTo>
                <a:cubicBezTo>
                  <a:pt x="5009834" y="-6856"/>
                  <a:pt x="5185679" y="-12073"/>
                  <a:pt x="5473134" y="0"/>
                </a:cubicBezTo>
                <a:cubicBezTo>
                  <a:pt x="5473688" y="272178"/>
                  <a:pt x="5465456" y="422702"/>
                  <a:pt x="5473134" y="678933"/>
                </a:cubicBezTo>
                <a:cubicBezTo>
                  <a:pt x="5480812" y="935164"/>
                  <a:pt x="5458989" y="1077158"/>
                  <a:pt x="5473134" y="1357865"/>
                </a:cubicBezTo>
                <a:cubicBezTo>
                  <a:pt x="5487279" y="1638572"/>
                  <a:pt x="5465382" y="1704576"/>
                  <a:pt x="5473134" y="1941747"/>
                </a:cubicBezTo>
                <a:cubicBezTo>
                  <a:pt x="5480886" y="2178918"/>
                  <a:pt x="5491834" y="2417156"/>
                  <a:pt x="5473134" y="2715730"/>
                </a:cubicBezTo>
                <a:cubicBezTo>
                  <a:pt x="5454434" y="3014304"/>
                  <a:pt x="5470119" y="3085060"/>
                  <a:pt x="5473134" y="3394663"/>
                </a:cubicBezTo>
                <a:cubicBezTo>
                  <a:pt x="5476149" y="3704266"/>
                  <a:pt x="5508766" y="3919146"/>
                  <a:pt x="5473134" y="4168646"/>
                </a:cubicBezTo>
                <a:cubicBezTo>
                  <a:pt x="5437502" y="4418146"/>
                  <a:pt x="5447455" y="4475003"/>
                  <a:pt x="5473134" y="4752528"/>
                </a:cubicBezTo>
                <a:cubicBezTo>
                  <a:pt x="5345633" y="4778965"/>
                  <a:pt x="5034839" y="4752625"/>
                  <a:pt x="4843724" y="4752528"/>
                </a:cubicBezTo>
                <a:cubicBezTo>
                  <a:pt x="4652609" y="4752432"/>
                  <a:pt x="4478238" y="4773723"/>
                  <a:pt x="4214313" y="4752528"/>
                </a:cubicBezTo>
                <a:cubicBezTo>
                  <a:pt x="3950388" y="4731333"/>
                  <a:pt x="3761562" y="4762077"/>
                  <a:pt x="3475440" y="4752528"/>
                </a:cubicBezTo>
                <a:cubicBezTo>
                  <a:pt x="3189318" y="4742979"/>
                  <a:pt x="3026164" y="4757203"/>
                  <a:pt x="2791298" y="4752528"/>
                </a:cubicBezTo>
                <a:cubicBezTo>
                  <a:pt x="2556432" y="4747853"/>
                  <a:pt x="2219293" y="4726732"/>
                  <a:pt x="1997694" y="4752528"/>
                </a:cubicBezTo>
                <a:cubicBezTo>
                  <a:pt x="1776095" y="4778324"/>
                  <a:pt x="1381276" y="4781571"/>
                  <a:pt x="1204089" y="4752528"/>
                </a:cubicBezTo>
                <a:cubicBezTo>
                  <a:pt x="1026902" y="4723485"/>
                  <a:pt x="555636" y="4804904"/>
                  <a:pt x="0" y="4752528"/>
                </a:cubicBezTo>
                <a:cubicBezTo>
                  <a:pt x="-12530" y="4475982"/>
                  <a:pt x="-27161" y="4189032"/>
                  <a:pt x="0" y="4026070"/>
                </a:cubicBezTo>
                <a:cubicBezTo>
                  <a:pt x="27161" y="3863108"/>
                  <a:pt x="34635" y="3659058"/>
                  <a:pt x="0" y="3299612"/>
                </a:cubicBezTo>
                <a:cubicBezTo>
                  <a:pt x="-34635" y="2940166"/>
                  <a:pt x="18011" y="2770254"/>
                  <a:pt x="0" y="2620680"/>
                </a:cubicBezTo>
                <a:cubicBezTo>
                  <a:pt x="-18011" y="2471106"/>
                  <a:pt x="7812" y="2164745"/>
                  <a:pt x="0" y="1941747"/>
                </a:cubicBezTo>
                <a:cubicBezTo>
                  <a:pt x="-7812" y="1718749"/>
                  <a:pt x="10475" y="1520236"/>
                  <a:pt x="0" y="1262815"/>
                </a:cubicBezTo>
                <a:cubicBezTo>
                  <a:pt x="-10475" y="1005394"/>
                  <a:pt x="-6690" y="916062"/>
                  <a:pt x="0" y="726458"/>
                </a:cubicBezTo>
                <a:cubicBezTo>
                  <a:pt x="6690" y="536854"/>
                  <a:pt x="-1309" y="349992"/>
                  <a:pt x="0" y="0"/>
                </a:cubicBezTo>
                <a:close/>
              </a:path>
              <a:path w="5473134" h="4752528" stroke="0" extrusionOk="0">
                <a:moveTo>
                  <a:pt x="0" y="0"/>
                </a:moveTo>
                <a:cubicBezTo>
                  <a:pt x="314359" y="-24020"/>
                  <a:pt x="439037" y="-31075"/>
                  <a:pt x="629410" y="0"/>
                </a:cubicBezTo>
                <a:cubicBezTo>
                  <a:pt x="819783" y="31075"/>
                  <a:pt x="932519" y="-2315"/>
                  <a:pt x="1149358" y="0"/>
                </a:cubicBezTo>
                <a:cubicBezTo>
                  <a:pt x="1366197" y="2315"/>
                  <a:pt x="1629168" y="37272"/>
                  <a:pt x="1942963" y="0"/>
                </a:cubicBezTo>
                <a:cubicBezTo>
                  <a:pt x="2256758" y="-37272"/>
                  <a:pt x="2311797" y="21314"/>
                  <a:pt x="2572373" y="0"/>
                </a:cubicBezTo>
                <a:cubicBezTo>
                  <a:pt x="2832949" y="-21314"/>
                  <a:pt x="2915582" y="-8224"/>
                  <a:pt x="3201783" y="0"/>
                </a:cubicBezTo>
                <a:cubicBezTo>
                  <a:pt x="3487984" y="8224"/>
                  <a:pt x="3663429" y="-13974"/>
                  <a:pt x="3995388" y="0"/>
                </a:cubicBezTo>
                <a:cubicBezTo>
                  <a:pt x="4327348" y="13974"/>
                  <a:pt x="4298564" y="23499"/>
                  <a:pt x="4570067" y="0"/>
                </a:cubicBezTo>
                <a:cubicBezTo>
                  <a:pt x="4841570" y="-23499"/>
                  <a:pt x="5291542" y="26717"/>
                  <a:pt x="5473134" y="0"/>
                </a:cubicBezTo>
                <a:cubicBezTo>
                  <a:pt x="5479337" y="310568"/>
                  <a:pt x="5464877" y="415088"/>
                  <a:pt x="5473134" y="773983"/>
                </a:cubicBezTo>
                <a:cubicBezTo>
                  <a:pt x="5481391" y="1132878"/>
                  <a:pt x="5456279" y="1203609"/>
                  <a:pt x="5473134" y="1357865"/>
                </a:cubicBezTo>
                <a:cubicBezTo>
                  <a:pt x="5489989" y="1512121"/>
                  <a:pt x="5506004" y="1739054"/>
                  <a:pt x="5473134" y="2036798"/>
                </a:cubicBezTo>
                <a:cubicBezTo>
                  <a:pt x="5440264" y="2334542"/>
                  <a:pt x="5439887" y="2578795"/>
                  <a:pt x="5473134" y="2763256"/>
                </a:cubicBezTo>
                <a:cubicBezTo>
                  <a:pt x="5506381" y="2947717"/>
                  <a:pt x="5498738" y="3034150"/>
                  <a:pt x="5473134" y="3299612"/>
                </a:cubicBezTo>
                <a:cubicBezTo>
                  <a:pt x="5447530" y="3565074"/>
                  <a:pt x="5500943" y="3667699"/>
                  <a:pt x="5473134" y="3978545"/>
                </a:cubicBezTo>
                <a:cubicBezTo>
                  <a:pt x="5445325" y="4289391"/>
                  <a:pt x="5456414" y="4588691"/>
                  <a:pt x="5473134" y="4752528"/>
                </a:cubicBezTo>
                <a:cubicBezTo>
                  <a:pt x="5327267" y="4768223"/>
                  <a:pt x="4983127" y="4757581"/>
                  <a:pt x="4788992" y="4752528"/>
                </a:cubicBezTo>
                <a:cubicBezTo>
                  <a:pt x="4594857" y="4747475"/>
                  <a:pt x="4179771" y="4792123"/>
                  <a:pt x="3995388" y="4752528"/>
                </a:cubicBezTo>
                <a:cubicBezTo>
                  <a:pt x="3811005" y="4712933"/>
                  <a:pt x="3529499" y="4756554"/>
                  <a:pt x="3311246" y="4752528"/>
                </a:cubicBezTo>
                <a:cubicBezTo>
                  <a:pt x="3092993" y="4748502"/>
                  <a:pt x="2981642" y="4731825"/>
                  <a:pt x="2791298" y="4752528"/>
                </a:cubicBezTo>
                <a:cubicBezTo>
                  <a:pt x="2600954" y="4773231"/>
                  <a:pt x="2362916" y="4735801"/>
                  <a:pt x="2216619" y="4752528"/>
                </a:cubicBezTo>
                <a:cubicBezTo>
                  <a:pt x="2070322" y="4769255"/>
                  <a:pt x="1733573" y="4734924"/>
                  <a:pt x="1423015" y="4752528"/>
                </a:cubicBezTo>
                <a:cubicBezTo>
                  <a:pt x="1112457" y="4770132"/>
                  <a:pt x="916481" y="4730106"/>
                  <a:pt x="738873" y="4752528"/>
                </a:cubicBezTo>
                <a:cubicBezTo>
                  <a:pt x="561265" y="4774950"/>
                  <a:pt x="312186" y="4762435"/>
                  <a:pt x="0" y="4752528"/>
                </a:cubicBezTo>
                <a:cubicBezTo>
                  <a:pt x="-2923" y="4456513"/>
                  <a:pt x="-33124" y="4408033"/>
                  <a:pt x="0" y="4073595"/>
                </a:cubicBezTo>
                <a:cubicBezTo>
                  <a:pt x="33124" y="3739157"/>
                  <a:pt x="-7939" y="3779740"/>
                  <a:pt x="0" y="3537239"/>
                </a:cubicBezTo>
                <a:cubicBezTo>
                  <a:pt x="7939" y="3294738"/>
                  <a:pt x="19948" y="3201417"/>
                  <a:pt x="0" y="3000882"/>
                </a:cubicBezTo>
                <a:cubicBezTo>
                  <a:pt x="-19948" y="2800347"/>
                  <a:pt x="-34562" y="2457559"/>
                  <a:pt x="0" y="2274424"/>
                </a:cubicBezTo>
                <a:cubicBezTo>
                  <a:pt x="34562" y="2091289"/>
                  <a:pt x="20599" y="1913663"/>
                  <a:pt x="0" y="1690542"/>
                </a:cubicBezTo>
                <a:cubicBezTo>
                  <a:pt x="-20599" y="1467421"/>
                  <a:pt x="14628" y="1286027"/>
                  <a:pt x="0" y="916559"/>
                </a:cubicBezTo>
                <a:cubicBezTo>
                  <a:pt x="-14628" y="547091"/>
                  <a:pt x="14367" y="368559"/>
                  <a:pt x="0" y="0"/>
                </a:cubicBezTo>
                <a:close/>
              </a:path>
            </a:pathLst>
          </a:custGeom>
          <a:ln w="53975">
            <a:solidFill>
              <a:schemeClr val="accent2"/>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vert="horz" lIns="216000" tIns="216000" rIns="216000" bIns="72000" rtlCol="0">
            <a:norm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t>SoC as FEC (FEC-OS) </a:t>
            </a:r>
            <a:r>
              <a:rPr lang="en-US" dirty="0">
                <a:sym typeface="Wingdings" panose="05000000000000000000" pitchFamily="2" charset="2"/>
              </a:rPr>
              <a:t> FEC-like services libraries potentially available to SoCs if required </a:t>
            </a:r>
            <a:endParaRPr lang="en-US" dirty="0"/>
          </a:p>
          <a:p>
            <a:pPr marL="666750" lvl="1" indent="-342900">
              <a:buFont typeface="Arial" panose="020B0604020202020204" pitchFamily="34" charset="0"/>
              <a:buChar char="•"/>
            </a:pPr>
            <a:r>
              <a:rPr lang="en-US" b="0" dirty="0"/>
              <a:t>Configuration, databases, layout</a:t>
            </a:r>
          </a:p>
          <a:p>
            <a:pPr marL="666750" lvl="1" indent="-342900">
              <a:buFont typeface="Arial" panose="020B0604020202020204" pitchFamily="34" charset="0"/>
              <a:buChar char="•"/>
            </a:pPr>
            <a:r>
              <a:rPr lang="en-US" b="0" dirty="0">
                <a:solidFill>
                  <a:schemeClr val="tx2"/>
                </a:solidFill>
              </a:rPr>
              <a:t>FESA, or other FEC SW frameworks</a:t>
            </a:r>
          </a:p>
          <a:p>
            <a:pPr marL="666750" lvl="1" indent="-342900">
              <a:buFont typeface="Arial" panose="020B0604020202020204" pitchFamily="34" charset="0"/>
              <a:buChar char="•"/>
            </a:pPr>
            <a:r>
              <a:rPr lang="en-US" b="0" dirty="0">
                <a:solidFill>
                  <a:schemeClr val="tx2"/>
                </a:solidFill>
              </a:rPr>
              <a:t>Drivers (EDGE)</a:t>
            </a:r>
          </a:p>
          <a:p>
            <a:pPr marL="666750" lvl="1" indent="-342900" algn="just">
              <a:buFont typeface="Arial" panose="020B0604020202020204" pitchFamily="34" charset="0"/>
              <a:buChar char="•"/>
            </a:pPr>
            <a:r>
              <a:rPr lang="en-US" b="0" dirty="0">
                <a:solidFill>
                  <a:schemeClr val="tx2"/>
                </a:solidFill>
              </a:rPr>
              <a:t>System monitoring and diagnostics</a:t>
            </a:r>
          </a:p>
          <a:p>
            <a:pPr marL="666750" lvl="1" indent="-342900">
              <a:buFont typeface="Arial" panose="020B0604020202020204" pitchFamily="34" charset="0"/>
              <a:buChar char="•"/>
            </a:pPr>
            <a:r>
              <a:rPr lang="en-US" b="0" dirty="0">
                <a:solidFill>
                  <a:schemeClr val="tx2"/>
                </a:solidFill>
              </a:rPr>
              <a:t>Network booting with </a:t>
            </a:r>
            <a:r>
              <a:rPr lang="en-US" b="0" dirty="0" err="1">
                <a:solidFill>
                  <a:schemeClr val="tx2"/>
                </a:solidFill>
              </a:rPr>
              <a:t>fall-back</a:t>
            </a:r>
            <a:r>
              <a:rPr lang="en-US" b="0" dirty="0">
                <a:solidFill>
                  <a:schemeClr val="tx2"/>
                </a:solidFill>
              </a:rPr>
              <a:t> strategy</a:t>
            </a:r>
          </a:p>
          <a:p>
            <a:pPr marL="666750" lvl="1" indent="-342900" algn="just">
              <a:buFont typeface="Arial" panose="020B0604020202020204" pitchFamily="34" charset="0"/>
              <a:buChar char="•"/>
            </a:pPr>
            <a:r>
              <a:rPr lang="en-US" b="0" dirty="0">
                <a:solidFill>
                  <a:schemeClr val="tx2"/>
                </a:solidFill>
              </a:rPr>
              <a:t>CMW/RDA</a:t>
            </a:r>
          </a:p>
          <a:p>
            <a:pPr marL="666750" lvl="1" indent="-342900">
              <a:buFont typeface="Arial" panose="020B0604020202020204" pitchFamily="34" charset="0"/>
              <a:buChar char="•"/>
            </a:pPr>
            <a:r>
              <a:rPr lang="en-US" b="0" dirty="0">
                <a:solidFill>
                  <a:schemeClr val="tx2"/>
                </a:solidFill>
              </a:rPr>
              <a:t>Post-mortem</a:t>
            </a:r>
          </a:p>
          <a:p>
            <a:pPr marL="666750" lvl="1" indent="-342900">
              <a:buFont typeface="Arial" panose="020B0604020202020204" pitchFamily="34" charset="0"/>
              <a:buChar char="•"/>
            </a:pPr>
            <a:r>
              <a:rPr lang="en-US" b="0" dirty="0">
                <a:solidFill>
                  <a:schemeClr val="tx2"/>
                </a:solidFill>
              </a:rPr>
              <a:t>Remote console and tools</a:t>
            </a:r>
          </a:p>
          <a:p>
            <a:pPr marL="666750" lvl="1" indent="-342900">
              <a:buFont typeface="Arial" panose="020B0604020202020204" pitchFamily="34" charset="0"/>
              <a:buChar char="•"/>
            </a:pPr>
            <a:r>
              <a:rPr lang="en-US" b="0" dirty="0">
                <a:solidFill>
                  <a:schemeClr val="tx2"/>
                </a:solidFill>
              </a:rPr>
              <a:t>General Machine Timing</a:t>
            </a:r>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Integration with accelerator control system</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graphicFrame>
        <p:nvGraphicFramePr>
          <p:cNvPr id="5" name="Chart 4">
            <a:extLst>
              <a:ext uri="{FF2B5EF4-FFF2-40B4-BE49-F238E27FC236}">
                <a16:creationId xmlns:a16="http://schemas.microsoft.com/office/drawing/2014/main" id="{24BBFC5E-2379-A7B3-B865-E3BF6FFC9972}"/>
              </a:ext>
            </a:extLst>
          </p:cNvPr>
          <p:cNvGraphicFramePr/>
          <p:nvPr/>
        </p:nvGraphicFramePr>
        <p:xfrm>
          <a:off x="358003" y="1125555"/>
          <a:ext cx="5882013" cy="3240360"/>
        </p:xfrm>
        <a:graphic>
          <a:graphicData uri="http://schemas.openxmlformats.org/drawingml/2006/chart">
            <c:chart xmlns:c="http://schemas.openxmlformats.org/drawingml/2006/chart" xmlns:r="http://schemas.openxmlformats.org/officeDocument/2006/relationships" r:id="rId2"/>
          </a:graphicData>
        </a:graphic>
      </p:graphicFrame>
      <p:sp>
        <p:nvSpPr>
          <p:cNvPr id="9" name="Content Placeholder 6">
            <a:extLst>
              <a:ext uri="{FF2B5EF4-FFF2-40B4-BE49-F238E27FC236}">
                <a16:creationId xmlns:a16="http://schemas.microsoft.com/office/drawing/2014/main" id="{25A7AEFB-9FEB-737A-924C-0D45DDC265C4}"/>
              </a:ext>
            </a:extLst>
          </p:cNvPr>
          <p:cNvSpPr txBox="1">
            <a:spLocks/>
          </p:cNvSpPr>
          <p:nvPr/>
        </p:nvSpPr>
        <p:spPr>
          <a:xfrm>
            <a:off x="451919" y="4365104"/>
            <a:ext cx="5476491" cy="1656184"/>
          </a:xfrm>
          <a:custGeom>
            <a:avLst/>
            <a:gdLst>
              <a:gd name="connsiteX0" fmla="*/ 0 w 5476491"/>
              <a:gd name="connsiteY0" fmla="*/ 0 h 1656184"/>
              <a:gd name="connsiteX1" fmla="*/ 794091 w 5476491"/>
              <a:gd name="connsiteY1" fmla="*/ 0 h 1656184"/>
              <a:gd name="connsiteX2" fmla="*/ 1533417 w 5476491"/>
              <a:gd name="connsiteY2" fmla="*/ 0 h 1656184"/>
              <a:gd name="connsiteX3" fmla="*/ 2217979 w 5476491"/>
              <a:gd name="connsiteY3" fmla="*/ 0 h 1656184"/>
              <a:gd name="connsiteX4" fmla="*/ 2902540 w 5476491"/>
              <a:gd name="connsiteY4" fmla="*/ 0 h 1656184"/>
              <a:gd name="connsiteX5" fmla="*/ 3696631 w 5476491"/>
              <a:gd name="connsiteY5" fmla="*/ 0 h 1656184"/>
              <a:gd name="connsiteX6" fmla="*/ 4435958 w 5476491"/>
              <a:gd name="connsiteY6" fmla="*/ 0 h 1656184"/>
              <a:gd name="connsiteX7" fmla="*/ 5476491 w 5476491"/>
              <a:gd name="connsiteY7" fmla="*/ 0 h 1656184"/>
              <a:gd name="connsiteX8" fmla="*/ 5476491 w 5476491"/>
              <a:gd name="connsiteY8" fmla="*/ 535499 h 1656184"/>
              <a:gd name="connsiteX9" fmla="*/ 5476491 w 5476491"/>
              <a:gd name="connsiteY9" fmla="*/ 1037875 h 1656184"/>
              <a:gd name="connsiteX10" fmla="*/ 5476491 w 5476491"/>
              <a:gd name="connsiteY10" fmla="*/ 1656184 h 1656184"/>
              <a:gd name="connsiteX11" fmla="*/ 4901459 w 5476491"/>
              <a:gd name="connsiteY11" fmla="*/ 1656184 h 1656184"/>
              <a:gd name="connsiteX12" fmla="*/ 4107368 w 5476491"/>
              <a:gd name="connsiteY12" fmla="*/ 1656184 h 1656184"/>
              <a:gd name="connsiteX13" fmla="*/ 3477572 w 5476491"/>
              <a:gd name="connsiteY13" fmla="*/ 1656184 h 1656184"/>
              <a:gd name="connsiteX14" fmla="*/ 2683481 w 5476491"/>
              <a:gd name="connsiteY14" fmla="*/ 1656184 h 1656184"/>
              <a:gd name="connsiteX15" fmla="*/ 2108449 w 5476491"/>
              <a:gd name="connsiteY15" fmla="*/ 1656184 h 1656184"/>
              <a:gd name="connsiteX16" fmla="*/ 1588182 w 5476491"/>
              <a:gd name="connsiteY16" fmla="*/ 1656184 h 1656184"/>
              <a:gd name="connsiteX17" fmla="*/ 1067916 w 5476491"/>
              <a:gd name="connsiteY17" fmla="*/ 1656184 h 1656184"/>
              <a:gd name="connsiteX18" fmla="*/ 0 w 5476491"/>
              <a:gd name="connsiteY18" fmla="*/ 1656184 h 1656184"/>
              <a:gd name="connsiteX19" fmla="*/ 0 w 5476491"/>
              <a:gd name="connsiteY19" fmla="*/ 1153808 h 1656184"/>
              <a:gd name="connsiteX20" fmla="*/ 0 w 5476491"/>
              <a:gd name="connsiteY20" fmla="*/ 568623 h 1656184"/>
              <a:gd name="connsiteX21" fmla="*/ 0 w 5476491"/>
              <a:gd name="connsiteY21" fmla="*/ 0 h 1656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76491" h="1656184" fill="none" extrusionOk="0">
                <a:moveTo>
                  <a:pt x="0" y="0"/>
                </a:moveTo>
                <a:cubicBezTo>
                  <a:pt x="329017" y="3723"/>
                  <a:pt x="544582" y="6125"/>
                  <a:pt x="794091" y="0"/>
                </a:cubicBezTo>
                <a:cubicBezTo>
                  <a:pt x="1043600" y="-6125"/>
                  <a:pt x="1358235" y="11984"/>
                  <a:pt x="1533417" y="0"/>
                </a:cubicBezTo>
                <a:cubicBezTo>
                  <a:pt x="1708599" y="-11984"/>
                  <a:pt x="1922823" y="-16608"/>
                  <a:pt x="2217979" y="0"/>
                </a:cubicBezTo>
                <a:cubicBezTo>
                  <a:pt x="2513135" y="16608"/>
                  <a:pt x="2715781" y="-22107"/>
                  <a:pt x="2902540" y="0"/>
                </a:cubicBezTo>
                <a:cubicBezTo>
                  <a:pt x="3089299" y="22107"/>
                  <a:pt x="3407639" y="-37636"/>
                  <a:pt x="3696631" y="0"/>
                </a:cubicBezTo>
                <a:cubicBezTo>
                  <a:pt x="3985623" y="37636"/>
                  <a:pt x="4181734" y="24465"/>
                  <a:pt x="4435958" y="0"/>
                </a:cubicBezTo>
                <a:cubicBezTo>
                  <a:pt x="4690182" y="-24465"/>
                  <a:pt x="5031965" y="-28527"/>
                  <a:pt x="5476491" y="0"/>
                </a:cubicBezTo>
                <a:cubicBezTo>
                  <a:pt x="5480426" y="129216"/>
                  <a:pt x="5476435" y="306578"/>
                  <a:pt x="5476491" y="535499"/>
                </a:cubicBezTo>
                <a:cubicBezTo>
                  <a:pt x="5476547" y="764420"/>
                  <a:pt x="5475991" y="850807"/>
                  <a:pt x="5476491" y="1037875"/>
                </a:cubicBezTo>
                <a:cubicBezTo>
                  <a:pt x="5476991" y="1224943"/>
                  <a:pt x="5454318" y="1512790"/>
                  <a:pt x="5476491" y="1656184"/>
                </a:cubicBezTo>
                <a:cubicBezTo>
                  <a:pt x="5306760" y="1662033"/>
                  <a:pt x="5128081" y="1643412"/>
                  <a:pt x="4901459" y="1656184"/>
                </a:cubicBezTo>
                <a:cubicBezTo>
                  <a:pt x="4674837" y="1668956"/>
                  <a:pt x="4434151" y="1634144"/>
                  <a:pt x="4107368" y="1656184"/>
                </a:cubicBezTo>
                <a:cubicBezTo>
                  <a:pt x="3780585" y="1678224"/>
                  <a:pt x="3789990" y="1678972"/>
                  <a:pt x="3477572" y="1656184"/>
                </a:cubicBezTo>
                <a:cubicBezTo>
                  <a:pt x="3165154" y="1633396"/>
                  <a:pt x="2872574" y="1682266"/>
                  <a:pt x="2683481" y="1656184"/>
                </a:cubicBezTo>
                <a:cubicBezTo>
                  <a:pt x="2494388" y="1630102"/>
                  <a:pt x="2262421" y="1642793"/>
                  <a:pt x="2108449" y="1656184"/>
                </a:cubicBezTo>
                <a:cubicBezTo>
                  <a:pt x="1954477" y="1669575"/>
                  <a:pt x="1790359" y="1674902"/>
                  <a:pt x="1588182" y="1656184"/>
                </a:cubicBezTo>
                <a:cubicBezTo>
                  <a:pt x="1386005" y="1637466"/>
                  <a:pt x="1297352" y="1669348"/>
                  <a:pt x="1067916" y="1656184"/>
                </a:cubicBezTo>
                <a:cubicBezTo>
                  <a:pt x="838480" y="1643020"/>
                  <a:pt x="218601" y="1673814"/>
                  <a:pt x="0" y="1656184"/>
                </a:cubicBezTo>
                <a:cubicBezTo>
                  <a:pt x="20360" y="1408855"/>
                  <a:pt x="2345" y="1375954"/>
                  <a:pt x="0" y="1153808"/>
                </a:cubicBezTo>
                <a:cubicBezTo>
                  <a:pt x="-2345" y="931662"/>
                  <a:pt x="8235" y="686041"/>
                  <a:pt x="0" y="568623"/>
                </a:cubicBezTo>
                <a:cubicBezTo>
                  <a:pt x="-8235" y="451206"/>
                  <a:pt x="14338" y="250916"/>
                  <a:pt x="0" y="0"/>
                </a:cubicBezTo>
                <a:close/>
              </a:path>
              <a:path w="5476491" h="1656184" stroke="0" extrusionOk="0">
                <a:moveTo>
                  <a:pt x="0" y="0"/>
                </a:moveTo>
                <a:cubicBezTo>
                  <a:pt x="305105" y="13710"/>
                  <a:pt x="391523" y="-29145"/>
                  <a:pt x="629796" y="0"/>
                </a:cubicBezTo>
                <a:cubicBezTo>
                  <a:pt x="868069" y="29145"/>
                  <a:pt x="998355" y="-16346"/>
                  <a:pt x="1150063" y="0"/>
                </a:cubicBezTo>
                <a:cubicBezTo>
                  <a:pt x="1301771" y="16346"/>
                  <a:pt x="1645681" y="22873"/>
                  <a:pt x="1944154" y="0"/>
                </a:cubicBezTo>
                <a:cubicBezTo>
                  <a:pt x="2242627" y="-22873"/>
                  <a:pt x="2375174" y="14754"/>
                  <a:pt x="2573951" y="0"/>
                </a:cubicBezTo>
                <a:cubicBezTo>
                  <a:pt x="2772728" y="-14754"/>
                  <a:pt x="3046750" y="3935"/>
                  <a:pt x="3203747" y="0"/>
                </a:cubicBezTo>
                <a:cubicBezTo>
                  <a:pt x="3360744" y="-3935"/>
                  <a:pt x="3782195" y="19606"/>
                  <a:pt x="3997838" y="0"/>
                </a:cubicBezTo>
                <a:cubicBezTo>
                  <a:pt x="4213481" y="-19606"/>
                  <a:pt x="4360068" y="-17120"/>
                  <a:pt x="4572870" y="0"/>
                </a:cubicBezTo>
                <a:cubicBezTo>
                  <a:pt x="4785672" y="17120"/>
                  <a:pt x="5182528" y="3865"/>
                  <a:pt x="5476491" y="0"/>
                </a:cubicBezTo>
                <a:cubicBezTo>
                  <a:pt x="5484314" y="217728"/>
                  <a:pt x="5477398" y="304561"/>
                  <a:pt x="5476491" y="585185"/>
                </a:cubicBezTo>
                <a:cubicBezTo>
                  <a:pt x="5475584" y="865809"/>
                  <a:pt x="5462585" y="877147"/>
                  <a:pt x="5476491" y="1104123"/>
                </a:cubicBezTo>
                <a:cubicBezTo>
                  <a:pt x="5490397" y="1331099"/>
                  <a:pt x="5459577" y="1543578"/>
                  <a:pt x="5476491" y="1656184"/>
                </a:cubicBezTo>
                <a:cubicBezTo>
                  <a:pt x="5185841" y="1635092"/>
                  <a:pt x="5071053" y="1689881"/>
                  <a:pt x="4737165" y="1656184"/>
                </a:cubicBezTo>
                <a:cubicBezTo>
                  <a:pt x="4403277" y="1622487"/>
                  <a:pt x="4291949" y="1621946"/>
                  <a:pt x="3943074" y="1656184"/>
                </a:cubicBezTo>
                <a:cubicBezTo>
                  <a:pt x="3594199" y="1690422"/>
                  <a:pt x="3528161" y="1678337"/>
                  <a:pt x="3148982" y="1656184"/>
                </a:cubicBezTo>
                <a:cubicBezTo>
                  <a:pt x="2769803" y="1634031"/>
                  <a:pt x="2826977" y="1680419"/>
                  <a:pt x="2573951" y="1656184"/>
                </a:cubicBezTo>
                <a:cubicBezTo>
                  <a:pt x="2320925" y="1631949"/>
                  <a:pt x="2099094" y="1656477"/>
                  <a:pt x="1889389" y="1656184"/>
                </a:cubicBezTo>
                <a:cubicBezTo>
                  <a:pt x="1679684" y="1655891"/>
                  <a:pt x="1287850" y="1659261"/>
                  <a:pt x="1095298" y="1656184"/>
                </a:cubicBezTo>
                <a:cubicBezTo>
                  <a:pt x="902746" y="1653107"/>
                  <a:pt x="307111" y="1678896"/>
                  <a:pt x="0" y="1656184"/>
                </a:cubicBezTo>
                <a:cubicBezTo>
                  <a:pt x="-6631" y="1443798"/>
                  <a:pt x="-3927" y="1394149"/>
                  <a:pt x="0" y="1153808"/>
                </a:cubicBezTo>
                <a:cubicBezTo>
                  <a:pt x="3927" y="913467"/>
                  <a:pt x="3901" y="739073"/>
                  <a:pt x="0" y="634871"/>
                </a:cubicBezTo>
                <a:cubicBezTo>
                  <a:pt x="-3901" y="530669"/>
                  <a:pt x="9987" y="136874"/>
                  <a:pt x="0" y="0"/>
                </a:cubicBezTo>
                <a:close/>
              </a:path>
            </a:pathLst>
          </a:custGeom>
          <a:ln w="53975">
            <a:solidFill>
              <a:schemeClr val="accent5"/>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vert="horz" lIns="216000" tIns="216000" rIns="216000" bIns="216000" rtlCol="0">
            <a:normAutofit fontScale="92500" lnSpcReduction="20000"/>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dirty="0">
                <a:solidFill>
                  <a:schemeClr val="tx2"/>
                </a:solidFill>
              </a:rPr>
              <a:t>SoC as HW modules (no OS):</a:t>
            </a:r>
          </a:p>
          <a:p>
            <a:pPr marL="342900" indent="-342900">
              <a:buFont typeface="Arial" panose="020B0604020202020204" pitchFamily="34" charset="0"/>
              <a:buChar char="•"/>
            </a:pPr>
            <a:r>
              <a:rPr lang="en-US" sz="1900" b="0" dirty="0">
                <a:solidFill>
                  <a:schemeClr val="tx2"/>
                </a:solidFill>
              </a:rPr>
              <a:t>Integration through FEC</a:t>
            </a:r>
          </a:p>
          <a:p>
            <a:pPr marL="342900" indent="-342900">
              <a:buFont typeface="Arial" panose="020B0604020202020204" pitchFamily="34" charset="0"/>
              <a:buChar char="•"/>
            </a:pPr>
            <a:r>
              <a:rPr lang="en-US" sz="1900" b="0" dirty="0">
                <a:solidFill>
                  <a:schemeClr val="tx2"/>
                </a:solidFill>
              </a:rPr>
              <a:t>PCIe (SPEXI7U model, RF </a:t>
            </a:r>
            <a:r>
              <a:rPr lang="en-US" sz="1900" b="0" dirty="0" err="1">
                <a:solidFill>
                  <a:schemeClr val="tx2"/>
                </a:solidFill>
              </a:rPr>
              <a:t>uTCA</a:t>
            </a:r>
            <a:r>
              <a:rPr lang="en-US" sz="1900" b="0" dirty="0">
                <a:solidFill>
                  <a:schemeClr val="tx2"/>
                </a:solidFill>
              </a:rPr>
              <a:t> systems)</a:t>
            </a:r>
          </a:p>
          <a:p>
            <a:pPr marL="666750" lvl="1" indent="-342900">
              <a:buFont typeface="Arial" panose="020B0604020202020204" pitchFamily="34" charset="0"/>
              <a:buChar char="•"/>
            </a:pPr>
            <a:endParaRPr lang="en-US" b="0" dirty="0">
              <a:solidFill>
                <a:schemeClr val="tx2"/>
              </a:solidFill>
            </a:endParaRPr>
          </a:p>
        </p:txBody>
      </p:sp>
      <p:sp>
        <p:nvSpPr>
          <p:cNvPr id="15" name="Footer Placeholder 14">
            <a:extLst>
              <a:ext uri="{FF2B5EF4-FFF2-40B4-BE49-F238E27FC236}">
                <a16:creationId xmlns:a16="http://schemas.microsoft.com/office/drawing/2014/main" id="{DCB3090F-CF6B-440A-7E8F-189B2BD5BF5E}"/>
              </a:ext>
            </a:extLst>
          </p:cNvPr>
          <p:cNvSpPr>
            <a:spLocks noGrp="1"/>
          </p:cNvSpPr>
          <p:nvPr>
            <p:ph type="ftr" sz="quarter" idx="11"/>
          </p:nvPr>
        </p:nvSpPr>
        <p:spPr/>
        <p:txBody>
          <a:bodyPr/>
          <a:lstStyle/>
          <a:p>
            <a:r>
              <a:rPr lang="en-GB"/>
              <a:t>BI Day 2024 - ATS SoC Framework - I. Degl'Innocenti</a:t>
            </a:r>
            <a:endParaRPr lang="en-US" dirty="0"/>
          </a:p>
        </p:txBody>
      </p:sp>
      <p:sp>
        <p:nvSpPr>
          <p:cNvPr id="16" name="Slide Number Placeholder 15">
            <a:extLst>
              <a:ext uri="{FF2B5EF4-FFF2-40B4-BE49-F238E27FC236}">
                <a16:creationId xmlns:a16="http://schemas.microsoft.com/office/drawing/2014/main" id="{2C6DEDFA-DC36-8474-2582-C0B2D1C8A2EC}"/>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1022395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AAC3F7D9-E97C-1970-0161-38C3A06AA343}"/>
              </a:ext>
            </a:extLst>
          </p:cNvPr>
          <p:cNvSpPr>
            <a:spLocks noGrp="1"/>
          </p:cNvSpPr>
          <p:nvPr>
            <p:ph type="ftr" sz="quarter" idx="11"/>
          </p:nvPr>
        </p:nvSpPr>
        <p:spPr/>
        <p:txBody>
          <a:bodyPr/>
          <a:lstStyle/>
          <a:p>
            <a:r>
              <a:rPr lang="en-GB" dirty="0"/>
              <a:t>BI Day 2024 - ATS SoC Framework - I. Degl'Innocenti</a:t>
            </a:r>
            <a:endParaRPr lang="en-US" dirty="0"/>
          </a:p>
        </p:txBody>
      </p:sp>
      <p:sp>
        <p:nvSpPr>
          <p:cNvPr id="4" name="Date Placeholder 3">
            <a:extLst>
              <a:ext uri="{FF2B5EF4-FFF2-40B4-BE49-F238E27FC236}">
                <a16:creationId xmlns:a16="http://schemas.microsoft.com/office/drawing/2014/main" id="{3F97BD5E-DF89-7E2C-40D7-699241BDDD30}"/>
              </a:ext>
            </a:extLst>
          </p:cNvPr>
          <p:cNvSpPr>
            <a:spLocks noGrp="1"/>
          </p:cNvSpPr>
          <p:nvPr>
            <p:ph type="dt" sz="half" idx="10"/>
          </p:nvPr>
        </p:nvSpPr>
        <p:spPr/>
        <p:txBody>
          <a:bodyPr/>
          <a:lstStyle/>
          <a:p>
            <a:r>
              <a:rPr lang="en-US"/>
              <a:t>13/12/2024</a:t>
            </a:r>
            <a:endParaRPr lang="en-US" dirty="0"/>
          </a:p>
        </p:txBody>
      </p:sp>
      <p:sp>
        <p:nvSpPr>
          <p:cNvPr id="5" name="Slide Number Placeholder 4">
            <a:extLst>
              <a:ext uri="{FF2B5EF4-FFF2-40B4-BE49-F238E27FC236}">
                <a16:creationId xmlns:a16="http://schemas.microsoft.com/office/drawing/2014/main" id="{FDA53F99-2620-C4A2-35C3-ED338C279135}"/>
              </a:ext>
            </a:extLst>
          </p:cNvPr>
          <p:cNvSpPr>
            <a:spLocks noGrp="1"/>
          </p:cNvSpPr>
          <p:nvPr>
            <p:ph type="sldNum" sz="quarter" idx="12"/>
          </p:nvPr>
        </p:nvSpPr>
        <p:spPr/>
        <p:txBody>
          <a:bodyPr/>
          <a:lstStyle/>
          <a:p>
            <a:fld id="{36B5EA5A-BC32-A742-B11B-8E7414D5B535}" type="slidenum">
              <a:rPr lang="en-US" smtClean="0"/>
              <a:pPr/>
              <a:t>16</a:t>
            </a:fld>
            <a:endParaRPr lang="en-US" dirty="0"/>
          </a:p>
        </p:txBody>
      </p:sp>
      <p:graphicFrame>
        <p:nvGraphicFramePr>
          <p:cNvPr id="6" name="Content Placeholder 5">
            <a:extLst>
              <a:ext uri="{FF2B5EF4-FFF2-40B4-BE49-F238E27FC236}">
                <a16:creationId xmlns:a16="http://schemas.microsoft.com/office/drawing/2014/main" id="{8337C352-1521-43D6-B313-54ED239BF2EF}"/>
              </a:ext>
            </a:extLst>
          </p:cNvPr>
          <p:cNvGraphicFramePr>
            <a:graphicFrameLocks noGrp="1"/>
          </p:cNvGraphicFramePr>
          <p:nvPr>
            <p:ph idx="4294967295"/>
          </p:nvPr>
        </p:nvGraphicFramePr>
        <p:xfrm>
          <a:off x="0" y="0"/>
          <a:ext cx="12192002" cy="6858007"/>
        </p:xfrm>
        <a:graphic>
          <a:graphicData uri="http://schemas.openxmlformats.org/drawingml/2006/table">
            <a:tbl>
              <a:tblPr firstRow="1" firstCol="1" bandRow="1">
                <a:tableStyleId>{8EC20E35-A176-4012-BC5E-935CFFF8708E}</a:tableStyleId>
              </a:tblPr>
              <a:tblGrid>
                <a:gridCol w="695400">
                  <a:extLst>
                    <a:ext uri="{9D8B030D-6E8A-4147-A177-3AD203B41FA5}">
                      <a16:colId xmlns:a16="http://schemas.microsoft.com/office/drawing/2014/main" val="3335140238"/>
                    </a:ext>
                  </a:extLst>
                </a:gridCol>
                <a:gridCol w="1421747">
                  <a:extLst>
                    <a:ext uri="{9D8B030D-6E8A-4147-A177-3AD203B41FA5}">
                      <a16:colId xmlns:a16="http://schemas.microsoft.com/office/drawing/2014/main" val="1764310394"/>
                    </a:ext>
                  </a:extLst>
                </a:gridCol>
                <a:gridCol w="522469">
                  <a:extLst>
                    <a:ext uri="{9D8B030D-6E8A-4147-A177-3AD203B41FA5}">
                      <a16:colId xmlns:a16="http://schemas.microsoft.com/office/drawing/2014/main" val="676740354"/>
                    </a:ext>
                  </a:extLst>
                </a:gridCol>
                <a:gridCol w="7992888">
                  <a:extLst>
                    <a:ext uri="{9D8B030D-6E8A-4147-A177-3AD203B41FA5}">
                      <a16:colId xmlns:a16="http://schemas.microsoft.com/office/drawing/2014/main" val="795772185"/>
                    </a:ext>
                  </a:extLst>
                </a:gridCol>
                <a:gridCol w="779749">
                  <a:extLst>
                    <a:ext uri="{9D8B030D-6E8A-4147-A177-3AD203B41FA5}">
                      <a16:colId xmlns:a16="http://schemas.microsoft.com/office/drawing/2014/main" val="1233620484"/>
                    </a:ext>
                  </a:extLst>
                </a:gridCol>
                <a:gridCol w="779749">
                  <a:extLst>
                    <a:ext uri="{9D8B030D-6E8A-4147-A177-3AD203B41FA5}">
                      <a16:colId xmlns:a16="http://schemas.microsoft.com/office/drawing/2014/main" val="690889677"/>
                    </a:ext>
                  </a:extLst>
                </a:gridCol>
              </a:tblGrid>
              <a:tr h="272051">
                <a:tc>
                  <a:txBody>
                    <a:bodyPr/>
                    <a:lstStyle/>
                    <a:p>
                      <a:pPr marL="0" marR="0" algn="just">
                        <a:lnSpc>
                          <a:spcPct val="120000"/>
                        </a:lnSpc>
                        <a:spcBef>
                          <a:spcPts val="0"/>
                        </a:spcBef>
                        <a:spcAft>
                          <a:spcPts val="600"/>
                        </a:spcAft>
                      </a:pPr>
                      <a:r>
                        <a:rPr lang="en-US" sz="1400" kern="100" dirty="0">
                          <a:effectLst/>
                        </a:rPr>
                        <a:t>Year</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Month</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No.</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Milestone</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CEM</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CSS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620250428"/>
                  </a:ext>
                </a:extLst>
              </a:tr>
              <a:tr h="286761">
                <a:tc rowSpan="6">
                  <a:txBody>
                    <a:bodyPr/>
                    <a:lstStyle/>
                    <a:p>
                      <a:pPr marL="0" marR="0" algn="just">
                        <a:lnSpc>
                          <a:spcPct val="120000"/>
                        </a:lnSpc>
                        <a:spcBef>
                          <a:spcPts val="0"/>
                        </a:spcBef>
                        <a:spcAft>
                          <a:spcPts val="600"/>
                        </a:spcAft>
                      </a:pPr>
                      <a:r>
                        <a:rPr lang="en-US" sz="1200" kern="100" dirty="0">
                          <a:effectLst/>
                        </a:rPr>
                        <a:t>2024</a:t>
                      </a:r>
                      <a:endParaRPr lang="en-GB" sz="6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Jul</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1</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DI/OT build system for HDL and SW improved and </a:t>
                      </a:r>
                      <a:r>
                        <a:rPr lang="en-US" sz="1400" kern="100" dirty="0" err="1">
                          <a:effectLst/>
                        </a:rPr>
                        <a:t>generalised</a:t>
                      </a:r>
                      <a:r>
                        <a:rPr lang="en-US" sz="1400" kern="100" dirty="0">
                          <a:effectLst/>
                        </a:rPr>
                        <a:t>.</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3467765984"/>
                  </a:ext>
                </a:extLst>
              </a:tr>
              <a:tr h="286761">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Sep</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2</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Reference hardware design extracted from the DI/OT System Board</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387064715"/>
                  </a:ext>
                </a:extLst>
              </a:tr>
              <a:tr h="286761">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Oct</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3</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Proposal and development of remote power cycle and console</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4251687497"/>
                  </a:ext>
                </a:extLst>
              </a:tr>
              <a:tr h="286761">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Nov</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4</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Timing Front-End library for reception of events via CMW/RDA</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144845906"/>
                  </a:ext>
                </a:extLst>
              </a:tr>
              <a:tr h="286761">
                <a:tc vMerge="1">
                  <a:txBody>
                    <a:bodyPr/>
                    <a:lstStyle/>
                    <a:p>
                      <a:endParaRPr lang="en-GB"/>
                    </a:p>
                  </a:txBody>
                  <a:tcPr/>
                </a:tc>
                <a:tc rowSpan="2">
                  <a:txBody>
                    <a:bodyPr/>
                    <a:lstStyle/>
                    <a:p>
                      <a:pPr marL="0" marR="0" algn="just">
                        <a:lnSpc>
                          <a:spcPct val="120000"/>
                        </a:lnSpc>
                        <a:spcBef>
                          <a:spcPts val="0"/>
                        </a:spcBef>
                        <a:spcAft>
                          <a:spcPts val="600"/>
                        </a:spcAft>
                      </a:pPr>
                      <a:r>
                        <a:rPr lang="en-US" sz="1400" kern="100">
                          <a:effectLst/>
                        </a:rPr>
                        <a:t>Dec</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5</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Provide distribution image for DI/OT</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250150305"/>
                  </a:ext>
                </a:extLst>
              </a:tr>
              <a:tr h="286761">
                <a:tc vMerge="1">
                  <a:txBody>
                    <a:bodyPr/>
                    <a:lstStyle/>
                    <a:p>
                      <a:endParaRPr lang="en-GB"/>
                    </a:p>
                  </a:txBody>
                  <a:tcPr/>
                </a:tc>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6</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Validate FECOS boot sequence for DI/OT</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153453101"/>
                  </a:ext>
                </a:extLst>
              </a:tr>
              <a:tr h="286761">
                <a:tc rowSpan="15">
                  <a:txBody>
                    <a:bodyPr/>
                    <a:lstStyle/>
                    <a:p>
                      <a:pPr marL="0" marR="0" algn="just">
                        <a:lnSpc>
                          <a:spcPct val="120000"/>
                        </a:lnSpc>
                        <a:spcBef>
                          <a:spcPts val="0"/>
                        </a:spcBef>
                        <a:spcAft>
                          <a:spcPts val="600"/>
                        </a:spcAft>
                      </a:pPr>
                      <a:r>
                        <a:rPr lang="en-US" sz="1200" kern="100" dirty="0">
                          <a:effectLst/>
                        </a:rPr>
                        <a:t>2025</a:t>
                      </a:r>
                      <a:endParaRPr lang="en-GB" sz="6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Feb</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7</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Booting with fail-safe image</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757209254"/>
                  </a:ext>
                </a:extLst>
              </a:tr>
              <a:tr h="286761">
                <a:tc vMerge="1">
                  <a:txBody>
                    <a:bodyPr/>
                    <a:lstStyle/>
                    <a:p>
                      <a:endParaRPr lang="en-GB"/>
                    </a:p>
                  </a:txBody>
                  <a:tcPr/>
                </a:tc>
                <a:tc rowSpan="2">
                  <a:txBody>
                    <a:bodyPr/>
                    <a:lstStyle/>
                    <a:p>
                      <a:pPr marL="0" marR="0" algn="just">
                        <a:lnSpc>
                          <a:spcPct val="120000"/>
                        </a:lnSpc>
                        <a:spcBef>
                          <a:spcPts val="0"/>
                        </a:spcBef>
                        <a:spcAft>
                          <a:spcPts val="600"/>
                        </a:spcAft>
                      </a:pPr>
                      <a:r>
                        <a:rPr lang="en-US" sz="1400" kern="100">
                          <a:effectLst/>
                        </a:rPr>
                        <a:t>Mar</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8</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Adoption of application-specific device tree overlays or alternative</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33333730"/>
                  </a:ext>
                </a:extLst>
              </a:tr>
              <a:tr h="286761">
                <a:tc vMerge="1">
                  <a:txBody>
                    <a:bodyPr/>
                    <a:lstStyle/>
                    <a:p>
                      <a:endParaRPr lang="en-GB"/>
                    </a:p>
                  </a:txBody>
                  <a:tcPr/>
                </a:tc>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9</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Beta version of the FESA framework</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387239469"/>
                  </a:ext>
                </a:extLst>
              </a:tr>
              <a:tr h="286761">
                <a:tc vMerge="1">
                  <a:txBody>
                    <a:bodyPr/>
                    <a:lstStyle/>
                    <a:p>
                      <a:endParaRPr lang="en-GB"/>
                    </a:p>
                  </a:txBody>
                  <a:tcPr/>
                </a:tc>
                <a:tc rowSpan="2">
                  <a:txBody>
                    <a:bodyPr/>
                    <a:lstStyle/>
                    <a:p>
                      <a:pPr marL="0" marR="0" algn="just">
                        <a:lnSpc>
                          <a:spcPct val="120000"/>
                        </a:lnSpc>
                        <a:spcBef>
                          <a:spcPts val="0"/>
                        </a:spcBef>
                        <a:spcAft>
                          <a:spcPts val="600"/>
                        </a:spcAft>
                      </a:pPr>
                      <a:r>
                        <a:rPr lang="en-US" sz="1400" kern="100" dirty="0">
                          <a:effectLst/>
                        </a:rPr>
                        <a:t>Apr</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10</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Debian packages for GW/SW updates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181500579"/>
                  </a:ext>
                </a:extLst>
              </a:tr>
              <a:tr h="286761">
                <a:tc vMerge="1">
                  <a:txBody>
                    <a:bodyPr/>
                    <a:lstStyle/>
                    <a:p>
                      <a:endParaRPr lang="en-GB"/>
                    </a:p>
                  </a:txBody>
                  <a:tcPr/>
                </a:tc>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11</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DI/OT library plug-ins for custom sensors and diagnostic parameters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790982810"/>
                  </a:ext>
                </a:extLst>
              </a:tr>
              <a:tr h="286761">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Jun</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12</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Integration with COSMOS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886900544"/>
                  </a:ext>
                </a:extLst>
              </a:tr>
              <a:tr h="286761">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Jul</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13</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Common IP repository set up</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666651514"/>
                  </a:ext>
                </a:extLst>
              </a:tr>
              <a:tr h="286761">
                <a:tc vMerge="1">
                  <a:txBody>
                    <a:bodyPr/>
                    <a:lstStyle/>
                    <a:p>
                      <a:endParaRPr lang="en-GB"/>
                    </a:p>
                  </a:txBody>
                  <a:tcPr/>
                </a:tc>
                <a:tc rowSpan="2">
                  <a:txBody>
                    <a:bodyPr/>
                    <a:lstStyle/>
                    <a:p>
                      <a:pPr marL="0" marR="0" algn="just">
                        <a:lnSpc>
                          <a:spcPct val="120000"/>
                        </a:lnSpc>
                        <a:spcBef>
                          <a:spcPts val="0"/>
                        </a:spcBef>
                        <a:spcAft>
                          <a:spcPts val="600"/>
                        </a:spcAft>
                      </a:pPr>
                      <a:r>
                        <a:rPr lang="en-US" sz="1400" kern="100">
                          <a:effectLst/>
                        </a:rPr>
                        <a:t>Sep</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14</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PTP support on SoC</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284202474"/>
                  </a:ext>
                </a:extLst>
              </a:tr>
              <a:tr h="277214">
                <a:tc vMerge="1">
                  <a:txBody>
                    <a:bodyPr/>
                    <a:lstStyle/>
                    <a:p>
                      <a:endParaRPr lang="en-GB"/>
                    </a:p>
                  </a:txBody>
                  <a:tcPr/>
                </a:tc>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15</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Pro version of FESA framework and dependencies validated (full integration tests) for SoC</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434783150"/>
                  </a:ext>
                </a:extLst>
              </a:tr>
              <a:tr h="286761">
                <a:tc vMerge="1">
                  <a:txBody>
                    <a:bodyPr/>
                    <a:lstStyle/>
                    <a:p>
                      <a:endParaRPr lang="en-GB"/>
                    </a:p>
                  </a:txBody>
                  <a:tcPr/>
                </a:tc>
                <a:tc rowSpan="2">
                  <a:txBody>
                    <a:bodyPr/>
                    <a:lstStyle/>
                    <a:p>
                      <a:pPr marL="0" marR="0" algn="just">
                        <a:lnSpc>
                          <a:spcPct val="120000"/>
                        </a:lnSpc>
                        <a:spcBef>
                          <a:spcPts val="0"/>
                        </a:spcBef>
                        <a:spcAft>
                          <a:spcPts val="600"/>
                        </a:spcAft>
                      </a:pPr>
                      <a:r>
                        <a:rPr lang="en-US" sz="1400" kern="100">
                          <a:effectLst/>
                        </a:rPr>
                        <a:t>Oct</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16</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Proposal and development of tools/methods for SoC operational troubleshooting</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715432055"/>
                  </a:ext>
                </a:extLst>
              </a:tr>
              <a:tr h="286761">
                <a:tc vMerge="1">
                  <a:txBody>
                    <a:bodyPr/>
                    <a:lstStyle/>
                    <a:p>
                      <a:endParaRPr lang="en-GB"/>
                    </a:p>
                  </a:txBody>
                  <a:tcPr/>
                </a:tc>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17</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Remote logging for DI/OT</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421666251"/>
                  </a:ext>
                </a:extLst>
              </a:tr>
              <a:tr h="286761">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Nov</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18</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Timing Front-End library and FESA supporting SoC LTIMs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119608926"/>
                  </a:ext>
                </a:extLst>
              </a:tr>
              <a:tr h="286761">
                <a:tc vMerge="1">
                  <a:txBody>
                    <a:bodyPr/>
                    <a:lstStyle/>
                    <a:p>
                      <a:endParaRPr lang="en-GB"/>
                    </a:p>
                  </a:txBody>
                  <a:tcPr/>
                </a:tc>
                <a:tc rowSpan="3">
                  <a:txBody>
                    <a:bodyPr/>
                    <a:lstStyle/>
                    <a:p>
                      <a:pPr marL="0" marR="0" algn="just">
                        <a:lnSpc>
                          <a:spcPct val="120000"/>
                        </a:lnSpc>
                        <a:spcBef>
                          <a:spcPts val="0"/>
                        </a:spcBef>
                        <a:spcAft>
                          <a:spcPts val="600"/>
                        </a:spcAft>
                      </a:pPr>
                      <a:r>
                        <a:rPr lang="en-US" sz="1400" kern="100">
                          <a:effectLst/>
                        </a:rPr>
                        <a:t>Dec</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19</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Integration with remote CSS access tools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3409375561"/>
                  </a:ext>
                </a:extLst>
              </a:tr>
              <a:tr h="286761">
                <a:tc vMerge="1">
                  <a:txBody>
                    <a:bodyPr/>
                    <a:lstStyle/>
                    <a:p>
                      <a:endParaRPr lang="en-GB"/>
                    </a:p>
                  </a:txBody>
                  <a:tcPr/>
                </a:tc>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20</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Provide distribution image for “hosted” SoCs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3863029760"/>
                  </a:ext>
                </a:extLst>
              </a:tr>
              <a:tr h="286761">
                <a:tc vMerge="1">
                  <a:txBody>
                    <a:bodyPr/>
                    <a:lstStyle/>
                    <a:p>
                      <a:endParaRPr lang="en-GB"/>
                    </a:p>
                  </a:txBody>
                  <a:tcPr/>
                </a:tc>
                <a:tc vMerge="1">
                  <a:txBody>
                    <a:bodyPr/>
                    <a:lstStyle/>
                    <a:p>
                      <a:endParaRPr lang="en-GB"/>
                    </a:p>
                  </a:txBody>
                  <a:tcPr/>
                </a:tc>
                <a:tc>
                  <a:txBody>
                    <a:bodyPr/>
                    <a:lstStyle/>
                    <a:p>
                      <a:pPr marL="0" marR="0" algn="just">
                        <a:lnSpc>
                          <a:spcPct val="120000"/>
                        </a:lnSpc>
                        <a:spcBef>
                          <a:spcPts val="0"/>
                        </a:spcBef>
                        <a:spcAft>
                          <a:spcPts val="600"/>
                        </a:spcAft>
                      </a:pPr>
                      <a:r>
                        <a:rPr lang="en-US" sz="1400" kern="100">
                          <a:effectLst/>
                        </a:rPr>
                        <a:t>21</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Validate FECOS boot sequence for “hosted” SoCs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 </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1600600496"/>
                  </a:ext>
                </a:extLst>
              </a:tr>
              <a:tr h="286761">
                <a:tc rowSpan="2">
                  <a:txBody>
                    <a:bodyPr/>
                    <a:lstStyle/>
                    <a:p>
                      <a:pPr marL="0" marR="0" algn="just">
                        <a:lnSpc>
                          <a:spcPct val="120000"/>
                        </a:lnSpc>
                        <a:spcBef>
                          <a:spcPts val="0"/>
                        </a:spcBef>
                        <a:spcAft>
                          <a:spcPts val="600"/>
                        </a:spcAft>
                      </a:pPr>
                      <a:r>
                        <a:rPr lang="en-US" sz="1200" kern="100" dirty="0">
                          <a:effectLst/>
                        </a:rPr>
                        <a:t>2026</a:t>
                      </a:r>
                      <a:endParaRPr lang="en-GB" sz="6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Feb</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22</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Application of SoC framework to “hosted” SoCs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a:effectLst/>
                        </a:rPr>
                        <a:t>X</a:t>
                      </a:r>
                      <a:endParaRPr lang="en-GB" sz="12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910844010"/>
                  </a:ext>
                </a:extLst>
              </a:tr>
              <a:tr h="286761">
                <a:tc vMerge="1">
                  <a:txBody>
                    <a:bodyPr/>
                    <a:lstStyle/>
                    <a:p>
                      <a:endParaRPr lang="en-GB"/>
                    </a:p>
                  </a:txBody>
                  <a:tcPr/>
                </a:tc>
                <a:tc>
                  <a:txBody>
                    <a:bodyPr/>
                    <a:lstStyle/>
                    <a:p>
                      <a:pPr marL="0" marR="0" algn="just">
                        <a:lnSpc>
                          <a:spcPct val="120000"/>
                        </a:lnSpc>
                        <a:spcBef>
                          <a:spcPts val="0"/>
                        </a:spcBef>
                        <a:spcAft>
                          <a:spcPts val="600"/>
                        </a:spcAft>
                      </a:pPr>
                      <a:r>
                        <a:rPr lang="en-US" sz="1400" kern="100" dirty="0">
                          <a:effectLst/>
                        </a:rPr>
                        <a:t>Dec</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a:effectLst/>
                        </a:rPr>
                        <a:t>23</a:t>
                      </a:r>
                      <a:endParaRPr lang="en-GB" sz="1400" kern="10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just">
                        <a:lnSpc>
                          <a:spcPct val="120000"/>
                        </a:lnSpc>
                        <a:spcBef>
                          <a:spcPts val="0"/>
                        </a:spcBef>
                        <a:spcAft>
                          <a:spcPts val="600"/>
                        </a:spcAft>
                      </a:pPr>
                      <a:r>
                        <a:rPr lang="en-US" sz="1400" kern="100" dirty="0">
                          <a:effectLst/>
                        </a:rPr>
                        <a:t>Scaling remote logging for “hosted” SoCs</a:t>
                      </a:r>
                      <a:endParaRPr lang="en-GB" sz="14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 </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tc>
                  <a:txBody>
                    <a:bodyPr/>
                    <a:lstStyle/>
                    <a:p>
                      <a:pPr marL="0" marR="0" algn="ctr">
                        <a:lnSpc>
                          <a:spcPct val="120000"/>
                        </a:lnSpc>
                        <a:spcBef>
                          <a:spcPts val="0"/>
                        </a:spcBef>
                        <a:spcAft>
                          <a:spcPts val="600"/>
                        </a:spcAft>
                      </a:pPr>
                      <a:r>
                        <a:rPr lang="en-US" sz="1200" kern="100" dirty="0">
                          <a:effectLst/>
                        </a:rPr>
                        <a:t>X</a:t>
                      </a:r>
                      <a:endParaRPr lang="en-GB" sz="1200" kern="100"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6155" marR="36155" marT="0" marB="0"/>
                </a:tc>
                <a:extLst>
                  <a:ext uri="{0D108BD9-81ED-4DB2-BD59-A6C34878D82A}">
                    <a16:rowId xmlns:a16="http://schemas.microsoft.com/office/drawing/2014/main" val="2245241382"/>
                  </a:ext>
                </a:extLst>
              </a:tr>
            </a:tbl>
          </a:graphicData>
        </a:graphic>
      </p:graphicFrame>
      <p:sp>
        <p:nvSpPr>
          <p:cNvPr id="2" name="Rectangle 1">
            <a:extLst>
              <a:ext uri="{FF2B5EF4-FFF2-40B4-BE49-F238E27FC236}">
                <a16:creationId xmlns:a16="http://schemas.microsoft.com/office/drawing/2014/main" id="{BC8AEE16-47E0-A841-0FC2-5DE7FC3F550E}"/>
              </a:ext>
            </a:extLst>
          </p:cNvPr>
          <p:cNvSpPr/>
          <p:nvPr/>
        </p:nvSpPr>
        <p:spPr>
          <a:xfrm>
            <a:off x="0" y="-63388"/>
            <a:ext cx="12192000" cy="6984776"/>
          </a:xfrm>
          <a:prstGeom prst="rect">
            <a:avLst/>
          </a:prstGeom>
          <a:solidFill>
            <a:schemeClr val="bg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31520" rIns="731520" rtlCol="0" anchor="ctr" anchorCtr="1"/>
          <a:lstStyle/>
          <a:p>
            <a:pPr algn="ctr"/>
            <a:r>
              <a:rPr lang="en-US" sz="4000" dirty="0">
                <a:solidFill>
                  <a:schemeClr val="tx1"/>
                </a:solidFill>
              </a:rPr>
              <a:t>Outcome: list of tasks and a draft of a milestone plan as baseline for a </a:t>
            </a:r>
          </a:p>
          <a:p>
            <a:pPr algn="ctr"/>
            <a:r>
              <a:rPr lang="en-US" sz="4000" b="1" dirty="0">
                <a:solidFill>
                  <a:schemeClr val="tx1"/>
                </a:solidFill>
              </a:rPr>
              <a:t>ATS SoC framework project proposal </a:t>
            </a:r>
            <a:r>
              <a:rPr lang="en-GB" sz="4800" dirty="0">
                <a:solidFill>
                  <a:schemeClr val="tx1"/>
                </a:solidFill>
              </a:rPr>
              <a:t>(</a:t>
            </a:r>
            <a:r>
              <a:rPr lang="en-GB" sz="4000" dirty="0">
                <a:solidFill>
                  <a:schemeClr val="tx1"/>
                </a:solidFill>
                <a:hlinkClick r:id="rId2">
                  <a:extLst>
                    <a:ext uri="{A12FA001-AC4F-418D-AE19-62706E023703}">
                      <ahyp:hlinkClr xmlns:ahyp="http://schemas.microsoft.com/office/drawing/2018/hyperlinkcolor" val="tx"/>
                    </a:ext>
                  </a:extLst>
                </a:hlinkClick>
              </a:rPr>
              <a:t>EDMS</a:t>
            </a:r>
            <a:r>
              <a:rPr lang="en-GB" sz="4800" dirty="0">
                <a:solidFill>
                  <a:schemeClr val="tx1"/>
                </a:solidFill>
              </a:rPr>
              <a:t>)</a:t>
            </a:r>
          </a:p>
          <a:p>
            <a:pPr algn="ctr"/>
            <a:r>
              <a:rPr lang="en-US" sz="4000" dirty="0">
                <a:solidFill>
                  <a:schemeClr val="tx1"/>
                </a:solidFill>
              </a:rPr>
              <a:t> </a:t>
            </a:r>
            <a:endParaRPr lang="en-GB" sz="4000" dirty="0">
              <a:solidFill>
                <a:schemeClr val="tx1"/>
              </a:solidFill>
            </a:endParaRPr>
          </a:p>
        </p:txBody>
      </p:sp>
    </p:spTree>
    <p:extLst>
      <p:ext uri="{BB962C8B-B14F-4D97-AF65-F5344CB8AC3E}">
        <p14:creationId xmlns:p14="http://schemas.microsoft.com/office/powerpoint/2010/main" val="2384326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7DC3-64CC-3DC6-A9AF-84ED48B8CB91}"/>
              </a:ext>
            </a:extLst>
          </p:cNvPr>
          <p:cNvSpPr>
            <a:spLocks noGrp="1"/>
          </p:cNvSpPr>
          <p:nvPr>
            <p:ph type="title"/>
          </p:nvPr>
        </p:nvSpPr>
        <p:spPr/>
        <p:txBody>
          <a:bodyPr/>
          <a:lstStyle/>
          <a:p>
            <a:r>
              <a:rPr lang="en-US" dirty="0"/>
              <a:t>The ATS SoC framework project</a:t>
            </a:r>
            <a:endParaRPr lang="en-GB" dirty="0"/>
          </a:p>
        </p:txBody>
      </p:sp>
      <p:sp>
        <p:nvSpPr>
          <p:cNvPr id="3" name="Text Placeholder 2">
            <a:extLst>
              <a:ext uri="{FF2B5EF4-FFF2-40B4-BE49-F238E27FC236}">
                <a16:creationId xmlns:a16="http://schemas.microsoft.com/office/drawing/2014/main" id="{0C7884F9-3DCB-1877-CBAB-67A9AB3B4A0C}"/>
              </a:ext>
            </a:extLst>
          </p:cNvPr>
          <p:cNvSpPr>
            <a:spLocks noGrp="1"/>
          </p:cNvSpPr>
          <p:nvPr>
            <p:ph type="body" idx="1"/>
          </p:nvPr>
        </p:nvSpPr>
        <p:spPr/>
        <p:txBody>
          <a:bodyPr/>
          <a:lstStyle/>
          <a:p>
            <a:r>
              <a:rPr lang="en-US" dirty="0"/>
              <a:t>Towards a standard framework to use SoCs in ATS</a:t>
            </a:r>
            <a:endParaRPr lang="en-GB" dirty="0"/>
          </a:p>
        </p:txBody>
      </p:sp>
      <p:sp>
        <p:nvSpPr>
          <p:cNvPr id="4" name="Date Placeholder 3">
            <a:extLst>
              <a:ext uri="{FF2B5EF4-FFF2-40B4-BE49-F238E27FC236}">
                <a16:creationId xmlns:a16="http://schemas.microsoft.com/office/drawing/2014/main" id="{7D8193A8-C468-B364-F048-708666659B9E}"/>
              </a:ext>
            </a:extLst>
          </p:cNvPr>
          <p:cNvSpPr>
            <a:spLocks noGrp="1"/>
          </p:cNvSpPr>
          <p:nvPr>
            <p:ph type="dt" sz="half" idx="10"/>
          </p:nvPr>
        </p:nvSpPr>
        <p:spPr/>
        <p:txBody>
          <a:bodyPr/>
          <a:lstStyle/>
          <a:p>
            <a:r>
              <a:rPr lang="en-US"/>
              <a:t>13/12/2024</a:t>
            </a:r>
            <a:endParaRPr lang="en-US" dirty="0"/>
          </a:p>
        </p:txBody>
      </p:sp>
      <p:sp>
        <p:nvSpPr>
          <p:cNvPr id="5" name="Footer Placeholder 4">
            <a:extLst>
              <a:ext uri="{FF2B5EF4-FFF2-40B4-BE49-F238E27FC236}">
                <a16:creationId xmlns:a16="http://schemas.microsoft.com/office/drawing/2014/main" id="{794C5F2C-4DBB-16C8-FD91-D472976C2E8D}"/>
              </a:ext>
            </a:extLst>
          </p:cNvPr>
          <p:cNvSpPr>
            <a:spLocks noGrp="1"/>
          </p:cNvSpPr>
          <p:nvPr>
            <p:ph type="ftr" sz="quarter" idx="11"/>
          </p:nvPr>
        </p:nvSpPr>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0D9AFFCA-4518-E3C3-268C-69CA5E3A5364}"/>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12873368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429025"/>
          </a:xfrm>
        </p:spPr>
        <p:txBody>
          <a:bodyPr/>
          <a:lstStyle/>
          <a:p>
            <a:r>
              <a:rPr lang="en-GB" dirty="0"/>
              <a:t>Project based on the outcome of the ATS SoC Taskforce (</a:t>
            </a:r>
            <a:r>
              <a:rPr lang="en-GB" dirty="0">
                <a:hlinkClick r:id="rId2"/>
              </a:rPr>
              <a:t>EDMS</a:t>
            </a:r>
            <a:r>
              <a:rPr lang="en-GB" dirty="0"/>
              <a:t>)</a:t>
            </a:r>
          </a:p>
          <a:p>
            <a:r>
              <a:rPr lang="en-GB" dirty="0"/>
              <a:t>Stakeholders: </a:t>
            </a:r>
          </a:p>
          <a:p>
            <a:pPr lvl="1"/>
            <a:r>
              <a:rPr lang="en-GB" dirty="0"/>
              <a:t>Equipment groups with SoC applications in ATS (</a:t>
            </a:r>
            <a:r>
              <a:rPr lang="en-GB" u="sng" dirty="0"/>
              <a:t>BI, EPC, ABT</a:t>
            </a:r>
            <a:r>
              <a:rPr lang="en-GB" dirty="0"/>
              <a:t>, RF, MSC) and HSE</a:t>
            </a:r>
          </a:p>
          <a:p>
            <a:pPr lvl="1"/>
            <a:r>
              <a:rPr lang="en-GB" dirty="0"/>
              <a:t>Standard libraries and tools support teams: BE-CEM, BE-CSS, MPE Post-mortem</a:t>
            </a:r>
            <a:endParaRPr lang="en-GB" sz="1050" dirty="0"/>
          </a:p>
          <a:p>
            <a:pPr lvl="1"/>
            <a:r>
              <a:rPr lang="en-GB" dirty="0"/>
              <a:t>Related projects:</a:t>
            </a:r>
          </a:p>
          <a:p>
            <a:pPr lvl="2"/>
            <a:r>
              <a:rPr lang="en-GB" dirty="0"/>
              <a:t>DI/OT Project</a:t>
            </a:r>
          </a:p>
          <a:p>
            <a:pPr lvl="2"/>
            <a:r>
              <a:rPr lang="en-GB" dirty="0"/>
              <a:t>System-on-Module (SoM) Project</a:t>
            </a:r>
          </a:p>
          <a:p>
            <a:pPr lvl="2"/>
            <a:r>
              <a:rPr lang="en-GB" dirty="0"/>
              <a:t>FEC related projects: FECOS project, New Hardware Module project</a:t>
            </a:r>
          </a:p>
          <a:p>
            <a:r>
              <a:rPr lang="en-GB" dirty="0"/>
              <a:t>Collaboration effort between departments and groups:</a:t>
            </a:r>
          </a:p>
          <a:p>
            <a:pPr lvl="1"/>
            <a:r>
              <a:rPr lang="en-GB" dirty="0"/>
              <a:t>Shared development of the control groups and the equipment groups, with shared responsibilities </a:t>
            </a:r>
          </a:p>
          <a:p>
            <a:pPr lvl="1"/>
            <a:r>
              <a:rPr lang="en-GB" dirty="0"/>
              <a:t>SoC users involved in the requirement definition and testing</a:t>
            </a:r>
          </a:p>
          <a:p>
            <a:pPr marL="366712" lvl="1" indent="0">
              <a:buNone/>
            </a:pPr>
            <a:endParaRPr lang="en-GB"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The ATS SoC framework project</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6" name="Slide Number Placeholder 5">
            <a:extLst>
              <a:ext uri="{FF2B5EF4-FFF2-40B4-BE49-F238E27FC236}">
                <a16:creationId xmlns:a16="http://schemas.microsoft.com/office/drawing/2014/main" id="{E19B2899-AFAD-7761-DD32-FB985CDA2803}"/>
              </a:ext>
            </a:extLst>
          </p:cNvPr>
          <p:cNvSpPr>
            <a:spLocks noGrp="1"/>
          </p:cNvSpPr>
          <p:nvPr>
            <p:ph type="sldNum" sz="quarter" idx="12"/>
          </p:nvPr>
        </p:nvSpPr>
        <p:spPr/>
        <p:txBody>
          <a:bodyPr/>
          <a:lstStyle/>
          <a:p>
            <a:fld id="{36B5EA5A-BC32-A742-B11B-8E7414D5B535}" type="slidenum">
              <a:rPr lang="en-US" smtClean="0"/>
              <a:pPr/>
              <a:t>18</a:t>
            </a:fld>
            <a:endParaRPr lang="en-US" dirty="0"/>
          </a:p>
        </p:txBody>
      </p:sp>
      <p:sp>
        <p:nvSpPr>
          <p:cNvPr id="5" name="Footer Placeholder 4">
            <a:extLst>
              <a:ext uri="{FF2B5EF4-FFF2-40B4-BE49-F238E27FC236}">
                <a16:creationId xmlns:a16="http://schemas.microsoft.com/office/drawing/2014/main" id="{11484A5E-81C4-F228-4035-3C8BADFAAFF2}"/>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2557276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Project structure</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6" name="Slide Number Placeholder 5">
            <a:extLst>
              <a:ext uri="{FF2B5EF4-FFF2-40B4-BE49-F238E27FC236}">
                <a16:creationId xmlns:a16="http://schemas.microsoft.com/office/drawing/2014/main" id="{E19B2899-AFAD-7761-DD32-FB985CDA2803}"/>
              </a:ext>
            </a:extLst>
          </p:cNvPr>
          <p:cNvSpPr>
            <a:spLocks noGrp="1"/>
          </p:cNvSpPr>
          <p:nvPr>
            <p:ph type="sldNum" sz="quarter" idx="12"/>
          </p:nvPr>
        </p:nvSpPr>
        <p:spPr/>
        <p:txBody>
          <a:bodyPr/>
          <a:lstStyle/>
          <a:p>
            <a:fld id="{36B5EA5A-BC32-A742-B11B-8E7414D5B535}" type="slidenum">
              <a:rPr lang="en-US" smtClean="0"/>
              <a:pPr/>
              <a:t>19</a:t>
            </a:fld>
            <a:endParaRPr lang="en-US" dirty="0"/>
          </a:p>
        </p:txBody>
      </p:sp>
      <p:sp>
        <p:nvSpPr>
          <p:cNvPr id="8" name="Rectangle: Rounded Corners 7">
            <a:extLst>
              <a:ext uri="{FF2B5EF4-FFF2-40B4-BE49-F238E27FC236}">
                <a16:creationId xmlns:a16="http://schemas.microsoft.com/office/drawing/2014/main" id="{9ECF852F-5C4C-535E-AC5F-8766C142D00D}"/>
              </a:ext>
            </a:extLst>
          </p:cNvPr>
          <p:cNvSpPr/>
          <p:nvPr/>
        </p:nvSpPr>
        <p:spPr>
          <a:xfrm>
            <a:off x="4853558" y="2174073"/>
            <a:ext cx="2484884" cy="792088"/>
          </a:xfrm>
          <a:custGeom>
            <a:avLst/>
            <a:gdLst>
              <a:gd name="connsiteX0" fmla="*/ 0 w 2484884"/>
              <a:gd name="connsiteY0" fmla="*/ 132017 h 792088"/>
              <a:gd name="connsiteX1" fmla="*/ 132017 w 2484884"/>
              <a:gd name="connsiteY1" fmla="*/ 0 h 792088"/>
              <a:gd name="connsiteX2" fmla="*/ 709438 w 2484884"/>
              <a:gd name="connsiteY2" fmla="*/ 0 h 792088"/>
              <a:gd name="connsiteX3" fmla="*/ 1220234 w 2484884"/>
              <a:gd name="connsiteY3" fmla="*/ 0 h 792088"/>
              <a:gd name="connsiteX4" fmla="*/ 1819863 w 2484884"/>
              <a:gd name="connsiteY4" fmla="*/ 0 h 792088"/>
              <a:gd name="connsiteX5" fmla="*/ 2352867 w 2484884"/>
              <a:gd name="connsiteY5" fmla="*/ 0 h 792088"/>
              <a:gd name="connsiteX6" fmla="*/ 2484884 w 2484884"/>
              <a:gd name="connsiteY6" fmla="*/ 132017 h 792088"/>
              <a:gd name="connsiteX7" fmla="*/ 2484884 w 2484884"/>
              <a:gd name="connsiteY7" fmla="*/ 660071 h 792088"/>
              <a:gd name="connsiteX8" fmla="*/ 2352867 w 2484884"/>
              <a:gd name="connsiteY8" fmla="*/ 792088 h 792088"/>
              <a:gd name="connsiteX9" fmla="*/ 1753238 w 2484884"/>
              <a:gd name="connsiteY9" fmla="*/ 792088 h 792088"/>
              <a:gd name="connsiteX10" fmla="*/ 1175817 w 2484884"/>
              <a:gd name="connsiteY10" fmla="*/ 792088 h 792088"/>
              <a:gd name="connsiteX11" fmla="*/ 665021 w 2484884"/>
              <a:gd name="connsiteY11" fmla="*/ 792088 h 792088"/>
              <a:gd name="connsiteX12" fmla="*/ 132017 w 2484884"/>
              <a:gd name="connsiteY12" fmla="*/ 792088 h 792088"/>
              <a:gd name="connsiteX13" fmla="*/ 0 w 2484884"/>
              <a:gd name="connsiteY13" fmla="*/ 660071 h 792088"/>
              <a:gd name="connsiteX14" fmla="*/ 0 w 2484884"/>
              <a:gd name="connsiteY14" fmla="*/ 132017 h 792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84884" h="792088" fill="none" extrusionOk="0">
                <a:moveTo>
                  <a:pt x="0" y="132017"/>
                </a:moveTo>
                <a:cubicBezTo>
                  <a:pt x="-1488" y="56073"/>
                  <a:pt x="59905" y="-10810"/>
                  <a:pt x="132017" y="0"/>
                </a:cubicBezTo>
                <a:cubicBezTo>
                  <a:pt x="284627" y="-632"/>
                  <a:pt x="441658" y="3875"/>
                  <a:pt x="709438" y="0"/>
                </a:cubicBezTo>
                <a:cubicBezTo>
                  <a:pt x="977218" y="-3875"/>
                  <a:pt x="1040038" y="-15864"/>
                  <a:pt x="1220234" y="0"/>
                </a:cubicBezTo>
                <a:cubicBezTo>
                  <a:pt x="1400430" y="15864"/>
                  <a:pt x="1682025" y="-5639"/>
                  <a:pt x="1819863" y="0"/>
                </a:cubicBezTo>
                <a:cubicBezTo>
                  <a:pt x="1957701" y="5639"/>
                  <a:pt x="2129296" y="-18894"/>
                  <a:pt x="2352867" y="0"/>
                </a:cubicBezTo>
                <a:cubicBezTo>
                  <a:pt x="2428644" y="5675"/>
                  <a:pt x="2472899" y="65426"/>
                  <a:pt x="2484884" y="132017"/>
                </a:cubicBezTo>
                <a:cubicBezTo>
                  <a:pt x="2467186" y="249386"/>
                  <a:pt x="2490949" y="405153"/>
                  <a:pt x="2484884" y="660071"/>
                </a:cubicBezTo>
                <a:cubicBezTo>
                  <a:pt x="2486465" y="728120"/>
                  <a:pt x="2428314" y="794830"/>
                  <a:pt x="2352867" y="792088"/>
                </a:cubicBezTo>
                <a:cubicBezTo>
                  <a:pt x="2172245" y="808969"/>
                  <a:pt x="2016860" y="777824"/>
                  <a:pt x="1753238" y="792088"/>
                </a:cubicBezTo>
                <a:cubicBezTo>
                  <a:pt x="1489616" y="806352"/>
                  <a:pt x="1339030" y="816146"/>
                  <a:pt x="1175817" y="792088"/>
                </a:cubicBezTo>
                <a:cubicBezTo>
                  <a:pt x="1012604" y="768030"/>
                  <a:pt x="853297" y="784349"/>
                  <a:pt x="665021" y="792088"/>
                </a:cubicBezTo>
                <a:cubicBezTo>
                  <a:pt x="476745" y="799827"/>
                  <a:pt x="243427" y="809516"/>
                  <a:pt x="132017" y="792088"/>
                </a:cubicBezTo>
                <a:cubicBezTo>
                  <a:pt x="57522" y="793691"/>
                  <a:pt x="-957" y="735031"/>
                  <a:pt x="0" y="660071"/>
                </a:cubicBezTo>
                <a:cubicBezTo>
                  <a:pt x="20046" y="441166"/>
                  <a:pt x="2237" y="362274"/>
                  <a:pt x="0" y="132017"/>
                </a:cubicBezTo>
                <a:close/>
              </a:path>
              <a:path w="2484884" h="792088" stroke="0" extrusionOk="0">
                <a:moveTo>
                  <a:pt x="0" y="132017"/>
                </a:moveTo>
                <a:cubicBezTo>
                  <a:pt x="-4734" y="56186"/>
                  <a:pt x="56331" y="1042"/>
                  <a:pt x="132017" y="0"/>
                </a:cubicBezTo>
                <a:cubicBezTo>
                  <a:pt x="373765" y="8622"/>
                  <a:pt x="553821" y="28794"/>
                  <a:pt x="731647" y="0"/>
                </a:cubicBezTo>
                <a:cubicBezTo>
                  <a:pt x="909473" y="-28794"/>
                  <a:pt x="1074962" y="-7092"/>
                  <a:pt x="1264651" y="0"/>
                </a:cubicBezTo>
                <a:cubicBezTo>
                  <a:pt x="1454340" y="7092"/>
                  <a:pt x="1636336" y="-18345"/>
                  <a:pt x="1775446" y="0"/>
                </a:cubicBezTo>
                <a:cubicBezTo>
                  <a:pt x="1914556" y="18345"/>
                  <a:pt x="2076687" y="11375"/>
                  <a:pt x="2352867" y="0"/>
                </a:cubicBezTo>
                <a:cubicBezTo>
                  <a:pt x="2430312" y="-9332"/>
                  <a:pt x="2481955" y="58658"/>
                  <a:pt x="2484884" y="132017"/>
                </a:cubicBezTo>
                <a:cubicBezTo>
                  <a:pt x="2465563" y="371613"/>
                  <a:pt x="2461618" y="446233"/>
                  <a:pt x="2484884" y="660071"/>
                </a:cubicBezTo>
                <a:cubicBezTo>
                  <a:pt x="2481588" y="738434"/>
                  <a:pt x="2420752" y="786259"/>
                  <a:pt x="2352867" y="792088"/>
                </a:cubicBezTo>
                <a:cubicBezTo>
                  <a:pt x="2137238" y="778164"/>
                  <a:pt x="1993740" y="786304"/>
                  <a:pt x="1842072" y="792088"/>
                </a:cubicBezTo>
                <a:cubicBezTo>
                  <a:pt x="1690405" y="797872"/>
                  <a:pt x="1539133" y="766726"/>
                  <a:pt x="1286859" y="792088"/>
                </a:cubicBezTo>
                <a:cubicBezTo>
                  <a:pt x="1034585" y="817450"/>
                  <a:pt x="956200" y="811287"/>
                  <a:pt x="753855" y="792088"/>
                </a:cubicBezTo>
                <a:cubicBezTo>
                  <a:pt x="551510" y="772889"/>
                  <a:pt x="385733" y="804793"/>
                  <a:pt x="132017" y="792088"/>
                </a:cubicBezTo>
                <a:cubicBezTo>
                  <a:pt x="66212" y="783267"/>
                  <a:pt x="-12027" y="728333"/>
                  <a:pt x="0" y="660071"/>
                </a:cubicBezTo>
                <a:cubicBezTo>
                  <a:pt x="-16469" y="417485"/>
                  <a:pt x="-3515" y="298940"/>
                  <a:pt x="0" y="132017"/>
                </a:cubicBezTo>
                <a:close/>
              </a:path>
            </a:pathLst>
          </a:custGeom>
          <a:ln w="38100">
            <a:solidFill>
              <a:schemeClr val="accent1"/>
            </a:solidFill>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t>SoC Project</a:t>
            </a:r>
          </a:p>
          <a:p>
            <a:pPr algn="ctr"/>
            <a:r>
              <a:rPr lang="en-US" sz="1200" dirty="0"/>
              <a:t>Coordinator: I. Degl’Innocenti </a:t>
            </a:r>
            <a:endParaRPr lang="en-GB" sz="1200" dirty="0"/>
          </a:p>
        </p:txBody>
      </p:sp>
      <p:sp>
        <p:nvSpPr>
          <p:cNvPr id="9" name="Rectangle: Rounded Corners 8">
            <a:extLst>
              <a:ext uri="{FF2B5EF4-FFF2-40B4-BE49-F238E27FC236}">
                <a16:creationId xmlns:a16="http://schemas.microsoft.com/office/drawing/2014/main" id="{92322A94-236C-5A77-ED49-D0F18E03C8AF}"/>
              </a:ext>
            </a:extLst>
          </p:cNvPr>
          <p:cNvSpPr/>
          <p:nvPr/>
        </p:nvSpPr>
        <p:spPr>
          <a:xfrm>
            <a:off x="839416" y="1700808"/>
            <a:ext cx="2592288" cy="2032402"/>
          </a:xfrm>
          <a:custGeom>
            <a:avLst/>
            <a:gdLst>
              <a:gd name="connsiteX0" fmla="*/ 0 w 2592288"/>
              <a:gd name="connsiteY0" fmla="*/ 338740 h 2032402"/>
              <a:gd name="connsiteX1" fmla="*/ 338740 w 2592288"/>
              <a:gd name="connsiteY1" fmla="*/ 0 h 2032402"/>
              <a:gd name="connsiteX2" fmla="*/ 919565 w 2592288"/>
              <a:gd name="connsiteY2" fmla="*/ 0 h 2032402"/>
              <a:gd name="connsiteX3" fmla="*/ 1557834 w 2592288"/>
              <a:gd name="connsiteY3" fmla="*/ 0 h 2032402"/>
              <a:gd name="connsiteX4" fmla="*/ 2253548 w 2592288"/>
              <a:gd name="connsiteY4" fmla="*/ 0 h 2032402"/>
              <a:gd name="connsiteX5" fmla="*/ 2592288 w 2592288"/>
              <a:gd name="connsiteY5" fmla="*/ 338740 h 2032402"/>
              <a:gd name="connsiteX6" fmla="*/ 2592288 w 2592288"/>
              <a:gd name="connsiteY6" fmla="*/ 1029750 h 2032402"/>
              <a:gd name="connsiteX7" fmla="*/ 2592288 w 2592288"/>
              <a:gd name="connsiteY7" fmla="*/ 1693662 h 2032402"/>
              <a:gd name="connsiteX8" fmla="*/ 2253548 w 2592288"/>
              <a:gd name="connsiteY8" fmla="*/ 2032402 h 2032402"/>
              <a:gd name="connsiteX9" fmla="*/ 1615279 w 2592288"/>
              <a:gd name="connsiteY9" fmla="*/ 2032402 h 2032402"/>
              <a:gd name="connsiteX10" fmla="*/ 957861 w 2592288"/>
              <a:gd name="connsiteY10" fmla="*/ 2032402 h 2032402"/>
              <a:gd name="connsiteX11" fmla="*/ 338740 w 2592288"/>
              <a:gd name="connsiteY11" fmla="*/ 2032402 h 2032402"/>
              <a:gd name="connsiteX12" fmla="*/ 0 w 2592288"/>
              <a:gd name="connsiteY12" fmla="*/ 1693662 h 2032402"/>
              <a:gd name="connsiteX13" fmla="*/ 0 w 2592288"/>
              <a:gd name="connsiteY13" fmla="*/ 1016201 h 2032402"/>
              <a:gd name="connsiteX14" fmla="*/ 0 w 2592288"/>
              <a:gd name="connsiteY14" fmla="*/ 338740 h 2032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92288" h="2032402" fill="none" extrusionOk="0">
                <a:moveTo>
                  <a:pt x="0" y="338740"/>
                </a:moveTo>
                <a:cubicBezTo>
                  <a:pt x="20758" y="158513"/>
                  <a:pt x="148833" y="30168"/>
                  <a:pt x="338740" y="0"/>
                </a:cubicBezTo>
                <a:cubicBezTo>
                  <a:pt x="601872" y="-15964"/>
                  <a:pt x="717232" y="954"/>
                  <a:pt x="919565" y="0"/>
                </a:cubicBezTo>
                <a:cubicBezTo>
                  <a:pt x="1121898" y="-954"/>
                  <a:pt x="1260773" y="2061"/>
                  <a:pt x="1557834" y="0"/>
                </a:cubicBezTo>
                <a:cubicBezTo>
                  <a:pt x="1854895" y="-2061"/>
                  <a:pt x="1922276" y="-32360"/>
                  <a:pt x="2253548" y="0"/>
                </a:cubicBezTo>
                <a:cubicBezTo>
                  <a:pt x="2432572" y="-34740"/>
                  <a:pt x="2624103" y="145312"/>
                  <a:pt x="2592288" y="338740"/>
                </a:cubicBezTo>
                <a:cubicBezTo>
                  <a:pt x="2588781" y="647023"/>
                  <a:pt x="2608104" y="860043"/>
                  <a:pt x="2592288" y="1029750"/>
                </a:cubicBezTo>
                <a:cubicBezTo>
                  <a:pt x="2576473" y="1199457"/>
                  <a:pt x="2571029" y="1494805"/>
                  <a:pt x="2592288" y="1693662"/>
                </a:cubicBezTo>
                <a:cubicBezTo>
                  <a:pt x="2576874" y="1841814"/>
                  <a:pt x="2440292" y="2051308"/>
                  <a:pt x="2253548" y="2032402"/>
                </a:cubicBezTo>
                <a:cubicBezTo>
                  <a:pt x="2054538" y="2034012"/>
                  <a:pt x="1931026" y="2002875"/>
                  <a:pt x="1615279" y="2032402"/>
                </a:cubicBezTo>
                <a:cubicBezTo>
                  <a:pt x="1299532" y="2061929"/>
                  <a:pt x="1261805" y="2049040"/>
                  <a:pt x="957861" y="2032402"/>
                </a:cubicBezTo>
                <a:cubicBezTo>
                  <a:pt x="653917" y="2015764"/>
                  <a:pt x="534705" y="2057890"/>
                  <a:pt x="338740" y="2032402"/>
                </a:cubicBezTo>
                <a:cubicBezTo>
                  <a:pt x="163193" y="2064043"/>
                  <a:pt x="5581" y="1887837"/>
                  <a:pt x="0" y="1693662"/>
                </a:cubicBezTo>
                <a:cubicBezTo>
                  <a:pt x="19069" y="1396530"/>
                  <a:pt x="12332" y="1237275"/>
                  <a:pt x="0" y="1016201"/>
                </a:cubicBezTo>
                <a:cubicBezTo>
                  <a:pt x="-12332" y="795127"/>
                  <a:pt x="21833" y="569209"/>
                  <a:pt x="0" y="338740"/>
                </a:cubicBezTo>
                <a:close/>
              </a:path>
              <a:path w="2592288" h="2032402" stroke="0" extrusionOk="0">
                <a:moveTo>
                  <a:pt x="0" y="338740"/>
                </a:moveTo>
                <a:cubicBezTo>
                  <a:pt x="-37511" y="147274"/>
                  <a:pt x="116610" y="41"/>
                  <a:pt x="338740" y="0"/>
                </a:cubicBezTo>
                <a:cubicBezTo>
                  <a:pt x="602524" y="11813"/>
                  <a:pt x="752688" y="-27088"/>
                  <a:pt x="977009" y="0"/>
                </a:cubicBezTo>
                <a:cubicBezTo>
                  <a:pt x="1201330" y="27088"/>
                  <a:pt x="1347531" y="-7940"/>
                  <a:pt x="1634427" y="0"/>
                </a:cubicBezTo>
                <a:cubicBezTo>
                  <a:pt x="1921323" y="7940"/>
                  <a:pt x="2078795" y="-14406"/>
                  <a:pt x="2253548" y="0"/>
                </a:cubicBezTo>
                <a:cubicBezTo>
                  <a:pt x="2423227" y="17768"/>
                  <a:pt x="2583125" y="183847"/>
                  <a:pt x="2592288" y="338740"/>
                </a:cubicBezTo>
                <a:cubicBezTo>
                  <a:pt x="2595614" y="666528"/>
                  <a:pt x="2579656" y="877796"/>
                  <a:pt x="2592288" y="1016201"/>
                </a:cubicBezTo>
                <a:cubicBezTo>
                  <a:pt x="2604920" y="1154606"/>
                  <a:pt x="2577544" y="1374187"/>
                  <a:pt x="2592288" y="1693662"/>
                </a:cubicBezTo>
                <a:cubicBezTo>
                  <a:pt x="2596409" y="1923542"/>
                  <a:pt x="2432650" y="2036593"/>
                  <a:pt x="2253548" y="2032402"/>
                </a:cubicBezTo>
                <a:cubicBezTo>
                  <a:pt x="2123730" y="2023876"/>
                  <a:pt x="1868114" y="2029874"/>
                  <a:pt x="1653575" y="2032402"/>
                </a:cubicBezTo>
                <a:cubicBezTo>
                  <a:pt x="1439036" y="2034930"/>
                  <a:pt x="1317982" y="2042962"/>
                  <a:pt x="1072750" y="2032402"/>
                </a:cubicBezTo>
                <a:cubicBezTo>
                  <a:pt x="827518" y="2021842"/>
                  <a:pt x="608195" y="2059627"/>
                  <a:pt x="338740" y="2032402"/>
                </a:cubicBezTo>
                <a:cubicBezTo>
                  <a:pt x="153602" y="2036599"/>
                  <a:pt x="-35390" y="1880199"/>
                  <a:pt x="0" y="1693662"/>
                </a:cubicBezTo>
                <a:cubicBezTo>
                  <a:pt x="19545" y="1421799"/>
                  <a:pt x="-6433" y="1268991"/>
                  <a:pt x="0" y="1056849"/>
                </a:cubicBezTo>
                <a:cubicBezTo>
                  <a:pt x="6433" y="844707"/>
                  <a:pt x="19450" y="575028"/>
                  <a:pt x="0" y="338740"/>
                </a:cubicBezTo>
                <a:close/>
              </a:path>
            </a:pathLst>
          </a:custGeom>
          <a:solidFill>
            <a:schemeClr val="accent2">
              <a:lumMod val="40000"/>
              <a:lumOff val="60000"/>
            </a:schemeClr>
          </a:solidFill>
          <a:ln w="47625">
            <a:solidFill>
              <a:schemeClr val="accent2"/>
            </a:solidFill>
            <a:extLst>
              <a:ext uri="{C807C97D-BFC1-408E-A445-0C87EB9F89A2}">
                <ask:lineSketchStyleProps xmlns:ask="http://schemas.microsoft.com/office/drawing/2018/sketchyshapes" sd="1673919283">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Workunit N</a:t>
            </a:r>
          </a:p>
          <a:p>
            <a:pPr algn="ctr"/>
            <a:r>
              <a:rPr lang="en-US" dirty="0"/>
              <a:t>WU Holder</a:t>
            </a:r>
          </a:p>
          <a:p>
            <a:pPr algn="ctr"/>
            <a:r>
              <a:rPr lang="en-US" dirty="0"/>
              <a:t>WU dev members</a:t>
            </a:r>
          </a:p>
          <a:p>
            <a:pPr algn="ctr"/>
            <a:r>
              <a:rPr lang="en-US" dirty="0"/>
              <a:t>WU test members </a:t>
            </a:r>
            <a:endParaRPr lang="en-GB" dirty="0"/>
          </a:p>
        </p:txBody>
      </p:sp>
      <p:sp>
        <p:nvSpPr>
          <p:cNvPr id="11" name="Rectangle: Rounded Corners 10">
            <a:extLst>
              <a:ext uri="{FF2B5EF4-FFF2-40B4-BE49-F238E27FC236}">
                <a16:creationId xmlns:a16="http://schemas.microsoft.com/office/drawing/2014/main" id="{DD79F3BE-4010-DCF1-7156-7574101116A8}"/>
              </a:ext>
            </a:extLst>
          </p:cNvPr>
          <p:cNvSpPr/>
          <p:nvPr/>
        </p:nvSpPr>
        <p:spPr>
          <a:xfrm>
            <a:off x="991816" y="1853208"/>
            <a:ext cx="2592288" cy="2032402"/>
          </a:xfrm>
          <a:custGeom>
            <a:avLst/>
            <a:gdLst>
              <a:gd name="connsiteX0" fmla="*/ 0 w 2592288"/>
              <a:gd name="connsiteY0" fmla="*/ 338740 h 2032402"/>
              <a:gd name="connsiteX1" fmla="*/ 338740 w 2592288"/>
              <a:gd name="connsiteY1" fmla="*/ 0 h 2032402"/>
              <a:gd name="connsiteX2" fmla="*/ 1015305 w 2592288"/>
              <a:gd name="connsiteY2" fmla="*/ 0 h 2032402"/>
              <a:gd name="connsiteX3" fmla="*/ 1615279 w 2592288"/>
              <a:gd name="connsiteY3" fmla="*/ 0 h 2032402"/>
              <a:gd name="connsiteX4" fmla="*/ 2253548 w 2592288"/>
              <a:gd name="connsiteY4" fmla="*/ 0 h 2032402"/>
              <a:gd name="connsiteX5" fmla="*/ 2592288 w 2592288"/>
              <a:gd name="connsiteY5" fmla="*/ 338740 h 2032402"/>
              <a:gd name="connsiteX6" fmla="*/ 2592288 w 2592288"/>
              <a:gd name="connsiteY6" fmla="*/ 1029750 h 2032402"/>
              <a:gd name="connsiteX7" fmla="*/ 2592288 w 2592288"/>
              <a:gd name="connsiteY7" fmla="*/ 1693662 h 2032402"/>
              <a:gd name="connsiteX8" fmla="*/ 2253548 w 2592288"/>
              <a:gd name="connsiteY8" fmla="*/ 2032402 h 2032402"/>
              <a:gd name="connsiteX9" fmla="*/ 1596131 w 2592288"/>
              <a:gd name="connsiteY9" fmla="*/ 2032402 h 2032402"/>
              <a:gd name="connsiteX10" fmla="*/ 938713 w 2592288"/>
              <a:gd name="connsiteY10" fmla="*/ 2032402 h 2032402"/>
              <a:gd name="connsiteX11" fmla="*/ 338740 w 2592288"/>
              <a:gd name="connsiteY11" fmla="*/ 2032402 h 2032402"/>
              <a:gd name="connsiteX12" fmla="*/ 0 w 2592288"/>
              <a:gd name="connsiteY12" fmla="*/ 1693662 h 2032402"/>
              <a:gd name="connsiteX13" fmla="*/ 0 w 2592288"/>
              <a:gd name="connsiteY13" fmla="*/ 1002652 h 2032402"/>
              <a:gd name="connsiteX14" fmla="*/ 0 w 2592288"/>
              <a:gd name="connsiteY14" fmla="*/ 338740 h 2032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92288" h="2032402" fill="none" extrusionOk="0">
                <a:moveTo>
                  <a:pt x="0" y="338740"/>
                </a:moveTo>
                <a:cubicBezTo>
                  <a:pt x="-14191" y="143902"/>
                  <a:pt x="170249" y="16851"/>
                  <a:pt x="338740" y="0"/>
                </a:cubicBezTo>
                <a:cubicBezTo>
                  <a:pt x="529502" y="1283"/>
                  <a:pt x="755647" y="30298"/>
                  <a:pt x="1015305" y="0"/>
                </a:cubicBezTo>
                <a:cubicBezTo>
                  <a:pt x="1274963" y="-30298"/>
                  <a:pt x="1429763" y="-10403"/>
                  <a:pt x="1615279" y="0"/>
                </a:cubicBezTo>
                <a:cubicBezTo>
                  <a:pt x="1800795" y="10403"/>
                  <a:pt x="1966175" y="4063"/>
                  <a:pt x="2253548" y="0"/>
                </a:cubicBezTo>
                <a:cubicBezTo>
                  <a:pt x="2470078" y="-17286"/>
                  <a:pt x="2606209" y="110932"/>
                  <a:pt x="2592288" y="338740"/>
                </a:cubicBezTo>
                <a:cubicBezTo>
                  <a:pt x="2601526" y="560813"/>
                  <a:pt x="2566113" y="742445"/>
                  <a:pt x="2592288" y="1029750"/>
                </a:cubicBezTo>
                <a:cubicBezTo>
                  <a:pt x="2618464" y="1317055"/>
                  <a:pt x="2575639" y="1411271"/>
                  <a:pt x="2592288" y="1693662"/>
                </a:cubicBezTo>
                <a:cubicBezTo>
                  <a:pt x="2596086" y="1921919"/>
                  <a:pt x="2409519" y="2063289"/>
                  <a:pt x="2253548" y="2032402"/>
                </a:cubicBezTo>
                <a:cubicBezTo>
                  <a:pt x="2120019" y="2020710"/>
                  <a:pt x="1878287" y="2060834"/>
                  <a:pt x="1596131" y="2032402"/>
                </a:cubicBezTo>
                <a:cubicBezTo>
                  <a:pt x="1313975" y="2003970"/>
                  <a:pt x="1080592" y="2048037"/>
                  <a:pt x="938713" y="2032402"/>
                </a:cubicBezTo>
                <a:cubicBezTo>
                  <a:pt x="796834" y="2016767"/>
                  <a:pt x="468788" y="2050525"/>
                  <a:pt x="338740" y="2032402"/>
                </a:cubicBezTo>
                <a:cubicBezTo>
                  <a:pt x="126831" y="2014107"/>
                  <a:pt x="-38751" y="1872891"/>
                  <a:pt x="0" y="1693662"/>
                </a:cubicBezTo>
                <a:cubicBezTo>
                  <a:pt x="25707" y="1554524"/>
                  <a:pt x="21403" y="1219203"/>
                  <a:pt x="0" y="1002652"/>
                </a:cubicBezTo>
                <a:cubicBezTo>
                  <a:pt x="-21403" y="786101"/>
                  <a:pt x="23398" y="539605"/>
                  <a:pt x="0" y="338740"/>
                </a:cubicBezTo>
                <a:close/>
              </a:path>
              <a:path w="2592288" h="2032402" stroke="0" extrusionOk="0">
                <a:moveTo>
                  <a:pt x="0" y="338740"/>
                </a:moveTo>
                <a:cubicBezTo>
                  <a:pt x="-23005" y="189814"/>
                  <a:pt x="154596" y="-4541"/>
                  <a:pt x="338740" y="0"/>
                </a:cubicBezTo>
                <a:cubicBezTo>
                  <a:pt x="550003" y="-6304"/>
                  <a:pt x="763745" y="16835"/>
                  <a:pt x="977009" y="0"/>
                </a:cubicBezTo>
                <a:cubicBezTo>
                  <a:pt x="1190273" y="-16835"/>
                  <a:pt x="1425482" y="32384"/>
                  <a:pt x="1653575" y="0"/>
                </a:cubicBezTo>
                <a:cubicBezTo>
                  <a:pt x="1881668" y="-32384"/>
                  <a:pt x="2019657" y="-26958"/>
                  <a:pt x="2253548" y="0"/>
                </a:cubicBezTo>
                <a:cubicBezTo>
                  <a:pt x="2430361" y="13149"/>
                  <a:pt x="2565249" y="145266"/>
                  <a:pt x="2592288" y="338740"/>
                </a:cubicBezTo>
                <a:cubicBezTo>
                  <a:pt x="2622070" y="609074"/>
                  <a:pt x="2581986" y="678435"/>
                  <a:pt x="2592288" y="989103"/>
                </a:cubicBezTo>
                <a:cubicBezTo>
                  <a:pt x="2602590" y="1299771"/>
                  <a:pt x="2578778" y="1401922"/>
                  <a:pt x="2592288" y="1693662"/>
                </a:cubicBezTo>
                <a:cubicBezTo>
                  <a:pt x="2577105" y="1860179"/>
                  <a:pt x="2443377" y="2038538"/>
                  <a:pt x="2253548" y="2032402"/>
                </a:cubicBezTo>
                <a:cubicBezTo>
                  <a:pt x="2070780" y="2017435"/>
                  <a:pt x="1935545" y="2007851"/>
                  <a:pt x="1653575" y="2032402"/>
                </a:cubicBezTo>
                <a:cubicBezTo>
                  <a:pt x="1371605" y="2056953"/>
                  <a:pt x="1251317" y="2040312"/>
                  <a:pt x="1072750" y="2032402"/>
                </a:cubicBezTo>
                <a:cubicBezTo>
                  <a:pt x="894183" y="2024492"/>
                  <a:pt x="553693" y="2001102"/>
                  <a:pt x="338740" y="2032402"/>
                </a:cubicBezTo>
                <a:cubicBezTo>
                  <a:pt x="165511" y="2038372"/>
                  <a:pt x="22934" y="1864349"/>
                  <a:pt x="0" y="1693662"/>
                </a:cubicBezTo>
                <a:cubicBezTo>
                  <a:pt x="-29492" y="1544140"/>
                  <a:pt x="22136" y="1200063"/>
                  <a:pt x="0" y="1043299"/>
                </a:cubicBezTo>
                <a:cubicBezTo>
                  <a:pt x="-22136" y="886535"/>
                  <a:pt x="-28017" y="530901"/>
                  <a:pt x="0" y="338740"/>
                </a:cubicBezTo>
                <a:close/>
              </a:path>
            </a:pathLst>
          </a:custGeom>
          <a:solidFill>
            <a:schemeClr val="accent2">
              <a:lumMod val="40000"/>
              <a:lumOff val="60000"/>
            </a:schemeClr>
          </a:solidFill>
          <a:ln w="47625">
            <a:solidFill>
              <a:schemeClr val="accent2"/>
            </a:solidFill>
            <a:extLst>
              <a:ext uri="{C807C97D-BFC1-408E-A445-0C87EB9F89A2}">
                <ask:lineSketchStyleProps xmlns:ask="http://schemas.microsoft.com/office/drawing/2018/sketchyshapes" sd="1201441694">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Workunit N</a:t>
            </a:r>
          </a:p>
          <a:p>
            <a:pPr algn="ctr"/>
            <a:r>
              <a:rPr lang="en-US" dirty="0"/>
              <a:t>WU Holder</a:t>
            </a:r>
          </a:p>
          <a:p>
            <a:pPr algn="ctr"/>
            <a:r>
              <a:rPr lang="en-US" dirty="0"/>
              <a:t>WU dev members</a:t>
            </a:r>
          </a:p>
          <a:p>
            <a:pPr algn="ctr"/>
            <a:r>
              <a:rPr lang="en-US" dirty="0"/>
              <a:t>WU test members </a:t>
            </a:r>
            <a:endParaRPr lang="en-GB" dirty="0"/>
          </a:p>
        </p:txBody>
      </p:sp>
      <p:sp>
        <p:nvSpPr>
          <p:cNvPr id="12" name="Rectangle: Rounded Corners 11">
            <a:extLst>
              <a:ext uri="{FF2B5EF4-FFF2-40B4-BE49-F238E27FC236}">
                <a16:creationId xmlns:a16="http://schemas.microsoft.com/office/drawing/2014/main" id="{63CA2672-A67B-3A57-82BE-9075CD216CC9}"/>
              </a:ext>
            </a:extLst>
          </p:cNvPr>
          <p:cNvSpPr/>
          <p:nvPr/>
        </p:nvSpPr>
        <p:spPr>
          <a:xfrm>
            <a:off x="1144216" y="2005608"/>
            <a:ext cx="2592288" cy="2032402"/>
          </a:xfrm>
          <a:custGeom>
            <a:avLst/>
            <a:gdLst>
              <a:gd name="connsiteX0" fmla="*/ 0 w 2592288"/>
              <a:gd name="connsiteY0" fmla="*/ 338740 h 2032402"/>
              <a:gd name="connsiteX1" fmla="*/ 338740 w 2592288"/>
              <a:gd name="connsiteY1" fmla="*/ 0 h 2032402"/>
              <a:gd name="connsiteX2" fmla="*/ 1015305 w 2592288"/>
              <a:gd name="connsiteY2" fmla="*/ 0 h 2032402"/>
              <a:gd name="connsiteX3" fmla="*/ 1596131 w 2592288"/>
              <a:gd name="connsiteY3" fmla="*/ 0 h 2032402"/>
              <a:gd name="connsiteX4" fmla="*/ 2253548 w 2592288"/>
              <a:gd name="connsiteY4" fmla="*/ 0 h 2032402"/>
              <a:gd name="connsiteX5" fmla="*/ 2592288 w 2592288"/>
              <a:gd name="connsiteY5" fmla="*/ 338740 h 2032402"/>
              <a:gd name="connsiteX6" fmla="*/ 2592288 w 2592288"/>
              <a:gd name="connsiteY6" fmla="*/ 1043299 h 2032402"/>
              <a:gd name="connsiteX7" fmla="*/ 2592288 w 2592288"/>
              <a:gd name="connsiteY7" fmla="*/ 1693662 h 2032402"/>
              <a:gd name="connsiteX8" fmla="*/ 2253548 w 2592288"/>
              <a:gd name="connsiteY8" fmla="*/ 2032402 h 2032402"/>
              <a:gd name="connsiteX9" fmla="*/ 1634427 w 2592288"/>
              <a:gd name="connsiteY9" fmla="*/ 2032402 h 2032402"/>
              <a:gd name="connsiteX10" fmla="*/ 1034454 w 2592288"/>
              <a:gd name="connsiteY10" fmla="*/ 2032402 h 2032402"/>
              <a:gd name="connsiteX11" fmla="*/ 338740 w 2592288"/>
              <a:gd name="connsiteY11" fmla="*/ 2032402 h 2032402"/>
              <a:gd name="connsiteX12" fmla="*/ 0 w 2592288"/>
              <a:gd name="connsiteY12" fmla="*/ 1693662 h 2032402"/>
              <a:gd name="connsiteX13" fmla="*/ 0 w 2592288"/>
              <a:gd name="connsiteY13" fmla="*/ 1016201 h 2032402"/>
              <a:gd name="connsiteX14" fmla="*/ 0 w 2592288"/>
              <a:gd name="connsiteY14" fmla="*/ 338740 h 2032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92288" h="2032402" fill="none" extrusionOk="0">
                <a:moveTo>
                  <a:pt x="0" y="338740"/>
                </a:moveTo>
                <a:cubicBezTo>
                  <a:pt x="41729" y="131452"/>
                  <a:pt x="147414" y="-2700"/>
                  <a:pt x="338740" y="0"/>
                </a:cubicBezTo>
                <a:cubicBezTo>
                  <a:pt x="530001" y="23475"/>
                  <a:pt x="712286" y="-6683"/>
                  <a:pt x="1015305" y="0"/>
                </a:cubicBezTo>
                <a:cubicBezTo>
                  <a:pt x="1318324" y="6683"/>
                  <a:pt x="1472581" y="28959"/>
                  <a:pt x="1596131" y="0"/>
                </a:cubicBezTo>
                <a:cubicBezTo>
                  <a:pt x="1719681" y="-28959"/>
                  <a:pt x="2072765" y="-10726"/>
                  <a:pt x="2253548" y="0"/>
                </a:cubicBezTo>
                <a:cubicBezTo>
                  <a:pt x="2466967" y="-28280"/>
                  <a:pt x="2561632" y="142539"/>
                  <a:pt x="2592288" y="338740"/>
                </a:cubicBezTo>
                <a:cubicBezTo>
                  <a:pt x="2563262" y="588005"/>
                  <a:pt x="2625719" y="749045"/>
                  <a:pt x="2592288" y="1043299"/>
                </a:cubicBezTo>
                <a:cubicBezTo>
                  <a:pt x="2558857" y="1337553"/>
                  <a:pt x="2591116" y="1477121"/>
                  <a:pt x="2592288" y="1693662"/>
                </a:cubicBezTo>
                <a:cubicBezTo>
                  <a:pt x="2615069" y="1868977"/>
                  <a:pt x="2433093" y="2054510"/>
                  <a:pt x="2253548" y="2032402"/>
                </a:cubicBezTo>
                <a:cubicBezTo>
                  <a:pt x="2039605" y="2015100"/>
                  <a:pt x="1914379" y="2027483"/>
                  <a:pt x="1634427" y="2032402"/>
                </a:cubicBezTo>
                <a:cubicBezTo>
                  <a:pt x="1354475" y="2037321"/>
                  <a:pt x="1314212" y="2009112"/>
                  <a:pt x="1034454" y="2032402"/>
                </a:cubicBezTo>
                <a:cubicBezTo>
                  <a:pt x="754696" y="2055692"/>
                  <a:pt x="480402" y="2007567"/>
                  <a:pt x="338740" y="2032402"/>
                </a:cubicBezTo>
                <a:cubicBezTo>
                  <a:pt x="164630" y="2062941"/>
                  <a:pt x="7279" y="1876333"/>
                  <a:pt x="0" y="1693662"/>
                </a:cubicBezTo>
                <a:cubicBezTo>
                  <a:pt x="29437" y="1476544"/>
                  <a:pt x="9332" y="1170772"/>
                  <a:pt x="0" y="1016201"/>
                </a:cubicBezTo>
                <a:cubicBezTo>
                  <a:pt x="-9332" y="861630"/>
                  <a:pt x="-16015" y="513212"/>
                  <a:pt x="0" y="338740"/>
                </a:cubicBezTo>
                <a:close/>
              </a:path>
              <a:path w="2592288" h="2032402" stroke="0" extrusionOk="0">
                <a:moveTo>
                  <a:pt x="0" y="338740"/>
                </a:moveTo>
                <a:cubicBezTo>
                  <a:pt x="6390" y="170753"/>
                  <a:pt x="167607" y="-19190"/>
                  <a:pt x="338740" y="0"/>
                </a:cubicBezTo>
                <a:cubicBezTo>
                  <a:pt x="515057" y="1527"/>
                  <a:pt x="814414" y="-20463"/>
                  <a:pt x="1015305" y="0"/>
                </a:cubicBezTo>
                <a:cubicBezTo>
                  <a:pt x="1216197" y="20463"/>
                  <a:pt x="1424926" y="12582"/>
                  <a:pt x="1634427" y="0"/>
                </a:cubicBezTo>
                <a:cubicBezTo>
                  <a:pt x="1843928" y="-12582"/>
                  <a:pt x="2111129" y="-7475"/>
                  <a:pt x="2253548" y="0"/>
                </a:cubicBezTo>
                <a:cubicBezTo>
                  <a:pt x="2420845" y="-784"/>
                  <a:pt x="2580181" y="191870"/>
                  <a:pt x="2592288" y="338740"/>
                </a:cubicBezTo>
                <a:cubicBezTo>
                  <a:pt x="2602113" y="537707"/>
                  <a:pt x="2579248" y="775461"/>
                  <a:pt x="2592288" y="975553"/>
                </a:cubicBezTo>
                <a:cubicBezTo>
                  <a:pt x="2605328" y="1175645"/>
                  <a:pt x="2624091" y="1361285"/>
                  <a:pt x="2592288" y="1693662"/>
                </a:cubicBezTo>
                <a:cubicBezTo>
                  <a:pt x="2593402" y="1867516"/>
                  <a:pt x="2457249" y="2021593"/>
                  <a:pt x="2253548" y="2032402"/>
                </a:cubicBezTo>
                <a:cubicBezTo>
                  <a:pt x="1982288" y="2048113"/>
                  <a:pt x="1823903" y="2019879"/>
                  <a:pt x="1634427" y="2032402"/>
                </a:cubicBezTo>
                <a:cubicBezTo>
                  <a:pt x="1444951" y="2044925"/>
                  <a:pt x="1224660" y="2060817"/>
                  <a:pt x="1015305" y="2032402"/>
                </a:cubicBezTo>
                <a:cubicBezTo>
                  <a:pt x="805950" y="2003987"/>
                  <a:pt x="594379" y="2013529"/>
                  <a:pt x="338740" y="2032402"/>
                </a:cubicBezTo>
                <a:cubicBezTo>
                  <a:pt x="110549" y="2035729"/>
                  <a:pt x="5395" y="1912103"/>
                  <a:pt x="0" y="1693662"/>
                </a:cubicBezTo>
                <a:cubicBezTo>
                  <a:pt x="-8248" y="1401048"/>
                  <a:pt x="-8446" y="1242667"/>
                  <a:pt x="0" y="1043299"/>
                </a:cubicBezTo>
                <a:cubicBezTo>
                  <a:pt x="8446" y="843931"/>
                  <a:pt x="-16993" y="561093"/>
                  <a:pt x="0" y="338740"/>
                </a:cubicBezTo>
                <a:close/>
              </a:path>
            </a:pathLst>
          </a:custGeom>
          <a:solidFill>
            <a:schemeClr val="accent2">
              <a:lumMod val="40000"/>
              <a:lumOff val="60000"/>
            </a:schemeClr>
          </a:solidFill>
          <a:ln w="47625">
            <a:solidFill>
              <a:schemeClr val="accent2"/>
            </a:solidFill>
            <a:extLst>
              <a:ext uri="{C807C97D-BFC1-408E-A445-0C87EB9F89A2}">
                <ask:lineSketchStyleProps xmlns:ask="http://schemas.microsoft.com/office/drawing/2018/sketchyshapes" sd="3659010720">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dirty="0">
                <a:solidFill>
                  <a:srgbClr val="000000"/>
                </a:solidFill>
              </a:rPr>
              <a:t>Workunit N</a:t>
            </a:r>
          </a:p>
          <a:p>
            <a:pPr algn="ctr"/>
            <a:r>
              <a:rPr lang="en-US" dirty="0">
                <a:solidFill>
                  <a:srgbClr val="000000"/>
                </a:solidFill>
              </a:rPr>
              <a:t>WU Holder</a:t>
            </a:r>
          </a:p>
          <a:p>
            <a:pPr algn="ctr"/>
            <a:r>
              <a:rPr lang="en-US" dirty="0">
                <a:solidFill>
                  <a:srgbClr val="000000"/>
                </a:solidFill>
              </a:rPr>
              <a:t>WU dev members</a:t>
            </a:r>
          </a:p>
          <a:p>
            <a:pPr algn="ctr"/>
            <a:r>
              <a:rPr lang="en-US" dirty="0">
                <a:solidFill>
                  <a:srgbClr val="000000"/>
                </a:solidFill>
              </a:rPr>
              <a:t>WU test members </a:t>
            </a:r>
            <a:endParaRPr lang="en-GB" dirty="0">
              <a:solidFill>
                <a:srgbClr val="000000"/>
              </a:solidFill>
            </a:endParaRPr>
          </a:p>
        </p:txBody>
      </p:sp>
      <p:sp>
        <p:nvSpPr>
          <p:cNvPr id="13" name="Rectangle: Rounded Corners 12">
            <a:extLst>
              <a:ext uri="{FF2B5EF4-FFF2-40B4-BE49-F238E27FC236}">
                <a16:creationId xmlns:a16="http://schemas.microsoft.com/office/drawing/2014/main" id="{9F86216C-B5E0-1A0F-CA6C-B7DC34984AC9}"/>
              </a:ext>
            </a:extLst>
          </p:cNvPr>
          <p:cNvSpPr/>
          <p:nvPr/>
        </p:nvSpPr>
        <p:spPr>
          <a:xfrm>
            <a:off x="1307468" y="2158008"/>
            <a:ext cx="2592288" cy="2032402"/>
          </a:xfrm>
          <a:custGeom>
            <a:avLst/>
            <a:gdLst>
              <a:gd name="connsiteX0" fmla="*/ 0 w 2592288"/>
              <a:gd name="connsiteY0" fmla="*/ 338740 h 2032402"/>
              <a:gd name="connsiteX1" fmla="*/ 338740 w 2592288"/>
              <a:gd name="connsiteY1" fmla="*/ 0 h 2032402"/>
              <a:gd name="connsiteX2" fmla="*/ 996157 w 2592288"/>
              <a:gd name="connsiteY2" fmla="*/ 0 h 2032402"/>
              <a:gd name="connsiteX3" fmla="*/ 1596131 w 2592288"/>
              <a:gd name="connsiteY3" fmla="*/ 0 h 2032402"/>
              <a:gd name="connsiteX4" fmla="*/ 2253548 w 2592288"/>
              <a:gd name="connsiteY4" fmla="*/ 0 h 2032402"/>
              <a:gd name="connsiteX5" fmla="*/ 2592288 w 2592288"/>
              <a:gd name="connsiteY5" fmla="*/ 338740 h 2032402"/>
              <a:gd name="connsiteX6" fmla="*/ 2592288 w 2592288"/>
              <a:gd name="connsiteY6" fmla="*/ 989103 h 2032402"/>
              <a:gd name="connsiteX7" fmla="*/ 2592288 w 2592288"/>
              <a:gd name="connsiteY7" fmla="*/ 1693662 h 2032402"/>
              <a:gd name="connsiteX8" fmla="*/ 2253548 w 2592288"/>
              <a:gd name="connsiteY8" fmla="*/ 2032402 h 2032402"/>
              <a:gd name="connsiteX9" fmla="*/ 1576983 w 2592288"/>
              <a:gd name="connsiteY9" fmla="*/ 2032402 h 2032402"/>
              <a:gd name="connsiteX10" fmla="*/ 919565 w 2592288"/>
              <a:gd name="connsiteY10" fmla="*/ 2032402 h 2032402"/>
              <a:gd name="connsiteX11" fmla="*/ 338740 w 2592288"/>
              <a:gd name="connsiteY11" fmla="*/ 2032402 h 2032402"/>
              <a:gd name="connsiteX12" fmla="*/ 0 w 2592288"/>
              <a:gd name="connsiteY12" fmla="*/ 1693662 h 2032402"/>
              <a:gd name="connsiteX13" fmla="*/ 0 w 2592288"/>
              <a:gd name="connsiteY13" fmla="*/ 1016201 h 2032402"/>
              <a:gd name="connsiteX14" fmla="*/ 0 w 2592288"/>
              <a:gd name="connsiteY14" fmla="*/ 338740 h 2032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92288" h="2032402" fill="none" extrusionOk="0">
                <a:moveTo>
                  <a:pt x="0" y="338740"/>
                </a:moveTo>
                <a:cubicBezTo>
                  <a:pt x="-6145" y="139132"/>
                  <a:pt x="154653" y="-40498"/>
                  <a:pt x="338740" y="0"/>
                </a:cubicBezTo>
                <a:cubicBezTo>
                  <a:pt x="539330" y="2472"/>
                  <a:pt x="716855" y="3220"/>
                  <a:pt x="996157" y="0"/>
                </a:cubicBezTo>
                <a:cubicBezTo>
                  <a:pt x="1275459" y="-3220"/>
                  <a:pt x="1343051" y="-1369"/>
                  <a:pt x="1596131" y="0"/>
                </a:cubicBezTo>
                <a:cubicBezTo>
                  <a:pt x="1849211" y="1369"/>
                  <a:pt x="1940234" y="-30451"/>
                  <a:pt x="2253548" y="0"/>
                </a:cubicBezTo>
                <a:cubicBezTo>
                  <a:pt x="2466322" y="-5437"/>
                  <a:pt x="2595449" y="181672"/>
                  <a:pt x="2592288" y="338740"/>
                </a:cubicBezTo>
                <a:cubicBezTo>
                  <a:pt x="2593816" y="659315"/>
                  <a:pt x="2605358" y="763216"/>
                  <a:pt x="2592288" y="989103"/>
                </a:cubicBezTo>
                <a:cubicBezTo>
                  <a:pt x="2579218" y="1214990"/>
                  <a:pt x="2567066" y="1441076"/>
                  <a:pt x="2592288" y="1693662"/>
                </a:cubicBezTo>
                <a:cubicBezTo>
                  <a:pt x="2593934" y="1875679"/>
                  <a:pt x="2449981" y="2042514"/>
                  <a:pt x="2253548" y="2032402"/>
                </a:cubicBezTo>
                <a:cubicBezTo>
                  <a:pt x="1928136" y="2014744"/>
                  <a:pt x="1726806" y="2056386"/>
                  <a:pt x="1576983" y="2032402"/>
                </a:cubicBezTo>
                <a:cubicBezTo>
                  <a:pt x="1427160" y="2008418"/>
                  <a:pt x="1087884" y="2006409"/>
                  <a:pt x="919565" y="2032402"/>
                </a:cubicBezTo>
                <a:cubicBezTo>
                  <a:pt x="751246" y="2058395"/>
                  <a:pt x="458445" y="2010655"/>
                  <a:pt x="338740" y="2032402"/>
                </a:cubicBezTo>
                <a:cubicBezTo>
                  <a:pt x="148727" y="2041543"/>
                  <a:pt x="-13150" y="1839333"/>
                  <a:pt x="0" y="1693662"/>
                </a:cubicBezTo>
                <a:cubicBezTo>
                  <a:pt x="5028" y="1453832"/>
                  <a:pt x="-8279" y="1289282"/>
                  <a:pt x="0" y="1016201"/>
                </a:cubicBezTo>
                <a:cubicBezTo>
                  <a:pt x="8279" y="743120"/>
                  <a:pt x="30226" y="664153"/>
                  <a:pt x="0" y="338740"/>
                </a:cubicBezTo>
                <a:close/>
              </a:path>
              <a:path w="2592288" h="2032402" stroke="0" extrusionOk="0">
                <a:moveTo>
                  <a:pt x="0" y="338740"/>
                </a:moveTo>
                <a:cubicBezTo>
                  <a:pt x="-23933" y="136897"/>
                  <a:pt x="133130" y="6954"/>
                  <a:pt x="338740" y="0"/>
                </a:cubicBezTo>
                <a:cubicBezTo>
                  <a:pt x="546234" y="700"/>
                  <a:pt x="813423" y="32975"/>
                  <a:pt x="1015305" y="0"/>
                </a:cubicBezTo>
                <a:cubicBezTo>
                  <a:pt x="1217187" y="-32975"/>
                  <a:pt x="1373434" y="27654"/>
                  <a:pt x="1634427" y="0"/>
                </a:cubicBezTo>
                <a:cubicBezTo>
                  <a:pt x="1895420" y="-27654"/>
                  <a:pt x="2046774" y="-6895"/>
                  <a:pt x="2253548" y="0"/>
                </a:cubicBezTo>
                <a:cubicBezTo>
                  <a:pt x="2433123" y="-24177"/>
                  <a:pt x="2597227" y="133381"/>
                  <a:pt x="2592288" y="338740"/>
                </a:cubicBezTo>
                <a:cubicBezTo>
                  <a:pt x="2609472" y="640395"/>
                  <a:pt x="2620801" y="796798"/>
                  <a:pt x="2592288" y="989103"/>
                </a:cubicBezTo>
                <a:cubicBezTo>
                  <a:pt x="2563775" y="1181408"/>
                  <a:pt x="2590465" y="1418722"/>
                  <a:pt x="2592288" y="1693662"/>
                </a:cubicBezTo>
                <a:cubicBezTo>
                  <a:pt x="2589226" y="1885809"/>
                  <a:pt x="2431763" y="2022119"/>
                  <a:pt x="2253548" y="2032402"/>
                </a:cubicBezTo>
                <a:cubicBezTo>
                  <a:pt x="2049123" y="2059016"/>
                  <a:pt x="1938821" y="2011399"/>
                  <a:pt x="1653575" y="2032402"/>
                </a:cubicBezTo>
                <a:cubicBezTo>
                  <a:pt x="1368329" y="2053405"/>
                  <a:pt x="1185012" y="2004689"/>
                  <a:pt x="1015305" y="2032402"/>
                </a:cubicBezTo>
                <a:cubicBezTo>
                  <a:pt x="845598" y="2060116"/>
                  <a:pt x="518729" y="2003071"/>
                  <a:pt x="338740" y="2032402"/>
                </a:cubicBezTo>
                <a:cubicBezTo>
                  <a:pt x="172685" y="2058158"/>
                  <a:pt x="25770" y="1858180"/>
                  <a:pt x="0" y="1693662"/>
                </a:cubicBezTo>
                <a:cubicBezTo>
                  <a:pt x="8928" y="1412532"/>
                  <a:pt x="19962" y="1222959"/>
                  <a:pt x="0" y="1016201"/>
                </a:cubicBezTo>
                <a:cubicBezTo>
                  <a:pt x="-19962" y="809443"/>
                  <a:pt x="26657" y="526510"/>
                  <a:pt x="0" y="338740"/>
                </a:cubicBezTo>
                <a:close/>
              </a:path>
            </a:pathLst>
          </a:custGeom>
          <a:solidFill>
            <a:schemeClr val="accent2">
              <a:lumMod val="40000"/>
              <a:lumOff val="60000"/>
            </a:schemeClr>
          </a:solidFill>
          <a:ln w="47625">
            <a:solidFill>
              <a:schemeClr val="accent2"/>
            </a:solidFill>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solidFill>
              </a:rPr>
              <a:t>Workunit</a:t>
            </a:r>
          </a:p>
          <a:p>
            <a:pPr algn="ctr"/>
            <a:r>
              <a:rPr lang="en-US" dirty="0">
                <a:solidFill>
                  <a:schemeClr val="accent1"/>
                </a:solidFill>
              </a:rPr>
              <a:t>WU holder</a:t>
            </a:r>
          </a:p>
          <a:p>
            <a:pPr algn="ctr"/>
            <a:r>
              <a:rPr lang="en-US" dirty="0">
                <a:solidFill>
                  <a:schemeClr val="accent1"/>
                </a:solidFill>
              </a:rPr>
              <a:t>WU </a:t>
            </a:r>
            <a:r>
              <a:rPr lang="en-US" b="1" dirty="0">
                <a:solidFill>
                  <a:schemeClr val="accent1"/>
                </a:solidFill>
              </a:rPr>
              <a:t>dev</a:t>
            </a:r>
            <a:r>
              <a:rPr lang="en-US" dirty="0">
                <a:solidFill>
                  <a:schemeClr val="accent1"/>
                </a:solidFill>
              </a:rPr>
              <a:t> members</a:t>
            </a:r>
          </a:p>
          <a:p>
            <a:pPr algn="ctr"/>
            <a:r>
              <a:rPr lang="en-US" dirty="0">
                <a:solidFill>
                  <a:schemeClr val="accent1"/>
                </a:solidFill>
              </a:rPr>
              <a:t>WU </a:t>
            </a:r>
            <a:r>
              <a:rPr lang="en-US" b="1" dirty="0">
                <a:solidFill>
                  <a:schemeClr val="accent1"/>
                </a:solidFill>
              </a:rPr>
              <a:t>test</a:t>
            </a:r>
            <a:r>
              <a:rPr lang="en-US" dirty="0">
                <a:solidFill>
                  <a:schemeClr val="accent1"/>
                </a:solidFill>
              </a:rPr>
              <a:t> members </a:t>
            </a:r>
            <a:endParaRPr lang="en-GB" dirty="0">
              <a:solidFill>
                <a:schemeClr val="accent1"/>
              </a:solidFill>
            </a:endParaRPr>
          </a:p>
        </p:txBody>
      </p:sp>
      <p:sp>
        <p:nvSpPr>
          <p:cNvPr id="18" name="Rectangle: Rounded Corners 17">
            <a:extLst>
              <a:ext uri="{FF2B5EF4-FFF2-40B4-BE49-F238E27FC236}">
                <a16:creationId xmlns:a16="http://schemas.microsoft.com/office/drawing/2014/main" id="{9BA04DFF-6247-8005-B154-2F6A268060CA}"/>
              </a:ext>
            </a:extLst>
          </p:cNvPr>
          <p:cNvSpPr/>
          <p:nvPr/>
        </p:nvSpPr>
        <p:spPr>
          <a:xfrm>
            <a:off x="8303096" y="2132856"/>
            <a:ext cx="2592288" cy="2808312"/>
          </a:xfrm>
          <a:custGeom>
            <a:avLst/>
            <a:gdLst>
              <a:gd name="connsiteX0" fmla="*/ 0 w 2592288"/>
              <a:gd name="connsiteY0" fmla="*/ 432057 h 2808312"/>
              <a:gd name="connsiteX1" fmla="*/ 432057 w 2592288"/>
              <a:gd name="connsiteY1" fmla="*/ 0 h 2808312"/>
              <a:gd name="connsiteX2" fmla="*/ 973552 w 2592288"/>
              <a:gd name="connsiteY2" fmla="*/ 0 h 2808312"/>
              <a:gd name="connsiteX3" fmla="*/ 1549610 w 2592288"/>
              <a:gd name="connsiteY3" fmla="*/ 0 h 2808312"/>
              <a:gd name="connsiteX4" fmla="*/ 2160231 w 2592288"/>
              <a:gd name="connsiteY4" fmla="*/ 0 h 2808312"/>
              <a:gd name="connsiteX5" fmla="*/ 2592288 w 2592288"/>
              <a:gd name="connsiteY5" fmla="*/ 432057 h 2808312"/>
              <a:gd name="connsiteX6" fmla="*/ 2592288 w 2592288"/>
              <a:gd name="connsiteY6" fmla="*/ 1080123 h 2808312"/>
              <a:gd name="connsiteX7" fmla="*/ 2592288 w 2592288"/>
              <a:gd name="connsiteY7" fmla="*/ 1728189 h 2808312"/>
              <a:gd name="connsiteX8" fmla="*/ 2592288 w 2592288"/>
              <a:gd name="connsiteY8" fmla="*/ 2376255 h 2808312"/>
              <a:gd name="connsiteX9" fmla="*/ 2160231 w 2592288"/>
              <a:gd name="connsiteY9" fmla="*/ 2808312 h 2808312"/>
              <a:gd name="connsiteX10" fmla="*/ 1601455 w 2592288"/>
              <a:gd name="connsiteY10" fmla="*/ 2808312 h 2808312"/>
              <a:gd name="connsiteX11" fmla="*/ 1077242 w 2592288"/>
              <a:gd name="connsiteY11" fmla="*/ 2808312 h 2808312"/>
              <a:gd name="connsiteX12" fmla="*/ 432057 w 2592288"/>
              <a:gd name="connsiteY12" fmla="*/ 2808312 h 2808312"/>
              <a:gd name="connsiteX13" fmla="*/ 0 w 2592288"/>
              <a:gd name="connsiteY13" fmla="*/ 2376255 h 2808312"/>
              <a:gd name="connsiteX14" fmla="*/ 0 w 2592288"/>
              <a:gd name="connsiteY14" fmla="*/ 1728189 h 2808312"/>
              <a:gd name="connsiteX15" fmla="*/ 0 w 2592288"/>
              <a:gd name="connsiteY15" fmla="*/ 1060681 h 2808312"/>
              <a:gd name="connsiteX16" fmla="*/ 0 w 2592288"/>
              <a:gd name="connsiteY16" fmla="*/ 432057 h 2808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592288" h="2808312" fill="none" extrusionOk="0">
                <a:moveTo>
                  <a:pt x="0" y="432057"/>
                </a:moveTo>
                <a:cubicBezTo>
                  <a:pt x="-12366" y="215550"/>
                  <a:pt x="199349" y="4392"/>
                  <a:pt x="432057" y="0"/>
                </a:cubicBezTo>
                <a:cubicBezTo>
                  <a:pt x="594083" y="-15636"/>
                  <a:pt x="788541" y="83"/>
                  <a:pt x="973552" y="0"/>
                </a:cubicBezTo>
                <a:cubicBezTo>
                  <a:pt x="1158563" y="-83"/>
                  <a:pt x="1288974" y="18127"/>
                  <a:pt x="1549610" y="0"/>
                </a:cubicBezTo>
                <a:cubicBezTo>
                  <a:pt x="1810246" y="-18127"/>
                  <a:pt x="2017287" y="23278"/>
                  <a:pt x="2160231" y="0"/>
                </a:cubicBezTo>
                <a:cubicBezTo>
                  <a:pt x="2398441" y="-10995"/>
                  <a:pt x="2623821" y="200014"/>
                  <a:pt x="2592288" y="432057"/>
                </a:cubicBezTo>
                <a:cubicBezTo>
                  <a:pt x="2617059" y="743064"/>
                  <a:pt x="2561673" y="816629"/>
                  <a:pt x="2592288" y="1080123"/>
                </a:cubicBezTo>
                <a:cubicBezTo>
                  <a:pt x="2622903" y="1343617"/>
                  <a:pt x="2562902" y="1584510"/>
                  <a:pt x="2592288" y="1728189"/>
                </a:cubicBezTo>
                <a:cubicBezTo>
                  <a:pt x="2621674" y="1871868"/>
                  <a:pt x="2573260" y="2180368"/>
                  <a:pt x="2592288" y="2376255"/>
                </a:cubicBezTo>
                <a:cubicBezTo>
                  <a:pt x="2590087" y="2569210"/>
                  <a:pt x="2431532" y="2828902"/>
                  <a:pt x="2160231" y="2808312"/>
                </a:cubicBezTo>
                <a:cubicBezTo>
                  <a:pt x="1965400" y="2797562"/>
                  <a:pt x="1768756" y="2780419"/>
                  <a:pt x="1601455" y="2808312"/>
                </a:cubicBezTo>
                <a:cubicBezTo>
                  <a:pt x="1434154" y="2836205"/>
                  <a:pt x="1237344" y="2823741"/>
                  <a:pt x="1077242" y="2808312"/>
                </a:cubicBezTo>
                <a:cubicBezTo>
                  <a:pt x="917140" y="2792883"/>
                  <a:pt x="564679" y="2836798"/>
                  <a:pt x="432057" y="2808312"/>
                </a:cubicBezTo>
                <a:cubicBezTo>
                  <a:pt x="205831" y="2819803"/>
                  <a:pt x="22594" y="2601364"/>
                  <a:pt x="0" y="2376255"/>
                </a:cubicBezTo>
                <a:cubicBezTo>
                  <a:pt x="-18241" y="2124713"/>
                  <a:pt x="5795" y="1992109"/>
                  <a:pt x="0" y="1728189"/>
                </a:cubicBezTo>
                <a:cubicBezTo>
                  <a:pt x="-5795" y="1464269"/>
                  <a:pt x="-13230" y="1369887"/>
                  <a:pt x="0" y="1060681"/>
                </a:cubicBezTo>
                <a:cubicBezTo>
                  <a:pt x="13230" y="751475"/>
                  <a:pt x="-10180" y="677928"/>
                  <a:pt x="0" y="432057"/>
                </a:cubicBezTo>
                <a:close/>
              </a:path>
              <a:path w="2592288" h="2808312" stroke="0" extrusionOk="0">
                <a:moveTo>
                  <a:pt x="0" y="432057"/>
                </a:moveTo>
                <a:cubicBezTo>
                  <a:pt x="-29604" y="175179"/>
                  <a:pt x="141129" y="19633"/>
                  <a:pt x="432057" y="0"/>
                </a:cubicBezTo>
                <a:cubicBezTo>
                  <a:pt x="608882" y="18792"/>
                  <a:pt x="902277" y="6646"/>
                  <a:pt x="1042678" y="0"/>
                </a:cubicBezTo>
                <a:cubicBezTo>
                  <a:pt x="1183079" y="-6646"/>
                  <a:pt x="1356694" y="12370"/>
                  <a:pt x="1601455" y="0"/>
                </a:cubicBezTo>
                <a:cubicBezTo>
                  <a:pt x="1846216" y="-12370"/>
                  <a:pt x="2009727" y="3976"/>
                  <a:pt x="2160231" y="0"/>
                </a:cubicBezTo>
                <a:cubicBezTo>
                  <a:pt x="2388002" y="-34939"/>
                  <a:pt x="2602315" y="156335"/>
                  <a:pt x="2592288" y="432057"/>
                </a:cubicBezTo>
                <a:cubicBezTo>
                  <a:pt x="2614388" y="678610"/>
                  <a:pt x="2601750" y="886030"/>
                  <a:pt x="2592288" y="1041239"/>
                </a:cubicBezTo>
                <a:cubicBezTo>
                  <a:pt x="2582826" y="1196448"/>
                  <a:pt x="2616127" y="1524674"/>
                  <a:pt x="2592288" y="1650421"/>
                </a:cubicBezTo>
                <a:cubicBezTo>
                  <a:pt x="2568449" y="1776168"/>
                  <a:pt x="2556122" y="2014264"/>
                  <a:pt x="2592288" y="2376255"/>
                </a:cubicBezTo>
                <a:cubicBezTo>
                  <a:pt x="2639529" y="2626231"/>
                  <a:pt x="2345621" y="2799703"/>
                  <a:pt x="2160231" y="2808312"/>
                </a:cubicBezTo>
                <a:cubicBezTo>
                  <a:pt x="1923826" y="2799029"/>
                  <a:pt x="1752050" y="2793133"/>
                  <a:pt x="1584173" y="2808312"/>
                </a:cubicBezTo>
                <a:cubicBezTo>
                  <a:pt x="1416296" y="2823491"/>
                  <a:pt x="1205430" y="2825256"/>
                  <a:pt x="1025397" y="2808312"/>
                </a:cubicBezTo>
                <a:cubicBezTo>
                  <a:pt x="845364" y="2791368"/>
                  <a:pt x="655565" y="2813905"/>
                  <a:pt x="432057" y="2808312"/>
                </a:cubicBezTo>
                <a:cubicBezTo>
                  <a:pt x="215622" y="2780774"/>
                  <a:pt x="-8970" y="2611406"/>
                  <a:pt x="0" y="2376255"/>
                </a:cubicBezTo>
                <a:cubicBezTo>
                  <a:pt x="-16504" y="2152236"/>
                  <a:pt x="16126" y="1934827"/>
                  <a:pt x="0" y="1728189"/>
                </a:cubicBezTo>
                <a:cubicBezTo>
                  <a:pt x="-16126" y="1521551"/>
                  <a:pt x="-16958" y="1193138"/>
                  <a:pt x="0" y="1041239"/>
                </a:cubicBezTo>
                <a:cubicBezTo>
                  <a:pt x="16958" y="889340"/>
                  <a:pt x="-29951" y="570078"/>
                  <a:pt x="0" y="432057"/>
                </a:cubicBezTo>
                <a:close/>
              </a:path>
            </a:pathLst>
          </a:custGeom>
          <a:solidFill>
            <a:schemeClr val="accent3">
              <a:lumMod val="20000"/>
              <a:lumOff val="80000"/>
            </a:schemeClr>
          </a:solidFill>
          <a:ln w="47625">
            <a:solidFill>
              <a:schemeClr val="accent3"/>
            </a:solidFill>
            <a:extLst>
              <a:ext uri="{C807C97D-BFC1-408E-A445-0C87EB9F89A2}">
                <ask:lineSketchStyleProps xmlns:ask="http://schemas.microsoft.com/office/drawing/2018/sketchyshapes" sd="1219033472">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accent1"/>
                </a:solidFill>
              </a:rPr>
              <a:t>Stakeholders</a:t>
            </a:r>
          </a:p>
          <a:p>
            <a:pPr algn="ctr"/>
            <a:endParaRPr lang="en-US" sz="1050" b="1" dirty="0">
              <a:solidFill>
                <a:schemeClr val="accent1"/>
              </a:solidFill>
            </a:endParaRPr>
          </a:p>
          <a:p>
            <a:pPr algn="ctr"/>
            <a:r>
              <a:rPr lang="en-US" dirty="0">
                <a:solidFill>
                  <a:schemeClr val="accent1"/>
                </a:solidFill>
              </a:rPr>
              <a:t>Users</a:t>
            </a:r>
          </a:p>
          <a:p>
            <a:pPr algn="ctr"/>
            <a:endParaRPr lang="en-US" sz="1050" dirty="0">
              <a:solidFill>
                <a:schemeClr val="accent1"/>
              </a:solidFill>
            </a:endParaRPr>
          </a:p>
          <a:p>
            <a:pPr algn="ctr"/>
            <a:r>
              <a:rPr lang="en-US" dirty="0">
                <a:solidFill>
                  <a:schemeClr val="accent1"/>
                </a:solidFill>
              </a:rPr>
              <a:t>CTSB</a:t>
            </a:r>
          </a:p>
          <a:p>
            <a:pPr algn="ctr"/>
            <a:r>
              <a:rPr lang="en-US" dirty="0">
                <a:solidFill>
                  <a:schemeClr val="accent1"/>
                </a:solidFill>
              </a:rPr>
              <a:t>CTTB</a:t>
            </a:r>
          </a:p>
          <a:p>
            <a:pPr algn="ctr"/>
            <a:endParaRPr lang="en-US" sz="1050" dirty="0">
              <a:solidFill>
                <a:schemeClr val="accent1"/>
              </a:solidFill>
            </a:endParaRPr>
          </a:p>
          <a:p>
            <a:pPr algn="ctr"/>
            <a:r>
              <a:rPr lang="en-US" dirty="0">
                <a:solidFill>
                  <a:schemeClr val="accent1"/>
                </a:solidFill>
              </a:rPr>
              <a:t>DI/OT</a:t>
            </a:r>
          </a:p>
          <a:p>
            <a:pPr algn="ctr"/>
            <a:r>
              <a:rPr lang="en-US" dirty="0">
                <a:solidFill>
                  <a:schemeClr val="accent1"/>
                </a:solidFill>
              </a:rPr>
              <a:t>SoM Project</a:t>
            </a:r>
          </a:p>
          <a:p>
            <a:pPr algn="ctr"/>
            <a:r>
              <a:rPr lang="en-US" dirty="0">
                <a:solidFill>
                  <a:schemeClr val="accent1"/>
                </a:solidFill>
              </a:rPr>
              <a:t>FEC Projects</a:t>
            </a:r>
          </a:p>
        </p:txBody>
      </p:sp>
      <p:sp>
        <p:nvSpPr>
          <p:cNvPr id="19" name="TextBox 18">
            <a:extLst>
              <a:ext uri="{FF2B5EF4-FFF2-40B4-BE49-F238E27FC236}">
                <a16:creationId xmlns:a16="http://schemas.microsoft.com/office/drawing/2014/main" id="{2BAA9309-9D99-89AA-8D94-038F171D275A}"/>
              </a:ext>
            </a:extLst>
          </p:cNvPr>
          <p:cNvSpPr txBox="1"/>
          <p:nvPr/>
        </p:nvSpPr>
        <p:spPr>
          <a:xfrm>
            <a:off x="4619836" y="3179212"/>
            <a:ext cx="2952328"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solidFill>
                  <a:schemeClr val="tx2"/>
                </a:solidFill>
              </a:rPr>
              <a:t>Milestone plan</a:t>
            </a:r>
          </a:p>
          <a:p>
            <a:pPr marL="285750" indent="-285750" algn="l">
              <a:buFont typeface="Arial" panose="020B0604020202020204" pitchFamily="34" charset="0"/>
              <a:buChar char="•"/>
            </a:pPr>
            <a:r>
              <a:rPr lang="en-US" dirty="0">
                <a:solidFill>
                  <a:schemeClr val="tx2"/>
                </a:solidFill>
              </a:rPr>
              <a:t>Resources requests</a:t>
            </a:r>
          </a:p>
          <a:p>
            <a:pPr marL="285750" indent="-285750" algn="l">
              <a:buFont typeface="Arial" panose="020B0604020202020204" pitchFamily="34" charset="0"/>
              <a:buChar char="•"/>
            </a:pPr>
            <a:r>
              <a:rPr lang="en-US" dirty="0">
                <a:solidFill>
                  <a:schemeClr val="tx2"/>
                </a:solidFill>
              </a:rPr>
              <a:t>Coordination</a:t>
            </a:r>
          </a:p>
          <a:p>
            <a:pPr marL="285750" indent="-285750" algn="l">
              <a:buFont typeface="Arial" panose="020B0604020202020204" pitchFamily="34" charset="0"/>
              <a:buChar char="•"/>
            </a:pPr>
            <a:r>
              <a:rPr lang="en-US" dirty="0">
                <a:solidFill>
                  <a:schemeClr val="tx2"/>
                </a:solidFill>
              </a:rPr>
              <a:t>Keeping stakeholders informed</a:t>
            </a:r>
            <a:endParaRPr lang="en-GB" dirty="0">
              <a:solidFill>
                <a:schemeClr val="tx2"/>
              </a:solidFill>
            </a:endParaRPr>
          </a:p>
        </p:txBody>
      </p:sp>
      <p:sp>
        <p:nvSpPr>
          <p:cNvPr id="20" name="TextBox 19">
            <a:extLst>
              <a:ext uri="{FF2B5EF4-FFF2-40B4-BE49-F238E27FC236}">
                <a16:creationId xmlns:a16="http://schemas.microsoft.com/office/drawing/2014/main" id="{5E57D531-3660-46E0-4E79-0C03D95E2C8D}"/>
              </a:ext>
            </a:extLst>
          </p:cNvPr>
          <p:cNvSpPr txBox="1"/>
          <p:nvPr/>
        </p:nvSpPr>
        <p:spPr>
          <a:xfrm>
            <a:off x="1127448" y="4342810"/>
            <a:ext cx="2952328" cy="1384995"/>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solidFill>
                  <a:schemeClr val="tx2"/>
                </a:solidFill>
              </a:rPr>
              <a:t>Test procedures</a:t>
            </a:r>
          </a:p>
          <a:p>
            <a:pPr marL="285750" indent="-285750" algn="l">
              <a:buFont typeface="Arial" panose="020B0604020202020204" pitchFamily="34" charset="0"/>
              <a:buChar char="•"/>
            </a:pPr>
            <a:r>
              <a:rPr lang="en-US" dirty="0">
                <a:solidFill>
                  <a:schemeClr val="tx2"/>
                </a:solidFill>
              </a:rPr>
              <a:t>Beta version delivery</a:t>
            </a:r>
          </a:p>
          <a:p>
            <a:pPr marL="285750" indent="-285750" algn="l">
              <a:buFont typeface="Arial" panose="020B0604020202020204" pitchFamily="34" charset="0"/>
              <a:buChar char="•"/>
            </a:pPr>
            <a:r>
              <a:rPr lang="en-US" dirty="0">
                <a:solidFill>
                  <a:schemeClr val="tx2"/>
                </a:solidFill>
              </a:rPr>
              <a:t>Final version delivery</a:t>
            </a:r>
          </a:p>
          <a:p>
            <a:pPr marL="285750" indent="-285750" algn="l">
              <a:buFont typeface="Arial" panose="020B0604020202020204" pitchFamily="34" charset="0"/>
              <a:buChar char="•"/>
            </a:pPr>
            <a:r>
              <a:rPr lang="en-US" dirty="0">
                <a:solidFill>
                  <a:schemeClr val="tx2"/>
                </a:solidFill>
              </a:rPr>
              <a:t>Maintenance proposal</a:t>
            </a:r>
          </a:p>
          <a:p>
            <a:pPr marL="285750" indent="-285750" algn="l">
              <a:buFont typeface="Arial" panose="020B0604020202020204" pitchFamily="34" charset="0"/>
              <a:buChar char="•"/>
            </a:pPr>
            <a:r>
              <a:rPr lang="en-US" dirty="0">
                <a:solidFill>
                  <a:schemeClr val="tx2"/>
                </a:solidFill>
              </a:rPr>
              <a:t>Documentation</a:t>
            </a:r>
          </a:p>
        </p:txBody>
      </p:sp>
      <p:sp>
        <p:nvSpPr>
          <p:cNvPr id="2" name="Arrow: Left-Right 1">
            <a:extLst>
              <a:ext uri="{FF2B5EF4-FFF2-40B4-BE49-F238E27FC236}">
                <a16:creationId xmlns:a16="http://schemas.microsoft.com/office/drawing/2014/main" id="{CA288EC9-18BC-F719-28B1-BB2776DBD282}"/>
              </a:ext>
            </a:extLst>
          </p:cNvPr>
          <p:cNvSpPr/>
          <p:nvPr/>
        </p:nvSpPr>
        <p:spPr>
          <a:xfrm>
            <a:off x="3992547" y="2462105"/>
            <a:ext cx="693390" cy="216024"/>
          </a:xfrm>
          <a:custGeom>
            <a:avLst/>
            <a:gdLst>
              <a:gd name="connsiteX0" fmla="*/ 0 w 693390"/>
              <a:gd name="connsiteY0" fmla="*/ 108012 h 216024"/>
              <a:gd name="connsiteX1" fmla="*/ 108012 w 693390"/>
              <a:gd name="connsiteY1" fmla="*/ 0 h 216024"/>
              <a:gd name="connsiteX2" fmla="*/ 108012 w 693390"/>
              <a:gd name="connsiteY2" fmla="*/ 54006 h 216024"/>
              <a:gd name="connsiteX3" fmla="*/ 585378 w 693390"/>
              <a:gd name="connsiteY3" fmla="*/ 54006 h 216024"/>
              <a:gd name="connsiteX4" fmla="*/ 585378 w 693390"/>
              <a:gd name="connsiteY4" fmla="*/ 0 h 216024"/>
              <a:gd name="connsiteX5" fmla="*/ 693390 w 693390"/>
              <a:gd name="connsiteY5" fmla="*/ 108012 h 216024"/>
              <a:gd name="connsiteX6" fmla="*/ 585378 w 693390"/>
              <a:gd name="connsiteY6" fmla="*/ 216024 h 216024"/>
              <a:gd name="connsiteX7" fmla="*/ 585378 w 693390"/>
              <a:gd name="connsiteY7" fmla="*/ 162018 h 216024"/>
              <a:gd name="connsiteX8" fmla="*/ 108012 w 693390"/>
              <a:gd name="connsiteY8" fmla="*/ 162018 h 216024"/>
              <a:gd name="connsiteX9" fmla="*/ 108012 w 693390"/>
              <a:gd name="connsiteY9" fmla="*/ 216024 h 216024"/>
              <a:gd name="connsiteX10" fmla="*/ 0 w 693390"/>
              <a:gd name="connsiteY10" fmla="*/ 108012 h 216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3390" h="216024" fill="none" extrusionOk="0">
                <a:moveTo>
                  <a:pt x="0" y="108012"/>
                </a:moveTo>
                <a:cubicBezTo>
                  <a:pt x="48667" y="49841"/>
                  <a:pt x="69384" y="48544"/>
                  <a:pt x="108012" y="0"/>
                </a:cubicBezTo>
                <a:cubicBezTo>
                  <a:pt x="109663" y="13966"/>
                  <a:pt x="110215" y="43031"/>
                  <a:pt x="108012" y="54006"/>
                </a:cubicBezTo>
                <a:cubicBezTo>
                  <a:pt x="219740" y="41716"/>
                  <a:pt x="406894" y="61818"/>
                  <a:pt x="585378" y="54006"/>
                </a:cubicBezTo>
                <a:cubicBezTo>
                  <a:pt x="583176" y="35298"/>
                  <a:pt x="585075" y="18127"/>
                  <a:pt x="585378" y="0"/>
                </a:cubicBezTo>
                <a:cubicBezTo>
                  <a:pt x="628818" y="33878"/>
                  <a:pt x="663550" y="83200"/>
                  <a:pt x="693390" y="108012"/>
                </a:cubicBezTo>
                <a:cubicBezTo>
                  <a:pt x="647574" y="148959"/>
                  <a:pt x="639905" y="168556"/>
                  <a:pt x="585378" y="216024"/>
                </a:cubicBezTo>
                <a:cubicBezTo>
                  <a:pt x="584152" y="191019"/>
                  <a:pt x="582819" y="176864"/>
                  <a:pt x="585378" y="162018"/>
                </a:cubicBezTo>
                <a:cubicBezTo>
                  <a:pt x="406026" y="145483"/>
                  <a:pt x="244516" y="164846"/>
                  <a:pt x="108012" y="162018"/>
                </a:cubicBezTo>
                <a:cubicBezTo>
                  <a:pt x="106524" y="185275"/>
                  <a:pt x="109863" y="203716"/>
                  <a:pt x="108012" y="216024"/>
                </a:cubicBezTo>
                <a:cubicBezTo>
                  <a:pt x="84871" y="185262"/>
                  <a:pt x="45846" y="163556"/>
                  <a:pt x="0" y="108012"/>
                </a:cubicBezTo>
                <a:close/>
              </a:path>
              <a:path w="693390" h="216024" stroke="0" extrusionOk="0">
                <a:moveTo>
                  <a:pt x="0" y="108012"/>
                </a:moveTo>
                <a:cubicBezTo>
                  <a:pt x="41386" y="73280"/>
                  <a:pt x="85056" y="30197"/>
                  <a:pt x="108012" y="0"/>
                </a:cubicBezTo>
                <a:cubicBezTo>
                  <a:pt x="110002" y="15769"/>
                  <a:pt x="108280" y="30724"/>
                  <a:pt x="108012" y="54006"/>
                </a:cubicBezTo>
                <a:cubicBezTo>
                  <a:pt x="262431" y="43110"/>
                  <a:pt x="369575" y="73812"/>
                  <a:pt x="585378" y="54006"/>
                </a:cubicBezTo>
                <a:cubicBezTo>
                  <a:pt x="585171" y="38477"/>
                  <a:pt x="584612" y="15058"/>
                  <a:pt x="585378" y="0"/>
                </a:cubicBezTo>
                <a:cubicBezTo>
                  <a:pt x="620539" y="39912"/>
                  <a:pt x="650528" y="58527"/>
                  <a:pt x="693390" y="108012"/>
                </a:cubicBezTo>
                <a:cubicBezTo>
                  <a:pt x="651223" y="147830"/>
                  <a:pt x="612073" y="186367"/>
                  <a:pt x="585378" y="216024"/>
                </a:cubicBezTo>
                <a:cubicBezTo>
                  <a:pt x="583884" y="202048"/>
                  <a:pt x="586116" y="179982"/>
                  <a:pt x="585378" y="162018"/>
                </a:cubicBezTo>
                <a:cubicBezTo>
                  <a:pt x="376547" y="164521"/>
                  <a:pt x="222771" y="159565"/>
                  <a:pt x="108012" y="162018"/>
                </a:cubicBezTo>
                <a:cubicBezTo>
                  <a:pt x="107980" y="175584"/>
                  <a:pt x="106136" y="194877"/>
                  <a:pt x="108012" y="216024"/>
                </a:cubicBezTo>
                <a:cubicBezTo>
                  <a:pt x="78802" y="185437"/>
                  <a:pt x="24921" y="134268"/>
                  <a:pt x="0" y="108012"/>
                </a:cubicBezTo>
                <a:close/>
              </a:path>
            </a:pathLst>
          </a:custGeom>
          <a:solidFill>
            <a:srgbClr val="FFC000"/>
          </a:solidFill>
          <a:ln w="57150">
            <a:solidFill>
              <a:srgbClr val="FFC000"/>
            </a:solidFill>
            <a:extLst>
              <a:ext uri="{C807C97D-BFC1-408E-A445-0C87EB9F89A2}">
                <ask:lineSketchStyleProps xmlns:ask="http://schemas.microsoft.com/office/drawing/2018/sketchyshapes" sd="1201074621">
                  <a:prstGeom prst="leftRightArrow">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n w="0"/>
              <a:effectLst>
                <a:outerShdw blurRad="38100" dist="19050" dir="2700000" algn="tl" rotWithShape="0">
                  <a:schemeClr val="dk1">
                    <a:alpha val="40000"/>
                  </a:schemeClr>
                </a:outerShdw>
              </a:effectLst>
            </a:endParaRPr>
          </a:p>
        </p:txBody>
      </p:sp>
      <p:sp>
        <p:nvSpPr>
          <p:cNvPr id="5" name="Arrow: Left-Right 4">
            <a:extLst>
              <a:ext uri="{FF2B5EF4-FFF2-40B4-BE49-F238E27FC236}">
                <a16:creationId xmlns:a16="http://schemas.microsoft.com/office/drawing/2014/main" id="{2DF45EBA-AD3D-4F91-A011-29F594C7609B}"/>
              </a:ext>
            </a:extLst>
          </p:cNvPr>
          <p:cNvSpPr/>
          <p:nvPr/>
        </p:nvSpPr>
        <p:spPr>
          <a:xfrm>
            <a:off x="7457306" y="2462105"/>
            <a:ext cx="693390" cy="216024"/>
          </a:xfrm>
          <a:custGeom>
            <a:avLst/>
            <a:gdLst>
              <a:gd name="connsiteX0" fmla="*/ 0 w 693390"/>
              <a:gd name="connsiteY0" fmla="*/ 108012 h 216024"/>
              <a:gd name="connsiteX1" fmla="*/ 108012 w 693390"/>
              <a:gd name="connsiteY1" fmla="*/ 0 h 216024"/>
              <a:gd name="connsiteX2" fmla="*/ 108012 w 693390"/>
              <a:gd name="connsiteY2" fmla="*/ 54006 h 216024"/>
              <a:gd name="connsiteX3" fmla="*/ 585378 w 693390"/>
              <a:gd name="connsiteY3" fmla="*/ 54006 h 216024"/>
              <a:gd name="connsiteX4" fmla="*/ 585378 w 693390"/>
              <a:gd name="connsiteY4" fmla="*/ 0 h 216024"/>
              <a:gd name="connsiteX5" fmla="*/ 693390 w 693390"/>
              <a:gd name="connsiteY5" fmla="*/ 108012 h 216024"/>
              <a:gd name="connsiteX6" fmla="*/ 585378 w 693390"/>
              <a:gd name="connsiteY6" fmla="*/ 216024 h 216024"/>
              <a:gd name="connsiteX7" fmla="*/ 585378 w 693390"/>
              <a:gd name="connsiteY7" fmla="*/ 162018 h 216024"/>
              <a:gd name="connsiteX8" fmla="*/ 108012 w 693390"/>
              <a:gd name="connsiteY8" fmla="*/ 162018 h 216024"/>
              <a:gd name="connsiteX9" fmla="*/ 108012 w 693390"/>
              <a:gd name="connsiteY9" fmla="*/ 216024 h 216024"/>
              <a:gd name="connsiteX10" fmla="*/ 0 w 693390"/>
              <a:gd name="connsiteY10" fmla="*/ 108012 h 216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3390" h="216024" fill="none" extrusionOk="0">
                <a:moveTo>
                  <a:pt x="0" y="108012"/>
                </a:moveTo>
                <a:cubicBezTo>
                  <a:pt x="48667" y="49841"/>
                  <a:pt x="69384" y="48544"/>
                  <a:pt x="108012" y="0"/>
                </a:cubicBezTo>
                <a:cubicBezTo>
                  <a:pt x="109663" y="13966"/>
                  <a:pt x="110215" y="43031"/>
                  <a:pt x="108012" y="54006"/>
                </a:cubicBezTo>
                <a:cubicBezTo>
                  <a:pt x="219740" y="41716"/>
                  <a:pt x="406894" y="61818"/>
                  <a:pt x="585378" y="54006"/>
                </a:cubicBezTo>
                <a:cubicBezTo>
                  <a:pt x="583176" y="35298"/>
                  <a:pt x="585075" y="18127"/>
                  <a:pt x="585378" y="0"/>
                </a:cubicBezTo>
                <a:cubicBezTo>
                  <a:pt x="628818" y="33878"/>
                  <a:pt x="663550" y="83200"/>
                  <a:pt x="693390" y="108012"/>
                </a:cubicBezTo>
                <a:cubicBezTo>
                  <a:pt x="647574" y="148959"/>
                  <a:pt x="639905" y="168556"/>
                  <a:pt x="585378" y="216024"/>
                </a:cubicBezTo>
                <a:cubicBezTo>
                  <a:pt x="584152" y="191019"/>
                  <a:pt x="582819" y="176864"/>
                  <a:pt x="585378" y="162018"/>
                </a:cubicBezTo>
                <a:cubicBezTo>
                  <a:pt x="406026" y="145483"/>
                  <a:pt x="244516" y="164846"/>
                  <a:pt x="108012" y="162018"/>
                </a:cubicBezTo>
                <a:cubicBezTo>
                  <a:pt x="106524" y="185275"/>
                  <a:pt x="109863" y="203716"/>
                  <a:pt x="108012" y="216024"/>
                </a:cubicBezTo>
                <a:cubicBezTo>
                  <a:pt x="84871" y="185262"/>
                  <a:pt x="45846" y="163556"/>
                  <a:pt x="0" y="108012"/>
                </a:cubicBezTo>
                <a:close/>
              </a:path>
              <a:path w="693390" h="216024" stroke="0" extrusionOk="0">
                <a:moveTo>
                  <a:pt x="0" y="108012"/>
                </a:moveTo>
                <a:cubicBezTo>
                  <a:pt x="41386" y="73280"/>
                  <a:pt x="85056" y="30197"/>
                  <a:pt x="108012" y="0"/>
                </a:cubicBezTo>
                <a:cubicBezTo>
                  <a:pt x="110002" y="15769"/>
                  <a:pt x="108280" y="30724"/>
                  <a:pt x="108012" y="54006"/>
                </a:cubicBezTo>
                <a:cubicBezTo>
                  <a:pt x="262431" y="43110"/>
                  <a:pt x="369575" y="73812"/>
                  <a:pt x="585378" y="54006"/>
                </a:cubicBezTo>
                <a:cubicBezTo>
                  <a:pt x="585171" y="38477"/>
                  <a:pt x="584612" y="15058"/>
                  <a:pt x="585378" y="0"/>
                </a:cubicBezTo>
                <a:cubicBezTo>
                  <a:pt x="620539" y="39912"/>
                  <a:pt x="650528" y="58527"/>
                  <a:pt x="693390" y="108012"/>
                </a:cubicBezTo>
                <a:cubicBezTo>
                  <a:pt x="651223" y="147830"/>
                  <a:pt x="612073" y="186367"/>
                  <a:pt x="585378" y="216024"/>
                </a:cubicBezTo>
                <a:cubicBezTo>
                  <a:pt x="583884" y="202048"/>
                  <a:pt x="586116" y="179982"/>
                  <a:pt x="585378" y="162018"/>
                </a:cubicBezTo>
                <a:cubicBezTo>
                  <a:pt x="376547" y="164521"/>
                  <a:pt x="222771" y="159565"/>
                  <a:pt x="108012" y="162018"/>
                </a:cubicBezTo>
                <a:cubicBezTo>
                  <a:pt x="107980" y="175584"/>
                  <a:pt x="106136" y="194877"/>
                  <a:pt x="108012" y="216024"/>
                </a:cubicBezTo>
                <a:cubicBezTo>
                  <a:pt x="78802" y="185437"/>
                  <a:pt x="24921" y="134268"/>
                  <a:pt x="0" y="108012"/>
                </a:cubicBezTo>
                <a:close/>
              </a:path>
            </a:pathLst>
          </a:custGeom>
          <a:solidFill>
            <a:srgbClr val="FFC000"/>
          </a:solidFill>
          <a:ln w="57150">
            <a:solidFill>
              <a:srgbClr val="FFC000"/>
            </a:solidFill>
            <a:extLst>
              <a:ext uri="{C807C97D-BFC1-408E-A445-0C87EB9F89A2}">
                <ask:lineSketchStyleProps xmlns:ask="http://schemas.microsoft.com/office/drawing/2018/sketchyshapes" sd="1201074621">
                  <a:prstGeom prst="leftRightArrow">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ln w="0"/>
              <a:effectLst>
                <a:outerShdw blurRad="38100" dist="19050" dir="2700000" algn="tl" rotWithShape="0">
                  <a:schemeClr val="dk1">
                    <a:alpha val="40000"/>
                  </a:schemeClr>
                </a:outerShdw>
              </a:effectLst>
            </a:endParaRPr>
          </a:p>
        </p:txBody>
      </p:sp>
      <p:sp>
        <p:nvSpPr>
          <p:cNvPr id="7" name="TextBox 6">
            <a:extLst>
              <a:ext uri="{FF2B5EF4-FFF2-40B4-BE49-F238E27FC236}">
                <a16:creationId xmlns:a16="http://schemas.microsoft.com/office/drawing/2014/main" id="{934437D5-7E00-2450-28FF-E533E70659E0}"/>
              </a:ext>
            </a:extLst>
          </p:cNvPr>
          <p:cNvSpPr txBox="1"/>
          <p:nvPr/>
        </p:nvSpPr>
        <p:spPr>
          <a:xfrm>
            <a:off x="3607166" y="1581552"/>
            <a:ext cx="1464151" cy="430887"/>
          </a:xfrm>
          <a:custGeom>
            <a:avLst/>
            <a:gdLst>
              <a:gd name="connsiteX0" fmla="*/ 0 w 1464151"/>
              <a:gd name="connsiteY0" fmla="*/ 0 h 430887"/>
              <a:gd name="connsiteX1" fmla="*/ 517333 w 1464151"/>
              <a:gd name="connsiteY1" fmla="*/ 0 h 430887"/>
              <a:gd name="connsiteX2" fmla="*/ 1020025 w 1464151"/>
              <a:gd name="connsiteY2" fmla="*/ 0 h 430887"/>
              <a:gd name="connsiteX3" fmla="*/ 1464151 w 1464151"/>
              <a:gd name="connsiteY3" fmla="*/ 0 h 430887"/>
              <a:gd name="connsiteX4" fmla="*/ 1464151 w 1464151"/>
              <a:gd name="connsiteY4" fmla="*/ 430887 h 430887"/>
              <a:gd name="connsiteX5" fmla="*/ 1005384 w 1464151"/>
              <a:gd name="connsiteY5" fmla="*/ 430887 h 430887"/>
              <a:gd name="connsiteX6" fmla="*/ 517333 w 1464151"/>
              <a:gd name="connsiteY6" fmla="*/ 430887 h 430887"/>
              <a:gd name="connsiteX7" fmla="*/ 0 w 1464151"/>
              <a:gd name="connsiteY7" fmla="*/ 430887 h 430887"/>
              <a:gd name="connsiteX8" fmla="*/ 0 w 1464151"/>
              <a:gd name="connsiteY8" fmla="*/ 0 h 430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4151" h="430887" fill="none" extrusionOk="0">
                <a:moveTo>
                  <a:pt x="0" y="0"/>
                </a:moveTo>
                <a:cubicBezTo>
                  <a:pt x="206776" y="-16886"/>
                  <a:pt x="316145" y="-430"/>
                  <a:pt x="517333" y="0"/>
                </a:cubicBezTo>
                <a:cubicBezTo>
                  <a:pt x="718521" y="430"/>
                  <a:pt x="846078" y="-16093"/>
                  <a:pt x="1020025" y="0"/>
                </a:cubicBezTo>
                <a:cubicBezTo>
                  <a:pt x="1193972" y="16093"/>
                  <a:pt x="1339348" y="10514"/>
                  <a:pt x="1464151" y="0"/>
                </a:cubicBezTo>
                <a:cubicBezTo>
                  <a:pt x="1466884" y="191524"/>
                  <a:pt x="1460033" y="226415"/>
                  <a:pt x="1464151" y="430887"/>
                </a:cubicBezTo>
                <a:cubicBezTo>
                  <a:pt x="1308710" y="445695"/>
                  <a:pt x="1211998" y="410081"/>
                  <a:pt x="1005384" y="430887"/>
                </a:cubicBezTo>
                <a:cubicBezTo>
                  <a:pt x="798770" y="451693"/>
                  <a:pt x="661927" y="452983"/>
                  <a:pt x="517333" y="430887"/>
                </a:cubicBezTo>
                <a:cubicBezTo>
                  <a:pt x="372739" y="408791"/>
                  <a:pt x="146539" y="430959"/>
                  <a:pt x="0" y="430887"/>
                </a:cubicBezTo>
                <a:cubicBezTo>
                  <a:pt x="-17745" y="305286"/>
                  <a:pt x="-18489" y="127147"/>
                  <a:pt x="0" y="0"/>
                </a:cubicBezTo>
                <a:close/>
              </a:path>
              <a:path w="1464151" h="430887" stroke="0" extrusionOk="0">
                <a:moveTo>
                  <a:pt x="0" y="0"/>
                </a:moveTo>
                <a:cubicBezTo>
                  <a:pt x="165122" y="10482"/>
                  <a:pt x="364679" y="-5083"/>
                  <a:pt x="473409" y="0"/>
                </a:cubicBezTo>
                <a:cubicBezTo>
                  <a:pt x="582139" y="5083"/>
                  <a:pt x="763323" y="-6813"/>
                  <a:pt x="917535" y="0"/>
                </a:cubicBezTo>
                <a:cubicBezTo>
                  <a:pt x="1071747" y="6813"/>
                  <a:pt x="1262786" y="10437"/>
                  <a:pt x="1464151" y="0"/>
                </a:cubicBezTo>
                <a:cubicBezTo>
                  <a:pt x="1481880" y="128766"/>
                  <a:pt x="1482720" y="343004"/>
                  <a:pt x="1464151" y="430887"/>
                </a:cubicBezTo>
                <a:cubicBezTo>
                  <a:pt x="1258904" y="443423"/>
                  <a:pt x="1230705" y="440001"/>
                  <a:pt x="1005384" y="430887"/>
                </a:cubicBezTo>
                <a:cubicBezTo>
                  <a:pt x="780063" y="421773"/>
                  <a:pt x="685887" y="456015"/>
                  <a:pt x="488050" y="430887"/>
                </a:cubicBezTo>
                <a:cubicBezTo>
                  <a:pt x="290213" y="405759"/>
                  <a:pt x="155458" y="409810"/>
                  <a:pt x="0" y="430887"/>
                </a:cubicBezTo>
                <a:cubicBezTo>
                  <a:pt x="2170" y="328656"/>
                  <a:pt x="14438" y="165480"/>
                  <a:pt x="0" y="0"/>
                </a:cubicBezTo>
                <a:close/>
              </a:path>
            </a:pathLst>
          </a:custGeom>
          <a:solidFill>
            <a:srgbClr val="FFC000"/>
          </a:solidFill>
          <a:ln w="38100">
            <a:solidFill>
              <a:srgbClr val="FFC000"/>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0" tIns="0" rIns="0" bIns="0" rtlCol="0">
            <a:spAutoFit/>
          </a:bodyPr>
          <a:lstStyle/>
          <a:p>
            <a:pPr algn="ctr"/>
            <a:r>
              <a:rPr lang="en-US" sz="1400" dirty="0">
                <a:solidFill>
                  <a:schemeClr val="tx2"/>
                </a:solidFill>
              </a:rPr>
              <a:t>Regular meeting </a:t>
            </a:r>
          </a:p>
          <a:p>
            <a:pPr algn="ctr"/>
            <a:r>
              <a:rPr lang="en-GB" sz="1400" dirty="0">
                <a:solidFill>
                  <a:schemeClr val="tx2"/>
                </a:solidFill>
              </a:rPr>
              <a:t>(~ bi-weekly)</a:t>
            </a:r>
          </a:p>
        </p:txBody>
      </p:sp>
      <p:sp>
        <p:nvSpPr>
          <p:cNvPr id="10" name="TextBox 9">
            <a:extLst>
              <a:ext uri="{FF2B5EF4-FFF2-40B4-BE49-F238E27FC236}">
                <a16:creationId xmlns:a16="http://schemas.microsoft.com/office/drawing/2014/main" id="{3BD537FB-916E-0948-A6E9-ACA8DCE42EE1}"/>
              </a:ext>
            </a:extLst>
          </p:cNvPr>
          <p:cNvSpPr txBox="1"/>
          <p:nvPr/>
        </p:nvSpPr>
        <p:spPr>
          <a:xfrm>
            <a:off x="7071925" y="1581552"/>
            <a:ext cx="1464151" cy="430887"/>
          </a:xfrm>
          <a:custGeom>
            <a:avLst/>
            <a:gdLst>
              <a:gd name="connsiteX0" fmla="*/ 0 w 1464151"/>
              <a:gd name="connsiteY0" fmla="*/ 0 h 430887"/>
              <a:gd name="connsiteX1" fmla="*/ 502692 w 1464151"/>
              <a:gd name="connsiteY1" fmla="*/ 0 h 430887"/>
              <a:gd name="connsiteX2" fmla="*/ 990742 w 1464151"/>
              <a:gd name="connsiteY2" fmla="*/ 0 h 430887"/>
              <a:gd name="connsiteX3" fmla="*/ 1464151 w 1464151"/>
              <a:gd name="connsiteY3" fmla="*/ 0 h 430887"/>
              <a:gd name="connsiteX4" fmla="*/ 1464151 w 1464151"/>
              <a:gd name="connsiteY4" fmla="*/ 430887 h 430887"/>
              <a:gd name="connsiteX5" fmla="*/ 976101 w 1464151"/>
              <a:gd name="connsiteY5" fmla="*/ 430887 h 430887"/>
              <a:gd name="connsiteX6" fmla="*/ 517333 w 1464151"/>
              <a:gd name="connsiteY6" fmla="*/ 430887 h 430887"/>
              <a:gd name="connsiteX7" fmla="*/ 0 w 1464151"/>
              <a:gd name="connsiteY7" fmla="*/ 430887 h 430887"/>
              <a:gd name="connsiteX8" fmla="*/ 0 w 1464151"/>
              <a:gd name="connsiteY8" fmla="*/ 0 h 430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64151" h="430887" fill="none" extrusionOk="0">
                <a:moveTo>
                  <a:pt x="0" y="0"/>
                </a:moveTo>
                <a:cubicBezTo>
                  <a:pt x="133548" y="3853"/>
                  <a:pt x="264361" y="-17637"/>
                  <a:pt x="502692" y="0"/>
                </a:cubicBezTo>
                <a:cubicBezTo>
                  <a:pt x="741023" y="17637"/>
                  <a:pt x="821283" y="9842"/>
                  <a:pt x="990742" y="0"/>
                </a:cubicBezTo>
                <a:cubicBezTo>
                  <a:pt x="1160201" y="-9842"/>
                  <a:pt x="1294812" y="3796"/>
                  <a:pt x="1464151" y="0"/>
                </a:cubicBezTo>
                <a:cubicBezTo>
                  <a:pt x="1484863" y="191937"/>
                  <a:pt x="1453491" y="279737"/>
                  <a:pt x="1464151" y="430887"/>
                </a:cubicBezTo>
                <a:cubicBezTo>
                  <a:pt x="1271005" y="410692"/>
                  <a:pt x="1187221" y="428790"/>
                  <a:pt x="976101" y="430887"/>
                </a:cubicBezTo>
                <a:cubicBezTo>
                  <a:pt x="764981" y="432985"/>
                  <a:pt x="642524" y="445374"/>
                  <a:pt x="517333" y="430887"/>
                </a:cubicBezTo>
                <a:cubicBezTo>
                  <a:pt x="392142" y="416400"/>
                  <a:pt x="254848" y="454471"/>
                  <a:pt x="0" y="430887"/>
                </a:cubicBezTo>
                <a:cubicBezTo>
                  <a:pt x="18081" y="247767"/>
                  <a:pt x="15374" y="150310"/>
                  <a:pt x="0" y="0"/>
                </a:cubicBezTo>
                <a:close/>
              </a:path>
              <a:path w="1464151" h="430887" stroke="0" extrusionOk="0">
                <a:moveTo>
                  <a:pt x="0" y="0"/>
                </a:moveTo>
                <a:cubicBezTo>
                  <a:pt x="125575" y="-17251"/>
                  <a:pt x="327812" y="16704"/>
                  <a:pt x="458767" y="0"/>
                </a:cubicBezTo>
                <a:cubicBezTo>
                  <a:pt x="589722" y="-16704"/>
                  <a:pt x="777263" y="597"/>
                  <a:pt x="961459" y="0"/>
                </a:cubicBezTo>
                <a:cubicBezTo>
                  <a:pt x="1145655" y="-597"/>
                  <a:pt x="1259865" y="1980"/>
                  <a:pt x="1464151" y="0"/>
                </a:cubicBezTo>
                <a:cubicBezTo>
                  <a:pt x="1473217" y="104411"/>
                  <a:pt x="1474494" y="324976"/>
                  <a:pt x="1464151" y="430887"/>
                </a:cubicBezTo>
                <a:cubicBezTo>
                  <a:pt x="1261641" y="450292"/>
                  <a:pt x="1186528" y="438104"/>
                  <a:pt x="990742" y="430887"/>
                </a:cubicBezTo>
                <a:cubicBezTo>
                  <a:pt x="794956" y="423670"/>
                  <a:pt x="635158" y="439491"/>
                  <a:pt x="473409" y="430887"/>
                </a:cubicBezTo>
                <a:cubicBezTo>
                  <a:pt x="311660" y="422283"/>
                  <a:pt x="120831" y="424597"/>
                  <a:pt x="0" y="430887"/>
                </a:cubicBezTo>
                <a:cubicBezTo>
                  <a:pt x="-3136" y="225385"/>
                  <a:pt x="-13259" y="121397"/>
                  <a:pt x="0" y="0"/>
                </a:cubicBezTo>
                <a:close/>
              </a:path>
            </a:pathLst>
          </a:custGeom>
          <a:solidFill>
            <a:srgbClr val="FFC000"/>
          </a:solidFill>
          <a:ln w="38100">
            <a:solidFill>
              <a:srgbClr val="FFC000"/>
            </a:solidFill>
            <a:extLst>
              <a:ext uri="{C807C97D-BFC1-408E-A445-0C87EB9F89A2}">
                <ask:lineSketchStyleProps xmlns:ask="http://schemas.microsoft.com/office/drawing/2018/sketchyshapes" sd="852854689">
                  <a:prstGeom prst="rect">
                    <a:avLst/>
                  </a:prstGeom>
                  <ask:type>
                    <ask:lineSketchFreehand/>
                  </ask:type>
                </ask:lineSketchStyleProps>
              </a:ext>
            </a:extLst>
          </a:ln>
        </p:spPr>
        <p:txBody>
          <a:bodyPr wrap="square" lIns="0" tIns="0" rIns="0" bIns="0" rtlCol="0">
            <a:spAutoFit/>
          </a:bodyPr>
          <a:lstStyle/>
          <a:p>
            <a:pPr algn="ctr"/>
            <a:r>
              <a:rPr lang="en-US" sz="1400" dirty="0">
                <a:solidFill>
                  <a:schemeClr val="tx2"/>
                </a:solidFill>
              </a:rPr>
              <a:t>Regular reports </a:t>
            </a:r>
          </a:p>
          <a:p>
            <a:pPr algn="ctr"/>
            <a:r>
              <a:rPr lang="en-GB" sz="1400" dirty="0">
                <a:solidFill>
                  <a:schemeClr val="tx2"/>
                </a:solidFill>
              </a:rPr>
              <a:t>(~ 2-3 months)</a:t>
            </a:r>
          </a:p>
        </p:txBody>
      </p:sp>
      <p:sp>
        <p:nvSpPr>
          <p:cNvPr id="14" name="Rectangle 13">
            <a:extLst>
              <a:ext uri="{FF2B5EF4-FFF2-40B4-BE49-F238E27FC236}">
                <a16:creationId xmlns:a16="http://schemas.microsoft.com/office/drawing/2014/main" id="{FAB3D2BB-17B9-E42E-2267-0D37E400DCF5}"/>
              </a:ext>
            </a:extLst>
          </p:cNvPr>
          <p:cNvSpPr/>
          <p:nvPr/>
        </p:nvSpPr>
        <p:spPr>
          <a:xfrm>
            <a:off x="4295800" y="5061585"/>
            <a:ext cx="6408712" cy="959703"/>
          </a:xfrm>
          <a:custGeom>
            <a:avLst/>
            <a:gdLst>
              <a:gd name="connsiteX0" fmla="*/ 0 w 6408712"/>
              <a:gd name="connsiteY0" fmla="*/ 0 h 959703"/>
              <a:gd name="connsiteX1" fmla="*/ 448610 w 6408712"/>
              <a:gd name="connsiteY1" fmla="*/ 0 h 959703"/>
              <a:gd name="connsiteX2" fmla="*/ 1217655 w 6408712"/>
              <a:gd name="connsiteY2" fmla="*/ 0 h 959703"/>
              <a:gd name="connsiteX3" fmla="*/ 1922614 w 6408712"/>
              <a:gd name="connsiteY3" fmla="*/ 0 h 959703"/>
              <a:gd name="connsiteX4" fmla="*/ 2371223 w 6408712"/>
              <a:gd name="connsiteY4" fmla="*/ 0 h 959703"/>
              <a:gd name="connsiteX5" fmla="*/ 2948008 w 6408712"/>
              <a:gd name="connsiteY5" fmla="*/ 0 h 959703"/>
              <a:gd name="connsiteX6" fmla="*/ 3717053 w 6408712"/>
              <a:gd name="connsiteY6" fmla="*/ 0 h 959703"/>
              <a:gd name="connsiteX7" fmla="*/ 4357924 w 6408712"/>
              <a:gd name="connsiteY7" fmla="*/ 0 h 959703"/>
              <a:gd name="connsiteX8" fmla="*/ 5062882 w 6408712"/>
              <a:gd name="connsiteY8" fmla="*/ 0 h 959703"/>
              <a:gd name="connsiteX9" fmla="*/ 5639667 w 6408712"/>
              <a:gd name="connsiteY9" fmla="*/ 0 h 959703"/>
              <a:gd name="connsiteX10" fmla="*/ 6408712 w 6408712"/>
              <a:gd name="connsiteY10" fmla="*/ 0 h 959703"/>
              <a:gd name="connsiteX11" fmla="*/ 6408712 w 6408712"/>
              <a:gd name="connsiteY11" fmla="*/ 499046 h 959703"/>
              <a:gd name="connsiteX12" fmla="*/ 6408712 w 6408712"/>
              <a:gd name="connsiteY12" fmla="*/ 959703 h 959703"/>
              <a:gd name="connsiteX13" fmla="*/ 5960102 w 6408712"/>
              <a:gd name="connsiteY13" fmla="*/ 959703 h 959703"/>
              <a:gd name="connsiteX14" fmla="*/ 5511492 w 6408712"/>
              <a:gd name="connsiteY14" fmla="*/ 959703 h 959703"/>
              <a:gd name="connsiteX15" fmla="*/ 4806534 w 6408712"/>
              <a:gd name="connsiteY15" fmla="*/ 959703 h 959703"/>
              <a:gd name="connsiteX16" fmla="*/ 4357924 w 6408712"/>
              <a:gd name="connsiteY16" fmla="*/ 959703 h 959703"/>
              <a:gd name="connsiteX17" fmla="*/ 3717053 w 6408712"/>
              <a:gd name="connsiteY17" fmla="*/ 959703 h 959703"/>
              <a:gd name="connsiteX18" fmla="*/ 3204356 w 6408712"/>
              <a:gd name="connsiteY18" fmla="*/ 959703 h 959703"/>
              <a:gd name="connsiteX19" fmla="*/ 2563485 w 6408712"/>
              <a:gd name="connsiteY19" fmla="*/ 959703 h 959703"/>
              <a:gd name="connsiteX20" fmla="*/ 1922614 w 6408712"/>
              <a:gd name="connsiteY20" fmla="*/ 959703 h 959703"/>
              <a:gd name="connsiteX21" fmla="*/ 1281742 w 6408712"/>
              <a:gd name="connsiteY21" fmla="*/ 959703 h 959703"/>
              <a:gd name="connsiteX22" fmla="*/ 640871 w 6408712"/>
              <a:gd name="connsiteY22" fmla="*/ 959703 h 959703"/>
              <a:gd name="connsiteX23" fmla="*/ 0 w 6408712"/>
              <a:gd name="connsiteY23" fmla="*/ 959703 h 959703"/>
              <a:gd name="connsiteX24" fmla="*/ 0 w 6408712"/>
              <a:gd name="connsiteY24" fmla="*/ 470254 h 959703"/>
              <a:gd name="connsiteX25" fmla="*/ 0 w 6408712"/>
              <a:gd name="connsiteY25" fmla="*/ 0 h 959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408712" h="959703" fill="none" extrusionOk="0">
                <a:moveTo>
                  <a:pt x="0" y="0"/>
                </a:moveTo>
                <a:cubicBezTo>
                  <a:pt x="221678" y="9664"/>
                  <a:pt x="270611" y="7583"/>
                  <a:pt x="448610" y="0"/>
                </a:cubicBezTo>
                <a:cubicBezTo>
                  <a:pt x="626609" y="-7583"/>
                  <a:pt x="925153" y="18331"/>
                  <a:pt x="1217655" y="0"/>
                </a:cubicBezTo>
                <a:cubicBezTo>
                  <a:pt x="1510157" y="-18331"/>
                  <a:pt x="1663215" y="32564"/>
                  <a:pt x="1922614" y="0"/>
                </a:cubicBezTo>
                <a:cubicBezTo>
                  <a:pt x="2182013" y="-32564"/>
                  <a:pt x="2168234" y="3822"/>
                  <a:pt x="2371223" y="0"/>
                </a:cubicBezTo>
                <a:cubicBezTo>
                  <a:pt x="2574212" y="-3822"/>
                  <a:pt x="2824794" y="22724"/>
                  <a:pt x="2948008" y="0"/>
                </a:cubicBezTo>
                <a:cubicBezTo>
                  <a:pt x="3071222" y="-22724"/>
                  <a:pt x="3508684" y="24265"/>
                  <a:pt x="3717053" y="0"/>
                </a:cubicBezTo>
                <a:cubicBezTo>
                  <a:pt x="3925423" y="-24265"/>
                  <a:pt x="4175881" y="11232"/>
                  <a:pt x="4357924" y="0"/>
                </a:cubicBezTo>
                <a:cubicBezTo>
                  <a:pt x="4539967" y="-11232"/>
                  <a:pt x="4783566" y="15788"/>
                  <a:pt x="5062882" y="0"/>
                </a:cubicBezTo>
                <a:cubicBezTo>
                  <a:pt x="5342198" y="-15788"/>
                  <a:pt x="5492837" y="-26802"/>
                  <a:pt x="5639667" y="0"/>
                </a:cubicBezTo>
                <a:cubicBezTo>
                  <a:pt x="5786498" y="26802"/>
                  <a:pt x="6221360" y="-9194"/>
                  <a:pt x="6408712" y="0"/>
                </a:cubicBezTo>
                <a:cubicBezTo>
                  <a:pt x="6389103" y="202358"/>
                  <a:pt x="6410767" y="318214"/>
                  <a:pt x="6408712" y="499046"/>
                </a:cubicBezTo>
                <a:cubicBezTo>
                  <a:pt x="6406657" y="679878"/>
                  <a:pt x="6403292" y="783363"/>
                  <a:pt x="6408712" y="959703"/>
                </a:cubicBezTo>
                <a:cubicBezTo>
                  <a:pt x="6242425" y="966111"/>
                  <a:pt x="6110260" y="943622"/>
                  <a:pt x="5960102" y="959703"/>
                </a:cubicBezTo>
                <a:cubicBezTo>
                  <a:pt x="5809944" y="975785"/>
                  <a:pt x="5619443" y="961259"/>
                  <a:pt x="5511492" y="959703"/>
                </a:cubicBezTo>
                <a:cubicBezTo>
                  <a:pt x="5403541" y="958148"/>
                  <a:pt x="5140678" y="939671"/>
                  <a:pt x="4806534" y="959703"/>
                </a:cubicBezTo>
                <a:cubicBezTo>
                  <a:pt x="4472390" y="979735"/>
                  <a:pt x="4471224" y="980303"/>
                  <a:pt x="4357924" y="959703"/>
                </a:cubicBezTo>
                <a:cubicBezTo>
                  <a:pt x="4244624" y="939104"/>
                  <a:pt x="3911570" y="954416"/>
                  <a:pt x="3717053" y="959703"/>
                </a:cubicBezTo>
                <a:cubicBezTo>
                  <a:pt x="3522536" y="964990"/>
                  <a:pt x="3316972" y="977079"/>
                  <a:pt x="3204356" y="959703"/>
                </a:cubicBezTo>
                <a:cubicBezTo>
                  <a:pt x="3091740" y="942327"/>
                  <a:pt x="2694324" y="958602"/>
                  <a:pt x="2563485" y="959703"/>
                </a:cubicBezTo>
                <a:cubicBezTo>
                  <a:pt x="2432646" y="960804"/>
                  <a:pt x="2074975" y="927706"/>
                  <a:pt x="1922614" y="959703"/>
                </a:cubicBezTo>
                <a:cubicBezTo>
                  <a:pt x="1770253" y="991700"/>
                  <a:pt x="1537054" y="962417"/>
                  <a:pt x="1281742" y="959703"/>
                </a:cubicBezTo>
                <a:cubicBezTo>
                  <a:pt x="1026430" y="956989"/>
                  <a:pt x="872580" y="967389"/>
                  <a:pt x="640871" y="959703"/>
                </a:cubicBezTo>
                <a:cubicBezTo>
                  <a:pt x="409162" y="952017"/>
                  <a:pt x="266756" y="982682"/>
                  <a:pt x="0" y="959703"/>
                </a:cubicBezTo>
                <a:cubicBezTo>
                  <a:pt x="-17378" y="800300"/>
                  <a:pt x="15724" y="705948"/>
                  <a:pt x="0" y="470254"/>
                </a:cubicBezTo>
                <a:cubicBezTo>
                  <a:pt x="-15724" y="234560"/>
                  <a:pt x="-19853" y="154470"/>
                  <a:pt x="0" y="0"/>
                </a:cubicBezTo>
                <a:close/>
              </a:path>
              <a:path w="6408712" h="959703" stroke="0" extrusionOk="0">
                <a:moveTo>
                  <a:pt x="0" y="0"/>
                </a:moveTo>
                <a:cubicBezTo>
                  <a:pt x="273000" y="23850"/>
                  <a:pt x="399862" y="26165"/>
                  <a:pt x="576784" y="0"/>
                </a:cubicBezTo>
                <a:cubicBezTo>
                  <a:pt x="753706" y="-26165"/>
                  <a:pt x="853360" y="-8101"/>
                  <a:pt x="1025394" y="0"/>
                </a:cubicBezTo>
                <a:cubicBezTo>
                  <a:pt x="1197428" y="8101"/>
                  <a:pt x="1565324" y="-27184"/>
                  <a:pt x="1794439" y="0"/>
                </a:cubicBezTo>
                <a:cubicBezTo>
                  <a:pt x="2023555" y="27184"/>
                  <a:pt x="2084481" y="-9530"/>
                  <a:pt x="2371223" y="0"/>
                </a:cubicBezTo>
                <a:cubicBezTo>
                  <a:pt x="2657965" y="9530"/>
                  <a:pt x="2775713" y="-23564"/>
                  <a:pt x="2948008" y="0"/>
                </a:cubicBezTo>
                <a:cubicBezTo>
                  <a:pt x="3120304" y="23564"/>
                  <a:pt x="3419544" y="-6863"/>
                  <a:pt x="3717053" y="0"/>
                </a:cubicBezTo>
                <a:cubicBezTo>
                  <a:pt x="4014563" y="6863"/>
                  <a:pt x="4049809" y="-11118"/>
                  <a:pt x="4229750" y="0"/>
                </a:cubicBezTo>
                <a:cubicBezTo>
                  <a:pt x="4409691" y="11118"/>
                  <a:pt x="4662209" y="18001"/>
                  <a:pt x="4998795" y="0"/>
                </a:cubicBezTo>
                <a:cubicBezTo>
                  <a:pt x="5335381" y="-18001"/>
                  <a:pt x="5393073" y="16018"/>
                  <a:pt x="5767841" y="0"/>
                </a:cubicBezTo>
                <a:cubicBezTo>
                  <a:pt x="6142609" y="-16018"/>
                  <a:pt x="6232971" y="-1870"/>
                  <a:pt x="6408712" y="0"/>
                </a:cubicBezTo>
                <a:cubicBezTo>
                  <a:pt x="6417147" y="110218"/>
                  <a:pt x="6412006" y="254339"/>
                  <a:pt x="6408712" y="499046"/>
                </a:cubicBezTo>
                <a:cubicBezTo>
                  <a:pt x="6405418" y="743753"/>
                  <a:pt x="6414848" y="758446"/>
                  <a:pt x="6408712" y="959703"/>
                </a:cubicBezTo>
                <a:cubicBezTo>
                  <a:pt x="6300148" y="947837"/>
                  <a:pt x="6151142" y="959130"/>
                  <a:pt x="5960102" y="959703"/>
                </a:cubicBezTo>
                <a:cubicBezTo>
                  <a:pt x="5769062" y="960277"/>
                  <a:pt x="5529494" y="997060"/>
                  <a:pt x="5191057" y="959703"/>
                </a:cubicBezTo>
                <a:cubicBezTo>
                  <a:pt x="4852620" y="922346"/>
                  <a:pt x="4886036" y="962887"/>
                  <a:pt x="4678360" y="959703"/>
                </a:cubicBezTo>
                <a:cubicBezTo>
                  <a:pt x="4470684" y="956519"/>
                  <a:pt x="4252285" y="958620"/>
                  <a:pt x="4037489" y="959703"/>
                </a:cubicBezTo>
                <a:cubicBezTo>
                  <a:pt x="3822693" y="960786"/>
                  <a:pt x="3454325" y="936412"/>
                  <a:pt x="3268443" y="959703"/>
                </a:cubicBezTo>
                <a:cubicBezTo>
                  <a:pt x="3082561" y="982994"/>
                  <a:pt x="2825187" y="935838"/>
                  <a:pt x="2627572" y="959703"/>
                </a:cubicBezTo>
                <a:cubicBezTo>
                  <a:pt x="2429957" y="983568"/>
                  <a:pt x="2315939" y="980079"/>
                  <a:pt x="2178962" y="959703"/>
                </a:cubicBezTo>
                <a:cubicBezTo>
                  <a:pt x="2041985" y="939328"/>
                  <a:pt x="1791119" y="938637"/>
                  <a:pt x="1666265" y="959703"/>
                </a:cubicBezTo>
                <a:cubicBezTo>
                  <a:pt x="1541411" y="980769"/>
                  <a:pt x="1058974" y="956087"/>
                  <a:pt x="897220" y="959703"/>
                </a:cubicBezTo>
                <a:cubicBezTo>
                  <a:pt x="735466" y="963319"/>
                  <a:pt x="390863" y="941937"/>
                  <a:pt x="0" y="959703"/>
                </a:cubicBezTo>
                <a:cubicBezTo>
                  <a:pt x="11018" y="757221"/>
                  <a:pt x="-15866" y="610835"/>
                  <a:pt x="0" y="499046"/>
                </a:cubicBezTo>
                <a:cubicBezTo>
                  <a:pt x="15866" y="387257"/>
                  <a:pt x="-7393" y="207262"/>
                  <a:pt x="0" y="0"/>
                </a:cubicBezTo>
                <a:close/>
              </a:path>
            </a:pathLst>
          </a:custGeom>
          <a:ln w="38100">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Documentation in Confluence page</a:t>
            </a:r>
          </a:p>
          <a:p>
            <a:pPr algn="ctr"/>
            <a:r>
              <a:rPr lang="en-GB" dirty="0">
                <a:solidFill>
                  <a:schemeClr val="accent2"/>
                </a:solidFill>
                <a:hlinkClick r:id="rId2">
                  <a:extLst>
                    <a:ext uri="{A12FA001-AC4F-418D-AE19-62706E023703}">
                      <ahyp:hlinkClr xmlns:ahyp="http://schemas.microsoft.com/office/drawing/2018/hyperlinkcolor" val="tx"/>
                    </a:ext>
                  </a:extLst>
                </a:hlinkClick>
              </a:rPr>
              <a:t>ATS SoC Common Framework Project</a:t>
            </a:r>
            <a:endParaRPr lang="en-GB" dirty="0">
              <a:solidFill>
                <a:schemeClr val="accent2"/>
              </a:solidFill>
            </a:endParaRPr>
          </a:p>
          <a:p>
            <a:pPr algn="ctr"/>
            <a:r>
              <a:rPr lang="en-GB" dirty="0">
                <a:solidFill>
                  <a:schemeClr val="bg1"/>
                </a:solidFill>
              </a:rPr>
              <a:t>Subscribe to update e-group: </a:t>
            </a:r>
            <a:r>
              <a:rPr lang="en-GB" dirty="0">
                <a:solidFill>
                  <a:schemeClr val="accent2"/>
                </a:solidFill>
                <a:hlinkClick r:id="rId3">
                  <a:extLst>
                    <a:ext uri="{A12FA001-AC4F-418D-AE19-62706E023703}">
                      <ahyp:hlinkClr xmlns:ahyp="http://schemas.microsoft.com/office/drawing/2018/hyperlinkcolor" val="tx"/>
                    </a:ext>
                  </a:extLst>
                </a:hlinkClick>
              </a:rPr>
              <a:t>ats-soc-update</a:t>
            </a:r>
            <a:endParaRPr lang="en-GB" dirty="0">
              <a:solidFill>
                <a:schemeClr val="accent2"/>
              </a:solidFill>
            </a:endParaRPr>
          </a:p>
        </p:txBody>
      </p:sp>
      <p:sp>
        <p:nvSpPr>
          <p:cNvPr id="15" name="Footer Placeholder 14">
            <a:extLst>
              <a:ext uri="{FF2B5EF4-FFF2-40B4-BE49-F238E27FC236}">
                <a16:creationId xmlns:a16="http://schemas.microsoft.com/office/drawing/2014/main" id="{3920B96B-2433-AF4D-65B2-3FA09C1FB479}"/>
              </a:ext>
            </a:extLst>
          </p:cNvPr>
          <p:cNvSpPr>
            <a:spLocks noGrp="1"/>
          </p:cNvSpPr>
          <p:nvPr>
            <p:ph type="ftr" sz="quarter" idx="11"/>
          </p:nvPr>
        </p:nvSpPr>
        <p:spPr/>
        <p:txBody>
          <a:bodyPr/>
          <a:lstStyle/>
          <a:p>
            <a:r>
              <a:rPr lang="en-GB"/>
              <a:t>BI Day 2024 - ATS SoC Framework - I. Degl'Innocenti</a:t>
            </a:r>
            <a:endParaRPr lang="en-US" dirty="0"/>
          </a:p>
        </p:txBody>
      </p:sp>
      <p:sp>
        <p:nvSpPr>
          <p:cNvPr id="16" name="Rectangle: Rounded Corners 15">
            <a:extLst>
              <a:ext uri="{FF2B5EF4-FFF2-40B4-BE49-F238E27FC236}">
                <a16:creationId xmlns:a16="http://schemas.microsoft.com/office/drawing/2014/main" id="{9E3750AC-B984-D918-B398-B3B9AB5AD7D6}"/>
              </a:ext>
            </a:extLst>
          </p:cNvPr>
          <p:cNvSpPr/>
          <p:nvPr/>
        </p:nvSpPr>
        <p:spPr>
          <a:xfrm>
            <a:off x="1307468" y="3477477"/>
            <a:ext cx="2429036" cy="360041"/>
          </a:xfrm>
          <a:custGeom>
            <a:avLst/>
            <a:gdLst>
              <a:gd name="connsiteX0" fmla="*/ 0 w 2429036"/>
              <a:gd name="connsiteY0" fmla="*/ 60008 h 360041"/>
              <a:gd name="connsiteX1" fmla="*/ 60008 w 2429036"/>
              <a:gd name="connsiteY1" fmla="*/ 0 h 360041"/>
              <a:gd name="connsiteX2" fmla="*/ 614173 w 2429036"/>
              <a:gd name="connsiteY2" fmla="*/ 0 h 360041"/>
              <a:gd name="connsiteX3" fmla="*/ 1168338 w 2429036"/>
              <a:gd name="connsiteY3" fmla="*/ 0 h 360041"/>
              <a:gd name="connsiteX4" fmla="*/ 1676322 w 2429036"/>
              <a:gd name="connsiteY4" fmla="*/ 0 h 360041"/>
              <a:gd name="connsiteX5" fmla="*/ 2369028 w 2429036"/>
              <a:gd name="connsiteY5" fmla="*/ 0 h 360041"/>
              <a:gd name="connsiteX6" fmla="*/ 2429036 w 2429036"/>
              <a:gd name="connsiteY6" fmla="*/ 60008 h 360041"/>
              <a:gd name="connsiteX7" fmla="*/ 2429036 w 2429036"/>
              <a:gd name="connsiteY7" fmla="*/ 300033 h 360041"/>
              <a:gd name="connsiteX8" fmla="*/ 2369028 w 2429036"/>
              <a:gd name="connsiteY8" fmla="*/ 360041 h 360041"/>
              <a:gd name="connsiteX9" fmla="*/ 1837953 w 2429036"/>
              <a:gd name="connsiteY9" fmla="*/ 360041 h 360041"/>
              <a:gd name="connsiteX10" fmla="*/ 1237608 w 2429036"/>
              <a:gd name="connsiteY10" fmla="*/ 360041 h 360041"/>
              <a:gd name="connsiteX11" fmla="*/ 637263 w 2429036"/>
              <a:gd name="connsiteY11" fmla="*/ 360041 h 360041"/>
              <a:gd name="connsiteX12" fmla="*/ 60008 w 2429036"/>
              <a:gd name="connsiteY12" fmla="*/ 360041 h 360041"/>
              <a:gd name="connsiteX13" fmla="*/ 0 w 2429036"/>
              <a:gd name="connsiteY13" fmla="*/ 300033 h 360041"/>
              <a:gd name="connsiteX14" fmla="*/ 0 w 2429036"/>
              <a:gd name="connsiteY14" fmla="*/ 60008 h 360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29036" h="360041" extrusionOk="0">
                <a:moveTo>
                  <a:pt x="0" y="60008"/>
                </a:moveTo>
                <a:cubicBezTo>
                  <a:pt x="-2062" y="21008"/>
                  <a:pt x="30167" y="-1306"/>
                  <a:pt x="60008" y="0"/>
                </a:cubicBezTo>
                <a:cubicBezTo>
                  <a:pt x="273359" y="-22649"/>
                  <a:pt x="340763" y="-20300"/>
                  <a:pt x="614173" y="0"/>
                </a:cubicBezTo>
                <a:cubicBezTo>
                  <a:pt x="887584" y="20300"/>
                  <a:pt x="982142" y="-25180"/>
                  <a:pt x="1168338" y="0"/>
                </a:cubicBezTo>
                <a:cubicBezTo>
                  <a:pt x="1354534" y="25180"/>
                  <a:pt x="1509157" y="5361"/>
                  <a:pt x="1676322" y="0"/>
                </a:cubicBezTo>
                <a:cubicBezTo>
                  <a:pt x="1843487" y="-5361"/>
                  <a:pt x="2088966" y="8665"/>
                  <a:pt x="2369028" y="0"/>
                </a:cubicBezTo>
                <a:cubicBezTo>
                  <a:pt x="2403398" y="-3702"/>
                  <a:pt x="2432104" y="21085"/>
                  <a:pt x="2429036" y="60008"/>
                </a:cubicBezTo>
                <a:cubicBezTo>
                  <a:pt x="2429717" y="168850"/>
                  <a:pt x="2426875" y="204001"/>
                  <a:pt x="2429036" y="300033"/>
                </a:cubicBezTo>
                <a:cubicBezTo>
                  <a:pt x="2427224" y="335924"/>
                  <a:pt x="2400005" y="360718"/>
                  <a:pt x="2369028" y="360041"/>
                </a:cubicBezTo>
                <a:cubicBezTo>
                  <a:pt x="2168016" y="336005"/>
                  <a:pt x="2068459" y="340665"/>
                  <a:pt x="1837953" y="360041"/>
                </a:cubicBezTo>
                <a:cubicBezTo>
                  <a:pt x="1607448" y="379417"/>
                  <a:pt x="1419473" y="330030"/>
                  <a:pt x="1237608" y="360041"/>
                </a:cubicBezTo>
                <a:cubicBezTo>
                  <a:pt x="1055744" y="390052"/>
                  <a:pt x="768207" y="372459"/>
                  <a:pt x="637263" y="360041"/>
                </a:cubicBezTo>
                <a:cubicBezTo>
                  <a:pt x="506319" y="347623"/>
                  <a:pt x="298734" y="354044"/>
                  <a:pt x="60008" y="360041"/>
                </a:cubicBezTo>
                <a:cubicBezTo>
                  <a:pt x="20795" y="362766"/>
                  <a:pt x="-3214" y="330856"/>
                  <a:pt x="0" y="300033"/>
                </a:cubicBezTo>
                <a:cubicBezTo>
                  <a:pt x="-9458" y="246241"/>
                  <a:pt x="-9196" y="149183"/>
                  <a:pt x="0" y="60008"/>
                </a:cubicBezTo>
                <a:close/>
              </a:path>
            </a:pathLst>
          </a:custGeom>
          <a:noFill/>
          <a:ln w="57150">
            <a:solidFill>
              <a:schemeClr val="accent3"/>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Rounded Corners 16">
            <a:extLst>
              <a:ext uri="{FF2B5EF4-FFF2-40B4-BE49-F238E27FC236}">
                <a16:creationId xmlns:a16="http://schemas.microsoft.com/office/drawing/2014/main" id="{C2D03AA3-E0BA-FA91-92F1-E9AE3B56EC13}"/>
              </a:ext>
            </a:extLst>
          </p:cNvPr>
          <p:cNvSpPr/>
          <p:nvPr/>
        </p:nvSpPr>
        <p:spPr>
          <a:xfrm>
            <a:off x="1307468" y="4296988"/>
            <a:ext cx="2429036" cy="644180"/>
          </a:xfrm>
          <a:custGeom>
            <a:avLst/>
            <a:gdLst>
              <a:gd name="connsiteX0" fmla="*/ 0 w 2429036"/>
              <a:gd name="connsiteY0" fmla="*/ 107365 h 644180"/>
              <a:gd name="connsiteX1" fmla="*/ 107365 w 2429036"/>
              <a:gd name="connsiteY1" fmla="*/ 0 h 644180"/>
              <a:gd name="connsiteX2" fmla="*/ 638798 w 2429036"/>
              <a:gd name="connsiteY2" fmla="*/ 0 h 644180"/>
              <a:gd name="connsiteX3" fmla="*/ 1170232 w 2429036"/>
              <a:gd name="connsiteY3" fmla="*/ 0 h 644180"/>
              <a:gd name="connsiteX4" fmla="*/ 1657379 w 2429036"/>
              <a:gd name="connsiteY4" fmla="*/ 0 h 644180"/>
              <a:gd name="connsiteX5" fmla="*/ 2321671 w 2429036"/>
              <a:gd name="connsiteY5" fmla="*/ 0 h 644180"/>
              <a:gd name="connsiteX6" fmla="*/ 2429036 w 2429036"/>
              <a:gd name="connsiteY6" fmla="*/ 107365 h 644180"/>
              <a:gd name="connsiteX7" fmla="*/ 2429036 w 2429036"/>
              <a:gd name="connsiteY7" fmla="*/ 536815 h 644180"/>
              <a:gd name="connsiteX8" fmla="*/ 2321671 w 2429036"/>
              <a:gd name="connsiteY8" fmla="*/ 644180 h 644180"/>
              <a:gd name="connsiteX9" fmla="*/ 1812381 w 2429036"/>
              <a:gd name="connsiteY9" fmla="*/ 644180 h 644180"/>
              <a:gd name="connsiteX10" fmla="*/ 1236661 w 2429036"/>
              <a:gd name="connsiteY10" fmla="*/ 644180 h 644180"/>
              <a:gd name="connsiteX11" fmla="*/ 660942 w 2429036"/>
              <a:gd name="connsiteY11" fmla="*/ 644180 h 644180"/>
              <a:gd name="connsiteX12" fmla="*/ 107365 w 2429036"/>
              <a:gd name="connsiteY12" fmla="*/ 644180 h 644180"/>
              <a:gd name="connsiteX13" fmla="*/ 0 w 2429036"/>
              <a:gd name="connsiteY13" fmla="*/ 536815 h 644180"/>
              <a:gd name="connsiteX14" fmla="*/ 0 w 2429036"/>
              <a:gd name="connsiteY14" fmla="*/ 107365 h 644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29036" h="644180" extrusionOk="0">
                <a:moveTo>
                  <a:pt x="0" y="107365"/>
                </a:moveTo>
                <a:cubicBezTo>
                  <a:pt x="-1110" y="44917"/>
                  <a:pt x="54639" y="-2598"/>
                  <a:pt x="107365" y="0"/>
                </a:cubicBezTo>
                <a:cubicBezTo>
                  <a:pt x="229859" y="-4454"/>
                  <a:pt x="475654" y="-4705"/>
                  <a:pt x="638798" y="0"/>
                </a:cubicBezTo>
                <a:cubicBezTo>
                  <a:pt x="801942" y="4705"/>
                  <a:pt x="973113" y="3253"/>
                  <a:pt x="1170232" y="0"/>
                </a:cubicBezTo>
                <a:cubicBezTo>
                  <a:pt x="1367351" y="-3253"/>
                  <a:pt x="1508954" y="2902"/>
                  <a:pt x="1657379" y="0"/>
                </a:cubicBezTo>
                <a:cubicBezTo>
                  <a:pt x="1805804" y="-2902"/>
                  <a:pt x="2160026" y="-14873"/>
                  <a:pt x="2321671" y="0"/>
                </a:cubicBezTo>
                <a:cubicBezTo>
                  <a:pt x="2382952" y="-5981"/>
                  <a:pt x="2431546" y="43339"/>
                  <a:pt x="2429036" y="107365"/>
                </a:cubicBezTo>
                <a:cubicBezTo>
                  <a:pt x="2436199" y="285737"/>
                  <a:pt x="2450392" y="354480"/>
                  <a:pt x="2429036" y="536815"/>
                </a:cubicBezTo>
                <a:cubicBezTo>
                  <a:pt x="2422035" y="606731"/>
                  <a:pt x="2371107" y="647261"/>
                  <a:pt x="2321671" y="644180"/>
                </a:cubicBezTo>
                <a:cubicBezTo>
                  <a:pt x="2145295" y="667895"/>
                  <a:pt x="2041192" y="652534"/>
                  <a:pt x="1812381" y="644180"/>
                </a:cubicBezTo>
                <a:cubicBezTo>
                  <a:pt x="1583570" y="635827"/>
                  <a:pt x="1388898" y="667845"/>
                  <a:pt x="1236661" y="644180"/>
                </a:cubicBezTo>
                <a:cubicBezTo>
                  <a:pt x="1084424" y="620515"/>
                  <a:pt x="910612" y="662568"/>
                  <a:pt x="660942" y="644180"/>
                </a:cubicBezTo>
                <a:cubicBezTo>
                  <a:pt x="411272" y="625792"/>
                  <a:pt x="236920" y="650684"/>
                  <a:pt x="107365" y="644180"/>
                </a:cubicBezTo>
                <a:cubicBezTo>
                  <a:pt x="45585" y="645295"/>
                  <a:pt x="-1977" y="594685"/>
                  <a:pt x="0" y="536815"/>
                </a:cubicBezTo>
                <a:cubicBezTo>
                  <a:pt x="4674" y="378731"/>
                  <a:pt x="8438" y="197016"/>
                  <a:pt x="0" y="107365"/>
                </a:cubicBezTo>
                <a:close/>
              </a:path>
            </a:pathLst>
          </a:custGeom>
          <a:noFill/>
          <a:ln w="57150">
            <a:solidFill>
              <a:schemeClr val="accent3"/>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Graphic 23" descr="Cheers with solid fill">
            <a:extLst>
              <a:ext uri="{FF2B5EF4-FFF2-40B4-BE49-F238E27FC236}">
                <a16:creationId xmlns:a16="http://schemas.microsoft.com/office/drawing/2014/main" id="{07CE2EA6-23AB-A133-408B-1107731D259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99318" y="3704678"/>
            <a:ext cx="914400" cy="914400"/>
          </a:xfrm>
          <a:prstGeom prst="rect">
            <a:avLst/>
          </a:prstGeom>
        </p:spPr>
      </p:pic>
    </p:spTree>
    <p:extLst>
      <p:ext uri="{BB962C8B-B14F-4D97-AF65-F5344CB8AC3E}">
        <p14:creationId xmlns:p14="http://schemas.microsoft.com/office/powerpoint/2010/main" val="3763609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59EF4-A593-0681-AFB4-5195E246B920}"/>
              </a:ext>
            </a:extLst>
          </p:cNvPr>
          <p:cNvSpPr>
            <a:spLocks noGrp="1"/>
          </p:cNvSpPr>
          <p:nvPr>
            <p:ph idx="1"/>
          </p:nvPr>
        </p:nvSpPr>
        <p:spPr/>
        <p:txBody>
          <a:bodyPr>
            <a:normAutofit/>
          </a:bodyPr>
          <a:lstStyle/>
          <a:p>
            <a:r>
              <a:rPr lang="en-US" dirty="0"/>
              <a:t>Introduction </a:t>
            </a:r>
          </a:p>
          <a:p>
            <a:r>
              <a:rPr lang="en-US" dirty="0"/>
              <a:t>The ATS SoC framework taskforce: how SoCs are used in ATS</a:t>
            </a:r>
          </a:p>
          <a:p>
            <a:r>
              <a:rPr lang="en-US" dirty="0"/>
              <a:t>The ATS SoC framework project: towards a standard framework to use SoCs in ATS</a:t>
            </a:r>
          </a:p>
          <a:p>
            <a:r>
              <a:rPr lang="en-US" dirty="0"/>
              <a:t>Conclusions</a:t>
            </a:r>
            <a:endParaRPr lang="en-GB" dirty="0"/>
          </a:p>
        </p:txBody>
      </p:sp>
      <p:sp>
        <p:nvSpPr>
          <p:cNvPr id="3" name="Title 2">
            <a:extLst>
              <a:ext uri="{FF2B5EF4-FFF2-40B4-BE49-F238E27FC236}">
                <a16:creationId xmlns:a16="http://schemas.microsoft.com/office/drawing/2014/main" id="{C121039F-D5F6-8DEF-564B-9E89EDE1B752}"/>
              </a:ext>
            </a:extLst>
          </p:cNvPr>
          <p:cNvSpPr>
            <a:spLocks noGrp="1"/>
          </p:cNvSpPr>
          <p:nvPr>
            <p:ph type="title"/>
          </p:nvPr>
        </p:nvSpPr>
        <p:spPr/>
        <p:txBody>
          <a:bodyPr/>
          <a:lstStyle/>
          <a:p>
            <a:r>
              <a:rPr lang="en-US" dirty="0"/>
              <a:t>Outline</a:t>
            </a:r>
            <a:endParaRPr lang="en-GB" dirty="0"/>
          </a:p>
        </p:txBody>
      </p:sp>
      <p:sp>
        <p:nvSpPr>
          <p:cNvPr id="4" name="Date Placeholder 3">
            <a:extLst>
              <a:ext uri="{FF2B5EF4-FFF2-40B4-BE49-F238E27FC236}">
                <a16:creationId xmlns:a16="http://schemas.microsoft.com/office/drawing/2014/main" id="{CE10E8F3-46C8-77D3-3745-6F9E24D75FEC}"/>
              </a:ext>
            </a:extLst>
          </p:cNvPr>
          <p:cNvSpPr>
            <a:spLocks noGrp="1"/>
          </p:cNvSpPr>
          <p:nvPr>
            <p:ph type="dt" sz="half" idx="10"/>
          </p:nvPr>
        </p:nvSpPr>
        <p:spPr/>
        <p:txBody>
          <a:bodyPr/>
          <a:lstStyle/>
          <a:p>
            <a:r>
              <a:rPr lang="en-US"/>
              <a:t>13/12/2024</a:t>
            </a:r>
            <a:endParaRPr lang="en-US" dirty="0"/>
          </a:p>
        </p:txBody>
      </p:sp>
      <p:sp>
        <p:nvSpPr>
          <p:cNvPr id="5" name="Slide Number Placeholder 4">
            <a:extLst>
              <a:ext uri="{FF2B5EF4-FFF2-40B4-BE49-F238E27FC236}">
                <a16:creationId xmlns:a16="http://schemas.microsoft.com/office/drawing/2014/main" id="{ECCF0644-F4E8-852A-35E9-6244BF28483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6" name="Footer Placeholder 5">
            <a:extLst>
              <a:ext uri="{FF2B5EF4-FFF2-40B4-BE49-F238E27FC236}">
                <a16:creationId xmlns:a16="http://schemas.microsoft.com/office/drawing/2014/main" id="{032D4B3F-5DAA-A617-DB45-EA64FE6B2E49}"/>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23524885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C6BDD17F-2EFA-B7F3-278F-5434A71D4832}"/>
              </a:ext>
            </a:extLst>
          </p:cNvPr>
          <p:cNvSpPr/>
          <p:nvPr/>
        </p:nvSpPr>
        <p:spPr>
          <a:xfrm>
            <a:off x="623392" y="1481926"/>
            <a:ext cx="3492996" cy="506914"/>
          </a:xfrm>
          <a:custGeom>
            <a:avLst/>
            <a:gdLst>
              <a:gd name="connsiteX0" fmla="*/ 0 w 3492996"/>
              <a:gd name="connsiteY0" fmla="*/ 84487 h 506914"/>
              <a:gd name="connsiteX1" fmla="*/ 84487 w 3492996"/>
              <a:gd name="connsiteY1" fmla="*/ 0 h 506914"/>
              <a:gd name="connsiteX2" fmla="*/ 815772 w 3492996"/>
              <a:gd name="connsiteY2" fmla="*/ 0 h 506914"/>
              <a:gd name="connsiteX3" fmla="*/ 1447336 w 3492996"/>
              <a:gd name="connsiteY3" fmla="*/ 0 h 506914"/>
              <a:gd name="connsiteX4" fmla="*/ 2078900 w 3492996"/>
              <a:gd name="connsiteY4" fmla="*/ 0 h 506914"/>
              <a:gd name="connsiteX5" fmla="*/ 2810185 w 3492996"/>
              <a:gd name="connsiteY5" fmla="*/ 0 h 506914"/>
              <a:gd name="connsiteX6" fmla="*/ 3408509 w 3492996"/>
              <a:gd name="connsiteY6" fmla="*/ 0 h 506914"/>
              <a:gd name="connsiteX7" fmla="*/ 3492996 w 3492996"/>
              <a:gd name="connsiteY7" fmla="*/ 84487 h 506914"/>
              <a:gd name="connsiteX8" fmla="*/ 3492996 w 3492996"/>
              <a:gd name="connsiteY8" fmla="*/ 422427 h 506914"/>
              <a:gd name="connsiteX9" fmla="*/ 3408509 w 3492996"/>
              <a:gd name="connsiteY9" fmla="*/ 506914 h 506914"/>
              <a:gd name="connsiteX10" fmla="*/ 2677224 w 3492996"/>
              <a:gd name="connsiteY10" fmla="*/ 506914 h 506914"/>
              <a:gd name="connsiteX11" fmla="*/ 2078900 w 3492996"/>
              <a:gd name="connsiteY11" fmla="*/ 506914 h 506914"/>
              <a:gd name="connsiteX12" fmla="*/ 1380856 w 3492996"/>
              <a:gd name="connsiteY12" fmla="*/ 506914 h 506914"/>
              <a:gd name="connsiteX13" fmla="*/ 749291 w 3492996"/>
              <a:gd name="connsiteY13" fmla="*/ 506914 h 506914"/>
              <a:gd name="connsiteX14" fmla="*/ 84487 w 3492996"/>
              <a:gd name="connsiteY14" fmla="*/ 506914 h 506914"/>
              <a:gd name="connsiteX15" fmla="*/ 0 w 3492996"/>
              <a:gd name="connsiteY15" fmla="*/ 422427 h 506914"/>
              <a:gd name="connsiteX16" fmla="*/ 0 w 3492996"/>
              <a:gd name="connsiteY16" fmla="*/ 84487 h 50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92996" h="506914" fill="none" extrusionOk="0">
                <a:moveTo>
                  <a:pt x="0" y="84487"/>
                </a:moveTo>
                <a:cubicBezTo>
                  <a:pt x="4239" y="33013"/>
                  <a:pt x="33708" y="-5380"/>
                  <a:pt x="84487" y="0"/>
                </a:cubicBezTo>
                <a:cubicBezTo>
                  <a:pt x="255263" y="-11905"/>
                  <a:pt x="476455" y="28069"/>
                  <a:pt x="815772" y="0"/>
                </a:cubicBezTo>
                <a:cubicBezTo>
                  <a:pt x="1155090" y="-28069"/>
                  <a:pt x="1293501" y="5844"/>
                  <a:pt x="1447336" y="0"/>
                </a:cubicBezTo>
                <a:cubicBezTo>
                  <a:pt x="1601171" y="-5844"/>
                  <a:pt x="1893666" y="-16743"/>
                  <a:pt x="2078900" y="0"/>
                </a:cubicBezTo>
                <a:cubicBezTo>
                  <a:pt x="2264134" y="16743"/>
                  <a:pt x="2574732" y="-13694"/>
                  <a:pt x="2810185" y="0"/>
                </a:cubicBezTo>
                <a:cubicBezTo>
                  <a:pt x="3045638" y="13694"/>
                  <a:pt x="3272903" y="-2622"/>
                  <a:pt x="3408509" y="0"/>
                </a:cubicBezTo>
                <a:cubicBezTo>
                  <a:pt x="3453022" y="-1308"/>
                  <a:pt x="3491951" y="32861"/>
                  <a:pt x="3492996" y="84487"/>
                </a:cubicBezTo>
                <a:cubicBezTo>
                  <a:pt x="3496667" y="156062"/>
                  <a:pt x="3493351" y="282969"/>
                  <a:pt x="3492996" y="422427"/>
                </a:cubicBezTo>
                <a:cubicBezTo>
                  <a:pt x="3492772" y="464604"/>
                  <a:pt x="3453490" y="507027"/>
                  <a:pt x="3408509" y="506914"/>
                </a:cubicBezTo>
                <a:cubicBezTo>
                  <a:pt x="3241736" y="539056"/>
                  <a:pt x="2844035" y="524637"/>
                  <a:pt x="2677224" y="506914"/>
                </a:cubicBezTo>
                <a:cubicBezTo>
                  <a:pt x="2510414" y="489191"/>
                  <a:pt x="2281553" y="510603"/>
                  <a:pt x="2078900" y="506914"/>
                </a:cubicBezTo>
                <a:cubicBezTo>
                  <a:pt x="1876247" y="503225"/>
                  <a:pt x="1616361" y="486250"/>
                  <a:pt x="1380856" y="506914"/>
                </a:cubicBezTo>
                <a:cubicBezTo>
                  <a:pt x="1145351" y="527578"/>
                  <a:pt x="902168" y="509034"/>
                  <a:pt x="749291" y="506914"/>
                </a:cubicBezTo>
                <a:cubicBezTo>
                  <a:pt x="596414" y="504794"/>
                  <a:pt x="310200" y="474506"/>
                  <a:pt x="84487" y="506914"/>
                </a:cubicBezTo>
                <a:cubicBezTo>
                  <a:pt x="40916" y="505903"/>
                  <a:pt x="749" y="471252"/>
                  <a:pt x="0" y="422427"/>
                </a:cubicBezTo>
                <a:cubicBezTo>
                  <a:pt x="-8900" y="275781"/>
                  <a:pt x="8682" y="253227"/>
                  <a:pt x="0" y="84487"/>
                </a:cubicBezTo>
                <a:close/>
              </a:path>
              <a:path w="3492996" h="506914" stroke="0" extrusionOk="0">
                <a:moveTo>
                  <a:pt x="0" y="84487"/>
                </a:moveTo>
                <a:cubicBezTo>
                  <a:pt x="-1773" y="32790"/>
                  <a:pt x="44686" y="-2713"/>
                  <a:pt x="84487" y="0"/>
                </a:cubicBezTo>
                <a:cubicBezTo>
                  <a:pt x="214288" y="25209"/>
                  <a:pt x="532146" y="7740"/>
                  <a:pt x="716051" y="0"/>
                </a:cubicBezTo>
                <a:cubicBezTo>
                  <a:pt x="899956" y="-7740"/>
                  <a:pt x="1137633" y="-29642"/>
                  <a:pt x="1347615" y="0"/>
                </a:cubicBezTo>
                <a:cubicBezTo>
                  <a:pt x="1557597" y="29642"/>
                  <a:pt x="1661221" y="-19307"/>
                  <a:pt x="1912699" y="0"/>
                </a:cubicBezTo>
                <a:cubicBezTo>
                  <a:pt x="2164177" y="19307"/>
                  <a:pt x="2446538" y="32363"/>
                  <a:pt x="2643984" y="0"/>
                </a:cubicBezTo>
                <a:cubicBezTo>
                  <a:pt x="2841431" y="-32363"/>
                  <a:pt x="3040190" y="-4282"/>
                  <a:pt x="3408509" y="0"/>
                </a:cubicBezTo>
                <a:cubicBezTo>
                  <a:pt x="3445807" y="-229"/>
                  <a:pt x="3487563" y="41863"/>
                  <a:pt x="3492996" y="84487"/>
                </a:cubicBezTo>
                <a:cubicBezTo>
                  <a:pt x="3479144" y="240311"/>
                  <a:pt x="3507534" y="308599"/>
                  <a:pt x="3492996" y="422427"/>
                </a:cubicBezTo>
                <a:cubicBezTo>
                  <a:pt x="3487716" y="479250"/>
                  <a:pt x="3454746" y="503368"/>
                  <a:pt x="3408509" y="506914"/>
                </a:cubicBezTo>
                <a:cubicBezTo>
                  <a:pt x="3229003" y="486063"/>
                  <a:pt x="2990539" y="522896"/>
                  <a:pt x="2776945" y="506914"/>
                </a:cubicBezTo>
                <a:cubicBezTo>
                  <a:pt x="2563351" y="490932"/>
                  <a:pt x="2260416" y="510956"/>
                  <a:pt x="2078900" y="506914"/>
                </a:cubicBezTo>
                <a:cubicBezTo>
                  <a:pt x="1897385" y="502872"/>
                  <a:pt x="1764134" y="523770"/>
                  <a:pt x="1513816" y="506914"/>
                </a:cubicBezTo>
                <a:cubicBezTo>
                  <a:pt x="1263498" y="490058"/>
                  <a:pt x="1084187" y="494619"/>
                  <a:pt x="948733" y="506914"/>
                </a:cubicBezTo>
                <a:cubicBezTo>
                  <a:pt x="813279" y="519209"/>
                  <a:pt x="505947" y="494275"/>
                  <a:pt x="84487" y="506914"/>
                </a:cubicBezTo>
                <a:cubicBezTo>
                  <a:pt x="40950" y="506644"/>
                  <a:pt x="6850" y="467142"/>
                  <a:pt x="0" y="422427"/>
                </a:cubicBezTo>
                <a:cubicBezTo>
                  <a:pt x="8865" y="298652"/>
                  <a:pt x="-16430" y="195970"/>
                  <a:pt x="0" y="84487"/>
                </a:cubicBezTo>
                <a:close/>
              </a:path>
            </a:pathLst>
          </a:custGeom>
          <a:solidFill>
            <a:srgbClr val="FFC000"/>
          </a:solidFill>
          <a:ln w="57150">
            <a:solidFill>
              <a:srgbClr val="FFC000"/>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429025"/>
          </a:xfrm>
        </p:spPr>
        <p:txBody>
          <a:bodyPr/>
          <a:lstStyle/>
          <a:p>
            <a:r>
              <a:rPr lang="en-GB" dirty="0"/>
              <a:t>WU1 – SoC Base Project</a:t>
            </a:r>
          </a:p>
          <a:p>
            <a:r>
              <a:rPr lang="en-GB" dirty="0"/>
              <a:t>WU2 – SoC platform management</a:t>
            </a:r>
          </a:p>
          <a:p>
            <a:r>
              <a:rPr lang="en-GB" dirty="0"/>
              <a:t>WU3 – FESA and timing</a:t>
            </a:r>
          </a:p>
          <a:p>
            <a:r>
              <a:rPr lang="en-GB" dirty="0"/>
              <a:t>WU4 – OS and sysadmin</a:t>
            </a:r>
          </a:p>
          <a:p>
            <a:pPr marL="366712" lvl="1" indent="0">
              <a:buNone/>
            </a:pPr>
            <a:endParaRPr lang="en-GB"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err="1"/>
              <a:t>Workunits</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7" name="TextBox 6">
            <a:extLst>
              <a:ext uri="{FF2B5EF4-FFF2-40B4-BE49-F238E27FC236}">
                <a16:creationId xmlns:a16="http://schemas.microsoft.com/office/drawing/2014/main" id="{15C7CC63-6FEA-FE6A-5818-4AC023D9E68A}"/>
              </a:ext>
            </a:extLst>
          </p:cNvPr>
          <p:cNvSpPr txBox="1"/>
          <p:nvPr/>
        </p:nvSpPr>
        <p:spPr>
          <a:xfrm>
            <a:off x="6096000" y="1481926"/>
            <a:ext cx="5184576" cy="1231106"/>
          </a:xfrm>
          <a:prstGeom prst="rect">
            <a:avLst/>
          </a:prstGeom>
          <a:noFill/>
        </p:spPr>
        <p:txBody>
          <a:bodyPr wrap="square" lIns="0" tIns="0" rIns="0" bIns="0" rtlCol="0">
            <a:spAutoFit/>
          </a:bodyPr>
          <a:lstStyle/>
          <a:p>
            <a:r>
              <a:rPr lang="en-US" sz="2000" b="1" dirty="0"/>
              <a:t>What</a:t>
            </a:r>
            <a:r>
              <a:rPr lang="en-US" sz="2000" dirty="0"/>
              <a:t>: Build scripts, diagnostics libraries, etc.</a:t>
            </a:r>
          </a:p>
          <a:p>
            <a:pPr algn="l"/>
            <a:r>
              <a:rPr lang="en-US" sz="2000" b="1" dirty="0"/>
              <a:t>Holder</a:t>
            </a:r>
            <a:r>
              <a:rPr lang="en-US" sz="2000" dirty="0"/>
              <a:t>: Alen Arias Vazquez (</a:t>
            </a:r>
            <a:r>
              <a:rPr lang="en-US" sz="2000" b="1" dirty="0"/>
              <a:t>BE-CEM</a:t>
            </a:r>
            <a:r>
              <a:rPr lang="en-US" sz="2000" dirty="0"/>
              <a:t>)</a:t>
            </a:r>
          </a:p>
          <a:p>
            <a:pPr algn="l"/>
            <a:r>
              <a:rPr lang="en-US" sz="2000" b="1" dirty="0"/>
              <a:t>Who</a:t>
            </a:r>
            <a:r>
              <a:rPr lang="en-US" sz="2000" dirty="0"/>
              <a:t>: DI/OT team, </a:t>
            </a:r>
          </a:p>
          <a:p>
            <a:pPr lvl="1"/>
            <a:r>
              <a:rPr lang="en-US" sz="2000" dirty="0"/>
              <a:t>2 shared SY-BE grads</a:t>
            </a:r>
          </a:p>
        </p:txBody>
      </p:sp>
      <p:sp>
        <p:nvSpPr>
          <p:cNvPr id="8" name="Arrow: Right 7">
            <a:extLst>
              <a:ext uri="{FF2B5EF4-FFF2-40B4-BE49-F238E27FC236}">
                <a16:creationId xmlns:a16="http://schemas.microsoft.com/office/drawing/2014/main" id="{4F4544AE-D550-720E-0D5C-39BBC520EBD0}"/>
              </a:ext>
            </a:extLst>
          </p:cNvPr>
          <p:cNvSpPr/>
          <p:nvPr/>
        </p:nvSpPr>
        <p:spPr>
          <a:xfrm>
            <a:off x="4007768" y="1628800"/>
            <a:ext cx="1872208" cy="216024"/>
          </a:xfrm>
          <a:custGeom>
            <a:avLst/>
            <a:gdLst>
              <a:gd name="connsiteX0" fmla="*/ 0 w 1872208"/>
              <a:gd name="connsiteY0" fmla="*/ 82581 h 216024"/>
              <a:gd name="connsiteX1" fmla="*/ 562206 w 1872208"/>
              <a:gd name="connsiteY1" fmla="*/ 82581 h 216024"/>
              <a:gd name="connsiteX2" fmla="*/ 1073813 w 1872208"/>
              <a:gd name="connsiteY2" fmla="*/ 82581 h 216024"/>
              <a:gd name="connsiteX3" fmla="*/ 1686617 w 1872208"/>
              <a:gd name="connsiteY3" fmla="*/ 82581 h 216024"/>
              <a:gd name="connsiteX4" fmla="*/ 1686617 w 1872208"/>
              <a:gd name="connsiteY4" fmla="*/ 0 h 216024"/>
              <a:gd name="connsiteX5" fmla="*/ 1872208 w 1872208"/>
              <a:gd name="connsiteY5" fmla="*/ 108012 h 216024"/>
              <a:gd name="connsiteX6" fmla="*/ 1686617 w 1872208"/>
              <a:gd name="connsiteY6" fmla="*/ 216024 h 216024"/>
              <a:gd name="connsiteX7" fmla="*/ 1686617 w 1872208"/>
              <a:gd name="connsiteY7" fmla="*/ 133443 h 216024"/>
              <a:gd name="connsiteX8" fmla="*/ 1175010 w 1872208"/>
              <a:gd name="connsiteY8" fmla="*/ 133443 h 216024"/>
              <a:gd name="connsiteX9" fmla="*/ 595938 w 1872208"/>
              <a:gd name="connsiteY9" fmla="*/ 133443 h 216024"/>
              <a:gd name="connsiteX10" fmla="*/ 0 w 1872208"/>
              <a:gd name="connsiteY10" fmla="*/ 133443 h 216024"/>
              <a:gd name="connsiteX11" fmla="*/ 0 w 1872208"/>
              <a:gd name="connsiteY11" fmla="*/ 82581 h 216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2208" h="216024" fill="none" extrusionOk="0">
                <a:moveTo>
                  <a:pt x="0" y="82581"/>
                </a:moveTo>
                <a:cubicBezTo>
                  <a:pt x="144642" y="84640"/>
                  <a:pt x="389399" y="78269"/>
                  <a:pt x="562206" y="82581"/>
                </a:cubicBezTo>
                <a:cubicBezTo>
                  <a:pt x="735013" y="86893"/>
                  <a:pt x="838913" y="91531"/>
                  <a:pt x="1073813" y="82581"/>
                </a:cubicBezTo>
                <a:cubicBezTo>
                  <a:pt x="1308713" y="73631"/>
                  <a:pt x="1539892" y="80547"/>
                  <a:pt x="1686617" y="82581"/>
                </a:cubicBezTo>
                <a:cubicBezTo>
                  <a:pt x="1684949" y="61338"/>
                  <a:pt x="1685778" y="20246"/>
                  <a:pt x="1686617" y="0"/>
                </a:cubicBezTo>
                <a:cubicBezTo>
                  <a:pt x="1736018" y="19063"/>
                  <a:pt x="1835894" y="78958"/>
                  <a:pt x="1872208" y="108012"/>
                </a:cubicBezTo>
                <a:cubicBezTo>
                  <a:pt x="1809045" y="133856"/>
                  <a:pt x="1725113" y="194533"/>
                  <a:pt x="1686617" y="216024"/>
                </a:cubicBezTo>
                <a:cubicBezTo>
                  <a:pt x="1685526" y="183703"/>
                  <a:pt x="1689300" y="165766"/>
                  <a:pt x="1686617" y="133443"/>
                </a:cubicBezTo>
                <a:cubicBezTo>
                  <a:pt x="1465956" y="133681"/>
                  <a:pt x="1345405" y="154248"/>
                  <a:pt x="1175010" y="133443"/>
                </a:cubicBezTo>
                <a:cubicBezTo>
                  <a:pt x="1004615" y="112638"/>
                  <a:pt x="736924" y="143596"/>
                  <a:pt x="595938" y="133443"/>
                </a:cubicBezTo>
                <a:cubicBezTo>
                  <a:pt x="454952" y="123290"/>
                  <a:pt x="181063" y="143676"/>
                  <a:pt x="0" y="133443"/>
                </a:cubicBezTo>
                <a:cubicBezTo>
                  <a:pt x="-1205" y="119550"/>
                  <a:pt x="1833" y="104970"/>
                  <a:pt x="0" y="82581"/>
                </a:cubicBezTo>
                <a:close/>
              </a:path>
              <a:path w="1872208" h="216024" stroke="0" extrusionOk="0">
                <a:moveTo>
                  <a:pt x="0" y="82581"/>
                </a:moveTo>
                <a:cubicBezTo>
                  <a:pt x="120301" y="98940"/>
                  <a:pt x="386251" y="96099"/>
                  <a:pt x="511607" y="82581"/>
                </a:cubicBezTo>
                <a:cubicBezTo>
                  <a:pt x="636963" y="69063"/>
                  <a:pt x="822268" y="85854"/>
                  <a:pt x="1056947" y="82581"/>
                </a:cubicBezTo>
                <a:cubicBezTo>
                  <a:pt x="1291626" y="79308"/>
                  <a:pt x="1538248" y="84461"/>
                  <a:pt x="1686617" y="82581"/>
                </a:cubicBezTo>
                <a:cubicBezTo>
                  <a:pt x="1688029" y="65615"/>
                  <a:pt x="1684753" y="21984"/>
                  <a:pt x="1686617" y="0"/>
                </a:cubicBezTo>
                <a:cubicBezTo>
                  <a:pt x="1773736" y="61308"/>
                  <a:pt x="1833709" y="80357"/>
                  <a:pt x="1872208" y="108012"/>
                </a:cubicBezTo>
                <a:cubicBezTo>
                  <a:pt x="1811023" y="155887"/>
                  <a:pt x="1778507" y="172355"/>
                  <a:pt x="1686617" y="216024"/>
                </a:cubicBezTo>
                <a:cubicBezTo>
                  <a:pt x="1682807" y="191591"/>
                  <a:pt x="1682747" y="154956"/>
                  <a:pt x="1686617" y="133443"/>
                </a:cubicBezTo>
                <a:cubicBezTo>
                  <a:pt x="1480250" y="128728"/>
                  <a:pt x="1344778" y="156701"/>
                  <a:pt x="1107545" y="133443"/>
                </a:cubicBezTo>
                <a:cubicBezTo>
                  <a:pt x="870312" y="110185"/>
                  <a:pt x="784343" y="115673"/>
                  <a:pt x="579072" y="133443"/>
                </a:cubicBezTo>
                <a:cubicBezTo>
                  <a:pt x="373801" y="151213"/>
                  <a:pt x="279289" y="138476"/>
                  <a:pt x="0" y="133443"/>
                </a:cubicBezTo>
                <a:cubicBezTo>
                  <a:pt x="-447" y="112917"/>
                  <a:pt x="-1366" y="99141"/>
                  <a:pt x="0" y="82581"/>
                </a:cubicBezTo>
                <a:close/>
              </a:path>
            </a:pathLst>
          </a:custGeom>
          <a:solidFill>
            <a:srgbClr val="FFC000"/>
          </a:solidFill>
          <a:ln w="57150">
            <a:solidFill>
              <a:srgbClr val="FFC000"/>
            </a:solidFill>
            <a:extLst>
              <a:ext uri="{C807C97D-BFC1-408E-A445-0C87EB9F89A2}">
                <ask:lineSketchStyleProps xmlns:ask="http://schemas.microsoft.com/office/drawing/2018/sketchyshapes" sd="1201074621">
                  <a:prstGeom prst="rightArrow">
                    <a:avLst>
                      <a:gd name="adj1" fmla="val 23545"/>
                      <a:gd name="adj2" fmla="val 85912"/>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Slide Number Placeholder 8">
            <a:extLst>
              <a:ext uri="{FF2B5EF4-FFF2-40B4-BE49-F238E27FC236}">
                <a16:creationId xmlns:a16="http://schemas.microsoft.com/office/drawing/2014/main" id="{4DDC81EB-627D-A4B5-3D02-D384C7CBCDF4}"/>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
        <p:nvSpPr>
          <p:cNvPr id="6" name="Footer Placeholder 5">
            <a:extLst>
              <a:ext uri="{FF2B5EF4-FFF2-40B4-BE49-F238E27FC236}">
                <a16:creationId xmlns:a16="http://schemas.microsoft.com/office/drawing/2014/main" id="{8E7F98DE-DDB3-D791-B734-F515C665F759}"/>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285404154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97827EB2-FBF8-20B0-87B1-47AD0FB1B310}"/>
              </a:ext>
            </a:extLst>
          </p:cNvPr>
          <p:cNvSpPr/>
          <p:nvPr/>
        </p:nvSpPr>
        <p:spPr>
          <a:xfrm>
            <a:off x="623391" y="2057990"/>
            <a:ext cx="4536501" cy="506914"/>
          </a:xfrm>
          <a:custGeom>
            <a:avLst/>
            <a:gdLst>
              <a:gd name="connsiteX0" fmla="*/ 0 w 4536501"/>
              <a:gd name="connsiteY0" fmla="*/ 84487 h 506914"/>
              <a:gd name="connsiteX1" fmla="*/ 84487 w 4536501"/>
              <a:gd name="connsiteY1" fmla="*/ 0 h 506914"/>
              <a:gd name="connsiteX2" fmla="*/ 664744 w 4536501"/>
              <a:gd name="connsiteY2" fmla="*/ 0 h 506914"/>
              <a:gd name="connsiteX3" fmla="*/ 1201326 w 4536501"/>
              <a:gd name="connsiteY3" fmla="*/ 0 h 506914"/>
              <a:gd name="connsiteX4" fmla="*/ 1868934 w 4536501"/>
              <a:gd name="connsiteY4" fmla="*/ 0 h 506914"/>
              <a:gd name="connsiteX5" fmla="*/ 2536541 w 4536501"/>
              <a:gd name="connsiteY5" fmla="*/ 0 h 506914"/>
              <a:gd name="connsiteX6" fmla="*/ 3073123 w 4536501"/>
              <a:gd name="connsiteY6" fmla="*/ 0 h 506914"/>
              <a:gd name="connsiteX7" fmla="*/ 3784406 w 4536501"/>
              <a:gd name="connsiteY7" fmla="*/ 0 h 506914"/>
              <a:gd name="connsiteX8" fmla="*/ 4452014 w 4536501"/>
              <a:gd name="connsiteY8" fmla="*/ 0 h 506914"/>
              <a:gd name="connsiteX9" fmla="*/ 4536501 w 4536501"/>
              <a:gd name="connsiteY9" fmla="*/ 84487 h 506914"/>
              <a:gd name="connsiteX10" fmla="*/ 4536501 w 4536501"/>
              <a:gd name="connsiteY10" fmla="*/ 422427 h 506914"/>
              <a:gd name="connsiteX11" fmla="*/ 4452014 w 4536501"/>
              <a:gd name="connsiteY11" fmla="*/ 506914 h 506914"/>
              <a:gd name="connsiteX12" fmla="*/ 3871757 w 4536501"/>
              <a:gd name="connsiteY12" fmla="*/ 506914 h 506914"/>
              <a:gd name="connsiteX13" fmla="*/ 3291500 w 4536501"/>
              <a:gd name="connsiteY13" fmla="*/ 506914 h 506914"/>
              <a:gd name="connsiteX14" fmla="*/ 2667567 w 4536501"/>
              <a:gd name="connsiteY14" fmla="*/ 506914 h 506914"/>
              <a:gd name="connsiteX15" fmla="*/ 2130985 w 4536501"/>
              <a:gd name="connsiteY15" fmla="*/ 506914 h 506914"/>
              <a:gd name="connsiteX16" fmla="*/ 1507053 w 4536501"/>
              <a:gd name="connsiteY16" fmla="*/ 506914 h 506914"/>
              <a:gd name="connsiteX17" fmla="*/ 839445 w 4536501"/>
              <a:gd name="connsiteY17" fmla="*/ 506914 h 506914"/>
              <a:gd name="connsiteX18" fmla="*/ 84487 w 4536501"/>
              <a:gd name="connsiteY18" fmla="*/ 506914 h 506914"/>
              <a:gd name="connsiteX19" fmla="*/ 0 w 4536501"/>
              <a:gd name="connsiteY19" fmla="*/ 422427 h 506914"/>
              <a:gd name="connsiteX20" fmla="*/ 0 w 4536501"/>
              <a:gd name="connsiteY20" fmla="*/ 84487 h 50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536501" h="506914" fill="none" extrusionOk="0">
                <a:moveTo>
                  <a:pt x="0" y="84487"/>
                </a:moveTo>
                <a:cubicBezTo>
                  <a:pt x="587" y="38723"/>
                  <a:pt x="38089" y="6493"/>
                  <a:pt x="84487" y="0"/>
                </a:cubicBezTo>
                <a:cubicBezTo>
                  <a:pt x="250134" y="-20595"/>
                  <a:pt x="532332" y="-19427"/>
                  <a:pt x="664744" y="0"/>
                </a:cubicBezTo>
                <a:cubicBezTo>
                  <a:pt x="797156" y="19427"/>
                  <a:pt x="987655" y="-15666"/>
                  <a:pt x="1201326" y="0"/>
                </a:cubicBezTo>
                <a:cubicBezTo>
                  <a:pt x="1414997" y="15666"/>
                  <a:pt x="1673018" y="-31652"/>
                  <a:pt x="1868934" y="0"/>
                </a:cubicBezTo>
                <a:cubicBezTo>
                  <a:pt x="2064850" y="31652"/>
                  <a:pt x="2252078" y="-5707"/>
                  <a:pt x="2536541" y="0"/>
                </a:cubicBezTo>
                <a:cubicBezTo>
                  <a:pt x="2821004" y="5707"/>
                  <a:pt x="2918491" y="-19007"/>
                  <a:pt x="3073123" y="0"/>
                </a:cubicBezTo>
                <a:cubicBezTo>
                  <a:pt x="3227755" y="19007"/>
                  <a:pt x="3447562" y="-2498"/>
                  <a:pt x="3784406" y="0"/>
                </a:cubicBezTo>
                <a:cubicBezTo>
                  <a:pt x="4121250" y="2498"/>
                  <a:pt x="4168882" y="7644"/>
                  <a:pt x="4452014" y="0"/>
                </a:cubicBezTo>
                <a:cubicBezTo>
                  <a:pt x="4501248" y="-402"/>
                  <a:pt x="4542435" y="37912"/>
                  <a:pt x="4536501" y="84487"/>
                </a:cubicBezTo>
                <a:cubicBezTo>
                  <a:pt x="4545472" y="252266"/>
                  <a:pt x="4534207" y="326516"/>
                  <a:pt x="4536501" y="422427"/>
                </a:cubicBezTo>
                <a:cubicBezTo>
                  <a:pt x="4539591" y="468077"/>
                  <a:pt x="4499424" y="509078"/>
                  <a:pt x="4452014" y="506914"/>
                </a:cubicBezTo>
                <a:cubicBezTo>
                  <a:pt x="4250272" y="493223"/>
                  <a:pt x="4135492" y="499122"/>
                  <a:pt x="3871757" y="506914"/>
                </a:cubicBezTo>
                <a:cubicBezTo>
                  <a:pt x="3608022" y="514706"/>
                  <a:pt x="3565863" y="524674"/>
                  <a:pt x="3291500" y="506914"/>
                </a:cubicBezTo>
                <a:cubicBezTo>
                  <a:pt x="3017137" y="489154"/>
                  <a:pt x="2849407" y="515257"/>
                  <a:pt x="2667567" y="506914"/>
                </a:cubicBezTo>
                <a:cubicBezTo>
                  <a:pt x="2485727" y="498571"/>
                  <a:pt x="2329227" y="517372"/>
                  <a:pt x="2130985" y="506914"/>
                </a:cubicBezTo>
                <a:cubicBezTo>
                  <a:pt x="1932743" y="496456"/>
                  <a:pt x="1712731" y="524516"/>
                  <a:pt x="1507053" y="506914"/>
                </a:cubicBezTo>
                <a:cubicBezTo>
                  <a:pt x="1301375" y="489312"/>
                  <a:pt x="1145780" y="479988"/>
                  <a:pt x="839445" y="506914"/>
                </a:cubicBezTo>
                <a:cubicBezTo>
                  <a:pt x="533110" y="533840"/>
                  <a:pt x="342540" y="516952"/>
                  <a:pt x="84487" y="506914"/>
                </a:cubicBezTo>
                <a:cubicBezTo>
                  <a:pt x="37753" y="514690"/>
                  <a:pt x="-2469" y="478147"/>
                  <a:pt x="0" y="422427"/>
                </a:cubicBezTo>
                <a:cubicBezTo>
                  <a:pt x="-9064" y="348009"/>
                  <a:pt x="-4554" y="193082"/>
                  <a:pt x="0" y="84487"/>
                </a:cubicBezTo>
                <a:close/>
              </a:path>
              <a:path w="4536501" h="506914" stroke="0" extrusionOk="0">
                <a:moveTo>
                  <a:pt x="0" y="84487"/>
                </a:moveTo>
                <a:cubicBezTo>
                  <a:pt x="-1773" y="32790"/>
                  <a:pt x="44686" y="-2713"/>
                  <a:pt x="84487" y="0"/>
                </a:cubicBezTo>
                <a:cubicBezTo>
                  <a:pt x="202114" y="-17865"/>
                  <a:pt x="474646" y="-4233"/>
                  <a:pt x="664744" y="0"/>
                </a:cubicBezTo>
                <a:cubicBezTo>
                  <a:pt x="854842" y="4233"/>
                  <a:pt x="1035965" y="4708"/>
                  <a:pt x="1245001" y="0"/>
                </a:cubicBezTo>
                <a:cubicBezTo>
                  <a:pt x="1454037" y="-4708"/>
                  <a:pt x="1507373" y="22423"/>
                  <a:pt x="1737908" y="0"/>
                </a:cubicBezTo>
                <a:cubicBezTo>
                  <a:pt x="1968443" y="-22423"/>
                  <a:pt x="2271746" y="16930"/>
                  <a:pt x="2449191" y="0"/>
                </a:cubicBezTo>
                <a:cubicBezTo>
                  <a:pt x="2626636" y="-16930"/>
                  <a:pt x="2838488" y="25077"/>
                  <a:pt x="3029448" y="0"/>
                </a:cubicBezTo>
                <a:cubicBezTo>
                  <a:pt x="3220408" y="-25077"/>
                  <a:pt x="3346415" y="-16670"/>
                  <a:pt x="3609705" y="0"/>
                </a:cubicBezTo>
                <a:cubicBezTo>
                  <a:pt x="3872995" y="16670"/>
                  <a:pt x="4131988" y="-20248"/>
                  <a:pt x="4452014" y="0"/>
                </a:cubicBezTo>
                <a:cubicBezTo>
                  <a:pt x="4496471" y="3343"/>
                  <a:pt x="4535001" y="38295"/>
                  <a:pt x="4536501" y="84487"/>
                </a:cubicBezTo>
                <a:cubicBezTo>
                  <a:pt x="4553134" y="214888"/>
                  <a:pt x="4536535" y="309314"/>
                  <a:pt x="4536501" y="422427"/>
                </a:cubicBezTo>
                <a:cubicBezTo>
                  <a:pt x="4539689" y="459683"/>
                  <a:pt x="4502476" y="506471"/>
                  <a:pt x="4452014" y="506914"/>
                </a:cubicBezTo>
                <a:cubicBezTo>
                  <a:pt x="4303233" y="531456"/>
                  <a:pt x="4186130" y="529039"/>
                  <a:pt x="3959107" y="506914"/>
                </a:cubicBezTo>
                <a:cubicBezTo>
                  <a:pt x="3732084" y="484789"/>
                  <a:pt x="3575288" y="489427"/>
                  <a:pt x="3466201" y="506914"/>
                </a:cubicBezTo>
                <a:cubicBezTo>
                  <a:pt x="3357114" y="524401"/>
                  <a:pt x="3165495" y="516442"/>
                  <a:pt x="2929619" y="506914"/>
                </a:cubicBezTo>
                <a:cubicBezTo>
                  <a:pt x="2693743" y="497386"/>
                  <a:pt x="2528435" y="487346"/>
                  <a:pt x="2393037" y="506914"/>
                </a:cubicBezTo>
                <a:cubicBezTo>
                  <a:pt x="2257639" y="526482"/>
                  <a:pt x="2046256" y="490188"/>
                  <a:pt x="1856455" y="506914"/>
                </a:cubicBezTo>
                <a:cubicBezTo>
                  <a:pt x="1666654" y="523640"/>
                  <a:pt x="1471000" y="532732"/>
                  <a:pt x="1276198" y="506914"/>
                </a:cubicBezTo>
                <a:cubicBezTo>
                  <a:pt x="1081396" y="481096"/>
                  <a:pt x="956434" y="483182"/>
                  <a:pt x="783291" y="506914"/>
                </a:cubicBezTo>
                <a:cubicBezTo>
                  <a:pt x="610148" y="530646"/>
                  <a:pt x="419386" y="484026"/>
                  <a:pt x="84487" y="506914"/>
                </a:cubicBezTo>
                <a:cubicBezTo>
                  <a:pt x="42731" y="516986"/>
                  <a:pt x="-4843" y="476311"/>
                  <a:pt x="0" y="422427"/>
                </a:cubicBezTo>
                <a:cubicBezTo>
                  <a:pt x="-2875" y="317158"/>
                  <a:pt x="-7304" y="205948"/>
                  <a:pt x="0" y="84487"/>
                </a:cubicBezTo>
                <a:close/>
              </a:path>
            </a:pathLst>
          </a:custGeom>
          <a:solidFill>
            <a:srgbClr val="FFC000"/>
          </a:solidFill>
          <a:ln w="57150">
            <a:solidFill>
              <a:srgbClr val="FFC000"/>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429025"/>
          </a:xfrm>
        </p:spPr>
        <p:txBody>
          <a:bodyPr/>
          <a:lstStyle/>
          <a:p>
            <a:r>
              <a:rPr lang="en-GB" dirty="0"/>
              <a:t>WU1 – SoC Base Project</a:t>
            </a:r>
          </a:p>
          <a:p>
            <a:r>
              <a:rPr lang="en-GB" dirty="0"/>
              <a:t>WU2 – SoC platform management</a:t>
            </a:r>
          </a:p>
          <a:p>
            <a:r>
              <a:rPr lang="en-GB" dirty="0"/>
              <a:t>WU3 – FESA and timing</a:t>
            </a:r>
          </a:p>
          <a:p>
            <a:r>
              <a:rPr lang="en-GB" dirty="0"/>
              <a:t>WU4 – OS and sysadmin</a:t>
            </a:r>
          </a:p>
          <a:p>
            <a:pPr marL="366712" lvl="1" indent="0">
              <a:buNone/>
            </a:pPr>
            <a:endParaRPr lang="en-GB"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err="1"/>
              <a:t>Workunits</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7" name="TextBox 6">
            <a:extLst>
              <a:ext uri="{FF2B5EF4-FFF2-40B4-BE49-F238E27FC236}">
                <a16:creationId xmlns:a16="http://schemas.microsoft.com/office/drawing/2014/main" id="{15C7CC63-6FEA-FE6A-5818-4AC023D9E68A}"/>
              </a:ext>
            </a:extLst>
          </p:cNvPr>
          <p:cNvSpPr txBox="1"/>
          <p:nvPr/>
        </p:nvSpPr>
        <p:spPr>
          <a:xfrm>
            <a:off x="6095999" y="2021939"/>
            <a:ext cx="5400601" cy="1846659"/>
          </a:xfrm>
          <a:prstGeom prst="rect">
            <a:avLst/>
          </a:prstGeom>
          <a:noFill/>
        </p:spPr>
        <p:txBody>
          <a:bodyPr wrap="square" lIns="0" tIns="0" rIns="0" bIns="0" rtlCol="0">
            <a:spAutoFit/>
          </a:bodyPr>
          <a:lstStyle/>
          <a:p>
            <a:r>
              <a:rPr lang="en-US" sz="2000" b="1" dirty="0"/>
              <a:t>What: </a:t>
            </a:r>
            <a:r>
              <a:rPr lang="en-US" sz="2000" dirty="0"/>
              <a:t>Remote console and reset, IP repository,</a:t>
            </a:r>
          </a:p>
          <a:p>
            <a:pPr lvl="1"/>
            <a:r>
              <a:rPr lang="en-US" sz="2000" dirty="0"/>
              <a:t>EDGE</a:t>
            </a:r>
          </a:p>
          <a:p>
            <a:pPr algn="l"/>
            <a:r>
              <a:rPr lang="en-US" sz="2000" b="1" dirty="0"/>
              <a:t>Holder:</a:t>
            </a:r>
            <a:r>
              <a:rPr lang="en-US" sz="2000" dirty="0"/>
              <a:t> Steen Jensen (</a:t>
            </a:r>
            <a:r>
              <a:rPr lang="en-US" sz="2000" b="1" dirty="0"/>
              <a:t>SY-BI</a:t>
            </a:r>
            <a:r>
              <a:rPr lang="en-US" sz="2000" dirty="0"/>
              <a:t>)</a:t>
            </a:r>
          </a:p>
          <a:p>
            <a:pPr algn="l"/>
            <a:r>
              <a:rPr lang="en-US" sz="2000" b="1" dirty="0"/>
              <a:t>Who: </a:t>
            </a:r>
            <a:r>
              <a:rPr lang="en-US" sz="2000" dirty="0"/>
              <a:t>Mathieu Saccani (BI-BL), </a:t>
            </a:r>
          </a:p>
          <a:p>
            <a:pPr lvl="1"/>
            <a:r>
              <a:rPr lang="en-US" sz="2000" dirty="0"/>
              <a:t>Tom </a:t>
            </a:r>
            <a:r>
              <a:rPr lang="en-US" sz="2000" dirty="0" err="1"/>
              <a:t>Wlostowski</a:t>
            </a:r>
            <a:r>
              <a:rPr lang="en-US" sz="2000" dirty="0"/>
              <a:t> (BI-BP), </a:t>
            </a:r>
          </a:p>
          <a:p>
            <a:pPr lvl="1"/>
            <a:r>
              <a:rPr lang="en-US" sz="2000" dirty="0"/>
              <a:t>DI/OT team</a:t>
            </a:r>
            <a:endParaRPr lang="en-US" sz="2000" b="1" dirty="0"/>
          </a:p>
        </p:txBody>
      </p:sp>
      <p:sp>
        <p:nvSpPr>
          <p:cNvPr id="8" name="Arrow: Right 7">
            <a:extLst>
              <a:ext uri="{FF2B5EF4-FFF2-40B4-BE49-F238E27FC236}">
                <a16:creationId xmlns:a16="http://schemas.microsoft.com/office/drawing/2014/main" id="{4F4544AE-D550-720E-0D5C-39BBC520EBD0}"/>
              </a:ext>
            </a:extLst>
          </p:cNvPr>
          <p:cNvSpPr/>
          <p:nvPr/>
        </p:nvSpPr>
        <p:spPr>
          <a:xfrm>
            <a:off x="5159896" y="2204864"/>
            <a:ext cx="720080" cy="216024"/>
          </a:xfrm>
          <a:custGeom>
            <a:avLst/>
            <a:gdLst>
              <a:gd name="connsiteX0" fmla="*/ 0 w 720080"/>
              <a:gd name="connsiteY0" fmla="*/ 82581 h 216024"/>
              <a:gd name="connsiteX1" fmla="*/ 534489 w 720080"/>
              <a:gd name="connsiteY1" fmla="*/ 82581 h 216024"/>
              <a:gd name="connsiteX2" fmla="*/ 534489 w 720080"/>
              <a:gd name="connsiteY2" fmla="*/ 0 h 216024"/>
              <a:gd name="connsiteX3" fmla="*/ 720080 w 720080"/>
              <a:gd name="connsiteY3" fmla="*/ 108012 h 216024"/>
              <a:gd name="connsiteX4" fmla="*/ 534489 w 720080"/>
              <a:gd name="connsiteY4" fmla="*/ 216024 h 216024"/>
              <a:gd name="connsiteX5" fmla="*/ 534489 w 720080"/>
              <a:gd name="connsiteY5" fmla="*/ 133443 h 216024"/>
              <a:gd name="connsiteX6" fmla="*/ 0 w 720080"/>
              <a:gd name="connsiteY6" fmla="*/ 133443 h 216024"/>
              <a:gd name="connsiteX7" fmla="*/ 0 w 720080"/>
              <a:gd name="connsiteY7" fmla="*/ 82581 h 216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0080" h="216024" fill="none" extrusionOk="0">
                <a:moveTo>
                  <a:pt x="0" y="82581"/>
                </a:moveTo>
                <a:cubicBezTo>
                  <a:pt x="131691" y="75167"/>
                  <a:pt x="371772" y="57736"/>
                  <a:pt x="534489" y="82581"/>
                </a:cubicBezTo>
                <a:cubicBezTo>
                  <a:pt x="533257" y="44569"/>
                  <a:pt x="537940" y="21107"/>
                  <a:pt x="534489" y="0"/>
                </a:cubicBezTo>
                <a:cubicBezTo>
                  <a:pt x="573793" y="31200"/>
                  <a:pt x="684771" y="75667"/>
                  <a:pt x="720080" y="108012"/>
                </a:cubicBezTo>
                <a:cubicBezTo>
                  <a:pt x="641714" y="152227"/>
                  <a:pt x="615692" y="160570"/>
                  <a:pt x="534489" y="216024"/>
                </a:cubicBezTo>
                <a:cubicBezTo>
                  <a:pt x="533371" y="185951"/>
                  <a:pt x="538431" y="161594"/>
                  <a:pt x="534489" y="133443"/>
                </a:cubicBezTo>
                <a:cubicBezTo>
                  <a:pt x="324287" y="123110"/>
                  <a:pt x="207376" y="114390"/>
                  <a:pt x="0" y="133443"/>
                </a:cubicBezTo>
                <a:cubicBezTo>
                  <a:pt x="683" y="111358"/>
                  <a:pt x="-905" y="97476"/>
                  <a:pt x="0" y="82581"/>
                </a:cubicBezTo>
                <a:close/>
              </a:path>
              <a:path w="720080" h="216024" stroke="0" extrusionOk="0">
                <a:moveTo>
                  <a:pt x="0" y="82581"/>
                </a:moveTo>
                <a:cubicBezTo>
                  <a:pt x="111430" y="58120"/>
                  <a:pt x="403095" y="101735"/>
                  <a:pt x="534489" y="82581"/>
                </a:cubicBezTo>
                <a:cubicBezTo>
                  <a:pt x="533883" y="53490"/>
                  <a:pt x="535019" y="19264"/>
                  <a:pt x="534489" y="0"/>
                </a:cubicBezTo>
                <a:cubicBezTo>
                  <a:pt x="606162" y="42822"/>
                  <a:pt x="673634" y="74059"/>
                  <a:pt x="720080" y="108012"/>
                </a:cubicBezTo>
                <a:cubicBezTo>
                  <a:pt x="657817" y="156411"/>
                  <a:pt x="615560" y="179001"/>
                  <a:pt x="534489" y="216024"/>
                </a:cubicBezTo>
                <a:cubicBezTo>
                  <a:pt x="531033" y="187358"/>
                  <a:pt x="533732" y="168846"/>
                  <a:pt x="534489" y="133443"/>
                </a:cubicBezTo>
                <a:cubicBezTo>
                  <a:pt x="340141" y="108504"/>
                  <a:pt x="210613" y="120054"/>
                  <a:pt x="0" y="133443"/>
                </a:cubicBezTo>
                <a:cubicBezTo>
                  <a:pt x="1189" y="115787"/>
                  <a:pt x="627" y="106516"/>
                  <a:pt x="0" y="82581"/>
                </a:cubicBezTo>
                <a:close/>
              </a:path>
            </a:pathLst>
          </a:custGeom>
          <a:solidFill>
            <a:srgbClr val="FFC000"/>
          </a:solidFill>
          <a:ln w="57150">
            <a:solidFill>
              <a:srgbClr val="FFC000"/>
            </a:solidFill>
            <a:extLst>
              <a:ext uri="{C807C97D-BFC1-408E-A445-0C87EB9F89A2}">
                <ask:lineSketchStyleProps xmlns:ask="http://schemas.microsoft.com/office/drawing/2018/sketchyshapes" sd="1201074621">
                  <a:prstGeom prst="rightArrow">
                    <a:avLst>
                      <a:gd name="adj1" fmla="val 23545"/>
                      <a:gd name="adj2" fmla="val 85912"/>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Slide Number Placeholder 4">
            <a:extLst>
              <a:ext uri="{FF2B5EF4-FFF2-40B4-BE49-F238E27FC236}">
                <a16:creationId xmlns:a16="http://schemas.microsoft.com/office/drawing/2014/main" id="{297D6A8D-28E4-332C-A248-585F405C702F}"/>
              </a:ext>
            </a:extLst>
          </p:cNvPr>
          <p:cNvSpPr>
            <a:spLocks noGrp="1"/>
          </p:cNvSpPr>
          <p:nvPr>
            <p:ph type="sldNum" sz="quarter" idx="12"/>
          </p:nvPr>
        </p:nvSpPr>
        <p:spPr/>
        <p:txBody>
          <a:bodyPr/>
          <a:lstStyle/>
          <a:p>
            <a:fld id="{36B5EA5A-BC32-A742-B11B-8E7414D5B535}" type="slidenum">
              <a:rPr lang="en-US" smtClean="0"/>
              <a:pPr/>
              <a:t>21</a:t>
            </a:fld>
            <a:endParaRPr lang="en-US" dirty="0"/>
          </a:p>
        </p:txBody>
      </p:sp>
      <p:sp>
        <p:nvSpPr>
          <p:cNvPr id="9" name="Footer Placeholder 8">
            <a:extLst>
              <a:ext uri="{FF2B5EF4-FFF2-40B4-BE49-F238E27FC236}">
                <a16:creationId xmlns:a16="http://schemas.microsoft.com/office/drawing/2014/main" id="{2DC539B9-9781-BB70-7BC3-088328866CA2}"/>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33781709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D3E5A06A-D80F-EC8F-460D-7E353465BD70}"/>
              </a:ext>
            </a:extLst>
          </p:cNvPr>
          <p:cNvSpPr/>
          <p:nvPr/>
        </p:nvSpPr>
        <p:spPr>
          <a:xfrm>
            <a:off x="623392" y="2599479"/>
            <a:ext cx="3384376" cy="506914"/>
          </a:xfrm>
          <a:custGeom>
            <a:avLst/>
            <a:gdLst>
              <a:gd name="connsiteX0" fmla="*/ 0 w 3384376"/>
              <a:gd name="connsiteY0" fmla="*/ 84487 h 506914"/>
              <a:gd name="connsiteX1" fmla="*/ 84487 w 3384376"/>
              <a:gd name="connsiteY1" fmla="*/ 0 h 506914"/>
              <a:gd name="connsiteX2" fmla="*/ 791875 w 3384376"/>
              <a:gd name="connsiteY2" fmla="*/ 0 h 506914"/>
              <a:gd name="connsiteX3" fmla="*/ 1402802 w 3384376"/>
              <a:gd name="connsiteY3" fmla="*/ 0 h 506914"/>
              <a:gd name="connsiteX4" fmla="*/ 2013728 w 3384376"/>
              <a:gd name="connsiteY4" fmla="*/ 0 h 506914"/>
              <a:gd name="connsiteX5" fmla="*/ 2721117 w 3384376"/>
              <a:gd name="connsiteY5" fmla="*/ 0 h 506914"/>
              <a:gd name="connsiteX6" fmla="*/ 3299889 w 3384376"/>
              <a:gd name="connsiteY6" fmla="*/ 0 h 506914"/>
              <a:gd name="connsiteX7" fmla="*/ 3384376 w 3384376"/>
              <a:gd name="connsiteY7" fmla="*/ 84487 h 506914"/>
              <a:gd name="connsiteX8" fmla="*/ 3384376 w 3384376"/>
              <a:gd name="connsiteY8" fmla="*/ 422427 h 506914"/>
              <a:gd name="connsiteX9" fmla="*/ 3299889 w 3384376"/>
              <a:gd name="connsiteY9" fmla="*/ 506914 h 506914"/>
              <a:gd name="connsiteX10" fmla="*/ 2592501 w 3384376"/>
              <a:gd name="connsiteY10" fmla="*/ 506914 h 506914"/>
              <a:gd name="connsiteX11" fmla="*/ 2013728 w 3384376"/>
              <a:gd name="connsiteY11" fmla="*/ 506914 h 506914"/>
              <a:gd name="connsiteX12" fmla="*/ 1338494 w 3384376"/>
              <a:gd name="connsiteY12" fmla="*/ 506914 h 506914"/>
              <a:gd name="connsiteX13" fmla="*/ 727567 w 3384376"/>
              <a:gd name="connsiteY13" fmla="*/ 506914 h 506914"/>
              <a:gd name="connsiteX14" fmla="*/ 84487 w 3384376"/>
              <a:gd name="connsiteY14" fmla="*/ 506914 h 506914"/>
              <a:gd name="connsiteX15" fmla="*/ 0 w 3384376"/>
              <a:gd name="connsiteY15" fmla="*/ 422427 h 506914"/>
              <a:gd name="connsiteX16" fmla="*/ 0 w 3384376"/>
              <a:gd name="connsiteY16" fmla="*/ 84487 h 50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384376" h="506914" fill="none" extrusionOk="0">
                <a:moveTo>
                  <a:pt x="0" y="84487"/>
                </a:moveTo>
                <a:cubicBezTo>
                  <a:pt x="4239" y="33013"/>
                  <a:pt x="33708" y="-5380"/>
                  <a:pt x="84487" y="0"/>
                </a:cubicBezTo>
                <a:cubicBezTo>
                  <a:pt x="253693" y="-12831"/>
                  <a:pt x="513111" y="-3295"/>
                  <a:pt x="791875" y="0"/>
                </a:cubicBezTo>
                <a:cubicBezTo>
                  <a:pt x="1070639" y="3295"/>
                  <a:pt x="1255211" y="23198"/>
                  <a:pt x="1402802" y="0"/>
                </a:cubicBezTo>
                <a:cubicBezTo>
                  <a:pt x="1550393" y="-23198"/>
                  <a:pt x="1725222" y="-20909"/>
                  <a:pt x="2013728" y="0"/>
                </a:cubicBezTo>
                <a:cubicBezTo>
                  <a:pt x="2302234" y="20909"/>
                  <a:pt x="2579384" y="1046"/>
                  <a:pt x="2721117" y="0"/>
                </a:cubicBezTo>
                <a:cubicBezTo>
                  <a:pt x="2862850" y="-1046"/>
                  <a:pt x="3096623" y="7840"/>
                  <a:pt x="3299889" y="0"/>
                </a:cubicBezTo>
                <a:cubicBezTo>
                  <a:pt x="3344402" y="-1308"/>
                  <a:pt x="3383331" y="32861"/>
                  <a:pt x="3384376" y="84487"/>
                </a:cubicBezTo>
                <a:cubicBezTo>
                  <a:pt x="3388047" y="156062"/>
                  <a:pt x="3384731" y="282969"/>
                  <a:pt x="3384376" y="422427"/>
                </a:cubicBezTo>
                <a:cubicBezTo>
                  <a:pt x="3384152" y="464604"/>
                  <a:pt x="3344870" y="507027"/>
                  <a:pt x="3299889" y="506914"/>
                </a:cubicBezTo>
                <a:cubicBezTo>
                  <a:pt x="3016209" y="490974"/>
                  <a:pt x="2945457" y="532279"/>
                  <a:pt x="2592501" y="506914"/>
                </a:cubicBezTo>
                <a:cubicBezTo>
                  <a:pt x="2239545" y="481549"/>
                  <a:pt x="2185900" y="481172"/>
                  <a:pt x="2013728" y="506914"/>
                </a:cubicBezTo>
                <a:cubicBezTo>
                  <a:pt x="1841556" y="532656"/>
                  <a:pt x="1505290" y="511662"/>
                  <a:pt x="1338494" y="506914"/>
                </a:cubicBezTo>
                <a:cubicBezTo>
                  <a:pt x="1171698" y="502166"/>
                  <a:pt x="850245" y="506516"/>
                  <a:pt x="727567" y="506914"/>
                </a:cubicBezTo>
                <a:cubicBezTo>
                  <a:pt x="604889" y="507312"/>
                  <a:pt x="298199" y="503997"/>
                  <a:pt x="84487" y="506914"/>
                </a:cubicBezTo>
                <a:cubicBezTo>
                  <a:pt x="40916" y="505903"/>
                  <a:pt x="749" y="471252"/>
                  <a:pt x="0" y="422427"/>
                </a:cubicBezTo>
                <a:cubicBezTo>
                  <a:pt x="-8900" y="275781"/>
                  <a:pt x="8682" y="253227"/>
                  <a:pt x="0" y="84487"/>
                </a:cubicBezTo>
                <a:close/>
              </a:path>
              <a:path w="3384376" h="506914" stroke="0" extrusionOk="0">
                <a:moveTo>
                  <a:pt x="0" y="84487"/>
                </a:moveTo>
                <a:cubicBezTo>
                  <a:pt x="-1773" y="32790"/>
                  <a:pt x="44686" y="-2713"/>
                  <a:pt x="84487" y="0"/>
                </a:cubicBezTo>
                <a:cubicBezTo>
                  <a:pt x="234692" y="21531"/>
                  <a:pt x="521129" y="8661"/>
                  <a:pt x="695413" y="0"/>
                </a:cubicBezTo>
                <a:cubicBezTo>
                  <a:pt x="869697" y="-8661"/>
                  <a:pt x="1121636" y="28312"/>
                  <a:pt x="1306340" y="0"/>
                </a:cubicBezTo>
                <a:cubicBezTo>
                  <a:pt x="1491044" y="-28312"/>
                  <a:pt x="1740426" y="-5115"/>
                  <a:pt x="1852958" y="0"/>
                </a:cubicBezTo>
                <a:cubicBezTo>
                  <a:pt x="1965490" y="5115"/>
                  <a:pt x="2347991" y="15198"/>
                  <a:pt x="2560347" y="0"/>
                </a:cubicBezTo>
                <a:cubicBezTo>
                  <a:pt x="2772703" y="-15198"/>
                  <a:pt x="3058227" y="28824"/>
                  <a:pt x="3299889" y="0"/>
                </a:cubicBezTo>
                <a:cubicBezTo>
                  <a:pt x="3337187" y="-229"/>
                  <a:pt x="3378943" y="41863"/>
                  <a:pt x="3384376" y="84487"/>
                </a:cubicBezTo>
                <a:cubicBezTo>
                  <a:pt x="3370524" y="240311"/>
                  <a:pt x="3398914" y="308599"/>
                  <a:pt x="3384376" y="422427"/>
                </a:cubicBezTo>
                <a:cubicBezTo>
                  <a:pt x="3379096" y="479250"/>
                  <a:pt x="3346126" y="503368"/>
                  <a:pt x="3299889" y="506914"/>
                </a:cubicBezTo>
                <a:cubicBezTo>
                  <a:pt x="2998453" y="535702"/>
                  <a:pt x="2924815" y="488913"/>
                  <a:pt x="2688963" y="506914"/>
                </a:cubicBezTo>
                <a:cubicBezTo>
                  <a:pt x="2453111" y="524915"/>
                  <a:pt x="2293600" y="519141"/>
                  <a:pt x="2013728" y="506914"/>
                </a:cubicBezTo>
                <a:cubicBezTo>
                  <a:pt x="1733856" y="494687"/>
                  <a:pt x="1657873" y="504865"/>
                  <a:pt x="1467110" y="506914"/>
                </a:cubicBezTo>
                <a:cubicBezTo>
                  <a:pt x="1276347" y="508963"/>
                  <a:pt x="1074499" y="515918"/>
                  <a:pt x="920492" y="506914"/>
                </a:cubicBezTo>
                <a:cubicBezTo>
                  <a:pt x="766485" y="497910"/>
                  <a:pt x="448117" y="470877"/>
                  <a:pt x="84487" y="506914"/>
                </a:cubicBezTo>
                <a:cubicBezTo>
                  <a:pt x="40950" y="506644"/>
                  <a:pt x="6850" y="467142"/>
                  <a:pt x="0" y="422427"/>
                </a:cubicBezTo>
                <a:cubicBezTo>
                  <a:pt x="8865" y="298652"/>
                  <a:pt x="-16430" y="195970"/>
                  <a:pt x="0" y="84487"/>
                </a:cubicBezTo>
                <a:close/>
              </a:path>
            </a:pathLst>
          </a:custGeom>
          <a:solidFill>
            <a:srgbClr val="FFC000"/>
          </a:solidFill>
          <a:ln w="57150">
            <a:solidFill>
              <a:srgbClr val="FFC000"/>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429025"/>
          </a:xfrm>
        </p:spPr>
        <p:txBody>
          <a:bodyPr/>
          <a:lstStyle/>
          <a:p>
            <a:r>
              <a:rPr lang="en-GB" dirty="0"/>
              <a:t>WU1 – SoC Base Project</a:t>
            </a:r>
          </a:p>
          <a:p>
            <a:r>
              <a:rPr lang="en-GB" dirty="0"/>
              <a:t>WU2 – SoC platform management</a:t>
            </a:r>
          </a:p>
          <a:p>
            <a:r>
              <a:rPr lang="en-GB" dirty="0"/>
              <a:t>WU3 – FESA and timing</a:t>
            </a:r>
          </a:p>
          <a:p>
            <a:r>
              <a:rPr lang="en-GB" dirty="0"/>
              <a:t>WU4 – OS and sysadmin</a:t>
            </a:r>
          </a:p>
          <a:p>
            <a:pPr marL="366712" lvl="1" indent="0">
              <a:buNone/>
            </a:pPr>
            <a:endParaRPr lang="en-GB"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err="1"/>
              <a:t>Workunits</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5" name="Arrow: Right 4">
            <a:extLst>
              <a:ext uri="{FF2B5EF4-FFF2-40B4-BE49-F238E27FC236}">
                <a16:creationId xmlns:a16="http://schemas.microsoft.com/office/drawing/2014/main" id="{3830369A-A702-A0AC-7786-2283897ED486}"/>
              </a:ext>
            </a:extLst>
          </p:cNvPr>
          <p:cNvSpPr/>
          <p:nvPr/>
        </p:nvSpPr>
        <p:spPr>
          <a:xfrm>
            <a:off x="4007768" y="2744924"/>
            <a:ext cx="1872208" cy="216024"/>
          </a:xfrm>
          <a:custGeom>
            <a:avLst/>
            <a:gdLst>
              <a:gd name="connsiteX0" fmla="*/ 0 w 1872208"/>
              <a:gd name="connsiteY0" fmla="*/ 82581 h 216024"/>
              <a:gd name="connsiteX1" fmla="*/ 562206 w 1872208"/>
              <a:gd name="connsiteY1" fmla="*/ 82581 h 216024"/>
              <a:gd name="connsiteX2" fmla="*/ 1073813 w 1872208"/>
              <a:gd name="connsiteY2" fmla="*/ 82581 h 216024"/>
              <a:gd name="connsiteX3" fmla="*/ 1686617 w 1872208"/>
              <a:gd name="connsiteY3" fmla="*/ 82581 h 216024"/>
              <a:gd name="connsiteX4" fmla="*/ 1686617 w 1872208"/>
              <a:gd name="connsiteY4" fmla="*/ 0 h 216024"/>
              <a:gd name="connsiteX5" fmla="*/ 1872208 w 1872208"/>
              <a:gd name="connsiteY5" fmla="*/ 108012 h 216024"/>
              <a:gd name="connsiteX6" fmla="*/ 1686617 w 1872208"/>
              <a:gd name="connsiteY6" fmla="*/ 216024 h 216024"/>
              <a:gd name="connsiteX7" fmla="*/ 1686617 w 1872208"/>
              <a:gd name="connsiteY7" fmla="*/ 133443 h 216024"/>
              <a:gd name="connsiteX8" fmla="*/ 1175010 w 1872208"/>
              <a:gd name="connsiteY8" fmla="*/ 133443 h 216024"/>
              <a:gd name="connsiteX9" fmla="*/ 595938 w 1872208"/>
              <a:gd name="connsiteY9" fmla="*/ 133443 h 216024"/>
              <a:gd name="connsiteX10" fmla="*/ 0 w 1872208"/>
              <a:gd name="connsiteY10" fmla="*/ 133443 h 216024"/>
              <a:gd name="connsiteX11" fmla="*/ 0 w 1872208"/>
              <a:gd name="connsiteY11" fmla="*/ 82581 h 216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2208" h="216024" fill="none" extrusionOk="0">
                <a:moveTo>
                  <a:pt x="0" y="82581"/>
                </a:moveTo>
                <a:cubicBezTo>
                  <a:pt x="144642" y="84640"/>
                  <a:pt x="389399" y="78269"/>
                  <a:pt x="562206" y="82581"/>
                </a:cubicBezTo>
                <a:cubicBezTo>
                  <a:pt x="735013" y="86893"/>
                  <a:pt x="838913" y="91531"/>
                  <a:pt x="1073813" y="82581"/>
                </a:cubicBezTo>
                <a:cubicBezTo>
                  <a:pt x="1308713" y="73631"/>
                  <a:pt x="1539892" y="80547"/>
                  <a:pt x="1686617" y="82581"/>
                </a:cubicBezTo>
                <a:cubicBezTo>
                  <a:pt x="1684949" y="61338"/>
                  <a:pt x="1685778" y="20246"/>
                  <a:pt x="1686617" y="0"/>
                </a:cubicBezTo>
                <a:cubicBezTo>
                  <a:pt x="1736018" y="19063"/>
                  <a:pt x="1835894" y="78958"/>
                  <a:pt x="1872208" y="108012"/>
                </a:cubicBezTo>
                <a:cubicBezTo>
                  <a:pt x="1809045" y="133856"/>
                  <a:pt x="1725113" y="194533"/>
                  <a:pt x="1686617" y="216024"/>
                </a:cubicBezTo>
                <a:cubicBezTo>
                  <a:pt x="1685526" y="183703"/>
                  <a:pt x="1689300" y="165766"/>
                  <a:pt x="1686617" y="133443"/>
                </a:cubicBezTo>
                <a:cubicBezTo>
                  <a:pt x="1465956" y="133681"/>
                  <a:pt x="1345405" y="154248"/>
                  <a:pt x="1175010" y="133443"/>
                </a:cubicBezTo>
                <a:cubicBezTo>
                  <a:pt x="1004615" y="112638"/>
                  <a:pt x="736924" y="143596"/>
                  <a:pt x="595938" y="133443"/>
                </a:cubicBezTo>
                <a:cubicBezTo>
                  <a:pt x="454952" y="123290"/>
                  <a:pt x="181063" y="143676"/>
                  <a:pt x="0" y="133443"/>
                </a:cubicBezTo>
                <a:cubicBezTo>
                  <a:pt x="-1205" y="119550"/>
                  <a:pt x="1833" y="104970"/>
                  <a:pt x="0" y="82581"/>
                </a:cubicBezTo>
                <a:close/>
              </a:path>
              <a:path w="1872208" h="216024" stroke="0" extrusionOk="0">
                <a:moveTo>
                  <a:pt x="0" y="82581"/>
                </a:moveTo>
                <a:cubicBezTo>
                  <a:pt x="120301" y="98940"/>
                  <a:pt x="386251" y="96099"/>
                  <a:pt x="511607" y="82581"/>
                </a:cubicBezTo>
                <a:cubicBezTo>
                  <a:pt x="636963" y="69063"/>
                  <a:pt x="822268" y="85854"/>
                  <a:pt x="1056947" y="82581"/>
                </a:cubicBezTo>
                <a:cubicBezTo>
                  <a:pt x="1291626" y="79308"/>
                  <a:pt x="1538248" y="84461"/>
                  <a:pt x="1686617" y="82581"/>
                </a:cubicBezTo>
                <a:cubicBezTo>
                  <a:pt x="1688029" y="65615"/>
                  <a:pt x="1684753" y="21984"/>
                  <a:pt x="1686617" y="0"/>
                </a:cubicBezTo>
                <a:cubicBezTo>
                  <a:pt x="1773736" y="61308"/>
                  <a:pt x="1833709" y="80357"/>
                  <a:pt x="1872208" y="108012"/>
                </a:cubicBezTo>
                <a:cubicBezTo>
                  <a:pt x="1811023" y="155887"/>
                  <a:pt x="1778507" y="172355"/>
                  <a:pt x="1686617" y="216024"/>
                </a:cubicBezTo>
                <a:cubicBezTo>
                  <a:pt x="1682807" y="191591"/>
                  <a:pt x="1682747" y="154956"/>
                  <a:pt x="1686617" y="133443"/>
                </a:cubicBezTo>
                <a:cubicBezTo>
                  <a:pt x="1480250" y="128728"/>
                  <a:pt x="1344778" y="156701"/>
                  <a:pt x="1107545" y="133443"/>
                </a:cubicBezTo>
                <a:cubicBezTo>
                  <a:pt x="870312" y="110185"/>
                  <a:pt x="784343" y="115673"/>
                  <a:pt x="579072" y="133443"/>
                </a:cubicBezTo>
                <a:cubicBezTo>
                  <a:pt x="373801" y="151213"/>
                  <a:pt x="279289" y="138476"/>
                  <a:pt x="0" y="133443"/>
                </a:cubicBezTo>
                <a:cubicBezTo>
                  <a:pt x="-447" y="112917"/>
                  <a:pt x="-1366" y="99141"/>
                  <a:pt x="0" y="82581"/>
                </a:cubicBezTo>
                <a:close/>
              </a:path>
            </a:pathLst>
          </a:custGeom>
          <a:solidFill>
            <a:srgbClr val="FFC000"/>
          </a:solidFill>
          <a:ln w="57150">
            <a:solidFill>
              <a:srgbClr val="FFC000"/>
            </a:solidFill>
            <a:extLst>
              <a:ext uri="{C807C97D-BFC1-408E-A445-0C87EB9F89A2}">
                <ask:lineSketchStyleProps xmlns:ask="http://schemas.microsoft.com/office/drawing/2018/sketchyshapes" sd="1201074621">
                  <a:prstGeom prst="rightArrow">
                    <a:avLst>
                      <a:gd name="adj1" fmla="val 23545"/>
                      <a:gd name="adj2" fmla="val 85912"/>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15C7CC63-6FEA-FE6A-5818-4AC023D9E68A}"/>
              </a:ext>
            </a:extLst>
          </p:cNvPr>
          <p:cNvSpPr txBox="1"/>
          <p:nvPr/>
        </p:nvSpPr>
        <p:spPr>
          <a:xfrm>
            <a:off x="6060926" y="2545449"/>
            <a:ext cx="5046620" cy="1538883"/>
          </a:xfrm>
          <a:prstGeom prst="rect">
            <a:avLst/>
          </a:prstGeom>
          <a:noFill/>
        </p:spPr>
        <p:txBody>
          <a:bodyPr wrap="square" lIns="0" tIns="0" rIns="0" bIns="0" rtlCol="0">
            <a:spAutoFit/>
          </a:bodyPr>
          <a:lstStyle/>
          <a:p>
            <a:pPr algn="l"/>
            <a:r>
              <a:rPr lang="en-US" sz="2000" b="1" dirty="0"/>
              <a:t>What: </a:t>
            </a:r>
            <a:r>
              <a:rPr lang="en-US" sz="2000" dirty="0"/>
              <a:t>Timing, CMW, FESA on SoC</a:t>
            </a:r>
            <a:endParaRPr lang="en-US" sz="2000" b="1" dirty="0"/>
          </a:p>
          <a:p>
            <a:pPr algn="l"/>
            <a:r>
              <a:rPr lang="en-US" sz="2000" b="1" dirty="0"/>
              <a:t>Holder: </a:t>
            </a:r>
            <a:r>
              <a:rPr lang="en-US" sz="2000" dirty="0"/>
              <a:t>Greg Kruk (</a:t>
            </a:r>
            <a:r>
              <a:rPr lang="en-US" sz="2000" b="1" dirty="0"/>
              <a:t>BE-CSS</a:t>
            </a:r>
            <a:r>
              <a:rPr lang="en-US" sz="2000" dirty="0"/>
              <a:t>)</a:t>
            </a:r>
            <a:endParaRPr lang="en-US" sz="2000" b="1" dirty="0"/>
          </a:p>
          <a:p>
            <a:pPr algn="l"/>
            <a:r>
              <a:rPr lang="en-US" sz="2000" b="1" dirty="0"/>
              <a:t>Who: </a:t>
            </a:r>
            <a:r>
              <a:rPr lang="en-US" sz="2000" dirty="0"/>
              <a:t>FESA team, with collaboration from BI</a:t>
            </a:r>
            <a:endParaRPr lang="en-US" sz="2000" b="1" dirty="0"/>
          </a:p>
          <a:p>
            <a:pPr lvl="1"/>
            <a:r>
              <a:rPr lang="en-US" sz="2000" dirty="0"/>
              <a:t>Elif Balci (BI-SW) will spend ~3 months in CSS-FST</a:t>
            </a:r>
          </a:p>
        </p:txBody>
      </p:sp>
      <p:sp>
        <p:nvSpPr>
          <p:cNvPr id="8" name="Slide Number Placeholder 7">
            <a:extLst>
              <a:ext uri="{FF2B5EF4-FFF2-40B4-BE49-F238E27FC236}">
                <a16:creationId xmlns:a16="http://schemas.microsoft.com/office/drawing/2014/main" id="{1287AF5D-A70D-5898-1B4C-0B382983D319}"/>
              </a:ext>
            </a:extLst>
          </p:cNvPr>
          <p:cNvSpPr>
            <a:spLocks noGrp="1"/>
          </p:cNvSpPr>
          <p:nvPr>
            <p:ph type="sldNum" sz="quarter" idx="12"/>
          </p:nvPr>
        </p:nvSpPr>
        <p:spPr/>
        <p:txBody>
          <a:bodyPr/>
          <a:lstStyle/>
          <a:p>
            <a:fld id="{36B5EA5A-BC32-A742-B11B-8E7414D5B535}" type="slidenum">
              <a:rPr lang="en-US" smtClean="0"/>
              <a:pPr/>
              <a:t>22</a:t>
            </a:fld>
            <a:endParaRPr lang="en-US" dirty="0"/>
          </a:p>
        </p:txBody>
      </p:sp>
      <p:sp>
        <p:nvSpPr>
          <p:cNvPr id="9" name="Footer Placeholder 8">
            <a:extLst>
              <a:ext uri="{FF2B5EF4-FFF2-40B4-BE49-F238E27FC236}">
                <a16:creationId xmlns:a16="http://schemas.microsoft.com/office/drawing/2014/main" id="{A9164770-1A26-C153-CE4F-D9D279C5D242}"/>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25951927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CF350255-DDB3-4EAF-015E-2AA34F7F82AA}"/>
              </a:ext>
            </a:extLst>
          </p:cNvPr>
          <p:cNvSpPr/>
          <p:nvPr/>
        </p:nvSpPr>
        <p:spPr>
          <a:xfrm>
            <a:off x="638280" y="3175543"/>
            <a:ext cx="3657520" cy="506914"/>
          </a:xfrm>
          <a:custGeom>
            <a:avLst/>
            <a:gdLst>
              <a:gd name="connsiteX0" fmla="*/ 0 w 3657520"/>
              <a:gd name="connsiteY0" fmla="*/ 84487 h 506914"/>
              <a:gd name="connsiteX1" fmla="*/ 84487 w 3657520"/>
              <a:gd name="connsiteY1" fmla="*/ 0 h 506914"/>
              <a:gd name="connsiteX2" fmla="*/ 851967 w 3657520"/>
              <a:gd name="connsiteY2" fmla="*/ 0 h 506914"/>
              <a:gd name="connsiteX3" fmla="*/ 1514791 w 3657520"/>
              <a:gd name="connsiteY3" fmla="*/ 0 h 506914"/>
              <a:gd name="connsiteX4" fmla="*/ 2177615 w 3657520"/>
              <a:gd name="connsiteY4" fmla="*/ 0 h 506914"/>
              <a:gd name="connsiteX5" fmla="*/ 2945095 w 3657520"/>
              <a:gd name="connsiteY5" fmla="*/ 0 h 506914"/>
              <a:gd name="connsiteX6" fmla="*/ 3573033 w 3657520"/>
              <a:gd name="connsiteY6" fmla="*/ 0 h 506914"/>
              <a:gd name="connsiteX7" fmla="*/ 3657520 w 3657520"/>
              <a:gd name="connsiteY7" fmla="*/ 84487 h 506914"/>
              <a:gd name="connsiteX8" fmla="*/ 3657520 w 3657520"/>
              <a:gd name="connsiteY8" fmla="*/ 422427 h 506914"/>
              <a:gd name="connsiteX9" fmla="*/ 3573033 w 3657520"/>
              <a:gd name="connsiteY9" fmla="*/ 506914 h 506914"/>
              <a:gd name="connsiteX10" fmla="*/ 2805553 w 3657520"/>
              <a:gd name="connsiteY10" fmla="*/ 506914 h 506914"/>
              <a:gd name="connsiteX11" fmla="*/ 2177615 w 3657520"/>
              <a:gd name="connsiteY11" fmla="*/ 506914 h 506914"/>
              <a:gd name="connsiteX12" fmla="*/ 1445020 w 3657520"/>
              <a:gd name="connsiteY12" fmla="*/ 506914 h 506914"/>
              <a:gd name="connsiteX13" fmla="*/ 782196 w 3657520"/>
              <a:gd name="connsiteY13" fmla="*/ 506914 h 506914"/>
              <a:gd name="connsiteX14" fmla="*/ 84487 w 3657520"/>
              <a:gd name="connsiteY14" fmla="*/ 506914 h 506914"/>
              <a:gd name="connsiteX15" fmla="*/ 0 w 3657520"/>
              <a:gd name="connsiteY15" fmla="*/ 422427 h 506914"/>
              <a:gd name="connsiteX16" fmla="*/ 0 w 3657520"/>
              <a:gd name="connsiteY16" fmla="*/ 84487 h 50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57520" h="506914" fill="none" extrusionOk="0">
                <a:moveTo>
                  <a:pt x="0" y="84487"/>
                </a:moveTo>
                <a:cubicBezTo>
                  <a:pt x="4239" y="33013"/>
                  <a:pt x="33708" y="-5380"/>
                  <a:pt x="84487" y="0"/>
                </a:cubicBezTo>
                <a:cubicBezTo>
                  <a:pt x="390445" y="-16946"/>
                  <a:pt x="477940" y="-27003"/>
                  <a:pt x="851967" y="0"/>
                </a:cubicBezTo>
                <a:cubicBezTo>
                  <a:pt x="1225994" y="27003"/>
                  <a:pt x="1284193" y="2977"/>
                  <a:pt x="1514791" y="0"/>
                </a:cubicBezTo>
                <a:cubicBezTo>
                  <a:pt x="1745389" y="-2977"/>
                  <a:pt x="1940912" y="13605"/>
                  <a:pt x="2177615" y="0"/>
                </a:cubicBezTo>
                <a:cubicBezTo>
                  <a:pt x="2414318" y="-13605"/>
                  <a:pt x="2762637" y="34668"/>
                  <a:pt x="2945095" y="0"/>
                </a:cubicBezTo>
                <a:cubicBezTo>
                  <a:pt x="3127553" y="-34668"/>
                  <a:pt x="3417104" y="26449"/>
                  <a:pt x="3573033" y="0"/>
                </a:cubicBezTo>
                <a:cubicBezTo>
                  <a:pt x="3617546" y="-1308"/>
                  <a:pt x="3656475" y="32861"/>
                  <a:pt x="3657520" y="84487"/>
                </a:cubicBezTo>
                <a:cubicBezTo>
                  <a:pt x="3661191" y="156062"/>
                  <a:pt x="3657875" y="282969"/>
                  <a:pt x="3657520" y="422427"/>
                </a:cubicBezTo>
                <a:cubicBezTo>
                  <a:pt x="3657296" y="464604"/>
                  <a:pt x="3618014" y="507027"/>
                  <a:pt x="3573033" y="506914"/>
                </a:cubicBezTo>
                <a:cubicBezTo>
                  <a:pt x="3318249" y="525285"/>
                  <a:pt x="3100426" y="504428"/>
                  <a:pt x="2805553" y="506914"/>
                </a:cubicBezTo>
                <a:cubicBezTo>
                  <a:pt x="2510680" y="509400"/>
                  <a:pt x="2304574" y="494087"/>
                  <a:pt x="2177615" y="506914"/>
                </a:cubicBezTo>
                <a:cubicBezTo>
                  <a:pt x="2050656" y="519741"/>
                  <a:pt x="1625243" y="516348"/>
                  <a:pt x="1445020" y="506914"/>
                </a:cubicBezTo>
                <a:cubicBezTo>
                  <a:pt x="1264797" y="497480"/>
                  <a:pt x="929798" y="485481"/>
                  <a:pt x="782196" y="506914"/>
                </a:cubicBezTo>
                <a:cubicBezTo>
                  <a:pt x="634594" y="528347"/>
                  <a:pt x="368365" y="500792"/>
                  <a:pt x="84487" y="506914"/>
                </a:cubicBezTo>
                <a:cubicBezTo>
                  <a:pt x="40916" y="505903"/>
                  <a:pt x="749" y="471252"/>
                  <a:pt x="0" y="422427"/>
                </a:cubicBezTo>
                <a:cubicBezTo>
                  <a:pt x="-8900" y="275781"/>
                  <a:pt x="8682" y="253227"/>
                  <a:pt x="0" y="84487"/>
                </a:cubicBezTo>
                <a:close/>
              </a:path>
              <a:path w="3657520" h="506914" stroke="0" extrusionOk="0">
                <a:moveTo>
                  <a:pt x="0" y="84487"/>
                </a:moveTo>
                <a:cubicBezTo>
                  <a:pt x="-1773" y="32790"/>
                  <a:pt x="44686" y="-2713"/>
                  <a:pt x="84487" y="0"/>
                </a:cubicBezTo>
                <a:cubicBezTo>
                  <a:pt x="257216" y="-9092"/>
                  <a:pt x="418437" y="23502"/>
                  <a:pt x="747311" y="0"/>
                </a:cubicBezTo>
                <a:cubicBezTo>
                  <a:pt x="1076185" y="-23502"/>
                  <a:pt x="1100422" y="-20218"/>
                  <a:pt x="1410134" y="0"/>
                </a:cubicBezTo>
                <a:cubicBezTo>
                  <a:pt x="1719846" y="20218"/>
                  <a:pt x="1755532" y="-25684"/>
                  <a:pt x="2003187" y="0"/>
                </a:cubicBezTo>
                <a:cubicBezTo>
                  <a:pt x="2250842" y="25684"/>
                  <a:pt x="2435631" y="-22470"/>
                  <a:pt x="2770667" y="0"/>
                </a:cubicBezTo>
                <a:cubicBezTo>
                  <a:pt x="3105703" y="22470"/>
                  <a:pt x="3243811" y="2472"/>
                  <a:pt x="3573033" y="0"/>
                </a:cubicBezTo>
                <a:cubicBezTo>
                  <a:pt x="3610331" y="-229"/>
                  <a:pt x="3652087" y="41863"/>
                  <a:pt x="3657520" y="84487"/>
                </a:cubicBezTo>
                <a:cubicBezTo>
                  <a:pt x="3643668" y="240311"/>
                  <a:pt x="3672058" y="308599"/>
                  <a:pt x="3657520" y="422427"/>
                </a:cubicBezTo>
                <a:cubicBezTo>
                  <a:pt x="3652240" y="479250"/>
                  <a:pt x="3619270" y="503368"/>
                  <a:pt x="3573033" y="506914"/>
                </a:cubicBezTo>
                <a:cubicBezTo>
                  <a:pt x="3384290" y="504841"/>
                  <a:pt x="3065021" y="488466"/>
                  <a:pt x="2910209" y="506914"/>
                </a:cubicBezTo>
                <a:cubicBezTo>
                  <a:pt x="2755397" y="525362"/>
                  <a:pt x="2378189" y="473300"/>
                  <a:pt x="2177615" y="506914"/>
                </a:cubicBezTo>
                <a:cubicBezTo>
                  <a:pt x="1977041" y="540528"/>
                  <a:pt x="1730492" y="493413"/>
                  <a:pt x="1584562" y="506914"/>
                </a:cubicBezTo>
                <a:cubicBezTo>
                  <a:pt x="1438632" y="520415"/>
                  <a:pt x="1213954" y="499847"/>
                  <a:pt x="991509" y="506914"/>
                </a:cubicBezTo>
                <a:cubicBezTo>
                  <a:pt x="769064" y="513981"/>
                  <a:pt x="333290" y="499514"/>
                  <a:pt x="84487" y="506914"/>
                </a:cubicBezTo>
                <a:cubicBezTo>
                  <a:pt x="40950" y="506644"/>
                  <a:pt x="6850" y="467142"/>
                  <a:pt x="0" y="422427"/>
                </a:cubicBezTo>
                <a:cubicBezTo>
                  <a:pt x="8865" y="298652"/>
                  <a:pt x="-16430" y="195970"/>
                  <a:pt x="0" y="84487"/>
                </a:cubicBezTo>
                <a:close/>
              </a:path>
            </a:pathLst>
          </a:custGeom>
          <a:solidFill>
            <a:srgbClr val="FFC000"/>
          </a:solidFill>
          <a:ln w="57150">
            <a:solidFill>
              <a:srgbClr val="FFC000"/>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429025"/>
          </a:xfrm>
        </p:spPr>
        <p:txBody>
          <a:bodyPr/>
          <a:lstStyle/>
          <a:p>
            <a:r>
              <a:rPr lang="en-GB" dirty="0"/>
              <a:t>WU1 – SoC Base Project</a:t>
            </a:r>
          </a:p>
          <a:p>
            <a:r>
              <a:rPr lang="en-GB" dirty="0"/>
              <a:t>WU2 – SoC platform management</a:t>
            </a:r>
          </a:p>
          <a:p>
            <a:r>
              <a:rPr lang="en-GB" dirty="0"/>
              <a:t>WU3 – FESA and timing</a:t>
            </a:r>
          </a:p>
          <a:p>
            <a:r>
              <a:rPr lang="en-GB" dirty="0"/>
              <a:t>WU4 – OS and sysadmin</a:t>
            </a:r>
          </a:p>
          <a:p>
            <a:pPr marL="366712" lvl="1" indent="0">
              <a:buNone/>
            </a:pPr>
            <a:endParaRPr lang="en-GB"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err="1"/>
              <a:t>Workunits</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5" name="Arrow: Right 4">
            <a:extLst>
              <a:ext uri="{FF2B5EF4-FFF2-40B4-BE49-F238E27FC236}">
                <a16:creationId xmlns:a16="http://schemas.microsoft.com/office/drawing/2014/main" id="{3830369A-A702-A0AC-7786-2283897ED486}"/>
              </a:ext>
            </a:extLst>
          </p:cNvPr>
          <p:cNvSpPr/>
          <p:nvPr/>
        </p:nvSpPr>
        <p:spPr>
          <a:xfrm>
            <a:off x="4007768" y="3340443"/>
            <a:ext cx="1872208" cy="216024"/>
          </a:xfrm>
          <a:custGeom>
            <a:avLst/>
            <a:gdLst>
              <a:gd name="connsiteX0" fmla="*/ 0 w 1872208"/>
              <a:gd name="connsiteY0" fmla="*/ 82581 h 216024"/>
              <a:gd name="connsiteX1" fmla="*/ 562206 w 1872208"/>
              <a:gd name="connsiteY1" fmla="*/ 82581 h 216024"/>
              <a:gd name="connsiteX2" fmla="*/ 1073813 w 1872208"/>
              <a:gd name="connsiteY2" fmla="*/ 82581 h 216024"/>
              <a:gd name="connsiteX3" fmla="*/ 1686617 w 1872208"/>
              <a:gd name="connsiteY3" fmla="*/ 82581 h 216024"/>
              <a:gd name="connsiteX4" fmla="*/ 1686617 w 1872208"/>
              <a:gd name="connsiteY4" fmla="*/ 0 h 216024"/>
              <a:gd name="connsiteX5" fmla="*/ 1872208 w 1872208"/>
              <a:gd name="connsiteY5" fmla="*/ 108012 h 216024"/>
              <a:gd name="connsiteX6" fmla="*/ 1686617 w 1872208"/>
              <a:gd name="connsiteY6" fmla="*/ 216024 h 216024"/>
              <a:gd name="connsiteX7" fmla="*/ 1686617 w 1872208"/>
              <a:gd name="connsiteY7" fmla="*/ 133443 h 216024"/>
              <a:gd name="connsiteX8" fmla="*/ 1175010 w 1872208"/>
              <a:gd name="connsiteY8" fmla="*/ 133443 h 216024"/>
              <a:gd name="connsiteX9" fmla="*/ 595938 w 1872208"/>
              <a:gd name="connsiteY9" fmla="*/ 133443 h 216024"/>
              <a:gd name="connsiteX10" fmla="*/ 0 w 1872208"/>
              <a:gd name="connsiteY10" fmla="*/ 133443 h 216024"/>
              <a:gd name="connsiteX11" fmla="*/ 0 w 1872208"/>
              <a:gd name="connsiteY11" fmla="*/ 82581 h 216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872208" h="216024" fill="none" extrusionOk="0">
                <a:moveTo>
                  <a:pt x="0" y="82581"/>
                </a:moveTo>
                <a:cubicBezTo>
                  <a:pt x="144642" y="84640"/>
                  <a:pt x="389399" y="78269"/>
                  <a:pt x="562206" y="82581"/>
                </a:cubicBezTo>
                <a:cubicBezTo>
                  <a:pt x="735013" y="86893"/>
                  <a:pt x="838913" y="91531"/>
                  <a:pt x="1073813" y="82581"/>
                </a:cubicBezTo>
                <a:cubicBezTo>
                  <a:pt x="1308713" y="73631"/>
                  <a:pt x="1539892" y="80547"/>
                  <a:pt x="1686617" y="82581"/>
                </a:cubicBezTo>
                <a:cubicBezTo>
                  <a:pt x="1684949" y="61338"/>
                  <a:pt x="1685778" y="20246"/>
                  <a:pt x="1686617" y="0"/>
                </a:cubicBezTo>
                <a:cubicBezTo>
                  <a:pt x="1736018" y="19063"/>
                  <a:pt x="1835894" y="78958"/>
                  <a:pt x="1872208" y="108012"/>
                </a:cubicBezTo>
                <a:cubicBezTo>
                  <a:pt x="1809045" y="133856"/>
                  <a:pt x="1725113" y="194533"/>
                  <a:pt x="1686617" y="216024"/>
                </a:cubicBezTo>
                <a:cubicBezTo>
                  <a:pt x="1685526" y="183703"/>
                  <a:pt x="1689300" y="165766"/>
                  <a:pt x="1686617" y="133443"/>
                </a:cubicBezTo>
                <a:cubicBezTo>
                  <a:pt x="1465956" y="133681"/>
                  <a:pt x="1345405" y="154248"/>
                  <a:pt x="1175010" y="133443"/>
                </a:cubicBezTo>
                <a:cubicBezTo>
                  <a:pt x="1004615" y="112638"/>
                  <a:pt x="736924" y="143596"/>
                  <a:pt x="595938" y="133443"/>
                </a:cubicBezTo>
                <a:cubicBezTo>
                  <a:pt x="454952" y="123290"/>
                  <a:pt x="181063" y="143676"/>
                  <a:pt x="0" y="133443"/>
                </a:cubicBezTo>
                <a:cubicBezTo>
                  <a:pt x="-1205" y="119550"/>
                  <a:pt x="1833" y="104970"/>
                  <a:pt x="0" y="82581"/>
                </a:cubicBezTo>
                <a:close/>
              </a:path>
              <a:path w="1872208" h="216024" stroke="0" extrusionOk="0">
                <a:moveTo>
                  <a:pt x="0" y="82581"/>
                </a:moveTo>
                <a:cubicBezTo>
                  <a:pt x="120301" y="98940"/>
                  <a:pt x="386251" y="96099"/>
                  <a:pt x="511607" y="82581"/>
                </a:cubicBezTo>
                <a:cubicBezTo>
                  <a:pt x="636963" y="69063"/>
                  <a:pt x="822268" y="85854"/>
                  <a:pt x="1056947" y="82581"/>
                </a:cubicBezTo>
                <a:cubicBezTo>
                  <a:pt x="1291626" y="79308"/>
                  <a:pt x="1538248" y="84461"/>
                  <a:pt x="1686617" y="82581"/>
                </a:cubicBezTo>
                <a:cubicBezTo>
                  <a:pt x="1688029" y="65615"/>
                  <a:pt x="1684753" y="21984"/>
                  <a:pt x="1686617" y="0"/>
                </a:cubicBezTo>
                <a:cubicBezTo>
                  <a:pt x="1773736" y="61308"/>
                  <a:pt x="1833709" y="80357"/>
                  <a:pt x="1872208" y="108012"/>
                </a:cubicBezTo>
                <a:cubicBezTo>
                  <a:pt x="1811023" y="155887"/>
                  <a:pt x="1778507" y="172355"/>
                  <a:pt x="1686617" y="216024"/>
                </a:cubicBezTo>
                <a:cubicBezTo>
                  <a:pt x="1682807" y="191591"/>
                  <a:pt x="1682747" y="154956"/>
                  <a:pt x="1686617" y="133443"/>
                </a:cubicBezTo>
                <a:cubicBezTo>
                  <a:pt x="1480250" y="128728"/>
                  <a:pt x="1344778" y="156701"/>
                  <a:pt x="1107545" y="133443"/>
                </a:cubicBezTo>
                <a:cubicBezTo>
                  <a:pt x="870312" y="110185"/>
                  <a:pt x="784343" y="115673"/>
                  <a:pt x="579072" y="133443"/>
                </a:cubicBezTo>
                <a:cubicBezTo>
                  <a:pt x="373801" y="151213"/>
                  <a:pt x="279289" y="138476"/>
                  <a:pt x="0" y="133443"/>
                </a:cubicBezTo>
                <a:cubicBezTo>
                  <a:pt x="-447" y="112917"/>
                  <a:pt x="-1366" y="99141"/>
                  <a:pt x="0" y="82581"/>
                </a:cubicBezTo>
                <a:close/>
              </a:path>
            </a:pathLst>
          </a:custGeom>
          <a:solidFill>
            <a:srgbClr val="FFC000"/>
          </a:solidFill>
          <a:ln w="57150">
            <a:solidFill>
              <a:srgbClr val="FFC000"/>
            </a:solidFill>
            <a:extLst>
              <a:ext uri="{C807C97D-BFC1-408E-A445-0C87EB9F89A2}">
                <ask:lineSketchStyleProps xmlns:ask="http://schemas.microsoft.com/office/drawing/2018/sketchyshapes" sd="1201074621">
                  <a:prstGeom prst="rightArrow">
                    <a:avLst>
                      <a:gd name="adj1" fmla="val 23545"/>
                      <a:gd name="adj2" fmla="val 85912"/>
                    </a:avLst>
                  </a:prstGeom>
                  <ask:type>
                    <ask:lineSketchFreehand/>
                  </ask:type>
                </ask:lineSketchStyleProps>
              </a:ext>
            </a:extLs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TextBox 6">
            <a:extLst>
              <a:ext uri="{FF2B5EF4-FFF2-40B4-BE49-F238E27FC236}">
                <a16:creationId xmlns:a16="http://schemas.microsoft.com/office/drawing/2014/main" id="{15C7CC63-6FEA-FE6A-5818-4AC023D9E68A}"/>
              </a:ext>
            </a:extLst>
          </p:cNvPr>
          <p:cNvSpPr txBox="1"/>
          <p:nvPr/>
        </p:nvSpPr>
        <p:spPr>
          <a:xfrm>
            <a:off x="6060926" y="3140968"/>
            <a:ext cx="5363666" cy="1846659"/>
          </a:xfrm>
          <a:prstGeom prst="rect">
            <a:avLst/>
          </a:prstGeom>
          <a:noFill/>
        </p:spPr>
        <p:txBody>
          <a:bodyPr wrap="square" lIns="0" tIns="0" rIns="0" bIns="0" rtlCol="0">
            <a:spAutoFit/>
          </a:bodyPr>
          <a:lstStyle/>
          <a:p>
            <a:r>
              <a:rPr lang="en-US" sz="2000" b="1" dirty="0"/>
              <a:t>What: </a:t>
            </a:r>
            <a:r>
              <a:rPr lang="en-US" sz="2000" dirty="0"/>
              <a:t>Linux distribution image (FECOS),</a:t>
            </a:r>
          </a:p>
          <a:p>
            <a:pPr lvl="1"/>
            <a:r>
              <a:rPr lang="en-US" sz="2000" dirty="0"/>
              <a:t>system administration</a:t>
            </a:r>
          </a:p>
          <a:p>
            <a:pPr algn="l"/>
            <a:r>
              <a:rPr lang="en-US" sz="2000" b="1" dirty="0"/>
              <a:t>Holder: </a:t>
            </a:r>
            <a:r>
              <a:rPr lang="en-US" sz="2000" dirty="0"/>
              <a:t>Ioan Kozsar (</a:t>
            </a:r>
            <a:r>
              <a:rPr lang="en-US" sz="2000" b="1" dirty="0"/>
              <a:t>BE-CEM</a:t>
            </a:r>
            <a:r>
              <a:rPr lang="en-US" sz="2000" dirty="0"/>
              <a:t>)</a:t>
            </a:r>
          </a:p>
          <a:p>
            <a:pPr algn="l"/>
            <a:r>
              <a:rPr lang="en-US" sz="2000" b="1" dirty="0"/>
              <a:t>Who: </a:t>
            </a:r>
            <a:r>
              <a:rPr lang="en-US" sz="2000" dirty="0"/>
              <a:t>FEC-OS team (</a:t>
            </a:r>
            <a:r>
              <a:rPr lang="en-US" sz="2000" b="1" dirty="0"/>
              <a:t>BE-CEM</a:t>
            </a:r>
            <a:r>
              <a:rPr lang="en-US" sz="2000" dirty="0"/>
              <a:t>)</a:t>
            </a:r>
          </a:p>
          <a:p>
            <a:pPr lvl="1"/>
            <a:r>
              <a:rPr lang="en-US" sz="2000" dirty="0"/>
              <a:t>Sysadmin team (</a:t>
            </a:r>
            <a:r>
              <a:rPr lang="en-US" sz="2000" b="1" dirty="0"/>
              <a:t>BE-CSS</a:t>
            </a:r>
            <a:r>
              <a:rPr lang="en-US" sz="2000" dirty="0"/>
              <a:t>)</a:t>
            </a:r>
          </a:p>
          <a:p>
            <a:pPr lvl="1"/>
            <a:r>
              <a:rPr lang="en-US" sz="2000" dirty="0"/>
              <a:t>2 additional GRADs funded by BE</a:t>
            </a:r>
          </a:p>
        </p:txBody>
      </p:sp>
      <p:sp>
        <p:nvSpPr>
          <p:cNvPr id="8" name="Slide Number Placeholder 7">
            <a:extLst>
              <a:ext uri="{FF2B5EF4-FFF2-40B4-BE49-F238E27FC236}">
                <a16:creationId xmlns:a16="http://schemas.microsoft.com/office/drawing/2014/main" id="{7C493B38-F0C3-FC01-81D6-FA50FB4988AF}"/>
              </a:ext>
            </a:extLst>
          </p:cNvPr>
          <p:cNvSpPr>
            <a:spLocks noGrp="1"/>
          </p:cNvSpPr>
          <p:nvPr>
            <p:ph type="sldNum" sz="quarter" idx="12"/>
          </p:nvPr>
        </p:nvSpPr>
        <p:spPr/>
        <p:txBody>
          <a:bodyPr/>
          <a:lstStyle/>
          <a:p>
            <a:fld id="{36B5EA5A-BC32-A742-B11B-8E7414D5B535}" type="slidenum">
              <a:rPr lang="en-US" smtClean="0"/>
              <a:pPr/>
              <a:t>23</a:t>
            </a:fld>
            <a:endParaRPr lang="en-US" dirty="0"/>
          </a:p>
        </p:txBody>
      </p:sp>
      <p:sp>
        <p:nvSpPr>
          <p:cNvPr id="9" name="Footer Placeholder 8">
            <a:extLst>
              <a:ext uri="{FF2B5EF4-FFF2-40B4-BE49-F238E27FC236}">
                <a16:creationId xmlns:a16="http://schemas.microsoft.com/office/drawing/2014/main" id="{DBB3D3E7-AA64-AA1D-0B17-EAF2EE7C2DAD}"/>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7849138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Rounded Corners 22">
            <a:extLst>
              <a:ext uri="{FF2B5EF4-FFF2-40B4-BE49-F238E27FC236}">
                <a16:creationId xmlns:a16="http://schemas.microsoft.com/office/drawing/2014/main" id="{236E775F-8887-8723-5985-68D1F4CECB8E}"/>
              </a:ext>
            </a:extLst>
          </p:cNvPr>
          <p:cNvSpPr/>
          <p:nvPr/>
        </p:nvSpPr>
        <p:spPr>
          <a:xfrm>
            <a:off x="638280" y="2619831"/>
            <a:ext cx="3225472" cy="472460"/>
          </a:xfrm>
          <a:custGeom>
            <a:avLst/>
            <a:gdLst>
              <a:gd name="connsiteX0" fmla="*/ 0 w 3225472"/>
              <a:gd name="connsiteY0" fmla="*/ 78745 h 472460"/>
              <a:gd name="connsiteX1" fmla="*/ 78745 w 3225472"/>
              <a:gd name="connsiteY1" fmla="*/ 0 h 472460"/>
              <a:gd name="connsiteX2" fmla="*/ 753701 w 3225472"/>
              <a:gd name="connsiteY2" fmla="*/ 0 h 472460"/>
              <a:gd name="connsiteX3" fmla="*/ 1336618 w 3225472"/>
              <a:gd name="connsiteY3" fmla="*/ 0 h 472460"/>
              <a:gd name="connsiteX4" fmla="*/ 1919534 w 3225472"/>
              <a:gd name="connsiteY4" fmla="*/ 0 h 472460"/>
              <a:gd name="connsiteX5" fmla="*/ 2594490 w 3225472"/>
              <a:gd name="connsiteY5" fmla="*/ 0 h 472460"/>
              <a:gd name="connsiteX6" fmla="*/ 3146727 w 3225472"/>
              <a:gd name="connsiteY6" fmla="*/ 0 h 472460"/>
              <a:gd name="connsiteX7" fmla="*/ 3225472 w 3225472"/>
              <a:gd name="connsiteY7" fmla="*/ 78745 h 472460"/>
              <a:gd name="connsiteX8" fmla="*/ 3225472 w 3225472"/>
              <a:gd name="connsiteY8" fmla="*/ 393715 h 472460"/>
              <a:gd name="connsiteX9" fmla="*/ 3146727 w 3225472"/>
              <a:gd name="connsiteY9" fmla="*/ 472460 h 472460"/>
              <a:gd name="connsiteX10" fmla="*/ 2471771 w 3225472"/>
              <a:gd name="connsiteY10" fmla="*/ 472460 h 472460"/>
              <a:gd name="connsiteX11" fmla="*/ 1919534 w 3225472"/>
              <a:gd name="connsiteY11" fmla="*/ 472460 h 472460"/>
              <a:gd name="connsiteX12" fmla="*/ 1275258 w 3225472"/>
              <a:gd name="connsiteY12" fmla="*/ 472460 h 472460"/>
              <a:gd name="connsiteX13" fmla="*/ 692341 w 3225472"/>
              <a:gd name="connsiteY13" fmla="*/ 472460 h 472460"/>
              <a:gd name="connsiteX14" fmla="*/ 78745 w 3225472"/>
              <a:gd name="connsiteY14" fmla="*/ 472460 h 472460"/>
              <a:gd name="connsiteX15" fmla="*/ 0 w 3225472"/>
              <a:gd name="connsiteY15" fmla="*/ 393715 h 472460"/>
              <a:gd name="connsiteX16" fmla="*/ 0 w 3225472"/>
              <a:gd name="connsiteY16" fmla="*/ 78745 h 47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225472" h="472460" fill="none" extrusionOk="0">
                <a:moveTo>
                  <a:pt x="0" y="78745"/>
                </a:moveTo>
                <a:cubicBezTo>
                  <a:pt x="5400" y="29124"/>
                  <a:pt x="30987" y="-5576"/>
                  <a:pt x="78745" y="0"/>
                </a:cubicBezTo>
                <a:cubicBezTo>
                  <a:pt x="397308" y="4241"/>
                  <a:pt x="485243" y="-10309"/>
                  <a:pt x="753701" y="0"/>
                </a:cubicBezTo>
                <a:cubicBezTo>
                  <a:pt x="1022159" y="10309"/>
                  <a:pt x="1115072" y="-16934"/>
                  <a:pt x="1336618" y="0"/>
                </a:cubicBezTo>
                <a:cubicBezTo>
                  <a:pt x="1558164" y="16934"/>
                  <a:pt x="1802712" y="-19333"/>
                  <a:pt x="1919534" y="0"/>
                </a:cubicBezTo>
                <a:cubicBezTo>
                  <a:pt x="2036356" y="19333"/>
                  <a:pt x="2397962" y="-12941"/>
                  <a:pt x="2594490" y="0"/>
                </a:cubicBezTo>
                <a:cubicBezTo>
                  <a:pt x="2791018" y="12941"/>
                  <a:pt x="3011104" y="-20388"/>
                  <a:pt x="3146727" y="0"/>
                </a:cubicBezTo>
                <a:cubicBezTo>
                  <a:pt x="3187966" y="-1370"/>
                  <a:pt x="3223541" y="26078"/>
                  <a:pt x="3225472" y="78745"/>
                </a:cubicBezTo>
                <a:cubicBezTo>
                  <a:pt x="3240152" y="180728"/>
                  <a:pt x="3236598" y="317210"/>
                  <a:pt x="3225472" y="393715"/>
                </a:cubicBezTo>
                <a:cubicBezTo>
                  <a:pt x="3225422" y="436209"/>
                  <a:pt x="3183916" y="472883"/>
                  <a:pt x="3146727" y="472460"/>
                </a:cubicBezTo>
                <a:cubicBezTo>
                  <a:pt x="2816439" y="472280"/>
                  <a:pt x="2693048" y="490974"/>
                  <a:pt x="2471771" y="472460"/>
                </a:cubicBezTo>
                <a:cubicBezTo>
                  <a:pt x="2250494" y="453946"/>
                  <a:pt x="2043486" y="487519"/>
                  <a:pt x="1919534" y="472460"/>
                </a:cubicBezTo>
                <a:cubicBezTo>
                  <a:pt x="1795582" y="457401"/>
                  <a:pt x="1441561" y="471630"/>
                  <a:pt x="1275258" y="472460"/>
                </a:cubicBezTo>
                <a:cubicBezTo>
                  <a:pt x="1108955" y="473290"/>
                  <a:pt x="841199" y="493327"/>
                  <a:pt x="692341" y="472460"/>
                </a:cubicBezTo>
                <a:cubicBezTo>
                  <a:pt x="543483" y="451593"/>
                  <a:pt x="311776" y="460587"/>
                  <a:pt x="78745" y="472460"/>
                </a:cubicBezTo>
                <a:cubicBezTo>
                  <a:pt x="45348" y="469158"/>
                  <a:pt x="2063" y="443163"/>
                  <a:pt x="0" y="393715"/>
                </a:cubicBezTo>
                <a:cubicBezTo>
                  <a:pt x="-12719" y="289252"/>
                  <a:pt x="-14790" y="191590"/>
                  <a:pt x="0" y="78745"/>
                </a:cubicBezTo>
                <a:close/>
              </a:path>
              <a:path w="3225472" h="472460" stroke="0" extrusionOk="0">
                <a:moveTo>
                  <a:pt x="0" y="78745"/>
                </a:moveTo>
                <a:cubicBezTo>
                  <a:pt x="-1115" y="32088"/>
                  <a:pt x="38463" y="-1269"/>
                  <a:pt x="78745" y="0"/>
                </a:cubicBezTo>
                <a:cubicBezTo>
                  <a:pt x="264745" y="19185"/>
                  <a:pt x="458844" y="-23773"/>
                  <a:pt x="661662" y="0"/>
                </a:cubicBezTo>
                <a:cubicBezTo>
                  <a:pt x="864480" y="23773"/>
                  <a:pt x="1043307" y="17877"/>
                  <a:pt x="1244578" y="0"/>
                </a:cubicBezTo>
                <a:cubicBezTo>
                  <a:pt x="1445849" y="-17877"/>
                  <a:pt x="1620742" y="-17263"/>
                  <a:pt x="1766135" y="0"/>
                </a:cubicBezTo>
                <a:cubicBezTo>
                  <a:pt x="1911528" y="17263"/>
                  <a:pt x="2129696" y="-28761"/>
                  <a:pt x="2441091" y="0"/>
                </a:cubicBezTo>
                <a:cubicBezTo>
                  <a:pt x="2752486" y="28761"/>
                  <a:pt x="2807097" y="-25501"/>
                  <a:pt x="3146727" y="0"/>
                </a:cubicBezTo>
                <a:cubicBezTo>
                  <a:pt x="3184413" y="-142"/>
                  <a:pt x="3219571" y="39639"/>
                  <a:pt x="3225472" y="78745"/>
                </a:cubicBezTo>
                <a:cubicBezTo>
                  <a:pt x="3212108" y="162964"/>
                  <a:pt x="3227083" y="312215"/>
                  <a:pt x="3225472" y="393715"/>
                </a:cubicBezTo>
                <a:cubicBezTo>
                  <a:pt x="3223077" y="441814"/>
                  <a:pt x="3189007" y="462345"/>
                  <a:pt x="3146727" y="472460"/>
                </a:cubicBezTo>
                <a:cubicBezTo>
                  <a:pt x="2939198" y="464325"/>
                  <a:pt x="2752040" y="478458"/>
                  <a:pt x="2563810" y="472460"/>
                </a:cubicBezTo>
                <a:cubicBezTo>
                  <a:pt x="2375580" y="466462"/>
                  <a:pt x="2187009" y="487142"/>
                  <a:pt x="1919534" y="472460"/>
                </a:cubicBezTo>
                <a:cubicBezTo>
                  <a:pt x="1652059" y="457778"/>
                  <a:pt x="1604526" y="455193"/>
                  <a:pt x="1397977" y="472460"/>
                </a:cubicBezTo>
                <a:cubicBezTo>
                  <a:pt x="1191428" y="489727"/>
                  <a:pt x="1127707" y="496960"/>
                  <a:pt x="876420" y="472460"/>
                </a:cubicBezTo>
                <a:cubicBezTo>
                  <a:pt x="625133" y="447960"/>
                  <a:pt x="407669" y="484914"/>
                  <a:pt x="78745" y="472460"/>
                </a:cubicBezTo>
                <a:cubicBezTo>
                  <a:pt x="42014" y="471876"/>
                  <a:pt x="7499" y="435075"/>
                  <a:pt x="0" y="393715"/>
                </a:cubicBezTo>
                <a:cubicBezTo>
                  <a:pt x="-1863" y="326759"/>
                  <a:pt x="-15542" y="155953"/>
                  <a:pt x="0" y="78745"/>
                </a:cubicBezTo>
                <a:close/>
              </a:path>
            </a:pathLst>
          </a:custGeom>
          <a:solidFill>
            <a:schemeClr val="accent3"/>
          </a:solidFill>
          <a:ln w="57150">
            <a:solidFill>
              <a:schemeClr val="accent3"/>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Rounded Corners 21">
            <a:extLst>
              <a:ext uri="{FF2B5EF4-FFF2-40B4-BE49-F238E27FC236}">
                <a16:creationId xmlns:a16="http://schemas.microsoft.com/office/drawing/2014/main" id="{1D6CFF97-E317-35C9-2DC1-1EF4AFC31DDC}"/>
              </a:ext>
            </a:extLst>
          </p:cNvPr>
          <p:cNvSpPr/>
          <p:nvPr/>
        </p:nvSpPr>
        <p:spPr>
          <a:xfrm>
            <a:off x="638280" y="2057990"/>
            <a:ext cx="4521616" cy="472460"/>
          </a:xfrm>
          <a:custGeom>
            <a:avLst/>
            <a:gdLst>
              <a:gd name="connsiteX0" fmla="*/ 0 w 4521616"/>
              <a:gd name="connsiteY0" fmla="*/ 78745 h 472460"/>
              <a:gd name="connsiteX1" fmla="*/ 78745 w 4521616"/>
              <a:gd name="connsiteY1" fmla="*/ 0 h 472460"/>
              <a:gd name="connsiteX2" fmla="*/ 658550 w 4521616"/>
              <a:gd name="connsiteY2" fmla="*/ 0 h 472460"/>
              <a:gd name="connsiteX3" fmla="*/ 1194714 w 4521616"/>
              <a:gd name="connsiteY3" fmla="*/ 0 h 472460"/>
              <a:gd name="connsiteX4" fmla="*/ 1861802 w 4521616"/>
              <a:gd name="connsiteY4" fmla="*/ 0 h 472460"/>
              <a:gd name="connsiteX5" fmla="*/ 2528890 w 4521616"/>
              <a:gd name="connsiteY5" fmla="*/ 0 h 472460"/>
              <a:gd name="connsiteX6" fmla="*/ 3065054 w 4521616"/>
              <a:gd name="connsiteY6" fmla="*/ 0 h 472460"/>
              <a:gd name="connsiteX7" fmla="*/ 3775783 w 4521616"/>
              <a:gd name="connsiteY7" fmla="*/ 0 h 472460"/>
              <a:gd name="connsiteX8" fmla="*/ 4442871 w 4521616"/>
              <a:gd name="connsiteY8" fmla="*/ 0 h 472460"/>
              <a:gd name="connsiteX9" fmla="*/ 4521616 w 4521616"/>
              <a:gd name="connsiteY9" fmla="*/ 78745 h 472460"/>
              <a:gd name="connsiteX10" fmla="*/ 4521616 w 4521616"/>
              <a:gd name="connsiteY10" fmla="*/ 393715 h 472460"/>
              <a:gd name="connsiteX11" fmla="*/ 4442871 w 4521616"/>
              <a:gd name="connsiteY11" fmla="*/ 472460 h 472460"/>
              <a:gd name="connsiteX12" fmla="*/ 3863066 w 4521616"/>
              <a:gd name="connsiteY12" fmla="*/ 472460 h 472460"/>
              <a:gd name="connsiteX13" fmla="*/ 3283260 w 4521616"/>
              <a:gd name="connsiteY13" fmla="*/ 472460 h 472460"/>
              <a:gd name="connsiteX14" fmla="*/ 2659814 w 4521616"/>
              <a:gd name="connsiteY14" fmla="*/ 472460 h 472460"/>
              <a:gd name="connsiteX15" fmla="*/ 2123650 w 4521616"/>
              <a:gd name="connsiteY15" fmla="*/ 472460 h 472460"/>
              <a:gd name="connsiteX16" fmla="*/ 1500203 w 4521616"/>
              <a:gd name="connsiteY16" fmla="*/ 472460 h 472460"/>
              <a:gd name="connsiteX17" fmla="*/ 833115 w 4521616"/>
              <a:gd name="connsiteY17" fmla="*/ 472460 h 472460"/>
              <a:gd name="connsiteX18" fmla="*/ 78745 w 4521616"/>
              <a:gd name="connsiteY18" fmla="*/ 472460 h 472460"/>
              <a:gd name="connsiteX19" fmla="*/ 0 w 4521616"/>
              <a:gd name="connsiteY19" fmla="*/ 393715 h 472460"/>
              <a:gd name="connsiteX20" fmla="*/ 0 w 4521616"/>
              <a:gd name="connsiteY20" fmla="*/ 78745 h 47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521616" h="472460" fill="none" extrusionOk="0">
                <a:moveTo>
                  <a:pt x="0" y="78745"/>
                </a:moveTo>
                <a:cubicBezTo>
                  <a:pt x="5164" y="43145"/>
                  <a:pt x="35344" y="2204"/>
                  <a:pt x="78745" y="0"/>
                </a:cubicBezTo>
                <a:cubicBezTo>
                  <a:pt x="319857" y="-3453"/>
                  <a:pt x="392579" y="-14957"/>
                  <a:pt x="658550" y="0"/>
                </a:cubicBezTo>
                <a:cubicBezTo>
                  <a:pt x="924521" y="14957"/>
                  <a:pt x="1083757" y="-24978"/>
                  <a:pt x="1194714" y="0"/>
                </a:cubicBezTo>
                <a:cubicBezTo>
                  <a:pt x="1305671" y="24978"/>
                  <a:pt x="1683262" y="-13873"/>
                  <a:pt x="1861802" y="0"/>
                </a:cubicBezTo>
                <a:cubicBezTo>
                  <a:pt x="2040342" y="13873"/>
                  <a:pt x="2266211" y="-2758"/>
                  <a:pt x="2528890" y="0"/>
                </a:cubicBezTo>
                <a:cubicBezTo>
                  <a:pt x="2791569" y="2758"/>
                  <a:pt x="2915499" y="6608"/>
                  <a:pt x="3065054" y="0"/>
                </a:cubicBezTo>
                <a:cubicBezTo>
                  <a:pt x="3214609" y="-6608"/>
                  <a:pt x="3455261" y="-14750"/>
                  <a:pt x="3775783" y="0"/>
                </a:cubicBezTo>
                <a:cubicBezTo>
                  <a:pt x="4096305" y="14750"/>
                  <a:pt x="4299295" y="-7265"/>
                  <a:pt x="4442871" y="0"/>
                </a:cubicBezTo>
                <a:cubicBezTo>
                  <a:pt x="4489466" y="-485"/>
                  <a:pt x="4526762" y="35329"/>
                  <a:pt x="4521616" y="78745"/>
                </a:cubicBezTo>
                <a:cubicBezTo>
                  <a:pt x="4527983" y="189781"/>
                  <a:pt x="4525103" y="280566"/>
                  <a:pt x="4521616" y="393715"/>
                </a:cubicBezTo>
                <a:cubicBezTo>
                  <a:pt x="4531709" y="433903"/>
                  <a:pt x="4488424" y="478418"/>
                  <a:pt x="4442871" y="472460"/>
                </a:cubicBezTo>
                <a:cubicBezTo>
                  <a:pt x="4304325" y="454474"/>
                  <a:pt x="4061106" y="498472"/>
                  <a:pt x="3863066" y="472460"/>
                </a:cubicBezTo>
                <a:cubicBezTo>
                  <a:pt x="3665026" y="446448"/>
                  <a:pt x="3415603" y="459972"/>
                  <a:pt x="3283260" y="472460"/>
                </a:cubicBezTo>
                <a:cubicBezTo>
                  <a:pt x="3150917" y="484948"/>
                  <a:pt x="2936712" y="443394"/>
                  <a:pt x="2659814" y="472460"/>
                </a:cubicBezTo>
                <a:cubicBezTo>
                  <a:pt x="2382916" y="501526"/>
                  <a:pt x="2387537" y="448481"/>
                  <a:pt x="2123650" y="472460"/>
                </a:cubicBezTo>
                <a:cubicBezTo>
                  <a:pt x="1859763" y="496439"/>
                  <a:pt x="1659385" y="450246"/>
                  <a:pt x="1500203" y="472460"/>
                </a:cubicBezTo>
                <a:cubicBezTo>
                  <a:pt x="1341021" y="494674"/>
                  <a:pt x="1009669" y="472529"/>
                  <a:pt x="833115" y="472460"/>
                </a:cubicBezTo>
                <a:cubicBezTo>
                  <a:pt x="656561" y="472391"/>
                  <a:pt x="230646" y="475065"/>
                  <a:pt x="78745" y="472460"/>
                </a:cubicBezTo>
                <a:cubicBezTo>
                  <a:pt x="35205" y="477855"/>
                  <a:pt x="-2699" y="447109"/>
                  <a:pt x="0" y="393715"/>
                </a:cubicBezTo>
                <a:cubicBezTo>
                  <a:pt x="-9668" y="256026"/>
                  <a:pt x="-5254" y="158181"/>
                  <a:pt x="0" y="78745"/>
                </a:cubicBezTo>
                <a:close/>
              </a:path>
              <a:path w="4521616" h="472460" stroke="0" extrusionOk="0">
                <a:moveTo>
                  <a:pt x="0" y="78745"/>
                </a:moveTo>
                <a:cubicBezTo>
                  <a:pt x="-1115" y="32088"/>
                  <a:pt x="38463" y="-1269"/>
                  <a:pt x="78745" y="0"/>
                </a:cubicBezTo>
                <a:cubicBezTo>
                  <a:pt x="208014" y="-25063"/>
                  <a:pt x="400375" y="-17321"/>
                  <a:pt x="658550" y="0"/>
                </a:cubicBezTo>
                <a:cubicBezTo>
                  <a:pt x="916726" y="17321"/>
                  <a:pt x="1012945" y="6498"/>
                  <a:pt x="1238356" y="0"/>
                </a:cubicBezTo>
                <a:cubicBezTo>
                  <a:pt x="1463767" y="-6498"/>
                  <a:pt x="1563035" y="-3873"/>
                  <a:pt x="1730878" y="0"/>
                </a:cubicBezTo>
                <a:cubicBezTo>
                  <a:pt x="1898721" y="3873"/>
                  <a:pt x="2257762" y="-14416"/>
                  <a:pt x="2441608" y="0"/>
                </a:cubicBezTo>
                <a:cubicBezTo>
                  <a:pt x="2625454" y="14416"/>
                  <a:pt x="2880890" y="24654"/>
                  <a:pt x="3021413" y="0"/>
                </a:cubicBezTo>
                <a:cubicBezTo>
                  <a:pt x="3161937" y="-24654"/>
                  <a:pt x="3349428" y="11997"/>
                  <a:pt x="3601218" y="0"/>
                </a:cubicBezTo>
                <a:cubicBezTo>
                  <a:pt x="3853008" y="-11997"/>
                  <a:pt x="4125714" y="36001"/>
                  <a:pt x="4442871" y="0"/>
                </a:cubicBezTo>
                <a:cubicBezTo>
                  <a:pt x="4483064" y="5001"/>
                  <a:pt x="4515764" y="37084"/>
                  <a:pt x="4521616" y="78745"/>
                </a:cubicBezTo>
                <a:cubicBezTo>
                  <a:pt x="4509263" y="226597"/>
                  <a:pt x="4514834" y="280708"/>
                  <a:pt x="4521616" y="393715"/>
                </a:cubicBezTo>
                <a:cubicBezTo>
                  <a:pt x="4523181" y="432590"/>
                  <a:pt x="4495233" y="471426"/>
                  <a:pt x="4442871" y="472460"/>
                </a:cubicBezTo>
                <a:cubicBezTo>
                  <a:pt x="4284971" y="491479"/>
                  <a:pt x="4084264" y="480344"/>
                  <a:pt x="3950348" y="472460"/>
                </a:cubicBezTo>
                <a:cubicBezTo>
                  <a:pt x="3816432" y="464576"/>
                  <a:pt x="3562312" y="494191"/>
                  <a:pt x="3457825" y="472460"/>
                </a:cubicBezTo>
                <a:cubicBezTo>
                  <a:pt x="3353338" y="450729"/>
                  <a:pt x="3094765" y="472858"/>
                  <a:pt x="2921661" y="472460"/>
                </a:cubicBezTo>
                <a:cubicBezTo>
                  <a:pt x="2748557" y="472062"/>
                  <a:pt x="2652762" y="484977"/>
                  <a:pt x="2385497" y="472460"/>
                </a:cubicBezTo>
                <a:cubicBezTo>
                  <a:pt x="2118232" y="459943"/>
                  <a:pt x="2055763" y="452135"/>
                  <a:pt x="1849333" y="472460"/>
                </a:cubicBezTo>
                <a:cubicBezTo>
                  <a:pt x="1642903" y="492785"/>
                  <a:pt x="1440859" y="452427"/>
                  <a:pt x="1269528" y="472460"/>
                </a:cubicBezTo>
                <a:cubicBezTo>
                  <a:pt x="1098198" y="492493"/>
                  <a:pt x="919650" y="451922"/>
                  <a:pt x="777005" y="472460"/>
                </a:cubicBezTo>
                <a:cubicBezTo>
                  <a:pt x="634360" y="492998"/>
                  <a:pt x="331749" y="488859"/>
                  <a:pt x="78745" y="472460"/>
                </a:cubicBezTo>
                <a:cubicBezTo>
                  <a:pt x="38657" y="479446"/>
                  <a:pt x="-1528" y="439483"/>
                  <a:pt x="0" y="393715"/>
                </a:cubicBezTo>
                <a:cubicBezTo>
                  <a:pt x="8821" y="265617"/>
                  <a:pt x="-11505" y="142849"/>
                  <a:pt x="0" y="78745"/>
                </a:cubicBezTo>
                <a:close/>
              </a:path>
            </a:pathLst>
          </a:custGeom>
          <a:solidFill>
            <a:schemeClr val="accent1"/>
          </a:solidFill>
          <a:ln w="57150">
            <a:solidFill>
              <a:schemeClr val="accent1"/>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Rounded Corners 20">
            <a:extLst>
              <a:ext uri="{FF2B5EF4-FFF2-40B4-BE49-F238E27FC236}">
                <a16:creationId xmlns:a16="http://schemas.microsoft.com/office/drawing/2014/main" id="{F71E0CE1-3433-7B4A-1016-75EAEBF5DACB}"/>
              </a:ext>
            </a:extLst>
          </p:cNvPr>
          <p:cNvSpPr/>
          <p:nvPr/>
        </p:nvSpPr>
        <p:spPr>
          <a:xfrm>
            <a:off x="638280" y="1481926"/>
            <a:ext cx="3657520" cy="506914"/>
          </a:xfrm>
          <a:custGeom>
            <a:avLst/>
            <a:gdLst>
              <a:gd name="connsiteX0" fmla="*/ 0 w 3657520"/>
              <a:gd name="connsiteY0" fmla="*/ 84487 h 506914"/>
              <a:gd name="connsiteX1" fmla="*/ 84487 w 3657520"/>
              <a:gd name="connsiteY1" fmla="*/ 0 h 506914"/>
              <a:gd name="connsiteX2" fmla="*/ 851967 w 3657520"/>
              <a:gd name="connsiteY2" fmla="*/ 0 h 506914"/>
              <a:gd name="connsiteX3" fmla="*/ 1514791 w 3657520"/>
              <a:gd name="connsiteY3" fmla="*/ 0 h 506914"/>
              <a:gd name="connsiteX4" fmla="*/ 2177615 w 3657520"/>
              <a:gd name="connsiteY4" fmla="*/ 0 h 506914"/>
              <a:gd name="connsiteX5" fmla="*/ 2945095 w 3657520"/>
              <a:gd name="connsiteY5" fmla="*/ 0 h 506914"/>
              <a:gd name="connsiteX6" fmla="*/ 3573033 w 3657520"/>
              <a:gd name="connsiteY6" fmla="*/ 0 h 506914"/>
              <a:gd name="connsiteX7" fmla="*/ 3657520 w 3657520"/>
              <a:gd name="connsiteY7" fmla="*/ 84487 h 506914"/>
              <a:gd name="connsiteX8" fmla="*/ 3657520 w 3657520"/>
              <a:gd name="connsiteY8" fmla="*/ 422427 h 506914"/>
              <a:gd name="connsiteX9" fmla="*/ 3573033 w 3657520"/>
              <a:gd name="connsiteY9" fmla="*/ 506914 h 506914"/>
              <a:gd name="connsiteX10" fmla="*/ 2805553 w 3657520"/>
              <a:gd name="connsiteY10" fmla="*/ 506914 h 506914"/>
              <a:gd name="connsiteX11" fmla="*/ 2177615 w 3657520"/>
              <a:gd name="connsiteY11" fmla="*/ 506914 h 506914"/>
              <a:gd name="connsiteX12" fmla="*/ 1445020 w 3657520"/>
              <a:gd name="connsiteY12" fmla="*/ 506914 h 506914"/>
              <a:gd name="connsiteX13" fmla="*/ 782196 w 3657520"/>
              <a:gd name="connsiteY13" fmla="*/ 506914 h 506914"/>
              <a:gd name="connsiteX14" fmla="*/ 84487 w 3657520"/>
              <a:gd name="connsiteY14" fmla="*/ 506914 h 506914"/>
              <a:gd name="connsiteX15" fmla="*/ 0 w 3657520"/>
              <a:gd name="connsiteY15" fmla="*/ 422427 h 506914"/>
              <a:gd name="connsiteX16" fmla="*/ 0 w 3657520"/>
              <a:gd name="connsiteY16" fmla="*/ 84487 h 50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57520" h="506914" fill="none" extrusionOk="0">
                <a:moveTo>
                  <a:pt x="0" y="84487"/>
                </a:moveTo>
                <a:cubicBezTo>
                  <a:pt x="4239" y="33013"/>
                  <a:pt x="33708" y="-5380"/>
                  <a:pt x="84487" y="0"/>
                </a:cubicBezTo>
                <a:cubicBezTo>
                  <a:pt x="390445" y="-16946"/>
                  <a:pt x="477940" y="-27003"/>
                  <a:pt x="851967" y="0"/>
                </a:cubicBezTo>
                <a:cubicBezTo>
                  <a:pt x="1225994" y="27003"/>
                  <a:pt x="1284193" y="2977"/>
                  <a:pt x="1514791" y="0"/>
                </a:cubicBezTo>
                <a:cubicBezTo>
                  <a:pt x="1745389" y="-2977"/>
                  <a:pt x="1940912" y="13605"/>
                  <a:pt x="2177615" y="0"/>
                </a:cubicBezTo>
                <a:cubicBezTo>
                  <a:pt x="2414318" y="-13605"/>
                  <a:pt x="2762637" y="34668"/>
                  <a:pt x="2945095" y="0"/>
                </a:cubicBezTo>
                <a:cubicBezTo>
                  <a:pt x="3127553" y="-34668"/>
                  <a:pt x="3417104" y="26449"/>
                  <a:pt x="3573033" y="0"/>
                </a:cubicBezTo>
                <a:cubicBezTo>
                  <a:pt x="3617546" y="-1308"/>
                  <a:pt x="3656475" y="32861"/>
                  <a:pt x="3657520" y="84487"/>
                </a:cubicBezTo>
                <a:cubicBezTo>
                  <a:pt x="3661191" y="156062"/>
                  <a:pt x="3657875" y="282969"/>
                  <a:pt x="3657520" y="422427"/>
                </a:cubicBezTo>
                <a:cubicBezTo>
                  <a:pt x="3657296" y="464604"/>
                  <a:pt x="3618014" y="507027"/>
                  <a:pt x="3573033" y="506914"/>
                </a:cubicBezTo>
                <a:cubicBezTo>
                  <a:pt x="3318249" y="525285"/>
                  <a:pt x="3100426" y="504428"/>
                  <a:pt x="2805553" y="506914"/>
                </a:cubicBezTo>
                <a:cubicBezTo>
                  <a:pt x="2510680" y="509400"/>
                  <a:pt x="2304574" y="494087"/>
                  <a:pt x="2177615" y="506914"/>
                </a:cubicBezTo>
                <a:cubicBezTo>
                  <a:pt x="2050656" y="519741"/>
                  <a:pt x="1625243" y="516348"/>
                  <a:pt x="1445020" y="506914"/>
                </a:cubicBezTo>
                <a:cubicBezTo>
                  <a:pt x="1264797" y="497480"/>
                  <a:pt x="929798" y="485481"/>
                  <a:pt x="782196" y="506914"/>
                </a:cubicBezTo>
                <a:cubicBezTo>
                  <a:pt x="634594" y="528347"/>
                  <a:pt x="368365" y="500792"/>
                  <a:pt x="84487" y="506914"/>
                </a:cubicBezTo>
                <a:cubicBezTo>
                  <a:pt x="40916" y="505903"/>
                  <a:pt x="749" y="471252"/>
                  <a:pt x="0" y="422427"/>
                </a:cubicBezTo>
                <a:cubicBezTo>
                  <a:pt x="-8900" y="275781"/>
                  <a:pt x="8682" y="253227"/>
                  <a:pt x="0" y="84487"/>
                </a:cubicBezTo>
                <a:close/>
              </a:path>
              <a:path w="3657520" h="506914" stroke="0" extrusionOk="0">
                <a:moveTo>
                  <a:pt x="0" y="84487"/>
                </a:moveTo>
                <a:cubicBezTo>
                  <a:pt x="-1773" y="32790"/>
                  <a:pt x="44686" y="-2713"/>
                  <a:pt x="84487" y="0"/>
                </a:cubicBezTo>
                <a:cubicBezTo>
                  <a:pt x="257216" y="-9092"/>
                  <a:pt x="418437" y="23502"/>
                  <a:pt x="747311" y="0"/>
                </a:cubicBezTo>
                <a:cubicBezTo>
                  <a:pt x="1076185" y="-23502"/>
                  <a:pt x="1100422" y="-20218"/>
                  <a:pt x="1410134" y="0"/>
                </a:cubicBezTo>
                <a:cubicBezTo>
                  <a:pt x="1719846" y="20218"/>
                  <a:pt x="1755532" y="-25684"/>
                  <a:pt x="2003187" y="0"/>
                </a:cubicBezTo>
                <a:cubicBezTo>
                  <a:pt x="2250842" y="25684"/>
                  <a:pt x="2435631" y="-22470"/>
                  <a:pt x="2770667" y="0"/>
                </a:cubicBezTo>
                <a:cubicBezTo>
                  <a:pt x="3105703" y="22470"/>
                  <a:pt x="3243811" y="2472"/>
                  <a:pt x="3573033" y="0"/>
                </a:cubicBezTo>
                <a:cubicBezTo>
                  <a:pt x="3610331" y="-229"/>
                  <a:pt x="3652087" y="41863"/>
                  <a:pt x="3657520" y="84487"/>
                </a:cubicBezTo>
                <a:cubicBezTo>
                  <a:pt x="3643668" y="240311"/>
                  <a:pt x="3672058" y="308599"/>
                  <a:pt x="3657520" y="422427"/>
                </a:cubicBezTo>
                <a:cubicBezTo>
                  <a:pt x="3652240" y="479250"/>
                  <a:pt x="3619270" y="503368"/>
                  <a:pt x="3573033" y="506914"/>
                </a:cubicBezTo>
                <a:cubicBezTo>
                  <a:pt x="3384290" y="504841"/>
                  <a:pt x="3065021" y="488466"/>
                  <a:pt x="2910209" y="506914"/>
                </a:cubicBezTo>
                <a:cubicBezTo>
                  <a:pt x="2755397" y="525362"/>
                  <a:pt x="2378189" y="473300"/>
                  <a:pt x="2177615" y="506914"/>
                </a:cubicBezTo>
                <a:cubicBezTo>
                  <a:pt x="1977041" y="540528"/>
                  <a:pt x="1730492" y="493413"/>
                  <a:pt x="1584562" y="506914"/>
                </a:cubicBezTo>
                <a:cubicBezTo>
                  <a:pt x="1438632" y="520415"/>
                  <a:pt x="1213954" y="499847"/>
                  <a:pt x="991509" y="506914"/>
                </a:cubicBezTo>
                <a:cubicBezTo>
                  <a:pt x="769064" y="513981"/>
                  <a:pt x="333290" y="499514"/>
                  <a:pt x="84487" y="506914"/>
                </a:cubicBezTo>
                <a:cubicBezTo>
                  <a:pt x="40950" y="506644"/>
                  <a:pt x="6850" y="467142"/>
                  <a:pt x="0" y="422427"/>
                </a:cubicBezTo>
                <a:cubicBezTo>
                  <a:pt x="8865" y="298652"/>
                  <a:pt x="-16430" y="195970"/>
                  <a:pt x="0" y="84487"/>
                </a:cubicBezTo>
                <a:close/>
              </a:path>
            </a:pathLst>
          </a:custGeom>
          <a:solidFill>
            <a:schemeClr val="accent2"/>
          </a:solidFill>
          <a:ln w="57150">
            <a:solidFill>
              <a:schemeClr val="accent2"/>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Rounded Corners 18">
            <a:extLst>
              <a:ext uri="{FF2B5EF4-FFF2-40B4-BE49-F238E27FC236}">
                <a16:creationId xmlns:a16="http://schemas.microsoft.com/office/drawing/2014/main" id="{0724088D-A3FC-9B66-ED79-B1D6973D88A0}"/>
              </a:ext>
            </a:extLst>
          </p:cNvPr>
          <p:cNvSpPr/>
          <p:nvPr/>
        </p:nvSpPr>
        <p:spPr>
          <a:xfrm>
            <a:off x="638280" y="3175543"/>
            <a:ext cx="3657520" cy="506914"/>
          </a:xfrm>
          <a:custGeom>
            <a:avLst/>
            <a:gdLst>
              <a:gd name="connsiteX0" fmla="*/ 0 w 3657520"/>
              <a:gd name="connsiteY0" fmla="*/ 84487 h 506914"/>
              <a:gd name="connsiteX1" fmla="*/ 84487 w 3657520"/>
              <a:gd name="connsiteY1" fmla="*/ 0 h 506914"/>
              <a:gd name="connsiteX2" fmla="*/ 851967 w 3657520"/>
              <a:gd name="connsiteY2" fmla="*/ 0 h 506914"/>
              <a:gd name="connsiteX3" fmla="*/ 1514791 w 3657520"/>
              <a:gd name="connsiteY3" fmla="*/ 0 h 506914"/>
              <a:gd name="connsiteX4" fmla="*/ 2177615 w 3657520"/>
              <a:gd name="connsiteY4" fmla="*/ 0 h 506914"/>
              <a:gd name="connsiteX5" fmla="*/ 2945095 w 3657520"/>
              <a:gd name="connsiteY5" fmla="*/ 0 h 506914"/>
              <a:gd name="connsiteX6" fmla="*/ 3573033 w 3657520"/>
              <a:gd name="connsiteY6" fmla="*/ 0 h 506914"/>
              <a:gd name="connsiteX7" fmla="*/ 3657520 w 3657520"/>
              <a:gd name="connsiteY7" fmla="*/ 84487 h 506914"/>
              <a:gd name="connsiteX8" fmla="*/ 3657520 w 3657520"/>
              <a:gd name="connsiteY8" fmla="*/ 422427 h 506914"/>
              <a:gd name="connsiteX9" fmla="*/ 3573033 w 3657520"/>
              <a:gd name="connsiteY9" fmla="*/ 506914 h 506914"/>
              <a:gd name="connsiteX10" fmla="*/ 2805553 w 3657520"/>
              <a:gd name="connsiteY10" fmla="*/ 506914 h 506914"/>
              <a:gd name="connsiteX11" fmla="*/ 2177615 w 3657520"/>
              <a:gd name="connsiteY11" fmla="*/ 506914 h 506914"/>
              <a:gd name="connsiteX12" fmla="*/ 1445020 w 3657520"/>
              <a:gd name="connsiteY12" fmla="*/ 506914 h 506914"/>
              <a:gd name="connsiteX13" fmla="*/ 782196 w 3657520"/>
              <a:gd name="connsiteY13" fmla="*/ 506914 h 506914"/>
              <a:gd name="connsiteX14" fmla="*/ 84487 w 3657520"/>
              <a:gd name="connsiteY14" fmla="*/ 506914 h 506914"/>
              <a:gd name="connsiteX15" fmla="*/ 0 w 3657520"/>
              <a:gd name="connsiteY15" fmla="*/ 422427 h 506914"/>
              <a:gd name="connsiteX16" fmla="*/ 0 w 3657520"/>
              <a:gd name="connsiteY16" fmla="*/ 84487 h 506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657520" h="506914" fill="none" extrusionOk="0">
                <a:moveTo>
                  <a:pt x="0" y="84487"/>
                </a:moveTo>
                <a:cubicBezTo>
                  <a:pt x="4239" y="33013"/>
                  <a:pt x="33708" y="-5380"/>
                  <a:pt x="84487" y="0"/>
                </a:cubicBezTo>
                <a:cubicBezTo>
                  <a:pt x="390445" y="-16946"/>
                  <a:pt x="477940" y="-27003"/>
                  <a:pt x="851967" y="0"/>
                </a:cubicBezTo>
                <a:cubicBezTo>
                  <a:pt x="1225994" y="27003"/>
                  <a:pt x="1284193" y="2977"/>
                  <a:pt x="1514791" y="0"/>
                </a:cubicBezTo>
                <a:cubicBezTo>
                  <a:pt x="1745389" y="-2977"/>
                  <a:pt x="1940912" y="13605"/>
                  <a:pt x="2177615" y="0"/>
                </a:cubicBezTo>
                <a:cubicBezTo>
                  <a:pt x="2414318" y="-13605"/>
                  <a:pt x="2762637" y="34668"/>
                  <a:pt x="2945095" y="0"/>
                </a:cubicBezTo>
                <a:cubicBezTo>
                  <a:pt x="3127553" y="-34668"/>
                  <a:pt x="3417104" y="26449"/>
                  <a:pt x="3573033" y="0"/>
                </a:cubicBezTo>
                <a:cubicBezTo>
                  <a:pt x="3617546" y="-1308"/>
                  <a:pt x="3656475" y="32861"/>
                  <a:pt x="3657520" y="84487"/>
                </a:cubicBezTo>
                <a:cubicBezTo>
                  <a:pt x="3661191" y="156062"/>
                  <a:pt x="3657875" y="282969"/>
                  <a:pt x="3657520" y="422427"/>
                </a:cubicBezTo>
                <a:cubicBezTo>
                  <a:pt x="3657296" y="464604"/>
                  <a:pt x="3618014" y="507027"/>
                  <a:pt x="3573033" y="506914"/>
                </a:cubicBezTo>
                <a:cubicBezTo>
                  <a:pt x="3318249" y="525285"/>
                  <a:pt x="3100426" y="504428"/>
                  <a:pt x="2805553" y="506914"/>
                </a:cubicBezTo>
                <a:cubicBezTo>
                  <a:pt x="2510680" y="509400"/>
                  <a:pt x="2304574" y="494087"/>
                  <a:pt x="2177615" y="506914"/>
                </a:cubicBezTo>
                <a:cubicBezTo>
                  <a:pt x="2050656" y="519741"/>
                  <a:pt x="1625243" y="516348"/>
                  <a:pt x="1445020" y="506914"/>
                </a:cubicBezTo>
                <a:cubicBezTo>
                  <a:pt x="1264797" y="497480"/>
                  <a:pt x="929798" y="485481"/>
                  <a:pt x="782196" y="506914"/>
                </a:cubicBezTo>
                <a:cubicBezTo>
                  <a:pt x="634594" y="528347"/>
                  <a:pt x="368365" y="500792"/>
                  <a:pt x="84487" y="506914"/>
                </a:cubicBezTo>
                <a:cubicBezTo>
                  <a:pt x="40916" y="505903"/>
                  <a:pt x="749" y="471252"/>
                  <a:pt x="0" y="422427"/>
                </a:cubicBezTo>
                <a:cubicBezTo>
                  <a:pt x="-8900" y="275781"/>
                  <a:pt x="8682" y="253227"/>
                  <a:pt x="0" y="84487"/>
                </a:cubicBezTo>
                <a:close/>
              </a:path>
              <a:path w="3657520" h="506914" stroke="0" extrusionOk="0">
                <a:moveTo>
                  <a:pt x="0" y="84487"/>
                </a:moveTo>
                <a:cubicBezTo>
                  <a:pt x="-1773" y="32790"/>
                  <a:pt x="44686" y="-2713"/>
                  <a:pt x="84487" y="0"/>
                </a:cubicBezTo>
                <a:cubicBezTo>
                  <a:pt x="257216" y="-9092"/>
                  <a:pt x="418437" y="23502"/>
                  <a:pt x="747311" y="0"/>
                </a:cubicBezTo>
                <a:cubicBezTo>
                  <a:pt x="1076185" y="-23502"/>
                  <a:pt x="1100422" y="-20218"/>
                  <a:pt x="1410134" y="0"/>
                </a:cubicBezTo>
                <a:cubicBezTo>
                  <a:pt x="1719846" y="20218"/>
                  <a:pt x="1755532" y="-25684"/>
                  <a:pt x="2003187" y="0"/>
                </a:cubicBezTo>
                <a:cubicBezTo>
                  <a:pt x="2250842" y="25684"/>
                  <a:pt x="2435631" y="-22470"/>
                  <a:pt x="2770667" y="0"/>
                </a:cubicBezTo>
                <a:cubicBezTo>
                  <a:pt x="3105703" y="22470"/>
                  <a:pt x="3243811" y="2472"/>
                  <a:pt x="3573033" y="0"/>
                </a:cubicBezTo>
                <a:cubicBezTo>
                  <a:pt x="3610331" y="-229"/>
                  <a:pt x="3652087" y="41863"/>
                  <a:pt x="3657520" y="84487"/>
                </a:cubicBezTo>
                <a:cubicBezTo>
                  <a:pt x="3643668" y="240311"/>
                  <a:pt x="3672058" y="308599"/>
                  <a:pt x="3657520" y="422427"/>
                </a:cubicBezTo>
                <a:cubicBezTo>
                  <a:pt x="3652240" y="479250"/>
                  <a:pt x="3619270" y="503368"/>
                  <a:pt x="3573033" y="506914"/>
                </a:cubicBezTo>
                <a:cubicBezTo>
                  <a:pt x="3384290" y="504841"/>
                  <a:pt x="3065021" y="488466"/>
                  <a:pt x="2910209" y="506914"/>
                </a:cubicBezTo>
                <a:cubicBezTo>
                  <a:pt x="2755397" y="525362"/>
                  <a:pt x="2378189" y="473300"/>
                  <a:pt x="2177615" y="506914"/>
                </a:cubicBezTo>
                <a:cubicBezTo>
                  <a:pt x="1977041" y="540528"/>
                  <a:pt x="1730492" y="493413"/>
                  <a:pt x="1584562" y="506914"/>
                </a:cubicBezTo>
                <a:cubicBezTo>
                  <a:pt x="1438632" y="520415"/>
                  <a:pt x="1213954" y="499847"/>
                  <a:pt x="991509" y="506914"/>
                </a:cubicBezTo>
                <a:cubicBezTo>
                  <a:pt x="769064" y="513981"/>
                  <a:pt x="333290" y="499514"/>
                  <a:pt x="84487" y="506914"/>
                </a:cubicBezTo>
                <a:cubicBezTo>
                  <a:pt x="40950" y="506644"/>
                  <a:pt x="6850" y="467142"/>
                  <a:pt x="0" y="422427"/>
                </a:cubicBezTo>
                <a:cubicBezTo>
                  <a:pt x="8865" y="298652"/>
                  <a:pt x="-16430" y="195970"/>
                  <a:pt x="0" y="84487"/>
                </a:cubicBezTo>
                <a:close/>
              </a:path>
            </a:pathLst>
          </a:custGeom>
          <a:solidFill>
            <a:schemeClr val="accent2"/>
          </a:solidFill>
          <a:ln w="57150">
            <a:solidFill>
              <a:schemeClr val="accent2"/>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429025"/>
          </a:xfrm>
        </p:spPr>
        <p:txBody>
          <a:bodyPr/>
          <a:lstStyle/>
          <a:p>
            <a:r>
              <a:rPr lang="en-GB" dirty="0">
                <a:solidFill>
                  <a:schemeClr val="bg1"/>
                </a:solidFill>
              </a:rPr>
              <a:t>WU1 – SoC Base Project</a:t>
            </a:r>
          </a:p>
          <a:p>
            <a:r>
              <a:rPr lang="en-GB" dirty="0">
                <a:solidFill>
                  <a:schemeClr val="bg1"/>
                </a:solidFill>
              </a:rPr>
              <a:t>WU2 – SoC platform management</a:t>
            </a:r>
          </a:p>
          <a:p>
            <a:r>
              <a:rPr lang="en-GB" dirty="0">
                <a:solidFill>
                  <a:schemeClr val="bg1"/>
                </a:solidFill>
              </a:rPr>
              <a:t>WU3 – FESA and timing</a:t>
            </a:r>
          </a:p>
          <a:p>
            <a:r>
              <a:rPr lang="en-GB" dirty="0">
                <a:solidFill>
                  <a:schemeClr val="bg1"/>
                </a:solidFill>
              </a:rPr>
              <a:t>WU4 – OS and sysadmin</a:t>
            </a:r>
          </a:p>
          <a:p>
            <a:pPr marL="366712" lvl="1" indent="0">
              <a:buNone/>
            </a:pPr>
            <a:endParaRPr lang="en-GB"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err="1"/>
              <a:t>Workunits</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8" name="Slide Number Placeholder 7">
            <a:extLst>
              <a:ext uri="{FF2B5EF4-FFF2-40B4-BE49-F238E27FC236}">
                <a16:creationId xmlns:a16="http://schemas.microsoft.com/office/drawing/2014/main" id="{7C493B38-F0C3-FC01-81D6-FA50FB4988AF}"/>
              </a:ext>
            </a:extLst>
          </p:cNvPr>
          <p:cNvSpPr>
            <a:spLocks noGrp="1"/>
          </p:cNvSpPr>
          <p:nvPr>
            <p:ph type="sldNum" sz="quarter" idx="12"/>
          </p:nvPr>
        </p:nvSpPr>
        <p:spPr/>
        <p:txBody>
          <a:bodyPr/>
          <a:lstStyle/>
          <a:p>
            <a:fld id="{36B5EA5A-BC32-A742-B11B-8E7414D5B535}" type="slidenum">
              <a:rPr lang="en-US" smtClean="0"/>
              <a:pPr/>
              <a:t>24</a:t>
            </a:fld>
            <a:endParaRPr lang="en-US" dirty="0"/>
          </a:p>
        </p:txBody>
      </p:sp>
      <p:sp>
        <p:nvSpPr>
          <p:cNvPr id="9" name="Footer Placeholder 8">
            <a:extLst>
              <a:ext uri="{FF2B5EF4-FFF2-40B4-BE49-F238E27FC236}">
                <a16:creationId xmlns:a16="http://schemas.microsoft.com/office/drawing/2014/main" id="{DBB3D3E7-AA64-AA1D-0B17-EAF2EE7C2DAD}"/>
              </a:ext>
            </a:extLst>
          </p:cNvPr>
          <p:cNvSpPr>
            <a:spLocks noGrp="1"/>
          </p:cNvSpPr>
          <p:nvPr>
            <p:ph type="ftr" sz="quarter" idx="11"/>
          </p:nvPr>
        </p:nvSpPr>
        <p:spPr/>
        <p:txBody>
          <a:bodyPr/>
          <a:lstStyle/>
          <a:p>
            <a:r>
              <a:rPr lang="en-GB"/>
              <a:t>BI Day 2024 - ATS SoC Framework - I. Degl'Innocenti</a:t>
            </a:r>
            <a:endParaRPr lang="en-US" dirty="0"/>
          </a:p>
        </p:txBody>
      </p:sp>
      <p:sp>
        <p:nvSpPr>
          <p:cNvPr id="14" name="CEM">
            <a:extLst>
              <a:ext uri="{FF2B5EF4-FFF2-40B4-BE49-F238E27FC236}">
                <a16:creationId xmlns:a16="http://schemas.microsoft.com/office/drawing/2014/main" id="{916FAEFA-671B-C67D-0F5E-ADF5516FF02A}"/>
              </a:ext>
            </a:extLst>
          </p:cNvPr>
          <p:cNvSpPr/>
          <p:nvPr/>
        </p:nvSpPr>
        <p:spPr>
          <a:xfrm>
            <a:off x="6499448" y="1384176"/>
            <a:ext cx="1828800" cy="1828800"/>
          </a:xfrm>
          <a:custGeom>
            <a:avLst/>
            <a:gdLst>
              <a:gd name="connsiteX0" fmla="*/ 0 w 1828800"/>
              <a:gd name="connsiteY0" fmla="*/ 259086 h 1828800"/>
              <a:gd name="connsiteX1" fmla="*/ 259086 w 1828800"/>
              <a:gd name="connsiteY1" fmla="*/ 0 h 1828800"/>
              <a:gd name="connsiteX2" fmla="*/ 927506 w 1828800"/>
              <a:gd name="connsiteY2" fmla="*/ 0 h 1828800"/>
              <a:gd name="connsiteX3" fmla="*/ 1569714 w 1828800"/>
              <a:gd name="connsiteY3" fmla="*/ 0 h 1828800"/>
              <a:gd name="connsiteX4" fmla="*/ 1828800 w 1828800"/>
              <a:gd name="connsiteY4" fmla="*/ 259086 h 1828800"/>
              <a:gd name="connsiteX5" fmla="*/ 1828800 w 1828800"/>
              <a:gd name="connsiteY5" fmla="*/ 888187 h 1828800"/>
              <a:gd name="connsiteX6" fmla="*/ 1828800 w 1828800"/>
              <a:gd name="connsiteY6" fmla="*/ 1569714 h 1828800"/>
              <a:gd name="connsiteX7" fmla="*/ 1569714 w 1828800"/>
              <a:gd name="connsiteY7" fmla="*/ 1828800 h 1828800"/>
              <a:gd name="connsiteX8" fmla="*/ 901294 w 1828800"/>
              <a:gd name="connsiteY8" fmla="*/ 1828800 h 1828800"/>
              <a:gd name="connsiteX9" fmla="*/ 259086 w 1828800"/>
              <a:gd name="connsiteY9" fmla="*/ 1828800 h 1828800"/>
              <a:gd name="connsiteX10" fmla="*/ 0 w 1828800"/>
              <a:gd name="connsiteY10" fmla="*/ 1569714 h 1828800"/>
              <a:gd name="connsiteX11" fmla="*/ 0 w 1828800"/>
              <a:gd name="connsiteY11" fmla="*/ 901294 h 1828800"/>
              <a:gd name="connsiteX12" fmla="*/ 0 w 1828800"/>
              <a:gd name="connsiteY12" fmla="*/ 259086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28800" h="1828800" fill="none" extrusionOk="0">
                <a:moveTo>
                  <a:pt x="0" y="259086"/>
                </a:moveTo>
                <a:cubicBezTo>
                  <a:pt x="-21944" y="119600"/>
                  <a:pt x="86923" y="-20060"/>
                  <a:pt x="259086" y="0"/>
                </a:cubicBezTo>
                <a:cubicBezTo>
                  <a:pt x="411125" y="26806"/>
                  <a:pt x="665205" y="10331"/>
                  <a:pt x="927506" y="0"/>
                </a:cubicBezTo>
                <a:cubicBezTo>
                  <a:pt x="1189807" y="-10331"/>
                  <a:pt x="1274144" y="-5920"/>
                  <a:pt x="1569714" y="0"/>
                </a:cubicBezTo>
                <a:cubicBezTo>
                  <a:pt x="1695695" y="30590"/>
                  <a:pt x="1853656" y="134467"/>
                  <a:pt x="1828800" y="259086"/>
                </a:cubicBezTo>
                <a:cubicBezTo>
                  <a:pt x="1847822" y="431731"/>
                  <a:pt x="1847692" y="738177"/>
                  <a:pt x="1828800" y="888187"/>
                </a:cubicBezTo>
                <a:cubicBezTo>
                  <a:pt x="1809908" y="1038197"/>
                  <a:pt x="1857483" y="1270939"/>
                  <a:pt x="1828800" y="1569714"/>
                </a:cubicBezTo>
                <a:cubicBezTo>
                  <a:pt x="1835079" y="1725235"/>
                  <a:pt x="1684037" y="1843970"/>
                  <a:pt x="1569714" y="1828800"/>
                </a:cubicBezTo>
                <a:cubicBezTo>
                  <a:pt x="1278048" y="1808135"/>
                  <a:pt x="1035514" y="1851335"/>
                  <a:pt x="901294" y="1828800"/>
                </a:cubicBezTo>
                <a:cubicBezTo>
                  <a:pt x="767074" y="1806265"/>
                  <a:pt x="495527" y="1808254"/>
                  <a:pt x="259086" y="1828800"/>
                </a:cubicBezTo>
                <a:cubicBezTo>
                  <a:pt x="114050" y="1832708"/>
                  <a:pt x="-7405" y="1702978"/>
                  <a:pt x="0" y="1569714"/>
                </a:cubicBezTo>
                <a:cubicBezTo>
                  <a:pt x="-435" y="1388513"/>
                  <a:pt x="-21132" y="1091805"/>
                  <a:pt x="0" y="901294"/>
                </a:cubicBezTo>
                <a:cubicBezTo>
                  <a:pt x="21132" y="710783"/>
                  <a:pt x="-18120" y="544346"/>
                  <a:pt x="0" y="259086"/>
                </a:cubicBezTo>
                <a:close/>
              </a:path>
              <a:path w="1828800" h="1828800" stroke="0" extrusionOk="0">
                <a:moveTo>
                  <a:pt x="0" y="259086"/>
                </a:moveTo>
                <a:cubicBezTo>
                  <a:pt x="-26117" y="99887"/>
                  <a:pt x="92728" y="8733"/>
                  <a:pt x="259086" y="0"/>
                </a:cubicBezTo>
                <a:cubicBezTo>
                  <a:pt x="544299" y="-30242"/>
                  <a:pt x="687710" y="-19731"/>
                  <a:pt x="940613" y="0"/>
                </a:cubicBezTo>
                <a:cubicBezTo>
                  <a:pt x="1193516" y="19731"/>
                  <a:pt x="1316960" y="-29974"/>
                  <a:pt x="1569714" y="0"/>
                </a:cubicBezTo>
                <a:cubicBezTo>
                  <a:pt x="1708577" y="-2312"/>
                  <a:pt x="1842660" y="122619"/>
                  <a:pt x="1828800" y="259086"/>
                </a:cubicBezTo>
                <a:cubicBezTo>
                  <a:pt x="1852910" y="476520"/>
                  <a:pt x="1800526" y="717633"/>
                  <a:pt x="1828800" y="888187"/>
                </a:cubicBezTo>
                <a:cubicBezTo>
                  <a:pt x="1857074" y="1058741"/>
                  <a:pt x="1846368" y="1413193"/>
                  <a:pt x="1828800" y="1569714"/>
                </a:cubicBezTo>
                <a:cubicBezTo>
                  <a:pt x="1825724" y="1683473"/>
                  <a:pt x="1698125" y="1849198"/>
                  <a:pt x="1569714" y="1828800"/>
                </a:cubicBezTo>
                <a:cubicBezTo>
                  <a:pt x="1269826" y="1844890"/>
                  <a:pt x="1095372" y="1806659"/>
                  <a:pt x="940613" y="1828800"/>
                </a:cubicBezTo>
                <a:cubicBezTo>
                  <a:pt x="785854" y="1850941"/>
                  <a:pt x="584780" y="1798967"/>
                  <a:pt x="259086" y="1828800"/>
                </a:cubicBezTo>
                <a:cubicBezTo>
                  <a:pt x="130728" y="1850728"/>
                  <a:pt x="891" y="1722033"/>
                  <a:pt x="0" y="1569714"/>
                </a:cubicBezTo>
                <a:cubicBezTo>
                  <a:pt x="8425" y="1303719"/>
                  <a:pt x="-21146" y="1167704"/>
                  <a:pt x="0" y="953719"/>
                </a:cubicBezTo>
                <a:cubicBezTo>
                  <a:pt x="21146" y="739734"/>
                  <a:pt x="8688" y="534153"/>
                  <a:pt x="0" y="259086"/>
                </a:cubicBezTo>
                <a:close/>
              </a:path>
            </a:pathLst>
          </a:custGeom>
          <a:solidFill>
            <a:schemeClr val="accent2"/>
          </a:solidFill>
          <a:ln w="38100">
            <a:solidFill>
              <a:schemeClr val="accent2"/>
            </a:solidFill>
            <a:extLst>
              <a:ext uri="{C807C97D-BFC1-408E-A445-0C87EB9F89A2}">
                <ask:lineSketchStyleProps xmlns:ask="http://schemas.microsoft.com/office/drawing/2018/sketchyshapes" sd="1219033472">
                  <a:prstGeom prst="roundRect">
                    <a:avLst>
                      <a:gd name="adj" fmla="val 14167"/>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tIns="0" bIns="0" rtlCol="0" anchor="ctr"/>
          <a:lstStyle/>
          <a:p>
            <a:pPr algn="ctr"/>
            <a:r>
              <a:rPr lang="en-US" sz="2400" b="1" dirty="0"/>
              <a:t>CEM</a:t>
            </a:r>
            <a:endParaRPr lang="en-GB" b="1" dirty="0"/>
          </a:p>
        </p:txBody>
      </p:sp>
      <p:sp>
        <p:nvSpPr>
          <p:cNvPr id="11" name="CSS">
            <a:extLst>
              <a:ext uri="{FF2B5EF4-FFF2-40B4-BE49-F238E27FC236}">
                <a16:creationId xmlns:a16="http://schemas.microsoft.com/office/drawing/2014/main" id="{9D146B82-8F04-D3B4-D9A8-2439906466AC}"/>
              </a:ext>
            </a:extLst>
          </p:cNvPr>
          <p:cNvSpPr/>
          <p:nvPr/>
        </p:nvSpPr>
        <p:spPr>
          <a:xfrm>
            <a:off x="8515672" y="3400400"/>
            <a:ext cx="1828800" cy="1828800"/>
          </a:xfrm>
          <a:custGeom>
            <a:avLst/>
            <a:gdLst>
              <a:gd name="connsiteX0" fmla="*/ 0 w 1828800"/>
              <a:gd name="connsiteY0" fmla="*/ 304806 h 1828800"/>
              <a:gd name="connsiteX1" fmla="*/ 304806 w 1828800"/>
              <a:gd name="connsiteY1" fmla="*/ 0 h 1828800"/>
              <a:gd name="connsiteX2" fmla="*/ 877824 w 1828800"/>
              <a:gd name="connsiteY2" fmla="*/ 0 h 1828800"/>
              <a:gd name="connsiteX3" fmla="*/ 1523994 w 1828800"/>
              <a:gd name="connsiteY3" fmla="*/ 0 h 1828800"/>
              <a:gd name="connsiteX4" fmla="*/ 1828800 w 1828800"/>
              <a:gd name="connsiteY4" fmla="*/ 304806 h 1828800"/>
              <a:gd name="connsiteX5" fmla="*/ 1828800 w 1828800"/>
              <a:gd name="connsiteY5" fmla="*/ 938784 h 1828800"/>
              <a:gd name="connsiteX6" fmla="*/ 1828800 w 1828800"/>
              <a:gd name="connsiteY6" fmla="*/ 1523994 h 1828800"/>
              <a:gd name="connsiteX7" fmla="*/ 1523994 w 1828800"/>
              <a:gd name="connsiteY7" fmla="*/ 1828800 h 1828800"/>
              <a:gd name="connsiteX8" fmla="*/ 902208 w 1828800"/>
              <a:gd name="connsiteY8" fmla="*/ 1828800 h 1828800"/>
              <a:gd name="connsiteX9" fmla="*/ 304806 w 1828800"/>
              <a:gd name="connsiteY9" fmla="*/ 1828800 h 1828800"/>
              <a:gd name="connsiteX10" fmla="*/ 0 w 1828800"/>
              <a:gd name="connsiteY10" fmla="*/ 1523994 h 1828800"/>
              <a:gd name="connsiteX11" fmla="*/ 0 w 1828800"/>
              <a:gd name="connsiteY11" fmla="*/ 950976 h 1828800"/>
              <a:gd name="connsiteX12" fmla="*/ 0 w 1828800"/>
              <a:gd name="connsiteY12" fmla="*/ 304806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28800" h="1828800" fill="none" extrusionOk="0">
                <a:moveTo>
                  <a:pt x="0" y="304806"/>
                </a:moveTo>
                <a:cubicBezTo>
                  <a:pt x="-6661" y="137434"/>
                  <a:pt x="127840" y="5335"/>
                  <a:pt x="304806" y="0"/>
                </a:cubicBezTo>
                <a:cubicBezTo>
                  <a:pt x="498365" y="-7096"/>
                  <a:pt x="753423" y="-16331"/>
                  <a:pt x="877824" y="0"/>
                </a:cubicBezTo>
                <a:cubicBezTo>
                  <a:pt x="1002225" y="16331"/>
                  <a:pt x="1378346" y="-14906"/>
                  <a:pt x="1523994" y="0"/>
                </a:cubicBezTo>
                <a:cubicBezTo>
                  <a:pt x="1715242" y="-26008"/>
                  <a:pt x="1807238" y="108294"/>
                  <a:pt x="1828800" y="304806"/>
                </a:cubicBezTo>
                <a:cubicBezTo>
                  <a:pt x="1824782" y="556147"/>
                  <a:pt x="1820988" y="754968"/>
                  <a:pt x="1828800" y="938784"/>
                </a:cubicBezTo>
                <a:cubicBezTo>
                  <a:pt x="1836612" y="1122600"/>
                  <a:pt x="1846897" y="1299537"/>
                  <a:pt x="1828800" y="1523994"/>
                </a:cubicBezTo>
                <a:cubicBezTo>
                  <a:pt x="1855792" y="1694157"/>
                  <a:pt x="1698397" y="1824151"/>
                  <a:pt x="1523994" y="1828800"/>
                </a:cubicBezTo>
                <a:cubicBezTo>
                  <a:pt x="1398474" y="1818089"/>
                  <a:pt x="1030578" y="1851595"/>
                  <a:pt x="902208" y="1828800"/>
                </a:cubicBezTo>
                <a:cubicBezTo>
                  <a:pt x="773838" y="1806005"/>
                  <a:pt x="593851" y="1848517"/>
                  <a:pt x="304806" y="1828800"/>
                </a:cubicBezTo>
                <a:cubicBezTo>
                  <a:pt x="167777" y="1816962"/>
                  <a:pt x="26517" y="1701146"/>
                  <a:pt x="0" y="1523994"/>
                </a:cubicBezTo>
                <a:cubicBezTo>
                  <a:pt x="-14176" y="1371623"/>
                  <a:pt x="8145" y="1149298"/>
                  <a:pt x="0" y="950976"/>
                </a:cubicBezTo>
                <a:cubicBezTo>
                  <a:pt x="-8145" y="752654"/>
                  <a:pt x="-1821" y="479362"/>
                  <a:pt x="0" y="304806"/>
                </a:cubicBezTo>
                <a:close/>
              </a:path>
              <a:path w="1828800" h="1828800" stroke="0" extrusionOk="0">
                <a:moveTo>
                  <a:pt x="0" y="304806"/>
                </a:moveTo>
                <a:cubicBezTo>
                  <a:pt x="-12030" y="102295"/>
                  <a:pt x="145651" y="-3633"/>
                  <a:pt x="304806" y="0"/>
                </a:cubicBezTo>
                <a:cubicBezTo>
                  <a:pt x="434558" y="18454"/>
                  <a:pt x="668043" y="12773"/>
                  <a:pt x="902208" y="0"/>
                </a:cubicBezTo>
                <a:cubicBezTo>
                  <a:pt x="1136373" y="-12773"/>
                  <a:pt x="1234123" y="-10631"/>
                  <a:pt x="1523994" y="0"/>
                </a:cubicBezTo>
                <a:cubicBezTo>
                  <a:pt x="1691804" y="-12058"/>
                  <a:pt x="1832742" y="146546"/>
                  <a:pt x="1828800" y="304806"/>
                </a:cubicBezTo>
                <a:cubicBezTo>
                  <a:pt x="1835075" y="428618"/>
                  <a:pt x="1800482" y="705582"/>
                  <a:pt x="1828800" y="914400"/>
                </a:cubicBezTo>
                <a:cubicBezTo>
                  <a:pt x="1857118" y="1123218"/>
                  <a:pt x="1828550" y="1319196"/>
                  <a:pt x="1828800" y="1523994"/>
                </a:cubicBezTo>
                <a:cubicBezTo>
                  <a:pt x="1812640" y="1720509"/>
                  <a:pt x="1720386" y="1856243"/>
                  <a:pt x="1523994" y="1828800"/>
                </a:cubicBezTo>
                <a:cubicBezTo>
                  <a:pt x="1239454" y="1821529"/>
                  <a:pt x="1134824" y="1853214"/>
                  <a:pt x="890016" y="1828800"/>
                </a:cubicBezTo>
                <a:cubicBezTo>
                  <a:pt x="645208" y="1804386"/>
                  <a:pt x="525009" y="1846930"/>
                  <a:pt x="304806" y="1828800"/>
                </a:cubicBezTo>
                <a:cubicBezTo>
                  <a:pt x="147962" y="1794890"/>
                  <a:pt x="17339" y="1690313"/>
                  <a:pt x="0" y="1523994"/>
                </a:cubicBezTo>
                <a:cubicBezTo>
                  <a:pt x="4516" y="1333823"/>
                  <a:pt x="4126" y="1141452"/>
                  <a:pt x="0" y="950976"/>
                </a:cubicBezTo>
                <a:cubicBezTo>
                  <a:pt x="-4126" y="760500"/>
                  <a:pt x="-28272" y="545761"/>
                  <a:pt x="0" y="304806"/>
                </a:cubicBezTo>
                <a:close/>
              </a:path>
            </a:pathLst>
          </a:custGeom>
          <a:solidFill>
            <a:schemeClr val="accent3"/>
          </a:solidFill>
          <a:ln w="38100">
            <a:solidFill>
              <a:schemeClr val="accent3"/>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2400" b="1" dirty="0"/>
              <a:t>CSS</a:t>
            </a:r>
            <a:endParaRPr lang="en-GB" b="1" dirty="0"/>
          </a:p>
        </p:txBody>
      </p:sp>
      <p:sp>
        <p:nvSpPr>
          <p:cNvPr id="13" name="BI">
            <a:extLst>
              <a:ext uri="{FF2B5EF4-FFF2-40B4-BE49-F238E27FC236}">
                <a16:creationId xmlns:a16="http://schemas.microsoft.com/office/drawing/2014/main" id="{38C259FE-FC1A-F175-9C4B-C7C236F635E4}"/>
              </a:ext>
            </a:extLst>
          </p:cNvPr>
          <p:cNvSpPr/>
          <p:nvPr/>
        </p:nvSpPr>
        <p:spPr>
          <a:xfrm>
            <a:off x="8515672" y="1384176"/>
            <a:ext cx="1828800" cy="1828800"/>
          </a:xfrm>
          <a:custGeom>
            <a:avLst/>
            <a:gdLst>
              <a:gd name="connsiteX0" fmla="*/ 0 w 1828800"/>
              <a:gd name="connsiteY0" fmla="*/ 304806 h 1828800"/>
              <a:gd name="connsiteX1" fmla="*/ 304806 w 1828800"/>
              <a:gd name="connsiteY1" fmla="*/ 0 h 1828800"/>
              <a:gd name="connsiteX2" fmla="*/ 877824 w 1828800"/>
              <a:gd name="connsiteY2" fmla="*/ 0 h 1828800"/>
              <a:gd name="connsiteX3" fmla="*/ 1523994 w 1828800"/>
              <a:gd name="connsiteY3" fmla="*/ 0 h 1828800"/>
              <a:gd name="connsiteX4" fmla="*/ 1828800 w 1828800"/>
              <a:gd name="connsiteY4" fmla="*/ 304806 h 1828800"/>
              <a:gd name="connsiteX5" fmla="*/ 1828800 w 1828800"/>
              <a:gd name="connsiteY5" fmla="*/ 938784 h 1828800"/>
              <a:gd name="connsiteX6" fmla="*/ 1828800 w 1828800"/>
              <a:gd name="connsiteY6" fmla="*/ 1523994 h 1828800"/>
              <a:gd name="connsiteX7" fmla="*/ 1523994 w 1828800"/>
              <a:gd name="connsiteY7" fmla="*/ 1828800 h 1828800"/>
              <a:gd name="connsiteX8" fmla="*/ 902208 w 1828800"/>
              <a:gd name="connsiteY8" fmla="*/ 1828800 h 1828800"/>
              <a:gd name="connsiteX9" fmla="*/ 304806 w 1828800"/>
              <a:gd name="connsiteY9" fmla="*/ 1828800 h 1828800"/>
              <a:gd name="connsiteX10" fmla="*/ 0 w 1828800"/>
              <a:gd name="connsiteY10" fmla="*/ 1523994 h 1828800"/>
              <a:gd name="connsiteX11" fmla="*/ 0 w 1828800"/>
              <a:gd name="connsiteY11" fmla="*/ 950976 h 1828800"/>
              <a:gd name="connsiteX12" fmla="*/ 0 w 1828800"/>
              <a:gd name="connsiteY12" fmla="*/ 304806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28800" h="1828800" fill="none" extrusionOk="0">
                <a:moveTo>
                  <a:pt x="0" y="304806"/>
                </a:moveTo>
                <a:cubicBezTo>
                  <a:pt x="-6661" y="137434"/>
                  <a:pt x="127840" y="5335"/>
                  <a:pt x="304806" y="0"/>
                </a:cubicBezTo>
                <a:cubicBezTo>
                  <a:pt x="498365" y="-7096"/>
                  <a:pt x="753423" y="-16331"/>
                  <a:pt x="877824" y="0"/>
                </a:cubicBezTo>
                <a:cubicBezTo>
                  <a:pt x="1002225" y="16331"/>
                  <a:pt x="1378346" y="-14906"/>
                  <a:pt x="1523994" y="0"/>
                </a:cubicBezTo>
                <a:cubicBezTo>
                  <a:pt x="1715242" y="-26008"/>
                  <a:pt x="1807238" y="108294"/>
                  <a:pt x="1828800" y="304806"/>
                </a:cubicBezTo>
                <a:cubicBezTo>
                  <a:pt x="1824782" y="556147"/>
                  <a:pt x="1820988" y="754968"/>
                  <a:pt x="1828800" y="938784"/>
                </a:cubicBezTo>
                <a:cubicBezTo>
                  <a:pt x="1836612" y="1122600"/>
                  <a:pt x="1846897" y="1299537"/>
                  <a:pt x="1828800" y="1523994"/>
                </a:cubicBezTo>
                <a:cubicBezTo>
                  <a:pt x="1855792" y="1694157"/>
                  <a:pt x="1698397" y="1824151"/>
                  <a:pt x="1523994" y="1828800"/>
                </a:cubicBezTo>
                <a:cubicBezTo>
                  <a:pt x="1398474" y="1818089"/>
                  <a:pt x="1030578" y="1851595"/>
                  <a:pt x="902208" y="1828800"/>
                </a:cubicBezTo>
                <a:cubicBezTo>
                  <a:pt x="773838" y="1806005"/>
                  <a:pt x="593851" y="1848517"/>
                  <a:pt x="304806" y="1828800"/>
                </a:cubicBezTo>
                <a:cubicBezTo>
                  <a:pt x="167777" y="1816962"/>
                  <a:pt x="26517" y="1701146"/>
                  <a:pt x="0" y="1523994"/>
                </a:cubicBezTo>
                <a:cubicBezTo>
                  <a:pt x="-14176" y="1371623"/>
                  <a:pt x="8145" y="1149298"/>
                  <a:pt x="0" y="950976"/>
                </a:cubicBezTo>
                <a:cubicBezTo>
                  <a:pt x="-8145" y="752654"/>
                  <a:pt x="-1821" y="479362"/>
                  <a:pt x="0" y="304806"/>
                </a:cubicBezTo>
                <a:close/>
              </a:path>
              <a:path w="1828800" h="1828800" stroke="0" extrusionOk="0">
                <a:moveTo>
                  <a:pt x="0" y="304806"/>
                </a:moveTo>
                <a:cubicBezTo>
                  <a:pt x="-12030" y="102295"/>
                  <a:pt x="145651" y="-3633"/>
                  <a:pt x="304806" y="0"/>
                </a:cubicBezTo>
                <a:cubicBezTo>
                  <a:pt x="434558" y="18454"/>
                  <a:pt x="668043" y="12773"/>
                  <a:pt x="902208" y="0"/>
                </a:cubicBezTo>
                <a:cubicBezTo>
                  <a:pt x="1136373" y="-12773"/>
                  <a:pt x="1234123" y="-10631"/>
                  <a:pt x="1523994" y="0"/>
                </a:cubicBezTo>
                <a:cubicBezTo>
                  <a:pt x="1691804" y="-12058"/>
                  <a:pt x="1832742" y="146546"/>
                  <a:pt x="1828800" y="304806"/>
                </a:cubicBezTo>
                <a:cubicBezTo>
                  <a:pt x="1835075" y="428618"/>
                  <a:pt x="1800482" y="705582"/>
                  <a:pt x="1828800" y="914400"/>
                </a:cubicBezTo>
                <a:cubicBezTo>
                  <a:pt x="1857118" y="1123218"/>
                  <a:pt x="1828550" y="1319196"/>
                  <a:pt x="1828800" y="1523994"/>
                </a:cubicBezTo>
                <a:cubicBezTo>
                  <a:pt x="1812640" y="1720509"/>
                  <a:pt x="1720386" y="1856243"/>
                  <a:pt x="1523994" y="1828800"/>
                </a:cubicBezTo>
                <a:cubicBezTo>
                  <a:pt x="1239454" y="1821529"/>
                  <a:pt x="1134824" y="1853214"/>
                  <a:pt x="890016" y="1828800"/>
                </a:cubicBezTo>
                <a:cubicBezTo>
                  <a:pt x="645208" y="1804386"/>
                  <a:pt x="525009" y="1846930"/>
                  <a:pt x="304806" y="1828800"/>
                </a:cubicBezTo>
                <a:cubicBezTo>
                  <a:pt x="147962" y="1794890"/>
                  <a:pt x="17339" y="1690313"/>
                  <a:pt x="0" y="1523994"/>
                </a:cubicBezTo>
                <a:cubicBezTo>
                  <a:pt x="4516" y="1333823"/>
                  <a:pt x="4126" y="1141452"/>
                  <a:pt x="0" y="950976"/>
                </a:cubicBezTo>
                <a:cubicBezTo>
                  <a:pt x="-4126" y="760500"/>
                  <a:pt x="-28272" y="545761"/>
                  <a:pt x="0" y="304806"/>
                </a:cubicBezTo>
                <a:close/>
              </a:path>
            </a:pathLst>
          </a:custGeom>
          <a:solidFill>
            <a:schemeClr val="tx1"/>
          </a:solidFill>
          <a:ln w="38100">
            <a:solidFill>
              <a:schemeClr val="tx1"/>
            </a:solidFill>
            <a:extLst>
              <a:ext uri="{C807C97D-BFC1-408E-A445-0C87EB9F89A2}">
                <ask:lineSketchStyleProps xmlns:ask="http://schemas.microsoft.com/office/drawing/2018/sketchyshapes" sd="1376737377">
                  <a:prstGeom prst="roundRect">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nchorCtr="0"/>
          <a:lstStyle/>
          <a:p>
            <a:pPr algn="ctr"/>
            <a:r>
              <a:rPr lang="en-US" sz="2400" b="1" dirty="0"/>
              <a:t>BI</a:t>
            </a:r>
            <a:endParaRPr lang="en-GB" b="1" dirty="0"/>
          </a:p>
        </p:txBody>
      </p:sp>
      <p:sp>
        <p:nvSpPr>
          <p:cNvPr id="15" name="TextBox 14">
            <a:extLst>
              <a:ext uri="{FF2B5EF4-FFF2-40B4-BE49-F238E27FC236}">
                <a16:creationId xmlns:a16="http://schemas.microsoft.com/office/drawing/2014/main" id="{3B1F3C2A-C9FC-2979-59E4-C1424DAA362E}"/>
              </a:ext>
            </a:extLst>
          </p:cNvPr>
          <p:cNvSpPr txBox="1"/>
          <p:nvPr/>
        </p:nvSpPr>
        <p:spPr>
          <a:xfrm>
            <a:off x="8622682" y="2581164"/>
            <a:ext cx="473420" cy="615553"/>
          </a:xfrm>
          <a:prstGeom prst="rect">
            <a:avLst/>
          </a:prstGeom>
          <a:noFill/>
        </p:spPr>
        <p:txBody>
          <a:bodyPr wrap="square" lIns="0" tIns="0" rIns="0" bIns="0" rtlCol="0">
            <a:spAutoFit/>
          </a:bodyPr>
          <a:lstStyle/>
          <a:p>
            <a:pPr algn="l"/>
            <a:r>
              <a:rPr lang="en-US" sz="4000" b="1" dirty="0">
                <a:solidFill>
                  <a:schemeClr val="bg1"/>
                </a:solidFill>
              </a:rPr>
              <a:t>2</a:t>
            </a:r>
            <a:endParaRPr lang="en-GB" sz="4000" b="1" dirty="0">
              <a:solidFill>
                <a:schemeClr val="bg1"/>
              </a:solidFill>
            </a:endParaRPr>
          </a:p>
        </p:txBody>
      </p:sp>
      <p:sp>
        <p:nvSpPr>
          <p:cNvPr id="16" name="TextBox 15">
            <a:extLst>
              <a:ext uri="{FF2B5EF4-FFF2-40B4-BE49-F238E27FC236}">
                <a16:creationId xmlns:a16="http://schemas.microsoft.com/office/drawing/2014/main" id="{4C01ACB3-8A44-A6C9-A09E-C967A05E31B1}"/>
              </a:ext>
            </a:extLst>
          </p:cNvPr>
          <p:cNvSpPr txBox="1"/>
          <p:nvPr/>
        </p:nvSpPr>
        <p:spPr>
          <a:xfrm>
            <a:off x="8622682" y="3363162"/>
            <a:ext cx="473420" cy="615553"/>
          </a:xfrm>
          <a:prstGeom prst="rect">
            <a:avLst/>
          </a:prstGeom>
          <a:noFill/>
        </p:spPr>
        <p:txBody>
          <a:bodyPr wrap="square" lIns="0" tIns="0" rIns="0" bIns="0" rtlCol="0">
            <a:spAutoFit/>
          </a:bodyPr>
          <a:lstStyle/>
          <a:p>
            <a:pPr algn="l"/>
            <a:r>
              <a:rPr lang="en-US" sz="4000" b="1" dirty="0">
                <a:solidFill>
                  <a:schemeClr val="bg1"/>
                </a:solidFill>
              </a:rPr>
              <a:t>3</a:t>
            </a:r>
            <a:endParaRPr lang="en-GB" sz="4000" b="1" dirty="0">
              <a:solidFill>
                <a:schemeClr val="bg1"/>
              </a:solidFill>
            </a:endParaRPr>
          </a:p>
        </p:txBody>
      </p:sp>
      <p:sp>
        <p:nvSpPr>
          <p:cNvPr id="24" name="CEM/CSS">
            <a:extLst>
              <a:ext uri="{FF2B5EF4-FFF2-40B4-BE49-F238E27FC236}">
                <a16:creationId xmlns:a16="http://schemas.microsoft.com/office/drawing/2014/main" id="{4392D8A8-3CF5-1843-A0C8-EB0DAC5E9FB8}"/>
              </a:ext>
            </a:extLst>
          </p:cNvPr>
          <p:cNvSpPr/>
          <p:nvPr/>
        </p:nvSpPr>
        <p:spPr>
          <a:xfrm>
            <a:off x="6493988" y="3400400"/>
            <a:ext cx="1828800" cy="1828800"/>
          </a:xfrm>
          <a:custGeom>
            <a:avLst/>
            <a:gdLst>
              <a:gd name="connsiteX0" fmla="*/ 0 w 1828800"/>
              <a:gd name="connsiteY0" fmla="*/ 259086 h 1828800"/>
              <a:gd name="connsiteX1" fmla="*/ 259086 w 1828800"/>
              <a:gd name="connsiteY1" fmla="*/ 0 h 1828800"/>
              <a:gd name="connsiteX2" fmla="*/ 927506 w 1828800"/>
              <a:gd name="connsiteY2" fmla="*/ 0 h 1828800"/>
              <a:gd name="connsiteX3" fmla="*/ 1569714 w 1828800"/>
              <a:gd name="connsiteY3" fmla="*/ 0 h 1828800"/>
              <a:gd name="connsiteX4" fmla="*/ 1828800 w 1828800"/>
              <a:gd name="connsiteY4" fmla="*/ 259086 h 1828800"/>
              <a:gd name="connsiteX5" fmla="*/ 1828800 w 1828800"/>
              <a:gd name="connsiteY5" fmla="*/ 888187 h 1828800"/>
              <a:gd name="connsiteX6" fmla="*/ 1828800 w 1828800"/>
              <a:gd name="connsiteY6" fmla="*/ 1569714 h 1828800"/>
              <a:gd name="connsiteX7" fmla="*/ 1569714 w 1828800"/>
              <a:gd name="connsiteY7" fmla="*/ 1828800 h 1828800"/>
              <a:gd name="connsiteX8" fmla="*/ 901294 w 1828800"/>
              <a:gd name="connsiteY8" fmla="*/ 1828800 h 1828800"/>
              <a:gd name="connsiteX9" fmla="*/ 259086 w 1828800"/>
              <a:gd name="connsiteY9" fmla="*/ 1828800 h 1828800"/>
              <a:gd name="connsiteX10" fmla="*/ 0 w 1828800"/>
              <a:gd name="connsiteY10" fmla="*/ 1569714 h 1828800"/>
              <a:gd name="connsiteX11" fmla="*/ 0 w 1828800"/>
              <a:gd name="connsiteY11" fmla="*/ 901294 h 1828800"/>
              <a:gd name="connsiteX12" fmla="*/ 0 w 1828800"/>
              <a:gd name="connsiteY12" fmla="*/ 259086 h 1828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28800" h="1828800" fill="none" extrusionOk="0">
                <a:moveTo>
                  <a:pt x="0" y="259086"/>
                </a:moveTo>
                <a:cubicBezTo>
                  <a:pt x="-21944" y="119600"/>
                  <a:pt x="86923" y="-20060"/>
                  <a:pt x="259086" y="0"/>
                </a:cubicBezTo>
                <a:cubicBezTo>
                  <a:pt x="411125" y="26806"/>
                  <a:pt x="665205" y="10331"/>
                  <a:pt x="927506" y="0"/>
                </a:cubicBezTo>
                <a:cubicBezTo>
                  <a:pt x="1189807" y="-10331"/>
                  <a:pt x="1274144" y="-5920"/>
                  <a:pt x="1569714" y="0"/>
                </a:cubicBezTo>
                <a:cubicBezTo>
                  <a:pt x="1695695" y="30590"/>
                  <a:pt x="1853656" y="134467"/>
                  <a:pt x="1828800" y="259086"/>
                </a:cubicBezTo>
                <a:cubicBezTo>
                  <a:pt x="1847822" y="431731"/>
                  <a:pt x="1847692" y="738177"/>
                  <a:pt x="1828800" y="888187"/>
                </a:cubicBezTo>
                <a:cubicBezTo>
                  <a:pt x="1809908" y="1038197"/>
                  <a:pt x="1857483" y="1270939"/>
                  <a:pt x="1828800" y="1569714"/>
                </a:cubicBezTo>
                <a:cubicBezTo>
                  <a:pt x="1835079" y="1725235"/>
                  <a:pt x="1684037" y="1843970"/>
                  <a:pt x="1569714" y="1828800"/>
                </a:cubicBezTo>
                <a:cubicBezTo>
                  <a:pt x="1278048" y="1808135"/>
                  <a:pt x="1035514" y="1851335"/>
                  <a:pt x="901294" y="1828800"/>
                </a:cubicBezTo>
                <a:cubicBezTo>
                  <a:pt x="767074" y="1806265"/>
                  <a:pt x="495527" y="1808254"/>
                  <a:pt x="259086" y="1828800"/>
                </a:cubicBezTo>
                <a:cubicBezTo>
                  <a:pt x="114050" y="1832708"/>
                  <a:pt x="-7405" y="1702978"/>
                  <a:pt x="0" y="1569714"/>
                </a:cubicBezTo>
                <a:cubicBezTo>
                  <a:pt x="-435" y="1388513"/>
                  <a:pt x="-21132" y="1091805"/>
                  <a:pt x="0" y="901294"/>
                </a:cubicBezTo>
                <a:cubicBezTo>
                  <a:pt x="21132" y="710783"/>
                  <a:pt x="-18120" y="544346"/>
                  <a:pt x="0" y="259086"/>
                </a:cubicBezTo>
                <a:close/>
              </a:path>
              <a:path w="1828800" h="1828800" stroke="0" extrusionOk="0">
                <a:moveTo>
                  <a:pt x="0" y="259086"/>
                </a:moveTo>
                <a:cubicBezTo>
                  <a:pt x="-26117" y="99887"/>
                  <a:pt x="92728" y="8733"/>
                  <a:pt x="259086" y="0"/>
                </a:cubicBezTo>
                <a:cubicBezTo>
                  <a:pt x="544299" y="-30242"/>
                  <a:pt x="687710" y="-19731"/>
                  <a:pt x="940613" y="0"/>
                </a:cubicBezTo>
                <a:cubicBezTo>
                  <a:pt x="1193516" y="19731"/>
                  <a:pt x="1316960" y="-29974"/>
                  <a:pt x="1569714" y="0"/>
                </a:cubicBezTo>
                <a:cubicBezTo>
                  <a:pt x="1708577" y="-2312"/>
                  <a:pt x="1842660" y="122619"/>
                  <a:pt x="1828800" y="259086"/>
                </a:cubicBezTo>
                <a:cubicBezTo>
                  <a:pt x="1852910" y="476520"/>
                  <a:pt x="1800526" y="717633"/>
                  <a:pt x="1828800" y="888187"/>
                </a:cubicBezTo>
                <a:cubicBezTo>
                  <a:pt x="1857074" y="1058741"/>
                  <a:pt x="1846368" y="1413193"/>
                  <a:pt x="1828800" y="1569714"/>
                </a:cubicBezTo>
                <a:cubicBezTo>
                  <a:pt x="1825724" y="1683473"/>
                  <a:pt x="1698125" y="1849198"/>
                  <a:pt x="1569714" y="1828800"/>
                </a:cubicBezTo>
                <a:cubicBezTo>
                  <a:pt x="1269826" y="1844890"/>
                  <a:pt x="1095372" y="1806659"/>
                  <a:pt x="940613" y="1828800"/>
                </a:cubicBezTo>
                <a:cubicBezTo>
                  <a:pt x="785854" y="1850941"/>
                  <a:pt x="584780" y="1798967"/>
                  <a:pt x="259086" y="1828800"/>
                </a:cubicBezTo>
                <a:cubicBezTo>
                  <a:pt x="130728" y="1850728"/>
                  <a:pt x="891" y="1722033"/>
                  <a:pt x="0" y="1569714"/>
                </a:cubicBezTo>
                <a:cubicBezTo>
                  <a:pt x="8425" y="1303719"/>
                  <a:pt x="-21146" y="1167704"/>
                  <a:pt x="0" y="953719"/>
                </a:cubicBezTo>
                <a:cubicBezTo>
                  <a:pt x="21146" y="739734"/>
                  <a:pt x="8688" y="534153"/>
                  <a:pt x="0" y="259086"/>
                </a:cubicBezTo>
                <a:close/>
              </a:path>
            </a:pathLst>
          </a:custGeom>
          <a:solidFill>
            <a:schemeClr val="accent2"/>
          </a:solidFill>
          <a:ln w="38100">
            <a:solidFill>
              <a:schemeClr val="accent2"/>
            </a:solidFill>
            <a:extLst>
              <a:ext uri="{C807C97D-BFC1-408E-A445-0C87EB9F89A2}">
                <ask:lineSketchStyleProps xmlns:ask="http://schemas.microsoft.com/office/drawing/2018/sketchyshapes" sd="1219033472">
                  <a:prstGeom prst="roundRect">
                    <a:avLst>
                      <a:gd name="adj" fmla="val 14167"/>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tIns="0" bIns="0" rtlCol="0" anchor="ctr"/>
          <a:lstStyle/>
          <a:p>
            <a:pPr algn="ctr"/>
            <a:r>
              <a:rPr lang="en-US" sz="2400" b="1" dirty="0"/>
              <a:t>CEM</a:t>
            </a:r>
          </a:p>
        </p:txBody>
      </p:sp>
      <p:sp>
        <p:nvSpPr>
          <p:cNvPr id="18" name="TextBox 17">
            <a:extLst>
              <a:ext uri="{FF2B5EF4-FFF2-40B4-BE49-F238E27FC236}">
                <a16:creationId xmlns:a16="http://schemas.microsoft.com/office/drawing/2014/main" id="{5807560D-0AA1-9673-C2C1-00DFAA328A23}"/>
              </a:ext>
            </a:extLst>
          </p:cNvPr>
          <p:cNvSpPr txBox="1"/>
          <p:nvPr/>
        </p:nvSpPr>
        <p:spPr>
          <a:xfrm>
            <a:off x="7968208" y="3363162"/>
            <a:ext cx="473420" cy="615553"/>
          </a:xfrm>
          <a:prstGeom prst="rect">
            <a:avLst/>
          </a:prstGeom>
          <a:noFill/>
        </p:spPr>
        <p:txBody>
          <a:bodyPr wrap="square" lIns="0" tIns="0" rIns="0" bIns="0" rtlCol="0">
            <a:spAutoFit/>
          </a:bodyPr>
          <a:lstStyle/>
          <a:p>
            <a:pPr algn="l"/>
            <a:r>
              <a:rPr lang="en-US" sz="4000" b="1" dirty="0">
                <a:solidFill>
                  <a:schemeClr val="bg1"/>
                </a:solidFill>
              </a:rPr>
              <a:t>4</a:t>
            </a:r>
            <a:endParaRPr lang="en-GB" sz="4000" b="1" dirty="0">
              <a:solidFill>
                <a:schemeClr val="bg1"/>
              </a:solidFill>
            </a:endParaRPr>
          </a:p>
        </p:txBody>
      </p:sp>
      <p:sp>
        <p:nvSpPr>
          <p:cNvPr id="17" name="TextBox 16">
            <a:extLst>
              <a:ext uri="{FF2B5EF4-FFF2-40B4-BE49-F238E27FC236}">
                <a16:creationId xmlns:a16="http://schemas.microsoft.com/office/drawing/2014/main" id="{F0AA2646-72C1-C24F-0EF4-41B3F747AED1}"/>
              </a:ext>
            </a:extLst>
          </p:cNvPr>
          <p:cNvSpPr txBox="1"/>
          <p:nvPr/>
        </p:nvSpPr>
        <p:spPr>
          <a:xfrm>
            <a:off x="7968208" y="2581164"/>
            <a:ext cx="473420" cy="615553"/>
          </a:xfrm>
          <a:prstGeom prst="rect">
            <a:avLst/>
          </a:prstGeom>
          <a:noFill/>
        </p:spPr>
        <p:txBody>
          <a:bodyPr wrap="square" lIns="0" tIns="0" rIns="0" bIns="0" rtlCol="0">
            <a:spAutoFit/>
          </a:bodyPr>
          <a:lstStyle/>
          <a:p>
            <a:pPr algn="l"/>
            <a:r>
              <a:rPr lang="en-US" sz="4000" b="1" dirty="0">
                <a:solidFill>
                  <a:schemeClr val="bg1"/>
                </a:solidFill>
              </a:rPr>
              <a:t>1</a:t>
            </a:r>
            <a:endParaRPr lang="en-GB" sz="4000" b="1" dirty="0">
              <a:solidFill>
                <a:schemeClr val="bg1"/>
              </a:solidFill>
            </a:endParaRPr>
          </a:p>
        </p:txBody>
      </p:sp>
    </p:spTree>
    <p:extLst>
      <p:ext uri="{BB962C8B-B14F-4D97-AF65-F5344CB8AC3E}">
        <p14:creationId xmlns:p14="http://schemas.microsoft.com/office/powerpoint/2010/main" val="32581922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30458-29E6-55DA-DF16-F4CAA6085A7E}"/>
              </a:ext>
            </a:extLst>
          </p:cNvPr>
          <p:cNvSpPr>
            <a:spLocks noGrp="1"/>
          </p:cNvSpPr>
          <p:nvPr>
            <p:ph type="title"/>
          </p:nvPr>
        </p:nvSpPr>
        <p:spPr/>
        <p:txBody>
          <a:bodyPr/>
          <a:lstStyle/>
          <a:p>
            <a:r>
              <a:rPr lang="en-GB" dirty="0"/>
              <a:t>Conclusions</a:t>
            </a:r>
          </a:p>
        </p:txBody>
      </p:sp>
      <p:sp>
        <p:nvSpPr>
          <p:cNvPr id="3" name="Text Placeholder 2">
            <a:extLst>
              <a:ext uri="{FF2B5EF4-FFF2-40B4-BE49-F238E27FC236}">
                <a16:creationId xmlns:a16="http://schemas.microsoft.com/office/drawing/2014/main" id="{07CA0C25-BDDA-1699-7F80-1CF64926D564}"/>
              </a:ext>
            </a:extLst>
          </p:cNvPr>
          <p:cNvSpPr>
            <a:spLocks noGrp="1"/>
          </p:cNvSpPr>
          <p:nvPr>
            <p:ph type="body" idx="1"/>
          </p:nvPr>
        </p:nvSpPr>
        <p:spPr/>
        <p:txBody>
          <a:bodyPr/>
          <a:lstStyle/>
          <a:p>
            <a:r>
              <a:rPr lang="en-US" dirty="0"/>
              <a:t>Summary and outlook of future activities</a:t>
            </a:r>
            <a:endParaRPr lang="en-GB" dirty="0"/>
          </a:p>
        </p:txBody>
      </p:sp>
      <p:sp>
        <p:nvSpPr>
          <p:cNvPr id="4" name="Date Placeholder 3">
            <a:extLst>
              <a:ext uri="{FF2B5EF4-FFF2-40B4-BE49-F238E27FC236}">
                <a16:creationId xmlns:a16="http://schemas.microsoft.com/office/drawing/2014/main" id="{27F92044-E998-C540-A96B-133168C19141}"/>
              </a:ext>
            </a:extLst>
          </p:cNvPr>
          <p:cNvSpPr>
            <a:spLocks noGrp="1"/>
          </p:cNvSpPr>
          <p:nvPr>
            <p:ph type="dt" sz="half" idx="10"/>
          </p:nvPr>
        </p:nvSpPr>
        <p:spPr/>
        <p:txBody>
          <a:bodyPr/>
          <a:lstStyle/>
          <a:p>
            <a:r>
              <a:rPr lang="en-US"/>
              <a:t>13/12/2024</a:t>
            </a:r>
            <a:endParaRPr lang="en-US" dirty="0"/>
          </a:p>
        </p:txBody>
      </p:sp>
      <p:sp>
        <p:nvSpPr>
          <p:cNvPr id="5" name="Slide Number Placeholder 4">
            <a:extLst>
              <a:ext uri="{FF2B5EF4-FFF2-40B4-BE49-F238E27FC236}">
                <a16:creationId xmlns:a16="http://schemas.microsoft.com/office/drawing/2014/main" id="{3B68BBFB-73D7-D444-4045-B921FB3B0FE1}"/>
              </a:ext>
            </a:extLst>
          </p:cNvPr>
          <p:cNvSpPr>
            <a:spLocks noGrp="1"/>
          </p:cNvSpPr>
          <p:nvPr>
            <p:ph type="sldNum" sz="quarter" idx="12"/>
          </p:nvPr>
        </p:nvSpPr>
        <p:spPr/>
        <p:txBody>
          <a:bodyPr/>
          <a:lstStyle/>
          <a:p>
            <a:fld id="{36B5EA5A-BC32-A742-B11B-8E7414D5B535}" type="slidenum">
              <a:rPr lang="en-US" smtClean="0"/>
              <a:pPr/>
              <a:t>25</a:t>
            </a:fld>
            <a:endParaRPr lang="en-US" dirty="0"/>
          </a:p>
        </p:txBody>
      </p:sp>
      <p:sp>
        <p:nvSpPr>
          <p:cNvPr id="6" name="Footer Placeholder 5">
            <a:extLst>
              <a:ext uri="{FF2B5EF4-FFF2-40B4-BE49-F238E27FC236}">
                <a16:creationId xmlns:a16="http://schemas.microsoft.com/office/drawing/2014/main" id="{6241CFB1-4F29-93AA-57E3-9222E752646E}"/>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3883979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429025"/>
          </a:xfrm>
        </p:spPr>
        <p:txBody>
          <a:bodyPr>
            <a:normAutofit fontScale="92500" lnSpcReduction="10000"/>
          </a:bodyPr>
          <a:lstStyle/>
          <a:p>
            <a:r>
              <a:rPr lang="en-GB" dirty="0"/>
              <a:t>SoC are a rising technology in BI and in the ATS sector;</a:t>
            </a:r>
          </a:p>
          <a:p>
            <a:r>
              <a:rPr lang="en-GB" dirty="0"/>
              <a:t>SoC taskforce and project started as a CTTB initiative;</a:t>
            </a:r>
          </a:p>
          <a:p>
            <a:r>
              <a:rPr lang="en-GB" dirty="0"/>
              <a:t>Development and testing collaboration:</a:t>
            </a:r>
          </a:p>
          <a:p>
            <a:pPr lvl="1"/>
            <a:r>
              <a:rPr lang="en-GB" dirty="0"/>
              <a:t>development responsibility of each workunit assigned to specific groups;</a:t>
            </a:r>
          </a:p>
          <a:p>
            <a:pPr lvl="1"/>
            <a:r>
              <a:rPr lang="en-GB" dirty="0"/>
              <a:t>commitment to tests and validation for users, granularity to the specific task.</a:t>
            </a:r>
          </a:p>
          <a:p>
            <a:r>
              <a:rPr lang="en-GB" dirty="0"/>
              <a:t>Workunit activity started with regular meetings and documented on </a:t>
            </a:r>
            <a:r>
              <a:rPr lang="en-GB" dirty="0">
                <a:solidFill>
                  <a:schemeClr val="tx2"/>
                </a:solidFill>
                <a:hlinkClick r:id="rId2">
                  <a:extLst>
                    <a:ext uri="{A12FA001-AC4F-418D-AE19-62706E023703}">
                      <ahyp:hlinkClr xmlns:ahyp="http://schemas.microsoft.com/office/drawing/2018/hyperlinkcolor" val="tx"/>
                    </a:ext>
                  </a:extLst>
                </a:hlinkClick>
              </a:rPr>
              <a:t>ATS SoC Wiki</a:t>
            </a:r>
            <a:r>
              <a:rPr lang="en-GB" dirty="0"/>
              <a:t>;</a:t>
            </a:r>
          </a:p>
          <a:p>
            <a:r>
              <a:rPr lang="en-GB" dirty="0"/>
              <a:t>Milestone plan in the making:</a:t>
            </a:r>
          </a:p>
          <a:p>
            <a:pPr lvl="1"/>
            <a:r>
              <a:rPr lang="en-GB" dirty="0"/>
              <a:t>to be adapted based on updated dependencies and available support for each workunit;</a:t>
            </a:r>
          </a:p>
          <a:p>
            <a:pPr lvl="1"/>
            <a:r>
              <a:rPr lang="en-GB" dirty="0"/>
              <a:t>tests and validation to be included in the milestones;</a:t>
            </a:r>
          </a:p>
          <a:p>
            <a:pPr lvl="1"/>
            <a:r>
              <a:rPr lang="en-GB" dirty="0">
                <a:solidFill>
                  <a:schemeClr val="tx2"/>
                </a:solidFill>
              </a:rPr>
              <a:t>agreement on</a:t>
            </a:r>
            <a:r>
              <a:rPr lang="en-GB" b="1" dirty="0">
                <a:solidFill>
                  <a:schemeClr val="accent3"/>
                </a:solidFill>
              </a:rPr>
              <a:t> beta version in summer 25 </a:t>
            </a:r>
            <a:r>
              <a:rPr lang="en-GB" dirty="0">
                <a:solidFill>
                  <a:schemeClr val="tx2"/>
                </a:solidFill>
              </a:rPr>
              <a:t>and</a:t>
            </a:r>
            <a:r>
              <a:rPr lang="en-GB" b="1" dirty="0">
                <a:solidFill>
                  <a:schemeClr val="accent3"/>
                </a:solidFill>
              </a:rPr>
              <a:t> readiness by LS3</a:t>
            </a:r>
            <a:r>
              <a:rPr lang="en-GB" dirty="0">
                <a:solidFill>
                  <a:schemeClr val="tx2"/>
                </a:solidFill>
              </a:rPr>
              <a:t>:</a:t>
            </a:r>
          </a:p>
          <a:p>
            <a:pPr lvl="2"/>
            <a:r>
              <a:rPr lang="en-GB" dirty="0"/>
              <a:t>aligned with milestone plan of current BI SoC projects (HL-LHC BPM and BGI).</a:t>
            </a:r>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Project summary and outlook</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6" name="Slide Number Placeholder 5">
            <a:extLst>
              <a:ext uri="{FF2B5EF4-FFF2-40B4-BE49-F238E27FC236}">
                <a16:creationId xmlns:a16="http://schemas.microsoft.com/office/drawing/2014/main" id="{E19B2899-AFAD-7761-DD32-FB985CDA2803}"/>
              </a:ext>
            </a:extLst>
          </p:cNvPr>
          <p:cNvSpPr>
            <a:spLocks noGrp="1"/>
          </p:cNvSpPr>
          <p:nvPr>
            <p:ph type="sldNum" sz="quarter" idx="12"/>
          </p:nvPr>
        </p:nvSpPr>
        <p:spPr/>
        <p:txBody>
          <a:bodyPr/>
          <a:lstStyle/>
          <a:p>
            <a:fld id="{36B5EA5A-BC32-A742-B11B-8E7414D5B535}" type="slidenum">
              <a:rPr lang="en-US" smtClean="0"/>
              <a:pPr/>
              <a:t>26</a:t>
            </a:fld>
            <a:endParaRPr lang="en-US" dirty="0"/>
          </a:p>
        </p:txBody>
      </p:sp>
      <p:sp>
        <p:nvSpPr>
          <p:cNvPr id="5" name="Footer Placeholder 4">
            <a:extLst>
              <a:ext uri="{FF2B5EF4-FFF2-40B4-BE49-F238E27FC236}">
                <a16:creationId xmlns:a16="http://schemas.microsoft.com/office/drawing/2014/main" id="{C7B666E6-D888-CC01-69B8-AE458115A8E8}"/>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410599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17628A9-8FD5-8835-BCA1-7AB98DC99065}"/>
              </a:ext>
            </a:extLst>
          </p:cNvPr>
          <p:cNvSpPr>
            <a:spLocks noGrp="1"/>
          </p:cNvSpPr>
          <p:nvPr>
            <p:ph idx="1"/>
          </p:nvPr>
        </p:nvSpPr>
        <p:spPr>
          <a:xfrm>
            <a:off x="407989" y="1592263"/>
            <a:ext cx="11376024" cy="4573041"/>
          </a:xfrm>
        </p:spPr>
        <p:txBody>
          <a:bodyPr>
            <a:normAutofit fontScale="92500" lnSpcReduction="10000"/>
          </a:bodyPr>
          <a:lstStyle/>
          <a:p>
            <a:r>
              <a:rPr lang="en-GB" dirty="0"/>
              <a:t>ATS SoC Taskforce team: </a:t>
            </a:r>
            <a:r>
              <a:rPr lang="en-GB" b="0" dirty="0"/>
              <a:t>Dariusz Zielinski, Greg Daniluk, Greg Kruk.</a:t>
            </a:r>
          </a:p>
          <a:p>
            <a:r>
              <a:rPr lang="en-GB" dirty="0"/>
              <a:t>ATS SoC Project WU team: </a:t>
            </a:r>
            <a:r>
              <a:rPr lang="en-GB" b="0" dirty="0"/>
              <a:t>Greg Kruk, Alen Arias Vazquez, Steen Jensen, Ioan Kozsar.</a:t>
            </a:r>
          </a:p>
          <a:p>
            <a:pPr>
              <a:lnSpc>
                <a:spcPct val="110000"/>
              </a:lnSpc>
            </a:pPr>
            <a:r>
              <a:rPr lang="en-GB" dirty="0"/>
              <a:t>And all the colleagues participating to development and discussion: </a:t>
            </a:r>
            <a:r>
              <a:rPr lang="en-GB" b="0" dirty="0"/>
              <a:t>Arruat Michel, Balci Elif, Barros Marin Manoel, Belohrad David, Bielawski Bartek, </a:t>
            </a:r>
            <a:r>
              <a:rPr lang="en-GB" b="0" dirty="0" err="1"/>
              <a:t>Blantos</a:t>
            </a:r>
            <a:r>
              <a:rPr lang="en-GB" b="0" dirty="0"/>
              <a:t> Konstantinos, Boccardi Andrea, Boukabache Hamza, Burdzanowski Lukasz, Byszuk Adrian, Cabrera Castellano Gabriela, Colinet Antoine, Da Silva Pinho Andre, Di Capua Vincenzo, Fargier Sylvain, Garnier Jean-Christophe, Gonzalez Berges Manuel, Gonzalez Cobas Juan David, Gousiou Evangelia, Hoguin Frederic William, Hulley Christopher Ashley, Jackson Stephen, Joul Juri, King Quentin, Krupa Michal, Laforge Clyde, Lefevre Thibaut, </a:t>
            </a:r>
            <a:r>
              <a:rPr lang="en-GB" b="0" dirty="0" err="1"/>
              <a:t>Lettrich</a:t>
            </a:r>
            <a:r>
              <a:rPr lang="en-GB" b="0" dirty="0"/>
              <a:t> Michael, Levens Tom, Lipinski Maciej Marek, Locci Frank, Magnin Nicolas, Marquet Alexis, Masi Alessandro, Mclean Mark, </a:t>
            </a:r>
            <a:r>
              <a:rPr lang="en-GB" b="0" dirty="0" err="1"/>
              <a:t>Montabonnet</a:t>
            </a:r>
            <a:r>
              <a:rPr lang="en-GB" b="0" dirty="0"/>
              <a:t> Valerie, Nappi Valerio, Nisbet David, Oulevey Thomas, Podzorny Tomasz, Roderick Chris, Saccani Mathieu, Sanchez Gustavo Enrique, Sliwinski Wojtek, Spierer Arthur, Storey James, Strobino Lea, Todd Benjamin, Tsipinakis Nikos, Urbaniec Bartek, Vaga Federico, Valuch Daniel, Van Trappen Pieter, </a:t>
            </a:r>
            <a:r>
              <a:rPr lang="en-GB" b="0" dirty="0" err="1"/>
              <a:t>Wlostowski</a:t>
            </a:r>
            <a:r>
              <a:rPr lang="en-GB" b="0" dirty="0"/>
              <a:t> Tomasz, Wollmann Daniel. </a:t>
            </a:r>
          </a:p>
          <a:p>
            <a:endParaRPr lang="en-GB" dirty="0"/>
          </a:p>
          <a:p>
            <a:pPr marL="0" indent="0">
              <a:buNone/>
            </a:pPr>
            <a:endParaRPr lang="en-GB" dirty="0"/>
          </a:p>
        </p:txBody>
      </p:sp>
      <p:sp>
        <p:nvSpPr>
          <p:cNvPr id="3" name="Title 2">
            <a:extLst>
              <a:ext uri="{FF2B5EF4-FFF2-40B4-BE49-F238E27FC236}">
                <a16:creationId xmlns:a16="http://schemas.microsoft.com/office/drawing/2014/main" id="{391B75B7-2A4E-76A7-F841-8B9D6F60F4F4}"/>
              </a:ext>
            </a:extLst>
          </p:cNvPr>
          <p:cNvSpPr>
            <a:spLocks noGrp="1"/>
          </p:cNvSpPr>
          <p:nvPr>
            <p:ph type="title"/>
          </p:nvPr>
        </p:nvSpPr>
        <p:spPr/>
        <p:txBody>
          <a:bodyPr/>
          <a:lstStyle/>
          <a:p>
            <a:r>
              <a:rPr lang="en-US" dirty="0"/>
              <a:t>Acknowledgements</a:t>
            </a:r>
            <a:endParaRPr lang="en-GB" dirty="0"/>
          </a:p>
        </p:txBody>
      </p:sp>
      <p:sp>
        <p:nvSpPr>
          <p:cNvPr id="4" name="Date Placeholder 3">
            <a:extLst>
              <a:ext uri="{FF2B5EF4-FFF2-40B4-BE49-F238E27FC236}">
                <a16:creationId xmlns:a16="http://schemas.microsoft.com/office/drawing/2014/main" id="{B086A999-61F4-0CF7-FF8C-8596970C99A5}"/>
              </a:ext>
            </a:extLst>
          </p:cNvPr>
          <p:cNvSpPr>
            <a:spLocks noGrp="1"/>
          </p:cNvSpPr>
          <p:nvPr>
            <p:ph type="dt" sz="half" idx="10"/>
          </p:nvPr>
        </p:nvSpPr>
        <p:spPr/>
        <p:txBody>
          <a:bodyPr/>
          <a:lstStyle/>
          <a:p>
            <a:r>
              <a:rPr lang="en-US"/>
              <a:t>13/12/2024</a:t>
            </a:r>
            <a:endParaRPr lang="en-US" dirty="0"/>
          </a:p>
        </p:txBody>
      </p:sp>
      <p:sp>
        <p:nvSpPr>
          <p:cNvPr id="6" name="Slide Number Placeholder 5">
            <a:extLst>
              <a:ext uri="{FF2B5EF4-FFF2-40B4-BE49-F238E27FC236}">
                <a16:creationId xmlns:a16="http://schemas.microsoft.com/office/drawing/2014/main" id="{E19B2899-AFAD-7761-DD32-FB985CDA2803}"/>
              </a:ext>
            </a:extLst>
          </p:cNvPr>
          <p:cNvSpPr>
            <a:spLocks noGrp="1"/>
          </p:cNvSpPr>
          <p:nvPr>
            <p:ph type="sldNum" sz="quarter" idx="12"/>
          </p:nvPr>
        </p:nvSpPr>
        <p:spPr/>
        <p:txBody>
          <a:bodyPr/>
          <a:lstStyle/>
          <a:p>
            <a:fld id="{36B5EA5A-BC32-A742-B11B-8E7414D5B535}" type="slidenum">
              <a:rPr lang="en-US" smtClean="0"/>
              <a:pPr/>
              <a:t>27</a:t>
            </a:fld>
            <a:endParaRPr lang="en-US" dirty="0"/>
          </a:p>
        </p:txBody>
      </p:sp>
      <p:sp>
        <p:nvSpPr>
          <p:cNvPr id="5" name="Footer Placeholder 4">
            <a:extLst>
              <a:ext uri="{FF2B5EF4-FFF2-40B4-BE49-F238E27FC236}">
                <a16:creationId xmlns:a16="http://schemas.microsoft.com/office/drawing/2014/main" id="{C7B666E6-D888-CC01-69B8-AE458115A8E8}"/>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36144394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C9968B-CD63-7E68-2E57-FE1ED923A56C}"/>
              </a:ext>
            </a:extLst>
          </p:cNvPr>
          <p:cNvSpPr txBox="1"/>
          <p:nvPr/>
        </p:nvSpPr>
        <p:spPr>
          <a:xfrm>
            <a:off x="4115780" y="1628800"/>
            <a:ext cx="3960440" cy="276999"/>
          </a:xfrm>
          <a:prstGeom prst="rect">
            <a:avLst/>
          </a:prstGeom>
          <a:noFill/>
        </p:spPr>
        <p:txBody>
          <a:bodyPr wrap="square" lIns="0" tIns="0" rIns="0" bIns="0" rtlCol="0">
            <a:spAutoFit/>
          </a:bodyPr>
          <a:lstStyle/>
          <a:p>
            <a:pPr algn="ctr"/>
            <a:r>
              <a:rPr lang="en-US" dirty="0">
                <a:solidFill>
                  <a:schemeClr val="bg1"/>
                </a:solidFill>
              </a:rPr>
              <a:t>Read about: </a:t>
            </a:r>
            <a:r>
              <a:rPr lang="en-GB" dirty="0">
                <a:solidFill>
                  <a:schemeClr val="bg1"/>
                </a:solidFill>
                <a:hlinkClick r:id="rId2">
                  <a:extLst>
                    <a:ext uri="{A12FA001-AC4F-418D-AE19-62706E023703}">
                      <ahyp:hlinkClr xmlns:ahyp="http://schemas.microsoft.com/office/drawing/2018/hyperlinkcolor" val="tx"/>
                    </a:ext>
                  </a:extLst>
                </a:hlinkClick>
              </a:rPr>
              <a:t>ATS SoC Wiki</a:t>
            </a:r>
            <a:endParaRPr lang="en-GB" dirty="0">
              <a:solidFill>
                <a:schemeClr val="bg1"/>
              </a:solidFill>
            </a:endParaRPr>
          </a:p>
        </p:txBody>
      </p:sp>
    </p:spTree>
    <p:extLst>
      <p:ext uri="{BB962C8B-B14F-4D97-AF65-F5344CB8AC3E}">
        <p14:creationId xmlns:p14="http://schemas.microsoft.com/office/powerpoint/2010/main" val="546033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7DC3-64CC-3DC6-A9AF-84ED48B8CB91}"/>
              </a:ext>
            </a:extLst>
          </p:cNvPr>
          <p:cNvSpPr>
            <a:spLocks noGrp="1"/>
          </p:cNvSpPr>
          <p:nvPr>
            <p:ph type="title"/>
          </p:nvPr>
        </p:nvSpPr>
        <p:spPr/>
        <p:txBody>
          <a:bodyPr/>
          <a:lstStyle/>
          <a:p>
            <a:r>
              <a:rPr lang="en-US" dirty="0"/>
              <a:t>Introduction</a:t>
            </a:r>
            <a:endParaRPr lang="en-GB" dirty="0"/>
          </a:p>
        </p:txBody>
      </p:sp>
      <p:sp>
        <p:nvSpPr>
          <p:cNvPr id="3" name="Text Placeholder 2">
            <a:extLst>
              <a:ext uri="{FF2B5EF4-FFF2-40B4-BE49-F238E27FC236}">
                <a16:creationId xmlns:a16="http://schemas.microsoft.com/office/drawing/2014/main" id="{0C7884F9-3DCB-1877-CBAB-67A9AB3B4A0C}"/>
              </a:ext>
            </a:extLst>
          </p:cNvPr>
          <p:cNvSpPr>
            <a:spLocks noGrp="1"/>
          </p:cNvSpPr>
          <p:nvPr>
            <p:ph type="body" idx="1"/>
          </p:nvPr>
        </p:nvSpPr>
        <p:spPr/>
        <p:txBody>
          <a:bodyPr/>
          <a:lstStyle/>
          <a:p>
            <a:r>
              <a:rPr lang="en-US" dirty="0"/>
              <a:t>Let’s clarify some of the acronyms</a:t>
            </a:r>
            <a:endParaRPr lang="en-GB" dirty="0"/>
          </a:p>
        </p:txBody>
      </p:sp>
      <p:sp>
        <p:nvSpPr>
          <p:cNvPr id="4" name="Date Placeholder 3">
            <a:extLst>
              <a:ext uri="{FF2B5EF4-FFF2-40B4-BE49-F238E27FC236}">
                <a16:creationId xmlns:a16="http://schemas.microsoft.com/office/drawing/2014/main" id="{7D8193A8-C468-B364-F048-708666659B9E}"/>
              </a:ext>
            </a:extLst>
          </p:cNvPr>
          <p:cNvSpPr>
            <a:spLocks noGrp="1"/>
          </p:cNvSpPr>
          <p:nvPr>
            <p:ph type="dt" sz="half" idx="10"/>
          </p:nvPr>
        </p:nvSpPr>
        <p:spPr/>
        <p:txBody>
          <a:bodyPr/>
          <a:lstStyle/>
          <a:p>
            <a:r>
              <a:rPr lang="en-US"/>
              <a:t>13/12/2024</a:t>
            </a:r>
            <a:endParaRPr lang="en-US" dirty="0"/>
          </a:p>
        </p:txBody>
      </p:sp>
      <p:sp>
        <p:nvSpPr>
          <p:cNvPr id="5" name="Footer Placeholder 4">
            <a:extLst>
              <a:ext uri="{FF2B5EF4-FFF2-40B4-BE49-F238E27FC236}">
                <a16:creationId xmlns:a16="http://schemas.microsoft.com/office/drawing/2014/main" id="{794C5F2C-4DBB-16C8-FD91-D472976C2E8D}"/>
              </a:ext>
            </a:extLst>
          </p:cNvPr>
          <p:cNvSpPr>
            <a:spLocks noGrp="1"/>
          </p:cNvSpPr>
          <p:nvPr>
            <p:ph type="ftr" sz="quarter" idx="11"/>
          </p:nvPr>
        </p:nvSpPr>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0D9AFFCA-4518-E3C3-268C-69CA5E3A5364}"/>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7672834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0D59EF4-A593-0681-AFB4-5195E246B920}"/>
              </a:ext>
            </a:extLst>
          </p:cNvPr>
          <p:cNvSpPr>
            <a:spLocks noGrp="1"/>
          </p:cNvSpPr>
          <p:nvPr>
            <p:ph idx="1"/>
          </p:nvPr>
        </p:nvSpPr>
        <p:spPr/>
        <p:txBody>
          <a:bodyPr/>
          <a:lstStyle/>
          <a:p>
            <a:pPr marL="0" indent="0" algn="ctr">
              <a:buNone/>
            </a:pPr>
            <a:r>
              <a:rPr lang="en-US" sz="3600" dirty="0">
                <a:solidFill>
                  <a:schemeClr val="accent3"/>
                </a:solidFill>
              </a:rPr>
              <a:t>S</a:t>
            </a:r>
            <a:r>
              <a:rPr lang="en-US" sz="3600" dirty="0"/>
              <a:t>ystem-</a:t>
            </a:r>
            <a:r>
              <a:rPr lang="en-US" sz="3600" dirty="0">
                <a:solidFill>
                  <a:schemeClr val="accent3"/>
                </a:solidFill>
              </a:rPr>
              <a:t>o</a:t>
            </a:r>
            <a:r>
              <a:rPr lang="en-US" sz="3600" dirty="0"/>
              <a:t>n-</a:t>
            </a:r>
            <a:r>
              <a:rPr lang="en-US" sz="3600" dirty="0">
                <a:solidFill>
                  <a:schemeClr val="accent3"/>
                </a:solidFill>
              </a:rPr>
              <a:t>C</a:t>
            </a:r>
            <a:r>
              <a:rPr lang="en-US" sz="3600" dirty="0"/>
              <a:t>hip</a:t>
            </a:r>
          </a:p>
          <a:p>
            <a:pPr marL="0" indent="0" algn="ctr">
              <a:lnSpc>
                <a:spcPct val="200000"/>
              </a:lnSpc>
              <a:buNone/>
            </a:pPr>
            <a:r>
              <a:rPr lang="en-GB" sz="2400" dirty="0"/>
              <a:t>in the scope of this initiative, we define SoC an </a:t>
            </a:r>
            <a:r>
              <a:rPr lang="en-GB" sz="2400" dirty="0">
                <a:solidFill>
                  <a:schemeClr val="accent3"/>
                </a:solidFill>
              </a:rPr>
              <a:t>integrated circuit</a:t>
            </a:r>
            <a:r>
              <a:rPr lang="en-GB" sz="2400" dirty="0"/>
              <a:t> containing a </a:t>
            </a:r>
            <a:r>
              <a:rPr lang="en-GB" sz="2400" dirty="0">
                <a:solidFill>
                  <a:schemeClr val="accent3"/>
                </a:solidFill>
              </a:rPr>
              <a:t>CPU</a:t>
            </a:r>
            <a:r>
              <a:rPr lang="en-GB" sz="2400" dirty="0"/>
              <a:t> or a multi-processor system, memory </a:t>
            </a:r>
            <a:r>
              <a:rPr lang="en-GB" sz="2400" dirty="0">
                <a:solidFill>
                  <a:srgbClr val="000000"/>
                </a:solidFill>
              </a:rPr>
              <a:t>interfaces</a:t>
            </a:r>
            <a:r>
              <a:rPr lang="en-GB" sz="2400" dirty="0"/>
              <a:t>, input/output devices interfaces and FPGA-like </a:t>
            </a:r>
            <a:r>
              <a:rPr lang="en-GB" sz="2400" dirty="0">
                <a:solidFill>
                  <a:schemeClr val="accent3"/>
                </a:solidFill>
              </a:rPr>
              <a:t>programmable logic</a:t>
            </a:r>
          </a:p>
        </p:txBody>
      </p:sp>
      <p:sp>
        <p:nvSpPr>
          <p:cNvPr id="3" name="Title 2">
            <a:extLst>
              <a:ext uri="{FF2B5EF4-FFF2-40B4-BE49-F238E27FC236}">
                <a16:creationId xmlns:a16="http://schemas.microsoft.com/office/drawing/2014/main" id="{C121039F-D5F6-8DEF-564B-9E89EDE1B752}"/>
              </a:ext>
            </a:extLst>
          </p:cNvPr>
          <p:cNvSpPr>
            <a:spLocks noGrp="1"/>
          </p:cNvSpPr>
          <p:nvPr>
            <p:ph type="title"/>
          </p:nvPr>
        </p:nvSpPr>
        <p:spPr/>
        <p:txBody>
          <a:bodyPr/>
          <a:lstStyle/>
          <a:p>
            <a:r>
              <a:rPr lang="en-US" dirty="0"/>
              <a:t>SoC Definition</a:t>
            </a:r>
            <a:endParaRPr lang="en-GB" dirty="0"/>
          </a:p>
        </p:txBody>
      </p:sp>
      <p:sp>
        <p:nvSpPr>
          <p:cNvPr id="4" name="Date Placeholder 3">
            <a:extLst>
              <a:ext uri="{FF2B5EF4-FFF2-40B4-BE49-F238E27FC236}">
                <a16:creationId xmlns:a16="http://schemas.microsoft.com/office/drawing/2014/main" id="{CE10E8F3-46C8-77D3-3745-6F9E24D75FEC}"/>
              </a:ext>
            </a:extLst>
          </p:cNvPr>
          <p:cNvSpPr>
            <a:spLocks noGrp="1"/>
          </p:cNvSpPr>
          <p:nvPr>
            <p:ph type="dt" sz="half" idx="10"/>
          </p:nvPr>
        </p:nvSpPr>
        <p:spPr/>
        <p:txBody>
          <a:bodyPr/>
          <a:lstStyle/>
          <a:p>
            <a:r>
              <a:rPr lang="en-US"/>
              <a:t>13/12/2024</a:t>
            </a:r>
            <a:endParaRPr lang="en-US" dirty="0"/>
          </a:p>
        </p:txBody>
      </p:sp>
      <p:sp>
        <p:nvSpPr>
          <p:cNvPr id="5" name="Slide Number Placeholder 4">
            <a:extLst>
              <a:ext uri="{FF2B5EF4-FFF2-40B4-BE49-F238E27FC236}">
                <a16:creationId xmlns:a16="http://schemas.microsoft.com/office/drawing/2014/main" id="{ECCF0644-F4E8-852A-35E9-6244BF28483E}"/>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
        <p:nvSpPr>
          <p:cNvPr id="6" name="Footer Placeholder 5">
            <a:extLst>
              <a:ext uri="{FF2B5EF4-FFF2-40B4-BE49-F238E27FC236}">
                <a16:creationId xmlns:a16="http://schemas.microsoft.com/office/drawing/2014/main" id="{F90DD837-0BAD-166A-1332-F69F76953141}"/>
              </a:ext>
            </a:extLst>
          </p:cNvPr>
          <p:cNvSpPr>
            <a:spLocks noGrp="1"/>
          </p:cNvSpPr>
          <p:nvPr>
            <p:ph type="ftr" sz="quarter" idx="11"/>
          </p:nvPr>
        </p:nvSpPr>
        <p:spPr/>
        <p:txBody>
          <a:bodyPr/>
          <a:lstStyle/>
          <a:p>
            <a:r>
              <a:rPr lang="en-GB"/>
              <a:t>BI Day 2024 - ATS SoC Framework - I. Degl'Innocenti</a:t>
            </a:r>
            <a:endParaRPr lang="en-US" dirty="0"/>
          </a:p>
        </p:txBody>
      </p:sp>
    </p:spTree>
    <p:extLst>
      <p:ext uri="{BB962C8B-B14F-4D97-AF65-F5344CB8AC3E}">
        <p14:creationId xmlns:p14="http://schemas.microsoft.com/office/powerpoint/2010/main" val="13285556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idx="4294967295"/>
          </p:nvPr>
        </p:nvSpPr>
        <p:spPr>
          <a:xfrm>
            <a:off x="407988" y="373593"/>
            <a:ext cx="11376025" cy="1065742"/>
          </a:xfrm>
        </p:spPr>
        <p:txBody>
          <a:bodyPr/>
          <a:lstStyle/>
          <a:p>
            <a:r>
              <a:rPr lang="en-US" dirty="0"/>
              <a:t>Example of SoC: Xilinx Zynq US+ MPSoC</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a:xfrm>
            <a:off x="3485228" y="6378349"/>
            <a:ext cx="631160" cy="365125"/>
          </a:xfrm>
        </p:spPr>
        <p:txBody>
          <a:bodyPr/>
          <a:lstStyle/>
          <a:p>
            <a:r>
              <a:rPr lang="en-US"/>
              <a:t>13/12/2024</a:t>
            </a:r>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a:xfrm>
            <a:off x="4259262" y="6383848"/>
            <a:ext cx="6572221" cy="365125"/>
          </a:xfrm>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a:xfrm>
            <a:off x="11107546" y="6383848"/>
            <a:ext cx="681254" cy="365125"/>
          </a:xfrm>
        </p:spPr>
        <p:txBody>
          <a:bodyPr/>
          <a:lstStyle/>
          <a:p>
            <a:fld id="{36B5EA5A-BC32-A742-B11B-8E7414D5B535}" type="slidenum">
              <a:rPr lang="en-US" smtClean="0"/>
              <a:pPr/>
              <a:t>5</a:t>
            </a:fld>
            <a:endParaRPr lang="en-US" dirty="0"/>
          </a:p>
        </p:txBody>
      </p:sp>
      <p:sp>
        <p:nvSpPr>
          <p:cNvPr id="24" name="Rectangle 23"/>
          <p:cNvSpPr/>
          <p:nvPr/>
        </p:nvSpPr>
        <p:spPr>
          <a:xfrm>
            <a:off x="2603611" y="1536254"/>
            <a:ext cx="6984777" cy="2699692"/>
          </a:xfrm>
          <a:prstGeom prst="rect">
            <a:avLst/>
          </a:prstGeom>
          <a:solidFill>
            <a:schemeClr val="tx1"/>
          </a:solidFill>
          <a:ln>
            <a:noFill/>
          </a:ln>
          <a:effectLst>
            <a:outerShdw blurRad="50800" dist="38100" dir="2700000" algn="tl" rotWithShape="0">
              <a:prstClr val="black">
                <a:alpha val="40000"/>
              </a:prstClr>
            </a:outerShdw>
          </a:effectLst>
          <a:scene3d>
            <a:camera prst="orthographicFront"/>
            <a:lightRig rig="threePt" dir="t"/>
          </a:scene3d>
          <a:sp3d>
            <a:contourClr>
              <a:schemeClr val="tx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350" b="1" dirty="0">
                <a:solidFill>
                  <a:schemeClr val="bg1"/>
                </a:solidFill>
              </a:rPr>
              <a:t>Processing System</a:t>
            </a:r>
            <a:endParaRPr lang="en-GB" sz="1350" b="1" dirty="0">
              <a:solidFill>
                <a:schemeClr val="bg1"/>
              </a:solidFill>
            </a:endParaRPr>
          </a:p>
        </p:txBody>
      </p:sp>
      <p:sp>
        <p:nvSpPr>
          <p:cNvPr id="25" name="Rectangle 24"/>
          <p:cNvSpPr/>
          <p:nvPr/>
        </p:nvSpPr>
        <p:spPr>
          <a:xfrm>
            <a:off x="2603611" y="4332865"/>
            <a:ext cx="6984777" cy="1631274"/>
          </a:xfrm>
          <a:prstGeom prst="rect">
            <a:avLst/>
          </a:prstGeom>
          <a:solidFill>
            <a:schemeClr val="accent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r"/>
            <a:r>
              <a:rPr lang="en-US" sz="1350" b="1" dirty="0"/>
              <a:t>Programmable Logic</a:t>
            </a:r>
          </a:p>
        </p:txBody>
      </p:sp>
      <p:sp>
        <p:nvSpPr>
          <p:cNvPr id="8" name="Rectangle 7"/>
          <p:cNvSpPr/>
          <p:nvPr/>
        </p:nvSpPr>
        <p:spPr>
          <a:xfrm>
            <a:off x="3071664" y="2136038"/>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2999656" y="2060848"/>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2927648" y="1992022"/>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2855640" y="1916832"/>
            <a:ext cx="1872208" cy="936104"/>
          </a:xfrm>
          <a:prstGeom prst="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Application Processing Unit</a:t>
            </a:r>
          </a:p>
          <a:p>
            <a:pPr algn="ctr"/>
            <a:r>
              <a:rPr lang="en-US" sz="1400" dirty="0"/>
              <a:t>Multi Arm Cortex-A53</a:t>
            </a:r>
            <a:endParaRPr lang="en-GB" sz="1400" dirty="0"/>
          </a:p>
        </p:txBody>
      </p:sp>
      <p:sp>
        <p:nvSpPr>
          <p:cNvPr id="18" name="Rectangle 17"/>
          <p:cNvSpPr/>
          <p:nvPr/>
        </p:nvSpPr>
        <p:spPr>
          <a:xfrm>
            <a:off x="5303912" y="1995204"/>
            <a:ext cx="1872208" cy="936104"/>
          </a:xfrm>
          <a:prstGeom prst="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5231904" y="1920014"/>
            <a:ext cx="1872208" cy="936104"/>
          </a:xfrm>
          <a:prstGeom prst="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Real-Time</a:t>
            </a:r>
            <a:r>
              <a:rPr lang="en-US" sz="1400" dirty="0"/>
              <a:t> </a:t>
            </a:r>
            <a:r>
              <a:rPr lang="en-US" sz="1400" b="1" dirty="0"/>
              <a:t>Processing Unit</a:t>
            </a:r>
          </a:p>
          <a:p>
            <a:pPr algn="ctr"/>
            <a:r>
              <a:rPr lang="en-US" sz="1400" dirty="0"/>
              <a:t>Multi Arm Cortex-R5</a:t>
            </a:r>
            <a:endParaRPr lang="en-GB" sz="1400" dirty="0"/>
          </a:p>
        </p:txBody>
      </p:sp>
      <p:sp>
        <p:nvSpPr>
          <p:cNvPr id="59" name="L-Shape 58"/>
          <p:cNvSpPr/>
          <p:nvPr/>
        </p:nvSpPr>
        <p:spPr>
          <a:xfrm rot="16200000">
            <a:off x="6304670" y="847303"/>
            <a:ext cx="2097160" cy="4212000"/>
          </a:xfrm>
          <a:prstGeom prst="corner">
            <a:avLst>
              <a:gd name="adj1" fmla="val 97475"/>
              <a:gd name="adj2" fmla="val 46386"/>
            </a:avLst>
          </a:prstGeom>
          <a:solidFill>
            <a:schemeClr val="accent5"/>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1280160" tIns="548640" rIns="0" bIns="548640" numCol="1" spcCol="0" rtlCol="0" fromWordArt="0" anchor="t" anchorCtr="0" forceAA="0" compatLnSpc="1">
            <a:prstTxWarp prst="textNoShape">
              <a:avLst/>
            </a:prstTxWarp>
            <a:noAutofit/>
          </a:bodyPr>
          <a:lstStyle/>
          <a:p>
            <a:pPr algn="r"/>
            <a:r>
              <a:rPr lang="en-US" sz="1400" b="1" dirty="0"/>
              <a:t>Connectivity</a:t>
            </a:r>
            <a:endParaRPr lang="en-GB" sz="1400" b="1" dirty="0"/>
          </a:p>
        </p:txBody>
      </p:sp>
      <p:sp>
        <p:nvSpPr>
          <p:cNvPr id="20" name="Rectangle 19"/>
          <p:cNvSpPr/>
          <p:nvPr/>
        </p:nvSpPr>
        <p:spPr>
          <a:xfrm>
            <a:off x="7555941" y="2014764"/>
            <a:ext cx="1801527" cy="740239"/>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Memory Controller</a:t>
            </a:r>
          </a:p>
          <a:p>
            <a:pPr algn="ctr"/>
            <a:r>
              <a:rPr lang="en-US" sz="1400" b="1" dirty="0"/>
              <a:t>DDR4/3 Support</a:t>
            </a:r>
          </a:p>
        </p:txBody>
      </p:sp>
      <p:grpSp>
        <p:nvGrpSpPr>
          <p:cNvPr id="11" name="Group 10"/>
          <p:cNvGrpSpPr/>
          <p:nvPr/>
        </p:nvGrpSpPr>
        <p:grpSpPr>
          <a:xfrm>
            <a:off x="5371914" y="3140968"/>
            <a:ext cx="3929769" cy="688174"/>
            <a:chOff x="5371914" y="3241700"/>
            <a:chExt cx="3929769" cy="688174"/>
          </a:xfrm>
        </p:grpSpPr>
        <p:sp>
          <p:nvSpPr>
            <p:cNvPr id="23" name="Rectangle 22"/>
            <p:cNvSpPr/>
            <p:nvPr/>
          </p:nvSpPr>
          <p:spPr>
            <a:xfrm>
              <a:off x="5371914" y="3241700"/>
              <a:ext cx="1804206" cy="688174"/>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High-speed</a:t>
              </a:r>
            </a:p>
            <a:p>
              <a:pPr algn="ctr"/>
              <a:r>
                <a:rPr lang="en-US" sz="1400" dirty="0"/>
                <a:t>USB3.0, SATA 3.0, </a:t>
              </a:r>
              <a:r>
                <a:rPr lang="en-US" sz="1400" dirty="0" err="1"/>
                <a:t>PCIe</a:t>
              </a:r>
              <a:r>
                <a:rPr lang="en-US" sz="1400" dirty="0"/>
                <a:t> Gen2…</a:t>
              </a:r>
            </a:p>
          </p:txBody>
        </p:sp>
        <p:sp>
          <p:nvSpPr>
            <p:cNvPr id="27" name="Rectangle 26"/>
            <p:cNvSpPr/>
            <p:nvPr/>
          </p:nvSpPr>
          <p:spPr>
            <a:xfrm>
              <a:off x="7497477" y="3241700"/>
              <a:ext cx="1804206" cy="688174"/>
            </a:xfrm>
            <a:prstGeom prst="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General</a:t>
              </a:r>
            </a:p>
            <a:p>
              <a:pPr algn="ctr"/>
              <a:r>
                <a:rPr lang="en-US" sz="1400" dirty="0"/>
                <a:t>GigE, UART, SPI, SD/</a:t>
              </a:r>
              <a:r>
                <a:rPr lang="en-US" sz="1400" dirty="0" err="1"/>
                <a:t>eMMC</a:t>
              </a:r>
              <a:r>
                <a:rPr lang="en-US" sz="1400" dirty="0"/>
                <a:t>…</a:t>
              </a:r>
            </a:p>
          </p:txBody>
        </p:sp>
      </p:grpSp>
      <p:sp>
        <p:nvSpPr>
          <p:cNvPr id="28" name="Rectangle 27"/>
          <p:cNvSpPr/>
          <p:nvPr/>
        </p:nvSpPr>
        <p:spPr>
          <a:xfrm>
            <a:off x="2711624" y="4062700"/>
            <a:ext cx="4392488" cy="423028"/>
          </a:xfrm>
          <a:prstGeom prst="rect">
            <a:avLst/>
          </a:prstGeom>
          <a:solidFill>
            <a:schemeClr val="bg1">
              <a:lumMod val="5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Integrated bus and high speed ports</a:t>
            </a:r>
          </a:p>
        </p:txBody>
      </p:sp>
      <p:sp>
        <p:nvSpPr>
          <p:cNvPr id="29" name="Rectangle 28"/>
          <p:cNvSpPr/>
          <p:nvPr/>
        </p:nvSpPr>
        <p:spPr>
          <a:xfrm>
            <a:off x="7545372" y="4797152"/>
            <a:ext cx="1872208" cy="936104"/>
          </a:xfrm>
          <a:prstGeom prst="rect">
            <a:avLst/>
          </a:prstGeom>
          <a:solidFill>
            <a:schemeClr val="accent3">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FPGA fabric</a:t>
            </a:r>
          </a:p>
          <a:p>
            <a:pPr algn="ctr"/>
            <a:r>
              <a:rPr lang="en-US" sz="1400" dirty="0"/>
              <a:t>Logic elements</a:t>
            </a:r>
          </a:p>
          <a:p>
            <a:pPr algn="ctr"/>
            <a:r>
              <a:rPr lang="en-US" sz="1400" dirty="0"/>
              <a:t>DSP</a:t>
            </a:r>
          </a:p>
          <a:p>
            <a:pPr algn="ctr"/>
            <a:r>
              <a:rPr lang="en-US" sz="1400" dirty="0" err="1"/>
              <a:t>BlockRAM</a:t>
            </a:r>
            <a:endParaRPr lang="en-US" sz="1400" dirty="0"/>
          </a:p>
        </p:txBody>
      </p:sp>
      <p:sp>
        <p:nvSpPr>
          <p:cNvPr id="31" name="Rectangle 30"/>
          <p:cNvSpPr/>
          <p:nvPr/>
        </p:nvSpPr>
        <p:spPr>
          <a:xfrm>
            <a:off x="5519936" y="4821389"/>
            <a:ext cx="1833314" cy="904586"/>
          </a:xfrm>
          <a:prstGeom prst="rect">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t>Connectivity</a:t>
            </a:r>
          </a:p>
          <a:p>
            <a:pPr algn="ctr"/>
            <a:r>
              <a:rPr lang="en-US" sz="1400" dirty="0"/>
              <a:t>100G Ethernet MAC</a:t>
            </a:r>
          </a:p>
          <a:p>
            <a:pPr algn="ctr"/>
            <a:r>
              <a:rPr lang="en-US" sz="1400" dirty="0" err="1"/>
              <a:t>PCIe</a:t>
            </a:r>
            <a:r>
              <a:rPr lang="en-US" sz="1400" dirty="0"/>
              <a:t> Gen4…</a:t>
            </a:r>
          </a:p>
        </p:txBody>
      </p:sp>
      <p:sp>
        <p:nvSpPr>
          <p:cNvPr id="35" name="Rectangle 34"/>
          <p:cNvSpPr/>
          <p:nvPr/>
        </p:nvSpPr>
        <p:spPr>
          <a:xfrm>
            <a:off x="3466616" y="4721322"/>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6" name="Rectangle 35"/>
          <p:cNvSpPr/>
          <p:nvPr/>
        </p:nvSpPr>
        <p:spPr>
          <a:xfrm>
            <a:off x="3445495" y="4704106"/>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3" name="Rectangle 42"/>
          <p:cNvSpPr/>
          <p:nvPr/>
        </p:nvSpPr>
        <p:spPr>
          <a:xfrm>
            <a:off x="3419388" y="4673720"/>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4" name="Rectangle 43"/>
          <p:cNvSpPr/>
          <p:nvPr/>
        </p:nvSpPr>
        <p:spPr>
          <a:xfrm>
            <a:off x="3398267" y="4656504"/>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7" name="Rectangle 46"/>
          <p:cNvSpPr/>
          <p:nvPr/>
        </p:nvSpPr>
        <p:spPr>
          <a:xfrm>
            <a:off x="3364157" y="4628085"/>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8" name="Rectangle 47"/>
          <p:cNvSpPr/>
          <p:nvPr/>
        </p:nvSpPr>
        <p:spPr>
          <a:xfrm>
            <a:off x="3343036" y="4610869"/>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49" name="Rectangle 48"/>
          <p:cNvSpPr/>
          <p:nvPr/>
        </p:nvSpPr>
        <p:spPr>
          <a:xfrm>
            <a:off x="3316929" y="4580483"/>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34" name="Rectangle 33"/>
          <p:cNvSpPr/>
          <p:nvPr/>
        </p:nvSpPr>
        <p:spPr>
          <a:xfrm>
            <a:off x="3295589" y="4561874"/>
            <a:ext cx="1872208" cy="572277"/>
          </a:xfrm>
          <a:prstGeom prst="rect">
            <a:avLst/>
          </a:prstGeom>
          <a:solidFill>
            <a:srgbClr val="FFFF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ADCs</a:t>
            </a:r>
            <a:endParaRPr lang="en-GB" sz="1400" dirty="0">
              <a:solidFill>
                <a:schemeClr val="tx2"/>
              </a:solidFill>
            </a:endParaRPr>
          </a:p>
        </p:txBody>
      </p:sp>
      <p:sp>
        <p:nvSpPr>
          <p:cNvPr id="51" name="Rectangle 50"/>
          <p:cNvSpPr/>
          <p:nvPr/>
        </p:nvSpPr>
        <p:spPr>
          <a:xfrm>
            <a:off x="2811360" y="5358964"/>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2" name="Rectangle 51"/>
          <p:cNvSpPr/>
          <p:nvPr/>
        </p:nvSpPr>
        <p:spPr>
          <a:xfrm>
            <a:off x="2790239" y="5341748"/>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3" name="Rectangle 52"/>
          <p:cNvSpPr/>
          <p:nvPr/>
        </p:nvSpPr>
        <p:spPr>
          <a:xfrm>
            <a:off x="2764132" y="5311362"/>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4" name="Rectangle 53"/>
          <p:cNvSpPr/>
          <p:nvPr/>
        </p:nvSpPr>
        <p:spPr>
          <a:xfrm>
            <a:off x="2743011" y="5294146"/>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5" name="Rectangle 54"/>
          <p:cNvSpPr/>
          <p:nvPr/>
        </p:nvSpPr>
        <p:spPr>
          <a:xfrm>
            <a:off x="2708901" y="5265727"/>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6" name="Rectangle 55"/>
          <p:cNvSpPr/>
          <p:nvPr/>
        </p:nvSpPr>
        <p:spPr>
          <a:xfrm>
            <a:off x="2687780" y="5248511"/>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7" name="Rectangle 56"/>
          <p:cNvSpPr/>
          <p:nvPr/>
        </p:nvSpPr>
        <p:spPr>
          <a:xfrm>
            <a:off x="2661673" y="5218125"/>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dirty="0">
              <a:solidFill>
                <a:schemeClr val="tx2"/>
              </a:solidFill>
            </a:endParaRPr>
          </a:p>
        </p:txBody>
      </p:sp>
      <p:sp>
        <p:nvSpPr>
          <p:cNvPr id="58" name="Rectangle 57"/>
          <p:cNvSpPr/>
          <p:nvPr/>
        </p:nvSpPr>
        <p:spPr>
          <a:xfrm>
            <a:off x="2640333" y="5199516"/>
            <a:ext cx="1872208" cy="572277"/>
          </a:xfrm>
          <a:prstGeom prst="rect">
            <a:avLst/>
          </a:prstGeom>
          <a:solidFill>
            <a:srgbClr val="FFC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solidFill>
              </a:rPr>
              <a:t>DACs</a:t>
            </a:r>
            <a:endParaRPr lang="en-GB" sz="1400" dirty="0">
              <a:solidFill>
                <a:schemeClr val="tx2"/>
              </a:solidFill>
            </a:endParaRPr>
          </a:p>
        </p:txBody>
      </p:sp>
      <p:sp>
        <p:nvSpPr>
          <p:cNvPr id="9" name="Rectangle 8">
            <a:extLst>
              <a:ext uri="{FF2B5EF4-FFF2-40B4-BE49-F238E27FC236}">
                <a16:creationId xmlns:a16="http://schemas.microsoft.com/office/drawing/2014/main" id="{957D87A4-F1F0-47AC-11B3-201717482F68}"/>
              </a:ext>
            </a:extLst>
          </p:cNvPr>
          <p:cNvSpPr/>
          <p:nvPr/>
        </p:nvSpPr>
        <p:spPr>
          <a:xfrm>
            <a:off x="2019406" y="1268760"/>
            <a:ext cx="8181050" cy="4968552"/>
          </a:xfrm>
          <a:prstGeom prst="rect">
            <a:avLst/>
          </a:prstGeom>
          <a:solidFill>
            <a:schemeClr val="bg1">
              <a:alpha val="72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2" descr="Xilinx Extends its Breakthrough Zynq UltraScale+ RFSoC Portfolio to Full  sub-6GHz Spectrum Support">
            <a:extLst>
              <a:ext uri="{FF2B5EF4-FFF2-40B4-BE49-F238E27FC236}">
                <a16:creationId xmlns:a16="http://schemas.microsoft.com/office/drawing/2014/main" id="{FC232063-3CDB-022A-9175-FF3D74FA85B9}"/>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024186" y="2229915"/>
            <a:ext cx="4143629" cy="3287318"/>
          </a:xfrm>
          <a:prstGeom prst="rect">
            <a:avLst/>
          </a:prstGeom>
          <a:noFill/>
          <a:ln>
            <a:noFill/>
          </a:ln>
        </p:spPr>
      </p:pic>
      <p:sp>
        <p:nvSpPr>
          <p:cNvPr id="2" name="Title 2">
            <a:extLst>
              <a:ext uri="{FF2B5EF4-FFF2-40B4-BE49-F238E27FC236}">
                <a16:creationId xmlns:a16="http://schemas.microsoft.com/office/drawing/2014/main" id="{851C28C0-B20B-DC20-4A05-D578D4141D35}"/>
              </a:ext>
            </a:extLst>
          </p:cNvPr>
          <p:cNvSpPr txBox="1">
            <a:spLocks/>
          </p:cNvSpPr>
          <p:nvPr/>
        </p:nvSpPr>
        <p:spPr>
          <a:xfrm>
            <a:off x="407986" y="379414"/>
            <a:ext cx="11376025" cy="1065742"/>
          </a:xfrm>
          <a:prstGeom prst="rect">
            <a:avLst/>
          </a:prstGeom>
          <a:solidFill>
            <a:schemeClr val="bg1"/>
          </a:solidFill>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US" dirty="0"/>
              <a:t>Example of SoC: Xilinx Zynq US+ </a:t>
            </a:r>
            <a:r>
              <a:rPr lang="en-US" dirty="0">
                <a:solidFill>
                  <a:schemeClr val="accent2"/>
                </a:solidFill>
              </a:rPr>
              <a:t>RF</a:t>
            </a:r>
            <a:r>
              <a:rPr lang="en-US" dirty="0"/>
              <a:t>SoC</a:t>
            </a:r>
          </a:p>
        </p:txBody>
      </p:sp>
    </p:spTree>
    <p:extLst>
      <p:ext uri="{BB962C8B-B14F-4D97-AF65-F5344CB8AC3E}">
        <p14:creationId xmlns:p14="http://schemas.microsoft.com/office/powerpoint/2010/main" val="145044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10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20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30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grpId="0" nodeType="withEffect">
                                  <p:stCondLst>
                                    <p:cond delay="10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childTnLst>
                                </p:cTn>
                              </p:par>
                              <p:par>
                                <p:cTn id="47" presetID="1" presetClass="entr" presetSubtype="0" fill="hold" grpId="0" nodeType="withEffect">
                                  <p:stCondLst>
                                    <p:cond delay="100"/>
                                  </p:stCondLst>
                                  <p:childTnLst>
                                    <p:set>
                                      <p:cBhvr>
                                        <p:cTn id="48" dur="1" fill="hold">
                                          <p:stCondLst>
                                            <p:cond delay="0"/>
                                          </p:stCondLst>
                                        </p:cTn>
                                        <p:tgtEl>
                                          <p:spTgt spid="49"/>
                                        </p:tgtEl>
                                        <p:attrNameLst>
                                          <p:attrName>style.visibility</p:attrName>
                                        </p:attrNameLst>
                                      </p:cBhvr>
                                      <p:to>
                                        <p:strVal val="visible"/>
                                      </p:to>
                                    </p:set>
                                  </p:childTnLst>
                                </p:cTn>
                              </p:par>
                              <p:par>
                                <p:cTn id="49" presetID="1" presetClass="entr" presetSubtype="0" fill="hold" grpId="0" nodeType="withEffect">
                                  <p:stCondLst>
                                    <p:cond delay="200"/>
                                  </p:stCondLst>
                                  <p:childTnLst>
                                    <p:set>
                                      <p:cBhvr>
                                        <p:cTn id="50" dur="1" fill="hold">
                                          <p:stCondLst>
                                            <p:cond delay="0"/>
                                          </p:stCondLst>
                                        </p:cTn>
                                        <p:tgtEl>
                                          <p:spTgt spid="48"/>
                                        </p:tgtEl>
                                        <p:attrNameLst>
                                          <p:attrName>style.visibility</p:attrName>
                                        </p:attrNameLst>
                                      </p:cBhvr>
                                      <p:to>
                                        <p:strVal val="visible"/>
                                      </p:to>
                                    </p:set>
                                  </p:childTnLst>
                                </p:cTn>
                              </p:par>
                              <p:par>
                                <p:cTn id="51" presetID="1" presetClass="entr" presetSubtype="0" fill="hold" grpId="0" nodeType="withEffect">
                                  <p:stCondLst>
                                    <p:cond delay="300"/>
                                  </p:stCondLst>
                                  <p:childTnLst>
                                    <p:set>
                                      <p:cBhvr>
                                        <p:cTn id="52" dur="1" fill="hold">
                                          <p:stCondLst>
                                            <p:cond delay="0"/>
                                          </p:stCondLst>
                                        </p:cTn>
                                        <p:tgtEl>
                                          <p:spTgt spid="47"/>
                                        </p:tgtEl>
                                        <p:attrNameLst>
                                          <p:attrName>style.visibility</p:attrName>
                                        </p:attrNameLst>
                                      </p:cBhvr>
                                      <p:to>
                                        <p:strVal val="visible"/>
                                      </p:to>
                                    </p:set>
                                  </p:childTnLst>
                                </p:cTn>
                              </p:par>
                              <p:par>
                                <p:cTn id="53" presetID="1" presetClass="entr" presetSubtype="0" fill="hold" grpId="0" nodeType="withEffect">
                                  <p:stCondLst>
                                    <p:cond delay="400"/>
                                  </p:stCondLst>
                                  <p:childTnLst>
                                    <p:set>
                                      <p:cBhvr>
                                        <p:cTn id="54" dur="1" fill="hold">
                                          <p:stCondLst>
                                            <p:cond delay="0"/>
                                          </p:stCondLst>
                                        </p:cTn>
                                        <p:tgtEl>
                                          <p:spTgt spid="44"/>
                                        </p:tgtEl>
                                        <p:attrNameLst>
                                          <p:attrName>style.visibility</p:attrName>
                                        </p:attrNameLst>
                                      </p:cBhvr>
                                      <p:to>
                                        <p:strVal val="visible"/>
                                      </p:to>
                                    </p:set>
                                  </p:childTnLst>
                                </p:cTn>
                              </p:par>
                              <p:par>
                                <p:cTn id="55" presetID="1" presetClass="entr" presetSubtype="0" fill="hold" grpId="0" nodeType="withEffect">
                                  <p:stCondLst>
                                    <p:cond delay="500"/>
                                  </p:stCondLst>
                                  <p:childTnLst>
                                    <p:set>
                                      <p:cBhvr>
                                        <p:cTn id="56" dur="1" fill="hold">
                                          <p:stCondLst>
                                            <p:cond delay="0"/>
                                          </p:stCondLst>
                                        </p:cTn>
                                        <p:tgtEl>
                                          <p:spTgt spid="43"/>
                                        </p:tgtEl>
                                        <p:attrNameLst>
                                          <p:attrName>style.visibility</p:attrName>
                                        </p:attrNameLst>
                                      </p:cBhvr>
                                      <p:to>
                                        <p:strVal val="visible"/>
                                      </p:to>
                                    </p:set>
                                  </p:childTnLst>
                                </p:cTn>
                              </p:par>
                              <p:par>
                                <p:cTn id="57" presetID="1" presetClass="entr" presetSubtype="0" fill="hold" grpId="0" nodeType="withEffect">
                                  <p:stCondLst>
                                    <p:cond delay="600"/>
                                  </p:stCondLst>
                                  <p:childTnLst>
                                    <p:set>
                                      <p:cBhvr>
                                        <p:cTn id="58" dur="1" fill="hold">
                                          <p:stCondLst>
                                            <p:cond delay="0"/>
                                          </p:stCondLst>
                                        </p:cTn>
                                        <p:tgtEl>
                                          <p:spTgt spid="36"/>
                                        </p:tgtEl>
                                        <p:attrNameLst>
                                          <p:attrName>style.visibility</p:attrName>
                                        </p:attrNameLst>
                                      </p:cBhvr>
                                      <p:to>
                                        <p:strVal val="visible"/>
                                      </p:to>
                                    </p:set>
                                  </p:childTnLst>
                                </p:cTn>
                              </p:par>
                              <p:par>
                                <p:cTn id="59" presetID="1" presetClass="entr" presetSubtype="0" fill="hold" grpId="0" nodeType="withEffect">
                                  <p:stCondLst>
                                    <p:cond delay="700"/>
                                  </p:stCondLst>
                                  <p:childTnLst>
                                    <p:set>
                                      <p:cBhvr>
                                        <p:cTn id="60" dur="1" fill="hold">
                                          <p:stCondLst>
                                            <p:cond delay="0"/>
                                          </p:stCondLst>
                                        </p:cTn>
                                        <p:tgtEl>
                                          <p:spTgt spid="35"/>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8"/>
                                        </p:tgtEl>
                                        <p:attrNameLst>
                                          <p:attrName>style.visibility</p:attrName>
                                        </p:attrNameLst>
                                      </p:cBhvr>
                                      <p:to>
                                        <p:strVal val="visible"/>
                                      </p:to>
                                    </p:set>
                                  </p:childTnLst>
                                </p:cTn>
                              </p:par>
                              <p:par>
                                <p:cTn id="65" presetID="1" presetClass="entr" presetSubtype="0" fill="hold" grpId="0" nodeType="withEffect">
                                  <p:stCondLst>
                                    <p:cond delay="100"/>
                                  </p:stCondLst>
                                  <p:childTnLst>
                                    <p:set>
                                      <p:cBhvr>
                                        <p:cTn id="66" dur="1" fill="hold">
                                          <p:stCondLst>
                                            <p:cond delay="0"/>
                                          </p:stCondLst>
                                        </p:cTn>
                                        <p:tgtEl>
                                          <p:spTgt spid="57"/>
                                        </p:tgtEl>
                                        <p:attrNameLst>
                                          <p:attrName>style.visibility</p:attrName>
                                        </p:attrNameLst>
                                      </p:cBhvr>
                                      <p:to>
                                        <p:strVal val="visible"/>
                                      </p:to>
                                    </p:set>
                                  </p:childTnLst>
                                </p:cTn>
                              </p:par>
                              <p:par>
                                <p:cTn id="67" presetID="1" presetClass="entr" presetSubtype="0" fill="hold" grpId="0" nodeType="withEffect">
                                  <p:stCondLst>
                                    <p:cond delay="200"/>
                                  </p:stCondLst>
                                  <p:childTnLst>
                                    <p:set>
                                      <p:cBhvr>
                                        <p:cTn id="68" dur="1" fill="hold">
                                          <p:stCondLst>
                                            <p:cond delay="0"/>
                                          </p:stCondLst>
                                        </p:cTn>
                                        <p:tgtEl>
                                          <p:spTgt spid="56"/>
                                        </p:tgtEl>
                                        <p:attrNameLst>
                                          <p:attrName>style.visibility</p:attrName>
                                        </p:attrNameLst>
                                      </p:cBhvr>
                                      <p:to>
                                        <p:strVal val="visible"/>
                                      </p:to>
                                    </p:set>
                                  </p:childTnLst>
                                </p:cTn>
                              </p:par>
                              <p:par>
                                <p:cTn id="69" presetID="1" presetClass="entr" presetSubtype="0" fill="hold" grpId="0" nodeType="withEffect">
                                  <p:stCondLst>
                                    <p:cond delay="300"/>
                                  </p:stCondLst>
                                  <p:childTnLst>
                                    <p:set>
                                      <p:cBhvr>
                                        <p:cTn id="70" dur="1" fill="hold">
                                          <p:stCondLst>
                                            <p:cond delay="0"/>
                                          </p:stCondLst>
                                        </p:cTn>
                                        <p:tgtEl>
                                          <p:spTgt spid="55"/>
                                        </p:tgtEl>
                                        <p:attrNameLst>
                                          <p:attrName>style.visibility</p:attrName>
                                        </p:attrNameLst>
                                      </p:cBhvr>
                                      <p:to>
                                        <p:strVal val="visible"/>
                                      </p:to>
                                    </p:set>
                                  </p:childTnLst>
                                </p:cTn>
                              </p:par>
                              <p:par>
                                <p:cTn id="71" presetID="1" presetClass="entr" presetSubtype="0" fill="hold" grpId="0" nodeType="withEffect">
                                  <p:stCondLst>
                                    <p:cond delay="400"/>
                                  </p:stCondLst>
                                  <p:childTnLst>
                                    <p:set>
                                      <p:cBhvr>
                                        <p:cTn id="72" dur="1" fill="hold">
                                          <p:stCondLst>
                                            <p:cond delay="0"/>
                                          </p:stCondLst>
                                        </p:cTn>
                                        <p:tgtEl>
                                          <p:spTgt spid="54"/>
                                        </p:tgtEl>
                                        <p:attrNameLst>
                                          <p:attrName>style.visibility</p:attrName>
                                        </p:attrNameLst>
                                      </p:cBhvr>
                                      <p:to>
                                        <p:strVal val="visible"/>
                                      </p:to>
                                    </p:set>
                                  </p:childTnLst>
                                </p:cTn>
                              </p:par>
                              <p:par>
                                <p:cTn id="73" presetID="1" presetClass="entr" presetSubtype="0" fill="hold" grpId="0" nodeType="withEffect">
                                  <p:stCondLst>
                                    <p:cond delay="500"/>
                                  </p:stCondLst>
                                  <p:childTnLst>
                                    <p:set>
                                      <p:cBhvr>
                                        <p:cTn id="74" dur="1" fill="hold">
                                          <p:stCondLst>
                                            <p:cond delay="0"/>
                                          </p:stCondLst>
                                        </p:cTn>
                                        <p:tgtEl>
                                          <p:spTgt spid="53"/>
                                        </p:tgtEl>
                                        <p:attrNameLst>
                                          <p:attrName>style.visibility</p:attrName>
                                        </p:attrNameLst>
                                      </p:cBhvr>
                                      <p:to>
                                        <p:strVal val="visible"/>
                                      </p:to>
                                    </p:set>
                                  </p:childTnLst>
                                </p:cTn>
                              </p:par>
                              <p:par>
                                <p:cTn id="75" presetID="1" presetClass="entr" presetSubtype="0" fill="hold" grpId="0" nodeType="withEffect">
                                  <p:stCondLst>
                                    <p:cond delay="600"/>
                                  </p:stCondLst>
                                  <p:childTnLst>
                                    <p:set>
                                      <p:cBhvr>
                                        <p:cTn id="76" dur="1" fill="hold">
                                          <p:stCondLst>
                                            <p:cond delay="0"/>
                                          </p:stCondLst>
                                        </p:cTn>
                                        <p:tgtEl>
                                          <p:spTgt spid="52"/>
                                        </p:tgtEl>
                                        <p:attrNameLst>
                                          <p:attrName>style.visibility</p:attrName>
                                        </p:attrNameLst>
                                      </p:cBhvr>
                                      <p:to>
                                        <p:strVal val="visible"/>
                                      </p:to>
                                    </p:set>
                                  </p:childTnLst>
                                </p:cTn>
                              </p:par>
                              <p:par>
                                <p:cTn id="77" presetID="1" presetClass="entr" presetSubtype="0" fill="hold" grpId="0" nodeType="withEffect">
                                  <p:stCondLst>
                                    <p:cond delay="700"/>
                                  </p:stCondLst>
                                  <p:childTnLst>
                                    <p:set>
                                      <p:cBhvr>
                                        <p:cTn id="78" dur="1" fill="hold">
                                          <p:stCondLst>
                                            <p:cond delay="0"/>
                                          </p:stCondLst>
                                        </p:cTn>
                                        <p:tgtEl>
                                          <p:spTgt spid="5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7"/>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8" grpId="0" animBg="1"/>
      <p:bldP spid="12" grpId="0" animBg="1"/>
      <p:bldP spid="14" grpId="0" animBg="1"/>
      <p:bldP spid="15" grpId="0" animBg="1"/>
      <p:bldP spid="18" grpId="0" animBg="1"/>
      <p:bldP spid="19" grpId="0" animBg="1"/>
      <p:bldP spid="59" grpId="0" animBg="1"/>
      <p:bldP spid="20" grpId="0" animBg="1"/>
      <p:bldP spid="28" grpId="0" animBg="1"/>
      <p:bldP spid="29" grpId="0" animBg="1"/>
      <p:bldP spid="31" grpId="0" animBg="1"/>
      <p:bldP spid="35" grpId="0" animBg="1"/>
      <p:bldP spid="36" grpId="0" animBg="1"/>
      <p:bldP spid="43" grpId="0" animBg="1"/>
      <p:bldP spid="44" grpId="0" animBg="1"/>
      <p:bldP spid="47" grpId="0" animBg="1"/>
      <p:bldP spid="48" grpId="0" animBg="1"/>
      <p:bldP spid="49" grpId="0" animBg="1"/>
      <p:bldP spid="34" grpId="0" animBg="1"/>
      <p:bldP spid="51" grpId="0" animBg="1"/>
      <p:bldP spid="52" grpId="0" animBg="1"/>
      <p:bldP spid="53" grpId="0" animBg="1"/>
      <p:bldP spid="54" grpId="0" animBg="1"/>
      <p:bldP spid="55" grpId="0" animBg="1"/>
      <p:bldP spid="56" grpId="0" animBg="1"/>
      <p:bldP spid="57" grpId="0" animBg="1"/>
      <p:bldP spid="58" grpId="0" animBg="1"/>
      <p:bldP spid="9" grpId="0" animBg="1"/>
      <p:bldP spid="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121039F-D5F6-8DEF-564B-9E89EDE1B752}"/>
              </a:ext>
            </a:extLst>
          </p:cNvPr>
          <p:cNvSpPr>
            <a:spLocks noGrp="1"/>
          </p:cNvSpPr>
          <p:nvPr>
            <p:ph type="title"/>
          </p:nvPr>
        </p:nvSpPr>
        <p:spPr/>
        <p:txBody>
          <a:bodyPr/>
          <a:lstStyle/>
          <a:p>
            <a:r>
              <a:rPr lang="en-US" dirty="0"/>
              <a:t>Example of HW using a SoC: DI/OT</a:t>
            </a:r>
            <a:endParaRPr lang="en-GB" dirty="0"/>
          </a:p>
        </p:txBody>
      </p:sp>
      <p:sp>
        <p:nvSpPr>
          <p:cNvPr id="4" name="Date Placeholder 3">
            <a:extLst>
              <a:ext uri="{FF2B5EF4-FFF2-40B4-BE49-F238E27FC236}">
                <a16:creationId xmlns:a16="http://schemas.microsoft.com/office/drawing/2014/main" id="{CE10E8F3-46C8-77D3-3745-6F9E24D75FEC}"/>
              </a:ext>
            </a:extLst>
          </p:cNvPr>
          <p:cNvSpPr>
            <a:spLocks noGrp="1"/>
          </p:cNvSpPr>
          <p:nvPr>
            <p:ph type="dt" sz="half" idx="10"/>
          </p:nvPr>
        </p:nvSpPr>
        <p:spPr/>
        <p:txBody>
          <a:bodyPr/>
          <a:lstStyle/>
          <a:p>
            <a:r>
              <a:rPr lang="en-US"/>
              <a:t>13/12/2024</a:t>
            </a:r>
            <a:endParaRPr lang="en-US" dirty="0"/>
          </a:p>
        </p:txBody>
      </p:sp>
      <p:sp>
        <p:nvSpPr>
          <p:cNvPr id="5" name="Slide Number Placeholder 4">
            <a:extLst>
              <a:ext uri="{FF2B5EF4-FFF2-40B4-BE49-F238E27FC236}">
                <a16:creationId xmlns:a16="http://schemas.microsoft.com/office/drawing/2014/main" id="{ECCF0644-F4E8-852A-35E9-6244BF28483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6" name="Footer Placeholder 5">
            <a:extLst>
              <a:ext uri="{FF2B5EF4-FFF2-40B4-BE49-F238E27FC236}">
                <a16:creationId xmlns:a16="http://schemas.microsoft.com/office/drawing/2014/main" id="{F90DD837-0BAD-166A-1332-F69F76953141}"/>
              </a:ext>
            </a:extLst>
          </p:cNvPr>
          <p:cNvSpPr>
            <a:spLocks noGrp="1"/>
          </p:cNvSpPr>
          <p:nvPr>
            <p:ph type="ftr" sz="quarter" idx="11"/>
          </p:nvPr>
        </p:nvSpPr>
        <p:spPr/>
        <p:txBody>
          <a:bodyPr/>
          <a:lstStyle/>
          <a:p>
            <a:r>
              <a:rPr lang="en-GB"/>
              <a:t>BI Day 2024 - ATS SoC Framework - I. Degl'Innocenti</a:t>
            </a:r>
            <a:endParaRPr lang="en-US" dirty="0"/>
          </a:p>
        </p:txBody>
      </p:sp>
      <p:sp>
        <p:nvSpPr>
          <p:cNvPr id="8" name="Content Placeholder 7">
            <a:extLst>
              <a:ext uri="{FF2B5EF4-FFF2-40B4-BE49-F238E27FC236}">
                <a16:creationId xmlns:a16="http://schemas.microsoft.com/office/drawing/2014/main" id="{DF079DD9-331B-3829-BA62-CF8550BDE60E}"/>
              </a:ext>
            </a:extLst>
          </p:cNvPr>
          <p:cNvSpPr>
            <a:spLocks noGrp="1"/>
          </p:cNvSpPr>
          <p:nvPr>
            <p:ph idx="1"/>
          </p:nvPr>
        </p:nvSpPr>
        <p:spPr/>
        <p:txBody>
          <a:bodyPr/>
          <a:lstStyle/>
          <a:p>
            <a:pPr marL="0" indent="0">
              <a:buNone/>
            </a:pPr>
            <a:r>
              <a:rPr lang="en-US" dirty="0">
                <a:solidFill>
                  <a:schemeClr val="accent3"/>
                </a:solidFill>
              </a:rPr>
              <a:t>D</a:t>
            </a:r>
            <a:r>
              <a:rPr lang="en-US" dirty="0"/>
              <a:t>istributed </a:t>
            </a:r>
            <a:r>
              <a:rPr lang="en-US" dirty="0">
                <a:solidFill>
                  <a:schemeClr val="accent3"/>
                </a:solidFill>
              </a:rPr>
              <a:t>I/O</a:t>
            </a:r>
            <a:r>
              <a:rPr lang="en-US" dirty="0"/>
              <a:t> </a:t>
            </a:r>
            <a:r>
              <a:rPr lang="en-US" dirty="0">
                <a:solidFill>
                  <a:schemeClr val="accent3"/>
                </a:solidFill>
              </a:rPr>
              <a:t>T</a:t>
            </a:r>
            <a:r>
              <a:rPr lang="en-US" dirty="0"/>
              <a:t>ier: </a:t>
            </a:r>
          </a:p>
          <a:p>
            <a:pPr marL="571500" lvl="1" indent="-285750"/>
            <a:r>
              <a:rPr lang="en-US" dirty="0"/>
              <a:t>modular electronics platform developed by BE-CEM group</a:t>
            </a:r>
          </a:p>
          <a:p>
            <a:pPr marL="571500" lvl="1" indent="-285750"/>
            <a:r>
              <a:rPr lang="en-US" b="1" dirty="0">
                <a:hlinkClick r:id="rId2"/>
              </a:rPr>
              <a:t>System Board v3</a:t>
            </a:r>
            <a:r>
              <a:rPr lang="en-US" b="1" dirty="0"/>
              <a:t> </a:t>
            </a:r>
            <a:r>
              <a:rPr lang="en-US" dirty="0"/>
              <a:t>with </a:t>
            </a:r>
            <a:r>
              <a:rPr lang="en-US" b="1" dirty="0"/>
              <a:t>Xilinx Zynq US+ MPSoC</a:t>
            </a:r>
          </a:p>
          <a:p>
            <a:pPr marL="831850" lvl="2" indent="-285750"/>
            <a:r>
              <a:rPr lang="en-US" dirty="0"/>
              <a:t>Tools, libs, OS</a:t>
            </a:r>
            <a:endParaRPr lang="en-GB" dirty="0"/>
          </a:p>
        </p:txBody>
      </p:sp>
      <p:pic>
        <p:nvPicPr>
          <p:cNvPr id="3074" name="Picture 2">
            <a:extLst>
              <a:ext uri="{FF2B5EF4-FFF2-40B4-BE49-F238E27FC236}">
                <a16:creationId xmlns:a16="http://schemas.microsoft.com/office/drawing/2014/main" id="{0E2888EC-65E4-682E-E3B7-E5858B603D25}"/>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44552" y="1556792"/>
            <a:ext cx="6989811" cy="445003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Rounded Corners 8">
            <a:extLst>
              <a:ext uri="{FF2B5EF4-FFF2-40B4-BE49-F238E27FC236}">
                <a16:creationId xmlns:a16="http://schemas.microsoft.com/office/drawing/2014/main" id="{C414A254-A7B4-4702-112A-06E1571C7A7F}"/>
              </a:ext>
            </a:extLst>
          </p:cNvPr>
          <p:cNvSpPr/>
          <p:nvPr/>
        </p:nvSpPr>
        <p:spPr>
          <a:xfrm>
            <a:off x="7248128" y="4149080"/>
            <a:ext cx="576064" cy="648072"/>
          </a:xfrm>
          <a:custGeom>
            <a:avLst/>
            <a:gdLst>
              <a:gd name="connsiteX0" fmla="*/ 0 w 576064"/>
              <a:gd name="connsiteY0" fmla="*/ 93489 h 648072"/>
              <a:gd name="connsiteX1" fmla="*/ 93489 w 576064"/>
              <a:gd name="connsiteY1" fmla="*/ 0 h 648072"/>
              <a:gd name="connsiteX2" fmla="*/ 482575 w 576064"/>
              <a:gd name="connsiteY2" fmla="*/ 0 h 648072"/>
              <a:gd name="connsiteX3" fmla="*/ 576064 w 576064"/>
              <a:gd name="connsiteY3" fmla="*/ 93489 h 648072"/>
              <a:gd name="connsiteX4" fmla="*/ 576064 w 576064"/>
              <a:gd name="connsiteY4" fmla="*/ 554583 h 648072"/>
              <a:gd name="connsiteX5" fmla="*/ 482575 w 576064"/>
              <a:gd name="connsiteY5" fmla="*/ 648072 h 648072"/>
              <a:gd name="connsiteX6" fmla="*/ 93489 w 576064"/>
              <a:gd name="connsiteY6" fmla="*/ 648072 h 648072"/>
              <a:gd name="connsiteX7" fmla="*/ 0 w 576064"/>
              <a:gd name="connsiteY7" fmla="*/ 554583 h 648072"/>
              <a:gd name="connsiteX8" fmla="*/ 0 w 576064"/>
              <a:gd name="connsiteY8" fmla="*/ 93489 h 648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064" h="648072" extrusionOk="0">
                <a:moveTo>
                  <a:pt x="0" y="93489"/>
                </a:moveTo>
                <a:cubicBezTo>
                  <a:pt x="10284" y="38996"/>
                  <a:pt x="51551" y="-180"/>
                  <a:pt x="93489" y="0"/>
                </a:cubicBezTo>
                <a:cubicBezTo>
                  <a:pt x="220642" y="7941"/>
                  <a:pt x="297494" y="-1115"/>
                  <a:pt x="482575" y="0"/>
                </a:cubicBezTo>
                <a:cubicBezTo>
                  <a:pt x="522398" y="-1840"/>
                  <a:pt x="569410" y="42615"/>
                  <a:pt x="576064" y="93489"/>
                </a:cubicBezTo>
                <a:cubicBezTo>
                  <a:pt x="577932" y="250215"/>
                  <a:pt x="565976" y="398651"/>
                  <a:pt x="576064" y="554583"/>
                </a:cubicBezTo>
                <a:cubicBezTo>
                  <a:pt x="580918" y="600014"/>
                  <a:pt x="537966" y="647305"/>
                  <a:pt x="482575" y="648072"/>
                </a:cubicBezTo>
                <a:cubicBezTo>
                  <a:pt x="315680" y="648140"/>
                  <a:pt x="244389" y="630277"/>
                  <a:pt x="93489" y="648072"/>
                </a:cubicBezTo>
                <a:cubicBezTo>
                  <a:pt x="36212" y="642626"/>
                  <a:pt x="2241" y="594556"/>
                  <a:pt x="0" y="554583"/>
                </a:cubicBezTo>
                <a:cubicBezTo>
                  <a:pt x="17645" y="381011"/>
                  <a:pt x="-12224" y="323828"/>
                  <a:pt x="0" y="93489"/>
                </a:cubicBezTo>
                <a:close/>
              </a:path>
            </a:pathLst>
          </a:custGeom>
          <a:noFill/>
          <a:ln w="57150">
            <a:solidFill>
              <a:schemeClr val="accent3"/>
            </a:solidFill>
            <a:extLst>
              <a:ext uri="{C807C97D-BFC1-408E-A445-0C87EB9F89A2}">
                <ask:lineSketchStyleProps xmlns:ask="http://schemas.microsoft.com/office/drawing/2018/sketchyshapes" sd="906887326">
                  <a:prstGeom prst="roundRect">
                    <a:avLst>
                      <a:gd name="adj" fmla="val 16229"/>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0F212B6E-C846-E86B-5491-740EE5A68A3B}"/>
              </a:ext>
            </a:extLst>
          </p:cNvPr>
          <p:cNvSpPr txBox="1"/>
          <p:nvPr/>
        </p:nvSpPr>
        <p:spPr>
          <a:xfrm>
            <a:off x="4259262" y="5996079"/>
            <a:ext cx="7874667" cy="215444"/>
          </a:xfrm>
          <a:prstGeom prst="rect">
            <a:avLst/>
          </a:prstGeom>
          <a:noFill/>
        </p:spPr>
        <p:txBody>
          <a:bodyPr wrap="square" lIns="0" tIns="0" rIns="0" bIns="0" rtlCol="0">
            <a:spAutoFit/>
          </a:bodyPr>
          <a:lstStyle/>
          <a:p>
            <a:pPr algn="l"/>
            <a:r>
              <a:rPr lang="en-US" sz="1400" dirty="0">
                <a:solidFill>
                  <a:schemeClr val="tx2"/>
                </a:solidFill>
              </a:rPr>
              <a:t>Modular and reusable Distributed I/O Tier hardware kit from </a:t>
            </a:r>
            <a:r>
              <a:rPr lang="en-US" sz="1400" dirty="0">
                <a:hlinkClick r:id="rId4"/>
              </a:rPr>
              <a:t>DI/OT Wiki page</a:t>
            </a:r>
            <a:endParaRPr lang="en-GB" sz="1400" dirty="0"/>
          </a:p>
        </p:txBody>
      </p:sp>
    </p:spTree>
    <p:extLst>
      <p:ext uri="{BB962C8B-B14F-4D97-AF65-F5344CB8AC3E}">
        <p14:creationId xmlns:p14="http://schemas.microsoft.com/office/powerpoint/2010/main" val="3547565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3115D-371E-CA28-30CF-D7811B27CD4A}"/>
              </a:ext>
            </a:extLst>
          </p:cNvPr>
          <p:cNvSpPr>
            <a:spLocks noGrp="1"/>
          </p:cNvSpPr>
          <p:nvPr>
            <p:ph idx="1"/>
          </p:nvPr>
        </p:nvSpPr>
        <p:spPr/>
        <p:txBody>
          <a:bodyPr/>
          <a:lstStyle/>
          <a:p>
            <a:pPr marL="0" indent="0">
              <a:buNone/>
            </a:pPr>
            <a:r>
              <a:rPr lang="en-US" dirty="0"/>
              <a:t>ATS: </a:t>
            </a:r>
            <a:r>
              <a:rPr lang="en-US" dirty="0">
                <a:solidFill>
                  <a:schemeClr val="accent3"/>
                </a:solidFill>
              </a:rPr>
              <a:t>A</a:t>
            </a:r>
            <a:r>
              <a:rPr lang="en-US" dirty="0"/>
              <a:t>ccelerators and </a:t>
            </a:r>
            <a:r>
              <a:rPr lang="en-US" dirty="0">
                <a:solidFill>
                  <a:schemeClr val="accent3"/>
                </a:solidFill>
              </a:rPr>
              <a:t>T</a:t>
            </a:r>
            <a:r>
              <a:rPr lang="en-US" dirty="0"/>
              <a:t>echnology </a:t>
            </a:r>
            <a:r>
              <a:rPr lang="en-US" dirty="0">
                <a:solidFill>
                  <a:schemeClr val="accent3"/>
                </a:solidFill>
              </a:rPr>
              <a:t>S</a:t>
            </a:r>
            <a:r>
              <a:rPr lang="en-US" dirty="0"/>
              <a:t>ector at CERN</a:t>
            </a:r>
          </a:p>
          <a:p>
            <a:pPr lvl="1"/>
            <a:r>
              <a:rPr lang="en-US" dirty="0"/>
              <a:t>Beam (BE)</a:t>
            </a:r>
          </a:p>
          <a:p>
            <a:pPr lvl="1"/>
            <a:r>
              <a:rPr lang="en-US" dirty="0"/>
              <a:t>Engineering (EN)</a:t>
            </a:r>
          </a:p>
          <a:p>
            <a:pPr lvl="1"/>
            <a:r>
              <a:rPr lang="en-US" dirty="0"/>
              <a:t>Accelerator Systems (SY)</a:t>
            </a:r>
          </a:p>
          <a:p>
            <a:pPr lvl="1"/>
            <a:r>
              <a:rPr lang="en-US" dirty="0"/>
              <a:t>Technology (TE)</a:t>
            </a:r>
            <a:endParaRPr lang="en-US" sz="1050" dirty="0"/>
          </a:p>
          <a:p>
            <a:pPr marL="0" indent="0">
              <a:buNone/>
            </a:pPr>
            <a:r>
              <a:rPr lang="en-US" dirty="0"/>
              <a:t>CTTB: </a:t>
            </a:r>
            <a:r>
              <a:rPr lang="en-US" dirty="0">
                <a:solidFill>
                  <a:schemeClr val="accent3"/>
                </a:solidFill>
              </a:rPr>
              <a:t>C</a:t>
            </a:r>
            <a:r>
              <a:rPr lang="en-US" dirty="0"/>
              <a:t>ommon Hardware &amp; Software </a:t>
            </a:r>
            <a:r>
              <a:rPr lang="en-US" dirty="0">
                <a:solidFill>
                  <a:schemeClr val="accent3"/>
                </a:solidFill>
              </a:rPr>
              <a:t>T</a:t>
            </a:r>
            <a:r>
              <a:rPr lang="en-US" dirty="0"/>
              <a:t>echnologies </a:t>
            </a:r>
            <a:r>
              <a:rPr lang="en-US" dirty="0">
                <a:solidFill>
                  <a:schemeClr val="accent3"/>
                </a:solidFill>
              </a:rPr>
              <a:t>T</a:t>
            </a:r>
            <a:r>
              <a:rPr lang="en-US" dirty="0"/>
              <a:t>echnical </a:t>
            </a:r>
            <a:r>
              <a:rPr lang="en-US" dirty="0">
                <a:solidFill>
                  <a:schemeClr val="accent3"/>
                </a:solidFill>
              </a:rPr>
              <a:t>B</a:t>
            </a:r>
            <a:r>
              <a:rPr lang="en-US" dirty="0"/>
              <a:t>oard (2021, </a:t>
            </a:r>
            <a:r>
              <a:rPr lang="en-US" dirty="0">
                <a:hlinkClick r:id="rId2"/>
              </a:rPr>
              <a:t>indico</a:t>
            </a:r>
            <a:r>
              <a:rPr lang="en-US" dirty="0"/>
              <a:t>)</a:t>
            </a:r>
          </a:p>
          <a:p>
            <a:pPr lvl="1"/>
            <a:r>
              <a:rPr lang="en-GB" dirty="0"/>
              <a:t>Analyses common hardware &amp; software activities to </a:t>
            </a:r>
            <a:r>
              <a:rPr lang="en-GB" b="1" dirty="0"/>
              <a:t>avoid duplication of work</a:t>
            </a:r>
            <a:r>
              <a:rPr lang="en-GB" dirty="0"/>
              <a:t> </a:t>
            </a:r>
            <a:r>
              <a:rPr lang="en-GB" b="1" dirty="0"/>
              <a:t>or services</a:t>
            </a:r>
          </a:p>
          <a:p>
            <a:pPr lvl="1"/>
            <a:r>
              <a:rPr lang="en-GB" dirty="0"/>
              <a:t>Stimulates a common approach &amp; </a:t>
            </a:r>
            <a:r>
              <a:rPr lang="en-GB" b="1" dirty="0"/>
              <a:t>strengthens standardisation effort </a:t>
            </a:r>
            <a:r>
              <a:rPr lang="en-GB" dirty="0"/>
              <a:t>of hardware &amp; software solutions</a:t>
            </a:r>
          </a:p>
          <a:p>
            <a:pPr lvl="1"/>
            <a:r>
              <a:rPr lang="en-GB" dirty="0"/>
              <a:t>Reports to the </a:t>
            </a:r>
            <a:r>
              <a:rPr lang="en-GB" b="1" dirty="0"/>
              <a:t>CTSB </a:t>
            </a:r>
            <a:r>
              <a:rPr lang="en-GB" dirty="0"/>
              <a:t>(Common Hardware &amp; Software Technologies Strategic Board) which takes decision </a:t>
            </a:r>
            <a:endParaRPr lang="en-US" dirty="0"/>
          </a:p>
          <a:p>
            <a:pPr marL="0" indent="0">
              <a:buNone/>
            </a:pPr>
            <a:endParaRPr lang="en-US" dirty="0"/>
          </a:p>
          <a:p>
            <a:pPr lvl="1"/>
            <a:endParaRPr lang="en-GB" dirty="0"/>
          </a:p>
        </p:txBody>
      </p:sp>
      <p:sp>
        <p:nvSpPr>
          <p:cNvPr id="3" name="Title 2">
            <a:extLst>
              <a:ext uri="{FF2B5EF4-FFF2-40B4-BE49-F238E27FC236}">
                <a16:creationId xmlns:a16="http://schemas.microsoft.com/office/drawing/2014/main" id="{F7654C20-01E0-E41B-AE34-9A4439E846B8}"/>
              </a:ext>
            </a:extLst>
          </p:cNvPr>
          <p:cNvSpPr>
            <a:spLocks noGrp="1"/>
          </p:cNvSpPr>
          <p:nvPr>
            <p:ph type="title"/>
          </p:nvPr>
        </p:nvSpPr>
        <p:spPr/>
        <p:txBody>
          <a:bodyPr/>
          <a:lstStyle/>
          <a:p>
            <a:r>
              <a:rPr lang="en-US" dirty="0"/>
              <a:t>ATS Sector and CTTB</a:t>
            </a:r>
            <a:endParaRPr lang="en-GB" dirty="0"/>
          </a:p>
        </p:txBody>
      </p:sp>
      <p:sp>
        <p:nvSpPr>
          <p:cNvPr id="4" name="Date Placeholder 3">
            <a:extLst>
              <a:ext uri="{FF2B5EF4-FFF2-40B4-BE49-F238E27FC236}">
                <a16:creationId xmlns:a16="http://schemas.microsoft.com/office/drawing/2014/main" id="{408E96BF-A6F1-E2F6-E9E2-B74A2BF3044D}"/>
              </a:ext>
            </a:extLst>
          </p:cNvPr>
          <p:cNvSpPr>
            <a:spLocks noGrp="1"/>
          </p:cNvSpPr>
          <p:nvPr>
            <p:ph type="dt" sz="half" idx="10"/>
          </p:nvPr>
        </p:nvSpPr>
        <p:spPr/>
        <p:txBody>
          <a:bodyPr/>
          <a:lstStyle/>
          <a:p>
            <a:r>
              <a:rPr lang="en-US"/>
              <a:t>13/12/2024</a:t>
            </a:r>
            <a:endParaRPr lang="en-US" dirty="0"/>
          </a:p>
        </p:txBody>
      </p:sp>
      <p:sp>
        <p:nvSpPr>
          <p:cNvPr id="5" name="Footer Placeholder 4">
            <a:extLst>
              <a:ext uri="{FF2B5EF4-FFF2-40B4-BE49-F238E27FC236}">
                <a16:creationId xmlns:a16="http://schemas.microsoft.com/office/drawing/2014/main" id="{CAE828A0-90AB-E11B-26B4-F33070FC3A48}"/>
              </a:ext>
            </a:extLst>
          </p:cNvPr>
          <p:cNvSpPr>
            <a:spLocks noGrp="1"/>
          </p:cNvSpPr>
          <p:nvPr>
            <p:ph type="ftr" sz="quarter" idx="11"/>
          </p:nvPr>
        </p:nvSpPr>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9544C1A3-94EE-F0DD-6BE7-4A705BD0A17C}"/>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
        <p:nvSpPr>
          <p:cNvPr id="7" name="Arrow: Right 6">
            <a:extLst>
              <a:ext uri="{FF2B5EF4-FFF2-40B4-BE49-F238E27FC236}">
                <a16:creationId xmlns:a16="http://schemas.microsoft.com/office/drawing/2014/main" id="{241C065E-FF99-4E0D-B733-0A6010B23D0F}"/>
              </a:ext>
            </a:extLst>
          </p:cNvPr>
          <p:cNvSpPr/>
          <p:nvPr/>
        </p:nvSpPr>
        <p:spPr>
          <a:xfrm>
            <a:off x="2279576" y="2021676"/>
            <a:ext cx="2088232" cy="238515"/>
          </a:xfrm>
          <a:custGeom>
            <a:avLst/>
            <a:gdLst>
              <a:gd name="connsiteX0" fmla="*/ 0 w 2088232"/>
              <a:gd name="connsiteY0" fmla="*/ 59629 h 238515"/>
              <a:gd name="connsiteX1" fmla="*/ 656325 w 2088232"/>
              <a:gd name="connsiteY1" fmla="*/ 59629 h 238515"/>
              <a:gd name="connsiteX2" fmla="*/ 1273271 w 2088232"/>
              <a:gd name="connsiteY2" fmla="*/ 59629 h 238515"/>
              <a:gd name="connsiteX3" fmla="*/ 1968975 w 2088232"/>
              <a:gd name="connsiteY3" fmla="*/ 59629 h 238515"/>
              <a:gd name="connsiteX4" fmla="*/ 1968975 w 2088232"/>
              <a:gd name="connsiteY4" fmla="*/ 0 h 238515"/>
              <a:gd name="connsiteX5" fmla="*/ 2088232 w 2088232"/>
              <a:gd name="connsiteY5" fmla="*/ 119258 h 238515"/>
              <a:gd name="connsiteX6" fmla="*/ 1968975 w 2088232"/>
              <a:gd name="connsiteY6" fmla="*/ 238515 h 238515"/>
              <a:gd name="connsiteX7" fmla="*/ 1968975 w 2088232"/>
              <a:gd name="connsiteY7" fmla="*/ 178886 h 238515"/>
              <a:gd name="connsiteX8" fmla="*/ 1371719 w 2088232"/>
              <a:gd name="connsiteY8" fmla="*/ 178886 h 238515"/>
              <a:gd name="connsiteX9" fmla="*/ 754774 w 2088232"/>
              <a:gd name="connsiteY9" fmla="*/ 178886 h 238515"/>
              <a:gd name="connsiteX10" fmla="*/ 0 w 2088232"/>
              <a:gd name="connsiteY10" fmla="*/ 178886 h 238515"/>
              <a:gd name="connsiteX11" fmla="*/ 0 w 2088232"/>
              <a:gd name="connsiteY11" fmla="*/ 59629 h 23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8232" h="238515" fill="none" extrusionOk="0">
                <a:moveTo>
                  <a:pt x="0" y="59629"/>
                </a:moveTo>
                <a:cubicBezTo>
                  <a:pt x="230355" y="78196"/>
                  <a:pt x="385727" y="91758"/>
                  <a:pt x="656325" y="59629"/>
                </a:cubicBezTo>
                <a:cubicBezTo>
                  <a:pt x="926924" y="27500"/>
                  <a:pt x="1060775" y="48728"/>
                  <a:pt x="1273271" y="59629"/>
                </a:cubicBezTo>
                <a:cubicBezTo>
                  <a:pt x="1485767" y="70530"/>
                  <a:pt x="1637419" y="47003"/>
                  <a:pt x="1968975" y="59629"/>
                </a:cubicBezTo>
                <a:cubicBezTo>
                  <a:pt x="1966569" y="40625"/>
                  <a:pt x="1966353" y="13600"/>
                  <a:pt x="1968975" y="0"/>
                </a:cubicBezTo>
                <a:cubicBezTo>
                  <a:pt x="2015439" y="56834"/>
                  <a:pt x="2062745" y="95652"/>
                  <a:pt x="2088232" y="119258"/>
                </a:cubicBezTo>
                <a:cubicBezTo>
                  <a:pt x="2046557" y="165048"/>
                  <a:pt x="2003805" y="193856"/>
                  <a:pt x="1968975" y="238515"/>
                </a:cubicBezTo>
                <a:cubicBezTo>
                  <a:pt x="1966213" y="224401"/>
                  <a:pt x="1967027" y="199424"/>
                  <a:pt x="1968975" y="178886"/>
                </a:cubicBezTo>
                <a:cubicBezTo>
                  <a:pt x="1784014" y="179540"/>
                  <a:pt x="1522403" y="162268"/>
                  <a:pt x="1371719" y="178886"/>
                </a:cubicBezTo>
                <a:cubicBezTo>
                  <a:pt x="1221035" y="195504"/>
                  <a:pt x="990316" y="201522"/>
                  <a:pt x="754774" y="178886"/>
                </a:cubicBezTo>
                <a:cubicBezTo>
                  <a:pt x="519232" y="156250"/>
                  <a:pt x="330123" y="164020"/>
                  <a:pt x="0" y="178886"/>
                </a:cubicBezTo>
                <a:cubicBezTo>
                  <a:pt x="-3980" y="151499"/>
                  <a:pt x="1466" y="94994"/>
                  <a:pt x="0" y="59629"/>
                </a:cubicBezTo>
                <a:close/>
              </a:path>
              <a:path w="2088232" h="238515" stroke="0" extrusionOk="0">
                <a:moveTo>
                  <a:pt x="0" y="59629"/>
                </a:moveTo>
                <a:cubicBezTo>
                  <a:pt x="333456" y="34947"/>
                  <a:pt x="536483" y="43172"/>
                  <a:pt x="676015" y="59629"/>
                </a:cubicBezTo>
                <a:cubicBezTo>
                  <a:pt x="815548" y="76086"/>
                  <a:pt x="1054209" y="35771"/>
                  <a:pt x="1371719" y="59629"/>
                </a:cubicBezTo>
                <a:cubicBezTo>
                  <a:pt x="1689229" y="83487"/>
                  <a:pt x="1815991" y="57395"/>
                  <a:pt x="1968975" y="59629"/>
                </a:cubicBezTo>
                <a:cubicBezTo>
                  <a:pt x="1969087" y="46585"/>
                  <a:pt x="1968757" y="22980"/>
                  <a:pt x="1968975" y="0"/>
                </a:cubicBezTo>
                <a:cubicBezTo>
                  <a:pt x="2021230" y="53013"/>
                  <a:pt x="2055231" y="93700"/>
                  <a:pt x="2088232" y="119258"/>
                </a:cubicBezTo>
                <a:cubicBezTo>
                  <a:pt x="2038817" y="165873"/>
                  <a:pt x="2017162" y="185052"/>
                  <a:pt x="1968975" y="238515"/>
                </a:cubicBezTo>
                <a:cubicBezTo>
                  <a:pt x="1971023" y="210518"/>
                  <a:pt x="1966577" y="205527"/>
                  <a:pt x="1968975" y="178886"/>
                </a:cubicBezTo>
                <a:cubicBezTo>
                  <a:pt x="1652407" y="147478"/>
                  <a:pt x="1558831" y="209551"/>
                  <a:pt x="1332340" y="178886"/>
                </a:cubicBezTo>
                <a:cubicBezTo>
                  <a:pt x="1105849" y="148221"/>
                  <a:pt x="885997" y="186860"/>
                  <a:pt x="735084" y="178886"/>
                </a:cubicBezTo>
                <a:cubicBezTo>
                  <a:pt x="584171" y="170912"/>
                  <a:pt x="160255" y="195027"/>
                  <a:pt x="0" y="178886"/>
                </a:cubicBezTo>
                <a:cubicBezTo>
                  <a:pt x="-4933" y="139669"/>
                  <a:pt x="-5221" y="113678"/>
                  <a:pt x="0" y="59629"/>
                </a:cubicBezTo>
                <a:close/>
              </a:path>
            </a:pathLst>
          </a:custGeom>
          <a:solidFill>
            <a:schemeClr val="accent2"/>
          </a:solidFill>
          <a:ln w="50800">
            <a:solidFill>
              <a:schemeClr val="accent2"/>
            </a:solidFill>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a:extLst>
              <a:ext uri="{FF2B5EF4-FFF2-40B4-BE49-F238E27FC236}">
                <a16:creationId xmlns:a16="http://schemas.microsoft.com/office/drawing/2014/main" id="{82442080-753D-0417-BD5E-A31D6D08D429}"/>
              </a:ext>
            </a:extLst>
          </p:cNvPr>
          <p:cNvSpPr txBox="1"/>
          <p:nvPr/>
        </p:nvSpPr>
        <p:spPr>
          <a:xfrm flipH="1">
            <a:off x="4583832" y="2420888"/>
            <a:ext cx="6048672" cy="923330"/>
          </a:xfrm>
          <a:custGeom>
            <a:avLst/>
            <a:gdLst>
              <a:gd name="connsiteX0" fmla="*/ 0 w 6048672"/>
              <a:gd name="connsiteY0" fmla="*/ 0 h 923330"/>
              <a:gd name="connsiteX1" fmla="*/ 611588 w 6048672"/>
              <a:gd name="connsiteY1" fmla="*/ 0 h 923330"/>
              <a:gd name="connsiteX2" fmla="*/ 1102202 w 6048672"/>
              <a:gd name="connsiteY2" fmla="*/ 0 h 923330"/>
              <a:gd name="connsiteX3" fmla="*/ 1895251 w 6048672"/>
              <a:gd name="connsiteY3" fmla="*/ 0 h 923330"/>
              <a:gd name="connsiteX4" fmla="*/ 2506839 w 6048672"/>
              <a:gd name="connsiteY4" fmla="*/ 0 h 923330"/>
              <a:gd name="connsiteX5" fmla="*/ 3118426 w 6048672"/>
              <a:gd name="connsiteY5" fmla="*/ 0 h 923330"/>
              <a:gd name="connsiteX6" fmla="*/ 3911475 w 6048672"/>
              <a:gd name="connsiteY6" fmla="*/ 0 h 923330"/>
              <a:gd name="connsiteX7" fmla="*/ 4462576 w 6048672"/>
              <a:gd name="connsiteY7" fmla="*/ 0 h 923330"/>
              <a:gd name="connsiteX8" fmla="*/ 5255624 w 6048672"/>
              <a:gd name="connsiteY8" fmla="*/ 0 h 923330"/>
              <a:gd name="connsiteX9" fmla="*/ 6048672 w 6048672"/>
              <a:gd name="connsiteY9" fmla="*/ 0 h 923330"/>
              <a:gd name="connsiteX10" fmla="*/ 6048672 w 6048672"/>
              <a:gd name="connsiteY10" fmla="*/ 461665 h 923330"/>
              <a:gd name="connsiteX11" fmla="*/ 6048672 w 6048672"/>
              <a:gd name="connsiteY11" fmla="*/ 923330 h 923330"/>
              <a:gd name="connsiteX12" fmla="*/ 5316111 w 6048672"/>
              <a:gd name="connsiteY12" fmla="*/ 923330 h 923330"/>
              <a:gd name="connsiteX13" fmla="*/ 4523063 w 6048672"/>
              <a:gd name="connsiteY13" fmla="*/ 923330 h 923330"/>
              <a:gd name="connsiteX14" fmla="*/ 3730014 w 6048672"/>
              <a:gd name="connsiteY14" fmla="*/ 923330 h 923330"/>
              <a:gd name="connsiteX15" fmla="*/ 3178913 w 6048672"/>
              <a:gd name="connsiteY15" fmla="*/ 923330 h 923330"/>
              <a:gd name="connsiteX16" fmla="*/ 2506839 w 6048672"/>
              <a:gd name="connsiteY16" fmla="*/ 923330 h 923330"/>
              <a:gd name="connsiteX17" fmla="*/ 1713790 w 6048672"/>
              <a:gd name="connsiteY17" fmla="*/ 923330 h 923330"/>
              <a:gd name="connsiteX18" fmla="*/ 1041716 w 6048672"/>
              <a:gd name="connsiteY18" fmla="*/ 923330 h 923330"/>
              <a:gd name="connsiteX19" fmla="*/ 0 w 6048672"/>
              <a:gd name="connsiteY19" fmla="*/ 923330 h 923330"/>
              <a:gd name="connsiteX20" fmla="*/ 0 w 6048672"/>
              <a:gd name="connsiteY20" fmla="*/ 480132 h 923330"/>
              <a:gd name="connsiteX21" fmla="*/ 0 w 6048672"/>
              <a:gd name="connsiteY21" fmla="*/ 0 h 9233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048672" h="923330" extrusionOk="0">
                <a:moveTo>
                  <a:pt x="0" y="0"/>
                </a:moveTo>
                <a:cubicBezTo>
                  <a:pt x="224643" y="18824"/>
                  <a:pt x="381138" y="13454"/>
                  <a:pt x="611588" y="0"/>
                </a:cubicBezTo>
                <a:cubicBezTo>
                  <a:pt x="842038" y="-13454"/>
                  <a:pt x="883894" y="-13388"/>
                  <a:pt x="1102202" y="0"/>
                </a:cubicBezTo>
                <a:cubicBezTo>
                  <a:pt x="1320510" y="13388"/>
                  <a:pt x="1702428" y="36609"/>
                  <a:pt x="1895251" y="0"/>
                </a:cubicBezTo>
                <a:cubicBezTo>
                  <a:pt x="2088074" y="-36609"/>
                  <a:pt x="2356868" y="17602"/>
                  <a:pt x="2506839" y="0"/>
                </a:cubicBezTo>
                <a:cubicBezTo>
                  <a:pt x="2656810" y="-17602"/>
                  <a:pt x="2956614" y="-3533"/>
                  <a:pt x="3118426" y="0"/>
                </a:cubicBezTo>
                <a:cubicBezTo>
                  <a:pt x="3280238" y="3533"/>
                  <a:pt x="3520157" y="-24845"/>
                  <a:pt x="3911475" y="0"/>
                </a:cubicBezTo>
                <a:cubicBezTo>
                  <a:pt x="4302793" y="24845"/>
                  <a:pt x="4264931" y="-1126"/>
                  <a:pt x="4462576" y="0"/>
                </a:cubicBezTo>
                <a:cubicBezTo>
                  <a:pt x="4660221" y="1126"/>
                  <a:pt x="4948509" y="-34677"/>
                  <a:pt x="5255624" y="0"/>
                </a:cubicBezTo>
                <a:cubicBezTo>
                  <a:pt x="5562739" y="34677"/>
                  <a:pt x="5763446" y="15432"/>
                  <a:pt x="6048672" y="0"/>
                </a:cubicBezTo>
                <a:cubicBezTo>
                  <a:pt x="6035322" y="178584"/>
                  <a:pt x="6038680" y="304996"/>
                  <a:pt x="6048672" y="461665"/>
                </a:cubicBezTo>
                <a:cubicBezTo>
                  <a:pt x="6058664" y="618335"/>
                  <a:pt x="6060359" y="747153"/>
                  <a:pt x="6048672" y="923330"/>
                </a:cubicBezTo>
                <a:cubicBezTo>
                  <a:pt x="5684804" y="937308"/>
                  <a:pt x="5526533" y="909031"/>
                  <a:pt x="5316111" y="923330"/>
                </a:cubicBezTo>
                <a:cubicBezTo>
                  <a:pt x="5105689" y="937629"/>
                  <a:pt x="4703029" y="954166"/>
                  <a:pt x="4523063" y="923330"/>
                </a:cubicBezTo>
                <a:cubicBezTo>
                  <a:pt x="4343097" y="892494"/>
                  <a:pt x="3990349" y="897680"/>
                  <a:pt x="3730014" y="923330"/>
                </a:cubicBezTo>
                <a:cubicBezTo>
                  <a:pt x="3469679" y="948980"/>
                  <a:pt x="3354506" y="895979"/>
                  <a:pt x="3178913" y="923330"/>
                </a:cubicBezTo>
                <a:cubicBezTo>
                  <a:pt x="3003320" y="950681"/>
                  <a:pt x="2669016" y="906998"/>
                  <a:pt x="2506839" y="923330"/>
                </a:cubicBezTo>
                <a:cubicBezTo>
                  <a:pt x="2344662" y="939662"/>
                  <a:pt x="2026049" y="960733"/>
                  <a:pt x="1713790" y="923330"/>
                </a:cubicBezTo>
                <a:cubicBezTo>
                  <a:pt x="1401531" y="885927"/>
                  <a:pt x="1192020" y="891162"/>
                  <a:pt x="1041716" y="923330"/>
                </a:cubicBezTo>
                <a:cubicBezTo>
                  <a:pt x="891412" y="955498"/>
                  <a:pt x="416483" y="899882"/>
                  <a:pt x="0" y="923330"/>
                </a:cubicBezTo>
                <a:cubicBezTo>
                  <a:pt x="18401" y="788007"/>
                  <a:pt x="11469" y="583799"/>
                  <a:pt x="0" y="480132"/>
                </a:cubicBezTo>
                <a:cubicBezTo>
                  <a:pt x="-11469" y="376465"/>
                  <a:pt x="2106" y="136109"/>
                  <a:pt x="0" y="0"/>
                </a:cubicBezTo>
                <a:close/>
              </a:path>
            </a:pathLst>
          </a:custGeom>
          <a:noFill/>
          <a:ln w="47625">
            <a:solidFill>
              <a:schemeClr val="accent2"/>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182880" tIns="182880" rIns="182880" bIns="182880" rtlCol="0" anchor="ctr" anchorCtr="1">
            <a:spAutoFit/>
          </a:bodyPr>
          <a:lstStyle/>
          <a:p>
            <a:pPr algn="ctr"/>
            <a:r>
              <a:rPr lang="en-US" dirty="0">
                <a:solidFill>
                  <a:schemeClr val="tx2"/>
                </a:solidFill>
              </a:rPr>
              <a:t>Big variety of electronics and software systems integrated in the same accelerator control infrastructure </a:t>
            </a:r>
            <a:endParaRPr lang="en-GB" dirty="0">
              <a:solidFill>
                <a:schemeClr val="tx2"/>
              </a:solidFill>
            </a:endParaRPr>
          </a:p>
        </p:txBody>
      </p:sp>
      <p:sp>
        <p:nvSpPr>
          <p:cNvPr id="9" name="TextBox 8">
            <a:extLst>
              <a:ext uri="{FF2B5EF4-FFF2-40B4-BE49-F238E27FC236}">
                <a16:creationId xmlns:a16="http://schemas.microsoft.com/office/drawing/2014/main" id="{4B55EF44-B949-235E-043A-907E7A71DB36}"/>
              </a:ext>
            </a:extLst>
          </p:cNvPr>
          <p:cNvSpPr txBox="1"/>
          <p:nvPr/>
        </p:nvSpPr>
        <p:spPr>
          <a:xfrm>
            <a:off x="4439816" y="1986868"/>
            <a:ext cx="6912768" cy="553998"/>
          </a:xfrm>
          <a:prstGeom prst="rect">
            <a:avLst/>
          </a:prstGeom>
          <a:noFill/>
        </p:spPr>
        <p:txBody>
          <a:bodyPr wrap="square" lIns="0" tIns="0" rIns="0" bIns="0" rtlCol="0">
            <a:spAutoFit/>
          </a:bodyPr>
          <a:lstStyle/>
          <a:p>
            <a:r>
              <a:rPr lang="en-US" dirty="0">
                <a:solidFill>
                  <a:schemeClr val="tx2"/>
                </a:solidFill>
              </a:rPr>
              <a:t>Controls groups (CEM &amp; CSS): central services and support</a:t>
            </a:r>
          </a:p>
          <a:p>
            <a:pPr algn="l"/>
            <a:endParaRPr lang="en-GB" dirty="0"/>
          </a:p>
        </p:txBody>
      </p:sp>
      <p:sp>
        <p:nvSpPr>
          <p:cNvPr id="11" name="Arrow: Right 10">
            <a:extLst>
              <a:ext uri="{FF2B5EF4-FFF2-40B4-BE49-F238E27FC236}">
                <a16:creationId xmlns:a16="http://schemas.microsoft.com/office/drawing/2014/main" id="{3DC270B2-8590-2CC5-2080-FB8652DAA9C4}"/>
              </a:ext>
            </a:extLst>
          </p:cNvPr>
          <p:cNvSpPr/>
          <p:nvPr/>
        </p:nvSpPr>
        <p:spPr>
          <a:xfrm>
            <a:off x="767408" y="5358082"/>
            <a:ext cx="2088232" cy="238515"/>
          </a:xfrm>
          <a:custGeom>
            <a:avLst/>
            <a:gdLst>
              <a:gd name="connsiteX0" fmla="*/ 0 w 2088232"/>
              <a:gd name="connsiteY0" fmla="*/ 59629 h 238515"/>
              <a:gd name="connsiteX1" fmla="*/ 656325 w 2088232"/>
              <a:gd name="connsiteY1" fmla="*/ 59629 h 238515"/>
              <a:gd name="connsiteX2" fmla="*/ 1273271 w 2088232"/>
              <a:gd name="connsiteY2" fmla="*/ 59629 h 238515"/>
              <a:gd name="connsiteX3" fmla="*/ 1968975 w 2088232"/>
              <a:gd name="connsiteY3" fmla="*/ 59629 h 238515"/>
              <a:gd name="connsiteX4" fmla="*/ 1968975 w 2088232"/>
              <a:gd name="connsiteY4" fmla="*/ 0 h 238515"/>
              <a:gd name="connsiteX5" fmla="*/ 2088232 w 2088232"/>
              <a:gd name="connsiteY5" fmla="*/ 119258 h 238515"/>
              <a:gd name="connsiteX6" fmla="*/ 1968975 w 2088232"/>
              <a:gd name="connsiteY6" fmla="*/ 238515 h 238515"/>
              <a:gd name="connsiteX7" fmla="*/ 1968975 w 2088232"/>
              <a:gd name="connsiteY7" fmla="*/ 178886 h 238515"/>
              <a:gd name="connsiteX8" fmla="*/ 1371719 w 2088232"/>
              <a:gd name="connsiteY8" fmla="*/ 178886 h 238515"/>
              <a:gd name="connsiteX9" fmla="*/ 754774 w 2088232"/>
              <a:gd name="connsiteY9" fmla="*/ 178886 h 238515"/>
              <a:gd name="connsiteX10" fmla="*/ 0 w 2088232"/>
              <a:gd name="connsiteY10" fmla="*/ 178886 h 238515"/>
              <a:gd name="connsiteX11" fmla="*/ 0 w 2088232"/>
              <a:gd name="connsiteY11" fmla="*/ 59629 h 23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088232" h="238515" fill="none" extrusionOk="0">
                <a:moveTo>
                  <a:pt x="0" y="59629"/>
                </a:moveTo>
                <a:cubicBezTo>
                  <a:pt x="230355" y="78196"/>
                  <a:pt x="385727" y="91758"/>
                  <a:pt x="656325" y="59629"/>
                </a:cubicBezTo>
                <a:cubicBezTo>
                  <a:pt x="926924" y="27500"/>
                  <a:pt x="1060775" y="48728"/>
                  <a:pt x="1273271" y="59629"/>
                </a:cubicBezTo>
                <a:cubicBezTo>
                  <a:pt x="1485767" y="70530"/>
                  <a:pt x="1637419" y="47003"/>
                  <a:pt x="1968975" y="59629"/>
                </a:cubicBezTo>
                <a:cubicBezTo>
                  <a:pt x="1966569" y="40625"/>
                  <a:pt x="1966353" y="13600"/>
                  <a:pt x="1968975" y="0"/>
                </a:cubicBezTo>
                <a:cubicBezTo>
                  <a:pt x="2015439" y="56834"/>
                  <a:pt x="2062745" y="95652"/>
                  <a:pt x="2088232" y="119258"/>
                </a:cubicBezTo>
                <a:cubicBezTo>
                  <a:pt x="2046557" y="165048"/>
                  <a:pt x="2003805" y="193856"/>
                  <a:pt x="1968975" y="238515"/>
                </a:cubicBezTo>
                <a:cubicBezTo>
                  <a:pt x="1966213" y="224401"/>
                  <a:pt x="1967027" y="199424"/>
                  <a:pt x="1968975" y="178886"/>
                </a:cubicBezTo>
                <a:cubicBezTo>
                  <a:pt x="1784014" y="179540"/>
                  <a:pt x="1522403" y="162268"/>
                  <a:pt x="1371719" y="178886"/>
                </a:cubicBezTo>
                <a:cubicBezTo>
                  <a:pt x="1221035" y="195504"/>
                  <a:pt x="990316" y="201522"/>
                  <a:pt x="754774" y="178886"/>
                </a:cubicBezTo>
                <a:cubicBezTo>
                  <a:pt x="519232" y="156250"/>
                  <a:pt x="330123" y="164020"/>
                  <a:pt x="0" y="178886"/>
                </a:cubicBezTo>
                <a:cubicBezTo>
                  <a:pt x="-3980" y="151499"/>
                  <a:pt x="1466" y="94994"/>
                  <a:pt x="0" y="59629"/>
                </a:cubicBezTo>
                <a:close/>
              </a:path>
              <a:path w="2088232" h="238515" stroke="0" extrusionOk="0">
                <a:moveTo>
                  <a:pt x="0" y="59629"/>
                </a:moveTo>
                <a:cubicBezTo>
                  <a:pt x="333456" y="34947"/>
                  <a:pt x="536483" y="43172"/>
                  <a:pt x="676015" y="59629"/>
                </a:cubicBezTo>
                <a:cubicBezTo>
                  <a:pt x="815548" y="76086"/>
                  <a:pt x="1054209" y="35771"/>
                  <a:pt x="1371719" y="59629"/>
                </a:cubicBezTo>
                <a:cubicBezTo>
                  <a:pt x="1689229" y="83487"/>
                  <a:pt x="1815991" y="57395"/>
                  <a:pt x="1968975" y="59629"/>
                </a:cubicBezTo>
                <a:cubicBezTo>
                  <a:pt x="1969087" y="46585"/>
                  <a:pt x="1968757" y="22980"/>
                  <a:pt x="1968975" y="0"/>
                </a:cubicBezTo>
                <a:cubicBezTo>
                  <a:pt x="2021230" y="53013"/>
                  <a:pt x="2055231" y="93700"/>
                  <a:pt x="2088232" y="119258"/>
                </a:cubicBezTo>
                <a:cubicBezTo>
                  <a:pt x="2038817" y="165873"/>
                  <a:pt x="2017162" y="185052"/>
                  <a:pt x="1968975" y="238515"/>
                </a:cubicBezTo>
                <a:cubicBezTo>
                  <a:pt x="1971023" y="210518"/>
                  <a:pt x="1966577" y="205527"/>
                  <a:pt x="1968975" y="178886"/>
                </a:cubicBezTo>
                <a:cubicBezTo>
                  <a:pt x="1652407" y="147478"/>
                  <a:pt x="1558831" y="209551"/>
                  <a:pt x="1332340" y="178886"/>
                </a:cubicBezTo>
                <a:cubicBezTo>
                  <a:pt x="1105849" y="148221"/>
                  <a:pt x="885997" y="186860"/>
                  <a:pt x="735084" y="178886"/>
                </a:cubicBezTo>
                <a:cubicBezTo>
                  <a:pt x="584171" y="170912"/>
                  <a:pt x="160255" y="195027"/>
                  <a:pt x="0" y="178886"/>
                </a:cubicBezTo>
                <a:cubicBezTo>
                  <a:pt x="-4933" y="139669"/>
                  <a:pt x="-5221" y="113678"/>
                  <a:pt x="0" y="59629"/>
                </a:cubicBezTo>
                <a:close/>
              </a:path>
            </a:pathLst>
          </a:custGeom>
          <a:solidFill>
            <a:schemeClr val="accent2"/>
          </a:solidFill>
          <a:ln w="50800">
            <a:solidFill>
              <a:schemeClr val="accent2"/>
            </a:solidFill>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AEA3C394-7132-F113-FA9C-1FE8888FF518}"/>
              </a:ext>
            </a:extLst>
          </p:cNvPr>
          <p:cNvSpPr txBox="1"/>
          <p:nvPr/>
        </p:nvSpPr>
        <p:spPr>
          <a:xfrm>
            <a:off x="2927648" y="5323274"/>
            <a:ext cx="6696744" cy="553998"/>
          </a:xfrm>
          <a:prstGeom prst="rect">
            <a:avLst/>
          </a:prstGeom>
          <a:noFill/>
        </p:spPr>
        <p:txBody>
          <a:bodyPr wrap="square" lIns="0" tIns="0" rIns="0" bIns="0" rtlCol="0">
            <a:spAutoFit/>
          </a:bodyPr>
          <a:lstStyle/>
          <a:p>
            <a:r>
              <a:rPr lang="en-US" dirty="0">
                <a:solidFill>
                  <a:schemeClr val="tx2"/>
                </a:solidFill>
              </a:rPr>
              <a:t>SoC technology identified as target for fruitful standardization </a:t>
            </a:r>
          </a:p>
          <a:p>
            <a:pPr algn="l"/>
            <a:endParaRPr lang="en-GB" dirty="0"/>
          </a:p>
        </p:txBody>
      </p:sp>
    </p:spTree>
    <p:extLst>
      <p:ext uri="{BB962C8B-B14F-4D97-AF65-F5344CB8AC3E}">
        <p14:creationId xmlns:p14="http://schemas.microsoft.com/office/powerpoint/2010/main" val="61813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p:bldP spid="11" grpId="0" animBg="1"/>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33115D-371E-CA28-30CF-D7811B27CD4A}"/>
              </a:ext>
            </a:extLst>
          </p:cNvPr>
          <p:cNvSpPr>
            <a:spLocks noGrp="1"/>
          </p:cNvSpPr>
          <p:nvPr>
            <p:ph idx="1"/>
          </p:nvPr>
        </p:nvSpPr>
        <p:spPr/>
        <p:txBody>
          <a:bodyPr/>
          <a:lstStyle/>
          <a:p>
            <a:pPr marL="0" indent="0">
              <a:buNone/>
            </a:pPr>
            <a:r>
              <a:rPr lang="en-US" dirty="0"/>
              <a:t>FPGA: </a:t>
            </a:r>
            <a:r>
              <a:rPr lang="en-US" dirty="0">
                <a:solidFill>
                  <a:schemeClr val="accent3"/>
                </a:solidFill>
              </a:rPr>
              <a:t>F</a:t>
            </a:r>
            <a:r>
              <a:rPr lang="en-US" dirty="0"/>
              <a:t>ield </a:t>
            </a:r>
            <a:r>
              <a:rPr lang="en-US" dirty="0">
                <a:solidFill>
                  <a:schemeClr val="accent3"/>
                </a:solidFill>
              </a:rPr>
              <a:t>P</a:t>
            </a:r>
            <a:r>
              <a:rPr lang="en-US" dirty="0"/>
              <a:t>rogrammable </a:t>
            </a:r>
            <a:r>
              <a:rPr lang="en-US" dirty="0">
                <a:solidFill>
                  <a:schemeClr val="accent3"/>
                </a:solidFill>
              </a:rPr>
              <a:t>G</a:t>
            </a:r>
            <a:r>
              <a:rPr lang="en-US" dirty="0"/>
              <a:t>ate </a:t>
            </a:r>
            <a:r>
              <a:rPr lang="en-US" dirty="0">
                <a:solidFill>
                  <a:schemeClr val="accent3"/>
                </a:solidFill>
              </a:rPr>
              <a:t>A</a:t>
            </a:r>
            <a:r>
              <a:rPr lang="en-US" dirty="0">
                <a:solidFill>
                  <a:schemeClr val="tx2"/>
                </a:solidFill>
              </a:rPr>
              <a:t>rray (Ex: VFC-HD board has an FPGA chip)</a:t>
            </a:r>
            <a:endParaRPr lang="en-US" dirty="0"/>
          </a:p>
          <a:p>
            <a:pPr marL="366712" lvl="1" indent="0">
              <a:buNone/>
            </a:pPr>
            <a:endParaRPr lang="en-US" dirty="0"/>
          </a:p>
          <a:p>
            <a:pPr marL="0" indent="0">
              <a:buNone/>
            </a:pPr>
            <a:endParaRPr lang="en-GB" dirty="0"/>
          </a:p>
        </p:txBody>
      </p:sp>
      <p:sp>
        <p:nvSpPr>
          <p:cNvPr id="3" name="Title 2">
            <a:extLst>
              <a:ext uri="{FF2B5EF4-FFF2-40B4-BE49-F238E27FC236}">
                <a16:creationId xmlns:a16="http://schemas.microsoft.com/office/drawing/2014/main" id="{F7654C20-01E0-E41B-AE34-9A4439E846B8}"/>
              </a:ext>
            </a:extLst>
          </p:cNvPr>
          <p:cNvSpPr>
            <a:spLocks noGrp="1"/>
          </p:cNvSpPr>
          <p:nvPr>
            <p:ph type="title"/>
          </p:nvPr>
        </p:nvSpPr>
        <p:spPr/>
        <p:txBody>
          <a:bodyPr/>
          <a:lstStyle/>
          <a:p>
            <a:r>
              <a:rPr lang="en-US" dirty="0"/>
              <a:t>FPGA, FEC, FESA and TN</a:t>
            </a:r>
            <a:endParaRPr lang="en-GB" dirty="0"/>
          </a:p>
        </p:txBody>
      </p:sp>
      <p:sp>
        <p:nvSpPr>
          <p:cNvPr id="4" name="Date Placeholder 3">
            <a:extLst>
              <a:ext uri="{FF2B5EF4-FFF2-40B4-BE49-F238E27FC236}">
                <a16:creationId xmlns:a16="http://schemas.microsoft.com/office/drawing/2014/main" id="{408E96BF-A6F1-E2F6-E9E2-B74A2BF3044D}"/>
              </a:ext>
            </a:extLst>
          </p:cNvPr>
          <p:cNvSpPr>
            <a:spLocks noGrp="1"/>
          </p:cNvSpPr>
          <p:nvPr>
            <p:ph type="dt" sz="half" idx="10"/>
          </p:nvPr>
        </p:nvSpPr>
        <p:spPr/>
        <p:txBody>
          <a:bodyPr/>
          <a:lstStyle/>
          <a:p>
            <a:r>
              <a:rPr lang="en-US"/>
              <a:t>13/12/2024</a:t>
            </a:r>
            <a:endParaRPr lang="en-US" dirty="0"/>
          </a:p>
        </p:txBody>
      </p:sp>
      <p:sp>
        <p:nvSpPr>
          <p:cNvPr id="5" name="Footer Placeholder 4">
            <a:extLst>
              <a:ext uri="{FF2B5EF4-FFF2-40B4-BE49-F238E27FC236}">
                <a16:creationId xmlns:a16="http://schemas.microsoft.com/office/drawing/2014/main" id="{CAE828A0-90AB-E11B-26B4-F33070FC3A48}"/>
              </a:ext>
            </a:extLst>
          </p:cNvPr>
          <p:cNvSpPr>
            <a:spLocks noGrp="1"/>
          </p:cNvSpPr>
          <p:nvPr>
            <p:ph type="ftr" sz="quarter" idx="11"/>
          </p:nvPr>
        </p:nvSpPr>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9544C1A3-94EE-F0DD-6BE7-4A705BD0A17C}"/>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
        <p:nvSpPr>
          <p:cNvPr id="12" name="TextBox 11">
            <a:extLst>
              <a:ext uri="{FF2B5EF4-FFF2-40B4-BE49-F238E27FC236}">
                <a16:creationId xmlns:a16="http://schemas.microsoft.com/office/drawing/2014/main" id="{AEA3C394-7132-F113-FA9C-1FE8888FF518}"/>
              </a:ext>
            </a:extLst>
          </p:cNvPr>
          <p:cNvSpPr txBox="1"/>
          <p:nvPr/>
        </p:nvSpPr>
        <p:spPr>
          <a:xfrm>
            <a:off x="407986" y="4429854"/>
            <a:ext cx="11380814" cy="1892826"/>
          </a:xfrm>
          <a:prstGeom prst="rect">
            <a:avLst/>
          </a:prstGeom>
          <a:noFill/>
        </p:spPr>
        <p:txBody>
          <a:bodyPr wrap="square" lIns="0" tIns="0" rIns="0" bIns="0" rtlCol="0">
            <a:spAutoFit/>
          </a:bodyPr>
          <a:lstStyle/>
          <a:p>
            <a:r>
              <a:rPr lang="en-US" sz="2100" b="1" dirty="0">
                <a:solidFill>
                  <a:schemeClr val="tx2"/>
                </a:solidFill>
              </a:rPr>
              <a:t>FEC:</a:t>
            </a:r>
            <a:r>
              <a:rPr lang="en-US" sz="2100" b="1" dirty="0"/>
              <a:t> </a:t>
            </a:r>
            <a:r>
              <a:rPr lang="en-US" sz="2100" b="1" dirty="0">
                <a:solidFill>
                  <a:schemeClr val="accent2"/>
                </a:solidFill>
              </a:rPr>
              <a:t>F</a:t>
            </a:r>
            <a:r>
              <a:rPr lang="en-US" sz="2100" b="1" dirty="0">
                <a:solidFill>
                  <a:schemeClr val="tx2"/>
                </a:solidFill>
              </a:rPr>
              <a:t>ront</a:t>
            </a:r>
            <a:r>
              <a:rPr lang="en-US" sz="2100" b="1" dirty="0"/>
              <a:t> </a:t>
            </a:r>
            <a:r>
              <a:rPr lang="en-US" sz="2100" b="1" dirty="0">
                <a:solidFill>
                  <a:schemeClr val="accent2"/>
                </a:solidFill>
              </a:rPr>
              <a:t>E</a:t>
            </a:r>
            <a:r>
              <a:rPr lang="en-US" sz="2100" b="1" dirty="0">
                <a:solidFill>
                  <a:schemeClr val="tx2"/>
                </a:solidFill>
              </a:rPr>
              <a:t>nd</a:t>
            </a:r>
            <a:r>
              <a:rPr lang="en-US" sz="2100" b="1" dirty="0"/>
              <a:t> </a:t>
            </a:r>
            <a:r>
              <a:rPr lang="en-US" sz="2100" b="1" dirty="0">
                <a:solidFill>
                  <a:schemeClr val="accent2"/>
                </a:solidFill>
              </a:rPr>
              <a:t>C</a:t>
            </a:r>
            <a:r>
              <a:rPr lang="en-US" sz="2100" b="1" dirty="0">
                <a:solidFill>
                  <a:schemeClr val="tx2"/>
                </a:solidFill>
              </a:rPr>
              <a:t>omputer</a:t>
            </a:r>
          </a:p>
          <a:p>
            <a:pPr marL="800100" lvl="1" indent="-342900">
              <a:buFont typeface="Arial" panose="020B0604020202020204" pitchFamily="34" charset="0"/>
              <a:buChar char="•"/>
            </a:pPr>
            <a:r>
              <a:rPr lang="en-US" sz="2100" dirty="0">
                <a:solidFill>
                  <a:schemeClr val="tx2"/>
                </a:solidFill>
              </a:rPr>
              <a:t>there is a set officially supported by BE</a:t>
            </a:r>
          </a:p>
          <a:p>
            <a:pPr marL="800100" lvl="1" indent="-342900">
              <a:buFont typeface="Arial" panose="020B0604020202020204" pitchFamily="34" charset="0"/>
              <a:buChar char="•"/>
            </a:pPr>
            <a:r>
              <a:rPr lang="en-US" sz="2100" dirty="0">
                <a:solidFill>
                  <a:schemeClr val="tx2"/>
                </a:solidFill>
              </a:rPr>
              <a:t>standard Linux Operating System (CERN CentOS 7, new to come FEC-OS)</a:t>
            </a:r>
          </a:p>
          <a:p>
            <a:r>
              <a:rPr lang="en-US" sz="2100" b="1" dirty="0">
                <a:solidFill>
                  <a:schemeClr val="tx2"/>
                </a:solidFill>
              </a:rPr>
              <a:t>FESA: </a:t>
            </a:r>
            <a:r>
              <a:rPr lang="en-US" sz="2100" b="1" dirty="0">
                <a:solidFill>
                  <a:schemeClr val="accent2"/>
                </a:solidFill>
              </a:rPr>
              <a:t>F</a:t>
            </a:r>
            <a:r>
              <a:rPr lang="en-US" sz="2100" b="1" dirty="0">
                <a:solidFill>
                  <a:schemeClr val="tx2"/>
                </a:solidFill>
              </a:rPr>
              <a:t>ront </a:t>
            </a:r>
            <a:r>
              <a:rPr lang="en-US" sz="2100" b="1" dirty="0">
                <a:solidFill>
                  <a:schemeClr val="accent2"/>
                </a:solidFill>
              </a:rPr>
              <a:t>E</a:t>
            </a:r>
            <a:r>
              <a:rPr lang="en-US" sz="2100" b="1" dirty="0">
                <a:solidFill>
                  <a:schemeClr val="tx2"/>
                </a:solidFill>
              </a:rPr>
              <a:t>nd </a:t>
            </a:r>
            <a:r>
              <a:rPr lang="en-US" sz="2100" b="1" dirty="0">
                <a:solidFill>
                  <a:schemeClr val="accent2"/>
                </a:solidFill>
              </a:rPr>
              <a:t>S</a:t>
            </a:r>
            <a:r>
              <a:rPr lang="en-US" sz="2100" b="1" dirty="0">
                <a:solidFill>
                  <a:schemeClr val="tx2"/>
                </a:solidFill>
              </a:rPr>
              <a:t>oftware </a:t>
            </a:r>
            <a:r>
              <a:rPr lang="en-US" sz="2100" b="1" dirty="0">
                <a:solidFill>
                  <a:schemeClr val="accent2"/>
                </a:solidFill>
              </a:rPr>
              <a:t>A</a:t>
            </a:r>
            <a:r>
              <a:rPr lang="en-US" sz="2100" b="1" dirty="0">
                <a:solidFill>
                  <a:schemeClr val="tx2"/>
                </a:solidFill>
              </a:rPr>
              <a:t>rchitecture </a:t>
            </a:r>
            <a:r>
              <a:rPr lang="en-US" sz="2100" dirty="0">
                <a:solidFill>
                  <a:schemeClr val="tx2"/>
                </a:solidFill>
              </a:rPr>
              <a:t>defines standard software classes for FECs</a:t>
            </a:r>
          </a:p>
          <a:p>
            <a:r>
              <a:rPr lang="en-US" sz="2100" b="1" dirty="0">
                <a:solidFill>
                  <a:schemeClr val="tx2"/>
                </a:solidFill>
              </a:rPr>
              <a:t>TN:</a:t>
            </a:r>
            <a:r>
              <a:rPr lang="en-US" sz="2100" dirty="0">
                <a:solidFill>
                  <a:schemeClr val="tx2"/>
                </a:solidFill>
              </a:rPr>
              <a:t> </a:t>
            </a:r>
            <a:r>
              <a:rPr lang="en-US" sz="2100" b="1" dirty="0">
                <a:solidFill>
                  <a:schemeClr val="accent2"/>
                </a:solidFill>
              </a:rPr>
              <a:t>T</a:t>
            </a:r>
            <a:r>
              <a:rPr lang="en-US" sz="2100" b="1" dirty="0">
                <a:solidFill>
                  <a:schemeClr val="tx2"/>
                </a:solidFill>
              </a:rPr>
              <a:t>echnical </a:t>
            </a:r>
            <a:r>
              <a:rPr lang="en-US" sz="2100" b="1" dirty="0">
                <a:solidFill>
                  <a:schemeClr val="accent2"/>
                </a:solidFill>
              </a:rPr>
              <a:t>N</a:t>
            </a:r>
            <a:r>
              <a:rPr lang="en-US" sz="2100" b="1" dirty="0">
                <a:solidFill>
                  <a:schemeClr val="tx2"/>
                </a:solidFill>
              </a:rPr>
              <a:t>etwork</a:t>
            </a:r>
            <a:r>
              <a:rPr lang="en-US" sz="2100" dirty="0">
                <a:solidFill>
                  <a:schemeClr val="tx2"/>
                </a:solidFill>
              </a:rPr>
              <a:t> through which FECs are integrated in the accelerator control system</a:t>
            </a:r>
          </a:p>
          <a:p>
            <a:pPr algn="l"/>
            <a:endParaRPr lang="en-GB" dirty="0"/>
          </a:p>
        </p:txBody>
      </p:sp>
      <p:pic>
        <p:nvPicPr>
          <p:cNvPr id="3074" name="Picture 2">
            <a:extLst>
              <a:ext uri="{FF2B5EF4-FFF2-40B4-BE49-F238E27FC236}">
                <a16:creationId xmlns:a16="http://schemas.microsoft.com/office/drawing/2014/main" id="{70BF8B42-08C4-166A-8ACF-AC17BF81D2DD}"/>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2667" y="1864328"/>
            <a:ext cx="1624660" cy="216621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A machine with wires and wires&#10;&#10;Description automatically generated with medium confidence">
            <a:extLst>
              <a:ext uri="{FF2B5EF4-FFF2-40B4-BE49-F238E27FC236}">
                <a16:creationId xmlns:a16="http://schemas.microsoft.com/office/drawing/2014/main" id="{1C053C2A-4776-E2DD-5931-E8F47A6E73A0}"/>
              </a:ext>
            </a:extLst>
          </p:cNvPr>
          <p:cNvPicPr>
            <a:picLocks noChangeAspect="1"/>
          </p:cNvPicPr>
          <p:nvPr/>
        </p:nvPicPr>
        <p:blipFill>
          <a:blip r:embed="rId3"/>
          <a:stretch>
            <a:fillRect/>
          </a:stretch>
        </p:blipFill>
        <p:spPr>
          <a:xfrm>
            <a:off x="2932673" y="2061764"/>
            <a:ext cx="2827322" cy="2064736"/>
          </a:xfrm>
          <a:prstGeom prst="rect">
            <a:avLst/>
          </a:prstGeom>
        </p:spPr>
      </p:pic>
      <p:sp>
        <p:nvSpPr>
          <p:cNvPr id="15" name="Rectangle: Rounded Corners 14">
            <a:extLst>
              <a:ext uri="{FF2B5EF4-FFF2-40B4-BE49-F238E27FC236}">
                <a16:creationId xmlns:a16="http://schemas.microsoft.com/office/drawing/2014/main" id="{2C216B1A-0715-62D3-8872-A229EBF0FC68}"/>
              </a:ext>
            </a:extLst>
          </p:cNvPr>
          <p:cNvSpPr/>
          <p:nvPr/>
        </p:nvSpPr>
        <p:spPr>
          <a:xfrm>
            <a:off x="3506236" y="2284057"/>
            <a:ext cx="1371842" cy="1360968"/>
          </a:xfrm>
          <a:custGeom>
            <a:avLst/>
            <a:gdLst>
              <a:gd name="connsiteX0" fmla="*/ 0 w 1371842"/>
              <a:gd name="connsiteY0" fmla="*/ 220871 h 1360968"/>
              <a:gd name="connsiteX1" fmla="*/ 220871 w 1371842"/>
              <a:gd name="connsiteY1" fmla="*/ 0 h 1360968"/>
              <a:gd name="connsiteX2" fmla="*/ 685921 w 1371842"/>
              <a:gd name="connsiteY2" fmla="*/ 0 h 1360968"/>
              <a:gd name="connsiteX3" fmla="*/ 1150971 w 1371842"/>
              <a:gd name="connsiteY3" fmla="*/ 0 h 1360968"/>
              <a:gd name="connsiteX4" fmla="*/ 1371842 w 1371842"/>
              <a:gd name="connsiteY4" fmla="*/ 220871 h 1360968"/>
              <a:gd name="connsiteX5" fmla="*/ 1371842 w 1371842"/>
              <a:gd name="connsiteY5" fmla="*/ 680484 h 1360968"/>
              <a:gd name="connsiteX6" fmla="*/ 1371842 w 1371842"/>
              <a:gd name="connsiteY6" fmla="*/ 1140097 h 1360968"/>
              <a:gd name="connsiteX7" fmla="*/ 1150971 w 1371842"/>
              <a:gd name="connsiteY7" fmla="*/ 1360968 h 1360968"/>
              <a:gd name="connsiteX8" fmla="*/ 667319 w 1371842"/>
              <a:gd name="connsiteY8" fmla="*/ 1360968 h 1360968"/>
              <a:gd name="connsiteX9" fmla="*/ 220871 w 1371842"/>
              <a:gd name="connsiteY9" fmla="*/ 1360968 h 1360968"/>
              <a:gd name="connsiteX10" fmla="*/ 0 w 1371842"/>
              <a:gd name="connsiteY10" fmla="*/ 1140097 h 1360968"/>
              <a:gd name="connsiteX11" fmla="*/ 0 w 1371842"/>
              <a:gd name="connsiteY11" fmla="*/ 708061 h 1360968"/>
              <a:gd name="connsiteX12" fmla="*/ 0 w 1371842"/>
              <a:gd name="connsiteY12" fmla="*/ 220871 h 136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71842" h="1360968" extrusionOk="0">
                <a:moveTo>
                  <a:pt x="0" y="220871"/>
                </a:moveTo>
                <a:cubicBezTo>
                  <a:pt x="20079" y="93303"/>
                  <a:pt x="114256" y="-285"/>
                  <a:pt x="220871" y="0"/>
                </a:cubicBezTo>
                <a:cubicBezTo>
                  <a:pt x="331258" y="-18467"/>
                  <a:pt x="555133" y="-18764"/>
                  <a:pt x="685921" y="0"/>
                </a:cubicBezTo>
                <a:cubicBezTo>
                  <a:pt x="816709" y="18764"/>
                  <a:pt x="999735" y="516"/>
                  <a:pt x="1150971" y="0"/>
                </a:cubicBezTo>
                <a:cubicBezTo>
                  <a:pt x="1287043" y="1398"/>
                  <a:pt x="1390619" y="98842"/>
                  <a:pt x="1371842" y="220871"/>
                </a:cubicBezTo>
                <a:cubicBezTo>
                  <a:pt x="1352543" y="449486"/>
                  <a:pt x="1390532" y="572877"/>
                  <a:pt x="1371842" y="680484"/>
                </a:cubicBezTo>
                <a:cubicBezTo>
                  <a:pt x="1353152" y="788091"/>
                  <a:pt x="1366939" y="924064"/>
                  <a:pt x="1371842" y="1140097"/>
                </a:cubicBezTo>
                <a:cubicBezTo>
                  <a:pt x="1384096" y="1258943"/>
                  <a:pt x="1248422" y="1367552"/>
                  <a:pt x="1150971" y="1360968"/>
                </a:cubicBezTo>
                <a:cubicBezTo>
                  <a:pt x="1021763" y="1348191"/>
                  <a:pt x="905985" y="1378779"/>
                  <a:pt x="667319" y="1360968"/>
                </a:cubicBezTo>
                <a:cubicBezTo>
                  <a:pt x="428653" y="1343157"/>
                  <a:pt x="349839" y="1376102"/>
                  <a:pt x="220871" y="1360968"/>
                </a:cubicBezTo>
                <a:cubicBezTo>
                  <a:pt x="120212" y="1339583"/>
                  <a:pt x="4493" y="1257707"/>
                  <a:pt x="0" y="1140097"/>
                </a:cubicBezTo>
                <a:cubicBezTo>
                  <a:pt x="-954" y="955057"/>
                  <a:pt x="-1425" y="923373"/>
                  <a:pt x="0" y="708061"/>
                </a:cubicBezTo>
                <a:cubicBezTo>
                  <a:pt x="1425" y="492749"/>
                  <a:pt x="-15074" y="434125"/>
                  <a:pt x="0" y="220871"/>
                </a:cubicBezTo>
                <a:close/>
              </a:path>
            </a:pathLst>
          </a:custGeom>
          <a:noFill/>
          <a:ln w="57150">
            <a:solidFill>
              <a:schemeClr val="accent3"/>
            </a:solidFill>
            <a:extLst>
              <a:ext uri="{C807C97D-BFC1-408E-A445-0C87EB9F89A2}">
                <ask:lineSketchStyleProps xmlns:ask="http://schemas.microsoft.com/office/drawing/2018/sketchyshapes" sd="906887326">
                  <a:prstGeom prst="roundRect">
                    <a:avLst>
                      <a:gd name="adj" fmla="val 16229"/>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BE7651C7-5062-E7B5-0EF5-B34499852266}"/>
              </a:ext>
            </a:extLst>
          </p:cNvPr>
          <p:cNvSpPr/>
          <p:nvPr/>
        </p:nvSpPr>
        <p:spPr>
          <a:xfrm>
            <a:off x="1343175" y="2754147"/>
            <a:ext cx="409635" cy="432049"/>
          </a:xfrm>
          <a:custGeom>
            <a:avLst/>
            <a:gdLst>
              <a:gd name="connsiteX0" fmla="*/ 0 w 409635"/>
              <a:gd name="connsiteY0" fmla="*/ 66480 h 432049"/>
              <a:gd name="connsiteX1" fmla="*/ 66480 w 409635"/>
              <a:gd name="connsiteY1" fmla="*/ 0 h 432049"/>
              <a:gd name="connsiteX2" fmla="*/ 343155 w 409635"/>
              <a:gd name="connsiteY2" fmla="*/ 0 h 432049"/>
              <a:gd name="connsiteX3" fmla="*/ 409635 w 409635"/>
              <a:gd name="connsiteY3" fmla="*/ 66480 h 432049"/>
              <a:gd name="connsiteX4" fmla="*/ 409635 w 409635"/>
              <a:gd name="connsiteY4" fmla="*/ 365569 h 432049"/>
              <a:gd name="connsiteX5" fmla="*/ 343155 w 409635"/>
              <a:gd name="connsiteY5" fmla="*/ 432049 h 432049"/>
              <a:gd name="connsiteX6" fmla="*/ 66480 w 409635"/>
              <a:gd name="connsiteY6" fmla="*/ 432049 h 432049"/>
              <a:gd name="connsiteX7" fmla="*/ 0 w 409635"/>
              <a:gd name="connsiteY7" fmla="*/ 365569 h 432049"/>
              <a:gd name="connsiteX8" fmla="*/ 0 w 409635"/>
              <a:gd name="connsiteY8" fmla="*/ 66480 h 432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9635" h="432049" extrusionOk="0">
                <a:moveTo>
                  <a:pt x="0" y="66480"/>
                </a:moveTo>
                <a:cubicBezTo>
                  <a:pt x="6249" y="28026"/>
                  <a:pt x="37450" y="-142"/>
                  <a:pt x="66480" y="0"/>
                </a:cubicBezTo>
                <a:cubicBezTo>
                  <a:pt x="204709" y="-8680"/>
                  <a:pt x="240868" y="-2010"/>
                  <a:pt x="343155" y="0"/>
                </a:cubicBezTo>
                <a:cubicBezTo>
                  <a:pt x="377644" y="-347"/>
                  <a:pt x="400657" y="30788"/>
                  <a:pt x="409635" y="66480"/>
                </a:cubicBezTo>
                <a:cubicBezTo>
                  <a:pt x="418459" y="150974"/>
                  <a:pt x="421322" y="232017"/>
                  <a:pt x="409635" y="365569"/>
                </a:cubicBezTo>
                <a:cubicBezTo>
                  <a:pt x="411694" y="399654"/>
                  <a:pt x="384528" y="431099"/>
                  <a:pt x="343155" y="432049"/>
                </a:cubicBezTo>
                <a:cubicBezTo>
                  <a:pt x="272326" y="428743"/>
                  <a:pt x="125245" y="436767"/>
                  <a:pt x="66480" y="432049"/>
                </a:cubicBezTo>
                <a:cubicBezTo>
                  <a:pt x="25979" y="428397"/>
                  <a:pt x="856" y="397832"/>
                  <a:pt x="0" y="365569"/>
                </a:cubicBezTo>
                <a:cubicBezTo>
                  <a:pt x="-7937" y="258927"/>
                  <a:pt x="-11081" y="171530"/>
                  <a:pt x="0" y="66480"/>
                </a:cubicBezTo>
                <a:close/>
              </a:path>
            </a:pathLst>
          </a:custGeom>
          <a:noFill/>
          <a:ln w="57150">
            <a:solidFill>
              <a:schemeClr val="accent3"/>
            </a:solidFill>
            <a:extLst>
              <a:ext uri="{C807C97D-BFC1-408E-A445-0C87EB9F89A2}">
                <ask:lineSketchStyleProps xmlns:ask="http://schemas.microsoft.com/office/drawing/2018/sketchyshapes" sd="906887326">
                  <a:prstGeom prst="roundRect">
                    <a:avLst>
                      <a:gd name="adj" fmla="val 16229"/>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Arrow: Right 10">
            <a:extLst>
              <a:ext uri="{FF2B5EF4-FFF2-40B4-BE49-F238E27FC236}">
                <a16:creationId xmlns:a16="http://schemas.microsoft.com/office/drawing/2014/main" id="{3DC270B2-8590-2CC5-2080-FB8652DAA9C4}"/>
              </a:ext>
            </a:extLst>
          </p:cNvPr>
          <p:cNvSpPr/>
          <p:nvPr/>
        </p:nvSpPr>
        <p:spPr>
          <a:xfrm>
            <a:off x="1787571" y="2828177"/>
            <a:ext cx="1697657" cy="238515"/>
          </a:xfrm>
          <a:custGeom>
            <a:avLst/>
            <a:gdLst>
              <a:gd name="connsiteX0" fmla="*/ 0 w 1697657"/>
              <a:gd name="connsiteY0" fmla="*/ 59629 h 238515"/>
              <a:gd name="connsiteX1" fmla="*/ 526133 w 1697657"/>
              <a:gd name="connsiteY1" fmla="*/ 59629 h 238515"/>
              <a:gd name="connsiteX2" fmla="*/ 1020699 w 1697657"/>
              <a:gd name="connsiteY2" fmla="*/ 59629 h 238515"/>
              <a:gd name="connsiteX3" fmla="*/ 1578400 w 1697657"/>
              <a:gd name="connsiteY3" fmla="*/ 59629 h 238515"/>
              <a:gd name="connsiteX4" fmla="*/ 1578400 w 1697657"/>
              <a:gd name="connsiteY4" fmla="*/ 0 h 238515"/>
              <a:gd name="connsiteX5" fmla="*/ 1697657 w 1697657"/>
              <a:gd name="connsiteY5" fmla="*/ 119258 h 238515"/>
              <a:gd name="connsiteX6" fmla="*/ 1578400 w 1697657"/>
              <a:gd name="connsiteY6" fmla="*/ 238515 h 238515"/>
              <a:gd name="connsiteX7" fmla="*/ 1578400 w 1697657"/>
              <a:gd name="connsiteY7" fmla="*/ 178886 h 238515"/>
              <a:gd name="connsiteX8" fmla="*/ 1099619 w 1697657"/>
              <a:gd name="connsiteY8" fmla="*/ 178886 h 238515"/>
              <a:gd name="connsiteX9" fmla="*/ 605053 w 1697657"/>
              <a:gd name="connsiteY9" fmla="*/ 178886 h 238515"/>
              <a:gd name="connsiteX10" fmla="*/ 0 w 1697657"/>
              <a:gd name="connsiteY10" fmla="*/ 178886 h 238515"/>
              <a:gd name="connsiteX11" fmla="*/ 0 w 1697657"/>
              <a:gd name="connsiteY11" fmla="*/ 59629 h 23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657" h="238515" fill="none" extrusionOk="0">
                <a:moveTo>
                  <a:pt x="0" y="59629"/>
                </a:moveTo>
                <a:cubicBezTo>
                  <a:pt x="115117" y="79647"/>
                  <a:pt x="346815" y="50849"/>
                  <a:pt x="526133" y="59629"/>
                </a:cubicBezTo>
                <a:cubicBezTo>
                  <a:pt x="705451" y="68409"/>
                  <a:pt x="882351" y="82844"/>
                  <a:pt x="1020699" y="59629"/>
                </a:cubicBezTo>
                <a:cubicBezTo>
                  <a:pt x="1159047" y="36414"/>
                  <a:pt x="1397825" y="48351"/>
                  <a:pt x="1578400" y="59629"/>
                </a:cubicBezTo>
                <a:cubicBezTo>
                  <a:pt x="1575994" y="40625"/>
                  <a:pt x="1575778" y="13600"/>
                  <a:pt x="1578400" y="0"/>
                </a:cubicBezTo>
                <a:cubicBezTo>
                  <a:pt x="1624864" y="56834"/>
                  <a:pt x="1672170" y="95652"/>
                  <a:pt x="1697657" y="119258"/>
                </a:cubicBezTo>
                <a:cubicBezTo>
                  <a:pt x="1655982" y="165048"/>
                  <a:pt x="1613230" y="193856"/>
                  <a:pt x="1578400" y="238515"/>
                </a:cubicBezTo>
                <a:cubicBezTo>
                  <a:pt x="1575638" y="224401"/>
                  <a:pt x="1576452" y="199424"/>
                  <a:pt x="1578400" y="178886"/>
                </a:cubicBezTo>
                <a:cubicBezTo>
                  <a:pt x="1446433" y="195726"/>
                  <a:pt x="1304197" y="201481"/>
                  <a:pt x="1099619" y="178886"/>
                </a:cubicBezTo>
                <a:cubicBezTo>
                  <a:pt x="895041" y="156291"/>
                  <a:pt x="704718" y="201398"/>
                  <a:pt x="605053" y="178886"/>
                </a:cubicBezTo>
                <a:cubicBezTo>
                  <a:pt x="505388" y="156374"/>
                  <a:pt x="270396" y="165345"/>
                  <a:pt x="0" y="178886"/>
                </a:cubicBezTo>
                <a:cubicBezTo>
                  <a:pt x="-3980" y="151499"/>
                  <a:pt x="1466" y="94994"/>
                  <a:pt x="0" y="59629"/>
                </a:cubicBezTo>
                <a:close/>
              </a:path>
              <a:path w="1697657" h="238515" stroke="0" extrusionOk="0">
                <a:moveTo>
                  <a:pt x="0" y="59629"/>
                </a:moveTo>
                <a:cubicBezTo>
                  <a:pt x="199055" y="62323"/>
                  <a:pt x="317035" y="44787"/>
                  <a:pt x="541917" y="59629"/>
                </a:cubicBezTo>
                <a:cubicBezTo>
                  <a:pt x="766799" y="74471"/>
                  <a:pt x="955747" y="60344"/>
                  <a:pt x="1099619" y="59629"/>
                </a:cubicBezTo>
                <a:cubicBezTo>
                  <a:pt x="1243491" y="58914"/>
                  <a:pt x="1349095" y="43920"/>
                  <a:pt x="1578400" y="59629"/>
                </a:cubicBezTo>
                <a:cubicBezTo>
                  <a:pt x="1578512" y="46585"/>
                  <a:pt x="1578182" y="22980"/>
                  <a:pt x="1578400" y="0"/>
                </a:cubicBezTo>
                <a:cubicBezTo>
                  <a:pt x="1630655" y="53013"/>
                  <a:pt x="1664656" y="93700"/>
                  <a:pt x="1697657" y="119258"/>
                </a:cubicBezTo>
                <a:cubicBezTo>
                  <a:pt x="1648242" y="165873"/>
                  <a:pt x="1626587" y="185052"/>
                  <a:pt x="1578400" y="238515"/>
                </a:cubicBezTo>
                <a:cubicBezTo>
                  <a:pt x="1580448" y="210518"/>
                  <a:pt x="1576002" y="205527"/>
                  <a:pt x="1578400" y="178886"/>
                </a:cubicBezTo>
                <a:cubicBezTo>
                  <a:pt x="1336838" y="188502"/>
                  <a:pt x="1249011" y="164673"/>
                  <a:pt x="1068051" y="178886"/>
                </a:cubicBezTo>
                <a:cubicBezTo>
                  <a:pt x="887091" y="193099"/>
                  <a:pt x="730737" y="174023"/>
                  <a:pt x="589269" y="178886"/>
                </a:cubicBezTo>
                <a:cubicBezTo>
                  <a:pt x="447801" y="183749"/>
                  <a:pt x="197485" y="207725"/>
                  <a:pt x="0" y="178886"/>
                </a:cubicBezTo>
                <a:cubicBezTo>
                  <a:pt x="-4933" y="139669"/>
                  <a:pt x="-5221" y="113678"/>
                  <a:pt x="0" y="59629"/>
                </a:cubicBezTo>
                <a:close/>
              </a:path>
            </a:pathLst>
          </a:custGeom>
          <a:solidFill>
            <a:schemeClr val="accent3"/>
          </a:solidFill>
          <a:ln w="28575">
            <a:solidFill>
              <a:schemeClr val="accent3"/>
            </a:solidFill>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Rounded Corners 15">
            <a:extLst>
              <a:ext uri="{FF2B5EF4-FFF2-40B4-BE49-F238E27FC236}">
                <a16:creationId xmlns:a16="http://schemas.microsoft.com/office/drawing/2014/main" id="{7BF535CC-61B6-915B-DE16-93EF5D7B6F1B}"/>
              </a:ext>
            </a:extLst>
          </p:cNvPr>
          <p:cNvSpPr/>
          <p:nvPr/>
        </p:nvSpPr>
        <p:spPr>
          <a:xfrm>
            <a:off x="3136953" y="2253041"/>
            <a:ext cx="324635" cy="1360968"/>
          </a:xfrm>
          <a:custGeom>
            <a:avLst/>
            <a:gdLst>
              <a:gd name="connsiteX0" fmla="*/ 0 w 324635"/>
              <a:gd name="connsiteY0" fmla="*/ 52685 h 1360968"/>
              <a:gd name="connsiteX1" fmla="*/ 52685 w 324635"/>
              <a:gd name="connsiteY1" fmla="*/ 0 h 1360968"/>
              <a:gd name="connsiteX2" fmla="*/ 271950 w 324635"/>
              <a:gd name="connsiteY2" fmla="*/ 0 h 1360968"/>
              <a:gd name="connsiteX3" fmla="*/ 324635 w 324635"/>
              <a:gd name="connsiteY3" fmla="*/ 52685 h 1360968"/>
              <a:gd name="connsiteX4" fmla="*/ 324635 w 324635"/>
              <a:gd name="connsiteY4" fmla="*/ 655372 h 1360968"/>
              <a:gd name="connsiteX5" fmla="*/ 324635 w 324635"/>
              <a:gd name="connsiteY5" fmla="*/ 1308283 h 1360968"/>
              <a:gd name="connsiteX6" fmla="*/ 271950 w 324635"/>
              <a:gd name="connsiteY6" fmla="*/ 1360968 h 1360968"/>
              <a:gd name="connsiteX7" fmla="*/ 52685 w 324635"/>
              <a:gd name="connsiteY7" fmla="*/ 1360968 h 1360968"/>
              <a:gd name="connsiteX8" fmla="*/ 0 w 324635"/>
              <a:gd name="connsiteY8" fmla="*/ 1308283 h 1360968"/>
              <a:gd name="connsiteX9" fmla="*/ 0 w 324635"/>
              <a:gd name="connsiteY9" fmla="*/ 680484 h 1360968"/>
              <a:gd name="connsiteX10" fmla="*/ 0 w 324635"/>
              <a:gd name="connsiteY10" fmla="*/ 52685 h 136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4635" h="1360968" extrusionOk="0">
                <a:moveTo>
                  <a:pt x="0" y="52685"/>
                </a:moveTo>
                <a:cubicBezTo>
                  <a:pt x="5048" y="22184"/>
                  <a:pt x="30721" y="-132"/>
                  <a:pt x="52685" y="0"/>
                </a:cubicBezTo>
                <a:cubicBezTo>
                  <a:pt x="135356" y="-2036"/>
                  <a:pt x="190995" y="-7427"/>
                  <a:pt x="271950" y="0"/>
                </a:cubicBezTo>
                <a:cubicBezTo>
                  <a:pt x="295806" y="-817"/>
                  <a:pt x="323183" y="23754"/>
                  <a:pt x="324635" y="52685"/>
                </a:cubicBezTo>
                <a:cubicBezTo>
                  <a:pt x="354726" y="248548"/>
                  <a:pt x="334364" y="475503"/>
                  <a:pt x="324635" y="655372"/>
                </a:cubicBezTo>
                <a:cubicBezTo>
                  <a:pt x="314906" y="835241"/>
                  <a:pt x="294513" y="1152466"/>
                  <a:pt x="324635" y="1308283"/>
                </a:cubicBezTo>
                <a:cubicBezTo>
                  <a:pt x="328287" y="1331263"/>
                  <a:pt x="307306" y="1357327"/>
                  <a:pt x="271950" y="1360968"/>
                </a:cubicBezTo>
                <a:cubicBezTo>
                  <a:pt x="192222" y="1364059"/>
                  <a:pt x="126231" y="1351277"/>
                  <a:pt x="52685" y="1360968"/>
                </a:cubicBezTo>
                <a:cubicBezTo>
                  <a:pt x="25277" y="1356783"/>
                  <a:pt x="-1145" y="1334685"/>
                  <a:pt x="0" y="1308283"/>
                </a:cubicBezTo>
                <a:cubicBezTo>
                  <a:pt x="23440" y="998435"/>
                  <a:pt x="-2831" y="874155"/>
                  <a:pt x="0" y="680484"/>
                </a:cubicBezTo>
                <a:cubicBezTo>
                  <a:pt x="2831" y="486813"/>
                  <a:pt x="22006" y="298640"/>
                  <a:pt x="0" y="52685"/>
                </a:cubicBezTo>
                <a:close/>
              </a:path>
            </a:pathLst>
          </a:custGeom>
          <a:noFill/>
          <a:ln w="57150">
            <a:solidFill>
              <a:schemeClr val="accent2"/>
            </a:solidFill>
            <a:extLst>
              <a:ext uri="{C807C97D-BFC1-408E-A445-0C87EB9F89A2}">
                <ask:lineSketchStyleProps xmlns:ask="http://schemas.microsoft.com/office/drawing/2018/sketchyshapes" sd="906887326">
                  <a:prstGeom prst="roundRect">
                    <a:avLst>
                      <a:gd name="adj" fmla="val 16229"/>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Arrow: Right 16">
            <a:extLst>
              <a:ext uri="{FF2B5EF4-FFF2-40B4-BE49-F238E27FC236}">
                <a16:creationId xmlns:a16="http://schemas.microsoft.com/office/drawing/2014/main" id="{EE71BE89-CF60-27D8-95BD-85FBC1B19B98}"/>
              </a:ext>
            </a:extLst>
          </p:cNvPr>
          <p:cNvSpPr/>
          <p:nvPr/>
        </p:nvSpPr>
        <p:spPr>
          <a:xfrm rot="8164936">
            <a:off x="2287802" y="3788786"/>
            <a:ext cx="1018090" cy="238515"/>
          </a:xfrm>
          <a:custGeom>
            <a:avLst/>
            <a:gdLst>
              <a:gd name="connsiteX0" fmla="*/ 0 w 1018090"/>
              <a:gd name="connsiteY0" fmla="*/ 59629 h 238515"/>
              <a:gd name="connsiteX1" fmla="*/ 431440 w 1018090"/>
              <a:gd name="connsiteY1" fmla="*/ 59629 h 238515"/>
              <a:gd name="connsiteX2" fmla="*/ 898833 w 1018090"/>
              <a:gd name="connsiteY2" fmla="*/ 59629 h 238515"/>
              <a:gd name="connsiteX3" fmla="*/ 898833 w 1018090"/>
              <a:gd name="connsiteY3" fmla="*/ 0 h 238515"/>
              <a:gd name="connsiteX4" fmla="*/ 1018090 w 1018090"/>
              <a:gd name="connsiteY4" fmla="*/ 119258 h 238515"/>
              <a:gd name="connsiteX5" fmla="*/ 898833 w 1018090"/>
              <a:gd name="connsiteY5" fmla="*/ 238515 h 238515"/>
              <a:gd name="connsiteX6" fmla="*/ 898833 w 1018090"/>
              <a:gd name="connsiteY6" fmla="*/ 178886 h 238515"/>
              <a:gd name="connsiteX7" fmla="*/ 440428 w 1018090"/>
              <a:gd name="connsiteY7" fmla="*/ 178886 h 238515"/>
              <a:gd name="connsiteX8" fmla="*/ 0 w 1018090"/>
              <a:gd name="connsiteY8" fmla="*/ 178886 h 238515"/>
              <a:gd name="connsiteX9" fmla="*/ 0 w 1018090"/>
              <a:gd name="connsiteY9" fmla="*/ 59629 h 238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8090" h="238515" fill="none" extrusionOk="0">
                <a:moveTo>
                  <a:pt x="0" y="59629"/>
                </a:moveTo>
                <a:cubicBezTo>
                  <a:pt x="150602" y="40560"/>
                  <a:pt x="319346" y="41572"/>
                  <a:pt x="431440" y="59629"/>
                </a:cubicBezTo>
                <a:cubicBezTo>
                  <a:pt x="543534" y="77686"/>
                  <a:pt x="715345" y="77205"/>
                  <a:pt x="898833" y="59629"/>
                </a:cubicBezTo>
                <a:cubicBezTo>
                  <a:pt x="901705" y="37692"/>
                  <a:pt x="901047" y="15523"/>
                  <a:pt x="898833" y="0"/>
                </a:cubicBezTo>
                <a:cubicBezTo>
                  <a:pt x="935205" y="27448"/>
                  <a:pt x="963548" y="63558"/>
                  <a:pt x="1018090" y="119258"/>
                </a:cubicBezTo>
                <a:cubicBezTo>
                  <a:pt x="970285" y="168182"/>
                  <a:pt x="958070" y="182059"/>
                  <a:pt x="898833" y="238515"/>
                </a:cubicBezTo>
                <a:cubicBezTo>
                  <a:pt x="898906" y="214374"/>
                  <a:pt x="900975" y="196744"/>
                  <a:pt x="898833" y="178886"/>
                </a:cubicBezTo>
                <a:cubicBezTo>
                  <a:pt x="718936" y="176320"/>
                  <a:pt x="654193" y="198104"/>
                  <a:pt x="440428" y="178886"/>
                </a:cubicBezTo>
                <a:cubicBezTo>
                  <a:pt x="226664" y="159668"/>
                  <a:pt x="117624" y="167846"/>
                  <a:pt x="0" y="178886"/>
                </a:cubicBezTo>
                <a:cubicBezTo>
                  <a:pt x="-260" y="119570"/>
                  <a:pt x="3494" y="104152"/>
                  <a:pt x="0" y="59629"/>
                </a:cubicBezTo>
                <a:close/>
              </a:path>
              <a:path w="1018090" h="238515" stroke="0" extrusionOk="0">
                <a:moveTo>
                  <a:pt x="0" y="59629"/>
                </a:moveTo>
                <a:cubicBezTo>
                  <a:pt x="105528" y="54734"/>
                  <a:pt x="242009" y="70572"/>
                  <a:pt x="458405" y="59629"/>
                </a:cubicBezTo>
                <a:cubicBezTo>
                  <a:pt x="674802" y="48686"/>
                  <a:pt x="765792" y="74057"/>
                  <a:pt x="898833" y="59629"/>
                </a:cubicBezTo>
                <a:cubicBezTo>
                  <a:pt x="898931" y="32097"/>
                  <a:pt x="897655" y="22199"/>
                  <a:pt x="898833" y="0"/>
                </a:cubicBezTo>
                <a:cubicBezTo>
                  <a:pt x="949571" y="62633"/>
                  <a:pt x="965592" y="77645"/>
                  <a:pt x="1018090" y="119258"/>
                </a:cubicBezTo>
                <a:cubicBezTo>
                  <a:pt x="958890" y="173386"/>
                  <a:pt x="929428" y="205890"/>
                  <a:pt x="898833" y="238515"/>
                </a:cubicBezTo>
                <a:cubicBezTo>
                  <a:pt x="896309" y="225741"/>
                  <a:pt x="900215" y="191835"/>
                  <a:pt x="898833" y="178886"/>
                </a:cubicBezTo>
                <a:cubicBezTo>
                  <a:pt x="691034" y="199666"/>
                  <a:pt x="622962" y="172492"/>
                  <a:pt x="449417" y="178886"/>
                </a:cubicBezTo>
                <a:cubicBezTo>
                  <a:pt x="275872" y="185280"/>
                  <a:pt x="197935" y="173528"/>
                  <a:pt x="0" y="178886"/>
                </a:cubicBezTo>
                <a:cubicBezTo>
                  <a:pt x="3883" y="123270"/>
                  <a:pt x="5195" y="87233"/>
                  <a:pt x="0" y="59629"/>
                </a:cubicBezTo>
                <a:close/>
              </a:path>
            </a:pathLst>
          </a:custGeom>
          <a:solidFill>
            <a:schemeClr val="accent2"/>
          </a:solidFill>
          <a:ln w="38100">
            <a:solidFill>
              <a:schemeClr val="accent2"/>
            </a:solidFill>
            <a:extLst>
              <a:ext uri="{C807C97D-BFC1-408E-A445-0C87EB9F89A2}">
                <ask:lineSketchStyleProps xmlns:ask="http://schemas.microsoft.com/office/drawing/2018/sketchyshapes" sd="751657677">
                  <a:prstGeom prst="rightArrow">
                    <a:avLst/>
                  </a:prstGeom>
                  <ask:type>
                    <ask:lineSketchFreehand/>
                  </ask:type>
                </ask:lineSketchStyleProps>
              </a:ext>
            </a:extLst>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descr="A close-up of a computer&#10;&#10;Description automatically generated">
            <a:extLst>
              <a:ext uri="{FF2B5EF4-FFF2-40B4-BE49-F238E27FC236}">
                <a16:creationId xmlns:a16="http://schemas.microsoft.com/office/drawing/2014/main" id="{76624425-9BF3-C15C-31E0-92160892B6F3}"/>
              </a:ext>
            </a:extLst>
          </p:cNvPr>
          <p:cNvPicPr>
            <a:picLocks noChangeAspect="1"/>
          </p:cNvPicPr>
          <p:nvPr/>
        </p:nvPicPr>
        <p:blipFill>
          <a:blip r:embed="rId4"/>
          <a:stretch>
            <a:fillRect/>
          </a:stretch>
        </p:blipFill>
        <p:spPr>
          <a:xfrm>
            <a:off x="6505341" y="2025927"/>
            <a:ext cx="3750726" cy="2092202"/>
          </a:xfrm>
          <a:prstGeom prst="rect">
            <a:avLst/>
          </a:prstGeom>
        </p:spPr>
      </p:pic>
      <p:sp>
        <p:nvSpPr>
          <p:cNvPr id="22" name="Rectangle 21">
            <a:extLst>
              <a:ext uri="{FF2B5EF4-FFF2-40B4-BE49-F238E27FC236}">
                <a16:creationId xmlns:a16="http://schemas.microsoft.com/office/drawing/2014/main" id="{20A1F0AF-BB0A-081E-DBEA-5E94BD61461B}"/>
              </a:ext>
            </a:extLst>
          </p:cNvPr>
          <p:cNvSpPr/>
          <p:nvPr/>
        </p:nvSpPr>
        <p:spPr>
          <a:xfrm>
            <a:off x="0" y="-63388"/>
            <a:ext cx="12192000" cy="6984776"/>
          </a:xfrm>
          <a:prstGeom prst="rect">
            <a:avLst/>
          </a:prstGeom>
          <a:solidFill>
            <a:schemeClr val="bg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731520" rIns="731520" rtlCol="0" anchor="ctr" anchorCtr="1"/>
          <a:lstStyle/>
          <a:p>
            <a:pPr algn="ctr"/>
            <a:r>
              <a:rPr lang="en-US" sz="4000" dirty="0">
                <a:solidFill>
                  <a:schemeClr val="tx1"/>
                </a:solidFill>
              </a:rPr>
              <a:t> </a:t>
            </a:r>
            <a:endParaRPr lang="en-GB" sz="4000" dirty="0">
              <a:solidFill>
                <a:schemeClr val="tx1"/>
              </a:solidFill>
            </a:endParaRPr>
          </a:p>
        </p:txBody>
      </p:sp>
      <p:sp>
        <p:nvSpPr>
          <p:cNvPr id="21" name="TextBox 20">
            <a:extLst>
              <a:ext uri="{FF2B5EF4-FFF2-40B4-BE49-F238E27FC236}">
                <a16:creationId xmlns:a16="http://schemas.microsoft.com/office/drawing/2014/main" id="{E362805F-548B-A6CB-99CB-D6024A07C267}"/>
              </a:ext>
            </a:extLst>
          </p:cNvPr>
          <p:cNvSpPr txBox="1"/>
          <p:nvPr/>
        </p:nvSpPr>
        <p:spPr>
          <a:xfrm flipH="1">
            <a:off x="2695714" y="2690336"/>
            <a:ext cx="6800573" cy="1477328"/>
          </a:xfrm>
          <a:custGeom>
            <a:avLst/>
            <a:gdLst>
              <a:gd name="connsiteX0" fmla="*/ 0 w 6800573"/>
              <a:gd name="connsiteY0" fmla="*/ 0 h 1477328"/>
              <a:gd name="connsiteX1" fmla="*/ 748063 w 6800573"/>
              <a:gd name="connsiteY1" fmla="*/ 0 h 1477328"/>
              <a:gd name="connsiteX2" fmla="*/ 1224103 w 6800573"/>
              <a:gd name="connsiteY2" fmla="*/ 0 h 1477328"/>
              <a:gd name="connsiteX3" fmla="*/ 1836155 w 6800573"/>
              <a:gd name="connsiteY3" fmla="*/ 0 h 1477328"/>
              <a:gd name="connsiteX4" fmla="*/ 2652223 w 6800573"/>
              <a:gd name="connsiteY4" fmla="*/ 0 h 1477328"/>
              <a:gd name="connsiteX5" fmla="*/ 3332281 w 6800573"/>
              <a:gd name="connsiteY5" fmla="*/ 0 h 1477328"/>
              <a:gd name="connsiteX6" fmla="*/ 4080344 w 6800573"/>
              <a:gd name="connsiteY6" fmla="*/ 0 h 1477328"/>
              <a:gd name="connsiteX7" fmla="*/ 4692395 w 6800573"/>
              <a:gd name="connsiteY7" fmla="*/ 0 h 1477328"/>
              <a:gd name="connsiteX8" fmla="*/ 5372453 w 6800573"/>
              <a:gd name="connsiteY8" fmla="*/ 0 h 1477328"/>
              <a:gd name="connsiteX9" fmla="*/ 6188521 w 6800573"/>
              <a:gd name="connsiteY9" fmla="*/ 0 h 1477328"/>
              <a:gd name="connsiteX10" fmla="*/ 6800573 w 6800573"/>
              <a:gd name="connsiteY10" fmla="*/ 0 h 1477328"/>
              <a:gd name="connsiteX11" fmla="*/ 6800573 w 6800573"/>
              <a:gd name="connsiteY11" fmla="*/ 507216 h 1477328"/>
              <a:gd name="connsiteX12" fmla="*/ 6800573 w 6800573"/>
              <a:gd name="connsiteY12" fmla="*/ 970112 h 1477328"/>
              <a:gd name="connsiteX13" fmla="*/ 6800573 w 6800573"/>
              <a:gd name="connsiteY13" fmla="*/ 1477328 h 1477328"/>
              <a:gd name="connsiteX14" fmla="*/ 6120516 w 6800573"/>
              <a:gd name="connsiteY14" fmla="*/ 1477328 h 1477328"/>
              <a:gd name="connsiteX15" fmla="*/ 5440458 w 6800573"/>
              <a:gd name="connsiteY15" fmla="*/ 1477328 h 1477328"/>
              <a:gd name="connsiteX16" fmla="*/ 4896413 w 6800573"/>
              <a:gd name="connsiteY16" fmla="*/ 1477328 h 1477328"/>
              <a:gd name="connsiteX17" fmla="*/ 4216355 w 6800573"/>
              <a:gd name="connsiteY17" fmla="*/ 1477328 h 1477328"/>
              <a:gd name="connsiteX18" fmla="*/ 3536298 w 6800573"/>
              <a:gd name="connsiteY18" fmla="*/ 1477328 h 1477328"/>
              <a:gd name="connsiteX19" fmla="*/ 2856241 w 6800573"/>
              <a:gd name="connsiteY19" fmla="*/ 1477328 h 1477328"/>
              <a:gd name="connsiteX20" fmla="*/ 2176183 w 6800573"/>
              <a:gd name="connsiteY20" fmla="*/ 1477328 h 1477328"/>
              <a:gd name="connsiteX21" fmla="*/ 1564132 w 6800573"/>
              <a:gd name="connsiteY21" fmla="*/ 1477328 h 1477328"/>
              <a:gd name="connsiteX22" fmla="*/ 816069 w 6800573"/>
              <a:gd name="connsiteY22" fmla="*/ 1477328 h 1477328"/>
              <a:gd name="connsiteX23" fmla="*/ 0 w 6800573"/>
              <a:gd name="connsiteY23" fmla="*/ 1477328 h 1477328"/>
              <a:gd name="connsiteX24" fmla="*/ 0 w 6800573"/>
              <a:gd name="connsiteY24" fmla="*/ 955339 h 1477328"/>
              <a:gd name="connsiteX25" fmla="*/ 0 w 6800573"/>
              <a:gd name="connsiteY25" fmla="*/ 448123 h 1477328"/>
              <a:gd name="connsiteX26" fmla="*/ 0 w 6800573"/>
              <a:gd name="connsiteY26" fmla="*/ 0 h 1477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800573" h="1477328" fill="none" extrusionOk="0">
                <a:moveTo>
                  <a:pt x="0" y="0"/>
                </a:moveTo>
                <a:cubicBezTo>
                  <a:pt x="167654" y="5609"/>
                  <a:pt x="496015" y="-24790"/>
                  <a:pt x="748063" y="0"/>
                </a:cubicBezTo>
                <a:cubicBezTo>
                  <a:pt x="1000111" y="24790"/>
                  <a:pt x="1073534" y="17659"/>
                  <a:pt x="1224103" y="0"/>
                </a:cubicBezTo>
                <a:cubicBezTo>
                  <a:pt x="1374672" y="-17659"/>
                  <a:pt x="1631372" y="9726"/>
                  <a:pt x="1836155" y="0"/>
                </a:cubicBezTo>
                <a:cubicBezTo>
                  <a:pt x="2040938" y="-9726"/>
                  <a:pt x="2312897" y="-7029"/>
                  <a:pt x="2652223" y="0"/>
                </a:cubicBezTo>
                <a:cubicBezTo>
                  <a:pt x="2991549" y="7029"/>
                  <a:pt x="3064888" y="-29411"/>
                  <a:pt x="3332281" y="0"/>
                </a:cubicBezTo>
                <a:cubicBezTo>
                  <a:pt x="3599674" y="29411"/>
                  <a:pt x="3924958" y="-33250"/>
                  <a:pt x="4080344" y="0"/>
                </a:cubicBezTo>
                <a:cubicBezTo>
                  <a:pt x="4235730" y="33250"/>
                  <a:pt x="4478535" y="16829"/>
                  <a:pt x="4692395" y="0"/>
                </a:cubicBezTo>
                <a:cubicBezTo>
                  <a:pt x="4906255" y="-16829"/>
                  <a:pt x="5040536" y="2017"/>
                  <a:pt x="5372453" y="0"/>
                </a:cubicBezTo>
                <a:cubicBezTo>
                  <a:pt x="5704370" y="-2017"/>
                  <a:pt x="5921875" y="11235"/>
                  <a:pt x="6188521" y="0"/>
                </a:cubicBezTo>
                <a:cubicBezTo>
                  <a:pt x="6455167" y="-11235"/>
                  <a:pt x="6574555" y="26287"/>
                  <a:pt x="6800573" y="0"/>
                </a:cubicBezTo>
                <a:cubicBezTo>
                  <a:pt x="6795486" y="159131"/>
                  <a:pt x="6824313" y="328376"/>
                  <a:pt x="6800573" y="507216"/>
                </a:cubicBezTo>
                <a:cubicBezTo>
                  <a:pt x="6776833" y="686056"/>
                  <a:pt x="6786186" y="857045"/>
                  <a:pt x="6800573" y="970112"/>
                </a:cubicBezTo>
                <a:cubicBezTo>
                  <a:pt x="6814960" y="1083179"/>
                  <a:pt x="6807065" y="1334746"/>
                  <a:pt x="6800573" y="1477328"/>
                </a:cubicBezTo>
                <a:cubicBezTo>
                  <a:pt x="6660984" y="1489817"/>
                  <a:pt x="6280874" y="1477489"/>
                  <a:pt x="6120516" y="1477328"/>
                </a:cubicBezTo>
                <a:cubicBezTo>
                  <a:pt x="5960158" y="1477167"/>
                  <a:pt x="5705195" y="1504350"/>
                  <a:pt x="5440458" y="1477328"/>
                </a:cubicBezTo>
                <a:cubicBezTo>
                  <a:pt x="5175721" y="1450306"/>
                  <a:pt x="5116666" y="1475763"/>
                  <a:pt x="4896413" y="1477328"/>
                </a:cubicBezTo>
                <a:cubicBezTo>
                  <a:pt x="4676161" y="1478893"/>
                  <a:pt x="4532485" y="1484624"/>
                  <a:pt x="4216355" y="1477328"/>
                </a:cubicBezTo>
                <a:cubicBezTo>
                  <a:pt x="3900225" y="1470032"/>
                  <a:pt x="3683440" y="1505902"/>
                  <a:pt x="3536298" y="1477328"/>
                </a:cubicBezTo>
                <a:cubicBezTo>
                  <a:pt x="3389156" y="1448754"/>
                  <a:pt x="3020005" y="1458119"/>
                  <a:pt x="2856241" y="1477328"/>
                </a:cubicBezTo>
                <a:cubicBezTo>
                  <a:pt x="2692477" y="1496537"/>
                  <a:pt x="2414432" y="1498391"/>
                  <a:pt x="2176183" y="1477328"/>
                </a:cubicBezTo>
                <a:cubicBezTo>
                  <a:pt x="1937934" y="1456265"/>
                  <a:pt x="1800202" y="1500636"/>
                  <a:pt x="1564132" y="1477328"/>
                </a:cubicBezTo>
                <a:cubicBezTo>
                  <a:pt x="1328062" y="1454020"/>
                  <a:pt x="1097388" y="1498664"/>
                  <a:pt x="816069" y="1477328"/>
                </a:cubicBezTo>
                <a:cubicBezTo>
                  <a:pt x="534750" y="1455992"/>
                  <a:pt x="380781" y="1473950"/>
                  <a:pt x="0" y="1477328"/>
                </a:cubicBezTo>
                <a:cubicBezTo>
                  <a:pt x="-14721" y="1227152"/>
                  <a:pt x="-18149" y="1168437"/>
                  <a:pt x="0" y="955339"/>
                </a:cubicBezTo>
                <a:cubicBezTo>
                  <a:pt x="18149" y="742241"/>
                  <a:pt x="19816" y="612803"/>
                  <a:pt x="0" y="448123"/>
                </a:cubicBezTo>
                <a:cubicBezTo>
                  <a:pt x="-19816" y="283443"/>
                  <a:pt x="-18292" y="114021"/>
                  <a:pt x="0" y="0"/>
                </a:cubicBezTo>
                <a:close/>
              </a:path>
              <a:path w="6800573" h="1477328" stroke="0" extrusionOk="0">
                <a:moveTo>
                  <a:pt x="0" y="0"/>
                </a:moveTo>
                <a:cubicBezTo>
                  <a:pt x="196258" y="-1458"/>
                  <a:pt x="438942" y="9930"/>
                  <a:pt x="612052" y="0"/>
                </a:cubicBezTo>
                <a:cubicBezTo>
                  <a:pt x="785162" y="-9930"/>
                  <a:pt x="988659" y="7463"/>
                  <a:pt x="1088092" y="0"/>
                </a:cubicBezTo>
                <a:cubicBezTo>
                  <a:pt x="1187525" y="-7463"/>
                  <a:pt x="1588133" y="-4869"/>
                  <a:pt x="1904160" y="0"/>
                </a:cubicBezTo>
                <a:cubicBezTo>
                  <a:pt x="2220187" y="4869"/>
                  <a:pt x="2378608" y="9506"/>
                  <a:pt x="2516212" y="0"/>
                </a:cubicBezTo>
                <a:cubicBezTo>
                  <a:pt x="2653816" y="-9506"/>
                  <a:pt x="2924229" y="1230"/>
                  <a:pt x="3128264" y="0"/>
                </a:cubicBezTo>
                <a:cubicBezTo>
                  <a:pt x="3332299" y="-1230"/>
                  <a:pt x="3656594" y="33651"/>
                  <a:pt x="3944332" y="0"/>
                </a:cubicBezTo>
                <a:cubicBezTo>
                  <a:pt x="4232070" y="-33651"/>
                  <a:pt x="4236208" y="-6550"/>
                  <a:pt x="4488378" y="0"/>
                </a:cubicBezTo>
                <a:cubicBezTo>
                  <a:pt x="4740548" y="6550"/>
                  <a:pt x="4971161" y="24681"/>
                  <a:pt x="5304447" y="0"/>
                </a:cubicBezTo>
                <a:cubicBezTo>
                  <a:pt x="5637733" y="-24681"/>
                  <a:pt x="5831032" y="27002"/>
                  <a:pt x="6120516" y="0"/>
                </a:cubicBezTo>
                <a:cubicBezTo>
                  <a:pt x="6410000" y="-27002"/>
                  <a:pt x="6562468" y="-17286"/>
                  <a:pt x="6800573" y="0"/>
                </a:cubicBezTo>
                <a:cubicBezTo>
                  <a:pt x="6775845" y="113323"/>
                  <a:pt x="6822713" y="308693"/>
                  <a:pt x="6800573" y="521989"/>
                </a:cubicBezTo>
                <a:cubicBezTo>
                  <a:pt x="6778433" y="735285"/>
                  <a:pt x="6784481" y="904943"/>
                  <a:pt x="6800573" y="1029205"/>
                </a:cubicBezTo>
                <a:cubicBezTo>
                  <a:pt x="6816665" y="1153467"/>
                  <a:pt x="6822138" y="1275045"/>
                  <a:pt x="6800573" y="1477328"/>
                </a:cubicBezTo>
                <a:cubicBezTo>
                  <a:pt x="6612891" y="1466976"/>
                  <a:pt x="6361775" y="1475802"/>
                  <a:pt x="6120516" y="1477328"/>
                </a:cubicBezTo>
                <a:cubicBezTo>
                  <a:pt x="5879257" y="1478854"/>
                  <a:pt x="5745862" y="1500365"/>
                  <a:pt x="5576470" y="1477328"/>
                </a:cubicBezTo>
                <a:cubicBezTo>
                  <a:pt x="5407078" y="1454291"/>
                  <a:pt x="5204978" y="1482995"/>
                  <a:pt x="4896413" y="1477328"/>
                </a:cubicBezTo>
                <a:cubicBezTo>
                  <a:pt x="4587848" y="1471661"/>
                  <a:pt x="4313775" y="1444724"/>
                  <a:pt x="4080344" y="1477328"/>
                </a:cubicBezTo>
                <a:cubicBezTo>
                  <a:pt x="3846913" y="1509932"/>
                  <a:pt x="3607628" y="1491263"/>
                  <a:pt x="3400287" y="1477328"/>
                </a:cubicBezTo>
                <a:cubicBezTo>
                  <a:pt x="3192946" y="1463393"/>
                  <a:pt x="3122450" y="1494029"/>
                  <a:pt x="2924246" y="1477328"/>
                </a:cubicBezTo>
                <a:cubicBezTo>
                  <a:pt x="2726042" y="1460627"/>
                  <a:pt x="2593297" y="1480402"/>
                  <a:pt x="2380201" y="1477328"/>
                </a:cubicBezTo>
                <a:cubicBezTo>
                  <a:pt x="2167105" y="1474254"/>
                  <a:pt x="1854751" y="1463667"/>
                  <a:pt x="1564132" y="1477328"/>
                </a:cubicBezTo>
                <a:cubicBezTo>
                  <a:pt x="1273513" y="1490989"/>
                  <a:pt x="1082465" y="1496421"/>
                  <a:pt x="884074" y="1477328"/>
                </a:cubicBezTo>
                <a:cubicBezTo>
                  <a:pt x="685683" y="1458235"/>
                  <a:pt x="291677" y="1436460"/>
                  <a:pt x="0" y="1477328"/>
                </a:cubicBezTo>
                <a:cubicBezTo>
                  <a:pt x="-4203" y="1334956"/>
                  <a:pt x="11448" y="1132867"/>
                  <a:pt x="0" y="984885"/>
                </a:cubicBezTo>
                <a:cubicBezTo>
                  <a:pt x="-11448" y="836903"/>
                  <a:pt x="10119" y="657008"/>
                  <a:pt x="0" y="536763"/>
                </a:cubicBezTo>
                <a:cubicBezTo>
                  <a:pt x="-10119" y="416518"/>
                  <a:pt x="-22090" y="127727"/>
                  <a:pt x="0" y="0"/>
                </a:cubicBezTo>
                <a:close/>
              </a:path>
            </a:pathLst>
          </a:custGeom>
          <a:solidFill>
            <a:schemeClr val="accent2"/>
          </a:solidFill>
          <a:ln w="47625">
            <a:solidFill>
              <a:schemeClr val="accent2"/>
            </a:solidFill>
            <a:extLst>
              <a:ext uri="{C807C97D-BFC1-408E-A445-0C87EB9F89A2}">
                <ask:lineSketchStyleProps xmlns:ask="http://schemas.microsoft.com/office/drawing/2018/sketchyshapes" sd="1219033472">
                  <a:prstGeom prst="rect">
                    <a:avLst/>
                  </a:prstGeom>
                  <ask:type>
                    <ask:lineSketchFreehand/>
                  </ask:type>
                </ask:lineSketchStyleProps>
              </a:ext>
            </a:extLst>
          </a:ln>
        </p:spPr>
        <p:txBody>
          <a:bodyPr wrap="square" lIns="182880" tIns="182880" rIns="182880" bIns="182880" rtlCol="0" anchor="ctr" anchorCtr="1">
            <a:spAutoFit/>
          </a:bodyPr>
          <a:lstStyle/>
          <a:p>
            <a:pPr algn="ctr"/>
            <a:r>
              <a:rPr lang="en-US" sz="3600" b="1" dirty="0">
                <a:solidFill>
                  <a:schemeClr val="tx2"/>
                </a:solidFill>
              </a:rPr>
              <a:t>Where do SoCs sit in this infrastructure?</a:t>
            </a:r>
            <a:endParaRPr lang="en-GB" sz="3600" b="1" dirty="0">
              <a:solidFill>
                <a:schemeClr val="tx2"/>
              </a:solidFill>
            </a:endParaRPr>
          </a:p>
        </p:txBody>
      </p:sp>
    </p:spTree>
    <p:extLst>
      <p:ext uri="{BB962C8B-B14F-4D97-AF65-F5344CB8AC3E}">
        <p14:creationId xmlns:p14="http://schemas.microsoft.com/office/powerpoint/2010/main" val="2439108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1"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10"/>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5"/>
                                        </p:tgtEl>
                                        <p:attrNameLst>
                                          <p:attrName>style.visibility</p:attrName>
                                        </p:attrNameLst>
                                      </p:cBhvr>
                                      <p:to>
                                        <p:strVal val="hidden"/>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xEl>
                                              <p:pRg st="1" end="1"/>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xEl>
                                              <p:pRg st="2" end="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1"/>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5" grpId="0" animBg="1"/>
      <p:bldP spid="15" grpId="1" animBg="1"/>
      <p:bldP spid="10" grpId="0" animBg="1"/>
      <p:bldP spid="10" grpId="1" animBg="1"/>
      <p:bldP spid="11" grpId="0" animBg="1"/>
      <p:bldP spid="11" grpId="1" animBg="1"/>
      <p:bldP spid="16" grpId="0" animBg="1"/>
      <p:bldP spid="17" grpId="0" animBg="1"/>
      <p:bldP spid="22" grpId="0" animBg="1"/>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B7DC3-64CC-3DC6-A9AF-84ED48B8CB91}"/>
              </a:ext>
            </a:extLst>
          </p:cNvPr>
          <p:cNvSpPr>
            <a:spLocks noGrp="1"/>
          </p:cNvSpPr>
          <p:nvPr>
            <p:ph type="title"/>
          </p:nvPr>
        </p:nvSpPr>
        <p:spPr/>
        <p:txBody>
          <a:bodyPr/>
          <a:lstStyle/>
          <a:p>
            <a:r>
              <a:rPr lang="en-US" dirty="0"/>
              <a:t>The ATS SoC framework taskforce</a:t>
            </a:r>
            <a:endParaRPr lang="en-GB" dirty="0"/>
          </a:p>
        </p:txBody>
      </p:sp>
      <p:sp>
        <p:nvSpPr>
          <p:cNvPr id="3" name="Text Placeholder 2">
            <a:extLst>
              <a:ext uri="{FF2B5EF4-FFF2-40B4-BE49-F238E27FC236}">
                <a16:creationId xmlns:a16="http://schemas.microsoft.com/office/drawing/2014/main" id="{0C7884F9-3DCB-1877-CBAB-67A9AB3B4A0C}"/>
              </a:ext>
            </a:extLst>
          </p:cNvPr>
          <p:cNvSpPr>
            <a:spLocks noGrp="1"/>
          </p:cNvSpPr>
          <p:nvPr>
            <p:ph type="body" idx="1"/>
          </p:nvPr>
        </p:nvSpPr>
        <p:spPr/>
        <p:txBody>
          <a:bodyPr/>
          <a:lstStyle/>
          <a:p>
            <a:r>
              <a:rPr lang="en-US" dirty="0"/>
              <a:t>How SoCs are used in ATS</a:t>
            </a:r>
            <a:endParaRPr lang="en-GB" dirty="0"/>
          </a:p>
        </p:txBody>
      </p:sp>
      <p:sp>
        <p:nvSpPr>
          <p:cNvPr id="4" name="Date Placeholder 3">
            <a:extLst>
              <a:ext uri="{FF2B5EF4-FFF2-40B4-BE49-F238E27FC236}">
                <a16:creationId xmlns:a16="http://schemas.microsoft.com/office/drawing/2014/main" id="{7D8193A8-C468-B364-F048-708666659B9E}"/>
              </a:ext>
            </a:extLst>
          </p:cNvPr>
          <p:cNvSpPr>
            <a:spLocks noGrp="1"/>
          </p:cNvSpPr>
          <p:nvPr>
            <p:ph type="dt" sz="half" idx="10"/>
          </p:nvPr>
        </p:nvSpPr>
        <p:spPr/>
        <p:txBody>
          <a:bodyPr/>
          <a:lstStyle/>
          <a:p>
            <a:r>
              <a:rPr lang="en-US"/>
              <a:t>13/12/2024</a:t>
            </a:r>
            <a:endParaRPr lang="en-US" dirty="0"/>
          </a:p>
        </p:txBody>
      </p:sp>
      <p:sp>
        <p:nvSpPr>
          <p:cNvPr id="5" name="Footer Placeholder 4">
            <a:extLst>
              <a:ext uri="{FF2B5EF4-FFF2-40B4-BE49-F238E27FC236}">
                <a16:creationId xmlns:a16="http://schemas.microsoft.com/office/drawing/2014/main" id="{794C5F2C-4DBB-16C8-FD91-D472976C2E8D}"/>
              </a:ext>
            </a:extLst>
          </p:cNvPr>
          <p:cNvSpPr>
            <a:spLocks noGrp="1"/>
          </p:cNvSpPr>
          <p:nvPr>
            <p:ph type="ftr" sz="quarter" idx="11"/>
          </p:nvPr>
        </p:nvSpPr>
        <p:spPr/>
        <p:txBody>
          <a:bodyPr/>
          <a:lstStyle/>
          <a:p>
            <a:r>
              <a:rPr lang="en-GB"/>
              <a:t>BI Day 2024 - ATS SoC Framework - I. Degl'Innocenti</a:t>
            </a:r>
            <a:endParaRPr lang="en-US" dirty="0"/>
          </a:p>
        </p:txBody>
      </p:sp>
      <p:sp>
        <p:nvSpPr>
          <p:cNvPr id="6" name="Slide Number Placeholder 5">
            <a:extLst>
              <a:ext uri="{FF2B5EF4-FFF2-40B4-BE49-F238E27FC236}">
                <a16:creationId xmlns:a16="http://schemas.microsoft.com/office/drawing/2014/main" id="{0D9AFFCA-4518-E3C3-268C-69CA5E3A5364}"/>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2827714960"/>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branding 16x9_PPT_Arial" id="{69E3F326-202C-5348-BF51-285B308BAEA0}" vid="{0C1FF187-A39B-EC4E-BD0A-5FA14DA688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14226</TotalTime>
  <Words>2452</Words>
  <Application>Microsoft Office PowerPoint</Application>
  <PresentationFormat>Widescreen</PresentationFormat>
  <Paragraphs>529</Paragraphs>
  <Slides>28</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Open Sans</vt:lpstr>
      <vt:lpstr>Open Sans SemiBold</vt:lpstr>
      <vt:lpstr>Verdana</vt:lpstr>
      <vt:lpstr>Wingdings</vt:lpstr>
      <vt:lpstr>Office Theme</vt:lpstr>
      <vt:lpstr>The ATS System-on-Chip framework: an introduction to the project</vt:lpstr>
      <vt:lpstr>Outline</vt:lpstr>
      <vt:lpstr>Introduction</vt:lpstr>
      <vt:lpstr>SoC Definition</vt:lpstr>
      <vt:lpstr>Example of SoC: Xilinx Zynq US+ MPSoC</vt:lpstr>
      <vt:lpstr>Example of HW using a SoC: DI/OT</vt:lpstr>
      <vt:lpstr>ATS Sector and CTTB</vt:lpstr>
      <vt:lpstr>FPGA, FEC, FESA and TN</vt:lpstr>
      <vt:lpstr>The ATS SoC framework taskforce</vt:lpstr>
      <vt:lpstr>Taskforce for SoC Framework </vt:lpstr>
      <vt:lpstr>Inventory and survey</vt:lpstr>
      <vt:lpstr>Inventory and survey</vt:lpstr>
      <vt:lpstr>Status and deadlines</vt:lpstr>
      <vt:lpstr>SoC vendor and family</vt:lpstr>
      <vt:lpstr>Integration with accelerator control system</vt:lpstr>
      <vt:lpstr>PowerPoint Presentation</vt:lpstr>
      <vt:lpstr>The ATS SoC framework project</vt:lpstr>
      <vt:lpstr>The ATS SoC framework project</vt:lpstr>
      <vt:lpstr>Project structure</vt:lpstr>
      <vt:lpstr>Workunits</vt:lpstr>
      <vt:lpstr>Workunits</vt:lpstr>
      <vt:lpstr>Workunits</vt:lpstr>
      <vt:lpstr>Workunits</vt:lpstr>
      <vt:lpstr>Workunits</vt:lpstr>
      <vt:lpstr>Conclusions</vt:lpstr>
      <vt:lpstr>Project summary and outlook</vt:lpstr>
      <vt:lpstr>Acknowledgements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ATS SoC Taskforce Weekly progress meeting #2</dc:title>
  <dc:creator>Irene Degl'Innocenti</dc:creator>
  <cp:lastModifiedBy>Irene Degl'Innocenti</cp:lastModifiedBy>
  <cp:revision>147</cp:revision>
  <cp:lastPrinted>2020-01-30T13:49:18Z</cp:lastPrinted>
  <dcterms:created xsi:type="dcterms:W3CDTF">2023-10-10T15:23:54Z</dcterms:created>
  <dcterms:modified xsi:type="dcterms:W3CDTF">2024-12-12T22:32:22Z</dcterms:modified>
</cp:coreProperties>
</file>