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96" r:id="rId2"/>
    <p:sldId id="298" r:id="rId3"/>
    <p:sldId id="366" r:id="rId4"/>
    <p:sldId id="374" r:id="rId5"/>
    <p:sldId id="349" r:id="rId6"/>
    <p:sldId id="382" r:id="rId7"/>
    <p:sldId id="383" r:id="rId8"/>
    <p:sldId id="384" r:id="rId9"/>
    <p:sldId id="370" r:id="rId10"/>
    <p:sldId id="315" r:id="rId11"/>
    <p:sldId id="375" r:id="rId12"/>
    <p:sldId id="376" r:id="rId13"/>
    <p:sldId id="377" r:id="rId14"/>
    <p:sldId id="378" r:id="rId15"/>
    <p:sldId id="379" r:id="rId16"/>
    <p:sldId id="381" r:id="rId17"/>
    <p:sldId id="371" r:id="rId18"/>
    <p:sldId id="372" r:id="rId19"/>
    <p:sldId id="362" r:id="rId20"/>
    <p:sldId id="354" r:id="rId21"/>
    <p:sldId id="355" r:id="rId22"/>
    <p:sldId id="272" r:id="rId23"/>
    <p:sldId id="288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DAF"/>
    <a:srgbClr val="FFFED1"/>
    <a:srgbClr val="FFFDB4"/>
    <a:srgbClr val="D70700"/>
    <a:srgbClr val="BA0A00"/>
    <a:srgbClr val="007C00"/>
    <a:srgbClr val="190098"/>
    <a:srgbClr val="9289C1"/>
    <a:srgbClr val="3E6CC2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91"/>
    <p:restoredTop sz="86792"/>
  </p:normalViewPr>
  <p:slideViewPr>
    <p:cSldViewPr snapToGrid="0" snapToObjects="1">
      <p:cViewPr varScale="1">
        <p:scale>
          <a:sx n="128" d="100"/>
          <a:sy n="128" d="100"/>
        </p:scale>
        <p:origin x="664" y="184"/>
      </p:cViewPr>
      <p:guideLst/>
    </p:cSldViewPr>
  </p:slideViewPr>
  <p:outlineViewPr>
    <p:cViewPr>
      <p:scale>
        <a:sx n="33" d="100"/>
        <a:sy n="33" d="100"/>
      </p:scale>
      <p:origin x="0" y="-156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12/16/24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12/16/24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5683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240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1983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3704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288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/>
              <a:t>13 December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Collette Pakuza | Overview of the AWAKE programme and related BI challenges for the coming years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/>
              <a:t>13 December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Collette Pakuza | Overview of the AWAKE programme and related BI challenges for the coming years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/>
              <a:t>13 December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Collette Pakuza | Overview of the AWAKE programme and related BI challenges for the coming years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GB"/>
              <a:t>13 December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Collette Pakuza | Overview of the AWAKE programme and related BI challenges for the coming years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GB"/>
              <a:t>13 December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Collette Pakuza | Overview of the AWAKE programme and related BI challenges for the coming years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GB"/>
              <a:t>13 December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Collette Pakuza | Overview of the AWAKE programme and related BI challenges for the coming years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GB"/>
              <a:t>13 December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Collette Pakuza | Overview of the AWAKE programme and related BI challenges for the coming years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GB"/>
              <a:t>13 December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Collette Pakuza | Overview of the AWAKE programme and related BI challenges for the coming years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 December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Collette Pakuza | Overview of the AWAKE programme and related BI challenges for the coming years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 December 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Collette Pakuza | Overview of the AWAKE programme and related BI challenges for the coming years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 December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Collette Pakuza | Overview of the AWAKE programme and related BI challenges for the coming years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 December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Collette Pakuza | Overview of the AWAKE programme and related BI challenges for the coming years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 December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Collette Pakuza | Overview of the AWAKE programme and related BI challenges for the coming years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 December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Collette Pakuza | Overview of the AWAKE programme and related BI challenges for the coming years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 December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Collette Pakuza | Overview of the AWAKE programme and related BI challenges for the coming years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 December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Collette Pakuza | Overview of the AWAKE programme and related BI challenges for the coming years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 December 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Collette Pakuza | Overview of the AWAKE programme and related BI challenges for the coming years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 December 2024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Collette Pakuza | Overview of the AWAKE programme and related BI challenges for the coming years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/>
              <a:t>13 December 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Collette Pakuza | Overview of the AWAKE programme and related BI challenges for the coming years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7.png"/><Relationship Id="rId4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png"/><Relationship Id="rId5" Type="http://schemas.openxmlformats.org/officeDocument/2006/relationships/image" Target="../media/image110.png"/><Relationship Id="rId4" Type="http://schemas.openxmlformats.org/officeDocument/2006/relationships/image" Target="../media/image13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Overview of the AWAKE programme and related BI challenges for the coming years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/>
          <a:lstStyle/>
          <a:p>
            <a:r>
              <a:rPr lang="en-GB" dirty="0"/>
              <a:t>Collette Pakuza, BI and AWAKE teams</a:t>
            </a:r>
          </a:p>
          <a:p>
            <a:r>
              <a:rPr lang="en-GB" dirty="0"/>
              <a:t>BI Day, Friday 13 December 2024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3BA6D0E-337E-D34D-946D-6CF6750403DB}"/>
              </a:ext>
            </a:extLst>
          </p:cNvPr>
          <p:cNvSpPr/>
          <p:nvPr/>
        </p:nvSpPr>
        <p:spPr>
          <a:xfrm>
            <a:off x="4256314" y="337457"/>
            <a:ext cx="3352800" cy="25690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1D0D727-A641-9347-9F3C-C876D9448F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2589" y="629999"/>
            <a:ext cx="2582478" cy="259390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44F179E-376B-2A4D-8DB2-16F1F0A05A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2714" y="1161385"/>
            <a:ext cx="2538413" cy="1269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79"/>
    </mc:Choice>
    <mc:Fallback xmlns="">
      <p:transition spd="slow" advTm="1679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 2a/b beam instruments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7FF165EE-F759-9C42-ADBB-FF77C738E6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66707" y="6424993"/>
            <a:ext cx="1773923" cy="365125"/>
          </a:xfrm>
        </p:spPr>
        <p:txBody>
          <a:bodyPr/>
          <a:lstStyle/>
          <a:p>
            <a:r>
              <a:rPr lang="en-GB"/>
              <a:t>13 December 2024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298BCEC9-C719-2F4F-88D9-800C7B195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31936" y="6424993"/>
            <a:ext cx="6787386" cy="365125"/>
          </a:xfrm>
        </p:spPr>
        <p:txBody>
          <a:bodyPr/>
          <a:lstStyle/>
          <a:p>
            <a:r>
              <a:rPr lang="en-US"/>
              <a:t>Collette Pakuza | Overview of the AWAKE programme and related BI challenges for the coming years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53A34FA-2215-6A4E-8713-C96AB32B0F6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1" b="4556"/>
          <a:stretch/>
        </p:blipFill>
        <p:spPr>
          <a:xfrm>
            <a:off x="4604536" y="1085590"/>
            <a:ext cx="7179477" cy="5211301"/>
          </a:xfrm>
          <a:prstGeom prst="rect">
            <a:avLst/>
          </a:prstGeom>
        </p:spPr>
      </p:pic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CC69688E-4B4F-E64A-B096-7B2F0073DA09}"/>
              </a:ext>
            </a:extLst>
          </p:cNvPr>
          <p:cNvSpPr txBox="1">
            <a:spLocks/>
          </p:cNvSpPr>
          <p:nvPr/>
        </p:nvSpPr>
        <p:spPr>
          <a:xfrm>
            <a:off x="402627" y="1085591"/>
            <a:ext cx="4201909" cy="5211300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400"/>
              </a:spcBef>
              <a:buSzPct val="120000"/>
              <a:buNone/>
            </a:pPr>
            <a:r>
              <a:rPr lang="en-GB" sz="1600" dirty="0">
                <a:solidFill>
                  <a:schemeClr val="accent5"/>
                </a:solidFill>
              </a:rPr>
              <a:t>Beam position monitors:</a:t>
            </a:r>
            <a:endParaRPr lang="en-GB" sz="1600" b="0" dirty="0">
              <a:solidFill>
                <a:schemeClr val="accent5"/>
              </a:solidFill>
            </a:endParaRPr>
          </a:p>
          <a:p>
            <a:pPr marL="0" indent="0">
              <a:spcBef>
                <a:spcPts val="400"/>
              </a:spcBef>
              <a:buSzPct val="120000"/>
              <a:buNone/>
            </a:pPr>
            <a:r>
              <a:rPr lang="en-GB" sz="1600" dirty="0">
                <a:solidFill>
                  <a:srgbClr val="3E6CC2"/>
                </a:solidFill>
              </a:rPr>
              <a:t>Electrons</a:t>
            </a:r>
          </a:p>
          <a:p>
            <a:pPr>
              <a:spcBef>
                <a:spcPts val="400"/>
              </a:spcBef>
              <a:buSzPct val="120000"/>
            </a:pPr>
            <a:r>
              <a:rPr lang="en-GB" sz="1600" b="0" dirty="0"/>
              <a:t>7x 40 mm ID TRIUMF </a:t>
            </a:r>
            <a:r>
              <a:rPr lang="en-GB" sz="1600" b="0" dirty="0" err="1"/>
              <a:t>stripline</a:t>
            </a:r>
            <a:r>
              <a:rPr lang="en-GB" sz="1600" b="0" dirty="0"/>
              <a:t> BPMs in the e-line</a:t>
            </a:r>
          </a:p>
          <a:p>
            <a:pPr>
              <a:spcBef>
                <a:spcPts val="400"/>
              </a:spcBef>
              <a:buSzPct val="120000"/>
            </a:pPr>
            <a:r>
              <a:rPr lang="en-GB" sz="1600" b="0" dirty="0"/>
              <a:t>5x 60 mm ID TRIUMF </a:t>
            </a:r>
            <a:r>
              <a:rPr lang="en-GB" sz="1600" b="0" dirty="0" err="1"/>
              <a:t>stripline</a:t>
            </a:r>
            <a:r>
              <a:rPr lang="en-GB" sz="1600" b="0" dirty="0"/>
              <a:t> BPMs in the common line</a:t>
            </a:r>
          </a:p>
          <a:p>
            <a:pPr>
              <a:spcBef>
                <a:spcPts val="400"/>
              </a:spcBef>
              <a:buSzPct val="120000"/>
            </a:pPr>
            <a:r>
              <a:rPr lang="en-GB" sz="1600" b="0" dirty="0"/>
              <a:t>2 </a:t>
            </a:r>
            <a:r>
              <a:rPr lang="en-GB" sz="1600" b="0" dirty="0" err="1"/>
              <a:t>ChDR</a:t>
            </a:r>
            <a:r>
              <a:rPr lang="en-GB" sz="1600" b="0" dirty="0"/>
              <a:t> and 1 HF BPM in the common line (more in next slide)</a:t>
            </a:r>
          </a:p>
          <a:p>
            <a:pPr marL="0" indent="0">
              <a:spcBef>
                <a:spcPts val="400"/>
              </a:spcBef>
              <a:buSzPct val="120000"/>
              <a:buNone/>
            </a:pPr>
            <a:r>
              <a:rPr lang="en-GB" sz="1600" dirty="0">
                <a:solidFill>
                  <a:schemeClr val="bg1">
                    <a:lumMod val="95000"/>
                  </a:schemeClr>
                </a:solidFill>
              </a:rPr>
              <a:t>Protons</a:t>
            </a:r>
          </a:p>
          <a:p>
            <a:pPr>
              <a:spcBef>
                <a:spcPts val="400"/>
              </a:spcBef>
              <a:buSzPct val="120000"/>
            </a:pPr>
            <a:r>
              <a:rPr lang="en-GB" sz="1600" b="0" dirty="0">
                <a:solidFill>
                  <a:schemeClr val="bg1">
                    <a:lumMod val="95000"/>
                  </a:schemeClr>
                </a:solidFill>
              </a:rPr>
              <a:t>20 button BPMs from SPS extraction to AWAKE</a:t>
            </a:r>
          </a:p>
          <a:p>
            <a:pPr>
              <a:spcBef>
                <a:spcPts val="400"/>
              </a:spcBef>
              <a:buSzPct val="120000"/>
            </a:pPr>
            <a:endParaRPr lang="en-GB" sz="1600" b="0" dirty="0">
              <a:solidFill>
                <a:schemeClr val="bg1">
                  <a:lumMod val="95000"/>
                </a:schemeClr>
              </a:solidFill>
            </a:endParaRPr>
          </a:p>
          <a:p>
            <a:pPr marL="0" indent="0">
              <a:spcBef>
                <a:spcPts val="400"/>
              </a:spcBef>
              <a:buSzPct val="120000"/>
              <a:buNone/>
            </a:pPr>
            <a:r>
              <a:rPr lang="en-GB" sz="1600" dirty="0">
                <a:solidFill>
                  <a:schemeClr val="bg1">
                    <a:lumMod val="95000"/>
                  </a:schemeClr>
                </a:solidFill>
              </a:rPr>
              <a:t>Profile measurements:</a:t>
            </a:r>
          </a:p>
          <a:p>
            <a:pPr>
              <a:spcBef>
                <a:spcPts val="400"/>
              </a:spcBef>
              <a:buSzPct val="120000"/>
            </a:pPr>
            <a:r>
              <a:rPr lang="en-GB" sz="1600" b="0" dirty="0">
                <a:solidFill>
                  <a:schemeClr val="bg1">
                    <a:lumMod val="95000"/>
                  </a:schemeClr>
                </a:solidFill>
              </a:rPr>
              <a:t>2+4 standard BTVs (Beam TVs) in the e and common line </a:t>
            </a:r>
          </a:p>
          <a:p>
            <a:pPr>
              <a:spcBef>
                <a:spcPts val="400"/>
              </a:spcBef>
              <a:buSzPct val="120000"/>
            </a:pPr>
            <a:r>
              <a:rPr lang="en-GB" sz="1600" b="0" dirty="0">
                <a:solidFill>
                  <a:schemeClr val="bg1">
                    <a:lumMod val="95000"/>
                  </a:schemeClr>
                </a:solidFill>
              </a:rPr>
              <a:t>Additional BTVs installed by MPP </a:t>
            </a:r>
          </a:p>
          <a:p>
            <a:pPr>
              <a:spcBef>
                <a:spcPts val="400"/>
              </a:spcBef>
              <a:buSzPct val="120000"/>
            </a:pPr>
            <a:endParaRPr lang="en-GB" sz="1600" b="0" dirty="0">
              <a:solidFill>
                <a:schemeClr val="bg1">
                  <a:lumMod val="95000"/>
                </a:schemeClr>
              </a:solidFill>
            </a:endParaRPr>
          </a:p>
          <a:p>
            <a:pPr marL="0" indent="0">
              <a:spcBef>
                <a:spcPts val="400"/>
              </a:spcBef>
              <a:buSzPct val="120000"/>
              <a:buNone/>
            </a:pPr>
            <a:r>
              <a:rPr lang="en-GB" sz="1600" dirty="0">
                <a:solidFill>
                  <a:schemeClr val="bg1">
                    <a:lumMod val="95000"/>
                  </a:schemeClr>
                </a:solidFill>
              </a:rPr>
              <a:t>Intensity:</a:t>
            </a:r>
          </a:p>
          <a:p>
            <a:pPr>
              <a:spcBef>
                <a:spcPts val="400"/>
              </a:spcBef>
              <a:buSzPct val="120000"/>
            </a:pPr>
            <a:r>
              <a:rPr lang="en-GB" sz="1600" b="0" dirty="0">
                <a:solidFill>
                  <a:schemeClr val="bg1">
                    <a:lumMod val="95000"/>
                  </a:schemeClr>
                </a:solidFill>
              </a:rPr>
              <a:t>Faraday cup</a:t>
            </a:r>
          </a:p>
          <a:p>
            <a:pPr>
              <a:spcBef>
                <a:spcPts val="400"/>
              </a:spcBef>
              <a:buSzPct val="120000"/>
            </a:pPr>
            <a:r>
              <a:rPr lang="en-GB" sz="1600" b="0" dirty="0">
                <a:solidFill>
                  <a:schemeClr val="bg1">
                    <a:lumMod val="95000"/>
                  </a:schemeClr>
                </a:solidFill>
              </a:rPr>
              <a:t>2 CTs</a:t>
            </a:r>
          </a:p>
          <a:p>
            <a:pPr>
              <a:spcBef>
                <a:spcPts val="400"/>
              </a:spcBef>
              <a:buSzPct val="120000"/>
            </a:pPr>
            <a:endParaRPr lang="en-GB" sz="1600" b="0" dirty="0">
              <a:solidFill>
                <a:schemeClr val="bg1">
                  <a:lumMod val="95000"/>
                </a:schemeClr>
              </a:solidFill>
            </a:endParaRPr>
          </a:p>
          <a:p>
            <a:pPr marL="0" indent="0">
              <a:spcBef>
                <a:spcPts val="400"/>
              </a:spcBef>
              <a:buSzPct val="120000"/>
              <a:buNone/>
            </a:pPr>
            <a:r>
              <a:rPr lang="en-GB" sz="1600" dirty="0">
                <a:solidFill>
                  <a:schemeClr val="bg1">
                    <a:lumMod val="95000"/>
                  </a:schemeClr>
                </a:solidFill>
              </a:rPr>
              <a:t>Electron energy: </a:t>
            </a:r>
          </a:p>
          <a:p>
            <a:pPr>
              <a:spcBef>
                <a:spcPts val="400"/>
              </a:spcBef>
              <a:buSzPct val="120000"/>
            </a:pPr>
            <a:r>
              <a:rPr lang="en-GB" sz="1600" b="0" dirty="0">
                <a:solidFill>
                  <a:schemeClr val="bg1">
                    <a:lumMod val="95000"/>
                  </a:schemeClr>
                </a:solidFill>
              </a:rPr>
              <a:t>Spectrometer imaging systems</a:t>
            </a:r>
          </a:p>
          <a:p>
            <a:pPr>
              <a:spcBef>
                <a:spcPts val="400"/>
              </a:spcBef>
              <a:buSzPct val="120000"/>
            </a:pPr>
            <a:endParaRPr lang="en-GB" sz="1600" b="0" dirty="0">
              <a:solidFill>
                <a:schemeClr val="bg1">
                  <a:lumMod val="95000"/>
                </a:schemeClr>
              </a:solidFill>
            </a:endParaRPr>
          </a:p>
          <a:p>
            <a:pPr marL="0" indent="0">
              <a:spcBef>
                <a:spcPts val="400"/>
              </a:spcBef>
              <a:buSzPct val="120000"/>
              <a:buNone/>
            </a:pPr>
            <a:r>
              <a:rPr lang="en-GB" sz="1600" b="0" dirty="0">
                <a:solidFill>
                  <a:schemeClr val="bg1">
                    <a:lumMod val="95000"/>
                  </a:schemeClr>
                </a:solidFill>
              </a:rPr>
              <a:t>Plus a lot of </a:t>
            </a:r>
            <a:r>
              <a:rPr lang="en-GB" sz="1600" dirty="0">
                <a:solidFill>
                  <a:schemeClr val="bg1">
                    <a:lumMod val="95000"/>
                  </a:schemeClr>
                </a:solidFill>
              </a:rPr>
              <a:t>digital cameras, motors, software</a:t>
            </a:r>
            <a:endParaRPr lang="en-GB" sz="1600" b="0" dirty="0">
              <a:solidFill>
                <a:schemeClr val="bg1">
                  <a:lumMod val="95000"/>
                </a:schemeClr>
              </a:solidFill>
            </a:endParaRPr>
          </a:p>
          <a:p>
            <a:pPr marL="0" indent="0">
              <a:spcBef>
                <a:spcPts val="400"/>
              </a:spcBef>
              <a:buSzPct val="120000"/>
              <a:buNone/>
            </a:pPr>
            <a:endParaRPr lang="en-GB" sz="1600" b="0" dirty="0"/>
          </a:p>
          <a:p>
            <a:pPr>
              <a:spcBef>
                <a:spcPts val="400"/>
              </a:spcBef>
              <a:buSzPct val="120000"/>
            </a:pPr>
            <a:endParaRPr lang="en-GB" sz="1600" b="0" dirty="0"/>
          </a:p>
          <a:p>
            <a:pPr marL="0" indent="0">
              <a:spcBef>
                <a:spcPts val="400"/>
              </a:spcBef>
              <a:buSzPct val="120000"/>
              <a:buNone/>
            </a:pPr>
            <a:endParaRPr lang="en-GB" sz="1600" b="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1ED8AB9-2873-7B4A-8B4C-BB7F12D8FF5B}"/>
              </a:ext>
            </a:extLst>
          </p:cNvPr>
          <p:cNvSpPr txBox="1"/>
          <p:nvPr/>
        </p:nvSpPr>
        <p:spPr>
          <a:xfrm>
            <a:off x="7074233" y="1096142"/>
            <a:ext cx="34537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i="1" dirty="0"/>
              <a:t>Overview of existing instruments at AWAKE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347412F-9F13-6242-AC44-5AE68A4A08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216" y="6452504"/>
            <a:ext cx="584394" cy="292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2196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 2a/b beam instruments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7FF165EE-F759-9C42-ADBB-FF77C738E6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66707" y="6424993"/>
            <a:ext cx="1773923" cy="365125"/>
          </a:xfrm>
        </p:spPr>
        <p:txBody>
          <a:bodyPr/>
          <a:lstStyle/>
          <a:p>
            <a:r>
              <a:rPr lang="en-GB"/>
              <a:t>13 December 2024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298BCEC9-C719-2F4F-88D9-800C7B195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31936" y="6424993"/>
            <a:ext cx="6787386" cy="365125"/>
          </a:xfrm>
        </p:spPr>
        <p:txBody>
          <a:bodyPr/>
          <a:lstStyle/>
          <a:p>
            <a:r>
              <a:rPr lang="en-US"/>
              <a:t>Collette Pakuza | Overview of the AWAKE programme and related BI challenges for the coming years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53A34FA-2215-6A4E-8713-C96AB32B0F6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1" b="4556"/>
          <a:stretch/>
        </p:blipFill>
        <p:spPr>
          <a:xfrm>
            <a:off x="4604536" y="1085590"/>
            <a:ext cx="7179477" cy="5211301"/>
          </a:xfrm>
          <a:prstGeom prst="rect">
            <a:avLst/>
          </a:prstGeom>
        </p:spPr>
      </p:pic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CC69688E-4B4F-E64A-B096-7B2F0073DA09}"/>
              </a:ext>
            </a:extLst>
          </p:cNvPr>
          <p:cNvSpPr txBox="1">
            <a:spLocks/>
          </p:cNvSpPr>
          <p:nvPr/>
        </p:nvSpPr>
        <p:spPr>
          <a:xfrm>
            <a:off x="402627" y="1085591"/>
            <a:ext cx="4201909" cy="5211300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400"/>
              </a:spcBef>
              <a:buSzPct val="120000"/>
              <a:buNone/>
            </a:pPr>
            <a:r>
              <a:rPr lang="en-GB" sz="1600" dirty="0">
                <a:solidFill>
                  <a:schemeClr val="accent5"/>
                </a:solidFill>
              </a:rPr>
              <a:t>Beam position monitors:</a:t>
            </a:r>
            <a:endParaRPr lang="en-GB" sz="1600" b="0" dirty="0">
              <a:solidFill>
                <a:schemeClr val="accent5"/>
              </a:solidFill>
            </a:endParaRPr>
          </a:p>
          <a:p>
            <a:pPr marL="0" indent="0">
              <a:spcBef>
                <a:spcPts val="400"/>
              </a:spcBef>
              <a:buSzPct val="120000"/>
              <a:buNone/>
            </a:pPr>
            <a:r>
              <a:rPr lang="en-GB" sz="1600" dirty="0">
                <a:solidFill>
                  <a:srgbClr val="3E6CC2"/>
                </a:solidFill>
              </a:rPr>
              <a:t>Electrons</a:t>
            </a:r>
          </a:p>
          <a:p>
            <a:pPr>
              <a:spcBef>
                <a:spcPts val="400"/>
              </a:spcBef>
              <a:buSzPct val="120000"/>
            </a:pPr>
            <a:r>
              <a:rPr lang="en-GB" sz="1600" b="0" dirty="0"/>
              <a:t>7x 40 mm ID TRIUMF </a:t>
            </a:r>
            <a:r>
              <a:rPr lang="en-GB" sz="1600" b="0" dirty="0" err="1"/>
              <a:t>stripline</a:t>
            </a:r>
            <a:r>
              <a:rPr lang="en-GB" sz="1600" b="0" dirty="0"/>
              <a:t> BPMs in the e-line</a:t>
            </a:r>
          </a:p>
          <a:p>
            <a:pPr>
              <a:spcBef>
                <a:spcPts val="400"/>
              </a:spcBef>
              <a:buSzPct val="120000"/>
            </a:pPr>
            <a:r>
              <a:rPr lang="en-GB" sz="1600" b="0" dirty="0"/>
              <a:t>5x 60 mm ID TRIUMF </a:t>
            </a:r>
            <a:r>
              <a:rPr lang="en-GB" sz="1600" b="0" dirty="0" err="1"/>
              <a:t>stripline</a:t>
            </a:r>
            <a:r>
              <a:rPr lang="en-GB" sz="1600" b="0" dirty="0"/>
              <a:t> BPMs in the common line</a:t>
            </a:r>
          </a:p>
          <a:p>
            <a:pPr>
              <a:spcBef>
                <a:spcPts val="400"/>
              </a:spcBef>
              <a:buSzPct val="120000"/>
            </a:pPr>
            <a:r>
              <a:rPr lang="en-GB" sz="1600" b="0" dirty="0"/>
              <a:t>2 </a:t>
            </a:r>
            <a:r>
              <a:rPr lang="en-GB" sz="1600" b="0" dirty="0" err="1"/>
              <a:t>ChDR</a:t>
            </a:r>
            <a:r>
              <a:rPr lang="en-GB" sz="1600" b="0" dirty="0"/>
              <a:t> and 1 HF BPM in the common line (more in next slide)</a:t>
            </a:r>
          </a:p>
          <a:p>
            <a:pPr marL="0" indent="0">
              <a:spcBef>
                <a:spcPts val="400"/>
              </a:spcBef>
              <a:buSzPct val="120000"/>
              <a:buNone/>
            </a:pPr>
            <a:r>
              <a:rPr lang="en-GB" sz="1600" dirty="0">
                <a:solidFill>
                  <a:srgbClr val="FF0000"/>
                </a:solidFill>
              </a:rPr>
              <a:t>Protons</a:t>
            </a:r>
          </a:p>
          <a:p>
            <a:pPr>
              <a:spcBef>
                <a:spcPts val="400"/>
              </a:spcBef>
              <a:buSzPct val="120000"/>
            </a:pPr>
            <a:r>
              <a:rPr lang="en-GB" sz="1600" b="0" dirty="0"/>
              <a:t>20 button BPMs from SPS extraction to AWAKE</a:t>
            </a:r>
          </a:p>
          <a:p>
            <a:pPr>
              <a:spcBef>
                <a:spcPts val="400"/>
              </a:spcBef>
              <a:buSzPct val="120000"/>
            </a:pPr>
            <a:endParaRPr lang="en-GB" sz="1600" b="0" dirty="0"/>
          </a:p>
          <a:p>
            <a:pPr marL="0" indent="0">
              <a:spcBef>
                <a:spcPts val="400"/>
              </a:spcBef>
              <a:buSzPct val="120000"/>
              <a:buNone/>
            </a:pPr>
            <a:r>
              <a:rPr lang="en-GB" sz="1600" dirty="0">
                <a:solidFill>
                  <a:schemeClr val="bg1">
                    <a:lumMod val="95000"/>
                  </a:schemeClr>
                </a:solidFill>
              </a:rPr>
              <a:t>Profile measurements:</a:t>
            </a:r>
          </a:p>
          <a:p>
            <a:pPr>
              <a:spcBef>
                <a:spcPts val="400"/>
              </a:spcBef>
              <a:buSzPct val="120000"/>
            </a:pPr>
            <a:r>
              <a:rPr lang="en-GB" sz="1600" b="0" dirty="0">
                <a:solidFill>
                  <a:schemeClr val="bg1">
                    <a:lumMod val="95000"/>
                  </a:schemeClr>
                </a:solidFill>
              </a:rPr>
              <a:t>2+4 standard BTVs (Beam TVs) in the e and common line </a:t>
            </a:r>
          </a:p>
          <a:p>
            <a:pPr>
              <a:spcBef>
                <a:spcPts val="400"/>
              </a:spcBef>
              <a:buSzPct val="120000"/>
            </a:pPr>
            <a:r>
              <a:rPr lang="en-GB" sz="1600" b="0" dirty="0">
                <a:solidFill>
                  <a:schemeClr val="bg1">
                    <a:lumMod val="95000"/>
                  </a:schemeClr>
                </a:solidFill>
              </a:rPr>
              <a:t>Additional BTVs installed by MPP </a:t>
            </a:r>
          </a:p>
          <a:p>
            <a:pPr>
              <a:spcBef>
                <a:spcPts val="400"/>
              </a:spcBef>
              <a:buSzPct val="120000"/>
            </a:pPr>
            <a:endParaRPr lang="en-GB" sz="1600" b="0" dirty="0">
              <a:solidFill>
                <a:schemeClr val="bg1">
                  <a:lumMod val="95000"/>
                </a:schemeClr>
              </a:solidFill>
            </a:endParaRPr>
          </a:p>
          <a:p>
            <a:pPr marL="0" indent="0">
              <a:spcBef>
                <a:spcPts val="400"/>
              </a:spcBef>
              <a:buSzPct val="120000"/>
              <a:buNone/>
            </a:pPr>
            <a:r>
              <a:rPr lang="en-GB" sz="1600" dirty="0">
                <a:solidFill>
                  <a:schemeClr val="bg1">
                    <a:lumMod val="95000"/>
                  </a:schemeClr>
                </a:solidFill>
              </a:rPr>
              <a:t>Intensity:</a:t>
            </a:r>
          </a:p>
          <a:p>
            <a:pPr>
              <a:spcBef>
                <a:spcPts val="400"/>
              </a:spcBef>
              <a:buSzPct val="120000"/>
            </a:pPr>
            <a:r>
              <a:rPr lang="en-GB" sz="1600" b="0" dirty="0">
                <a:solidFill>
                  <a:schemeClr val="bg1">
                    <a:lumMod val="95000"/>
                  </a:schemeClr>
                </a:solidFill>
              </a:rPr>
              <a:t>Faraday cup</a:t>
            </a:r>
          </a:p>
          <a:p>
            <a:pPr>
              <a:spcBef>
                <a:spcPts val="400"/>
              </a:spcBef>
              <a:buSzPct val="120000"/>
            </a:pPr>
            <a:r>
              <a:rPr lang="en-GB" sz="1600" b="0" dirty="0">
                <a:solidFill>
                  <a:schemeClr val="bg1">
                    <a:lumMod val="95000"/>
                  </a:schemeClr>
                </a:solidFill>
              </a:rPr>
              <a:t>2 CTs</a:t>
            </a:r>
          </a:p>
          <a:p>
            <a:pPr>
              <a:spcBef>
                <a:spcPts val="400"/>
              </a:spcBef>
              <a:buSzPct val="120000"/>
            </a:pPr>
            <a:endParaRPr lang="en-GB" sz="1600" b="0" dirty="0">
              <a:solidFill>
                <a:schemeClr val="bg1">
                  <a:lumMod val="95000"/>
                </a:schemeClr>
              </a:solidFill>
            </a:endParaRPr>
          </a:p>
          <a:p>
            <a:pPr marL="0" indent="0">
              <a:spcBef>
                <a:spcPts val="400"/>
              </a:spcBef>
              <a:buSzPct val="120000"/>
              <a:buNone/>
            </a:pPr>
            <a:r>
              <a:rPr lang="en-GB" sz="1600" dirty="0">
                <a:solidFill>
                  <a:schemeClr val="bg1">
                    <a:lumMod val="95000"/>
                  </a:schemeClr>
                </a:solidFill>
              </a:rPr>
              <a:t>Electron energy: </a:t>
            </a:r>
          </a:p>
          <a:p>
            <a:pPr>
              <a:spcBef>
                <a:spcPts val="400"/>
              </a:spcBef>
              <a:buSzPct val="120000"/>
            </a:pPr>
            <a:r>
              <a:rPr lang="en-GB" sz="1600" b="0" dirty="0">
                <a:solidFill>
                  <a:schemeClr val="bg1">
                    <a:lumMod val="95000"/>
                  </a:schemeClr>
                </a:solidFill>
              </a:rPr>
              <a:t>Spectrometer imaging systems</a:t>
            </a:r>
          </a:p>
          <a:p>
            <a:pPr>
              <a:spcBef>
                <a:spcPts val="400"/>
              </a:spcBef>
              <a:buSzPct val="120000"/>
            </a:pPr>
            <a:endParaRPr lang="en-GB" sz="1600" b="0" dirty="0">
              <a:solidFill>
                <a:schemeClr val="bg1">
                  <a:lumMod val="95000"/>
                </a:schemeClr>
              </a:solidFill>
            </a:endParaRPr>
          </a:p>
          <a:p>
            <a:pPr marL="0" indent="0">
              <a:spcBef>
                <a:spcPts val="400"/>
              </a:spcBef>
              <a:buSzPct val="120000"/>
              <a:buNone/>
            </a:pPr>
            <a:r>
              <a:rPr lang="en-GB" sz="1600" b="0" dirty="0">
                <a:solidFill>
                  <a:schemeClr val="bg1">
                    <a:lumMod val="95000"/>
                  </a:schemeClr>
                </a:solidFill>
              </a:rPr>
              <a:t>Plus a lot of </a:t>
            </a:r>
            <a:r>
              <a:rPr lang="en-GB" sz="1600" dirty="0">
                <a:solidFill>
                  <a:schemeClr val="bg1">
                    <a:lumMod val="95000"/>
                  </a:schemeClr>
                </a:solidFill>
              </a:rPr>
              <a:t>digital cameras, motors, software</a:t>
            </a:r>
            <a:endParaRPr lang="en-GB" sz="1600" b="0" dirty="0">
              <a:solidFill>
                <a:schemeClr val="bg1">
                  <a:lumMod val="95000"/>
                </a:schemeClr>
              </a:solidFill>
            </a:endParaRPr>
          </a:p>
          <a:p>
            <a:pPr marL="0" indent="0">
              <a:spcBef>
                <a:spcPts val="400"/>
              </a:spcBef>
              <a:buSzPct val="120000"/>
              <a:buNone/>
            </a:pPr>
            <a:endParaRPr lang="en-GB" sz="1600" b="0" dirty="0"/>
          </a:p>
          <a:p>
            <a:pPr>
              <a:spcBef>
                <a:spcPts val="400"/>
              </a:spcBef>
              <a:buSzPct val="120000"/>
            </a:pPr>
            <a:endParaRPr lang="en-GB" sz="1600" b="0" dirty="0"/>
          </a:p>
          <a:p>
            <a:pPr marL="0" indent="0">
              <a:spcBef>
                <a:spcPts val="400"/>
              </a:spcBef>
              <a:buSzPct val="120000"/>
              <a:buNone/>
            </a:pPr>
            <a:endParaRPr lang="en-GB" sz="1600" b="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1ED8AB9-2873-7B4A-8B4C-BB7F12D8FF5B}"/>
              </a:ext>
            </a:extLst>
          </p:cNvPr>
          <p:cNvSpPr txBox="1"/>
          <p:nvPr/>
        </p:nvSpPr>
        <p:spPr>
          <a:xfrm>
            <a:off x="7074233" y="1096142"/>
            <a:ext cx="34537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i="1" dirty="0"/>
              <a:t>Overview of existing instruments at AWAKE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347412F-9F13-6242-AC44-5AE68A4A08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216" y="6452504"/>
            <a:ext cx="584394" cy="292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1448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 2a/b beam instruments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7FF165EE-F759-9C42-ADBB-FF77C738E6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66707" y="6424993"/>
            <a:ext cx="1773923" cy="365125"/>
          </a:xfrm>
        </p:spPr>
        <p:txBody>
          <a:bodyPr/>
          <a:lstStyle/>
          <a:p>
            <a:r>
              <a:rPr lang="en-GB"/>
              <a:t>13 December 2024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298BCEC9-C719-2F4F-88D9-800C7B195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31936" y="6424993"/>
            <a:ext cx="6787386" cy="365125"/>
          </a:xfrm>
        </p:spPr>
        <p:txBody>
          <a:bodyPr/>
          <a:lstStyle/>
          <a:p>
            <a:r>
              <a:rPr lang="en-US"/>
              <a:t>Collette Pakuza | Overview of the AWAKE programme and related BI challenges for the coming years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53A34FA-2215-6A4E-8713-C96AB32B0F6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1" b="4556"/>
          <a:stretch/>
        </p:blipFill>
        <p:spPr>
          <a:xfrm>
            <a:off x="4604536" y="1085590"/>
            <a:ext cx="7179477" cy="5211301"/>
          </a:xfrm>
          <a:prstGeom prst="rect">
            <a:avLst/>
          </a:prstGeom>
        </p:spPr>
      </p:pic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CC69688E-4B4F-E64A-B096-7B2F0073DA09}"/>
              </a:ext>
            </a:extLst>
          </p:cNvPr>
          <p:cNvSpPr txBox="1">
            <a:spLocks/>
          </p:cNvSpPr>
          <p:nvPr/>
        </p:nvSpPr>
        <p:spPr>
          <a:xfrm>
            <a:off x="402627" y="1085591"/>
            <a:ext cx="4201909" cy="5211300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400"/>
              </a:spcBef>
              <a:buSzPct val="120000"/>
              <a:buNone/>
            </a:pPr>
            <a:r>
              <a:rPr lang="en-GB" sz="1600" dirty="0">
                <a:solidFill>
                  <a:schemeClr val="accent5"/>
                </a:solidFill>
              </a:rPr>
              <a:t>Beam position monitors:</a:t>
            </a:r>
            <a:endParaRPr lang="en-GB" sz="1600" b="0" dirty="0">
              <a:solidFill>
                <a:schemeClr val="accent5"/>
              </a:solidFill>
            </a:endParaRPr>
          </a:p>
          <a:p>
            <a:pPr marL="0" indent="0">
              <a:spcBef>
                <a:spcPts val="400"/>
              </a:spcBef>
              <a:buSzPct val="120000"/>
              <a:buNone/>
            </a:pPr>
            <a:r>
              <a:rPr lang="en-GB" sz="1600" dirty="0">
                <a:solidFill>
                  <a:srgbClr val="3E6CC2"/>
                </a:solidFill>
              </a:rPr>
              <a:t>Electrons</a:t>
            </a:r>
          </a:p>
          <a:p>
            <a:pPr>
              <a:spcBef>
                <a:spcPts val="400"/>
              </a:spcBef>
              <a:buSzPct val="120000"/>
            </a:pPr>
            <a:r>
              <a:rPr lang="en-GB" sz="1600" b="0" dirty="0"/>
              <a:t>7x 40 mm ID TRIUMF </a:t>
            </a:r>
            <a:r>
              <a:rPr lang="en-GB" sz="1600" b="0" dirty="0" err="1"/>
              <a:t>stripline</a:t>
            </a:r>
            <a:r>
              <a:rPr lang="en-GB" sz="1600" b="0" dirty="0"/>
              <a:t> BPMs in the e-line</a:t>
            </a:r>
          </a:p>
          <a:p>
            <a:pPr>
              <a:spcBef>
                <a:spcPts val="400"/>
              </a:spcBef>
              <a:buSzPct val="120000"/>
            </a:pPr>
            <a:r>
              <a:rPr lang="en-GB" sz="1600" b="0" dirty="0"/>
              <a:t>5x 60 mm ID TRIUMF </a:t>
            </a:r>
            <a:r>
              <a:rPr lang="en-GB" sz="1600" b="0" dirty="0" err="1"/>
              <a:t>stripline</a:t>
            </a:r>
            <a:r>
              <a:rPr lang="en-GB" sz="1600" b="0" dirty="0"/>
              <a:t> BPMs in the common line</a:t>
            </a:r>
          </a:p>
          <a:p>
            <a:pPr>
              <a:spcBef>
                <a:spcPts val="400"/>
              </a:spcBef>
              <a:buSzPct val="120000"/>
            </a:pPr>
            <a:r>
              <a:rPr lang="en-GB" sz="1600" b="0" dirty="0"/>
              <a:t>2 </a:t>
            </a:r>
            <a:r>
              <a:rPr lang="en-GB" sz="1600" b="0" dirty="0" err="1"/>
              <a:t>ChDR</a:t>
            </a:r>
            <a:r>
              <a:rPr lang="en-GB" sz="1600" b="0" dirty="0"/>
              <a:t> and 1 HF BPM in the common line (more in next slide)</a:t>
            </a:r>
          </a:p>
          <a:p>
            <a:pPr marL="0" indent="0">
              <a:spcBef>
                <a:spcPts val="400"/>
              </a:spcBef>
              <a:buSzPct val="120000"/>
              <a:buNone/>
            </a:pPr>
            <a:r>
              <a:rPr lang="en-GB" sz="1600" dirty="0">
                <a:solidFill>
                  <a:srgbClr val="FF0000"/>
                </a:solidFill>
              </a:rPr>
              <a:t>Protons</a:t>
            </a:r>
          </a:p>
          <a:p>
            <a:pPr>
              <a:spcBef>
                <a:spcPts val="400"/>
              </a:spcBef>
              <a:buSzPct val="120000"/>
            </a:pPr>
            <a:r>
              <a:rPr lang="en-GB" sz="1600" b="0" dirty="0"/>
              <a:t>20 button BPMs from SPS extraction to AWAKE</a:t>
            </a:r>
          </a:p>
          <a:p>
            <a:pPr>
              <a:spcBef>
                <a:spcPts val="400"/>
              </a:spcBef>
              <a:buSzPct val="120000"/>
            </a:pPr>
            <a:endParaRPr lang="en-GB" sz="1600" b="0" dirty="0"/>
          </a:p>
          <a:p>
            <a:pPr marL="0" indent="0">
              <a:spcBef>
                <a:spcPts val="400"/>
              </a:spcBef>
              <a:buSzPct val="120000"/>
              <a:buNone/>
            </a:pPr>
            <a:r>
              <a:rPr lang="en-GB" sz="1600" dirty="0">
                <a:solidFill>
                  <a:schemeClr val="accent5"/>
                </a:solidFill>
              </a:rPr>
              <a:t>Profile measurements:</a:t>
            </a:r>
          </a:p>
          <a:p>
            <a:pPr>
              <a:spcBef>
                <a:spcPts val="400"/>
              </a:spcBef>
              <a:buSzPct val="120000"/>
            </a:pPr>
            <a:r>
              <a:rPr lang="en-GB" sz="1600" b="0" dirty="0"/>
              <a:t>2+4 standard BTVs (Beam TVs) in the e and common line </a:t>
            </a:r>
          </a:p>
          <a:p>
            <a:pPr>
              <a:spcBef>
                <a:spcPts val="400"/>
              </a:spcBef>
              <a:buSzPct val="120000"/>
            </a:pPr>
            <a:r>
              <a:rPr lang="en-GB" sz="1600" b="0" dirty="0"/>
              <a:t>Additional BTVs installed by MPP </a:t>
            </a:r>
          </a:p>
          <a:p>
            <a:pPr>
              <a:spcBef>
                <a:spcPts val="400"/>
              </a:spcBef>
              <a:buSzPct val="120000"/>
            </a:pPr>
            <a:endParaRPr lang="en-GB" sz="1600" b="0" dirty="0">
              <a:solidFill>
                <a:schemeClr val="bg1">
                  <a:lumMod val="95000"/>
                </a:schemeClr>
              </a:solidFill>
            </a:endParaRPr>
          </a:p>
          <a:p>
            <a:pPr marL="0" indent="0">
              <a:spcBef>
                <a:spcPts val="400"/>
              </a:spcBef>
              <a:buSzPct val="120000"/>
              <a:buNone/>
            </a:pPr>
            <a:r>
              <a:rPr lang="en-GB" sz="1600" dirty="0">
                <a:solidFill>
                  <a:schemeClr val="bg1">
                    <a:lumMod val="95000"/>
                  </a:schemeClr>
                </a:solidFill>
              </a:rPr>
              <a:t>Intensity:</a:t>
            </a:r>
          </a:p>
          <a:p>
            <a:pPr>
              <a:spcBef>
                <a:spcPts val="400"/>
              </a:spcBef>
              <a:buSzPct val="120000"/>
            </a:pPr>
            <a:r>
              <a:rPr lang="en-GB" sz="1600" b="0" dirty="0">
                <a:solidFill>
                  <a:schemeClr val="bg1">
                    <a:lumMod val="95000"/>
                  </a:schemeClr>
                </a:solidFill>
              </a:rPr>
              <a:t>Faraday cup</a:t>
            </a:r>
          </a:p>
          <a:p>
            <a:pPr>
              <a:spcBef>
                <a:spcPts val="400"/>
              </a:spcBef>
              <a:buSzPct val="120000"/>
            </a:pPr>
            <a:r>
              <a:rPr lang="en-GB" sz="1600" b="0" dirty="0">
                <a:solidFill>
                  <a:schemeClr val="bg1">
                    <a:lumMod val="95000"/>
                  </a:schemeClr>
                </a:solidFill>
              </a:rPr>
              <a:t>2 CTs</a:t>
            </a:r>
          </a:p>
          <a:p>
            <a:pPr>
              <a:spcBef>
                <a:spcPts val="400"/>
              </a:spcBef>
              <a:buSzPct val="120000"/>
            </a:pPr>
            <a:endParaRPr lang="en-GB" sz="1600" b="0" dirty="0">
              <a:solidFill>
                <a:schemeClr val="bg1">
                  <a:lumMod val="95000"/>
                </a:schemeClr>
              </a:solidFill>
            </a:endParaRPr>
          </a:p>
          <a:p>
            <a:pPr marL="0" indent="0">
              <a:spcBef>
                <a:spcPts val="400"/>
              </a:spcBef>
              <a:buSzPct val="120000"/>
              <a:buNone/>
            </a:pPr>
            <a:r>
              <a:rPr lang="en-GB" sz="1600" dirty="0">
                <a:solidFill>
                  <a:schemeClr val="bg1">
                    <a:lumMod val="95000"/>
                  </a:schemeClr>
                </a:solidFill>
              </a:rPr>
              <a:t>Electron energy: </a:t>
            </a:r>
          </a:p>
          <a:p>
            <a:pPr>
              <a:spcBef>
                <a:spcPts val="400"/>
              </a:spcBef>
              <a:buSzPct val="120000"/>
            </a:pPr>
            <a:r>
              <a:rPr lang="en-GB" sz="1600" b="0" dirty="0">
                <a:solidFill>
                  <a:schemeClr val="bg1">
                    <a:lumMod val="95000"/>
                  </a:schemeClr>
                </a:solidFill>
              </a:rPr>
              <a:t>Spectrometer imaging systems</a:t>
            </a:r>
          </a:p>
          <a:p>
            <a:pPr>
              <a:spcBef>
                <a:spcPts val="400"/>
              </a:spcBef>
              <a:buSzPct val="120000"/>
            </a:pPr>
            <a:endParaRPr lang="en-GB" sz="1600" b="0" dirty="0">
              <a:solidFill>
                <a:schemeClr val="bg1">
                  <a:lumMod val="95000"/>
                </a:schemeClr>
              </a:solidFill>
            </a:endParaRPr>
          </a:p>
          <a:p>
            <a:pPr marL="0" indent="0">
              <a:spcBef>
                <a:spcPts val="400"/>
              </a:spcBef>
              <a:buSzPct val="120000"/>
              <a:buNone/>
            </a:pPr>
            <a:r>
              <a:rPr lang="en-GB" sz="1600" b="0" dirty="0">
                <a:solidFill>
                  <a:schemeClr val="bg1">
                    <a:lumMod val="95000"/>
                  </a:schemeClr>
                </a:solidFill>
              </a:rPr>
              <a:t>Plus a lot of </a:t>
            </a:r>
            <a:r>
              <a:rPr lang="en-GB" sz="1600" dirty="0">
                <a:solidFill>
                  <a:schemeClr val="bg1">
                    <a:lumMod val="95000"/>
                  </a:schemeClr>
                </a:solidFill>
              </a:rPr>
              <a:t>digital cameras, motors, software</a:t>
            </a:r>
            <a:endParaRPr lang="en-GB" sz="1600" b="0" dirty="0">
              <a:solidFill>
                <a:schemeClr val="bg1">
                  <a:lumMod val="95000"/>
                </a:schemeClr>
              </a:solidFill>
            </a:endParaRPr>
          </a:p>
          <a:p>
            <a:pPr marL="0" indent="0">
              <a:spcBef>
                <a:spcPts val="400"/>
              </a:spcBef>
              <a:buSzPct val="120000"/>
              <a:buNone/>
            </a:pPr>
            <a:endParaRPr lang="en-GB" sz="1600" b="0" dirty="0">
              <a:solidFill>
                <a:schemeClr val="bg1">
                  <a:lumMod val="95000"/>
                </a:schemeClr>
              </a:solidFill>
            </a:endParaRPr>
          </a:p>
          <a:p>
            <a:pPr>
              <a:spcBef>
                <a:spcPts val="400"/>
              </a:spcBef>
              <a:buSzPct val="120000"/>
            </a:pPr>
            <a:endParaRPr lang="en-GB" sz="1600" b="0" dirty="0"/>
          </a:p>
          <a:p>
            <a:pPr marL="0" indent="0">
              <a:spcBef>
                <a:spcPts val="400"/>
              </a:spcBef>
              <a:buSzPct val="120000"/>
              <a:buNone/>
            </a:pPr>
            <a:endParaRPr lang="en-GB" sz="1600" b="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1ED8AB9-2873-7B4A-8B4C-BB7F12D8FF5B}"/>
              </a:ext>
            </a:extLst>
          </p:cNvPr>
          <p:cNvSpPr txBox="1"/>
          <p:nvPr/>
        </p:nvSpPr>
        <p:spPr>
          <a:xfrm>
            <a:off x="7074233" y="1096142"/>
            <a:ext cx="34537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i="1" dirty="0"/>
              <a:t>Overview of existing instruments at AWAKE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347412F-9F13-6242-AC44-5AE68A4A08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216" y="6452504"/>
            <a:ext cx="584394" cy="292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8760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 2a/b beam instruments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7FF165EE-F759-9C42-ADBB-FF77C738E6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66707" y="6424993"/>
            <a:ext cx="1773923" cy="365125"/>
          </a:xfrm>
        </p:spPr>
        <p:txBody>
          <a:bodyPr/>
          <a:lstStyle/>
          <a:p>
            <a:r>
              <a:rPr lang="en-GB"/>
              <a:t>13 December 2024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298BCEC9-C719-2F4F-88D9-800C7B195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31936" y="6424993"/>
            <a:ext cx="6787386" cy="365125"/>
          </a:xfrm>
        </p:spPr>
        <p:txBody>
          <a:bodyPr/>
          <a:lstStyle/>
          <a:p>
            <a:r>
              <a:rPr lang="en-US"/>
              <a:t>Collette Pakuza | Overview of the AWAKE programme and related BI challenges for the coming years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53A34FA-2215-6A4E-8713-C96AB32B0F6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1" b="4556"/>
          <a:stretch/>
        </p:blipFill>
        <p:spPr>
          <a:xfrm>
            <a:off x="4604536" y="1085590"/>
            <a:ext cx="7179477" cy="5211301"/>
          </a:xfrm>
          <a:prstGeom prst="rect">
            <a:avLst/>
          </a:prstGeom>
        </p:spPr>
      </p:pic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CC69688E-4B4F-E64A-B096-7B2F0073DA09}"/>
              </a:ext>
            </a:extLst>
          </p:cNvPr>
          <p:cNvSpPr txBox="1">
            <a:spLocks/>
          </p:cNvSpPr>
          <p:nvPr/>
        </p:nvSpPr>
        <p:spPr>
          <a:xfrm>
            <a:off x="402627" y="1085591"/>
            <a:ext cx="4201909" cy="5211300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400"/>
              </a:spcBef>
              <a:buSzPct val="120000"/>
              <a:buNone/>
            </a:pPr>
            <a:r>
              <a:rPr lang="en-GB" sz="1600" dirty="0">
                <a:solidFill>
                  <a:schemeClr val="accent5"/>
                </a:solidFill>
              </a:rPr>
              <a:t>Beam position monitors:</a:t>
            </a:r>
            <a:endParaRPr lang="en-GB" sz="1600" b="0" dirty="0">
              <a:solidFill>
                <a:schemeClr val="accent5"/>
              </a:solidFill>
            </a:endParaRPr>
          </a:p>
          <a:p>
            <a:pPr marL="0" indent="0">
              <a:spcBef>
                <a:spcPts val="400"/>
              </a:spcBef>
              <a:buSzPct val="120000"/>
              <a:buNone/>
            </a:pPr>
            <a:r>
              <a:rPr lang="en-GB" sz="1600" dirty="0">
                <a:solidFill>
                  <a:srgbClr val="3E6CC2"/>
                </a:solidFill>
              </a:rPr>
              <a:t>Electrons</a:t>
            </a:r>
          </a:p>
          <a:p>
            <a:pPr>
              <a:spcBef>
                <a:spcPts val="400"/>
              </a:spcBef>
              <a:buSzPct val="120000"/>
            </a:pPr>
            <a:r>
              <a:rPr lang="en-GB" sz="1600" b="0" dirty="0"/>
              <a:t>7x 40 mm ID TRIUMF </a:t>
            </a:r>
            <a:r>
              <a:rPr lang="en-GB" sz="1600" b="0" dirty="0" err="1"/>
              <a:t>stripline</a:t>
            </a:r>
            <a:r>
              <a:rPr lang="en-GB" sz="1600" b="0" dirty="0"/>
              <a:t> BPMs in the e-line</a:t>
            </a:r>
          </a:p>
          <a:p>
            <a:pPr>
              <a:spcBef>
                <a:spcPts val="400"/>
              </a:spcBef>
              <a:buSzPct val="120000"/>
            </a:pPr>
            <a:r>
              <a:rPr lang="en-GB" sz="1600" b="0" dirty="0"/>
              <a:t>5x 60 mm ID TRIUMF </a:t>
            </a:r>
            <a:r>
              <a:rPr lang="en-GB" sz="1600" b="0" dirty="0" err="1"/>
              <a:t>stripline</a:t>
            </a:r>
            <a:r>
              <a:rPr lang="en-GB" sz="1600" b="0" dirty="0"/>
              <a:t> BPMs in the common line</a:t>
            </a:r>
          </a:p>
          <a:p>
            <a:pPr>
              <a:spcBef>
                <a:spcPts val="400"/>
              </a:spcBef>
              <a:buSzPct val="120000"/>
            </a:pPr>
            <a:r>
              <a:rPr lang="en-GB" sz="1600" b="0" dirty="0"/>
              <a:t>2 </a:t>
            </a:r>
            <a:r>
              <a:rPr lang="en-GB" sz="1600" b="0" dirty="0" err="1"/>
              <a:t>ChDR</a:t>
            </a:r>
            <a:r>
              <a:rPr lang="en-GB" sz="1600" b="0" dirty="0"/>
              <a:t> and 1 HF BPM in the common line (more in next slide)</a:t>
            </a:r>
          </a:p>
          <a:p>
            <a:pPr marL="0" indent="0">
              <a:spcBef>
                <a:spcPts val="400"/>
              </a:spcBef>
              <a:buSzPct val="120000"/>
              <a:buNone/>
            </a:pPr>
            <a:r>
              <a:rPr lang="en-GB" sz="1600" dirty="0">
                <a:solidFill>
                  <a:srgbClr val="FF0000"/>
                </a:solidFill>
              </a:rPr>
              <a:t>Protons</a:t>
            </a:r>
          </a:p>
          <a:p>
            <a:pPr>
              <a:spcBef>
                <a:spcPts val="400"/>
              </a:spcBef>
              <a:buSzPct val="120000"/>
            </a:pPr>
            <a:r>
              <a:rPr lang="en-GB" sz="1600" b="0" dirty="0"/>
              <a:t>20 button BPMs from SPS extraction to AWAKE</a:t>
            </a:r>
          </a:p>
          <a:p>
            <a:pPr>
              <a:spcBef>
                <a:spcPts val="400"/>
              </a:spcBef>
              <a:buSzPct val="120000"/>
            </a:pPr>
            <a:endParaRPr lang="en-GB" sz="1600" b="0" dirty="0"/>
          </a:p>
          <a:p>
            <a:pPr marL="0" indent="0">
              <a:spcBef>
                <a:spcPts val="400"/>
              </a:spcBef>
              <a:buSzPct val="120000"/>
              <a:buNone/>
            </a:pPr>
            <a:r>
              <a:rPr lang="en-GB" sz="1600" dirty="0">
                <a:solidFill>
                  <a:schemeClr val="accent5"/>
                </a:solidFill>
              </a:rPr>
              <a:t>Profile measurements:</a:t>
            </a:r>
          </a:p>
          <a:p>
            <a:pPr>
              <a:spcBef>
                <a:spcPts val="400"/>
              </a:spcBef>
              <a:buSzPct val="120000"/>
            </a:pPr>
            <a:r>
              <a:rPr lang="en-GB" sz="1600" b="0" dirty="0"/>
              <a:t>2+4 standard BTVs (Beam TVs) in the e and common line </a:t>
            </a:r>
          </a:p>
          <a:p>
            <a:pPr>
              <a:spcBef>
                <a:spcPts val="400"/>
              </a:spcBef>
              <a:buSzPct val="120000"/>
            </a:pPr>
            <a:r>
              <a:rPr lang="en-GB" sz="1600" b="0" dirty="0"/>
              <a:t>Additional BTVs installed by MPP </a:t>
            </a:r>
          </a:p>
          <a:p>
            <a:pPr>
              <a:spcBef>
                <a:spcPts val="400"/>
              </a:spcBef>
              <a:buSzPct val="120000"/>
            </a:pPr>
            <a:endParaRPr lang="en-GB" sz="1600" b="0" dirty="0"/>
          </a:p>
          <a:p>
            <a:pPr marL="0" indent="0">
              <a:spcBef>
                <a:spcPts val="400"/>
              </a:spcBef>
              <a:buSzPct val="120000"/>
              <a:buNone/>
            </a:pPr>
            <a:r>
              <a:rPr lang="en-GB" sz="1600" dirty="0">
                <a:solidFill>
                  <a:schemeClr val="accent5"/>
                </a:solidFill>
              </a:rPr>
              <a:t>Intensity:</a:t>
            </a:r>
          </a:p>
          <a:p>
            <a:pPr>
              <a:spcBef>
                <a:spcPts val="400"/>
              </a:spcBef>
              <a:buSzPct val="120000"/>
            </a:pPr>
            <a:r>
              <a:rPr lang="en-GB" sz="1600" b="0" dirty="0"/>
              <a:t>Faraday cup</a:t>
            </a:r>
          </a:p>
          <a:p>
            <a:pPr>
              <a:spcBef>
                <a:spcPts val="400"/>
              </a:spcBef>
              <a:buSzPct val="120000"/>
            </a:pPr>
            <a:r>
              <a:rPr lang="en-GB" sz="1600" b="0" dirty="0"/>
              <a:t>2 CTs</a:t>
            </a:r>
          </a:p>
          <a:p>
            <a:pPr>
              <a:spcBef>
                <a:spcPts val="400"/>
              </a:spcBef>
              <a:buSzPct val="120000"/>
            </a:pPr>
            <a:endParaRPr lang="en-GB" sz="1600" b="0" dirty="0">
              <a:solidFill>
                <a:schemeClr val="bg1">
                  <a:lumMod val="95000"/>
                </a:schemeClr>
              </a:solidFill>
            </a:endParaRPr>
          </a:p>
          <a:p>
            <a:pPr marL="0" indent="0">
              <a:spcBef>
                <a:spcPts val="400"/>
              </a:spcBef>
              <a:buSzPct val="120000"/>
              <a:buNone/>
            </a:pPr>
            <a:r>
              <a:rPr lang="en-GB" sz="1600" dirty="0">
                <a:solidFill>
                  <a:schemeClr val="bg1">
                    <a:lumMod val="95000"/>
                  </a:schemeClr>
                </a:solidFill>
              </a:rPr>
              <a:t>Electron energy: </a:t>
            </a:r>
          </a:p>
          <a:p>
            <a:pPr>
              <a:spcBef>
                <a:spcPts val="400"/>
              </a:spcBef>
              <a:buSzPct val="120000"/>
            </a:pPr>
            <a:r>
              <a:rPr lang="en-GB" sz="1600" b="0" dirty="0">
                <a:solidFill>
                  <a:schemeClr val="bg1">
                    <a:lumMod val="95000"/>
                  </a:schemeClr>
                </a:solidFill>
              </a:rPr>
              <a:t>Spectrometer imaging systems</a:t>
            </a:r>
          </a:p>
          <a:p>
            <a:pPr>
              <a:spcBef>
                <a:spcPts val="400"/>
              </a:spcBef>
              <a:buSzPct val="120000"/>
            </a:pPr>
            <a:endParaRPr lang="en-GB" sz="1600" b="0" dirty="0">
              <a:solidFill>
                <a:schemeClr val="bg1">
                  <a:lumMod val="95000"/>
                </a:schemeClr>
              </a:solidFill>
            </a:endParaRPr>
          </a:p>
          <a:p>
            <a:pPr marL="0" indent="0">
              <a:spcBef>
                <a:spcPts val="400"/>
              </a:spcBef>
              <a:buSzPct val="120000"/>
              <a:buNone/>
            </a:pPr>
            <a:r>
              <a:rPr lang="en-GB" sz="1600" b="0" dirty="0">
                <a:solidFill>
                  <a:schemeClr val="bg1">
                    <a:lumMod val="95000"/>
                  </a:schemeClr>
                </a:solidFill>
              </a:rPr>
              <a:t>Plus a lot of </a:t>
            </a:r>
            <a:r>
              <a:rPr lang="en-GB" sz="1600" dirty="0">
                <a:solidFill>
                  <a:schemeClr val="bg1">
                    <a:lumMod val="95000"/>
                  </a:schemeClr>
                </a:solidFill>
              </a:rPr>
              <a:t>digital cameras, motors, software</a:t>
            </a:r>
            <a:endParaRPr lang="en-GB" sz="1600" b="0" dirty="0">
              <a:solidFill>
                <a:schemeClr val="bg1">
                  <a:lumMod val="95000"/>
                </a:schemeClr>
              </a:solidFill>
            </a:endParaRPr>
          </a:p>
          <a:p>
            <a:pPr marL="0" indent="0">
              <a:spcBef>
                <a:spcPts val="400"/>
              </a:spcBef>
              <a:buSzPct val="120000"/>
              <a:buNone/>
            </a:pPr>
            <a:endParaRPr lang="en-GB" sz="1600" b="0" dirty="0">
              <a:solidFill>
                <a:schemeClr val="bg1">
                  <a:lumMod val="95000"/>
                </a:schemeClr>
              </a:solidFill>
            </a:endParaRPr>
          </a:p>
          <a:p>
            <a:pPr>
              <a:spcBef>
                <a:spcPts val="400"/>
              </a:spcBef>
              <a:buSzPct val="120000"/>
            </a:pPr>
            <a:endParaRPr lang="en-GB" sz="1600" b="0" dirty="0"/>
          </a:p>
          <a:p>
            <a:pPr marL="0" indent="0">
              <a:spcBef>
                <a:spcPts val="400"/>
              </a:spcBef>
              <a:buSzPct val="120000"/>
              <a:buNone/>
            </a:pPr>
            <a:endParaRPr lang="en-GB" sz="1600" b="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1ED8AB9-2873-7B4A-8B4C-BB7F12D8FF5B}"/>
              </a:ext>
            </a:extLst>
          </p:cNvPr>
          <p:cNvSpPr txBox="1"/>
          <p:nvPr/>
        </p:nvSpPr>
        <p:spPr>
          <a:xfrm>
            <a:off x="7074233" y="1096142"/>
            <a:ext cx="34537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i="1" dirty="0"/>
              <a:t>Overview of existing instruments at AWAKE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347412F-9F13-6242-AC44-5AE68A4A08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216" y="6452504"/>
            <a:ext cx="584394" cy="292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4031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 2a/b beam instruments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7FF165EE-F759-9C42-ADBB-FF77C738E6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66707" y="6424993"/>
            <a:ext cx="1773923" cy="365125"/>
          </a:xfrm>
        </p:spPr>
        <p:txBody>
          <a:bodyPr/>
          <a:lstStyle/>
          <a:p>
            <a:r>
              <a:rPr lang="en-GB"/>
              <a:t>13 December 2024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298BCEC9-C719-2F4F-88D9-800C7B195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31936" y="6424993"/>
            <a:ext cx="6787386" cy="365125"/>
          </a:xfrm>
        </p:spPr>
        <p:txBody>
          <a:bodyPr/>
          <a:lstStyle/>
          <a:p>
            <a:r>
              <a:rPr lang="en-US"/>
              <a:t>Collette Pakuza | Overview of the AWAKE programme and related BI challenges for the coming years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53A34FA-2215-6A4E-8713-C96AB32B0F6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1" b="4556"/>
          <a:stretch/>
        </p:blipFill>
        <p:spPr>
          <a:xfrm>
            <a:off x="4604536" y="1085590"/>
            <a:ext cx="7179477" cy="5211301"/>
          </a:xfrm>
          <a:prstGeom prst="rect">
            <a:avLst/>
          </a:prstGeom>
        </p:spPr>
      </p:pic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CC69688E-4B4F-E64A-B096-7B2F0073DA09}"/>
              </a:ext>
            </a:extLst>
          </p:cNvPr>
          <p:cNvSpPr txBox="1">
            <a:spLocks/>
          </p:cNvSpPr>
          <p:nvPr/>
        </p:nvSpPr>
        <p:spPr>
          <a:xfrm>
            <a:off x="402627" y="1085591"/>
            <a:ext cx="4201909" cy="5211300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400"/>
              </a:spcBef>
              <a:buSzPct val="120000"/>
              <a:buNone/>
            </a:pPr>
            <a:r>
              <a:rPr lang="en-GB" sz="1600" dirty="0">
                <a:solidFill>
                  <a:schemeClr val="accent5"/>
                </a:solidFill>
              </a:rPr>
              <a:t>Beam position monitors:</a:t>
            </a:r>
            <a:endParaRPr lang="en-GB" sz="1600" b="0" dirty="0">
              <a:solidFill>
                <a:schemeClr val="accent5"/>
              </a:solidFill>
            </a:endParaRPr>
          </a:p>
          <a:p>
            <a:pPr marL="0" indent="0">
              <a:spcBef>
                <a:spcPts val="400"/>
              </a:spcBef>
              <a:buSzPct val="120000"/>
              <a:buNone/>
            </a:pPr>
            <a:r>
              <a:rPr lang="en-GB" sz="1600" dirty="0">
                <a:solidFill>
                  <a:srgbClr val="3E6CC2"/>
                </a:solidFill>
              </a:rPr>
              <a:t>Electrons</a:t>
            </a:r>
          </a:p>
          <a:p>
            <a:pPr>
              <a:spcBef>
                <a:spcPts val="400"/>
              </a:spcBef>
              <a:buSzPct val="120000"/>
            </a:pPr>
            <a:r>
              <a:rPr lang="en-GB" sz="1600" b="0" dirty="0"/>
              <a:t>7x 40 mm ID TRIUMF </a:t>
            </a:r>
            <a:r>
              <a:rPr lang="en-GB" sz="1600" b="0" dirty="0" err="1"/>
              <a:t>stripline</a:t>
            </a:r>
            <a:r>
              <a:rPr lang="en-GB" sz="1600" b="0" dirty="0"/>
              <a:t> BPMs in the e-line</a:t>
            </a:r>
          </a:p>
          <a:p>
            <a:pPr>
              <a:spcBef>
                <a:spcPts val="400"/>
              </a:spcBef>
              <a:buSzPct val="120000"/>
            </a:pPr>
            <a:r>
              <a:rPr lang="en-GB" sz="1600" b="0" dirty="0"/>
              <a:t>5x 60 mm ID TRIUMF </a:t>
            </a:r>
            <a:r>
              <a:rPr lang="en-GB" sz="1600" b="0" dirty="0" err="1"/>
              <a:t>stripline</a:t>
            </a:r>
            <a:r>
              <a:rPr lang="en-GB" sz="1600" b="0" dirty="0"/>
              <a:t> BPMs in the common line</a:t>
            </a:r>
          </a:p>
          <a:p>
            <a:pPr>
              <a:spcBef>
                <a:spcPts val="400"/>
              </a:spcBef>
              <a:buSzPct val="120000"/>
            </a:pPr>
            <a:r>
              <a:rPr lang="en-GB" sz="1600" b="0" dirty="0"/>
              <a:t>2 </a:t>
            </a:r>
            <a:r>
              <a:rPr lang="en-GB" sz="1600" b="0" dirty="0" err="1"/>
              <a:t>ChDR</a:t>
            </a:r>
            <a:r>
              <a:rPr lang="en-GB" sz="1600" b="0" dirty="0"/>
              <a:t> and 1 HF BPM in the common line (more in next slide)</a:t>
            </a:r>
          </a:p>
          <a:p>
            <a:pPr marL="0" indent="0">
              <a:spcBef>
                <a:spcPts val="400"/>
              </a:spcBef>
              <a:buSzPct val="120000"/>
              <a:buNone/>
            </a:pPr>
            <a:r>
              <a:rPr lang="en-GB" sz="1600" dirty="0">
                <a:solidFill>
                  <a:srgbClr val="FF0000"/>
                </a:solidFill>
              </a:rPr>
              <a:t>Protons</a:t>
            </a:r>
          </a:p>
          <a:p>
            <a:pPr>
              <a:spcBef>
                <a:spcPts val="400"/>
              </a:spcBef>
              <a:buSzPct val="120000"/>
            </a:pPr>
            <a:r>
              <a:rPr lang="en-GB" sz="1600" b="0" dirty="0"/>
              <a:t>20 button BPMs from SPS extraction to AWAKE</a:t>
            </a:r>
          </a:p>
          <a:p>
            <a:pPr>
              <a:spcBef>
                <a:spcPts val="400"/>
              </a:spcBef>
              <a:buSzPct val="120000"/>
            </a:pPr>
            <a:endParaRPr lang="en-GB" sz="1600" b="0" dirty="0"/>
          </a:p>
          <a:p>
            <a:pPr marL="0" indent="0">
              <a:spcBef>
                <a:spcPts val="400"/>
              </a:spcBef>
              <a:buSzPct val="120000"/>
              <a:buNone/>
            </a:pPr>
            <a:r>
              <a:rPr lang="en-GB" sz="1600" dirty="0">
                <a:solidFill>
                  <a:schemeClr val="accent5"/>
                </a:solidFill>
              </a:rPr>
              <a:t>Profile measurements:</a:t>
            </a:r>
          </a:p>
          <a:p>
            <a:pPr>
              <a:spcBef>
                <a:spcPts val="400"/>
              </a:spcBef>
              <a:buSzPct val="120000"/>
            </a:pPr>
            <a:r>
              <a:rPr lang="en-GB" sz="1600" b="0" dirty="0"/>
              <a:t>2+4 standard BTVs (Beam TVs) in the e and common line </a:t>
            </a:r>
          </a:p>
          <a:p>
            <a:pPr>
              <a:spcBef>
                <a:spcPts val="400"/>
              </a:spcBef>
              <a:buSzPct val="120000"/>
            </a:pPr>
            <a:r>
              <a:rPr lang="en-GB" sz="1600" b="0" dirty="0"/>
              <a:t>Additional BTVs installed by MPP </a:t>
            </a:r>
          </a:p>
          <a:p>
            <a:pPr>
              <a:spcBef>
                <a:spcPts val="400"/>
              </a:spcBef>
              <a:buSzPct val="120000"/>
            </a:pPr>
            <a:endParaRPr lang="en-GB" sz="1600" b="0" dirty="0"/>
          </a:p>
          <a:p>
            <a:pPr marL="0" indent="0">
              <a:spcBef>
                <a:spcPts val="400"/>
              </a:spcBef>
              <a:buSzPct val="120000"/>
              <a:buNone/>
            </a:pPr>
            <a:r>
              <a:rPr lang="en-GB" sz="1600" dirty="0">
                <a:solidFill>
                  <a:schemeClr val="accent5"/>
                </a:solidFill>
              </a:rPr>
              <a:t>Intensity:</a:t>
            </a:r>
          </a:p>
          <a:p>
            <a:pPr>
              <a:spcBef>
                <a:spcPts val="400"/>
              </a:spcBef>
              <a:buSzPct val="120000"/>
            </a:pPr>
            <a:r>
              <a:rPr lang="en-GB" sz="1600" b="0" dirty="0"/>
              <a:t>Faraday cup</a:t>
            </a:r>
          </a:p>
          <a:p>
            <a:pPr>
              <a:spcBef>
                <a:spcPts val="400"/>
              </a:spcBef>
              <a:buSzPct val="120000"/>
            </a:pPr>
            <a:r>
              <a:rPr lang="en-GB" sz="1600" b="0" dirty="0"/>
              <a:t>2 CTs</a:t>
            </a:r>
          </a:p>
          <a:p>
            <a:pPr>
              <a:spcBef>
                <a:spcPts val="400"/>
              </a:spcBef>
              <a:buSzPct val="120000"/>
            </a:pPr>
            <a:endParaRPr lang="en-GB" sz="1600" b="0" dirty="0"/>
          </a:p>
          <a:p>
            <a:pPr marL="0" indent="0">
              <a:spcBef>
                <a:spcPts val="400"/>
              </a:spcBef>
              <a:buSzPct val="120000"/>
              <a:buNone/>
            </a:pPr>
            <a:r>
              <a:rPr lang="en-GB" sz="1600" dirty="0">
                <a:solidFill>
                  <a:schemeClr val="accent5"/>
                </a:solidFill>
              </a:rPr>
              <a:t>Electron energy: </a:t>
            </a:r>
          </a:p>
          <a:p>
            <a:pPr>
              <a:spcBef>
                <a:spcPts val="400"/>
              </a:spcBef>
              <a:buSzPct val="120000"/>
            </a:pPr>
            <a:r>
              <a:rPr lang="en-GB" sz="1600" b="0" dirty="0">
                <a:solidFill>
                  <a:schemeClr val="bg2">
                    <a:lumMod val="10000"/>
                  </a:schemeClr>
                </a:solidFill>
              </a:rPr>
              <a:t>Spectrometer imaging systems</a:t>
            </a:r>
          </a:p>
          <a:p>
            <a:pPr>
              <a:spcBef>
                <a:spcPts val="400"/>
              </a:spcBef>
              <a:buSzPct val="120000"/>
            </a:pPr>
            <a:endParaRPr lang="en-GB" sz="1600" b="0" dirty="0">
              <a:solidFill>
                <a:schemeClr val="bg1">
                  <a:lumMod val="95000"/>
                </a:schemeClr>
              </a:solidFill>
            </a:endParaRPr>
          </a:p>
          <a:p>
            <a:pPr marL="0" indent="0">
              <a:spcBef>
                <a:spcPts val="400"/>
              </a:spcBef>
              <a:buSzPct val="120000"/>
              <a:buNone/>
            </a:pPr>
            <a:r>
              <a:rPr lang="en-GB" sz="1600" b="0" dirty="0">
                <a:solidFill>
                  <a:schemeClr val="bg1">
                    <a:lumMod val="95000"/>
                  </a:schemeClr>
                </a:solidFill>
              </a:rPr>
              <a:t>Plus a lot of </a:t>
            </a:r>
            <a:r>
              <a:rPr lang="en-GB" sz="1600" dirty="0">
                <a:solidFill>
                  <a:schemeClr val="bg1">
                    <a:lumMod val="95000"/>
                  </a:schemeClr>
                </a:solidFill>
              </a:rPr>
              <a:t>digital cameras, motors, software</a:t>
            </a:r>
            <a:endParaRPr lang="en-GB" sz="1600" b="0" dirty="0">
              <a:solidFill>
                <a:schemeClr val="bg1">
                  <a:lumMod val="95000"/>
                </a:schemeClr>
              </a:solidFill>
            </a:endParaRPr>
          </a:p>
          <a:p>
            <a:pPr marL="0" indent="0">
              <a:spcBef>
                <a:spcPts val="400"/>
              </a:spcBef>
              <a:buSzPct val="120000"/>
              <a:buNone/>
            </a:pPr>
            <a:endParaRPr lang="en-GB" sz="1600" b="0" dirty="0">
              <a:solidFill>
                <a:schemeClr val="bg1">
                  <a:lumMod val="95000"/>
                </a:schemeClr>
              </a:solidFill>
            </a:endParaRPr>
          </a:p>
          <a:p>
            <a:pPr>
              <a:spcBef>
                <a:spcPts val="400"/>
              </a:spcBef>
              <a:buSzPct val="120000"/>
            </a:pPr>
            <a:endParaRPr lang="en-GB" sz="1600" b="0" dirty="0"/>
          </a:p>
          <a:p>
            <a:pPr marL="0" indent="0">
              <a:spcBef>
                <a:spcPts val="400"/>
              </a:spcBef>
              <a:buSzPct val="120000"/>
              <a:buNone/>
            </a:pPr>
            <a:endParaRPr lang="en-GB" sz="1600" b="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1ED8AB9-2873-7B4A-8B4C-BB7F12D8FF5B}"/>
              </a:ext>
            </a:extLst>
          </p:cNvPr>
          <p:cNvSpPr txBox="1"/>
          <p:nvPr/>
        </p:nvSpPr>
        <p:spPr>
          <a:xfrm>
            <a:off x="7074233" y="1096142"/>
            <a:ext cx="34537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i="1" dirty="0"/>
              <a:t>Overview of existing instruments at AWAKE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347412F-9F13-6242-AC44-5AE68A4A08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216" y="6452504"/>
            <a:ext cx="584394" cy="292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0142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 2a/b beam instruments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7FF165EE-F759-9C42-ADBB-FF77C738E6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66707" y="6424993"/>
            <a:ext cx="1773923" cy="365125"/>
          </a:xfrm>
        </p:spPr>
        <p:txBody>
          <a:bodyPr/>
          <a:lstStyle/>
          <a:p>
            <a:r>
              <a:rPr lang="en-GB"/>
              <a:t>13 December 2024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298BCEC9-C719-2F4F-88D9-800C7B195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31936" y="6424993"/>
            <a:ext cx="6787386" cy="365125"/>
          </a:xfrm>
        </p:spPr>
        <p:txBody>
          <a:bodyPr/>
          <a:lstStyle/>
          <a:p>
            <a:r>
              <a:rPr lang="en-US"/>
              <a:t>Collette Pakuza | Overview of the AWAKE programme and related BI challenges for the coming years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53A34FA-2215-6A4E-8713-C96AB32B0F6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1" b="4556"/>
          <a:stretch/>
        </p:blipFill>
        <p:spPr>
          <a:xfrm>
            <a:off x="4604536" y="1085590"/>
            <a:ext cx="7179477" cy="5211301"/>
          </a:xfrm>
          <a:prstGeom prst="rect">
            <a:avLst/>
          </a:prstGeom>
        </p:spPr>
      </p:pic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CC69688E-4B4F-E64A-B096-7B2F0073DA09}"/>
              </a:ext>
            </a:extLst>
          </p:cNvPr>
          <p:cNvSpPr txBox="1">
            <a:spLocks/>
          </p:cNvSpPr>
          <p:nvPr/>
        </p:nvSpPr>
        <p:spPr>
          <a:xfrm>
            <a:off x="402627" y="1085591"/>
            <a:ext cx="4201909" cy="5211300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400"/>
              </a:spcBef>
              <a:buSzPct val="120000"/>
              <a:buNone/>
            </a:pPr>
            <a:r>
              <a:rPr lang="en-GB" sz="1600" dirty="0">
                <a:solidFill>
                  <a:schemeClr val="accent5"/>
                </a:solidFill>
              </a:rPr>
              <a:t>Beam position monitors:</a:t>
            </a:r>
            <a:endParaRPr lang="en-GB" sz="1600" b="0" dirty="0">
              <a:solidFill>
                <a:schemeClr val="accent5"/>
              </a:solidFill>
            </a:endParaRPr>
          </a:p>
          <a:p>
            <a:pPr marL="0" indent="0">
              <a:spcBef>
                <a:spcPts val="400"/>
              </a:spcBef>
              <a:buSzPct val="120000"/>
              <a:buNone/>
            </a:pPr>
            <a:r>
              <a:rPr lang="en-GB" sz="1600" dirty="0">
                <a:solidFill>
                  <a:srgbClr val="3E6CC2"/>
                </a:solidFill>
              </a:rPr>
              <a:t>Electrons</a:t>
            </a:r>
          </a:p>
          <a:p>
            <a:pPr>
              <a:spcBef>
                <a:spcPts val="400"/>
              </a:spcBef>
              <a:buSzPct val="120000"/>
            </a:pPr>
            <a:r>
              <a:rPr lang="en-GB" sz="1600" b="0" dirty="0"/>
              <a:t>7x 40 mm ID TRIUMF </a:t>
            </a:r>
            <a:r>
              <a:rPr lang="en-GB" sz="1600" b="0" dirty="0" err="1"/>
              <a:t>stripline</a:t>
            </a:r>
            <a:r>
              <a:rPr lang="en-GB" sz="1600" b="0" dirty="0"/>
              <a:t> BPMs in the e-line</a:t>
            </a:r>
          </a:p>
          <a:p>
            <a:pPr>
              <a:spcBef>
                <a:spcPts val="400"/>
              </a:spcBef>
              <a:buSzPct val="120000"/>
            </a:pPr>
            <a:r>
              <a:rPr lang="en-GB" sz="1600" b="0" dirty="0"/>
              <a:t>5x 60 mm ID TRIUMF </a:t>
            </a:r>
            <a:r>
              <a:rPr lang="en-GB" sz="1600" b="0" dirty="0" err="1"/>
              <a:t>stripline</a:t>
            </a:r>
            <a:r>
              <a:rPr lang="en-GB" sz="1600" b="0" dirty="0"/>
              <a:t> BPMs in the common line</a:t>
            </a:r>
          </a:p>
          <a:p>
            <a:pPr>
              <a:spcBef>
                <a:spcPts val="400"/>
              </a:spcBef>
              <a:buSzPct val="120000"/>
            </a:pPr>
            <a:r>
              <a:rPr lang="en-GB" sz="1600" b="0" dirty="0"/>
              <a:t>2 </a:t>
            </a:r>
            <a:r>
              <a:rPr lang="en-GB" sz="1600" b="0" dirty="0" err="1"/>
              <a:t>ChDR</a:t>
            </a:r>
            <a:r>
              <a:rPr lang="en-GB" sz="1600" b="0" dirty="0"/>
              <a:t> and 1 HF BPM in the common line (more in next slide)</a:t>
            </a:r>
          </a:p>
          <a:p>
            <a:pPr marL="0" indent="0">
              <a:spcBef>
                <a:spcPts val="400"/>
              </a:spcBef>
              <a:buSzPct val="120000"/>
              <a:buNone/>
            </a:pPr>
            <a:r>
              <a:rPr lang="en-GB" sz="1600" dirty="0">
                <a:solidFill>
                  <a:srgbClr val="FF0000"/>
                </a:solidFill>
              </a:rPr>
              <a:t>Protons</a:t>
            </a:r>
          </a:p>
          <a:p>
            <a:pPr>
              <a:spcBef>
                <a:spcPts val="400"/>
              </a:spcBef>
              <a:buSzPct val="120000"/>
            </a:pPr>
            <a:r>
              <a:rPr lang="en-GB" sz="1600" b="0" dirty="0"/>
              <a:t>20 button BPMs from SPS extraction to AWAKE</a:t>
            </a:r>
          </a:p>
          <a:p>
            <a:pPr>
              <a:spcBef>
                <a:spcPts val="400"/>
              </a:spcBef>
              <a:buSzPct val="120000"/>
            </a:pPr>
            <a:endParaRPr lang="en-GB" sz="1600" b="0" dirty="0"/>
          </a:p>
          <a:p>
            <a:pPr marL="0" indent="0">
              <a:spcBef>
                <a:spcPts val="400"/>
              </a:spcBef>
              <a:buSzPct val="120000"/>
              <a:buNone/>
            </a:pPr>
            <a:r>
              <a:rPr lang="en-GB" sz="1600" dirty="0">
                <a:solidFill>
                  <a:schemeClr val="accent5"/>
                </a:solidFill>
              </a:rPr>
              <a:t>Profile measurements:</a:t>
            </a:r>
          </a:p>
          <a:p>
            <a:pPr>
              <a:spcBef>
                <a:spcPts val="400"/>
              </a:spcBef>
              <a:buSzPct val="120000"/>
            </a:pPr>
            <a:r>
              <a:rPr lang="en-GB" sz="1600" b="0" dirty="0"/>
              <a:t>2+4 standard BTVs (Beam TVs) in the e and common line </a:t>
            </a:r>
          </a:p>
          <a:p>
            <a:pPr>
              <a:spcBef>
                <a:spcPts val="400"/>
              </a:spcBef>
              <a:buSzPct val="120000"/>
            </a:pPr>
            <a:r>
              <a:rPr lang="en-GB" sz="1600" b="0" dirty="0"/>
              <a:t>Additional BTVs installed by MPP </a:t>
            </a:r>
          </a:p>
          <a:p>
            <a:pPr>
              <a:spcBef>
                <a:spcPts val="400"/>
              </a:spcBef>
              <a:buSzPct val="120000"/>
            </a:pPr>
            <a:endParaRPr lang="en-GB" sz="1600" b="0" dirty="0"/>
          </a:p>
          <a:p>
            <a:pPr marL="0" indent="0">
              <a:spcBef>
                <a:spcPts val="400"/>
              </a:spcBef>
              <a:buSzPct val="120000"/>
              <a:buNone/>
            </a:pPr>
            <a:r>
              <a:rPr lang="en-GB" sz="1600" dirty="0">
                <a:solidFill>
                  <a:schemeClr val="accent5"/>
                </a:solidFill>
              </a:rPr>
              <a:t>Intensity:</a:t>
            </a:r>
          </a:p>
          <a:p>
            <a:pPr>
              <a:spcBef>
                <a:spcPts val="400"/>
              </a:spcBef>
              <a:buSzPct val="120000"/>
            </a:pPr>
            <a:r>
              <a:rPr lang="en-GB" sz="1600" b="0" dirty="0"/>
              <a:t>Faraday cup</a:t>
            </a:r>
          </a:p>
          <a:p>
            <a:pPr>
              <a:spcBef>
                <a:spcPts val="400"/>
              </a:spcBef>
              <a:buSzPct val="120000"/>
            </a:pPr>
            <a:r>
              <a:rPr lang="en-GB" sz="1600" b="0" dirty="0"/>
              <a:t>2 CTs</a:t>
            </a:r>
          </a:p>
          <a:p>
            <a:pPr>
              <a:spcBef>
                <a:spcPts val="400"/>
              </a:spcBef>
              <a:buSzPct val="120000"/>
            </a:pPr>
            <a:endParaRPr lang="en-GB" sz="1600" b="0" dirty="0"/>
          </a:p>
          <a:p>
            <a:pPr marL="0" indent="0">
              <a:spcBef>
                <a:spcPts val="400"/>
              </a:spcBef>
              <a:buSzPct val="120000"/>
              <a:buNone/>
            </a:pPr>
            <a:r>
              <a:rPr lang="en-GB" sz="1600" dirty="0">
                <a:solidFill>
                  <a:schemeClr val="accent5"/>
                </a:solidFill>
              </a:rPr>
              <a:t>Electron energy: </a:t>
            </a:r>
          </a:p>
          <a:p>
            <a:pPr>
              <a:spcBef>
                <a:spcPts val="400"/>
              </a:spcBef>
              <a:buSzPct val="120000"/>
            </a:pPr>
            <a:r>
              <a:rPr lang="en-GB" sz="1600" b="0" dirty="0">
                <a:solidFill>
                  <a:schemeClr val="bg2">
                    <a:lumMod val="10000"/>
                  </a:schemeClr>
                </a:solidFill>
              </a:rPr>
              <a:t>Spectrometer imaging systems</a:t>
            </a:r>
          </a:p>
          <a:p>
            <a:pPr>
              <a:spcBef>
                <a:spcPts val="400"/>
              </a:spcBef>
              <a:buSzPct val="120000"/>
            </a:pPr>
            <a:endParaRPr lang="en-GB" sz="1600" b="0" dirty="0"/>
          </a:p>
          <a:p>
            <a:pPr marL="0" indent="0">
              <a:spcBef>
                <a:spcPts val="400"/>
              </a:spcBef>
              <a:buSzPct val="120000"/>
              <a:buNone/>
            </a:pPr>
            <a:r>
              <a:rPr lang="en-GB" sz="1600" b="0" dirty="0"/>
              <a:t>Plus a lot of </a:t>
            </a:r>
            <a:r>
              <a:rPr lang="en-GB" sz="1600" dirty="0"/>
              <a:t>digital cameras, motors, software</a:t>
            </a:r>
            <a:endParaRPr lang="en-GB" sz="1600" b="0" dirty="0"/>
          </a:p>
          <a:p>
            <a:pPr marL="0" indent="0">
              <a:spcBef>
                <a:spcPts val="400"/>
              </a:spcBef>
              <a:buSzPct val="120000"/>
              <a:buNone/>
            </a:pPr>
            <a:endParaRPr lang="en-GB" sz="1600" b="0" dirty="0"/>
          </a:p>
          <a:p>
            <a:pPr>
              <a:spcBef>
                <a:spcPts val="400"/>
              </a:spcBef>
              <a:buSzPct val="120000"/>
            </a:pPr>
            <a:endParaRPr lang="en-GB" sz="1600" b="0" dirty="0"/>
          </a:p>
          <a:p>
            <a:pPr marL="0" indent="0">
              <a:spcBef>
                <a:spcPts val="400"/>
              </a:spcBef>
              <a:buSzPct val="120000"/>
              <a:buNone/>
            </a:pPr>
            <a:endParaRPr lang="en-GB" sz="1600" b="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1ED8AB9-2873-7B4A-8B4C-BB7F12D8FF5B}"/>
              </a:ext>
            </a:extLst>
          </p:cNvPr>
          <p:cNvSpPr txBox="1"/>
          <p:nvPr/>
        </p:nvSpPr>
        <p:spPr>
          <a:xfrm>
            <a:off x="7074233" y="1096142"/>
            <a:ext cx="34537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i="1" dirty="0"/>
              <a:t>Overview of existing instruments at AWAKE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347412F-9F13-6242-AC44-5AE68A4A08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216" y="6452504"/>
            <a:ext cx="584394" cy="292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282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Run 2a/b beam instruments – High frequency PUs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7FF165EE-F759-9C42-ADBB-FF77C738E6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66707" y="6424993"/>
            <a:ext cx="1773923" cy="365125"/>
          </a:xfrm>
        </p:spPr>
        <p:txBody>
          <a:bodyPr/>
          <a:lstStyle/>
          <a:p>
            <a:r>
              <a:rPr lang="en-GB"/>
              <a:t>13 December 2024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298BCEC9-C719-2F4F-88D9-800C7B195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31936" y="6424993"/>
            <a:ext cx="6787386" cy="365125"/>
          </a:xfrm>
        </p:spPr>
        <p:txBody>
          <a:bodyPr/>
          <a:lstStyle/>
          <a:p>
            <a:r>
              <a:rPr lang="en-US"/>
              <a:t>Collette Pakuza | Overview of the AWAKE programme and related BI challenges for the coming years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A583F1-07E0-2340-AF79-3B5A04CF7126}"/>
              </a:ext>
            </a:extLst>
          </p:cNvPr>
          <p:cNvSpPr txBox="1"/>
          <p:nvPr/>
        </p:nvSpPr>
        <p:spPr>
          <a:xfrm>
            <a:off x="402541" y="1183470"/>
            <a:ext cx="3944858" cy="53501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spcBef>
                <a:spcPts val="1000"/>
              </a:spcBef>
              <a:buSzPct val="120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High frequency PUs include:</a:t>
            </a:r>
          </a:p>
          <a:p>
            <a:pPr marL="742950" lvl="1" indent="-285750">
              <a:spcBef>
                <a:spcPts val="1000"/>
              </a:spcBef>
              <a:buSzPct val="120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BPM based on generation of Cherenkov diffraction radiation (</a:t>
            </a:r>
            <a:r>
              <a:rPr lang="en-US" dirty="0" err="1">
                <a:solidFill>
                  <a:schemeClr val="bg2">
                    <a:lumMod val="10000"/>
                  </a:schemeClr>
                </a:solidFill>
              </a:rPr>
              <a:t>ChDR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BPM)</a:t>
            </a:r>
          </a:p>
          <a:p>
            <a:pPr marL="742950" lvl="1" indent="-285750">
              <a:spcBef>
                <a:spcPts val="1000"/>
              </a:spcBef>
              <a:buSzPct val="120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HF DESY inspired conical shaped button BPM </a:t>
            </a:r>
          </a:p>
          <a:p>
            <a:pPr marL="285750" indent="-285750">
              <a:spcBef>
                <a:spcPts val="1000"/>
              </a:spcBef>
              <a:buSzPct val="120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Designed to operate at sufficiently high frequencies (30 GHz) to isolate only the electron signal to be able to </a:t>
            </a:r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measure electrons in the presence of the more-intense proton bunches </a:t>
            </a:r>
          </a:p>
          <a:p>
            <a:pPr marL="285750" indent="-285750">
              <a:spcBef>
                <a:spcPts val="1000"/>
              </a:spcBef>
              <a:buSzPct val="120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Which the existing </a:t>
            </a:r>
            <a:r>
              <a:rPr lang="en-US" dirty="0" err="1">
                <a:solidFill>
                  <a:schemeClr val="bg2">
                    <a:lumMod val="10000"/>
                  </a:schemeClr>
                </a:solidFill>
              </a:rPr>
              <a:t>stripline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BPMs cannot do as they operate in region of the spectrum where proton signal dominates  </a:t>
            </a:r>
          </a:p>
          <a:p>
            <a:pPr marL="285750" indent="-285750">
              <a:spcBef>
                <a:spcPts val="1000"/>
              </a:spcBef>
              <a:buSzPct val="120000"/>
              <a:buFont typeface="Arial" panose="020B0604020202020204" pitchFamily="34" charset="0"/>
              <a:buChar char="•"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7DBD850-5ADB-DC4E-A0A1-14D99BF078B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4930" y="1102228"/>
            <a:ext cx="2763554" cy="196775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2C5F016-D09F-F644-AD79-7412A9520910}"/>
              </a:ext>
            </a:extLst>
          </p:cNvPr>
          <p:cNvSpPr txBox="1"/>
          <p:nvPr/>
        </p:nvSpPr>
        <p:spPr>
          <a:xfrm>
            <a:off x="9299271" y="3135604"/>
            <a:ext cx="19939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>
                <a:solidFill>
                  <a:srgbClr val="01329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Conical button BPM comparison to LEP-type Button BPM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57F386A-2BA7-ED4E-802C-F236DAAAEE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1876" y="1256742"/>
            <a:ext cx="2639700" cy="276029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793655E4-21C7-D24C-A787-64715CCCB6A3}"/>
              </a:ext>
            </a:extLst>
          </p:cNvPr>
          <p:cNvSpPr txBox="1"/>
          <p:nvPr/>
        </p:nvSpPr>
        <p:spPr>
          <a:xfrm>
            <a:off x="6240643" y="4037180"/>
            <a:ext cx="18900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rgbClr val="01329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AWAKE ChDR BPM </a:t>
            </a:r>
          </a:p>
        </p:txBody>
      </p:sp>
      <p:pic>
        <p:nvPicPr>
          <p:cNvPr id="17" name="Picture 16" descr="https://lh3.googleusercontent.com/pw/AP1GczOcibHdYpLvCls7VR2Y2sytpr6d7RqOwAf7oqCmBk_2wiru48mo6Jygr5pNynIWkIWvzo6iv5urWd_fyY8esmnrK5cJ3Ds7Ue6MQajjHOpP8X8eCfLL91ouI7n4RL3QQ4EVG-2s9EhCSiHyBV3wsKf1e12R408Cb0CePRm_6jUyaVu4GtRlXJknyyKDmvWaIU32KxA85W_i1tbwRh9vsGFPjdg4Y309dqTLk5_aKjeGVZVL_ANvLN1J1NM6l78qih82lXmcCLg5hsdKCjZO6A7bW8lSrOyln3CDF2ohLa73Gco6azt_ajnSRDllCBJm82ADu6sRgq_Tr-bnTyp7nIbmjTjQzt73PVDXUG5VxtBBWtYYia1yOZOv1A3bPzr02ZYwfbsi8RqiJA7R1jbOpSBAYUN9G770May8rcFMU8fQw4dxypu2XP_6_UGx2HIlJBDO3MqQnAOIjqu6p6gp71nAs2W-4NkCWQbQkcotIoVB8llMksKWmDLBq5DhYdHOZXAUv9dUh8sncCx9asFnf8ogqFSWLOgW3y3blJ2NwcJUlyit4PtswiO7mgBV5-UBJ_tzwsbPk-mlUuTKClI8jp5GkeAC_HkRRp561841xe3g0EzUWCdlRmrKRBG85Z2HtcBmRVPMTZs2w6syelDAq7tQE0SWS8hNmlorS-4m0jwI61UWPzJfXiWvPIoAqWVr2Ye9nhhsUjh6g98COXk3-OYQNegE_iE5z0-YTgvqBFLqZsT318p_PEXeRiBTssF4x9zAC1ESGTjMJ-7ayISwcdRTGpjZ-xdBkBt7r7BCjPUgss-AKZNu5q0P29WYQW2GL43MkMai2ZOmL4QKsnKeFbiP97OzHnnCTsmbxa5RpC2qHPVixJJ4hqWAr9x_P9oZk5QUnWbkffCzJRBaAi4pQFBgStO6t7w5Pf0A2TTSqBqL5M9Hfdcr8w0AS_KPwBXAf4Hx8BIWzeFNjvka7AmWouwmw9pFUpBV=w480-h854-s-no-gm?authuser=0">
            <a:extLst>
              <a:ext uri="{FF2B5EF4-FFF2-40B4-BE49-F238E27FC236}">
                <a16:creationId xmlns:a16="http://schemas.microsoft.com/office/drawing/2014/main" id="{8E2C7977-B291-4E49-9E76-4D6301C2281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83" t="28088" r="26972" b="33664"/>
          <a:stretch/>
        </p:blipFill>
        <p:spPr bwMode="auto">
          <a:xfrm>
            <a:off x="7466569" y="1067341"/>
            <a:ext cx="819984" cy="1482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76CD239-BB2E-314B-A023-7D53B2F9094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30887"/>
          <a:stretch/>
        </p:blipFill>
        <p:spPr>
          <a:xfrm>
            <a:off x="7761867" y="4082394"/>
            <a:ext cx="3878763" cy="2229302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23BFBF2-3111-F044-A427-E3012D9097C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4216" y="6452504"/>
            <a:ext cx="584394" cy="29219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E169BE4-ACD3-AF4A-855B-83569791C54E}"/>
              </a:ext>
            </a:extLst>
          </p:cNvPr>
          <p:cNvSpPr txBox="1"/>
          <p:nvPr/>
        </p:nvSpPr>
        <p:spPr>
          <a:xfrm>
            <a:off x="5486986" y="1548385"/>
            <a:ext cx="823944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100" dirty="0">
                <a:solidFill>
                  <a:schemeClr val="bg1"/>
                </a:solidFill>
              </a:rPr>
              <a:t>Alumina rods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7A1B7B-F35B-C84C-A42A-C2E04900F995}"/>
              </a:ext>
            </a:extLst>
          </p:cNvPr>
          <p:cNvSpPr txBox="1"/>
          <p:nvPr/>
        </p:nvSpPr>
        <p:spPr>
          <a:xfrm>
            <a:off x="7522207" y="1093059"/>
            <a:ext cx="800095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000" dirty="0">
                <a:solidFill>
                  <a:schemeClr val="bg1"/>
                </a:solidFill>
              </a:rPr>
              <a:t>Alumina rod surface flush to beampipe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DD82DA5-4ACD-EF4C-8C58-C0E5470A3B9D}"/>
              </a:ext>
            </a:extLst>
          </p:cNvPr>
          <p:cNvCxnSpPr>
            <a:cxnSpLocks/>
          </p:cNvCxnSpPr>
          <p:nvPr/>
        </p:nvCxnSpPr>
        <p:spPr>
          <a:xfrm flipH="1">
            <a:off x="5571657" y="1779347"/>
            <a:ext cx="123568" cy="1000898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616C444-3A9B-DC48-A73F-1EFA3479D02E}"/>
              </a:ext>
            </a:extLst>
          </p:cNvPr>
          <p:cNvCxnSpPr>
            <a:cxnSpLocks/>
          </p:cNvCxnSpPr>
          <p:nvPr/>
        </p:nvCxnSpPr>
        <p:spPr>
          <a:xfrm>
            <a:off x="6125314" y="1719622"/>
            <a:ext cx="230659" cy="119449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>
            <a:extLst>
              <a:ext uri="{FF2B5EF4-FFF2-40B4-BE49-F238E27FC236}">
                <a16:creationId xmlns:a16="http://schemas.microsoft.com/office/drawing/2014/main" id="{2D436028-F024-8347-BE5B-818DB399C54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734" t="243" b="68872"/>
          <a:stretch/>
        </p:blipFill>
        <p:spPr>
          <a:xfrm>
            <a:off x="4631410" y="4670488"/>
            <a:ext cx="3287885" cy="956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8236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Run 2a/b beam instruments – High frequency PUs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7FF165EE-F759-9C42-ADBB-FF77C738E6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66707" y="6424993"/>
            <a:ext cx="1773923" cy="365125"/>
          </a:xfrm>
        </p:spPr>
        <p:txBody>
          <a:bodyPr/>
          <a:lstStyle/>
          <a:p>
            <a:r>
              <a:rPr lang="en-GB"/>
              <a:t>13 December 2024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298BCEC9-C719-2F4F-88D9-800C7B195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31936" y="6424993"/>
            <a:ext cx="6787386" cy="365125"/>
          </a:xfrm>
        </p:spPr>
        <p:txBody>
          <a:bodyPr/>
          <a:lstStyle/>
          <a:p>
            <a:r>
              <a:rPr lang="en-US"/>
              <a:t>Collette Pakuza | Overview of the AWAKE programme and related BI challenges for the coming years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A583F1-07E0-2340-AF79-3B5A04CF7126}"/>
              </a:ext>
            </a:extLst>
          </p:cNvPr>
          <p:cNvSpPr txBox="1"/>
          <p:nvPr/>
        </p:nvSpPr>
        <p:spPr>
          <a:xfrm>
            <a:off x="402540" y="1183470"/>
            <a:ext cx="1123808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SzPct val="120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Beam tests at AWAKE showed </a:t>
            </a:r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sensitivity to position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and </a:t>
            </a:r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good rejection of proton signal at 1⨉10</a:t>
            </a:r>
            <a:r>
              <a:rPr lang="en-US" b="1" baseline="30000" dirty="0">
                <a:solidFill>
                  <a:schemeClr val="bg2">
                    <a:lumMod val="10000"/>
                  </a:schemeClr>
                </a:solidFill>
              </a:rPr>
              <a:t>11</a:t>
            </a:r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 protons/bunch</a:t>
            </a:r>
          </a:p>
          <a:p>
            <a:pPr marL="285750" indent="-285750">
              <a:buSzPct val="120000"/>
              <a:buFont typeface="Arial" panose="020B0604020202020204" pitchFamily="34" charset="0"/>
              <a:buChar char="•"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E523E9D8-D47C-374E-B606-274D6C0754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16" y="1752406"/>
            <a:ext cx="5037434" cy="366990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89833132-D808-154D-8164-892094A0E51F}"/>
              </a:ext>
            </a:extLst>
          </p:cNvPr>
          <p:cNvSpPr txBox="1"/>
          <p:nvPr/>
        </p:nvSpPr>
        <p:spPr>
          <a:xfrm>
            <a:off x="1428610" y="5425962"/>
            <a:ext cx="4453040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i="1" dirty="0">
                <a:solidFill>
                  <a:srgbClr val="01329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 only position scan, showing position sensitivity and response following closely with neighboring </a:t>
            </a:r>
            <a:r>
              <a:rPr lang="en-US" sz="1100" i="1" dirty="0" err="1">
                <a:solidFill>
                  <a:srgbClr val="01329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stripline</a:t>
            </a:r>
            <a:r>
              <a:rPr lang="en-US" sz="1100" i="1" dirty="0">
                <a:solidFill>
                  <a:srgbClr val="01329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BPM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AE3FBB4-1D71-CF45-8107-30B6D638C56C}"/>
              </a:ext>
            </a:extLst>
          </p:cNvPr>
          <p:cNvSpPr txBox="1"/>
          <p:nvPr/>
        </p:nvSpPr>
        <p:spPr>
          <a:xfrm>
            <a:off x="1428610" y="5971798"/>
            <a:ext cx="2872581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900" i="1" dirty="0"/>
              <a:t>B. Spear, C. Pakuza, E. </a:t>
            </a:r>
            <a:r>
              <a:rPr lang="en-GB" sz="900" i="1" dirty="0" err="1"/>
              <a:t>Senes</a:t>
            </a:r>
            <a:r>
              <a:rPr lang="en-GB" sz="900" i="1" dirty="0"/>
              <a:t>, BI team and JAI, Oxford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623BFBF2-3111-F044-A427-E3012D9097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216" y="6452504"/>
            <a:ext cx="584394" cy="29219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157EDCD-4083-6D46-8189-5BF697EA0E3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7403"/>
          <a:stretch/>
        </p:blipFill>
        <p:spPr>
          <a:xfrm>
            <a:off x="6402683" y="1949631"/>
            <a:ext cx="4584773" cy="3371601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7138BCCE-7C67-8A49-8BAB-5D6621559773}"/>
              </a:ext>
            </a:extLst>
          </p:cNvPr>
          <p:cNvSpPr txBox="1"/>
          <p:nvPr/>
        </p:nvSpPr>
        <p:spPr>
          <a:xfrm>
            <a:off x="7502518" y="5422310"/>
            <a:ext cx="2939353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i="1" dirty="0">
                <a:solidFill>
                  <a:srgbClr val="01329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 time signals with 30 GHz detection</a:t>
            </a:r>
          </a:p>
        </p:txBody>
      </p:sp>
    </p:spTree>
    <p:extLst>
      <p:ext uri="{BB962C8B-B14F-4D97-AF65-F5344CB8AC3E}">
        <p14:creationId xmlns:p14="http://schemas.microsoft.com/office/powerpoint/2010/main" val="36922594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 2a/b beam instruments – Digital cameras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7FF165EE-F759-9C42-ADBB-FF77C738E6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66707" y="6424993"/>
            <a:ext cx="1773923" cy="365125"/>
          </a:xfrm>
        </p:spPr>
        <p:txBody>
          <a:bodyPr/>
          <a:lstStyle/>
          <a:p>
            <a:r>
              <a:rPr lang="en-GB"/>
              <a:t>13 December 2024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298BCEC9-C719-2F4F-88D9-800C7B195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31936" y="6424993"/>
            <a:ext cx="6787386" cy="365125"/>
          </a:xfrm>
        </p:spPr>
        <p:txBody>
          <a:bodyPr/>
          <a:lstStyle/>
          <a:p>
            <a:r>
              <a:rPr lang="en-US"/>
              <a:t>Collette Pakuza | Overview of the AWAKE programme and related BI challenges for the coming years</a:t>
            </a:r>
            <a:endParaRPr lang="en-US" dirty="0"/>
          </a:p>
        </p:txBody>
      </p: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4C7A2949-F3E3-EE4E-87C7-068BA0C1DFEF}"/>
              </a:ext>
            </a:extLst>
          </p:cNvPr>
          <p:cNvSpPr txBox="1">
            <a:spLocks/>
          </p:cNvSpPr>
          <p:nvPr/>
        </p:nvSpPr>
        <p:spPr>
          <a:xfrm>
            <a:off x="407987" y="1335820"/>
            <a:ext cx="5248894" cy="5017272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SzPct val="120000"/>
            </a:pPr>
            <a:r>
              <a:rPr lang="en-US" sz="1800" b="0" dirty="0">
                <a:solidFill>
                  <a:schemeClr val="bg2">
                    <a:lumMod val="10000"/>
                  </a:schemeClr>
                </a:solidFill>
              </a:rPr>
              <a:t>2022, analog cameras replaced by digital cameras</a:t>
            </a:r>
          </a:p>
          <a:p>
            <a:pPr>
              <a:buSzPct val="120000"/>
            </a:pPr>
            <a:r>
              <a:rPr lang="en-US" sz="1800" b="0" dirty="0">
                <a:solidFill>
                  <a:schemeClr val="bg2">
                    <a:lumMod val="10000"/>
                  </a:schemeClr>
                </a:solidFill>
              </a:rPr>
              <a:t>Now, AWAKE utilizes </a:t>
            </a:r>
            <a:r>
              <a:rPr lang="en-US" sz="1800" dirty="0">
                <a:solidFill>
                  <a:schemeClr val="bg2">
                    <a:lumMod val="10000"/>
                  </a:schemeClr>
                </a:solidFill>
              </a:rPr>
              <a:t>39 cameras</a:t>
            </a:r>
            <a:r>
              <a:rPr lang="en-US" sz="1800" b="0" dirty="0">
                <a:solidFill>
                  <a:schemeClr val="bg2">
                    <a:lumMod val="10000"/>
                  </a:schemeClr>
                </a:solidFill>
              </a:rPr>
              <a:t>:</a:t>
            </a:r>
          </a:p>
          <a:p>
            <a:pPr lvl="1">
              <a:spcBef>
                <a:spcPts val="1000"/>
              </a:spcBef>
              <a:buSzPct val="120000"/>
            </a:pPr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31 in the beamline</a:t>
            </a:r>
          </a:p>
          <a:p>
            <a:pPr lvl="1">
              <a:spcBef>
                <a:spcPts val="1000"/>
              </a:spcBef>
              <a:buSzPct val="120000"/>
            </a:pPr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8 laser cameras</a:t>
            </a:r>
          </a:p>
          <a:p>
            <a:pPr lvl="1">
              <a:spcBef>
                <a:spcPts val="1000"/>
              </a:spcBef>
              <a:buSzPct val="120000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Intense </a:t>
            </a:r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software development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in parallel with testing in Run 2a</a:t>
            </a:r>
          </a:p>
          <a:p>
            <a:pPr lvl="1">
              <a:spcBef>
                <a:spcPts val="1000"/>
              </a:spcBef>
              <a:buSzPct val="120000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System running with no loss of frames </a:t>
            </a:r>
          </a:p>
          <a:p>
            <a:pPr>
              <a:buSzPct val="120000"/>
            </a:pPr>
            <a:r>
              <a:rPr lang="en-US" sz="1800" b="0" dirty="0">
                <a:solidFill>
                  <a:schemeClr val="bg2">
                    <a:lumMod val="10000"/>
                  </a:schemeClr>
                </a:solidFill>
              </a:rPr>
              <a:t>Not only useful for viewing bunch transverse profiles and position on screens in BTVs but also used for:</a:t>
            </a:r>
          </a:p>
          <a:p>
            <a:pPr marL="709612" lvl="1" indent="-342900">
              <a:buSzPct val="100000"/>
              <a:buAutoNum type="arabicPeriod"/>
            </a:pPr>
            <a:r>
              <a:rPr lang="en-US" b="1" dirty="0">
                <a:solidFill>
                  <a:schemeClr val="accent5"/>
                </a:solidFill>
              </a:rPr>
              <a:t>Plasma light diagnostics</a:t>
            </a:r>
          </a:p>
          <a:p>
            <a:pPr marL="366712" lvl="1" indent="0">
              <a:buSzPct val="120000"/>
              <a:buNone/>
            </a:pP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10 cameras installed at the viewports along the </a:t>
            </a:r>
            <a:r>
              <a:rPr lang="en-US" sz="1600" dirty="0" err="1">
                <a:solidFill>
                  <a:schemeClr val="bg2">
                    <a:lumMod val="10000"/>
                  </a:schemeClr>
                </a:solidFill>
              </a:rPr>
              <a:t>Rb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 vapor source </a:t>
            </a:r>
          </a:p>
          <a:p>
            <a:pPr marL="366712" lvl="1" indent="0">
              <a:buSzPct val="120000"/>
              <a:buNone/>
            </a:pP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Viewing the </a:t>
            </a:r>
            <a:r>
              <a:rPr lang="en-US" sz="1600" b="1" dirty="0">
                <a:solidFill>
                  <a:schemeClr val="bg2">
                    <a:lumMod val="10000"/>
                  </a:schemeClr>
                </a:solidFill>
              </a:rPr>
              <a:t>plasma light 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as it is expected to be </a:t>
            </a:r>
            <a:r>
              <a:rPr lang="en-US" sz="1600" b="1" dirty="0">
                <a:solidFill>
                  <a:schemeClr val="bg2">
                    <a:lumMod val="10000"/>
                  </a:schemeClr>
                </a:solidFill>
              </a:rPr>
              <a:t>proportional to the </a:t>
            </a:r>
            <a:r>
              <a:rPr lang="en-US" sz="1600" b="1" dirty="0" err="1">
                <a:solidFill>
                  <a:schemeClr val="bg2">
                    <a:lumMod val="10000"/>
                  </a:schemeClr>
                </a:solidFill>
              </a:rPr>
              <a:t>wakefield</a:t>
            </a:r>
            <a:r>
              <a:rPr lang="en-US" sz="1600" b="1" dirty="0">
                <a:solidFill>
                  <a:schemeClr val="bg2">
                    <a:lumMod val="10000"/>
                  </a:schemeClr>
                </a:solidFill>
              </a:rPr>
              <a:t> amplitude </a:t>
            </a:r>
          </a:p>
          <a:p>
            <a:pPr marL="366712" lvl="1" indent="0">
              <a:buSzPct val="120000"/>
              <a:buNone/>
            </a:pP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Evolution of </a:t>
            </a:r>
            <a:r>
              <a:rPr lang="en-US" sz="1600" dirty="0" err="1">
                <a:solidFill>
                  <a:schemeClr val="bg2">
                    <a:lumMod val="10000"/>
                  </a:schemeClr>
                </a:solidFill>
              </a:rPr>
              <a:t>wakefields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 along the plasma, studies ongoing </a:t>
            </a:r>
          </a:p>
          <a:p>
            <a:pPr marL="366712" lvl="1" indent="0">
              <a:buSzPct val="120000"/>
              <a:buNone/>
            </a:pPr>
            <a:endParaRPr lang="en-US" b="0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SzPct val="120000"/>
              <a:buFont typeface="Arial" panose="020B0604020202020204" pitchFamily="34" charset="0"/>
              <a:buNone/>
            </a:pPr>
            <a:endParaRPr lang="en-US" sz="1800" dirty="0">
              <a:solidFill>
                <a:schemeClr val="accent5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0FA24565-D8E2-A34E-BA9E-D311072C26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216" y="6452504"/>
            <a:ext cx="584394" cy="292197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EC153D83-07B8-5B4F-BE6C-C08C2511BFA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4113" b="6186"/>
          <a:stretch/>
        </p:blipFill>
        <p:spPr>
          <a:xfrm>
            <a:off x="5977007" y="1827949"/>
            <a:ext cx="5636065" cy="3369030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B0C63120-EA3C-3343-8355-0F5CF4BAEDC9}"/>
              </a:ext>
            </a:extLst>
          </p:cNvPr>
          <p:cNvSpPr txBox="1"/>
          <p:nvPr/>
        </p:nvSpPr>
        <p:spPr>
          <a:xfrm>
            <a:off x="7837309" y="2559627"/>
            <a:ext cx="171200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i="1" dirty="0">
                <a:solidFill>
                  <a:schemeClr val="bg1"/>
                </a:solidFill>
              </a:rPr>
              <a:t>Plasma light cameras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87DE65AC-C7F3-C246-93E8-8B2976964474}"/>
              </a:ext>
            </a:extLst>
          </p:cNvPr>
          <p:cNvCxnSpPr>
            <a:cxnSpLocks/>
          </p:cNvCxnSpPr>
          <p:nvPr/>
        </p:nvCxnSpPr>
        <p:spPr>
          <a:xfrm flipH="1">
            <a:off x="7293388" y="2720364"/>
            <a:ext cx="449685" cy="48419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865FB3F9-2BC6-0643-ABCA-D97F0ED45661}"/>
              </a:ext>
            </a:extLst>
          </p:cNvPr>
          <p:cNvCxnSpPr>
            <a:cxnSpLocks/>
          </p:cNvCxnSpPr>
          <p:nvPr/>
        </p:nvCxnSpPr>
        <p:spPr>
          <a:xfrm>
            <a:off x="9603375" y="2720364"/>
            <a:ext cx="707867" cy="58087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219DD6E5-D98D-3D4B-A5E4-2027D0C65C34}"/>
              </a:ext>
            </a:extLst>
          </p:cNvPr>
          <p:cNvSpPr txBox="1"/>
          <p:nvPr/>
        </p:nvSpPr>
        <p:spPr>
          <a:xfrm>
            <a:off x="6766438" y="1552850"/>
            <a:ext cx="4057201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050" i="1" dirty="0"/>
              <a:t>Two plasma light cameras at the viewports along the plasma source</a:t>
            </a:r>
          </a:p>
        </p:txBody>
      </p:sp>
    </p:spTree>
    <p:extLst>
      <p:ext uri="{BB962C8B-B14F-4D97-AF65-F5344CB8AC3E}">
        <p14:creationId xmlns:p14="http://schemas.microsoft.com/office/powerpoint/2010/main" val="25154364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 2a/b beam instruments – Digital cameras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7FF165EE-F759-9C42-ADBB-FF77C738E6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66707" y="6424993"/>
            <a:ext cx="1773923" cy="365125"/>
          </a:xfrm>
        </p:spPr>
        <p:txBody>
          <a:bodyPr/>
          <a:lstStyle/>
          <a:p>
            <a:r>
              <a:rPr lang="en-GB"/>
              <a:t>13 December 2024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298BCEC9-C719-2F4F-88D9-800C7B195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31936" y="6424993"/>
            <a:ext cx="6787386" cy="365125"/>
          </a:xfrm>
        </p:spPr>
        <p:txBody>
          <a:bodyPr/>
          <a:lstStyle/>
          <a:p>
            <a:r>
              <a:rPr lang="en-US"/>
              <a:t>Collette Pakuza | Overview of the AWAKE programme and related BI challenges for the coming years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B535180-DEE6-694F-AAA9-337BD676CE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4225" y="1439335"/>
            <a:ext cx="8529792" cy="409491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1641BE5-A430-D74F-BFA5-BC738FE96F21}"/>
              </a:ext>
            </a:extLst>
          </p:cNvPr>
          <p:cNvSpPr txBox="1"/>
          <p:nvPr/>
        </p:nvSpPr>
        <p:spPr>
          <a:xfrm>
            <a:off x="3999226" y="3624717"/>
            <a:ext cx="397545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050" i="1" dirty="0"/>
              <a:t>Run 1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D3727E3-6C18-FD40-A0E3-2640989AADEA}"/>
              </a:ext>
            </a:extLst>
          </p:cNvPr>
          <p:cNvSpPr txBox="1"/>
          <p:nvPr/>
        </p:nvSpPr>
        <p:spPr>
          <a:xfrm>
            <a:off x="6925054" y="3628687"/>
            <a:ext cx="397545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050" i="1" dirty="0"/>
              <a:t>Run 2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A1DA59D-39C8-E649-A1C4-95B5B67CB9FD}"/>
              </a:ext>
            </a:extLst>
          </p:cNvPr>
          <p:cNvSpPr txBox="1"/>
          <p:nvPr/>
        </p:nvSpPr>
        <p:spPr>
          <a:xfrm>
            <a:off x="5760556" y="5773224"/>
            <a:ext cx="140262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dirty="0"/>
              <a:t>Higher resolution 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B8C1DA5-F91D-BA44-8ADA-21CC2A41209D}"/>
              </a:ext>
            </a:extLst>
          </p:cNvPr>
          <p:cNvCxnSpPr/>
          <p:nvPr/>
        </p:nvCxnSpPr>
        <p:spPr>
          <a:xfrm>
            <a:off x="7192306" y="5880946"/>
            <a:ext cx="177392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4D3FCCF1-DABF-404C-A355-E01C9F1A72E5}"/>
              </a:ext>
            </a:extLst>
          </p:cNvPr>
          <p:cNvSpPr txBox="1"/>
          <p:nvPr/>
        </p:nvSpPr>
        <p:spPr>
          <a:xfrm>
            <a:off x="9667934" y="3624718"/>
            <a:ext cx="397545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050" i="1" dirty="0"/>
              <a:t>Run 2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7ADFF49-E57A-B149-986C-87C0532B07CB}"/>
              </a:ext>
            </a:extLst>
          </p:cNvPr>
          <p:cNvSpPr txBox="1"/>
          <p:nvPr/>
        </p:nvSpPr>
        <p:spPr>
          <a:xfrm>
            <a:off x="407989" y="1439335"/>
            <a:ext cx="2722607" cy="44525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1000"/>
              </a:spcAft>
              <a:buSzPct val="120000"/>
            </a:pPr>
            <a:r>
              <a:rPr lang="en-US" sz="1600" b="1" dirty="0">
                <a:solidFill>
                  <a:schemeClr val="accent5"/>
                </a:solidFill>
              </a:rPr>
              <a:t>2. Electron spectrometer </a:t>
            </a:r>
          </a:p>
          <a:p>
            <a:pPr>
              <a:spcAft>
                <a:spcPts val="1000"/>
              </a:spcAft>
              <a:buSzPct val="120000"/>
            </a:pPr>
            <a:r>
              <a:rPr lang="en-US" sz="1600" dirty="0">
                <a:solidFill>
                  <a:schemeClr val="accent5"/>
                </a:solidFill>
              </a:rPr>
              <a:t>Energy and emittance measurement by imaging beam on scintillating screen</a:t>
            </a:r>
          </a:p>
          <a:p>
            <a:pPr marL="171450" indent="-171450">
              <a:spcBef>
                <a:spcPts val="0"/>
              </a:spcBef>
              <a:spcAft>
                <a:spcPts val="1000"/>
              </a:spcAft>
              <a:buSzPct val="12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Run 2 saw an upgrade of the imaging system from an </a:t>
            </a:r>
            <a:r>
              <a:rPr lang="en-US" sz="1600" b="1" dirty="0">
                <a:solidFill>
                  <a:schemeClr val="bg2">
                    <a:lumMod val="10000"/>
                  </a:schemeClr>
                </a:solidFill>
              </a:rPr>
              <a:t>intensified camera 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to </a:t>
            </a:r>
            <a:r>
              <a:rPr lang="en-US" sz="1600" b="1" dirty="0">
                <a:solidFill>
                  <a:schemeClr val="bg2">
                    <a:lumMod val="10000"/>
                  </a:schemeClr>
                </a:solidFill>
              </a:rPr>
              <a:t>camera array 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plus a </a:t>
            </a:r>
            <a:r>
              <a:rPr lang="en-US" sz="1600" b="1" dirty="0">
                <a:solidFill>
                  <a:schemeClr val="bg2">
                    <a:lumMod val="10000"/>
                  </a:schemeClr>
                </a:solidFill>
              </a:rPr>
              <a:t>translation camera</a:t>
            </a:r>
          </a:p>
          <a:p>
            <a:pPr marL="171450" indent="-171450">
              <a:spcBef>
                <a:spcPts val="0"/>
              </a:spcBef>
              <a:spcAft>
                <a:spcPts val="1000"/>
              </a:spcAft>
              <a:buSzPct val="12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Improved systems allowed </a:t>
            </a:r>
            <a:r>
              <a:rPr lang="en-US" sz="1600" b="1" dirty="0">
                <a:solidFill>
                  <a:schemeClr val="bg2">
                    <a:lumMod val="10000"/>
                  </a:schemeClr>
                </a:solidFill>
              </a:rPr>
              <a:t>first measurements 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of vertical plane transverse emittance from vertical size measurement of the beam on the screen</a:t>
            </a:r>
          </a:p>
          <a:p>
            <a:pPr algn="l">
              <a:spcAft>
                <a:spcPts val="1000"/>
              </a:spcAft>
            </a:pPr>
            <a:endParaRPr lang="en-GB" sz="1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358027C-6659-7B4D-9C16-54B3326CADF9}"/>
              </a:ext>
            </a:extLst>
          </p:cNvPr>
          <p:cNvSpPr txBox="1"/>
          <p:nvPr/>
        </p:nvSpPr>
        <p:spPr>
          <a:xfrm>
            <a:off x="9219208" y="1181795"/>
            <a:ext cx="256480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900" i="1" dirty="0"/>
              <a:t>F. Pannell, UCL team, AWAKE and BI teams</a:t>
            </a:r>
          </a:p>
          <a:p>
            <a:pPr algn="l"/>
            <a:r>
              <a:rPr lang="en-GB" sz="900" i="1" dirty="0"/>
              <a:t>Special thanks, M. </a:t>
            </a:r>
            <a:r>
              <a:rPr lang="en-GB" sz="900" i="1" dirty="0" err="1"/>
              <a:t>Hamani</a:t>
            </a:r>
            <a:r>
              <a:rPr lang="en-GB" sz="900" i="1" dirty="0"/>
              <a:t>, L. </a:t>
            </a:r>
            <a:r>
              <a:rPr lang="en-GB" sz="900" i="1" dirty="0" err="1"/>
              <a:t>Limonet</a:t>
            </a:r>
            <a:r>
              <a:rPr lang="en-GB" sz="900" i="1" dirty="0"/>
              <a:t>, B. Moser  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0FA24565-D8E2-A34E-BA9E-D311072C26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4216" y="6452504"/>
            <a:ext cx="584394" cy="29219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7718B15-F126-B343-8914-2355130D603B}"/>
              </a:ext>
            </a:extLst>
          </p:cNvPr>
          <p:cNvSpPr txBox="1"/>
          <p:nvPr/>
        </p:nvSpPr>
        <p:spPr>
          <a:xfrm>
            <a:off x="4153774" y="1737572"/>
            <a:ext cx="1774525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000" dirty="0">
                <a:solidFill>
                  <a:schemeClr val="bg2">
                    <a:lumMod val="10000"/>
                  </a:schemeClr>
                </a:solidFill>
              </a:rPr>
              <a:t>17 m from spectrometer screen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FB9A8813-EFBD-5148-9D9B-6375C1011D75}"/>
                  </a:ext>
                </a:extLst>
              </p:cNvPr>
              <p:cNvSpPr txBox="1"/>
              <p:nvPr/>
            </p:nvSpPr>
            <p:spPr>
              <a:xfrm>
                <a:off x="6667848" y="1730817"/>
                <a:ext cx="2577629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000" dirty="0">
                    <a:solidFill>
                      <a:schemeClr val="bg2">
                        <a:lumMod val="10000"/>
                      </a:schemeClr>
                    </a:solidFill>
                  </a:rPr>
                  <a:t>1.25 m from screen at -30</a:t>
                </a:r>
                <a14:m>
                  <m:oMath xmlns:m="http://schemas.openxmlformats.org/officeDocument/2006/math">
                    <m:r>
                      <a:rPr lang="en-US" sz="1000" i="1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sz="1000" dirty="0">
                    <a:solidFill>
                      <a:schemeClr val="bg2">
                        <a:lumMod val="10000"/>
                      </a:schemeClr>
                    </a:solidFill>
                  </a:rPr>
                  <a:t> below beam plane</a:t>
                </a:r>
                <a:endParaRPr lang="en-GB" sz="100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FB9A8813-EFBD-5148-9D9B-6375C1011D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7848" y="1730817"/>
                <a:ext cx="2577629" cy="153888"/>
              </a:xfrm>
              <a:prstGeom prst="rect">
                <a:avLst/>
              </a:prstGeom>
              <a:blipFill>
                <a:blip r:embed="rId5"/>
                <a:stretch>
                  <a:fillRect l="-2941" t="-23077" r="-1961" b="-461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08AC6F90-263C-3949-82B9-EA3383DDCDA9}"/>
                  </a:ext>
                </a:extLst>
              </p:cNvPr>
              <p:cNvSpPr txBox="1"/>
              <p:nvPr/>
            </p:nvSpPr>
            <p:spPr>
              <a:xfrm>
                <a:off x="9400972" y="1744988"/>
                <a:ext cx="2446182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000" dirty="0">
                    <a:solidFill>
                      <a:schemeClr val="bg2">
                        <a:lumMod val="10000"/>
                      </a:schemeClr>
                    </a:solidFill>
                  </a:rPr>
                  <a:t>0.4 m from screen, +40</a:t>
                </a:r>
                <a14:m>
                  <m:oMath xmlns:m="http://schemas.openxmlformats.org/officeDocument/2006/math">
                    <m:r>
                      <a:rPr lang="en-US" sz="1000" i="1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sz="1000" dirty="0">
                    <a:solidFill>
                      <a:schemeClr val="bg2">
                        <a:lumMod val="10000"/>
                      </a:schemeClr>
                    </a:solidFill>
                  </a:rPr>
                  <a:t> above beam plane</a:t>
                </a:r>
                <a:endParaRPr lang="en-GB" sz="100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08AC6F90-263C-3949-82B9-EA3383DDCD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00972" y="1744988"/>
                <a:ext cx="2446182" cy="153888"/>
              </a:xfrm>
              <a:prstGeom prst="rect">
                <a:avLst/>
              </a:prstGeom>
              <a:blipFill>
                <a:blip r:embed="rId6"/>
                <a:stretch>
                  <a:fillRect l="-3093" t="-14286" r="-2062" b="-357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96552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0AA6AA2-86D8-BA47-85BD-5E09225D78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411350"/>
            <a:ext cx="6609347" cy="4130842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C6D1F-2672-B14F-B46E-63288B349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6B40731-33FF-9A40-95C3-6EBD367370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9116" y="1439335"/>
            <a:ext cx="6024896" cy="460851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400" b="0" dirty="0"/>
              <a:t>	Motivation </a:t>
            </a:r>
          </a:p>
          <a:p>
            <a:pPr>
              <a:lnSpc>
                <a:spcPct val="150000"/>
              </a:lnSpc>
            </a:pPr>
            <a:r>
              <a:rPr lang="en-US" sz="2400" b="0" dirty="0"/>
              <a:t>	AWAKE 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	</a:t>
            </a:r>
            <a:r>
              <a:rPr lang="en-US" sz="2400" b="0" dirty="0"/>
              <a:t>Overview of the AWAKE </a:t>
            </a:r>
            <a:r>
              <a:rPr lang="en-GB" sz="2400" b="0" dirty="0"/>
              <a:t>programme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	</a:t>
            </a:r>
            <a:r>
              <a:rPr lang="en-US" sz="2400" b="0" dirty="0"/>
              <a:t>Run 2a/b beam instruments </a:t>
            </a:r>
          </a:p>
          <a:p>
            <a:pPr>
              <a:lnSpc>
                <a:spcPct val="150000"/>
              </a:lnSpc>
            </a:pPr>
            <a:r>
              <a:rPr lang="en-US" sz="2400" b="0" dirty="0"/>
              <a:t>	Preparing for Run </a:t>
            </a:r>
            <a:r>
              <a:rPr lang="en-GB" sz="2400" b="0" dirty="0"/>
              <a:t>2c</a:t>
            </a:r>
          </a:p>
          <a:p>
            <a:pPr>
              <a:lnSpc>
                <a:spcPct val="150000"/>
              </a:lnSpc>
            </a:pPr>
            <a:r>
              <a:rPr lang="en-US" sz="2400" b="0" dirty="0"/>
              <a:t>	Instrumentation challenges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023772B-3B2C-F343-9923-A3D494D189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F39A8C-436B-E64F-BE4A-AE05E877B2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66707" y="6424993"/>
            <a:ext cx="1773923" cy="365125"/>
          </a:xfrm>
        </p:spPr>
        <p:txBody>
          <a:bodyPr/>
          <a:lstStyle/>
          <a:p>
            <a:r>
              <a:rPr lang="en-GB"/>
              <a:t>13 December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3EEA7A-1474-FF44-ADE2-A4A8BEDF0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31936" y="6424993"/>
            <a:ext cx="6787386" cy="365125"/>
          </a:xfrm>
        </p:spPr>
        <p:txBody>
          <a:bodyPr/>
          <a:lstStyle/>
          <a:p>
            <a:r>
              <a:rPr lang="en-US"/>
              <a:t>Collette Pakuza | Overview of the AWAKE programme and related BI challenges for the coming years</a:t>
            </a:r>
            <a:endParaRPr lang="en-US" dirty="0"/>
          </a:p>
        </p:txBody>
      </p:sp>
      <p:sp>
        <p:nvSpPr>
          <p:cNvPr id="7" name="Chevron 6">
            <a:extLst>
              <a:ext uri="{FF2B5EF4-FFF2-40B4-BE49-F238E27FC236}">
                <a16:creationId xmlns:a16="http://schemas.microsoft.com/office/drawing/2014/main" id="{5F3E4082-EC2F-764A-A36C-524907A809C1}"/>
              </a:ext>
            </a:extLst>
          </p:cNvPr>
          <p:cNvSpPr/>
          <p:nvPr/>
        </p:nvSpPr>
        <p:spPr>
          <a:xfrm>
            <a:off x="6274045" y="2261453"/>
            <a:ext cx="239050" cy="321327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Chevron 9">
            <a:extLst>
              <a:ext uri="{FF2B5EF4-FFF2-40B4-BE49-F238E27FC236}">
                <a16:creationId xmlns:a16="http://schemas.microsoft.com/office/drawing/2014/main" id="{A7B6FA53-9873-E449-B109-2AC06E429456}"/>
              </a:ext>
            </a:extLst>
          </p:cNvPr>
          <p:cNvSpPr/>
          <p:nvPr/>
        </p:nvSpPr>
        <p:spPr>
          <a:xfrm>
            <a:off x="6274045" y="2936524"/>
            <a:ext cx="239050" cy="321327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Chevron 10">
            <a:extLst>
              <a:ext uri="{FF2B5EF4-FFF2-40B4-BE49-F238E27FC236}">
                <a16:creationId xmlns:a16="http://schemas.microsoft.com/office/drawing/2014/main" id="{8CA25B7A-060B-A942-ADD6-82B3FF529F39}"/>
              </a:ext>
            </a:extLst>
          </p:cNvPr>
          <p:cNvSpPr/>
          <p:nvPr/>
        </p:nvSpPr>
        <p:spPr>
          <a:xfrm>
            <a:off x="6274045" y="3613053"/>
            <a:ext cx="239050" cy="321327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Chevron 11">
            <a:extLst>
              <a:ext uri="{FF2B5EF4-FFF2-40B4-BE49-F238E27FC236}">
                <a16:creationId xmlns:a16="http://schemas.microsoft.com/office/drawing/2014/main" id="{D7A1F69A-15A1-6E43-B615-C48CB2198B46}"/>
              </a:ext>
            </a:extLst>
          </p:cNvPr>
          <p:cNvSpPr/>
          <p:nvPr/>
        </p:nvSpPr>
        <p:spPr>
          <a:xfrm>
            <a:off x="6274045" y="1586382"/>
            <a:ext cx="239050" cy="321327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Chevron 12">
            <a:extLst>
              <a:ext uri="{FF2B5EF4-FFF2-40B4-BE49-F238E27FC236}">
                <a16:creationId xmlns:a16="http://schemas.microsoft.com/office/drawing/2014/main" id="{1DB1EE65-DAEA-D245-AE12-BD8DAA998BB7}"/>
              </a:ext>
            </a:extLst>
          </p:cNvPr>
          <p:cNvSpPr/>
          <p:nvPr/>
        </p:nvSpPr>
        <p:spPr>
          <a:xfrm>
            <a:off x="6274045" y="4285956"/>
            <a:ext cx="239050" cy="321327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Chevron 13">
            <a:extLst>
              <a:ext uri="{FF2B5EF4-FFF2-40B4-BE49-F238E27FC236}">
                <a16:creationId xmlns:a16="http://schemas.microsoft.com/office/drawing/2014/main" id="{96EAFDE1-588B-8640-B9AD-655177F5EA83}"/>
              </a:ext>
            </a:extLst>
          </p:cNvPr>
          <p:cNvSpPr/>
          <p:nvPr/>
        </p:nvSpPr>
        <p:spPr>
          <a:xfrm>
            <a:off x="6274045" y="4958859"/>
            <a:ext cx="239050" cy="321327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011698C-29E9-5F48-8E47-779FE947111E}"/>
              </a:ext>
            </a:extLst>
          </p:cNvPr>
          <p:cNvSpPr txBox="1"/>
          <p:nvPr/>
        </p:nvSpPr>
        <p:spPr>
          <a:xfrm>
            <a:off x="4190396" y="1401716"/>
            <a:ext cx="1311256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200" dirty="0">
                <a:solidFill>
                  <a:schemeClr val="accent2">
                    <a:lumMod val="75000"/>
                  </a:schemeClr>
                </a:solidFill>
              </a:rPr>
              <a:t>Ionising laser pulse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A5D1F4E-1C31-B246-A0ED-E1CD1C9477F6}"/>
              </a:ext>
            </a:extLst>
          </p:cNvPr>
          <p:cNvSpPr txBox="1"/>
          <p:nvPr/>
        </p:nvSpPr>
        <p:spPr>
          <a:xfrm>
            <a:off x="2031525" y="2095596"/>
            <a:ext cx="150041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200" dirty="0">
                <a:solidFill>
                  <a:srgbClr val="D70700"/>
                </a:solidFill>
              </a:rPr>
              <a:t>Proton microbunches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20058D9-A4B9-7442-AF8F-8E51DB3F5B04}"/>
              </a:ext>
            </a:extLst>
          </p:cNvPr>
          <p:cNvSpPr txBox="1"/>
          <p:nvPr/>
        </p:nvSpPr>
        <p:spPr>
          <a:xfrm>
            <a:off x="584449" y="2433861"/>
            <a:ext cx="1192634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200" dirty="0"/>
              <a:t>Plasma wakefield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5679CB2-9D81-4B41-81D1-12F8A48F36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216" y="6452504"/>
            <a:ext cx="584394" cy="292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1669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E7363E4-9A80-5C49-8F38-C608062F827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61" b="-1"/>
          <a:stretch/>
        </p:blipFill>
        <p:spPr>
          <a:xfrm>
            <a:off x="1859279" y="996165"/>
            <a:ext cx="8473439" cy="3801766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Preparing for Run 2c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7FF165EE-F759-9C42-ADBB-FF77C738E6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66707" y="6424993"/>
            <a:ext cx="1773923" cy="365125"/>
          </a:xfrm>
        </p:spPr>
        <p:txBody>
          <a:bodyPr/>
          <a:lstStyle/>
          <a:p>
            <a:r>
              <a:rPr lang="en-GB"/>
              <a:t>13 December 2024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298BCEC9-C719-2F4F-88D9-800C7B195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31936" y="6424993"/>
            <a:ext cx="6787386" cy="365125"/>
          </a:xfrm>
        </p:spPr>
        <p:txBody>
          <a:bodyPr/>
          <a:lstStyle/>
          <a:p>
            <a:r>
              <a:rPr lang="en-US"/>
              <a:t>Collette Pakuza | Overview of the AWAKE programme and related BI challenges for the coming years</a:t>
            </a:r>
            <a:endParaRPr lang="en-US" dirty="0"/>
          </a:p>
        </p:txBody>
      </p: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4C7A2949-F3E3-EE4E-87C7-068BA0C1DFEF}"/>
              </a:ext>
            </a:extLst>
          </p:cNvPr>
          <p:cNvSpPr txBox="1">
            <a:spLocks/>
          </p:cNvSpPr>
          <p:nvPr/>
        </p:nvSpPr>
        <p:spPr>
          <a:xfrm>
            <a:off x="407987" y="1092642"/>
            <a:ext cx="3893296" cy="533235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120000"/>
              <a:buFont typeface="Arial" panose="020B0604020202020204" pitchFamily="34" charset="0"/>
              <a:buNone/>
            </a:pPr>
            <a:endParaRPr lang="en-US" sz="1600" b="0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A57B73DC-7279-794E-9033-CDC25A4F424D}"/>
              </a:ext>
            </a:extLst>
          </p:cNvPr>
          <p:cNvSpPr txBox="1">
            <a:spLocks/>
          </p:cNvSpPr>
          <p:nvPr/>
        </p:nvSpPr>
        <p:spPr>
          <a:xfrm>
            <a:off x="407987" y="4628561"/>
            <a:ext cx="11376025" cy="1652969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400"/>
              </a:spcBef>
              <a:buSzPct val="120000"/>
              <a:buNone/>
            </a:pP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Beam Instrumentation for Run 2c:</a:t>
            </a:r>
          </a:p>
          <a:p>
            <a:pPr>
              <a:spcBef>
                <a:spcPts val="400"/>
              </a:spcBef>
              <a:buSzPct val="120000"/>
            </a:pPr>
            <a:r>
              <a:rPr lang="en-US" sz="1600" b="0" dirty="0">
                <a:solidFill>
                  <a:schemeClr val="bg2">
                    <a:lumMod val="10000"/>
                  </a:schemeClr>
                </a:solidFill>
              </a:rPr>
              <a:t>Production of new instruments for the 150 MeV e-line (screens, BPMs, bunch charge)</a:t>
            </a:r>
          </a:p>
          <a:p>
            <a:pPr>
              <a:spcBef>
                <a:spcPts val="400"/>
              </a:spcBef>
              <a:buSzPct val="120000"/>
            </a:pPr>
            <a:r>
              <a:rPr lang="en-US" sz="1600" b="0" dirty="0">
                <a:solidFill>
                  <a:schemeClr val="bg2">
                    <a:lumMod val="10000"/>
                  </a:schemeClr>
                </a:solidFill>
              </a:rPr>
              <a:t>Refurbishment of electronics of all existing BPMs (</a:t>
            </a:r>
            <a:r>
              <a:rPr lang="en-US" sz="1600" b="0" dirty="0" err="1">
                <a:solidFill>
                  <a:schemeClr val="bg2">
                    <a:lumMod val="10000"/>
                  </a:schemeClr>
                </a:solidFill>
              </a:rPr>
              <a:t>stripline</a:t>
            </a:r>
            <a:r>
              <a:rPr lang="en-US" sz="1600" b="0" dirty="0">
                <a:solidFill>
                  <a:schemeClr val="bg2">
                    <a:lumMod val="10000"/>
                  </a:schemeClr>
                </a:solidFill>
              </a:rPr>
              <a:t>, buttons)</a:t>
            </a:r>
          </a:p>
          <a:p>
            <a:pPr>
              <a:spcBef>
                <a:spcPts val="400"/>
              </a:spcBef>
              <a:buSzPct val="120000"/>
            </a:pPr>
            <a:r>
              <a:rPr lang="en-US" sz="1600" b="0" dirty="0">
                <a:solidFill>
                  <a:schemeClr val="bg2">
                    <a:lumMod val="10000"/>
                  </a:schemeClr>
                </a:solidFill>
              </a:rPr>
              <a:t>Refurbishment of Beam Loss Monitors (SPS consolidation)</a:t>
            </a:r>
          </a:p>
          <a:p>
            <a:pPr>
              <a:spcBef>
                <a:spcPts val="400"/>
              </a:spcBef>
              <a:buSzPct val="120000"/>
            </a:pPr>
            <a:r>
              <a:rPr lang="en-US" sz="1600" b="0" dirty="0">
                <a:solidFill>
                  <a:schemeClr val="bg2">
                    <a:lumMod val="10000"/>
                  </a:schemeClr>
                </a:solidFill>
              </a:rPr>
              <a:t>‘Special’ diagnostics: 150 MeV e-bunch length </a:t>
            </a:r>
            <a:r>
              <a:rPr lang="en-US" sz="1600" b="0" i="1" dirty="0">
                <a:solidFill>
                  <a:schemeClr val="bg2">
                    <a:lumMod val="10000"/>
                  </a:schemeClr>
                </a:solidFill>
              </a:rPr>
              <a:t>(University of Manchester, University of Liverpool)</a:t>
            </a:r>
            <a:r>
              <a:rPr lang="en-US" sz="1600" b="0" dirty="0">
                <a:solidFill>
                  <a:schemeClr val="bg2">
                    <a:lumMod val="10000"/>
                  </a:schemeClr>
                </a:solidFill>
              </a:rPr>
              <a:t>, spectrometer upgrade </a:t>
            </a:r>
            <a:r>
              <a:rPr lang="en-US" sz="1600" b="0" i="1" dirty="0">
                <a:solidFill>
                  <a:schemeClr val="bg2">
                    <a:lumMod val="10000"/>
                  </a:schemeClr>
                </a:solidFill>
              </a:rPr>
              <a:t>(University College London)</a:t>
            </a:r>
            <a:r>
              <a:rPr lang="en-US" sz="1600" b="0" dirty="0">
                <a:solidFill>
                  <a:schemeClr val="bg2">
                    <a:lumMod val="10000"/>
                  </a:schemeClr>
                </a:solidFill>
              </a:rPr>
              <a:t>, emittance </a:t>
            </a:r>
            <a:r>
              <a:rPr lang="en-US" sz="1600" b="0" i="1" dirty="0">
                <a:solidFill>
                  <a:schemeClr val="bg2">
                    <a:lumMod val="10000"/>
                  </a:schemeClr>
                </a:solidFill>
              </a:rPr>
              <a:t>(</a:t>
            </a:r>
            <a:r>
              <a:rPr lang="en-US" sz="1600" b="0" i="1" dirty="0" err="1">
                <a:solidFill>
                  <a:schemeClr val="bg2">
                    <a:lumMod val="10000"/>
                  </a:schemeClr>
                </a:solidFill>
              </a:rPr>
              <a:t>UoL</a:t>
            </a:r>
            <a:r>
              <a:rPr lang="en-US" sz="1600" b="0" i="1" dirty="0">
                <a:solidFill>
                  <a:schemeClr val="bg2">
                    <a:lumMod val="10000"/>
                  </a:schemeClr>
                </a:solidFill>
              </a:rPr>
              <a:t>, UoM, UCL)</a:t>
            </a:r>
          </a:p>
          <a:p>
            <a:pPr>
              <a:spcBef>
                <a:spcPts val="400"/>
              </a:spcBef>
              <a:buSzPct val="120000"/>
            </a:pPr>
            <a:r>
              <a:rPr lang="en-US" sz="1600" b="0" dirty="0">
                <a:solidFill>
                  <a:schemeClr val="bg2">
                    <a:lumMod val="10000"/>
                  </a:schemeClr>
                </a:solidFill>
              </a:rPr>
              <a:t>Re-location of existing instruments</a:t>
            </a:r>
          </a:p>
          <a:p>
            <a:pPr marL="0" indent="0">
              <a:spcBef>
                <a:spcPts val="400"/>
              </a:spcBef>
              <a:buSzPct val="120000"/>
              <a:buFont typeface="Arial" panose="020B0604020202020204" pitchFamily="34" charset="0"/>
              <a:buNone/>
            </a:pPr>
            <a:endParaRPr lang="en-US" sz="1600" dirty="0">
              <a:solidFill>
                <a:schemeClr val="accent5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B425682-CD33-E748-88B2-84D77A1988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216" y="6452504"/>
            <a:ext cx="584394" cy="29219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7942357-23BC-3445-88BC-6D7EA4CE75B3}"/>
              </a:ext>
            </a:extLst>
          </p:cNvPr>
          <p:cNvSpPr txBox="1"/>
          <p:nvPr/>
        </p:nvSpPr>
        <p:spPr>
          <a:xfrm>
            <a:off x="587093" y="2158384"/>
            <a:ext cx="145129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i="1" dirty="0"/>
              <a:t>Before and after AWAKE dismantling </a:t>
            </a:r>
          </a:p>
        </p:txBody>
      </p:sp>
    </p:spTree>
    <p:extLst>
      <p:ext uri="{BB962C8B-B14F-4D97-AF65-F5344CB8AC3E}">
        <p14:creationId xmlns:p14="http://schemas.microsoft.com/office/powerpoint/2010/main" val="39933719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06940"/>
          </a:xfrm>
        </p:spPr>
        <p:txBody>
          <a:bodyPr/>
          <a:lstStyle/>
          <a:p>
            <a:r>
              <a:rPr lang="en-US" dirty="0"/>
              <a:t>Instrumentation challenges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7FF165EE-F759-9C42-ADBB-FF77C738E6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66707" y="6424993"/>
            <a:ext cx="1773923" cy="365125"/>
          </a:xfrm>
        </p:spPr>
        <p:txBody>
          <a:bodyPr/>
          <a:lstStyle/>
          <a:p>
            <a:r>
              <a:rPr lang="en-GB"/>
              <a:t>13 December 2024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298BCEC9-C719-2F4F-88D9-800C7B195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31936" y="6424993"/>
            <a:ext cx="6787386" cy="365125"/>
          </a:xfrm>
        </p:spPr>
        <p:txBody>
          <a:bodyPr/>
          <a:lstStyle/>
          <a:p>
            <a:r>
              <a:rPr lang="en-US"/>
              <a:t>Collette Pakuza | Overview of the AWAKE programme and related BI challenges for the coming years</a:t>
            </a:r>
            <a:endParaRPr lang="en-US" dirty="0"/>
          </a:p>
        </p:txBody>
      </p: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4C7A2949-F3E3-EE4E-87C7-068BA0C1DFEF}"/>
              </a:ext>
            </a:extLst>
          </p:cNvPr>
          <p:cNvSpPr txBox="1">
            <a:spLocks/>
          </p:cNvSpPr>
          <p:nvPr/>
        </p:nvSpPr>
        <p:spPr>
          <a:xfrm>
            <a:off x="407987" y="1092642"/>
            <a:ext cx="3893296" cy="533235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120000"/>
              <a:buFont typeface="Arial" panose="020B0604020202020204" pitchFamily="34" charset="0"/>
              <a:buNone/>
            </a:pPr>
            <a:endParaRPr lang="en-US" sz="1600" b="0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82B59EFE-94FF-2942-BE8C-3B030785174B}"/>
              </a:ext>
            </a:extLst>
          </p:cNvPr>
          <p:cNvSpPr txBox="1">
            <a:spLocks/>
          </p:cNvSpPr>
          <p:nvPr/>
        </p:nvSpPr>
        <p:spPr>
          <a:xfrm>
            <a:off x="407987" y="1092642"/>
            <a:ext cx="11376025" cy="267447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400"/>
              </a:spcBef>
              <a:buSzPct val="120000"/>
              <a:buFont typeface="Arial" panose="020B0604020202020204" pitchFamily="34" charset="0"/>
              <a:buNone/>
            </a:pPr>
            <a:endParaRPr lang="en-US" sz="1400" dirty="0">
              <a:solidFill>
                <a:schemeClr val="accent5"/>
              </a:solidFill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AFC973E0-ECE0-6B43-9A33-AFEF04D87217}"/>
              </a:ext>
            </a:extLst>
          </p:cNvPr>
          <p:cNvSpPr txBox="1">
            <a:spLocks/>
          </p:cNvSpPr>
          <p:nvPr/>
        </p:nvSpPr>
        <p:spPr>
          <a:xfrm>
            <a:off x="407987" y="1065131"/>
            <a:ext cx="5932856" cy="523508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400"/>
              </a:spcBef>
              <a:buSzPct val="120000"/>
              <a:buNone/>
            </a:pPr>
            <a:r>
              <a:rPr lang="en-US" sz="1400" b="0" dirty="0">
                <a:solidFill>
                  <a:schemeClr val="bg2">
                    <a:lumMod val="10000"/>
                  </a:schemeClr>
                </a:solidFill>
              </a:rPr>
              <a:t>New electron line beam parameters and specifications pose several instrumentation challenges that need to be studied and addressed</a:t>
            </a:r>
            <a:endParaRPr lang="en-US" sz="1400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spcBef>
                <a:spcPts val="400"/>
              </a:spcBef>
              <a:buSzPct val="120000"/>
              <a:buNone/>
            </a:pPr>
            <a:endParaRPr lang="en-US" sz="1400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spcBef>
                <a:spcPts val="400"/>
              </a:spcBef>
              <a:buSzPct val="120000"/>
              <a:buNone/>
            </a:pPr>
            <a:r>
              <a:rPr lang="en-US" sz="1400" dirty="0">
                <a:solidFill>
                  <a:schemeClr val="accent5"/>
                </a:solidFill>
              </a:rPr>
              <a:t>BPMs</a:t>
            </a:r>
            <a:r>
              <a:rPr lang="en-US" sz="1400" b="0" dirty="0">
                <a:solidFill>
                  <a:schemeClr val="accent5"/>
                </a:solidFill>
              </a:rPr>
              <a:t> </a:t>
            </a:r>
          </a:p>
          <a:p>
            <a:pPr fontAlgn="base">
              <a:spcBef>
                <a:spcPts val="0"/>
              </a:spcBef>
            </a:pPr>
            <a:r>
              <a:rPr lang="en-GB" sz="1400" b="0" dirty="0"/>
              <a:t>Manufacturing the new </a:t>
            </a:r>
            <a:r>
              <a:rPr lang="en-GB" sz="1400" b="0" dirty="0" err="1"/>
              <a:t>striplines</a:t>
            </a:r>
            <a:r>
              <a:rPr lang="en-GB" sz="1400" b="0" dirty="0"/>
              <a:t> is a main challenge, which were made externally before</a:t>
            </a:r>
          </a:p>
          <a:p>
            <a:pPr fontAlgn="base">
              <a:spcBef>
                <a:spcPts val="0"/>
              </a:spcBef>
            </a:pPr>
            <a:r>
              <a:rPr lang="en-GB" sz="1400" b="0" dirty="0"/>
              <a:t>Producing new electronics (as part of an upgrade to all AWAKE BPMs) – </a:t>
            </a:r>
            <a:r>
              <a:rPr lang="en-GB" sz="1400" dirty="0"/>
              <a:t>see Laurence's talk next</a:t>
            </a:r>
          </a:p>
          <a:p>
            <a:pPr marL="0" indent="0" fontAlgn="base">
              <a:buNone/>
            </a:pPr>
            <a:r>
              <a:rPr lang="en-GB" sz="1400" dirty="0">
                <a:solidFill>
                  <a:schemeClr val="accent5"/>
                </a:solidFill>
              </a:rPr>
              <a:t>BTVs</a:t>
            </a:r>
          </a:p>
          <a:p>
            <a:pPr fontAlgn="base">
              <a:spcBef>
                <a:spcPts val="0"/>
              </a:spcBef>
            </a:pPr>
            <a:r>
              <a:rPr lang="en-GB" sz="1400" b="0" dirty="0">
                <a:solidFill>
                  <a:schemeClr val="bg2">
                    <a:lumMod val="10000"/>
                  </a:schemeClr>
                </a:solidFill>
              </a:rPr>
              <a:t>Find the right compromise between standardisation and customisation </a:t>
            </a:r>
          </a:p>
          <a:p>
            <a:pPr marL="0" indent="0">
              <a:spcBef>
                <a:spcPts val="400"/>
              </a:spcBef>
              <a:buSzPct val="120000"/>
              <a:buNone/>
            </a:pPr>
            <a:endParaRPr lang="en-US" sz="1400" b="0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spcBef>
                <a:spcPts val="400"/>
              </a:spcBef>
              <a:buSzPct val="120000"/>
              <a:buFont typeface="Arial" panose="020B0604020202020204" pitchFamily="34" charset="0"/>
              <a:buNone/>
            </a:pPr>
            <a:r>
              <a:rPr lang="en-US" sz="1400" dirty="0">
                <a:solidFill>
                  <a:schemeClr val="accent5"/>
                </a:solidFill>
              </a:rPr>
              <a:t>Bunch length </a:t>
            </a:r>
            <a:endParaRPr lang="en-US" sz="1400" b="0" dirty="0">
              <a:solidFill>
                <a:schemeClr val="accent5"/>
              </a:solidFill>
            </a:endParaRPr>
          </a:p>
          <a:p>
            <a:pPr>
              <a:spcBef>
                <a:spcPts val="0"/>
              </a:spcBef>
              <a:buSzPct val="120000"/>
            </a:pPr>
            <a:r>
              <a:rPr lang="en-US" sz="1400" b="0" dirty="0">
                <a:solidFill>
                  <a:schemeClr val="bg2">
                    <a:lumMod val="10000"/>
                  </a:schemeClr>
                </a:solidFill>
              </a:rPr>
              <a:t>Able to measure 200 fs (RMS), options are: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SzPct val="120000"/>
            </a:pPr>
            <a:r>
              <a:rPr lang="en-US" sz="1100" dirty="0">
                <a:solidFill>
                  <a:schemeClr val="bg2">
                    <a:lumMod val="10000"/>
                  </a:schemeClr>
                </a:solidFill>
              </a:rPr>
              <a:t>Electro-optic spectral decoding </a:t>
            </a:r>
            <a:r>
              <a:rPr lang="en-US" sz="1100" b="0" dirty="0">
                <a:solidFill>
                  <a:schemeClr val="bg2">
                    <a:lumMod val="10000"/>
                  </a:schemeClr>
                </a:solidFill>
              </a:rPr>
              <a:t>(EOSD) 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SzPct val="120000"/>
            </a:pPr>
            <a:r>
              <a:rPr lang="en-US" sz="1100" dirty="0">
                <a:solidFill>
                  <a:schemeClr val="bg2">
                    <a:lumMod val="10000"/>
                  </a:schemeClr>
                </a:solidFill>
              </a:rPr>
              <a:t>Coherent Cherenkov Diffraction Radiation </a:t>
            </a:r>
            <a:r>
              <a:rPr lang="en-US" sz="1100" b="0" dirty="0">
                <a:solidFill>
                  <a:schemeClr val="bg2">
                    <a:lumMod val="10000"/>
                  </a:schemeClr>
                </a:solidFill>
              </a:rPr>
              <a:t>(</a:t>
            </a:r>
            <a:r>
              <a:rPr lang="en-US" sz="1100" b="0" dirty="0" err="1">
                <a:solidFill>
                  <a:schemeClr val="bg2">
                    <a:lumMod val="10000"/>
                  </a:schemeClr>
                </a:solidFill>
              </a:rPr>
              <a:t>CChDR</a:t>
            </a:r>
            <a:r>
              <a:rPr lang="en-US" sz="1100" b="0" dirty="0">
                <a:solidFill>
                  <a:schemeClr val="bg2">
                    <a:lumMod val="10000"/>
                  </a:schemeClr>
                </a:solidFill>
              </a:rPr>
              <a:t>) (UoM)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SzPct val="120000"/>
            </a:pPr>
            <a:r>
              <a:rPr lang="en-US" sz="1100" dirty="0">
                <a:solidFill>
                  <a:schemeClr val="bg2">
                    <a:lumMod val="10000"/>
                  </a:schemeClr>
                </a:solidFill>
              </a:rPr>
              <a:t>Machine learning </a:t>
            </a:r>
            <a:r>
              <a:rPr lang="en-US" sz="1100" b="0" dirty="0">
                <a:solidFill>
                  <a:schemeClr val="bg2">
                    <a:lumMod val="10000"/>
                  </a:schemeClr>
                </a:solidFill>
              </a:rPr>
              <a:t>(ML) – analysis of simulated CTR images to estimate longitudinal bunch profile (</a:t>
            </a:r>
            <a:r>
              <a:rPr lang="en-US" sz="1100" b="0" dirty="0" err="1">
                <a:solidFill>
                  <a:schemeClr val="bg2">
                    <a:lumMod val="10000"/>
                  </a:schemeClr>
                </a:solidFill>
              </a:rPr>
              <a:t>UoL</a:t>
            </a:r>
            <a:r>
              <a:rPr lang="en-US" sz="1100" b="0" dirty="0">
                <a:solidFill>
                  <a:schemeClr val="bg2">
                    <a:lumMod val="10000"/>
                  </a:schemeClr>
                </a:solidFill>
              </a:rPr>
              <a:t>)</a:t>
            </a:r>
          </a:p>
          <a:p>
            <a:pPr>
              <a:spcBef>
                <a:spcPts val="0"/>
              </a:spcBef>
              <a:buSzPct val="120000"/>
            </a:pPr>
            <a:r>
              <a:rPr lang="en-US" sz="1400" b="0" dirty="0">
                <a:solidFill>
                  <a:schemeClr val="bg2">
                    <a:lumMod val="10000"/>
                  </a:schemeClr>
                </a:solidFill>
              </a:rPr>
              <a:t>Requires R&amp;D and design/manufacturing of vacuum compatible instruments</a:t>
            </a:r>
          </a:p>
          <a:p>
            <a:pPr marL="0" indent="0">
              <a:spcBef>
                <a:spcPts val="400"/>
              </a:spcBef>
              <a:buSzPct val="120000"/>
              <a:buFont typeface="Arial" panose="020B0604020202020204" pitchFamily="34" charset="0"/>
              <a:buNone/>
            </a:pPr>
            <a:endParaRPr lang="en-US" sz="1400" b="0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spcBef>
                <a:spcPts val="0"/>
              </a:spcBef>
              <a:buSzPct val="120000"/>
              <a:buFont typeface="Arial" panose="020B0604020202020204" pitchFamily="34" charset="0"/>
              <a:buNone/>
            </a:pPr>
            <a:r>
              <a:rPr lang="en-US" sz="1400" dirty="0">
                <a:solidFill>
                  <a:schemeClr val="accent5"/>
                </a:solidFill>
              </a:rPr>
              <a:t>Spatial constraints </a:t>
            </a:r>
            <a:r>
              <a:rPr lang="en-US" sz="1400" b="0" dirty="0">
                <a:solidFill>
                  <a:schemeClr val="bg2">
                    <a:lumMod val="10000"/>
                  </a:schemeClr>
                </a:solidFill>
              </a:rPr>
              <a:t>– challenge for integration and to make some instruments as compact as possible</a:t>
            </a:r>
          </a:p>
          <a:p>
            <a:pPr marL="0" indent="0">
              <a:spcBef>
                <a:spcPts val="400"/>
              </a:spcBef>
              <a:buSzPct val="120000"/>
              <a:buFont typeface="Arial" panose="020B0604020202020204" pitchFamily="34" charset="0"/>
              <a:buNone/>
            </a:pPr>
            <a:endParaRPr lang="en-US" sz="1400" b="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6FD6A89-4F34-0949-955F-E99E186F5111}"/>
              </a:ext>
            </a:extLst>
          </p:cNvPr>
          <p:cNvSpPr/>
          <p:nvPr/>
        </p:nvSpPr>
        <p:spPr>
          <a:xfrm>
            <a:off x="6192868" y="938694"/>
            <a:ext cx="491098" cy="6153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8FD07CEE-1384-984F-A825-45FADD1FB2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216" y="6452504"/>
            <a:ext cx="584394" cy="29219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>
                <a:extLst>
                  <a:ext uri="{FF2B5EF4-FFF2-40B4-BE49-F238E27FC236}">
                    <a16:creationId xmlns:a16="http://schemas.microsoft.com/office/drawing/2014/main" id="{1D08521A-7B5E-6D43-AC7C-C09B52F0553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61623360"/>
                  </p:ext>
                </p:extLst>
              </p:nvPr>
            </p:nvGraphicFramePr>
            <p:xfrm>
              <a:off x="6596985" y="1208094"/>
              <a:ext cx="4930884" cy="1557960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1643628">
                      <a:extLst>
                        <a:ext uri="{9D8B030D-6E8A-4147-A177-3AD203B41FA5}">
                          <a16:colId xmlns:a16="http://schemas.microsoft.com/office/drawing/2014/main" val="2845773840"/>
                        </a:ext>
                      </a:extLst>
                    </a:gridCol>
                    <a:gridCol w="1643628">
                      <a:extLst>
                        <a:ext uri="{9D8B030D-6E8A-4147-A177-3AD203B41FA5}">
                          <a16:colId xmlns:a16="http://schemas.microsoft.com/office/drawing/2014/main" val="3969417386"/>
                        </a:ext>
                      </a:extLst>
                    </a:gridCol>
                    <a:gridCol w="1643628">
                      <a:extLst>
                        <a:ext uri="{9D8B030D-6E8A-4147-A177-3AD203B41FA5}">
                          <a16:colId xmlns:a16="http://schemas.microsoft.com/office/drawing/2014/main" val="1226943671"/>
                        </a:ext>
                      </a:extLst>
                    </a:gridCol>
                  </a:tblGrid>
                  <a:tr h="380048"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Parameter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Seeding electrons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Accelerated electrons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29148641"/>
                      </a:ext>
                    </a:extLst>
                  </a:tr>
                  <a:tr h="294944"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Electron energy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20 MeV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150 MeV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03105197"/>
                      </a:ext>
                    </a:extLst>
                  </a:tr>
                  <a:tr h="232251"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Bunch length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Few </a:t>
                          </a:r>
                          <a:r>
                            <a:rPr lang="en-GB" sz="1050" dirty="0" err="1"/>
                            <a:t>ps</a:t>
                          </a:r>
                          <a:r>
                            <a:rPr lang="en-GB" sz="1050" dirty="0"/>
                            <a:t>/ </a:t>
                          </a:r>
                          <a14:m>
                            <m:oMath xmlns:m="http://schemas.openxmlformats.org/officeDocument/2006/math">
                              <m:r>
                                <a:rPr lang="en-GB" sz="105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~</m:t>
                              </m:r>
                            </m:oMath>
                          </a14:m>
                          <a:r>
                            <a:rPr lang="en-GB" sz="1050" dirty="0"/>
                            <a:t>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200 fs/60 µm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99374142"/>
                      </a:ext>
                    </a:extLst>
                  </a:tr>
                  <a:tr h="232251"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Bunch charge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100-600 </a:t>
                          </a:r>
                          <a:r>
                            <a:rPr lang="en-GB" sz="1050" dirty="0" err="1"/>
                            <a:t>pC</a:t>
                          </a:r>
                          <a:endParaRPr lang="en-GB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100 </a:t>
                          </a:r>
                          <a:r>
                            <a:rPr lang="en-GB" sz="1050" dirty="0" err="1"/>
                            <a:t>pC</a:t>
                          </a:r>
                          <a:endParaRPr lang="en-GB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77823450"/>
                      </a:ext>
                    </a:extLst>
                  </a:tr>
                  <a:tr h="380048"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Beam size at focus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250 µm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5.75 µm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8023597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>
                <a:extLst>
                  <a:ext uri="{FF2B5EF4-FFF2-40B4-BE49-F238E27FC236}">
                    <a16:creationId xmlns:a16="http://schemas.microsoft.com/office/drawing/2014/main" id="{1D08521A-7B5E-6D43-AC7C-C09B52F0553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61623360"/>
                  </p:ext>
                </p:extLst>
              </p:nvPr>
            </p:nvGraphicFramePr>
            <p:xfrm>
              <a:off x="6596985" y="1208094"/>
              <a:ext cx="4930884" cy="1557960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1643628">
                      <a:extLst>
                        <a:ext uri="{9D8B030D-6E8A-4147-A177-3AD203B41FA5}">
                          <a16:colId xmlns:a16="http://schemas.microsoft.com/office/drawing/2014/main" val="2845773840"/>
                        </a:ext>
                      </a:extLst>
                    </a:gridCol>
                    <a:gridCol w="1643628">
                      <a:extLst>
                        <a:ext uri="{9D8B030D-6E8A-4147-A177-3AD203B41FA5}">
                          <a16:colId xmlns:a16="http://schemas.microsoft.com/office/drawing/2014/main" val="3969417386"/>
                        </a:ext>
                      </a:extLst>
                    </a:gridCol>
                    <a:gridCol w="1643628">
                      <a:extLst>
                        <a:ext uri="{9D8B030D-6E8A-4147-A177-3AD203B41FA5}">
                          <a16:colId xmlns:a16="http://schemas.microsoft.com/office/drawing/2014/main" val="1226943671"/>
                        </a:ext>
                      </a:extLst>
                    </a:gridCol>
                  </a:tblGrid>
                  <a:tr h="380048"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Parameter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Seeding electrons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Accelerated electrons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29148641"/>
                      </a:ext>
                    </a:extLst>
                  </a:tr>
                  <a:tr h="294944"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Electron energy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20 MeV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150 MeV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03105197"/>
                      </a:ext>
                    </a:extLst>
                  </a:tr>
                  <a:tr h="251460"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Bunch length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00775" t="-270000" r="-101550" b="-25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200 fs/60 µm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99374142"/>
                      </a:ext>
                    </a:extLst>
                  </a:tr>
                  <a:tr h="251460"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Bunch charge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100-600 </a:t>
                          </a:r>
                          <a:r>
                            <a:rPr lang="en-GB" sz="1050" dirty="0" err="1"/>
                            <a:t>pC</a:t>
                          </a:r>
                          <a:endParaRPr lang="en-GB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100 </a:t>
                          </a:r>
                          <a:r>
                            <a:rPr lang="en-GB" sz="1050" dirty="0" err="1"/>
                            <a:t>pC</a:t>
                          </a:r>
                          <a:endParaRPr lang="en-GB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77823450"/>
                      </a:ext>
                    </a:extLst>
                  </a:tr>
                  <a:tr h="380048"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Beam size at focus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250 µm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5.75 µm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80235977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A33EFA99-2746-C14C-BF0D-85E76BF54C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90963" y="3263772"/>
            <a:ext cx="5342929" cy="2851196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D063F75A-B5FE-A14E-8B2B-5E361D5593AF}"/>
              </a:ext>
            </a:extLst>
          </p:cNvPr>
          <p:cNvSpPr txBox="1"/>
          <p:nvPr/>
        </p:nvSpPr>
        <p:spPr>
          <a:xfrm>
            <a:off x="8065294" y="949462"/>
            <a:ext cx="1817805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050" i="1" dirty="0"/>
              <a:t>Comparison e-line parameters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4B2F787-2F9F-2048-88BA-556E8E05166E}"/>
              </a:ext>
            </a:extLst>
          </p:cNvPr>
          <p:cNvSpPr txBox="1"/>
          <p:nvPr/>
        </p:nvSpPr>
        <p:spPr>
          <a:xfrm>
            <a:off x="7480998" y="3017834"/>
            <a:ext cx="2986395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050" i="1" dirty="0"/>
              <a:t>Layout of 150 MeV beamline and optical functions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F7F8BEC-7FBE-214D-983A-676BD9FAB0CA}"/>
              </a:ext>
            </a:extLst>
          </p:cNvPr>
          <p:cNvSpPr/>
          <p:nvPr/>
        </p:nvSpPr>
        <p:spPr>
          <a:xfrm>
            <a:off x="7480998" y="6012577"/>
            <a:ext cx="531786" cy="912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470F579-CA70-B948-BD51-153BE35CD71B}"/>
              </a:ext>
            </a:extLst>
          </p:cNvPr>
          <p:cNvSpPr txBox="1"/>
          <p:nvPr/>
        </p:nvSpPr>
        <p:spPr>
          <a:xfrm>
            <a:off x="1205338" y="5638297"/>
            <a:ext cx="4067646" cy="553998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Lots of work during the next years to be ready for Run 2c (2029)! </a:t>
            </a:r>
          </a:p>
        </p:txBody>
      </p:sp>
    </p:spTree>
    <p:extLst>
      <p:ext uri="{BB962C8B-B14F-4D97-AF65-F5344CB8AC3E}">
        <p14:creationId xmlns:p14="http://schemas.microsoft.com/office/powerpoint/2010/main" val="3593134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51D22-80A4-8F48-B9EF-ECFB05052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3046454"/>
            <a:ext cx="4885735" cy="1065742"/>
          </a:xfrm>
        </p:spPr>
        <p:txBody>
          <a:bodyPr/>
          <a:lstStyle/>
          <a:p>
            <a:r>
              <a:rPr lang="en-US" sz="4800" dirty="0"/>
              <a:t>Thank you for listening!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1369D3-2AC0-854C-9FDF-496135AE0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E3D472E0-1C8C-5C4C-9924-399E02D01AD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66707" y="6424993"/>
            <a:ext cx="1773923" cy="365125"/>
          </a:xfrm>
        </p:spPr>
        <p:txBody>
          <a:bodyPr/>
          <a:lstStyle/>
          <a:p>
            <a:r>
              <a:rPr lang="en-GB"/>
              <a:t>13 December 2024</a:t>
            </a:r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848558C8-56BB-A54C-B602-D7E900882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31936" y="6424993"/>
            <a:ext cx="6787386" cy="365125"/>
          </a:xfrm>
        </p:spPr>
        <p:txBody>
          <a:bodyPr/>
          <a:lstStyle/>
          <a:p>
            <a:r>
              <a:rPr lang="en-US"/>
              <a:t>Collette Pakuza | Overview of the AWAKE programme and related BI challenges for the coming years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1A5D178-532E-DF4B-A19E-CC51638813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8510" y="847282"/>
            <a:ext cx="6216109" cy="4662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9026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7FF165EE-F759-9C42-ADBB-FF77C738E6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66707" y="6424993"/>
            <a:ext cx="1773923" cy="365125"/>
          </a:xfrm>
        </p:spPr>
        <p:txBody>
          <a:bodyPr/>
          <a:lstStyle/>
          <a:p>
            <a:r>
              <a:rPr lang="en-GB"/>
              <a:t>13 December 2024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298BCEC9-C719-2F4F-88D9-800C7B195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31936" y="6424993"/>
            <a:ext cx="6787386" cy="365125"/>
          </a:xfrm>
        </p:spPr>
        <p:txBody>
          <a:bodyPr/>
          <a:lstStyle/>
          <a:p>
            <a:r>
              <a:rPr lang="en-US"/>
              <a:t>Collette Pakuza | Overview of the AWAKE programme and related BI challenges for the coming years</a:t>
            </a:r>
            <a:endParaRPr lang="en-US" dirty="0"/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79C21D50-1936-D847-B53A-6E96D2A12304}"/>
              </a:ext>
            </a:extLst>
          </p:cNvPr>
          <p:cNvSpPr txBox="1">
            <a:spLocks/>
          </p:cNvSpPr>
          <p:nvPr/>
        </p:nvSpPr>
        <p:spPr>
          <a:xfrm>
            <a:off x="407988" y="1126182"/>
            <a:ext cx="11376025" cy="518140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SzPct val="120000"/>
            </a:pPr>
            <a:r>
              <a:rPr lang="en-US" sz="1800" b="0" dirty="0">
                <a:solidFill>
                  <a:schemeClr val="bg2">
                    <a:lumMod val="10000"/>
                  </a:schemeClr>
                </a:solidFill>
              </a:rPr>
              <a:t>Proposed future colliders are </a:t>
            </a:r>
            <a:r>
              <a:rPr lang="en-US" sz="1800" dirty="0">
                <a:solidFill>
                  <a:schemeClr val="bg2">
                    <a:lumMod val="10000"/>
                  </a:schemeClr>
                </a:solidFill>
              </a:rPr>
              <a:t>increasing in collision energy</a:t>
            </a:r>
            <a:r>
              <a:rPr lang="en-US" sz="1800" b="0" dirty="0">
                <a:solidFill>
                  <a:schemeClr val="bg2">
                    <a:lumMod val="10000"/>
                  </a:schemeClr>
                </a:solidFill>
              </a:rPr>
              <a:t>, therefore increasing in </a:t>
            </a:r>
            <a:r>
              <a:rPr lang="en-US" sz="1800" dirty="0">
                <a:solidFill>
                  <a:schemeClr val="bg2">
                    <a:lumMod val="10000"/>
                  </a:schemeClr>
                </a:solidFill>
              </a:rPr>
              <a:t>footprint</a:t>
            </a:r>
          </a:p>
          <a:p>
            <a:pPr>
              <a:buSzPct val="120000"/>
            </a:pPr>
            <a:r>
              <a:rPr lang="en-US" sz="1800" b="0" dirty="0">
                <a:solidFill>
                  <a:schemeClr val="bg2">
                    <a:lumMod val="10000"/>
                  </a:schemeClr>
                </a:solidFill>
              </a:rPr>
              <a:t>New accelerating technologies are being studied to make accelerators </a:t>
            </a:r>
            <a:r>
              <a:rPr lang="en-US" sz="1800" dirty="0">
                <a:solidFill>
                  <a:schemeClr val="bg2">
                    <a:lumMod val="10000"/>
                  </a:schemeClr>
                </a:solidFill>
              </a:rPr>
              <a:t>more compact </a:t>
            </a:r>
            <a:r>
              <a:rPr lang="en-US" sz="1800" b="0" dirty="0">
                <a:solidFill>
                  <a:schemeClr val="bg2">
                    <a:lumMod val="10000"/>
                  </a:schemeClr>
                </a:solidFill>
              </a:rPr>
              <a:t>to reach same energies in a fraction of the size </a:t>
            </a:r>
          </a:p>
          <a:p>
            <a:pPr>
              <a:buSzPct val="120000"/>
            </a:pPr>
            <a:r>
              <a:rPr lang="en-US" sz="1800" b="0" dirty="0">
                <a:solidFill>
                  <a:schemeClr val="bg2">
                    <a:lumMod val="10000"/>
                  </a:schemeClr>
                </a:solidFill>
              </a:rPr>
              <a:t>One area of study is </a:t>
            </a:r>
            <a:r>
              <a:rPr lang="en-US" sz="1800" dirty="0">
                <a:solidFill>
                  <a:schemeClr val="bg2">
                    <a:lumMod val="10000"/>
                  </a:schemeClr>
                </a:solidFill>
              </a:rPr>
              <a:t>plasma </a:t>
            </a:r>
            <a:r>
              <a:rPr lang="en-US" sz="1800" dirty="0" err="1">
                <a:solidFill>
                  <a:schemeClr val="bg2">
                    <a:lumMod val="10000"/>
                  </a:schemeClr>
                </a:solidFill>
              </a:rPr>
              <a:t>wakefield</a:t>
            </a:r>
            <a:r>
              <a:rPr lang="en-US" sz="1800" dirty="0">
                <a:solidFill>
                  <a:schemeClr val="bg2">
                    <a:lumMod val="10000"/>
                  </a:schemeClr>
                </a:solidFill>
              </a:rPr>
              <a:t> acceleration</a:t>
            </a:r>
          </a:p>
          <a:p>
            <a:pPr>
              <a:buSzPct val="120000"/>
            </a:pPr>
            <a:endParaRPr lang="en-US" sz="1800" b="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E2403D48-AA73-0348-8D4F-0DE50E49BB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216" y="6452504"/>
            <a:ext cx="584394" cy="29219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73FC601-680A-D843-A6CC-201A988207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36121" y="2455897"/>
            <a:ext cx="7719757" cy="3754647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6ADB5C66-1B87-8A4D-A9F3-CED92EE228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55010" y="1824031"/>
            <a:ext cx="3598658" cy="73578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EC32FA2-EBA5-BA45-94D9-E89BB80C81D2}"/>
              </a:ext>
            </a:extLst>
          </p:cNvPr>
          <p:cNvSpPr txBox="1"/>
          <p:nvPr/>
        </p:nvSpPr>
        <p:spPr>
          <a:xfrm>
            <a:off x="1340284" y="2455101"/>
            <a:ext cx="2089175" cy="49244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b="1" dirty="0"/>
              <a:t>International Linear Collider (ILC)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124A5A7-C178-5E4B-9C93-1C60030858CE}"/>
              </a:ext>
            </a:extLst>
          </p:cNvPr>
          <p:cNvSpPr/>
          <p:nvPr/>
        </p:nvSpPr>
        <p:spPr>
          <a:xfrm>
            <a:off x="2041742" y="4333220"/>
            <a:ext cx="2918565" cy="414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99E10A6-AB3B-9644-AFBD-47099EBBF876}"/>
              </a:ext>
            </a:extLst>
          </p:cNvPr>
          <p:cNvSpPr txBox="1"/>
          <p:nvPr/>
        </p:nvSpPr>
        <p:spPr>
          <a:xfrm>
            <a:off x="1340284" y="4417181"/>
            <a:ext cx="2761975" cy="24622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600" b="1" dirty="0"/>
              <a:t>Plasma-based linear collider</a:t>
            </a:r>
          </a:p>
        </p:txBody>
      </p:sp>
    </p:spTree>
    <p:extLst>
      <p:ext uri="{BB962C8B-B14F-4D97-AF65-F5344CB8AC3E}">
        <p14:creationId xmlns:p14="http://schemas.microsoft.com/office/powerpoint/2010/main" val="5638134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7FF165EE-F759-9C42-ADBB-FF77C738E6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66707" y="6424993"/>
            <a:ext cx="1773923" cy="365125"/>
          </a:xfrm>
        </p:spPr>
        <p:txBody>
          <a:bodyPr/>
          <a:lstStyle/>
          <a:p>
            <a:r>
              <a:rPr lang="en-GB"/>
              <a:t>13 December 2024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298BCEC9-C719-2F4F-88D9-800C7B195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31936" y="6424993"/>
            <a:ext cx="6787386" cy="365125"/>
          </a:xfrm>
        </p:spPr>
        <p:txBody>
          <a:bodyPr/>
          <a:lstStyle/>
          <a:p>
            <a:r>
              <a:rPr lang="en-US"/>
              <a:t>Collette Pakuza | Overview of the AWAKE programme and related BI challenges for the coming years</a:t>
            </a:r>
            <a:endParaRPr lang="en-US" dirty="0"/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79C21D50-1936-D847-B53A-6E96D2A12304}"/>
              </a:ext>
            </a:extLst>
          </p:cNvPr>
          <p:cNvSpPr txBox="1">
            <a:spLocks/>
          </p:cNvSpPr>
          <p:nvPr/>
        </p:nvSpPr>
        <p:spPr>
          <a:xfrm>
            <a:off x="407988" y="1439336"/>
            <a:ext cx="4267707" cy="486825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120000"/>
              <a:buNone/>
            </a:pPr>
            <a:r>
              <a:rPr lang="en-US" sz="1900" dirty="0">
                <a:solidFill>
                  <a:schemeClr val="bg2">
                    <a:lumMod val="10000"/>
                  </a:schemeClr>
                </a:solidFill>
              </a:rPr>
              <a:t>How does it work? </a:t>
            </a:r>
          </a:p>
          <a:p>
            <a:pPr lvl="1">
              <a:buSzPct val="120000"/>
            </a:pP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Plasma </a:t>
            </a:r>
            <a:r>
              <a:rPr lang="en-US" sz="1600" dirty="0" err="1">
                <a:solidFill>
                  <a:schemeClr val="bg2">
                    <a:lumMod val="10000"/>
                  </a:schemeClr>
                </a:solidFill>
              </a:rPr>
              <a:t>wakefield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 created in two ways</a:t>
            </a:r>
          </a:p>
          <a:p>
            <a:pPr lvl="1">
              <a:buSzPct val="120000"/>
            </a:pPr>
            <a:r>
              <a:rPr lang="en-US" sz="1600" b="1" dirty="0">
                <a:solidFill>
                  <a:schemeClr val="bg2">
                    <a:lumMod val="10000"/>
                  </a:schemeClr>
                </a:solidFill>
              </a:rPr>
              <a:t>Laser pulse </a:t>
            </a:r>
            <a:r>
              <a:rPr lang="en-US" sz="1600" b="0" dirty="0">
                <a:solidFill>
                  <a:schemeClr val="bg2">
                    <a:lumMod val="10000"/>
                  </a:schemeClr>
                </a:solidFill>
              </a:rPr>
              <a:t>or </a:t>
            </a:r>
            <a:r>
              <a:rPr lang="en-US" sz="1600" b="1" dirty="0">
                <a:solidFill>
                  <a:schemeClr val="bg2">
                    <a:lumMod val="10000"/>
                  </a:schemeClr>
                </a:solidFill>
              </a:rPr>
              <a:t>particle bunch 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propagating in plasma </a:t>
            </a:r>
          </a:p>
          <a:p>
            <a:pPr lvl="1">
              <a:buSzPct val="120000"/>
            </a:pPr>
            <a:r>
              <a:rPr lang="en-US" sz="1600" b="0" dirty="0">
                <a:solidFill>
                  <a:schemeClr val="bg2">
                    <a:lumMod val="10000"/>
                  </a:schemeClr>
                </a:solidFill>
              </a:rPr>
              <a:t>Creates </a:t>
            </a:r>
            <a:r>
              <a:rPr lang="en-US" sz="1600" b="1" dirty="0">
                <a:solidFill>
                  <a:schemeClr val="bg2">
                    <a:lumMod val="10000"/>
                  </a:schemeClr>
                </a:solidFill>
              </a:rPr>
              <a:t>density perturbation </a:t>
            </a:r>
            <a:r>
              <a:rPr lang="en-US" sz="1600" b="0" dirty="0">
                <a:solidFill>
                  <a:schemeClr val="bg2">
                    <a:lumMod val="10000"/>
                  </a:schemeClr>
                </a:solidFill>
              </a:rPr>
              <a:t>of the plasma electrons</a:t>
            </a:r>
          </a:p>
          <a:p>
            <a:pPr lvl="1">
              <a:buSzPct val="120000"/>
            </a:pP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Plasma electron wave created behind the initial driver</a:t>
            </a:r>
          </a:p>
          <a:p>
            <a:pPr lvl="1">
              <a:buSzPct val="120000"/>
            </a:pPr>
            <a:r>
              <a:rPr lang="en-US" sz="1600" b="1" dirty="0">
                <a:solidFill>
                  <a:schemeClr val="bg2">
                    <a:lumMod val="10000"/>
                  </a:schemeClr>
                </a:solidFill>
              </a:rPr>
              <a:t>Spatial separation 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of plasma electrons and stationary ions</a:t>
            </a:r>
          </a:p>
          <a:p>
            <a:pPr lvl="1">
              <a:buSzPct val="120000"/>
            </a:pPr>
            <a:r>
              <a:rPr lang="en-US" sz="1600" b="0" dirty="0">
                <a:solidFill>
                  <a:schemeClr val="bg2">
                    <a:lumMod val="10000"/>
                  </a:schemeClr>
                </a:solidFill>
              </a:rPr>
              <a:t>Sets up longitu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dinal and transverse fields</a:t>
            </a:r>
          </a:p>
          <a:p>
            <a:pPr lvl="1">
              <a:buSzPct val="120000"/>
            </a:pP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P</a:t>
            </a:r>
            <a:r>
              <a:rPr lang="en-US" sz="1600" b="0" dirty="0">
                <a:solidFill>
                  <a:schemeClr val="bg2">
                    <a:lumMod val="10000"/>
                  </a:schemeClr>
                </a:solidFill>
              </a:rPr>
              <a:t>article bunch injected at the correct phase can be accelerated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5D73C713-A167-0F4D-B2E9-28C8365B4D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0862390"/>
              </p:ext>
            </p:extLst>
          </p:nvPr>
        </p:nvGraphicFramePr>
        <p:xfrm>
          <a:off x="5362606" y="4428724"/>
          <a:ext cx="5391062" cy="1685608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428432">
                  <a:extLst>
                    <a:ext uri="{9D8B030D-6E8A-4147-A177-3AD203B41FA5}">
                      <a16:colId xmlns:a16="http://schemas.microsoft.com/office/drawing/2014/main" val="946204887"/>
                    </a:ext>
                  </a:extLst>
                </a:gridCol>
                <a:gridCol w="2962630">
                  <a:extLst>
                    <a:ext uri="{9D8B030D-6E8A-4147-A177-3AD203B41FA5}">
                      <a16:colId xmlns:a16="http://schemas.microsoft.com/office/drawing/2014/main" val="2609037992"/>
                    </a:ext>
                  </a:extLst>
                </a:gridCol>
              </a:tblGrid>
              <a:tr h="314008">
                <a:tc>
                  <a:txBody>
                    <a:bodyPr/>
                    <a:lstStyle/>
                    <a:p>
                      <a:r>
                        <a:rPr lang="en-GB" sz="1200" dirty="0"/>
                        <a:t>Type of acceleration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Experiments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1861969"/>
                  </a:ext>
                </a:extLst>
              </a:tr>
              <a:tr h="449967">
                <a:tc>
                  <a:txBody>
                    <a:bodyPr/>
                    <a:lstStyle/>
                    <a:p>
                      <a:r>
                        <a:rPr lang="en-GB" sz="1200" dirty="0"/>
                        <a:t>Laser wakefield acceleration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BELLA (LBNL, USA), CLF (Harwell, UK), LUX (DESY, Germany)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3152990"/>
                  </a:ext>
                </a:extLst>
              </a:tr>
              <a:tr h="449967">
                <a:tc>
                  <a:txBody>
                    <a:bodyPr/>
                    <a:lstStyle/>
                    <a:p>
                      <a:r>
                        <a:rPr lang="en-GB" sz="1200" dirty="0"/>
                        <a:t>Plasma wakefield acceleration driving with electrons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FACET II (SLAC, USA), FLASHForward (DESY, Germany)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120886"/>
                  </a:ext>
                </a:extLst>
              </a:tr>
              <a:tr h="449967">
                <a:tc>
                  <a:txBody>
                    <a:bodyPr/>
                    <a:lstStyle/>
                    <a:p>
                      <a:r>
                        <a:rPr lang="en-GB" sz="1200" b="1" dirty="0"/>
                        <a:t>Plasma wakefield acceleration driving with protons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AWAKE (CERN, Switzerland)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5513370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892D1620-5536-4840-B7E9-205FD2AAD167}"/>
              </a:ext>
            </a:extLst>
          </p:cNvPr>
          <p:cNvSpPr txBox="1"/>
          <p:nvPr/>
        </p:nvSpPr>
        <p:spPr>
          <a:xfrm>
            <a:off x="6217695" y="829397"/>
            <a:ext cx="357309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i="1" dirty="0"/>
              <a:t>Schematic of wakefield acceleration concept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E139066-61C1-704D-8E48-D41E64AD1154}"/>
              </a:ext>
            </a:extLst>
          </p:cNvPr>
          <p:cNvSpPr txBox="1"/>
          <p:nvPr/>
        </p:nvSpPr>
        <p:spPr>
          <a:xfrm>
            <a:off x="6141777" y="3558808"/>
            <a:ext cx="373179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dirty="0">
                <a:solidFill>
                  <a:schemeClr val="bg2">
                    <a:lumMod val="10000"/>
                  </a:schemeClr>
                </a:solidFill>
              </a:rPr>
              <a:t>Plasma wakefield acceleration using </a:t>
            </a:r>
            <a:r>
              <a:rPr lang="en-GB" sz="1400" b="1" dirty="0">
                <a:solidFill>
                  <a:schemeClr val="bg2">
                    <a:lumMod val="10000"/>
                  </a:schemeClr>
                </a:solidFill>
              </a:rPr>
              <a:t>electrons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ED012A2-4EA9-B349-916D-6F8053B400B8}"/>
              </a:ext>
            </a:extLst>
          </p:cNvPr>
          <p:cNvSpPr txBox="1"/>
          <p:nvPr/>
        </p:nvSpPr>
        <p:spPr>
          <a:xfrm>
            <a:off x="6141777" y="4119746"/>
            <a:ext cx="372493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i="1" dirty="0"/>
              <a:t>Table of existing wakefield acceleration studies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E2403D48-AA73-0348-8D4F-0DE50E49BB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216" y="6452504"/>
            <a:ext cx="584394" cy="29219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63D72A4-DCE7-324F-9646-2F6EDC5FBF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6438" y="1248906"/>
            <a:ext cx="6890346" cy="225490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EC28CF7-B614-2641-83CE-490CEEAA189E}"/>
              </a:ext>
            </a:extLst>
          </p:cNvPr>
          <p:cNvSpPr/>
          <p:nvPr/>
        </p:nvSpPr>
        <p:spPr>
          <a:xfrm>
            <a:off x="4434214" y="1126182"/>
            <a:ext cx="928392" cy="3131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16FB82D-04DF-DA4C-8F84-E9556FE26D2C}"/>
              </a:ext>
            </a:extLst>
          </p:cNvPr>
          <p:cNvSpPr/>
          <p:nvPr/>
        </p:nvSpPr>
        <p:spPr>
          <a:xfrm>
            <a:off x="10879135" y="1112498"/>
            <a:ext cx="928392" cy="6374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2238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AWAKE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7FF165EE-F759-9C42-ADBB-FF77C738E6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66707" y="6424993"/>
            <a:ext cx="1773923" cy="365125"/>
          </a:xfrm>
        </p:spPr>
        <p:txBody>
          <a:bodyPr/>
          <a:lstStyle/>
          <a:p>
            <a:r>
              <a:rPr lang="en-GB"/>
              <a:t>13 December 2024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298BCEC9-C719-2F4F-88D9-800C7B195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31936" y="6424993"/>
            <a:ext cx="6787386" cy="365125"/>
          </a:xfrm>
        </p:spPr>
        <p:txBody>
          <a:bodyPr/>
          <a:lstStyle/>
          <a:p>
            <a:r>
              <a:rPr lang="en-US"/>
              <a:t>Collette Pakuza | Overview of the AWAKE programme and related BI challenges for the coming years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1">
                <a:extLst>
                  <a:ext uri="{FF2B5EF4-FFF2-40B4-BE49-F238E27FC236}">
                    <a16:creationId xmlns:a16="http://schemas.microsoft.com/office/drawing/2014/main" id="{79C21D50-1936-D847-B53A-6E96D2A1230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07987" y="1092642"/>
                <a:ext cx="11376026" cy="5332351"/>
              </a:xfrm>
              <a:prstGeom prst="rect">
                <a:avLst/>
              </a:prstGeom>
            </p:spPr>
            <p:txBody>
              <a:bodyPr vert="horz" lIns="0" tIns="0" rIns="0" bIns="0" rtlCol="0">
                <a:normAutofit lnSpcReduction="10000"/>
              </a:bodyPr>
              <a:lstStyle>
                <a:lvl1pPr marL="342900" indent="-3429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tabLst/>
                  <a:defRPr sz="21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628650" indent="-261938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889000" indent="-26035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panose="020B0604020202020204" pitchFamily="34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209675" indent="-269875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charset="0"/>
                  <a:buChar char="•"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SzPct val="120000"/>
                </a:pPr>
                <a:endParaRPr lang="en-US" sz="1800" b="0" dirty="0">
                  <a:solidFill>
                    <a:schemeClr val="bg2">
                      <a:lumMod val="10000"/>
                    </a:schemeClr>
                  </a:solidFill>
                </a:endParaRPr>
              </a:p>
              <a:p>
                <a:pPr>
                  <a:buSzPct val="120000"/>
                </a:pPr>
                <a:endParaRPr lang="en-US" sz="1800" b="0" dirty="0">
                  <a:solidFill>
                    <a:schemeClr val="bg2">
                      <a:lumMod val="10000"/>
                    </a:schemeClr>
                  </a:solidFill>
                </a:endParaRPr>
              </a:p>
              <a:p>
                <a:pPr>
                  <a:buSzPct val="120000"/>
                </a:pPr>
                <a:endParaRPr lang="en-US" sz="1800" b="0" dirty="0">
                  <a:solidFill>
                    <a:schemeClr val="bg2">
                      <a:lumMod val="10000"/>
                    </a:schemeClr>
                  </a:solidFill>
                </a:endParaRPr>
              </a:p>
              <a:p>
                <a:pPr>
                  <a:buSzPct val="120000"/>
                </a:pPr>
                <a:endParaRPr lang="en-US" sz="1800" b="0" dirty="0">
                  <a:solidFill>
                    <a:schemeClr val="bg2">
                      <a:lumMod val="10000"/>
                    </a:schemeClr>
                  </a:solidFill>
                </a:endParaRPr>
              </a:p>
              <a:p>
                <a:pPr>
                  <a:buSzPct val="120000"/>
                </a:pPr>
                <a:endParaRPr lang="en-US" sz="1800" b="0" dirty="0">
                  <a:solidFill>
                    <a:schemeClr val="bg2">
                      <a:lumMod val="10000"/>
                    </a:schemeClr>
                  </a:solidFill>
                </a:endParaRPr>
              </a:p>
              <a:p>
                <a:pPr>
                  <a:buSzPct val="120000"/>
                </a:pPr>
                <a:endParaRPr lang="en-US" sz="1800" b="0" dirty="0">
                  <a:solidFill>
                    <a:schemeClr val="bg2">
                      <a:lumMod val="10000"/>
                    </a:schemeClr>
                  </a:solidFill>
                </a:endParaRPr>
              </a:p>
              <a:p>
                <a:pPr>
                  <a:buSzPct val="120000"/>
                </a:pPr>
                <a:endParaRPr lang="en-US" sz="1800" b="0" dirty="0">
                  <a:solidFill>
                    <a:schemeClr val="bg2">
                      <a:lumMod val="10000"/>
                    </a:schemeClr>
                  </a:solidFill>
                </a:endParaRPr>
              </a:p>
              <a:p>
                <a:pPr>
                  <a:buSzPct val="120000"/>
                </a:pPr>
                <a:endParaRPr lang="en-US" sz="1800" b="0" dirty="0">
                  <a:solidFill>
                    <a:schemeClr val="bg2">
                      <a:lumMod val="10000"/>
                    </a:schemeClr>
                  </a:solidFill>
                </a:endParaRPr>
              </a:p>
              <a:p>
                <a:pPr>
                  <a:buSzPct val="120000"/>
                </a:pPr>
                <a:endParaRPr lang="en-US" sz="1800" b="0" dirty="0">
                  <a:solidFill>
                    <a:schemeClr val="bg2">
                      <a:lumMod val="10000"/>
                    </a:schemeClr>
                  </a:solidFill>
                </a:endParaRPr>
              </a:p>
              <a:p>
                <a:pPr>
                  <a:buSzPct val="120000"/>
                </a:pPr>
                <a:endParaRPr lang="en-US" sz="1800" b="0" dirty="0">
                  <a:solidFill>
                    <a:schemeClr val="bg2">
                      <a:lumMod val="10000"/>
                    </a:schemeClr>
                  </a:solidFill>
                </a:endParaRPr>
              </a:p>
              <a:p>
                <a:pPr>
                  <a:buSzPct val="120000"/>
                </a:pPr>
                <a:endParaRPr lang="en-US" sz="1800" b="0" dirty="0">
                  <a:solidFill>
                    <a:schemeClr val="bg2">
                      <a:lumMod val="10000"/>
                    </a:schemeClr>
                  </a:solidFill>
                </a:endParaRPr>
              </a:p>
              <a:p>
                <a:pPr>
                  <a:buSzPct val="120000"/>
                </a:pPr>
                <a:r>
                  <a:rPr lang="en-US" sz="1800" b="0" dirty="0">
                    <a:solidFill>
                      <a:schemeClr val="bg2">
                        <a:lumMod val="10000"/>
                      </a:schemeClr>
                    </a:solidFill>
                  </a:rPr>
                  <a:t>Proof-of-principle experiment that </a:t>
                </a:r>
                <a:r>
                  <a:rPr lang="en-US" sz="1800" dirty="0">
                    <a:solidFill>
                      <a:schemeClr val="bg2">
                        <a:lumMod val="10000"/>
                      </a:schemeClr>
                    </a:solidFill>
                  </a:rPr>
                  <a:t>uses protons </a:t>
                </a:r>
                <a:r>
                  <a:rPr lang="en-US" sz="1800" b="0" dirty="0">
                    <a:solidFill>
                      <a:schemeClr val="bg2">
                        <a:lumMod val="10000"/>
                      </a:schemeClr>
                    </a:solidFill>
                  </a:rPr>
                  <a:t>from the SPS </a:t>
                </a:r>
                <a:r>
                  <a:rPr lang="en-US" sz="1800" dirty="0">
                    <a:solidFill>
                      <a:schemeClr val="bg2">
                        <a:lumMod val="10000"/>
                      </a:schemeClr>
                    </a:solidFill>
                  </a:rPr>
                  <a:t>to drive wakefields </a:t>
                </a:r>
                <a:r>
                  <a:rPr lang="en-US" sz="1800" b="0" dirty="0">
                    <a:solidFill>
                      <a:schemeClr val="bg2">
                        <a:lumMod val="10000"/>
                      </a:schemeClr>
                    </a:solidFill>
                  </a:rPr>
                  <a:t>in 10 m rubidium plasma </a:t>
                </a:r>
                <a:r>
                  <a:rPr lang="en-US" sz="1800" dirty="0">
                    <a:solidFill>
                      <a:schemeClr val="bg2">
                        <a:lumMod val="10000"/>
                      </a:schemeClr>
                    </a:solidFill>
                  </a:rPr>
                  <a:t>for electron acceleration</a:t>
                </a:r>
              </a:p>
              <a:p>
                <a:pPr>
                  <a:buSzPct val="120000"/>
                </a:pPr>
                <a:r>
                  <a:rPr lang="en-US" sz="1800" b="0" dirty="0">
                    <a:solidFill>
                      <a:schemeClr val="bg2">
                        <a:lumMod val="10000"/>
                      </a:schemeClr>
                    </a:solidFill>
                  </a:rPr>
                  <a:t>Condition to drive large-amplitude wakefields: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σ</m:t>
                        </m:r>
                      </m:e>
                      <m:sub>
                        <m:r>
                          <a:rPr lang="en-GB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𝑧</m:t>
                        </m:r>
                      </m:sub>
                    </m:sSub>
                    <m:r>
                      <a:rPr lang="en-GB" sz="18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~</m:t>
                    </m:r>
                    <m:sSub>
                      <m:sSubPr>
                        <m:ctrlPr>
                          <a:rPr lang="en-GB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𝜆</m:t>
                        </m:r>
                      </m:e>
                      <m:sub>
                        <m:r>
                          <a:rPr lang="en-GB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,</a:t>
                </a:r>
                <a:r>
                  <a:rPr lang="en-US" sz="1800" b="0" dirty="0">
                    <a:latin typeface="Arial" panose="020B0604020202020204" pitchFamily="34" charset="0"/>
                    <a:cs typeface="Arial" panose="020B0604020202020204" pitchFamily="34" charset="0"/>
                  </a:rPr>
                  <a:t> but 6-12 cm vs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~</m:t>
                    </m:r>
                  </m:oMath>
                </a14:m>
                <a:r>
                  <a:rPr lang="en-US" sz="1800" b="0" dirty="0">
                    <a:latin typeface="Arial" panose="020B0604020202020204" pitchFamily="34" charset="0"/>
                    <a:cs typeface="Arial" panose="020B0604020202020204" pitchFamily="34" charset="0"/>
                  </a:rPr>
                  <a:t>mm</a:t>
                </a:r>
                <a:endParaRPr lang="en-US" sz="1800" b="0" dirty="0">
                  <a:solidFill>
                    <a:schemeClr val="bg2">
                      <a:lumMod val="10000"/>
                    </a:schemeClr>
                  </a:solidFill>
                </a:endParaRPr>
              </a:p>
              <a:p>
                <a:pPr>
                  <a:buSzPct val="120000"/>
                </a:pPr>
                <a:r>
                  <a:rPr lang="en-US" sz="1800" b="0" dirty="0">
                    <a:solidFill>
                      <a:schemeClr val="bg2">
                        <a:lumMod val="10000"/>
                      </a:schemeClr>
                    </a:solidFill>
                  </a:rPr>
                  <a:t>Relies on a process called </a:t>
                </a:r>
                <a:r>
                  <a:rPr lang="en-US" sz="1800" dirty="0">
                    <a:solidFill>
                      <a:schemeClr val="bg2">
                        <a:lumMod val="10000"/>
                      </a:schemeClr>
                    </a:solidFill>
                  </a:rPr>
                  <a:t>self-modulation</a:t>
                </a:r>
                <a:r>
                  <a:rPr lang="en-US" sz="1800" b="0" dirty="0">
                    <a:solidFill>
                      <a:schemeClr val="bg2">
                        <a:lumMod val="10000"/>
                      </a:schemeClr>
                    </a:solidFill>
                  </a:rPr>
                  <a:t> where long proton bunch is divided into train of microbunches to resonantly drive the </a:t>
                </a:r>
                <a:r>
                  <a:rPr lang="en-US" sz="1800" b="0" dirty="0" err="1">
                    <a:solidFill>
                      <a:schemeClr val="bg2">
                        <a:lumMod val="10000"/>
                      </a:schemeClr>
                    </a:solidFill>
                  </a:rPr>
                  <a:t>wakefields</a:t>
                </a:r>
                <a:r>
                  <a:rPr lang="en-US" sz="1800" b="0" dirty="0">
                    <a:solidFill>
                      <a:schemeClr val="bg2">
                        <a:lumMod val="10000"/>
                      </a:schemeClr>
                    </a:solidFill>
                  </a:rPr>
                  <a:t> and this is seeded by the relativistic ionization front of a short laser pulse </a:t>
                </a:r>
                <a:endParaRPr lang="en-US" sz="1400" b="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4" name="Content Placeholder 1">
                <a:extLst>
                  <a:ext uri="{FF2B5EF4-FFF2-40B4-BE49-F238E27FC236}">
                    <a16:creationId xmlns:a16="http://schemas.microsoft.com/office/drawing/2014/main" id="{79C21D50-1936-D847-B53A-6E96D2A123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987" y="1092642"/>
                <a:ext cx="11376026" cy="5332351"/>
              </a:xfrm>
              <a:prstGeom prst="rect">
                <a:avLst/>
              </a:prstGeom>
              <a:blipFill>
                <a:blip r:embed="rId3"/>
                <a:stretch>
                  <a:fillRect l="-1338" r="-11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7E8A8AE3-8E51-2648-9A59-A11F2EBCB3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107" y="1230369"/>
            <a:ext cx="4260749" cy="312153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1208547-70E7-274D-8715-C4ADA621A6B4}"/>
                  </a:ext>
                </a:extLst>
              </p:cNvPr>
              <p:cNvSpPr txBox="1"/>
              <p:nvPr/>
            </p:nvSpPr>
            <p:spPr>
              <a:xfrm>
                <a:off x="527803" y="4465023"/>
                <a:ext cx="4540074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sz="1200" dirty="0"/>
                  <a:t>AWAKE is located at the end of </a:t>
                </a:r>
                <a14:m>
                  <m:oMath xmlns:m="http://schemas.openxmlformats.org/officeDocument/2006/math">
                    <m:r>
                      <a:rPr lang="en-US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1200" dirty="0"/>
                  <a:t>1 km transfer line from the SPS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1208547-70E7-274D-8715-C4ADA621A6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803" y="4465023"/>
                <a:ext cx="4540074" cy="184666"/>
              </a:xfrm>
              <a:prstGeom prst="rect">
                <a:avLst/>
              </a:prstGeom>
              <a:blipFill>
                <a:blip r:embed="rId5"/>
                <a:stretch>
                  <a:fillRect l="-1955" t="-20000" b="-4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A60267A2-63BD-584D-B821-FDAA9B8EADE3}"/>
              </a:ext>
            </a:extLst>
          </p:cNvPr>
          <p:cNvSpPr txBox="1"/>
          <p:nvPr/>
        </p:nvSpPr>
        <p:spPr>
          <a:xfrm>
            <a:off x="1232290" y="927590"/>
            <a:ext cx="252953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600" i="1" dirty="0"/>
              <a:t>CERN accelerator complex: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1300B25-CBC1-B14C-B4BC-3677E23C4E2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4110" r="3863"/>
          <a:stretch/>
        </p:blipFill>
        <p:spPr>
          <a:xfrm>
            <a:off x="5215184" y="792331"/>
            <a:ext cx="6336230" cy="3959310"/>
          </a:xfrm>
          <a:prstGeom prst="rect">
            <a:avLst/>
          </a:prstGeom>
          <a:ln w="19050">
            <a:solidFill>
              <a:schemeClr val="bg2">
                <a:lumMod val="10000"/>
              </a:schemeClr>
            </a:solidFill>
          </a:ln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5A6AA9-4F1C-4B42-9FCF-58BAA26BAC2D}"/>
              </a:ext>
            </a:extLst>
          </p:cNvPr>
          <p:cNvCxnSpPr>
            <a:cxnSpLocks/>
          </p:cNvCxnSpPr>
          <p:nvPr/>
        </p:nvCxnSpPr>
        <p:spPr>
          <a:xfrm flipV="1">
            <a:off x="4506012" y="791852"/>
            <a:ext cx="697584" cy="1847653"/>
          </a:xfrm>
          <a:prstGeom prst="line">
            <a:avLst/>
          </a:prstGeom>
          <a:ln w="127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3891C93-6B42-8A47-84DA-965A4F5BE5C8}"/>
              </a:ext>
            </a:extLst>
          </p:cNvPr>
          <p:cNvCxnSpPr>
            <a:cxnSpLocks/>
          </p:cNvCxnSpPr>
          <p:nvPr/>
        </p:nvCxnSpPr>
        <p:spPr>
          <a:xfrm>
            <a:off x="4496586" y="2667786"/>
            <a:ext cx="707010" cy="2083323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71A11EB0-244F-1240-87E3-170EAD4F10F5}"/>
              </a:ext>
            </a:extLst>
          </p:cNvPr>
          <p:cNvSpPr txBox="1"/>
          <p:nvPr/>
        </p:nvSpPr>
        <p:spPr>
          <a:xfrm>
            <a:off x="5352156" y="486896"/>
            <a:ext cx="280499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600" b="1" dirty="0"/>
              <a:t>AWAKE Run 1, 2a, 2b layout: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8D32ED4-230D-9041-8900-D7B36502D0F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4216" y="6452504"/>
            <a:ext cx="584394" cy="292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108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AWAKE </a:t>
            </a:r>
            <a:r>
              <a:rPr lang="en-GB" dirty="0"/>
              <a:t>programme</a:t>
            </a:r>
            <a:r>
              <a:rPr lang="en-US" dirty="0"/>
              <a:t>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7FF165EE-F759-9C42-ADBB-FF77C738E6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66707" y="6424993"/>
            <a:ext cx="1773923" cy="365125"/>
          </a:xfrm>
        </p:spPr>
        <p:txBody>
          <a:bodyPr/>
          <a:lstStyle/>
          <a:p>
            <a:r>
              <a:rPr lang="en-GB"/>
              <a:t>13 December 2024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298BCEC9-C719-2F4F-88D9-800C7B195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31936" y="6424993"/>
            <a:ext cx="6787386" cy="365125"/>
          </a:xfrm>
        </p:spPr>
        <p:txBody>
          <a:bodyPr/>
          <a:lstStyle/>
          <a:p>
            <a:r>
              <a:rPr lang="en-US"/>
              <a:t>Collette Pakuza | Overview of the AWAKE programme and related BI challenges for the coming years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61232CB-66BB-6944-BD5D-FD6787AF7659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5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37991" y="906464"/>
            <a:ext cx="10960836" cy="534797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5352785-B665-084C-90DD-6610E753BA00}"/>
              </a:ext>
            </a:extLst>
          </p:cNvPr>
          <p:cNvSpPr txBox="1"/>
          <p:nvPr/>
        </p:nvSpPr>
        <p:spPr>
          <a:xfrm>
            <a:off x="437990" y="3678505"/>
            <a:ext cx="404049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buSzPct val="120000"/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bg2">
                    <a:lumMod val="10000"/>
                  </a:schemeClr>
                </a:solidFill>
              </a:rPr>
              <a:t>Run 1 </a:t>
            </a:r>
            <a:r>
              <a:rPr lang="en-GB" sz="1200" dirty="0">
                <a:solidFill>
                  <a:schemeClr val="bg2">
                    <a:lumMod val="10000"/>
                  </a:schemeClr>
                </a:solidFill>
              </a:rPr>
              <a:t>started Q4 of 2016 till 2018 – Saw results of SSM with RIF, and electron acceleration 18 MeV to 2 GeV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35B365C-4468-CE47-992A-9A55B18E8BA7}"/>
              </a:ext>
            </a:extLst>
          </p:cNvPr>
          <p:cNvSpPr txBox="1"/>
          <p:nvPr/>
        </p:nvSpPr>
        <p:spPr>
          <a:xfrm>
            <a:off x="6748272" y="1123963"/>
            <a:ext cx="5035741" cy="22929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buSzPct val="120000"/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bg1">
                    <a:lumMod val="95000"/>
                  </a:schemeClr>
                </a:solidFill>
              </a:rPr>
              <a:t>Now we are in </a:t>
            </a:r>
            <a:r>
              <a:rPr lang="en-GB" sz="1200" b="1" dirty="0">
                <a:solidFill>
                  <a:schemeClr val="bg1">
                    <a:lumMod val="95000"/>
                  </a:schemeClr>
                </a:solidFill>
              </a:rPr>
              <a:t>Run 2 </a:t>
            </a:r>
            <a:r>
              <a:rPr lang="en-GB" sz="1200" dirty="0">
                <a:solidFill>
                  <a:schemeClr val="bg1">
                    <a:lumMod val="95000"/>
                  </a:schemeClr>
                </a:solidFill>
              </a:rPr>
              <a:t>– Split into several stages:</a:t>
            </a:r>
          </a:p>
          <a:p>
            <a:pPr marL="742950" lvl="1" indent="-285750">
              <a:buSzPct val="120000"/>
              <a:buFont typeface="Arial" panose="020B0604020202020204" pitchFamily="34" charset="0"/>
              <a:buChar char="•"/>
            </a:pPr>
            <a:r>
              <a:rPr lang="en-GB" sz="1100" b="1" dirty="0">
                <a:solidFill>
                  <a:schemeClr val="bg1">
                    <a:lumMod val="95000"/>
                  </a:schemeClr>
                </a:solidFill>
              </a:rPr>
              <a:t>Run 2a </a:t>
            </a:r>
            <a:r>
              <a:rPr lang="en-GB" sz="1100" dirty="0">
                <a:solidFill>
                  <a:schemeClr val="bg1">
                    <a:lumMod val="95000"/>
                  </a:schemeClr>
                </a:solidFill>
              </a:rPr>
              <a:t>2021-2022 – Demonstrate proton bunch SM with electron-bunch seeding </a:t>
            </a:r>
          </a:p>
          <a:p>
            <a:pPr marL="742950" lvl="1" indent="-285750">
              <a:buSzPct val="120000"/>
              <a:buFont typeface="Arial" panose="020B0604020202020204" pitchFamily="34" charset="0"/>
              <a:buChar char="•"/>
            </a:pPr>
            <a:r>
              <a:rPr lang="en-GB" sz="1100" b="1" dirty="0">
                <a:solidFill>
                  <a:schemeClr val="bg1">
                    <a:lumMod val="95000"/>
                  </a:schemeClr>
                </a:solidFill>
              </a:rPr>
              <a:t>Run 2b </a:t>
            </a:r>
            <a:r>
              <a:rPr lang="en-GB" sz="1100" dirty="0">
                <a:solidFill>
                  <a:schemeClr val="bg1">
                    <a:lumMod val="95000"/>
                  </a:schemeClr>
                </a:solidFill>
              </a:rPr>
              <a:t>2023-2025 – Demonstrate the stabilization of the micro-bunches with a density step </a:t>
            </a:r>
          </a:p>
          <a:p>
            <a:pPr marL="742950" lvl="1" indent="-285750">
              <a:buSzPct val="120000"/>
              <a:buFont typeface="Arial" panose="020B0604020202020204" pitchFamily="34" charset="0"/>
              <a:buChar char="•"/>
            </a:pPr>
            <a:r>
              <a:rPr lang="en-GB" sz="1100" b="1" dirty="0">
                <a:solidFill>
                  <a:schemeClr val="bg1">
                    <a:lumMod val="95000"/>
                  </a:schemeClr>
                </a:solidFill>
              </a:rPr>
              <a:t>Run 2c </a:t>
            </a:r>
            <a:r>
              <a:rPr lang="en-GB" sz="1100" dirty="0">
                <a:solidFill>
                  <a:schemeClr val="bg1">
                    <a:lumMod val="95000"/>
                  </a:schemeClr>
                </a:solidFill>
              </a:rPr>
              <a:t>After LS3 in 2029 – Demonstrate electron acceleration with electron-bunch quality </a:t>
            </a:r>
          </a:p>
          <a:p>
            <a:pPr marL="742950" lvl="1" indent="-285750">
              <a:buSzPct val="120000"/>
              <a:buFont typeface="Arial" panose="020B0604020202020204" pitchFamily="34" charset="0"/>
              <a:buChar char="•"/>
            </a:pPr>
            <a:r>
              <a:rPr lang="en-GB" sz="1100" b="1" dirty="0">
                <a:solidFill>
                  <a:schemeClr val="bg1">
                    <a:lumMod val="95000"/>
                  </a:schemeClr>
                </a:solidFill>
              </a:rPr>
              <a:t>Run 2d </a:t>
            </a:r>
            <a:r>
              <a:rPr lang="en-GB" sz="1100" dirty="0">
                <a:solidFill>
                  <a:schemeClr val="bg1">
                    <a:lumMod val="95000"/>
                  </a:schemeClr>
                </a:solidFill>
              </a:rPr>
              <a:t>– Demonstrate scalable plasma source</a:t>
            </a:r>
            <a:r>
              <a:rPr lang="en-GB" sz="1050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  <a:p>
            <a:pPr marL="171450" indent="-171450">
              <a:buSzPct val="120000"/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bg1">
                    <a:lumMod val="95000"/>
                  </a:schemeClr>
                </a:solidFill>
              </a:rPr>
              <a:t>Includes: additional plasma source and 150 MeV electron line </a:t>
            </a:r>
          </a:p>
          <a:p>
            <a:pPr marL="171450" indent="-171450">
              <a:buSzPct val="120000"/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bg1">
                    <a:lumMod val="95000"/>
                  </a:schemeClr>
                </a:solidFill>
              </a:rPr>
              <a:t>First source will be used to create the modulated proton bunch, this time, </a:t>
            </a:r>
            <a:r>
              <a:rPr lang="en-GB" sz="1200" b="1" dirty="0">
                <a:solidFill>
                  <a:schemeClr val="bg1">
                    <a:lumMod val="95000"/>
                  </a:schemeClr>
                </a:solidFill>
              </a:rPr>
              <a:t>seeded by the 20 MeV electron bunch </a:t>
            </a:r>
            <a:r>
              <a:rPr lang="en-GB" sz="1200" dirty="0">
                <a:solidFill>
                  <a:schemeClr val="bg1">
                    <a:lumMod val="95000"/>
                  </a:schemeClr>
                </a:solidFill>
              </a:rPr>
              <a:t>rather than RIF </a:t>
            </a:r>
          </a:p>
          <a:p>
            <a:pPr marL="171450" indent="-171450">
              <a:buSzPct val="120000"/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bg1">
                    <a:lumMod val="95000"/>
                  </a:schemeClr>
                </a:solidFill>
              </a:rPr>
              <a:t>The second plasma source will be for acceleration of 150 MeV electrons only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A4018DB-A818-664C-880C-7083933B53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262" y="4106945"/>
            <a:ext cx="2903674" cy="223277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43EF7E0-872B-5146-90F9-1E3A931FA6CE}"/>
              </a:ext>
            </a:extLst>
          </p:cNvPr>
          <p:cNvSpPr txBox="1"/>
          <p:nvPr/>
        </p:nvSpPr>
        <p:spPr>
          <a:xfrm>
            <a:off x="2899063" y="5517573"/>
            <a:ext cx="44680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600" dirty="0">
                <a:solidFill>
                  <a:srgbClr val="FF0000"/>
                </a:solidFill>
              </a:rPr>
              <a:t>Relativistic ionisation front (RIF)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048446B-D7E7-3546-AD12-C864953F439A}"/>
              </a:ext>
            </a:extLst>
          </p:cNvPr>
          <p:cNvSpPr txBox="1"/>
          <p:nvPr/>
        </p:nvSpPr>
        <p:spPr>
          <a:xfrm>
            <a:off x="6096000" y="5656072"/>
            <a:ext cx="2506840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600" b="1" dirty="0">
                <a:solidFill>
                  <a:schemeClr val="bg1">
                    <a:lumMod val="95000"/>
                  </a:schemeClr>
                </a:solidFill>
              </a:rPr>
              <a:t>AWAKE Run 2c, 2d layout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6954770-57BF-8948-96D5-9706EB1C7C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4216" y="6452504"/>
            <a:ext cx="584394" cy="29219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E646C1B-7F55-B443-9867-C38D5B029770}"/>
              </a:ext>
            </a:extLst>
          </p:cNvPr>
          <p:cNvSpPr txBox="1"/>
          <p:nvPr/>
        </p:nvSpPr>
        <p:spPr>
          <a:xfrm>
            <a:off x="1071116" y="4961467"/>
            <a:ext cx="1205458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000" dirty="0">
                <a:solidFill>
                  <a:schemeClr val="bg1"/>
                </a:solidFill>
              </a:rPr>
              <a:t>Proton microbunches</a:t>
            </a:r>
          </a:p>
        </p:txBody>
      </p:sp>
    </p:spTree>
    <p:extLst>
      <p:ext uri="{BB962C8B-B14F-4D97-AF65-F5344CB8AC3E}">
        <p14:creationId xmlns:p14="http://schemas.microsoft.com/office/powerpoint/2010/main" val="22965119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AWAKE </a:t>
            </a:r>
            <a:r>
              <a:rPr lang="en-GB" dirty="0"/>
              <a:t>programme</a:t>
            </a:r>
            <a:r>
              <a:rPr lang="en-US" dirty="0"/>
              <a:t>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7FF165EE-F759-9C42-ADBB-FF77C738E6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66707" y="6424993"/>
            <a:ext cx="1773923" cy="365125"/>
          </a:xfrm>
        </p:spPr>
        <p:txBody>
          <a:bodyPr/>
          <a:lstStyle/>
          <a:p>
            <a:r>
              <a:rPr lang="en-GB"/>
              <a:t>13 December 2024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298BCEC9-C719-2F4F-88D9-800C7B195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31936" y="6424993"/>
            <a:ext cx="6787386" cy="365125"/>
          </a:xfrm>
        </p:spPr>
        <p:txBody>
          <a:bodyPr/>
          <a:lstStyle/>
          <a:p>
            <a:r>
              <a:rPr lang="en-US"/>
              <a:t>Collette Pakuza | Overview of the AWAKE programme and related BI challenges for the coming years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61232CB-66BB-6944-BD5D-FD6787AF7659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5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37991" y="906464"/>
            <a:ext cx="10960836" cy="534797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5352785-B665-084C-90DD-6610E753BA00}"/>
              </a:ext>
            </a:extLst>
          </p:cNvPr>
          <p:cNvSpPr txBox="1"/>
          <p:nvPr/>
        </p:nvSpPr>
        <p:spPr>
          <a:xfrm>
            <a:off x="437990" y="3678505"/>
            <a:ext cx="404049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buSzPct val="120000"/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bg2">
                    <a:lumMod val="10000"/>
                  </a:schemeClr>
                </a:solidFill>
              </a:rPr>
              <a:t>Run 1 </a:t>
            </a:r>
            <a:r>
              <a:rPr lang="en-GB" sz="1200" dirty="0">
                <a:solidFill>
                  <a:schemeClr val="bg2">
                    <a:lumMod val="10000"/>
                  </a:schemeClr>
                </a:solidFill>
              </a:rPr>
              <a:t>started Q4 of 2016 till 2018 – Saw results of SSM with RIF, and electron acceleration 18 MeV to 2 GeV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35B365C-4468-CE47-992A-9A55B18E8BA7}"/>
              </a:ext>
            </a:extLst>
          </p:cNvPr>
          <p:cNvSpPr txBox="1"/>
          <p:nvPr/>
        </p:nvSpPr>
        <p:spPr>
          <a:xfrm>
            <a:off x="6748272" y="1123963"/>
            <a:ext cx="5035741" cy="22929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buSzPct val="120000"/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bg2">
                    <a:lumMod val="10000"/>
                  </a:schemeClr>
                </a:solidFill>
              </a:rPr>
              <a:t>Now we are in </a:t>
            </a:r>
            <a:r>
              <a:rPr lang="en-GB" sz="1200" b="1" dirty="0">
                <a:solidFill>
                  <a:schemeClr val="bg2">
                    <a:lumMod val="10000"/>
                  </a:schemeClr>
                </a:solidFill>
              </a:rPr>
              <a:t>Run 2 </a:t>
            </a:r>
            <a:r>
              <a:rPr lang="en-GB" sz="1200" dirty="0">
                <a:solidFill>
                  <a:schemeClr val="bg2">
                    <a:lumMod val="10000"/>
                  </a:schemeClr>
                </a:solidFill>
              </a:rPr>
              <a:t>– Split into several stages:</a:t>
            </a:r>
          </a:p>
          <a:p>
            <a:pPr marL="742950" lvl="1" indent="-285750">
              <a:buSzPct val="120000"/>
              <a:buFont typeface="Arial" panose="020B0604020202020204" pitchFamily="34" charset="0"/>
              <a:buChar char="•"/>
            </a:pPr>
            <a:r>
              <a:rPr lang="en-GB" sz="1100" b="1" dirty="0">
                <a:solidFill>
                  <a:schemeClr val="bg2">
                    <a:lumMod val="10000"/>
                  </a:schemeClr>
                </a:solidFill>
              </a:rPr>
              <a:t>Run 2a </a:t>
            </a:r>
            <a:r>
              <a:rPr lang="en-GB" sz="1100" dirty="0">
                <a:solidFill>
                  <a:schemeClr val="bg2">
                    <a:lumMod val="10000"/>
                  </a:schemeClr>
                </a:solidFill>
              </a:rPr>
              <a:t>2021-2022 – Demonstrate proton bunch SM with electron-bunch seeding </a:t>
            </a:r>
          </a:p>
          <a:p>
            <a:pPr marL="742950" lvl="1" indent="-285750">
              <a:buSzPct val="120000"/>
              <a:buFont typeface="Arial" panose="020B0604020202020204" pitchFamily="34" charset="0"/>
              <a:buChar char="•"/>
            </a:pPr>
            <a:r>
              <a:rPr lang="en-GB" sz="1100" b="1" dirty="0">
                <a:solidFill>
                  <a:schemeClr val="bg2">
                    <a:lumMod val="10000"/>
                  </a:schemeClr>
                </a:solidFill>
              </a:rPr>
              <a:t>Run 2b </a:t>
            </a:r>
            <a:r>
              <a:rPr lang="en-GB" sz="1100" dirty="0">
                <a:solidFill>
                  <a:schemeClr val="bg2">
                    <a:lumMod val="10000"/>
                  </a:schemeClr>
                </a:solidFill>
              </a:rPr>
              <a:t>2023-2025 – Demonstrate the stabilization of the micro-bunches with a density step </a:t>
            </a:r>
          </a:p>
          <a:p>
            <a:pPr marL="742950" lvl="1" indent="-285750">
              <a:buSzPct val="120000"/>
              <a:buFont typeface="Arial" panose="020B0604020202020204" pitchFamily="34" charset="0"/>
              <a:buChar char="•"/>
            </a:pPr>
            <a:r>
              <a:rPr lang="en-GB" sz="1100" b="1" dirty="0">
                <a:solidFill>
                  <a:schemeClr val="bg1">
                    <a:lumMod val="95000"/>
                  </a:schemeClr>
                </a:solidFill>
              </a:rPr>
              <a:t>Run 2c </a:t>
            </a:r>
            <a:r>
              <a:rPr lang="en-GB" sz="1100" dirty="0">
                <a:solidFill>
                  <a:schemeClr val="bg1">
                    <a:lumMod val="95000"/>
                  </a:schemeClr>
                </a:solidFill>
              </a:rPr>
              <a:t>After LS3 in 2029 – Demonstrate electron acceleration with electron-bunch quality </a:t>
            </a:r>
          </a:p>
          <a:p>
            <a:pPr marL="742950" lvl="1" indent="-285750">
              <a:buSzPct val="120000"/>
              <a:buFont typeface="Arial" panose="020B0604020202020204" pitchFamily="34" charset="0"/>
              <a:buChar char="•"/>
            </a:pPr>
            <a:r>
              <a:rPr lang="en-GB" sz="1100" b="1" dirty="0">
                <a:solidFill>
                  <a:schemeClr val="bg1">
                    <a:lumMod val="95000"/>
                  </a:schemeClr>
                </a:solidFill>
              </a:rPr>
              <a:t>Run 2d </a:t>
            </a:r>
            <a:r>
              <a:rPr lang="en-GB" sz="1100" dirty="0">
                <a:solidFill>
                  <a:schemeClr val="bg1">
                    <a:lumMod val="95000"/>
                  </a:schemeClr>
                </a:solidFill>
              </a:rPr>
              <a:t>– Demonstrate scalable plasma source</a:t>
            </a:r>
            <a:r>
              <a:rPr lang="en-GB" sz="1050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  <a:p>
            <a:pPr marL="171450" indent="-171450">
              <a:buSzPct val="120000"/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bg1">
                    <a:lumMod val="95000"/>
                  </a:schemeClr>
                </a:solidFill>
              </a:rPr>
              <a:t>Includes: additional plasma source and 150 MeV electron line </a:t>
            </a:r>
          </a:p>
          <a:p>
            <a:pPr marL="171450" indent="-171450">
              <a:buSzPct val="120000"/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bg1">
                    <a:lumMod val="95000"/>
                  </a:schemeClr>
                </a:solidFill>
              </a:rPr>
              <a:t>First source will be used to create the modulated proton bunch, this time, </a:t>
            </a:r>
            <a:r>
              <a:rPr lang="en-GB" sz="1200" b="1" dirty="0">
                <a:solidFill>
                  <a:schemeClr val="bg1">
                    <a:lumMod val="95000"/>
                  </a:schemeClr>
                </a:solidFill>
              </a:rPr>
              <a:t>seeded by the 20 MeV electron bunch </a:t>
            </a:r>
            <a:r>
              <a:rPr lang="en-GB" sz="1200" dirty="0">
                <a:solidFill>
                  <a:schemeClr val="bg1">
                    <a:lumMod val="95000"/>
                  </a:schemeClr>
                </a:solidFill>
              </a:rPr>
              <a:t>rather than RIF </a:t>
            </a:r>
          </a:p>
          <a:p>
            <a:pPr marL="171450" indent="-171450">
              <a:buSzPct val="120000"/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bg1">
                    <a:lumMod val="95000"/>
                  </a:schemeClr>
                </a:solidFill>
              </a:rPr>
              <a:t>The second plasma source will be for acceleration of 150 MeV electrons only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A4018DB-A818-664C-880C-7083933B53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262" y="4106945"/>
            <a:ext cx="2903674" cy="223277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43EF7E0-872B-5146-90F9-1E3A931FA6CE}"/>
              </a:ext>
            </a:extLst>
          </p:cNvPr>
          <p:cNvSpPr txBox="1"/>
          <p:nvPr/>
        </p:nvSpPr>
        <p:spPr>
          <a:xfrm>
            <a:off x="2899063" y="5517573"/>
            <a:ext cx="44680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600" dirty="0">
                <a:solidFill>
                  <a:srgbClr val="FF0000"/>
                </a:solidFill>
              </a:rPr>
              <a:t>Relativistic ionisation front (RIF)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048446B-D7E7-3546-AD12-C864953F439A}"/>
              </a:ext>
            </a:extLst>
          </p:cNvPr>
          <p:cNvSpPr txBox="1"/>
          <p:nvPr/>
        </p:nvSpPr>
        <p:spPr>
          <a:xfrm>
            <a:off x="6096000" y="5656072"/>
            <a:ext cx="2506840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600" b="1" dirty="0">
                <a:solidFill>
                  <a:schemeClr val="bg1">
                    <a:lumMod val="95000"/>
                  </a:schemeClr>
                </a:solidFill>
              </a:rPr>
              <a:t>AWAKE Run 2c, 2d layout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6954770-57BF-8948-96D5-9706EB1C7C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4216" y="6452504"/>
            <a:ext cx="584394" cy="29219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E646C1B-7F55-B443-9867-C38D5B029770}"/>
              </a:ext>
            </a:extLst>
          </p:cNvPr>
          <p:cNvSpPr txBox="1"/>
          <p:nvPr/>
        </p:nvSpPr>
        <p:spPr>
          <a:xfrm>
            <a:off x="1071116" y="4961467"/>
            <a:ext cx="1205458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000" dirty="0">
                <a:solidFill>
                  <a:schemeClr val="bg1"/>
                </a:solidFill>
              </a:rPr>
              <a:t>Proton microbunches</a:t>
            </a:r>
          </a:p>
        </p:txBody>
      </p:sp>
    </p:spTree>
    <p:extLst>
      <p:ext uri="{BB962C8B-B14F-4D97-AF65-F5344CB8AC3E}">
        <p14:creationId xmlns:p14="http://schemas.microsoft.com/office/powerpoint/2010/main" val="13946203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AWAKE </a:t>
            </a:r>
            <a:r>
              <a:rPr lang="en-GB" dirty="0"/>
              <a:t>programme</a:t>
            </a:r>
            <a:r>
              <a:rPr lang="en-US" dirty="0"/>
              <a:t>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7FF165EE-F759-9C42-ADBB-FF77C738E6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66707" y="6424993"/>
            <a:ext cx="1773923" cy="365125"/>
          </a:xfrm>
        </p:spPr>
        <p:txBody>
          <a:bodyPr/>
          <a:lstStyle/>
          <a:p>
            <a:r>
              <a:rPr lang="en-GB"/>
              <a:t>13 December 2024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298BCEC9-C719-2F4F-88D9-800C7B195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31936" y="6424993"/>
            <a:ext cx="6787386" cy="365125"/>
          </a:xfrm>
        </p:spPr>
        <p:txBody>
          <a:bodyPr/>
          <a:lstStyle/>
          <a:p>
            <a:r>
              <a:rPr lang="en-US"/>
              <a:t>Collette Pakuza | Overview of the AWAKE programme and related BI challenges for the coming years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61232CB-66BB-6944-BD5D-FD6787AF76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37991" y="906464"/>
            <a:ext cx="10960836" cy="534797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5352785-B665-084C-90DD-6610E753BA00}"/>
              </a:ext>
            </a:extLst>
          </p:cNvPr>
          <p:cNvSpPr txBox="1"/>
          <p:nvPr/>
        </p:nvSpPr>
        <p:spPr>
          <a:xfrm>
            <a:off x="437990" y="3678505"/>
            <a:ext cx="404049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buSzPct val="120000"/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bg2">
                    <a:lumMod val="10000"/>
                  </a:schemeClr>
                </a:solidFill>
              </a:rPr>
              <a:t>Run 1 </a:t>
            </a:r>
            <a:r>
              <a:rPr lang="en-GB" sz="1200" dirty="0">
                <a:solidFill>
                  <a:schemeClr val="bg2">
                    <a:lumMod val="10000"/>
                  </a:schemeClr>
                </a:solidFill>
              </a:rPr>
              <a:t>started Q4 of 2016 till 2018 – Saw results of SSM with RIF, and electron acceleration 18 MeV to 2 GeV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35B365C-4468-CE47-992A-9A55B18E8BA7}"/>
              </a:ext>
            </a:extLst>
          </p:cNvPr>
          <p:cNvSpPr txBox="1"/>
          <p:nvPr/>
        </p:nvSpPr>
        <p:spPr>
          <a:xfrm>
            <a:off x="6748272" y="1123963"/>
            <a:ext cx="5035741" cy="22929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buSzPct val="120000"/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bg2">
                    <a:lumMod val="10000"/>
                  </a:schemeClr>
                </a:solidFill>
              </a:rPr>
              <a:t>Now we are in </a:t>
            </a:r>
            <a:r>
              <a:rPr lang="en-GB" sz="1200" b="1" dirty="0">
                <a:solidFill>
                  <a:schemeClr val="bg2">
                    <a:lumMod val="10000"/>
                  </a:schemeClr>
                </a:solidFill>
              </a:rPr>
              <a:t>Run 2 </a:t>
            </a:r>
            <a:r>
              <a:rPr lang="en-GB" sz="1200" dirty="0">
                <a:solidFill>
                  <a:schemeClr val="bg2">
                    <a:lumMod val="10000"/>
                  </a:schemeClr>
                </a:solidFill>
              </a:rPr>
              <a:t>– Split into several stages:</a:t>
            </a:r>
          </a:p>
          <a:p>
            <a:pPr marL="742950" lvl="1" indent="-285750">
              <a:buSzPct val="120000"/>
              <a:buFont typeface="Arial" panose="020B0604020202020204" pitchFamily="34" charset="0"/>
              <a:buChar char="•"/>
            </a:pPr>
            <a:r>
              <a:rPr lang="en-GB" sz="1100" b="1" dirty="0">
                <a:solidFill>
                  <a:schemeClr val="bg2">
                    <a:lumMod val="10000"/>
                  </a:schemeClr>
                </a:solidFill>
              </a:rPr>
              <a:t>Run 2a </a:t>
            </a:r>
            <a:r>
              <a:rPr lang="en-GB" sz="1100" dirty="0">
                <a:solidFill>
                  <a:schemeClr val="bg2">
                    <a:lumMod val="10000"/>
                  </a:schemeClr>
                </a:solidFill>
              </a:rPr>
              <a:t>2021-2022 – Demonstrate proton bunch SM with electron-bunch seeding </a:t>
            </a:r>
          </a:p>
          <a:p>
            <a:pPr marL="742950" lvl="1" indent="-285750">
              <a:buSzPct val="120000"/>
              <a:buFont typeface="Arial" panose="020B0604020202020204" pitchFamily="34" charset="0"/>
              <a:buChar char="•"/>
            </a:pPr>
            <a:r>
              <a:rPr lang="en-GB" sz="1100" b="1" dirty="0">
                <a:solidFill>
                  <a:schemeClr val="bg2">
                    <a:lumMod val="10000"/>
                  </a:schemeClr>
                </a:solidFill>
              </a:rPr>
              <a:t>Run 2b </a:t>
            </a:r>
            <a:r>
              <a:rPr lang="en-GB" sz="1100" dirty="0">
                <a:solidFill>
                  <a:schemeClr val="bg2">
                    <a:lumMod val="10000"/>
                  </a:schemeClr>
                </a:solidFill>
              </a:rPr>
              <a:t>2023-2025 – Demonstrate the stabilization of the micro-bunches with a density step </a:t>
            </a:r>
          </a:p>
          <a:p>
            <a:pPr marL="742950" lvl="1" indent="-285750">
              <a:buSzPct val="120000"/>
              <a:buFont typeface="Arial" panose="020B0604020202020204" pitchFamily="34" charset="0"/>
              <a:buChar char="•"/>
            </a:pPr>
            <a:r>
              <a:rPr lang="en-GB" sz="1100" b="1" dirty="0">
                <a:solidFill>
                  <a:schemeClr val="bg2">
                    <a:lumMod val="10000"/>
                  </a:schemeClr>
                </a:solidFill>
              </a:rPr>
              <a:t>Run 2c </a:t>
            </a:r>
            <a:r>
              <a:rPr lang="en-GB" sz="1100" dirty="0">
                <a:solidFill>
                  <a:schemeClr val="bg2">
                    <a:lumMod val="10000"/>
                  </a:schemeClr>
                </a:solidFill>
              </a:rPr>
              <a:t>After LS3 in 2029 – Demonstrate electron acceleration with electron-bunch quality </a:t>
            </a:r>
          </a:p>
          <a:p>
            <a:pPr marL="742950" lvl="1" indent="-285750">
              <a:buSzPct val="120000"/>
              <a:buFont typeface="Arial" panose="020B0604020202020204" pitchFamily="34" charset="0"/>
              <a:buChar char="•"/>
            </a:pPr>
            <a:r>
              <a:rPr lang="en-GB" sz="1100" b="1" dirty="0">
                <a:solidFill>
                  <a:schemeClr val="bg2">
                    <a:lumMod val="10000"/>
                  </a:schemeClr>
                </a:solidFill>
              </a:rPr>
              <a:t>Run 2d </a:t>
            </a:r>
            <a:r>
              <a:rPr lang="en-GB" sz="1100" dirty="0">
                <a:solidFill>
                  <a:schemeClr val="bg2">
                    <a:lumMod val="10000"/>
                  </a:schemeClr>
                </a:solidFill>
              </a:rPr>
              <a:t>– Demonstrate scalable plasma source</a:t>
            </a:r>
            <a:r>
              <a:rPr lang="en-GB" sz="1050" dirty="0">
                <a:solidFill>
                  <a:schemeClr val="bg2">
                    <a:lumMod val="10000"/>
                  </a:schemeClr>
                </a:solidFill>
              </a:rPr>
              <a:t> </a:t>
            </a:r>
          </a:p>
          <a:p>
            <a:pPr marL="171450" indent="-171450">
              <a:buSzPct val="120000"/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bg2">
                    <a:lumMod val="10000"/>
                  </a:schemeClr>
                </a:solidFill>
              </a:rPr>
              <a:t>Includes: additional plasma source and 150 MeV electron line </a:t>
            </a:r>
          </a:p>
          <a:p>
            <a:pPr marL="171450" indent="-171450">
              <a:buSzPct val="120000"/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bg2">
                    <a:lumMod val="10000"/>
                  </a:schemeClr>
                </a:solidFill>
              </a:rPr>
              <a:t>First source will be used to create the modulated proton bunch, this time, </a:t>
            </a:r>
            <a:r>
              <a:rPr lang="en-GB" sz="1200" b="1" dirty="0">
                <a:solidFill>
                  <a:schemeClr val="bg2">
                    <a:lumMod val="10000"/>
                  </a:schemeClr>
                </a:solidFill>
              </a:rPr>
              <a:t>seeded by the 20 MeV electron bunch </a:t>
            </a:r>
            <a:r>
              <a:rPr lang="en-GB" sz="1200" dirty="0">
                <a:solidFill>
                  <a:schemeClr val="bg2">
                    <a:lumMod val="10000"/>
                  </a:schemeClr>
                </a:solidFill>
              </a:rPr>
              <a:t>rather than RIF </a:t>
            </a:r>
          </a:p>
          <a:p>
            <a:pPr marL="171450" indent="-171450">
              <a:buSzPct val="120000"/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bg2">
                    <a:lumMod val="10000"/>
                  </a:schemeClr>
                </a:solidFill>
              </a:rPr>
              <a:t>The second plasma source will be for acceleration of 150 MeV electrons only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A4018DB-A818-664C-880C-7083933B53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262" y="4106945"/>
            <a:ext cx="2903674" cy="223277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43EF7E0-872B-5146-90F9-1E3A931FA6CE}"/>
              </a:ext>
            </a:extLst>
          </p:cNvPr>
          <p:cNvSpPr txBox="1"/>
          <p:nvPr/>
        </p:nvSpPr>
        <p:spPr>
          <a:xfrm>
            <a:off x="2899063" y="5517573"/>
            <a:ext cx="44680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600" dirty="0">
                <a:solidFill>
                  <a:srgbClr val="FF0000"/>
                </a:solidFill>
              </a:rPr>
              <a:t>Relativistic ionisation front (RIF)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048446B-D7E7-3546-AD12-C864953F439A}"/>
              </a:ext>
            </a:extLst>
          </p:cNvPr>
          <p:cNvSpPr txBox="1"/>
          <p:nvPr/>
        </p:nvSpPr>
        <p:spPr>
          <a:xfrm>
            <a:off x="6096000" y="5656072"/>
            <a:ext cx="2506840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600" b="1" dirty="0"/>
              <a:t>AWAKE Run 2c, 2d layout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6954770-57BF-8948-96D5-9706EB1C7C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4216" y="6452504"/>
            <a:ext cx="584394" cy="29219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E646C1B-7F55-B443-9867-C38D5B029770}"/>
              </a:ext>
            </a:extLst>
          </p:cNvPr>
          <p:cNvSpPr txBox="1"/>
          <p:nvPr/>
        </p:nvSpPr>
        <p:spPr>
          <a:xfrm>
            <a:off x="1071116" y="4961467"/>
            <a:ext cx="1205458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000" dirty="0">
                <a:solidFill>
                  <a:schemeClr val="bg1"/>
                </a:solidFill>
              </a:rPr>
              <a:t>Proton microbunches</a:t>
            </a:r>
          </a:p>
        </p:txBody>
      </p:sp>
    </p:spTree>
    <p:extLst>
      <p:ext uri="{BB962C8B-B14F-4D97-AF65-F5344CB8AC3E}">
        <p14:creationId xmlns:p14="http://schemas.microsoft.com/office/powerpoint/2010/main" val="29430546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AWAKE </a:t>
            </a:r>
            <a:r>
              <a:rPr lang="en-GB" dirty="0"/>
              <a:t>programme</a:t>
            </a:r>
            <a:r>
              <a:rPr lang="en-US" dirty="0"/>
              <a:t>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7FF165EE-F759-9C42-ADBB-FF77C738E6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66707" y="6424993"/>
            <a:ext cx="1773923" cy="365125"/>
          </a:xfrm>
        </p:spPr>
        <p:txBody>
          <a:bodyPr/>
          <a:lstStyle/>
          <a:p>
            <a:r>
              <a:rPr lang="en-GB"/>
              <a:t>13 December 2024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298BCEC9-C719-2F4F-88D9-800C7B195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31936" y="6424993"/>
            <a:ext cx="6787386" cy="365125"/>
          </a:xfrm>
        </p:spPr>
        <p:txBody>
          <a:bodyPr/>
          <a:lstStyle/>
          <a:p>
            <a:r>
              <a:rPr lang="en-US"/>
              <a:t>Collette Pakuza | Overview of the AWAKE programme and related BI challenges for the coming years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61232CB-66BB-6944-BD5D-FD6787AF76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37991" y="906464"/>
            <a:ext cx="10960836" cy="534797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5352785-B665-084C-90DD-6610E753BA00}"/>
              </a:ext>
            </a:extLst>
          </p:cNvPr>
          <p:cNvSpPr txBox="1"/>
          <p:nvPr/>
        </p:nvSpPr>
        <p:spPr>
          <a:xfrm>
            <a:off x="437990" y="3678505"/>
            <a:ext cx="404049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buSzPct val="120000"/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bg2">
                    <a:lumMod val="10000"/>
                  </a:schemeClr>
                </a:solidFill>
              </a:rPr>
              <a:t>Run 1 </a:t>
            </a:r>
            <a:r>
              <a:rPr lang="en-GB" sz="1200" dirty="0">
                <a:solidFill>
                  <a:schemeClr val="bg2">
                    <a:lumMod val="10000"/>
                  </a:schemeClr>
                </a:solidFill>
              </a:rPr>
              <a:t>started Q4 of 2016 till 2018 – Saw results of SSM with RIF, and electron acceleration 18 MeV to 2 GeV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35B365C-4468-CE47-992A-9A55B18E8BA7}"/>
              </a:ext>
            </a:extLst>
          </p:cNvPr>
          <p:cNvSpPr txBox="1"/>
          <p:nvPr/>
        </p:nvSpPr>
        <p:spPr>
          <a:xfrm>
            <a:off x="6748272" y="1123963"/>
            <a:ext cx="5035741" cy="22929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buSzPct val="120000"/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bg2">
                    <a:lumMod val="10000"/>
                  </a:schemeClr>
                </a:solidFill>
              </a:rPr>
              <a:t>Now we are in </a:t>
            </a:r>
            <a:r>
              <a:rPr lang="en-GB" sz="1200" b="1" dirty="0">
                <a:solidFill>
                  <a:schemeClr val="bg2">
                    <a:lumMod val="10000"/>
                  </a:schemeClr>
                </a:solidFill>
              </a:rPr>
              <a:t>Run 2 </a:t>
            </a:r>
            <a:r>
              <a:rPr lang="en-GB" sz="1200" dirty="0">
                <a:solidFill>
                  <a:schemeClr val="bg2">
                    <a:lumMod val="10000"/>
                  </a:schemeClr>
                </a:solidFill>
              </a:rPr>
              <a:t>– Split into several stages:</a:t>
            </a:r>
          </a:p>
          <a:p>
            <a:pPr marL="742950" lvl="1" indent="-285750">
              <a:buSzPct val="120000"/>
              <a:buFont typeface="Arial" panose="020B0604020202020204" pitchFamily="34" charset="0"/>
              <a:buChar char="•"/>
            </a:pPr>
            <a:r>
              <a:rPr lang="en-GB" sz="1100" b="1" dirty="0">
                <a:solidFill>
                  <a:schemeClr val="bg2">
                    <a:lumMod val="10000"/>
                  </a:schemeClr>
                </a:solidFill>
              </a:rPr>
              <a:t>Run 2a </a:t>
            </a:r>
            <a:r>
              <a:rPr lang="en-GB" sz="1100" dirty="0">
                <a:solidFill>
                  <a:schemeClr val="bg2">
                    <a:lumMod val="10000"/>
                  </a:schemeClr>
                </a:solidFill>
              </a:rPr>
              <a:t>2021-2022 – Demonstrate proton bunch SM with electron-bunch seeding </a:t>
            </a:r>
          </a:p>
          <a:p>
            <a:pPr marL="742950" lvl="1" indent="-285750">
              <a:buSzPct val="120000"/>
              <a:buFont typeface="Arial" panose="020B0604020202020204" pitchFamily="34" charset="0"/>
              <a:buChar char="•"/>
            </a:pPr>
            <a:r>
              <a:rPr lang="en-GB" sz="1100" b="1" dirty="0">
                <a:solidFill>
                  <a:schemeClr val="bg2">
                    <a:lumMod val="10000"/>
                  </a:schemeClr>
                </a:solidFill>
              </a:rPr>
              <a:t>Run 2b </a:t>
            </a:r>
            <a:r>
              <a:rPr lang="en-GB" sz="1100" dirty="0">
                <a:solidFill>
                  <a:schemeClr val="bg2">
                    <a:lumMod val="10000"/>
                  </a:schemeClr>
                </a:solidFill>
              </a:rPr>
              <a:t>2023-2025 – Demonstrate the stabilization of the micro-bunches with a density step </a:t>
            </a:r>
          </a:p>
          <a:p>
            <a:pPr marL="742950" lvl="1" indent="-285750">
              <a:buSzPct val="120000"/>
              <a:buFont typeface="Arial" panose="020B0604020202020204" pitchFamily="34" charset="0"/>
              <a:buChar char="•"/>
            </a:pPr>
            <a:r>
              <a:rPr lang="en-GB" sz="1100" b="1" dirty="0">
                <a:solidFill>
                  <a:schemeClr val="bg2">
                    <a:lumMod val="10000"/>
                  </a:schemeClr>
                </a:solidFill>
              </a:rPr>
              <a:t>Run 2c </a:t>
            </a:r>
            <a:r>
              <a:rPr lang="en-GB" sz="1100" dirty="0">
                <a:solidFill>
                  <a:schemeClr val="bg2">
                    <a:lumMod val="10000"/>
                  </a:schemeClr>
                </a:solidFill>
              </a:rPr>
              <a:t>After LS3 in 2029 – Demonstrate electron acceleration with electron-bunch quality </a:t>
            </a:r>
          </a:p>
          <a:p>
            <a:pPr marL="742950" lvl="1" indent="-285750">
              <a:buSzPct val="120000"/>
              <a:buFont typeface="Arial" panose="020B0604020202020204" pitchFamily="34" charset="0"/>
              <a:buChar char="•"/>
            </a:pPr>
            <a:r>
              <a:rPr lang="en-GB" sz="1100" b="1" dirty="0">
                <a:solidFill>
                  <a:schemeClr val="bg2">
                    <a:lumMod val="10000"/>
                  </a:schemeClr>
                </a:solidFill>
              </a:rPr>
              <a:t>Run 2d </a:t>
            </a:r>
            <a:r>
              <a:rPr lang="en-GB" sz="1100" dirty="0">
                <a:solidFill>
                  <a:schemeClr val="bg2">
                    <a:lumMod val="10000"/>
                  </a:schemeClr>
                </a:solidFill>
              </a:rPr>
              <a:t>– Demonstrate scalable plasma source</a:t>
            </a:r>
            <a:r>
              <a:rPr lang="en-GB" sz="1050" dirty="0">
                <a:solidFill>
                  <a:schemeClr val="bg2">
                    <a:lumMod val="10000"/>
                  </a:schemeClr>
                </a:solidFill>
              </a:rPr>
              <a:t> </a:t>
            </a:r>
          </a:p>
          <a:p>
            <a:pPr marL="171450" indent="-171450">
              <a:buSzPct val="120000"/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bg2">
                    <a:lumMod val="10000"/>
                  </a:schemeClr>
                </a:solidFill>
              </a:rPr>
              <a:t>Includes: additional plasma source and 150 MeV electron line </a:t>
            </a:r>
          </a:p>
          <a:p>
            <a:pPr marL="171450" indent="-171450">
              <a:buSzPct val="120000"/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bg2">
                    <a:lumMod val="10000"/>
                  </a:schemeClr>
                </a:solidFill>
              </a:rPr>
              <a:t>First source will be used to create the modulated proton bunch, this time, </a:t>
            </a:r>
            <a:r>
              <a:rPr lang="en-GB" sz="1200" b="1" dirty="0">
                <a:solidFill>
                  <a:schemeClr val="bg2">
                    <a:lumMod val="10000"/>
                  </a:schemeClr>
                </a:solidFill>
              </a:rPr>
              <a:t>seeded by the 20 MeV electron bunch </a:t>
            </a:r>
            <a:r>
              <a:rPr lang="en-GB" sz="1200" dirty="0">
                <a:solidFill>
                  <a:schemeClr val="bg2">
                    <a:lumMod val="10000"/>
                  </a:schemeClr>
                </a:solidFill>
              </a:rPr>
              <a:t>rather than RIF </a:t>
            </a:r>
          </a:p>
          <a:p>
            <a:pPr marL="171450" indent="-171450">
              <a:buSzPct val="120000"/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bg2">
                    <a:lumMod val="10000"/>
                  </a:schemeClr>
                </a:solidFill>
              </a:rPr>
              <a:t>The second plasma source will be for acceleration of 150 MeV electrons only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A4018DB-A818-664C-880C-7083933B53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262" y="4106945"/>
            <a:ext cx="2903674" cy="223277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43EF7E0-872B-5146-90F9-1E3A931FA6CE}"/>
              </a:ext>
            </a:extLst>
          </p:cNvPr>
          <p:cNvSpPr txBox="1"/>
          <p:nvPr/>
        </p:nvSpPr>
        <p:spPr>
          <a:xfrm>
            <a:off x="2899063" y="5517573"/>
            <a:ext cx="44680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600" dirty="0">
                <a:solidFill>
                  <a:srgbClr val="FF0000"/>
                </a:solidFill>
              </a:rPr>
              <a:t>Relativistic ionisation front (RIF)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048446B-D7E7-3546-AD12-C864953F439A}"/>
              </a:ext>
            </a:extLst>
          </p:cNvPr>
          <p:cNvSpPr txBox="1"/>
          <p:nvPr/>
        </p:nvSpPr>
        <p:spPr>
          <a:xfrm>
            <a:off x="6096000" y="5656072"/>
            <a:ext cx="2506840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600" b="1" dirty="0"/>
              <a:t>AWAKE Run 2c, 2d layout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E1C22A-4D1B-E243-8C54-647AA0D05694}"/>
              </a:ext>
            </a:extLst>
          </p:cNvPr>
          <p:cNvSpPr txBox="1"/>
          <p:nvPr/>
        </p:nvSpPr>
        <p:spPr>
          <a:xfrm>
            <a:off x="3538345" y="3354059"/>
            <a:ext cx="5115311" cy="307777"/>
          </a:xfrm>
          <a:prstGeom prst="rect">
            <a:avLst/>
          </a:prstGeom>
          <a:solidFill>
            <a:schemeClr val="tx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</a:rPr>
              <a:t>A lot of work and support needed from BI!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6954770-57BF-8948-96D5-9706EB1C7C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4216" y="6452504"/>
            <a:ext cx="584394" cy="29219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E646C1B-7F55-B443-9867-C38D5B029770}"/>
              </a:ext>
            </a:extLst>
          </p:cNvPr>
          <p:cNvSpPr txBox="1"/>
          <p:nvPr/>
        </p:nvSpPr>
        <p:spPr>
          <a:xfrm>
            <a:off x="1071116" y="4961467"/>
            <a:ext cx="1205458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000" dirty="0">
                <a:solidFill>
                  <a:schemeClr val="bg1"/>
                </a:solidFill>
              </a:rPr>
              <a:t>Proton microbunches</a:t>
            </a:r>
          </a:p>
        </p:txBody>
      </p:sp>
    </p:spTree>
    <p:extLst>
      <p:ext uri="{BB962C8B-B14F-4D97-AF65-F5344CB8AC3E}">
        <p14:creationId xmlns:p14="http://schemas.microsoft.com/office/powerpoint/2010/main" val="21729294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8247</TotalTime>
  <Words>2715</Words>
  <Application>Microsoft Macintosh PowerPoint</Application>
  <PresentationFormat>Widescreen</PresentationFormat>
  <Paragraphs>403</Paragraphs>
  <Slides>23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Cambria Math</vt:lpstr>
      <vt:lpstr>Office Theme</vt:lpstr>
      <vt:lpstr>Overview of the AWAKE programme and related BI challenges for the coming years</vt:lpstr>
      <vt:lpstr>Contents</vt:lpstr>
      <vt:lpstr>Motivation </vt:lpstr>
      <vt:lpstr>Motivation </vt:lpstr>
      <vt:lpstr>AWAKE</vt:lpstr>
      <vt:lpstr>Overview of AWAKE programme </vt:lpstr>
      <vt:lpstr>Overview of AWAKE programme </vt:lpstr>
      <vt:lpstr>Overview of AWAKE programme </vt:lpstr>
      <vt:lpstr>Overview of AWAKE programme </vt:lpstr>
      <vt:lpstr>Run 2a/b beam instruments</vt:lpstr>
      <vt:lpstr>Run 2a/b beam instruments</vt:lpstr>
      <vt:lpstr>Run 2a/b beam instruments</vt:lpstr>
      <vt:lpstr>Run 2a/b beam instruments</vt:lpstr>
      <vt:lpstr>Run 2a/b beam instruments</vt:lpstr>
      <vt:lpstr>Run 2a/b beam instruments</vt:lpstr>
      <vt:lpstr>Run 2a/b beam instruments – High frequency PUs</vt:lpstr>
      <vt:lpstr>Run 2a/b beam instruments – High frequency PUs</vt:lpstr>
      <vt:lpstr>Run 2a/b beam instruments – Digital cameras</vt:lpstr>
      <vt:lpstr>Run 2a/b beam instruments – Digital cameras</vt:lpstr>
      <vt:lpstr>Preparing for Run 2c</vt:lpstr>
      <vt:lpstr>Instrumentation challenges</vt:lpstr>
      <vt:lpstr>Thank you for listening!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Collette Pakuza</dc:creator>
  <cp:lastModifiedBy>Collette Pakuza</cp:lastModifiedBy>
  <cp:revision>2811</cp:revision>
  <cp:lastPrinted>2024-12-13T09:59:48Z</cp:lastPrinted>
  <dcterms:created xsi:type="dcterms:W3CDTF">2023-10-11T07:50:40Z</dcterms:created>
  <dcterms:modified xsi:type="dcterms:W3CDTF">2024-12-16T10:00:50Z</dcterms:modified>
</cp:coreProperties>
</file>