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8.xml" ContentType="application/vnd.openxmlformats-officedocument.presentationml.notesSlide+xml"/>
  <Override PartName="/ppt/diagrams/data19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2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9.xml" ContentType="application/vnd.openxmlformats-officedocument.presentationml.notesSlide+xml"/>
  <Override PartName="/ppt/diagrams/data23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4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10.xml" ContentType="application/vnd.openxmlformats-officedocument.presentationml.notesSlide+xml"/>
  <Override PartName="/ppt/diagrams/data25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11.xml" ContentType="application/vnd.openxmlformats-officedocument.presentationml.notesSlide+xml"/>
  <Override PartName="/ppt/diagrams/data26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7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8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9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30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1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2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3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4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diagrams/data18.xml" ContentType="application/vnd.openxmlformats-officedocument.drawingml.diagramData+xml"/>
  <Override PartName="/ppt/diagrams/data240.xml" ContentType="application/vnd.openxmlformats-officedocument.drawingml.diagramData+xml"/>
  <Override PartName="/ppt/diagrams/layout240.xml" ContentType="application/vnd.openxmlformats-officedocument.drawingml.diagramLayout+xml"/>
  <Override PartName="/ppt/diagrams/quickStyle240.xml" ContentType="application/vnd.openxmlformats-officedocument.drawingml.diagramStyle+xml"/>
  <Override PartName="/ppt/diagrams/colors240.xml" ContentType="application/vnd.openxmlformats-officedocument.drawingml.diagramColors+xml"/>
  <Override PartName="/ppt/diagrams/data180.xml" ContentType="application/vnd.openxmlformats-officedocument.drawingml.diagramData+xml"/>
  <Override PartName="/ppt/diagrams/layout270.xml" ContentType="application/vnd.openxmlformats-officedocument.drawingml.diagramLayout+xml"/>
  <Override PartName="/ppt/diagrams/quickStyle270.xml" ContentType="application/vnd.openxmlformats-officedocument.drawingml.diagramStyle+xml"/>
  <Override PartName="/ppt/diagrams/colors270.xml" ContentType="application/vnd.openxmlformats-officedocument.drawingml.diagramColors+xml"/>
  <Override PartName="/ppt/diagrams/data220.xml" ContentType="application/vnd.openxmlformats-officedocument.drawingml.diagramData+xml"/>
  <Override PartName="/ppt/diagrams/layout290.xml" ContentType="application/vnd.openxmlformats-officedocument.drawingml.diagramLayout+xml"/>
  <Override PartName="/ppt/diagrams/quickStyle290.xml" ContentType="application/vnd.openxmlformats-officedocument.drawingml.diagramStyle+xml"/>
  <Override PartName="/ppt/diagrams/colors29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55"/>
  </p:notesMasterIdLst>
  <p:sldIdLst>
    <p:sldId id="256" r:id="rId5"/>
    <p:sldId id="260" r:id="rId6"/>
    <p:sldId id="314" r:id="rId7"/>
    <p:sldId id="299" r:id="rId8"/>
    <p:sldId id="454" r:id="rId9"/>
    <p:sldId id="471" r:id="rId10"/>
    <p:sldId id="468" r:id="rId11"/>
    <p:sldId id="470" r:id="rId12"/>
    <p:sldId id="467" r:id="rId13"/>
    <p:sldId id="321" r:id="rId14"/>
    <p:sldId id="432" r:id="rId15"/>
    <p:sldId id="428" r:id="rId16"/>
    <p:sldId id="398" r:id="rId17"/>
    <p:sldId id="456" r:id="rId18"/>
    <p:sldId id="278" r:id="rId19"/>
    <p:sldId id="457" r:id="rId20"/>
    <p:sldId id="440" r:id="rId21"/>
    <p:sldId id="447" r:id="rId22"/>
    <p:sldId id="450" r:id="rId23"/>
    <p:sldId id="448" r:id="rId24"/>
    <p:sldId id="290" r:id="rId25"/>
    <p:sldId id="464" r:id="rId26"/>
    <p:sldId id="443" r:id="rId27"/>
    <p:sldId id="434" r:id="rId28"/>
    <p:sldId id="285" r:id="rId29"/>
    <p:sldId id="433" r:id="rId30"/>
    <p:sldId id="462" r:id="rId31"/>
    <p:sldId id="328" r:id="rId32"/>
    <p:sldId id="318" r:id="rId33"/>
    <p:sldId id="410" r:id="rId34"/>
    <p:sldId id="458" r:id="rId35"/>
    <p:sldId id="345" r:id="rId36"/>
    <p:sldId id="445" r:id="rId37"/>
    <p:sldId id="461" r:id="rId38"/>
    <p:sldId id="472" r:id="rId39"/>
    <p:sldId id="459" r:id="rId40"/>
    <p:sldId id="408" r:id="rId41"/>
    <p:sldId id="460" r:id="rId42"/>
    <p:sldId id="395" r:id="rId43"/>
    <p:sldId id="397" r:id="rId44"/>
    <p:sldId id="380" r:id="rId45"/>
    <p:sldId id="431" r:id="rId46"/>
    <p:sldId id="444" r:id="rId47"/>
    <p:sldId id="405" r:id="rId48"/>
    <p:sldId id="403" r:id="rId49"/>
    <p:sldId id="404" r:id="rId50"/>
    <p:sldId id="406" r:id="rId51"/>
    <p:sldId id="319" r:id="rId52"/>
    <p:sldId id="332" r:id="rId53"/>
    <p:sldId id="386" r:id="rId5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7" userDrawn="1">
          <p15:clr>
            <a:srgbClr val="A4A3A4"/>
          </p15:clr>
        </p15:guide>
        <p15:guide id="2" pos="1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ry, Alexander" initials="JA" lastIdx="2" clrIdx="0">
    <p:extLst>
      <p:ext uri="{19B8F6BF-5375-455C-9EA6-DF929625EA0E}">
        <p15:presenceInfo xmlns:p15="http://schemas.microsoft.com/office/powerpoint/2012/main" userId="S-1-5-21-137024685-2204166116-4157399963-553241" providerId="AD"/>
      </p:ext>
    </p:extLst>
  </p:cmAuthor>
  <p:cmAuthor id="2" name="Jury, Alexander" initials="AJ" lastIdx="4" clrIdx="1">
    <p:extLst>
      <p:ext uri="{19B8F6BF-5375-455C-9EA6-DF929625EA0E}">
        <p15:presenceInfo xmlns:p15="http://schemas.microsoft.com/office/powerpoint/2012/main" userId="S::alex1990@liverpool.ac.uk::92674db8-2b27-452c-9fc9-81851c4f1ab3" providerId="AD"/>
      </p:ext>
    </p:extLst>
  </p:cmAuthor>
  <p:cmAuthor id="3" name="Alexander Nicholas Jury" initials="AJ" lastIdx="2" clrIdx="2">
    <p:extLst>
      <p:ext uri="{19B8F6BF-5375-455C-9EA6-DF929625EA0E}">
        <p15:presenceInfo xmlns:p15="http://schemas.microsoft.com/office/powerpoint/2012/main" userId="S::alexander.nicholas.jury@cern.ch::2092e6f8-1889-49e3-bb14-73e25b4a3f5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7285"/>
    <a:srgbClr val="FD8BAC"/>
    <a:srgbClr val="D7B1B1"/>
    <a:srgbClr val="F197A4"/>
    <a:srgbClr val="A8CE97"/>
    <a:srgbClr val="A1CC8D"/>
    <a:srgbClr val="D0D6E2"/>
    <a:srgbClr val="FFFF99"/>
    <a:srgbClr val="C1A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9734B9-5C96-45A4-BF22-4FA747A77BE5}" v="393" dt="2024-12-09T20:05:58.2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485" y="62"/>
      </p:cViewPr>
      <p:guideLst>
        <p:guide orient="horz" pos="327"/>
        <p:guide pos="1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microsoft.com/office/2015/10/relationships/revisionInfo" Target="revisionInfo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4-12-04T11:25:45.111" idx="1">
    <p:pos x="10" y="10"/>
    <p:text>you have to put in a value for x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0.png"/></Relationships>
</file>

<file path=ppt/diagrams/_rels/data18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0.png"/></Relationships>
</file>

<file path=ppt/diagrams/_rels/data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0.png"/><Relationship Id="rId1" Type="http://schemas.openxmlformats.org/officeDocument/2006/relationships/image" Target="../media/image510.png"/></Relationships>
</file>

<file path=ppt/diagrams/_rels/data2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Slots and Buckets and </a:t>
          </a:r>
          <a:r>
            <a:rPr lang="en-GB" dirty="0">
              <a:solidFill>
                <a:schemeClr val="tx1"/>
              </a:solidFill>
              <a:latin typeface="Arial"/>
            </a:rPr>
            <a:t>Bins</a:t>
          </a:r>
          <a:r>
            <a:rPr lang="en-GB" dirty="0">
              <a:solidFill>
                <a:schemeClr val="tx1"/>
              </a:solidFill>
            </a:rPr>
            <a:t>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r>
            <a:rPr lang="en-GB" b="1" dirty="0">
              <a:solidFill>
                <a:schemeClr val="tx1"/>
              </a:solidFill>
            </a:rPr>
            <a:t>Slots are 25ns </a:t>
          </a:r>
          <a:r>
            <a:rPr lang="en-GB" dirty="0">
              <a:solidFill>
                <a:schemeClr val="tx1"/>
              </a:solidFill>
            </a:rPr>
            <a:t>long 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Satellites and Ghosts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r>
            <a:rPr lang="en-GB" b="0" i="0" dirty="0">
              <a:solidFill>
                <a:schemeClr val="tx1"/>
              </a:solidFill>
            </a:rPr>
            <a:t>A </a:t>
          </a:r>
          <a:r>
            <a:rPr lang="en-GB" b="1" i="0" dirty="0">
              <a:solidFill>
                <a:schemeClr val="tx1"/>
              </a:solidFill>
            </a:rPr>
            <a:t>Satellite</a:t>
          </a:r>
          <a:r>
            <a:rPr lang="en-GB" b="0" i="0" dirty="0">
              <a:solidFill>
                <a:schemeClr val="tx1"/>
              </a:solidFill>
            </a:rPr>
            <a:t> is any </a:t>
          </a:r>
          <a:r>
            <a:rPr lang="en-GB" b="1" i="0" dirty="0">
              <a:solidFill>
                <a:schemeClr val="tx1"/>
              </a:solidFill>
            </a:rPr>
            <a:t>bucket with charge that is not the filled bucket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B088A319-6FFA-4829-A361-3DB3D6248DAE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Made up of </a:t>
          </a:r>
          <a:r>
            <a:rPr lang="en-GB" b="1" dirty="0">
              <a:solidFill>
                <a:schemeClr val="tx1"/>
              </a:solidFill>
            </a:rPr>
            <a:t>10 RF buckets</a:t>
          </a:r>
        </a:p>
      </dgm:t>
    </dgm:pt>
    <dgm:pt modelId="{66C7CCC9-2DEF-4895-BF36-B9CE11596D25}" type="parTrans" cxnId="{5AE41B6F-74E7-4911-B806-D115915BEFD0}">
      <dgm:prSet/>
      <dgm:spPr/>
      <dgm:t>
        <a:bodyPr/>
        <a:lstStyle/>
        <a:p>
          <a:endParaRPr lang="en-GB"/>
        </a:p>
      </dgm:t>
    </dgm:pt>
    <dgm:pt modelId="{449673F5-F36F-47AA-A5E1-366EDD1ECE84}" type="sibTrans" cxnId="{5AE41B6F-74E7-4911-B806-D115915BEFD0}">
      <dgm:prSet/>
      <dgm:spPr/>
      <dgm:t>
        <a:bodyPr/>
        <a:lstStyle/>
        <a:p>
          <a:endParaRPr lang="en-GB"/>
        </a:p>
      </dgm:t>
    </dgm:pt>
    <dgm:pt modelId="{807051AE-91DD-4839-AA45-387274BE9D28}">
      <dgm:prSet phldrT="[Text]"/>
      <dgm:spPr/>
      <dgm:t>
        <a:bodyPr/>
        <a:lstStyle/>
        <a:p>
          <a:pPr rtl="0"/>
          <a:r>
            <a:rPr lang="en-GB" dirty="0">
              <a:solidFill>
                <a:schemeClr val="tx1"/>
              </a:solidFill>
            </a:rPr>
            <a:t>Nominally </a:t>
          </a:r>
          <a:r>
            <a:rPr lang="en-GB" dirty="0">
              <a:solidFill>
                <a:schemeClr val="tx1"/>
              </a:solidFill>
              <a:latin typeface="Arial"/>
            </a:rPr>
            <a:t>a </a:t>
          </a:r>
          <a:r>
            <a:rPr lang="en-GB" b="1" dirty="0">
              <a:solidFill>
                <a:schemeClr val="tx1"/>
              </a:solidFill>
              <a:latin typeface="Arial"/>
            </a:rPr>
            <a:t>maximum of 1</a:t>
          </a:r>
          <a:r>
            <a:rPr lang="en-GB" b="1" dirty="0">
              <a:solidFill>
                <a:schemeClr val="tx1"/>
              </a:solidFill>
            </a:rPr>
            <a:t> bucket per slot </a:t>
          </a:r>
          <a:r>
            <a:rPr lang="en-GB" b="1" dirty="0">
              <a:solidFill>
                <a:schemeClr val="tx1"/>
              </a:solidFill>
              <a:latin typeface="Arial"/>
            </a:rPr>
            <a:t>can be filled</a:t>
          </a:r>
          <a:r>
            <a:rPr lang="en-GB" b="1" dirty="0">
              <a:solidFill>
                <a:schemeClr val="tx1"/>
              </a:solidFill>
            </a:rPr>
            <a:t> </a:t>
          </a:r>
        </a:p>
      </dgm:t>
    </dgm:pt>
    <dgm:pt modelId="{213920F6-8F3C-48D0-81DF-14C1257AF946}" type="parTrans" cxnId="{5EA5F7B3-ECA2-4F85-9EC3-38E88CB62890}">
      <dgm:prSet/>
      <dgm:spPr/>
      <dgm:t>
        <a:bodyPr/>
        <a:lstStyle/>
        <a:p>
          <a:endParaRPr lang="en-GB"/>
        </a:p>
      </dgm:t>
    </dgm:pt>
    <dgm:pt modelId="{C105CD56-DAEE-4BB0-BF73-941E73F43365}" type="sibTrans" cxnId="{5EA5F7B3-ECA2-4F85-9EC3-38E88CB62890}">
      <dgm:prSet/>
      <dgm:spPr/>
      <dgm:t>
        <a:bodyPr/>
        <a:lstStyle/>
        <a:p>
          <a:endParaRPr lang="en-GB"/>
        </a:p>
      </dgm:t>
    </dgm:pt>
    <dgm:pt modelId="{A3FDDC7D-ED4E-4E13-B9D0-999A5C3B0158}">
      <dgm:prSet phldrT="[Text]"/>
      <dgm:spPr/>
      <dgm:t>
        <a:bodyPr/>
        <a:lstStyle/>
        <a:p>
          <a:r>
            <a:rPr lang="en-GB" b="0" i="0" dirty="0">
              <a:solidFill>
                <a:schemeClr val="tx1"/>
              </a:solidFill>
            </a:rPr>
            <a:t>A </a:t>
          </a:r>
          <a:r>
            <a:rPr lang="en-GB" b="1" i="0" dirty="0">
              <a:solidFill>
                <a:schemeClr val="tx1"/>
              </a:solidFill>
            </a:rPr>
            <a:t>Ghost</a:t>
          </a:r>
          <a:r>
            <a:rPr lang="en-GB" b="0" i="0" dirty="0">
              <a:solidFill>
                <a:schemeClr val="tx1"/>
              </a:solidFill>
            </a:rPr>
            <a:t> is any bucket with </a:t>
          </a:r>
          <a:r>
            <a:rPr lang="en-GB" b="0" i="0" dirty="0">
              <a:solidFill>
                <a:schemeClr val="tx1"/>
              </a:solidFill>
              <a:latin typeface="Arial"/>
            </a:rPr>
            <a:t>charge</a:t>
          </a:r>
          <a:r>
            <a:rPr lang="en-GB" b="0" i="0" dirty="0">
              <a:solidFill>
                <a:schemeClr val="tx1"/>
              </a:solidFill>
            </a:rPr>
            <a:t> in an </a:t>
          </a:r>
          <a:r>
            <a:rPr lang="en-GB" b="1" i="0" dirty="0">
              <a:solidFill>
                <a:schemeClr val="tx1"/>
              </a:solidFill>
            </a:rPr>
            <a:t>“unfilled” </a:t>
          </a:r>
          <a:r>
            <a:rPr lang="en-GB" b="1" i="0" dirty="0">
              <a:solidFill>
                <a:schemeClr val="tx1"/>
              </a:solidFill>
              <a:latin typeface="Arial"/>
            </a:rPr>
            <a:t>slot</a:t>
          </a:r>
          <a:endParaRPr lang="en-GB" b="1" i="0" dirty="0">
            <a:solidFill>
              <a:schemeClr val="tx1"/>
            </a:solidFill>
          </a:endParaRPr>
        </a:p>
      </dgm:t>
    </dgm:pt>
    <dgm:pt modelId="{E1629987-6C76-4F54-A676-8935812D52C2}" type="parTrans" cxnId="{73AC7920-ABAA-45C1-A84E-148492A301BB}">
      <dgm:prSet/>
      <dgm:spPr/>
      <dgm:t>
        <a:bodyPr/>
        <a:lstStyle/>
        <a:p>
          <a:endParaRPr lang="en-GB"/>
        </a:p>
      </dgm:t>
    </dgm:pt>
    <dgm:pt modelId="{56F3821A-80BE-40B5-AAD8-0DCE88032ED4}" type="sibTrans" cxnId="{73AC7920-ABAA-45C1-A84E-148492A301BB}">
      <dgm:prSet/>
      <dgm:spPr/>
      <dgm:t>
        <a:bodyPr/>
        <a:lstStyle/>
        <a:p>
          <a:endParaRPr lang="en-GB"/>
        </a:p>
      </dgm:t>
    </dgm:pt>
    <dgm:pt modelId="{59E7D356-059A-4B09-AC99-27291E3BC71D}">
      <dgm:prSet phldr="0"/>
      <dgm:spPr/>
      <dgm:t>
        <a:bodyPr/>
        <a:lstStyle/>
        <a:p>
          <a:pPr rtl="0"/>
          <a:r>
            <a:rPr lang="en-GB" b="0" i="0" dirty="0">
              <a:solidFill>
                <a:schemeClr val="tx1"/>
              </a:solidFill>
              <a:latin typeface="Arial"/>
            </a:rPr>
            <a:t>Motivation </a:t>
          </a:r>
        </a:p>
      </dgm:t>
    </dgm:pt>
    <dgm:pt modelId="{14A5C851-D2BC-4F6C-BDD2-7C3057BBF45B}" type="parTrans" cxnId="{214AAADB-0C84-4471-9796-8C4A1DB36A81}">
      <dgm:prSet/>
      <dgm:spPr/>
      <dgm:t>
        <a:bodyPr/>
        <a:lstStyle/>
        <a:p>
          <a:endParaRPr lang="en-GB"/>
        </a:p>
      </dgm:t>
    </dgm:pt>
    <dgm:pt modelId="{B872102F-0535-4688-93EA-904489E71D9F}" type="sibTrans" cxnId="{214AAADB-0C84-4471-9796-8C4A1DB36A81}">
      <dgm:prSet/>
      <dgm:spPr/>
      <dgm:t>
        <a:bodyPr/>
        <a:lstStyle/>
        <a:p>
          <a:endParaRPr lang="en-GB"/>
        </a:p>
      </dgm:t>
    </dgm:pt>
    <dgm:pt modelId="{973D747F-D289-4C5B-B8F3-03D925D54DAD}">
      <dgm:prSet phldr="0"/>
      <dgm:spPr/>
      <dgm:t>
        <a:bodyPr/>
        <a:lstStyle/>
        <a:p>
          <a:pPr rtl="0"/>
          <a:r>
            <a:rPr lang="en-GB" b="0" i="0" dirty="0">
              <a:solidFill>
                <a:schemeClr val="tx1"/>
              </a:solidFill>
              <a:latin typeface="+mn-lt"/>
              <a:ea typeface="Calibri"/>
              <a:cs typeface="Calibri"/>
            </a:rPr>
            <a:t>Allows for </a:t>
          </a:r>
          <a:r>
            <a:rPr lang="en-GB" b="1" i="0" dirty="0">
              <a:solidFill>
                <a:schemeClr val="tx1"/>
              </a:solidFill>
              <a:latin typeface="+mn-lt"/>
              <a:ea typeface="Calibri"/>
              <a:cs typeface="Calibri"/>
            </a:rPr>
            <a:t>more accurate luminosity calibration</a:t>
          </a:r>
          <a:r>
            <a:rPr lang="en-GB" b="0" i="0" dirty="0">
              <a:solidFill>
                <a:schemeClr val="tx1"/>
              </a:solidFill>
              <a:latin typeface="+mn-lt"/>
              <a:ea typeface="Calibri"/>
              <a:cs typeface="Calibri"/>
            </a:rPr>
            <a:t> for the experiments</a:t>
          </a:r>
          <a:endParaRPr lang="en-GB" b="0" i="0" dirty="0">
            <a:solidFill>
              <a:schemeClr val="tx1"/>
            </a:solidFill>
            <a:latin typeface="+mn-lt"/>
            <a:ea typeface="Calibri"/>
            <a:cs typeface="Arial"/>
          </a:endParaRPr>
        </a:p>
      </dgm:t>
    </dgm:pt>
    <dgm:pt modelId="{25E09A5A-5B3B-494A-9E39-3B83941CEB0A}" type="parTrans" cxnId="{FB320218-7DC1-4E0A-A2B0-A92A2A1FAE07}">
      <dgm:prSet/>
      <dgm:spPr/>
      <dgm:t>
        <a:bodyPr/>
        <a:lstStyle/>
        <a:p>
          <a:endParaRPr lang="en-GB"/>
        </a:p>
      </dgm:t>
    </dgm:pt>
    <dgm:pt modelId="{FD6D0BD8-5BE5-4F3A-AA76-46DB8341DF91}" type="sibTrans" cxnId="{FB320218-7DC1-4E0A-A2B0-A92A2A1FAE07}">
      <dgm:prSet/>
      <dgm:spPr/>
      <dgm:t>
        <a:bodyPr/>
        <a:lstStyle/>
        <a:p>
          <a:endParaRPr lang="en-GB"/>
        </a:p>
      </dgm:t>
    </dgm:pt>
    <dgm:pt modelId="{BB385224-8ACE-47CA-A513-27E6C319021A}">
      <dgm:prSet phldr="0"/>
      <dgm:spPr/>
      <dgm:t>
        <a:bodyPr/>
        <a:lstStyle/>
        <a:p>
          <a:pPr rtl="0"/>
          <a:r>
            <a:rPr lang="en-GB" b="0" i="0" dirty="0">
              <a:solidFill>
                <a:schemeClr val="tx1"/>
              </a:solidFill>
              <a:latin typeface="+mn-lt"/>
              <a:ea typeface="Calibri"/>
              <a:cs typeface="Calibri"/>
            </a:rPr>
            <a:t>Diagnosis of operation issues </a:t>
          </a:r>
        </a:p>
      </dgm:t>
    </dgm:pt>
    <dgm:pt modelId="{261E72DB-4FA7-48FE-9461-57B98B935D35}" type="parTrans" cxnId="{8D15F8A6-6616-4E9F-9776-CF59CE81F6F2}">
      <dgm:prSet/>
      <dgm:spPr/>
      <dgm:t>
        <a:bodyPr/>
        <a:lstStyle/>
        <a:p>
          <a:endParaRPr lang="en-GB"/>
        </a:p>
      </dgm:t>
    </dgm:pt>
    <dgm:pt modelId="{72DA1FE9-B6EA-43A6-93F4-30FD1A64D2AA}" type="sibTrans" cxnId="{8D15F8A6-6616-4E9F-9776-CF59CE81F6F2}">
      <dgm:prSet/>
      <dgm:spPr/>
      <dgm:t>
        <a:bodyPr/>
        <a:lstStyle/>
        <a:p>
          <a:endParaRPr lang="en-GB"/>
        </a:p>
      </dgm:t>
    </dgm:pt>
    <dgm:pt modelId="{005E2071-F22C-4172-892F-5AD29816B797}">
      <dgm:prSet phldr="0"/>
      <dgm:spPr/>
      <dgm:t>
        <a:bodyPr/>
        <a:lstStyle/>
        <a:p>
          <a:pPr rtl="0"/>
          <a:r>
            <a:rPr lang="en-GB" b="1" i="0" dirty="0">
              <a:latin typeface="+mn-lt"/>
              <a:ea typeface="Calibri"/>
              <a:cs typeface="Calibri"/>
            </a:rPr>
            <a:t>Ghosts/Satellites </a:t>
          </a:r>
          <a:r>
            <a:rPr lang="en-GB" b="0" i="0" dirty="0">
              <a:latin typeface="+mn-lt"/>
              <a:ea typeface="Calibri"/>
              <a:cs typeface="Calibri"/>
            </a:rPr>
            <a:t>account for up to </a:t>
          </a:r>
          <a:r>
            <a:rPr lang="en-GB" b="1" i="0" dirty="0">
              <a:latin typeface="+mn-lt"/>
              <a:ea typeface="Calibri"/>
              <a:cs typeface="Calibri"/>
            </a:rPr>
            <a:t>1%</a:t>
          </a:r>
          <a:r>
            <a:rPr lang="en-GB" b="0" i="0" dirty="0">
              <a:latin typeface="+mn-lt"/>
              <a:ea typeface="Calibri"/>
              <a:cs typeface="Calibri"/>
            </a:rPr>
            <a:t> of all charge in </a:t>
          </a:r>
          <a:r>
            <a:rPr lang="en-GB" b="0" i="0" dirty="0" err="1">
              <a:latin typeface="+mn-lt"/>
              <a:ea typeface="Calibri"/>
              <a:cs typeface="Calibri"/>
            </a:rPr>
            <a:t>VdM</a:t>
          </a:r>
          <a:r>
            <a:rPr lang="en-GB" b="0" i="0" dirty="0">
              <a:latin typeface="+mn-lt"/>
              <a:ea typeface="Calibri"/>
              <a:cs typeface="Calibri"/>
            </a:rPr>
            <a:t> for p-p</a:t>
          </a:r>
          <a:endParaRPr lang="en-GB" dirty="0">
            <a:latin typeface="+mn-lt"/>
          </a:endParaRPr>
        </a:p>
      </dgm:t>
    </dgm:pt>
    <dgm:pt modelId="{428AB60D-704E-4233-99AE-357D73C24422}" type="parTrans" cxnId="{83443203-ACC3-46E2-B706-BF52FEB2AC83}">
      <dgm:prSet/>
      <dgm:spPr/>
      <dgm:t>
        <a:bodyPr/>
        <a:lstStyle/>
        <a:p>
          <a:endParaRPr lang="en-GB"/>
        </a:p>
      </dgm:t>
    </dgm:pt>
    <dgm:pt modelId="{02B6554A-78FC-4E9D-B891-7FC7FABAE9EF}" type="sibTrans" cxnId="{83443203-ACC3-46E2-B706-BF52FEB2AC83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3"/>
      <dgm:spPr/>
    </dgm:pt>
    <dgm:pt modelId="{A97C08BF-DAE9-409A-85E1-8E84F760AA85}" type="pres">
      <dgm:prSet presAssocID="{7EB5095F-3C33-4737-9970-03C1CCD00B3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3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3"/>
      <dgm:spPr/>
    </dgm:pt>
    <dgm:pt modelId="{A2DD762F-5DE1-46CA-8798-1FC20E28DC71}" type="pres">
      <dgm:prSet presAssocID="{84F576B4-3B46-4147-953D-4A3B65F07FD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3">
        <dgm:presLayoutVars>
          <dgm:bulletEnabled val="1"/>
        </dgm:presLayoutVars>
      </dgm:prSet>
      <dgm:spPr/>
    </dgm:pt>
    <dgm:pt modelId="{824543BB-2A1A-46D6-94D1-F9D61D6A9B44}" type="pres">
      <dgm:prSet presAssocID="{E9630806-4442-492E-BBB0-9B03D24CC350}" presName="spaceBetweenRectangles" presStyleCnt="0"/>
      <dgm:spPr/>
    </dgm:pt>
    <dgm:pt modelId="{F0AD5C38-21E6-4FA4-9969-2D043D3F2191}" type="pres">
      <dgm:prSet presAssocID="{59E7D356-059A-4B09-AC99-27291E3BC71D}" presName="parentLin" presStyleCnt="0"/>
      <dgm:spPr/>
    </dgm:pt>
    <dgm:pt modelId="{D11810AD-6E2A-4D0A-BD8F-AD96D6711A9C}" type="pres">
      <dgm:prSet presAssocID="{59E7D356-059A-4B09-AC99-27291E3BC71D}" presName="parentLeftMargin" presStyleLbl="node1" presStyleIdx="1" presStyleCnt="3"/>
      <dgm:spPr/>
    </dgm:pt>
    <dgm:pt modelId="{8D7664ED-6D8A-4D71-8D05-111A08C921B0}" type="pres">
      <dgm:prSet presAssocID="{59E7D356-059A-4B09-AC99-27291E3BC71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5BC3586-63BD-491C-A8B7-98282384CBC1}" type="pres">
      <dgm:prSet presAssocID="{59E7D356-059A-4B09-AC99-27291E3BC71D}" presName="negativeSpace" presStyleCnt="0"/>
      <dgm:spPr/>
    </dgm:pt>
    <dgm:pt modelId="{F1B86A3B-DA6B-465F-A572-0A5FF6A58334}" type="pres">
      <dgm:prSet presAssocID="{59E7D356-059A-4B09-AC99-27291E3BC71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3443203-ACC3-46E2-B706-BF52FEB2AC83}" srcId="{973D747F-D289-4C5B-B8F3-03D925D54DAD}" destId="{005E2071-F22C-4172-892F-5AD29816B797}" srcOrd="0" destOrd="0" parTransId="{428AB60D-704E-4233-99AE-357D73C24422}" sibTransId="{02B6554A-78FC-4E9D-B891-7FC7FABAE9EF}"/>
    <dgm:cxn modelId="{E451DC03-649F-416C-A844-A33D6FC9B812}" type="presOf" srcId="{7EB5095F-3C33-4737-9970-03C1CCD00B3A}" destId="{A97C08BF-DAE9-409A-85E1-8E84F760AA85}" srcOrd="1" destOrd="0" presId="urn:microsoft.com/office/officeart/2005/8/layout/list1"/>
    <dgm:cxn modelId="{0FA7A805-C0D0-48B7-8C8B-01157EEEE78F}" type="presOf" srcId="{59E7D356-059A-4B09-AC99-27291E3BC71D}" destId="{8D7664ED-6D8A-4D71-8D05-111A08C921B0}" srcOrd="1" destOrd="0" presId="urn:microsoft.com/office/officeart/2005/8/layout/list1"/>
    <dgm:cxn modelId="{5A73EA10-416A-4E6C-9A12-52A9B85DA346}" type="presOf" srcId="{540D5A83-C084-47F8-916A-EB84C99DA42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FB320218-7DC1-4E0A-A2B0-A92A2A1FAE07}" srcId="{59E7D356-059A-4B09-AC99-27291E3BC71D}" destId="{973D747F-D289-4C5B-B8F3-03D925D54DAD}" srcOrd="0" destOrd="0" parTransId="{25E09A5A-5B3B-494A-9E39-3B83941CEB0A}" sibTransId="{FD6D0BD8-5BE5-4F3A-AA76-46DB8341DF91}"/>
    <dgm:cxn modelId="{73AC7920-ABAA-45C1-A84E-148492A301BB}" srcId="{84F576B4-3B46-4147-953D-4A3B65F07FD1}" destId="{A3FDDC7D-ED4E-4E13-B9D0-999A5C3B0158}" srcOrd="1" destOrd="0" parTransId="{E1629987-6C76-4F54-A676-8935812D52C2}" sibTransId="{56F3821A-80BE-40B5-AAD8-0DCE88032ED4}"/>
    <dgm:cxn modelId="{17FFA224-1A28-431B-940B-BB8868F3EA86}" type="presOf" srcId="{B088A319-6FFA-4829-A361-3DB3D6248DAE}" destId="{9ECD1787-0570-454F-8E59-98F6652D9B92}" srcOrd="0" destOrd="1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5530473C-A95A-489E-9704-90E90A0A1672}" type="presOf" srcId="{A3FDDC7D-ED4E-4E13-B9D0-999A5C3B0158}" destId="{C1E695B6-6E1B-4B85-80BA-B9D5726BB44A}" srcOrd="0" destOrd="1" presId="urn:microsoft.com/office/officeart/2005/8/layout/list1"/>
    <dgm:cxn modelId="{2343A03C-A258-4E46-B2BC-D2F7CFF11E1F}" type="presOf" srcId="{84F576B4-3B46-4147-953D-4A3B65F07FD1}" destId="{A2DD762F-5DE1-46CA-8798-1FC20E28DC71}" srcOrd="1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9B08D846-4334-45D4-AE1F-71DCCEB4014B}" type="presOf" srcId="{973D747F-D289-4C5B-B8F3-03D925D54DAD}" destId="{F1B86A3B-DA6B-465F-A572-0A5FF6A58334}" srcOrd="0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BEE67268-3CDF-4C4E-8014-FD9CD5796E62}" type="presOf" srcId="{005E2071-F22C-4172-892F-5AD29816B797}" destId="{F1B86A3B-DA6B-465F-A572-0A5FF6A58334}" srcOrd="0" destOrd="1" presId="urn:microsoft.com/office/officeart/2005/8/layout/list1"/>
    <dgm:cxn modelId="{5AE41B6F-74E7-4911-B806-D115915BEFD0}" srcId="{7EB5095F-3C33-4737-9970-03C1CCD00B3A}" destId="{B088A319-6FFA-4829-A361-3DB3D6248DAE}" srcOrd="1" destOrd="0" parTransId="{66C7CCC9-2DEF-4895-BF36-B9CE11596D25}" sibTransId="{449673F5-F36F-47AA-A5E1-366EDD1ECE84}"/>
    <dgm:cxn modelId="{A396F372-F942-4ACD-8A31-B94170708CEC}" type="presOf" srcId="{59E7D356-059A-4B09-AC99-27291E3BC71D}" destId="{D11810AD-6E2A-4D0A-BD8F-AD96D6711A9C}" srcOrd="0" destOrd="0" presId="urn:microsoft.com/office/officeart/2005/8/layout/list1"/>
    <dgm:cxn modelId="{561034A1-956D-4A44-8A3A-22E8050A6841}" type="presOf" srcId="{7EB5095F-3C33-4737-9970-03C1CCD00B3A}" destId="{DF37681C-9E0D-49D8-BFA5-62A54BD88517}" srcOrd="0" destOrd="0" presId="urn:microsoft.com/office/officeart/2005/8/layout/list1"/>
    <dgm:cxn modelId="{C484C9A2-BECD-4EAF-985C-22115D032212}" type="presOf" srcId="{807051AE-91DD-4839-AA45-387274BE9D28}" destId="{9ECD1787-0570-454F-8E59-98F6652D9B92}" srcOrd="0" destOrd="2" presId="urn:microsoft.com/office/officeart/2005/8/layout/list1"/>
    <dgm:cxn modelId="{8D15F8A6-6616-4E9F-9776-CF59CE81F6F2}" srcId="{59E7D356-059A-4B09-AC99-27291E3BC71D}" destId="{BB385224-8ACE-47CA-A513-27E6C319021A}" srcOrd="1" destOrd="0" parTransId="{261E72DB-4FA7-48FE-9461-57B98B935D35}" sibTransId="{72DA1FE9-B6EA-43A6-93F4-30FD1A64D2AA}"/>
    <dgm:cxn modelId="{5EA5F7B3-ECA2-4F85-9EC3-38E88CB62890}" srcId="{7EB5095F-3C33-4737-9970-03C1CCD00B3A}" destId="{807051AE-91DD-4839-AA45-387274BE9D28}" srcOrd="2" destOrd="0" parTransId="{213920F6-8F3C-48D0-81DF-14C1257AF946}" sibTransId="{C105CD56-DAEE-4BB0-BF73-941E73F43365}"/>
    <dgm:cxn modelId="{214AAADB-0C84-4471-9796-8C4A1DB36A81}" srcId="{A7BA4416-62DF-438E-ACD9-633C7B9E17A1}" destId="{59E7D356-059A-4B09-AC99-27291E3BC71D}" srcOrd="2" destOrd="0" parTransId="{14A5C851-D2BC-4F6C-BDD2-7C3057BBF45B}" sibTransId="{B872102F-0535-4688-93EA-904489E71D9F}"/>
    <dgm:cxn modelId="{43597FE8-EB1B-444A-94B1-62E3AE621466}" type="presOf" srcId="{DAD0CDB0-15BF-4A32-8A84-E610C47D567A}" destId="{9ECD1787-0570-454F-8E59-98F6652D9B92}" srcOrd="0" destOrd="0" presId="urn:microsoft.com/office/officeart/2005/8/layout/list1"/>
    <dgm:cxn modelId="{79A2AAE8-DCC4-4D1A-9175-DE19D83C037D}" type="presOf" srcId="{BB385224-8ACE-47CA-A513-27E6C319021A}" destId="{F1B86A3B-DA6B-465F-A572-0A5FF6A58334}" srcOrd="0" destOrd="2" presId="urn:microsoft.com/office/officeart/2005/8/layout/list1"/>
    <dgm:cxn modelId="{8343EFF1-AF3A-4B2A-BC89-9FB2361862F0}" type="presOf" srcId="{84F576B4-3B46-4147-953D-4A3B65F07FD1}" destId="{575BB2BA-AA45-4945-A706-BD1547E30E3E}" srcOrd="0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3331ED31-2AAE-4765-96CA-B3AF7EB1DEB0}" type="presParOf" srcId="{6641E4D2-7BF2-4EC1-95BB-F4B97A91E209}" destId="{58F0CD88-8816-4A40-82D6-37D151DFB328}" srcOrd="0" destOrd="0" presId="urn:microsoft.com/office/officeart/2005/8/layout/list1"/>
    <dgm:cxn modelId="{247182AE-3CAF-4770-8B9F-E10F34B1867F}" type="presParOf" srcId="{58F0CD88-8816-4A40-82D6-37D151DFB328}" destId="{DF37681C-9E0D-49D8-BFA5-62A54BD88517}" srcOrd="0" destOrd="0" presId="urn:microsoft.com/office/officeart/2005/8/layout/list1"/>
    <dgm:cxn modelId="{B9E3B11B-1896-4221-921C-DB0AD2911B8E}" type="presParOf" srcId="{58F0CD88-8816-4A40-82D6-37D151DFB328}" destId="{A97C08BF-DAE9-409A-85E1-8E84F760AA85}" srcOrd="1" destOrd="0" presId="urn:microsoft.com/office/officeart/2005/8/layout/list1"/>
    <dgm:cxn modelId="{AC4513B5-E0EA-4C07-8089-91A237DA9E64}" type="presParOf" srcId="{6641E4D2-7BF2-4EC1-95BB-F4B97A91E209}" destId="{4D0D1934-0CE9-494B-9EA6-CEB6E760D5EB}" srcOrd="1" destOrd="0" presId="urn:microsoft.com/office/officeart/2005/8/layout/list1"/>
    <dgm:cxn modelId="{B2F75F5E-EF74-4C8A-AABA-EEAA93B11B0A}" type="presParOf" srcId="{6641E4D2-7BF2-4EC1-95BB-F4B97A91E209}" destId="{9ECD1787-0570-454F-8E59-98F6652D9B92}" srcOrd="2" destOrd="0" presId="urn:microsoft.com/office/officeart/2005/8/layout/list1"/>
    <dgm:cxn modelId="{81781FCE-8391-4B7F-9222-F8169438C6BC}" type="presParOf" srcId="{6641E4D2-7BF2-4EC1-95BB-F4B97A91E209}" destId="{EC2CF8A2-9719-4D4F-B8ED-A404FF85A994}" srcOrd="3" destOrd="0" presId="urn:microsoft.com/office/officeart/2005/8/layout/list1"/>
    <dgm:cxn modelId="{39098355-4622-47E8-A9B3-57E4ECDAECA6}" type="presParOf" srcId="{6641E4D2-7BF2-4EC1-95BB-F4B97A91E209}" destId="{7D129B7F-9B6A-47DF-B93A-AF02FF234A0C}" srcOrd="4" destOrd="0" presId="urn:microsoft.com/office/officeart/2005/8/layout/list1"/>
    <dgm:cxn modelId="{F89DD556-BB57-4CB9-BF2F-E75C95DD2D8D}" type="presParOf" srcId="{7D129B7F-9B6A-47DF-B93A-AF02FF234A0C}" destId="{575BB2BA-AA45-4945-A706-BD1547E30E3E}" srcOrd="0" destOrd="0" presId="urn:microsoft.com/office/officeart/2005/8/layout/list1"/>
    <dgm:cxn modelId="{C1933AD0-C97A-424E-9BD1-764E8BEB6299}" type="presParOf" srcId="{7D129B7F-9B6A-47DF-B93A-AF02FF234A0C}" destId="{A2DD762F-5DE1-46CA-8798-1FC20E28DC71}" srcOrd="1" destOrd="0" presId="urn:microsoft.com/office/officeart/2005/8/layout/list1"/>
    <dgm:cxn modelId="{DDFA9837-43A1-4BCC-8B8E-DC7D99E5681D}" type="presParOf" srcId="{6641E4D2-7BF2-4EC1-95BB-F4B97A91E209}" destId="{F9008236-C878-471C-A9E1-E6783B890D94}" srcOrd="5" destOrd="0" presId="urn:microsoft.com/office/officeart/2005/8/layout/list1"/>
    <dgm:cxn modelId="{F58E8BB1-542D-4196-9ECB-16F5F28136D0}" type="presParOf" srcId="{6641E4D2-7BF2-4EC1-95BB-F4B97A91E209}" destId="{C1E695B6-6E1B-4B85-80BA-B9D5726BB44A}" srcOrd="6" destOrd="0" presId="urn:microsoft.com/office/officeart/2005/8/layout/list1"/>
    <dgm:cxn modelId="{C3A457D2-9E69-4AAF-A020-19064C6352F5}" type="presParOf" srcId="{6641E4D2-7BF2-4EC1-95BB-F4B97A91E209}" destId="{824543BB-2A1A-46D6-94D1-F9D61D6A9B44}" srcOrd="7" destOrd="0" presId="urn:microsoft.com/office/officeart/2005/8/layout/list1"/>
    <dgm:cxn modelId="{87936DF0-239F-41CE-B828-45C69BF9F07E}" type="presParOf" srcId="{6641E4D2-7BF2-4EC1-95BB-F4B97A91E209}" destId="{F0AD5C38-21E6-4FA4-9969-2D043D3F2191}" srcOrd="8" destOrd="0" presId="urn:microsoft.com/office/officeart/2005/8/layout/list1"/>
    <dgm:cxn modelId="{EB4EF57E-CCAD-4E58-9B8D-814746EE35C6}" type="presParOf" srcId="{F0AD5C38-21E6-4FA4-9969-2D043D3F2191}" destId="{D11810AD-6E2A-4D0A-BD8F-AD96D6711A9C}" srcOrd="0" destOrd="0" presId="urn:microsoft.com/office/officeart/2005/8/layout/list1"/>
    <dgm:cxn modelId="{BA54B4B3-7B37-4EBE-BE00-73EB478F48DE}" type="presParOf" srcId="{F0AD5C38-21E6-4FA4-9969-2D043D3F2191}" destId="{8D7664ED-6D8A-4D71-8D05-111A08C921B0}" srcOrd="1" destOrd="0" presId="urn:microsoft.com/office/officeart/2005/8/layout/list1"/>
    <dgm:cxn modelId="{20D9C13F-BD39-4393-8D1F-4E69C9C3288D}" type="presParOf" srcId="{6641E4D2-7BF2-4EC1-95BB-F4B97A91E209}" destId="{05BC3586-63BD-491C-A8B7-98282384CBC1}" srcOrd="9" destOrd="0" presId="urn:microsoft.com/office/officeart/2005/8/layout/list1"/>
    <dgm:cxn modelId="{B3D59FEA-E95A-4E0E-B592-B0AFE754320C}" type="presParOf" srcId="{6641E4D2-7BF2-4EC1-95BB-F4B97A91E209}" destId="{F1B86A3B-DA6B-465F-A572-0A5FF6A5833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While signal is being multiplied the HPM is “</a:t>
          </a:r>
          <a:r>
            <a:rPr lang="en-GB" sz="1500" b="1" dirty="0"/>
            <a:t>unavailable</a:t>
          </a:r>
          <a:r>
            <a:rPr lang="en-GB" sz="1500" dirty="0"/>
            <a:t>”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Loss of true counts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F053A0B2-43E4-40FB-A677-11DD409E03E7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More photons won’t be detected</a:t>
          </a:r>
        </a:p>
      </dgm:t>
    </dgm:pt>
    <dgm:pt modelId="{CAF13A0D-F5C1-406E-8420-6BAEAFE667CE}" type="parTrans" cxnId="{167D915C-3669-4E45-9B81-01E59D50F5EE}">
      <dgm:prSet/>
      <dgm:spPr/>
      <dgm:t>
        <a:bodyPr/>
        <a:lstStyle/>
        <a:p>
          <a:endParaRPr lang="en-GB"/>
        </a:p>
      </dgm:t>
    </dgm:pt>
    <dgm:pt modelId="{D10206AF-0A80-4815-8BDF-0269DB14FB3B}" type="sibTrans" cxnId="{167D915C-3669-4E45-9B81-01E59D50F5EE}">
      <dgm:prSet/>
      <dgm:spPr/>
      <dgm:t>
        <a:bodyPr/>
        <a:lstStyle/>
        <a:p>
          <a:endParaRPr lang="en-GB"/>
        </a:p>
      </dgm:t>
    </dgm:pt>
    <dgm:pt modelId="{B8E1A0DE-79B3-4B0C-BC25-0D1A1877E476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Availability recovers over the ~ 15ns</a:t>
          </a:r>
        </a:p>
      </dgm:t>
    </dgm:pt>
    <dgm:pt modelId="{78459A24-FFDF-4A2C-BEA7-AC7EFBD7DA10}" type="parTrans" cxnId="{77B89501-0B6A-44B8-BB03-BB928E4414F1}">
      <dgm:prSet/>
      <dgm:spPr/>
      <dgm:t>
        <a:bodyPr/>
        <a:lstStyle/>
        <a:p>
          <a:endParaRPr lang="en-GB"/>
        </a:p>
      </dgm:t>
    </dgm:pt>
    <dgm:pt modelId="{4516918F-5ED1-41CE-BFDC-7A740FA036CF}" type="sibTrans" cxnId="{77B89501-0B6A-44B8-BB03-BB928E4414F1}">
      <dgm:prSet/>
      <dgm:spPr/>
      <dgm:t>
        <a:bodyPr/>
        <a:lstStyle/>
        <a:p>
          <a:endParaRPr lang="en-GB"/>
        </a:p>
      </dgm:t>
    </dgm:pt>
    <dgm:pt modelId="{88A62244-02C4-41B1-8068-E5BFDE3B154C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Can be corrected for if the probability of detection per bunch per turn must be on the order of 1%</a:t>
          </a:r>
        </a:p>
      </dgm:t>
    </dgm:pt>
    <dgm:pt modelId="{BA3FB4DE-4594-4024-941A-0FD6A912C8E9}" type="parTrans" cxnId="{44A60BF9-C95C-4ADC-A774-D498AAEE201D}">
      <dgm:prSet/>
      <dgm:spPr/>
      <dgm:t>
        <a:bodyPr/>
        <a:lstStyle/>
        <a:p>
          <a:endParaRPr lang="en-GB"/>
        </a:p>
      </dgm:t>
    </dgm:pt>
    <dgm:pt modelId="{CAB4E3C3-07DD-4016-9A45-37E4BD7658D8}" type="sibTrans" cxnId="{44A60BF9-C95C-4ADC-A774-D498AAEE201D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77B89501-0B6A-44B8-BB03-BB928E4414F1}" srcId="{7EB5095F-3C33-4737-9970-03C1CCD00B3A}" destId="{B8E1A0DE-79B3-4B0C-BC25-0D1A1877E476}" srcOrd="2" destOrd="0" parTransId="{78459A24-FFDF-4A2C-BEA7-AC7EFBD7DA10}" sibTransId="{4516918F-5ED1-41CE-BFDC-7A740FA036CF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167D915C-3669-4E45-9B81-01E59D50F5EE}" srcId="{7EB5095F-3C33-4737-9970-03C1CCD00B3A}" destId="{F053A0B2-43E4-40FB-A677-11DD409E03E7}" srcOrd="1" destOrd="0" parTransId="{CAF13A0D-F5C1-406E-8420-6BAEAFE667CE}" sibTransId="{D10206AF-0A80-4815-8BDF-0269DB14FB3B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0B345B76-BC8C-434F-9860-BF03061A444F}" type="presOf" srcId="{B8E1A0DE-79B3-4B0C-BC25-0D1A1877E476}" destId="{9ECD1787-0570-454F-8E59-98F6652D9B92}" srcOrd="0" destOrd="2" presId="urn:microsoft.com/office/officeart/2005/8/layout/list1"/>
    <dgm:cxn modelId="{44B7285A-B490-400F-92B9-120ED3CF3298}" type="presOf" srcId="{88A62244-02C4-41B1-8068-E5BFDE3B154C}" destId="{C1E695B6-6E1B-4B85-80BA-B9D5726BB44A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8A782FE7-B1E4-4D51-8B3C-5B339C5D7C53}" type="presOf" srcId="{F053A0B2-43E4-40FB-A677-11DD409E03E7}" destId="{9ECD1787-0570-454F-8E59-98F6652D9B92}" srcOrd="0" destOrd="1" presId="urn:microsoft.com/office/officeart/2005/8/layout/list1"/>
    <dgm:cxn modelId="{44A60BF9-C95C-4ADC-A774-D498AAEE201D}" srcId="{84F576B4-3B46-4147-953D-4A3B65F07FD1}" destId="{88A62244-02C4-41B1-8068-E5BFDE3B154C}" srcOrd="1" destOrd="0" parTransId="{BA3FB4DE-4594-4024-941A-0FD6A912C8E9}" sibTransId="{CAB4E3C3-07DD-4016-9A45-37E4BD7658D8}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While signal is being multiplied the HPM is “</a:t>
          </a:r>
          <a:r>
            <a:rPr lang="en-GB" sz="1500" b="1" dirty="0"/>
            <a:t>unavailable</a:t>
          </a:r>
          <a:r>
            <a:rPr lang="en-GB" sz="1500" dirty="0"/>
            <a:t>”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Loss of true counts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F053A0B2-43E4-40FB-A677-11DD409E03E7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More </a:t>
          </a:r>
          <a:r>
            <a:rPr lang="en-GB" sz="1500" b="1" dirty="0"/>
            <a:t>photons won’t be detected</a:t>
          </a:r>
        </a:p>
      </dgm:t>
    </dgm:pt>
    <dgm:pt modelId="{CAF13A0D-F5C1-406E-8420-6BAEAFE667CE}" type="parTrans" cxnId="{167D915C-3669-4E45-9B81-01E59D50F5EE}">
      <dgm:prSet/>
      <dgm:spPr/>
      <dgm:t>
        <a:bodyPr/>
        <a:lstStyle/>
        <a:p>
          <a:endParaRPr lang="en-GB"/>
        </a:p>
      </dgm:t>
    </dgm:pt>
    <dgm:pt modelId="{D10206AF-0A80-4815-8BDF-0269DB14FB3B}" type="sibTrans" cxnId="{167D915C-3669-4E45-9B81-01E59D50F5EE}">
      <dgm:prSet/>
      <dgm:spPr/>
      <dgm:t>
        <a:bodyPr/>
        <a:lstStyle/>
        <a:p>
          <a:endParaRPr lang="en-GB"/>
        </a:p>
      </dgm:t>
    </dgm:pt>
    <dgm:pt modelId="{B8E1A0DE-79B3-4B0C-BC25-0D1A1877E476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Availability recovers </a:t>
          </a:r>
          <a:r>
            <a:rPr lang="en-GB" sz="1500" dirty="0"/>
            <a:t>over the ~ 15ns</a:t>
          </a:r>
        </a:p>
      </dgm:t>
    </dgm:pt>
    <dgm:pt modelId="{78459A24-FFDF-4A2C-BEA7-AC7EFBD7DA10}" type="parTrans" cxnId="{77B89501-0B6A-44B8-BB03-BB928E4414F1}">
      <dgm:prSet/>
      <dgm:spPr/>
      <dgm:t>
        <a:bodyPr/>
        <a:lstStyle/>
        <a:p>
          <a:endParaRPr lang="en-GB"/>
        </a:p>
      </dgm:t>
    </dgm:pt>
    <dgm:pt modelId="{4516918F-5ED1-41CE-BFDC-7A740FA036CF}" type="sibTrans" cxnId="{77B89501-0B6A-44B8-BB03-BB928E4414F1}">
      <dgm:prSet/>
      <dgm:spPr/>
      <dgm:t>
        <a:bodyPr/>
        <a:lstStyle/>
        <a:p>
          <a:endParaRPr lang="en-GB"/>
        </a:p>
      </dgm:t>
    </dgm:pt>
    <dgm:pt modelId="{88A62244-02C4-41B1-8068-E5BFDE3B154C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Can be corrected for if the probability of detection per bunch per turn must be on the order of 1%</a:t>
          </a:r>
        </a:p>
      </dgm:t>
    </dgm:pt>
    <dgm:pt modelId="{BA3FB4DE-4594-4024-941A-0FD6A912C8E9}" type="parTrans" cxnId="{44A60BF9-C95C-4ADC-A774-D498AAEE201D}">
      <dgm:prSet/>
      <dgm:spPr/>
      <dgm:t>
        <a:bodyPr/>
        <a:lstStyle/>
        <a:p>
          <a:endParaRPr lang="en-GB"/>
        </a:p>
      </dgm:t>
    </dgm:pt>
    <dgm:pt modelId="{CAB4E3C3-07DD-4016-9A45-37E4BD7658D8}" type="sibTrans" cxnId="{44A60BF9-C95C-4ADC-A774-D498AAEE201D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77B89501-0B6A-44B8-BB03-BB928E4414F1}" srcId="{7EB5095F-3C33-4737-9970-03C1CCD00B3A}" destId="{B8E1A0DE-79B3-4B0C-BC25-0D1A1877E476}" srcOrd="2" destOrd="0" parTransId="{78459A24-FFDF-4A2C-BEA7-AC7EFBD7DA10}" sibTransId="{4516918F-5ED1-41CE-BFDC-7A740FA036CF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167D915C-3669-4E45-9B81-01E59D50F5EE}" srcId="{7EB5095F-3C33-4737-9970-03C1CCD00B3A}" destId="{F053A0B2-43E4-40FB-A677-11DD409E03E7}" srcOrd="1" destOrd="0" parTransId="{CAF13A0D-F5C1-406E-8420-6BAEAFE667CE}" sibTransId="{D10206AF-0A80-4815-8BDF-0269DB14FB3B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0B345B76-BC8C-434F-9860-BF03061A444F}" type="presOf" srcId="{B8E1A0DE-79B3-4B0C-BC25-0D1A1877E476}" destId="{9ECD1787-0570-454F-8E59-98F6652D9B92}" srcOrd="0" destOrd="2" presId="urn:microsoft.com/office/officeart/2005/8/layout/list1"/>
    <dgm:cxn modelId="{44B7285A-B490-400F-92B9-120ED3CF3298}" type="presOf" srcId="{88A62244-02C4-41B1-8068-E5BFDE3B154C}" destId="{C1E695B6-6E1B-4B85-80BA-B9D5726BB44A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8A782FE7-B1E4-4D51-8B3C-5B339C5D7C53}" type="presOf" srcId="{F053A0B2-43E4-40FB-A677-11DD409E03E7}" destId="{9ECD1787-0570-454F-8E59-98F6652D9B92}" srcOrd="0" destOrd="1" presId="urn:microsoft.com/office/officeart/2005/8/layout/list1"/>
    <dgm:cxn modelId="{44A60BF9-C95C-4ADC-A774-D498AAEE201D}" srcId="{84F576B4-3B46-4147-953D-4A3B65F07FD1}" destId="{88A62244-02C4-41B1-8068-E5BFDE3B154C}" srcOrd="1" destOrd="0" parTransId="{BA3FB4DE-4594-4024-941A-0FD6A912C8E9}" sibTransId="{CAB4E3C3-07DD-4016-9A45-37E4BD7658D8}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While signal is being multiplied the HPM is “</a:t>
          </a:r>
          <a:r>
            <a:rPr lang="en-GB" sz="1500" b="1" dirty="0"/>
            <a:t>unavailable</a:t>
          </a:r>
          <a:r>
            <a:rPr lang="en-GB" sz="1500" dirty="0"/>
            <a:t>”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i="0" dirty="0"/>
            <a:t>Loss of true counts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F053A0B2-43E4-40FB-A677-11DD409E03E7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More </a:t>
          </a:r>
          <a:r>
            <a:rPr lang="en-GB" sz="1500" b="1" dirty="0"/>
            <a:t>photons won’t be detected</a:t>
          </a:r>
        </a:p>
      </dgm:t>
    </dgm:pt>
    <dgm:pt modelId="{CAF13A0D-F5C1-406E-8420-6BAEAFE667CE}" type="parTrans" cxnId="{167D915C-3669-4E45-9B81-01E59D50F5EE}">
      <dgm:prSet/>
      <dgm:spPr/>
      <dgm:t>
        <a:bodyPr/>
        <a:lstStyle/>
        <a:p>
          <a:endParaRPr lang="en-GB"/>
        </a:p>
      </dgm:t>
    </dgm:pt>
    <dgm:pt modelId="{D10206AF-0A80-4815-8BDF-0269DB14FB3B}" type="sibTrans" cxnId="{167D915C-3669-4E45-9B81-01E59D50F5EE}">
      <dgm:prSet/>
      <dgm:spPr/>
      <dgm:t>
        <a:bodyPr/>
        <a:lstStyle/>
        <a:p>
          <a:endParaRPr lang="en-GB"/>
        </a:p>
      </dgm:t>
    </dgm:pt>
    <dgm:pt modelId="{B8E1A0DE-79B3-4B0C-BC25-0D1A1877E476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Availability recovers </a:t>
          </a:r>
          <a:r>
            <a:rPr lang="en-GB" sz="1500" dirty="0"/>
            <a:t>over the ~ 15ns</a:t>
          </a:r>
        </a:p>
      </dgm:t>
    </dgm:pt>
    <dgm:pt modelId="{78459A24-FFDF-4A2C-BEA7-AC7EFBD7DA10}" type="parTrans" cxnId="{77B89501-0B6A-44B8-BB03-BB928E4414F1}">
      <dgm:prSet/>
      <dgm:spPr/>
      <dgm:t>
        <a:bodyPr/>
        <a:lstStyle/>
        <a:p>
          <a:endParaRPr lang="en-GB"/>
        </a:p>
      </dgm:t>
    </dgm:pt>
    <dgm:pt modelId="{4516918F-5ED1-41CE-BFDC-7A740FA036CF}" type="sibTrans" cxnId="{77B89501-0B6A-44B8-BB03-BB928E4414F1}">
      <dgm:prSet/>
      <dgm:spPr/>
      <dgm:t>
        <a:bodyPr/>
        <a:lstStyle/>
        <a:p>
          <a:endParaRPr lang="en-GB"/>
        </a:p>
      </dgm:t>
    </dgm:pt>
    <dgm:pt modelId="{88A62244-02C4-41B1-8068-E5BFDE3B154C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i="0" dirty="0"/>
            <a:t>Can be corrected </a:t>
          </a:r>
          <a:r>
            <a:rPr lang="en-GB" sz="1500" b="0" i="0" dirty="0"/>
            <a:t>for if the probability of detection per bunch per turn, must be </a:t>
          </a:r>
          <a:r>
            <a:rPr lang="en-GB" sz="1500" b="0" i="0" dirty="0">
              <a:latin typeface="Arial"/>
            </a:rPr>
            <a:t>of</a:t>
          </a:r>
          <a:r>
            <a:rPr lang="en-GB" sz="1500" b="0" i="0" dirty="0"/>
            <a:t> the order of 1%</a:t>
          </a:r>
        </a:p>
      </dgm:t>
    </dgm:pt>
    <dgm:pt modelId="{BA3FB4DE-4594-4024-941A-0FD6A912C8E9}" type="parTrans" cxnId="{44A60BF9-C95C-4ADC-A774-D498AAEE201D}">
      <dgm:prSet/>
      <dgm:spPr/>
      <dgm:t>
        <a:bodyPr/>
        <a:lstStyle/>
        <a:p>
          <a:endParaRPr lang="en-GB"/>
        </a:p>
      </dgm:t>
    </dgm:pt>
    <dgm:pt modelId="{CAB4E3C3-07DD-4016-9A45-37E4BD7658D8}" type="sibTrans" cxnId="{44A60BF9-C95C-4ADC-A774-D498AAEE201D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77B89501-0B6A-44B8-BB03-BB928E4414F1}" srcId="{7EB5095F-3C33-4737-9970-03C1CCD00B3A}" destId="{B8E1A0DE-79B3-4B0C-BC25-0D1A1877E476}" srcOrd="2" destOrd="0" parTransId="{78459A24-FFDF-4A2C-BEA7-AC7EFBD7DA10}" sibTransId="{4516918F-5ED1-41CE-BFDC-7A740FA036CF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167D915C-3669-4E45-9B81-01E59D50F5EE}" srcId="{7EB5095F-3C33-4737-9970-03C1CCD00B3A}" destId="{F053A0B2-43E4-40FB-A677-11DD409E03E7}" srcOrd="1" destOrd="0" parTransId="{CAF13A0D-F5C1-406E-8420-6BAEAFE667CE}" sibTransId="{D10206AF-0A80-4815-8BDF-0269DB14FB3B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0B345B76-BC8C-434F-9860-BF03061A444F}" type="presOf" srcId="{B8E1A0DE-79B3-4B0C-BC25-0D1A1877E476}" destId="{9ECD1787-0570-454F-8E59-98F6652D9B92}" srcOrd="0" destOrd="2" presId="urn:microsoft.com/office/officeart/2005/8/layout/list1"/>
    <dgm:cxn modelId="{44B7285A-B490-400F-92B9-120ED3CF3298}" type="presOf" srcId="{88A62244-02C4-41B1-8068-E5BFDE3B154C}" destId="{C1E695B6-6E1B-4B85-80BA-B9D5726BB44A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8A782FE7-B1E4-4D51-8B3C-5B339C5D7C53}" type="presOf" srcId="{F053A0B2-43E4-40FB-A677-11DD409E03E7}" destId="{9ECD1787-0570-454F-8E59-98F6652D9B92}" srcOrd="0" destOrd="1" presId="urn:microsoft.com/office/officeart/2005/8/layout/list1"/>
    <dgm:cxn modelId="{44A60BF9-C95C-4ADC-A774-D498AAEE201D}" srcId="{84F576B4-3B46-4147-953D-4A3B65F07FD1}" destId="{88A62244-02C4-41B1-8068-E5BFDE3B154C}" srcOrd="1" destOrd="0" parTransId="{BA3FB4DE-4594-4024-941A-0FD6A912C8E9}" sibTransId="{CAB4E3C3-07DD-4016-9A45-37E4BD7658D8}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Electrons</a:t>
          </a:r>
          <a:r>
            <a:rPr lang="en-GB" sz="1500" dirty="0"/>
            <a:t> can be </a:t>
          </a:r>
          <a:r>
            <a:rPr lang="en-GB" sz="1500" b="1" dirty="0"/>
            <a:t>backscattered</a:t>
          </a:r>
          <a:r>
            <a:rPr lang="en-GB" sz="1500" dirty="0"/>
            <a:t> from the bombardment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False counts propositional to the number of true counts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96F5F5C8-6A2A-4942-8581-CF5342EB8F8E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Still being accelerated toward semi-conductor </a:t>
          </a:r>
        </a:p>
      </dgm:t>
    </dgm:pt>
    <dgm:pt modelId="{D2D91A5F-D5FF-48A5-9696-3B5E40C12145}" type="parTrans" cxnId="{318F63CE-3D9A-4759-A6D0-38CBF450925C}">
      <dgm:prSet/>
      <dgm:spPr/>
      <dgm:t>
        <a:bodyPr/>
        <a:lstStyle/>
        <a:p>
          <a:endParaRPr lang="en-GB"/>
        </a:p>
      </dgm:t>
    </dgm:pt>
    <dgm:pt modelId="{8116E252-132F-4ACF-B408-EEA445659C9C}" type="sibTrans" cxnId="{318F63CE-3D9A-4759-A6D0-38CBF450925C}">
      <dgm:prSet/>
      <dgm:spPr/>
      <dgm:t>
        <a:bodyPr/>
        <a:lstStyle/>
        <a:p>
          <a:endParaRPr lang="en-GB"/>
        </a:p>
      </dgm:t>
    </dgm:pt>
    <dgm:pt modelId="{D5278115-39EC-41E7-B55D-D96925A85C0C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Causing a count without a photon </a:t>
          </a:r>
        </a:p>
      </dgm:t>
    </dgm:pt>
    <dgm:pt modelId="{F5514160-3B20-4708-A91F-742786DADECF}" type="parTrans" cxnId="{6E4C0110-6AA1-4546-AC74-AE5BD7F845B7}">
      <dgm:prSet/>
      <dgm:spPr/>
      <dgm:t>
        <a:bodyPr/>
        <a:lstStyle/>
        <a:p>
          <a:endParaRPr lang="en-GB"/>
        </a:p>
      </dgm:t>
    </dgm:pt>
    <dgm:pt modelId="{60554BD5-6EBD-4AC3-BA24-86E8520F0BAC}" type="sibTrans" cxnId="{6E4C0110-6AA1-4546-AC74-AE5BD7F845B7}">
      <dgm:prSet/>
      <dgm:spPr/>
      <dgm:t>
        <a:bodyPr/>
        <a:lstStyle/>
        <a:p>
          <a:endParaRPr lang="en-GB"/>
        </a:p>
      </dgm:t>
    </dgm:pt>
    <dgm:pt modelId="{EE6E8DDD-579B-4D24-9941-F117D1E08233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The electron will strike again </a:t>
          </a:r>
          <a:r>
            <a:rPr lang="en-GB" sz="1500" dirty="0">
              <a:solidFill>
                <a:srgbClr val="D0D6E2"/>
              </a:solidFill>
              <a:latin typeface="Arial"/>
            </a:rPr>
            <a:t>some</a:t>
          </a:r>
          <a:r>
            <a:rPr lang="en-GB" sz="1500" dirty="0">
              <a:solidFill>
                <a:srgbClr val="D0D6E2"/>
              </a:solidFill>
            </a:rPr>
            <a:t> time later </a:t>
          </a:r>
        </a:p>
      </dgm:t>
    </dgm:pt>
    <dgm:pt modelId="{4F8F4A98-C7AD-4EC4-A00B-5082CB82B3E1}" type="parTrans" cxnId="{4A9F1440-5932-44CA-B7A9-BCB5E1C74973}">
      <dgm:prSet/>
      <dgm:spPr/>
      <dgm:t>
        <a:bodyPr/>
        <a:lstStyle/>
        <a:p>
          <a:endParaRPr lang="en-GB"/>
        </a:p>
      </dgm:t>
    </dgm:pt>
    <dgm:pt modelId="{EDEFDB8F-DB66-4E83-9424-2B8904DC3545}" type="sibTrans" cxnId="{4A9F1440-5932-44CA-B7A9-BCB5E1C74973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E4C0110-6AA1-4546-AC74-AE5BD7F845B7}" srcId="{7EB5095F-3C33-4737-9970-03C1CCD00B3A}" destId="{D5278115-39EC-41E7-B55D-D96925A85C0C}" srcOrd="3" destOrd="0" parTransId="{F5514160-3B20-4708-A91F-742786DADECF}" sibTransId="{60554BD5-6EBD-4AC3-BA24-86E8520F0BAC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4A9F1440-5932-44CA-B7A9-BCB5E1C74973}" srcId="{7EB5095F-3C33-4737-9970-03C1CCD00B3A}" destId="{EE6E8DDD-579B-4D24-9941-F117D1E08233}" srcOrd="2" destOrd="0" parTransId="{4F8F4A98-C7AD-4EC4-A00B-5082CB82B3E1}" sibTransId="{EDEFDB8F-DB66-4E83-9424-2B8904DC3545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3BF1849-5548-4FCF-B8EE-59F58800146C}" type="presOf" srcId="{96F5F5C8-6A2A-4942-8581-CF5342EB8F8E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BAADC7F-DA9D-4F57-8A40-BD0F55C93A62}" type="presOf" srcId="{EE6E8DDD-579B-4D24-9941-F117D1E08233}" destId="{9ECD1787-0570-454F-8E59-98F6652D9B92}" srcOrd="0" destOrd="2" presId="urn:microsoft.com/office/officeart/2005/8/layout/list1"/>
    <dgm:cxn modelId="{E2B1A58A-CE99-4F39-B57C-9FC30F336604}" type="presOf" srcId="{D5278115-39EC-41E7-B55D-D96925A85C0C}" destId="{9ECD1787-0570-454F-8E59-98F6652D9B92}" srcOrd="0" destOrd="3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318F63CE-3D9A-4759-A6D0-38CBF450925C}" srcId="{7EB5095F-3C33-4737-9970-03C1CCD00B3A}" destId="{96F5F5C8-6A2A-4942-8581-CF5342EB8F8E}" srcOrd="1" destOrd="0" parTransId="{D2D91A5F-D5FF-48A5-9696-3B5E40C12145}" sibTransId="{8116E252-132F-4ACF-B408-EEA445659C9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Electrons</a:t>
          </a:r>
          <a:r>
            <a:rPr lang="en-GB" sz="1500" dirty="0"/>
            <a:t> can be </a:t>
          </a:r>
          <a:r>
            <a:rPr lang="en-GB" sz="1500" b="1" dirty="0"/>
            <a:t>backscattered</a:t>
          </a:r>
          <a:r>
            <a:rPr lang="en-GB" sz="1500" dirty="0"/>
            <a:t> from the bombardment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False counts propositional to the number of true counts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96F5F5C8-6A2A-4942-8581-CF5342EB8F8E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chemeClr val="tx1"/>
              </a:solidFill>
            </a:rPr>
            <a:t>Still being </a:t>
          </a:r>
          <a:r>
            <a:rPr lang="en-GB" sz="1500" b="1" dirty="0">
              <a:solidFill>
                <a:schemeClr val="tx1"/>
              </a:solidFill>
            </a:rPr>
            <a:t>accelerated toward semi-conductor </a:t>
          </a:r>
        </a:p>
      </dgm:t>
    </dgm:pt>
    <dgm:pt modelId="{D2D91A5F-D5FF-48A5-9696-3B5E40C12145}" type="parTrans" cxnId="{318F63CE-3D9A-4759-A6D0-38CBF450925C}">
      <dgm:prSet/>
      <dgm:spPr/>
      <dgm:t>
        <a:bodyPr/>
        <a:lstStyle/>
        <a:p>
          <a:endParaRPr lang="en-GB"/>
        </a:p>
      </dgm:t>
    </dgm:pt>
    <dgm:pt modelId="{8116E252-132F-4ACF-B408-EEA445659C9C}" type="sibTrans" cxnId="{318F63CE-3D9A-4759-A6D0-38CBF450925C}">
      <dgm:prSet/>
      <dgm:spPr/>
      <dgm:t>
        <a:bodyPr/>
        <a:lstStyle/>
        <a:p>
          <a:endParaRPr lang="en-GB"/>
        </a:p>
      </dgm:t>
    </dgm:pt>
    <dgm:pt modelId="{EE6E8DDD-579B-4D24-9941-F117D1E08233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The electron will strike again </a:t>
          </a:r>
          <a:r>
            <a:rPr lang="en-GB" sz="1500" dirty="0">
              <a:solidFill>
                <a:srgbClr val="D0D6E2"/>
              </a:solidFill>
              <a:latin typeface="Arial"/>
            </a:rPr>
            <a:t>some</a:t>
          </a:r>
          <a:r>
            <a:rPr lang="en-GB" sz="1500" dirty="0">
              <a:solidFill>
                <a:srgbClr val="D0D6E2"/>
              </a:solidFill>
            </a:rPr>
            <a:t> time later </a:t>
          </a:r>
        </a:p>
      </dgm:t>
    </dgm:pt>
    <dgm:pt modelId="{4F8F4A98-C7AD-4EC4-A00B-5082CB82B3E1}" type="parTrans" cxnId="{4A9F1440-5932-44CA-B7A9-BCB5E1C74973}">
      <dgm:prSet/>
      <dgm:spPr/>
      <dgm:t>
        <a:bodyPr/>
        <a:lstStyle/>
        <a:p>
          <a:endParaRPr lang="en-GB"/>
        </a:p>
      </dgm:t>
    </dgm:pt>
    <dgm:pt modelId="{EDEFDB8F-DB66-4E83-9424-2B8904DC3545}" type="sibTrans" cxnId="{4A9F1440-5932-44CA-B7A9-BCB5E1C74973}">
      <dgm:prSet/>
      <dgm:spPr/>
      <dgm:t>
        <a:bodyPr/>
        <a:lstStyle/>
        <a:p>
          <a:endParaRPr lang="en-GB"/>
        </a:p>
      </dgm:t>
    </dgm:pt>
    <dgm:pt modelId="{D5278115-39EC-41E7-B55D-D96925A85C0C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rgbClr val="D0D6E2"/>
              </a:solidFill>
            </a:rPr>
            <a:t>Causing a count without a photon </a:t>
          </a:r>
        </a:p>
      </dgm:t>
    </dgm:pt>
    <dgm:pt modelId="{60554BD5-6EBD-4AC3-BA24-86E8520F0BAC}" type="sibTrans" cxnId="{6E4C0110-6AA1-4546-AC74-AE5BD7F845B7}">
      <dgm:prSet/>
      <dgm:spPr/>
      <dgm:t>
        <a:bodyPr/>
        <a:lstStyle/>
        <a:p>
          <a:endParaRPr lang="en-GB"/>
        </a:p>
      </dgm:t>
    </dgm:pt>
    <dgm:pt modelId="{F5514160-3B20-4708-A91F-742786DADECF}" type="parTrans" cxnId="{6E4C0110-6AA1-4546-AC74-AE5BD7F845B7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E4C0110-6AA1-4546-AC74-AE5BD7F845B7}" srcId="{7EB5095F-3C33-4737-9970-03C1CCD00B3A}" destId="{D5278115-39EC-41E7-B55D-D96925A85C0C}" srcOrd="3" destOrd="0" parTransId="{F5514160-3B20-4708-A91F-742786DADECF}" sibTransId="{60554BD5-6EBD-4AC3-BA24-86E8520F0BAC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4A9F1440-5932-44CA-B7A9-BCB5E1C74973}" srcId="{7EB5095F-3C33-4737-9970-03C1CCD00B3A}" destId="{EE6E8DDD-579B-4D24-9941-F117D1E08233}" srcOrd="2" destOrd="0" parTransId="{4F8F4A98-C7AD-4EC4-A00B-5082CB82B3E1}" sibTransId="{EDEFDB8F-DB66-4E83-9424-2B8904DC3545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3BF1849-5548-4FCF-B8EE-59F58800146C}" type="presOf" srcId="{96F5F5C8-6A2A-4942-8581-CF5342EB8F8E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BAADC7F-DA9D-4F57-8A40-BD0F55C93A62}" type="presOf" srcId="{EE6E8DDD-579B-4D24-9941-F117D1E08233}" destId="{9ECD1787-0570-454F-8E59-98F6652D9B92}" srcOrd="0" destOrd="2" presId="urn:microsoft.com/office/officeart/2005/8/layout/list1"/>
    <dgm:cxn modelId="{E2B1A58A-CE99-4F39-B57C-9FC30F336604}" type="presOf" srcId="{D5278115-39EC-41E7-B55D-D96925A85C0C}" destId="{9ECD1787-0570-454F-8E59-98F6652D9B92}" srcOrd="0" destOrd="3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318F63CE-3D9A-4759-A6D0-38CBF450925C}" srcId="{7EB5095F-3C33-4737-9970-03C1CCD00B3A}" destId="{96F5F5C8-6A2A-4942-8581-CF5342EB8F8E}" srcOrd="1" destOrd="0" parTransId="{D2D91A5F-D5FF-48A5-9696-3B5E40C12145}" sibTransId="{8116E252-132F-4ACF-B408-EEA445659C9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Electrons</a:t>
          </a:r>
          <a:r>
            <a:rPr lang="en-GB" sz="1500" dirty="0"/>
            <a:t> can be </a:t>
          </a:r>
          <a:r>
            <a:rPr lang="en-GB" sz="1500" b="1" dirty="0"/>
            <a:t>backscattered</a:t>
          </a:r>
          <a:r>
            <a:rPr lang="en-GB" sz="1500" dirty="0"/>
            <a:t> from the bombardment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solidFill>
                <a:srgbClr val="D0D6E2"/>
              </a:solidFill>
            </a:rPr>
            <a:t>False counts propositional to the number of true counts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96F5F5C8-6A2A-4942-8581-CF5342EB8F8E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chemeClr val="tx1"/>
              </a:solidFill>
            </a:rPr>
            <a:t>Still being </a:t>
          </a:r>
          <a:r>
            <a:rPr lang="en-GB" sz="1500" b="1" dirty="0">
              <a:solidFill>
                <a:schemeClr val="tx1"/>
              </a:solidFill>
            </a:rPr>
            <a:t>accelerated toward semi-conductor </a:t>
          </a:r>
        </a:p>
      </dgm:t>
    </dgm:pt>
    <dgm:pt modelId="{D2D91A5F-D5FF-48A5-9696-3B5E40C12145}" type="parTrans" cxnId="{318F63CE-3D9A-4759-A6D0-38CBF450925C}">
      <dgm:prSet/>
      <dgm:spPr/>
      <dgm:t>
        <a:bodyPr/>
        <a:lstStyle/>
        <a:p>
          <a:endParaRPr lang="en-GB"/>
        </a:p>
      </dgm:t>
    </dgm:pt>
    <dgm:pt modelId="{8116E252-132F-4ACF-B408-EEA445659C9C}" type="sibTrans" cxnId="{318F63CE-3D9A-4759-A6D0-38CBF450925C}">
      <dgm:prSet/>
      <dgm:spPr/>
      <dgm:t>
        <a:bodyPr/>
        <a:lstStyle/>
        <a:p>
          <a:endParaRPr lang="en-GB"/>
        </a:p>
      </dgm:t>
    </dgm:pt>
    <dgm:pt modelId="{EE6E8DDD-579B-4D24-9941-F117D1E08233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chemeClr val="tx1"/>
              </a:solidFill>
            </a:rPr>
            <a:t>The electron will strike again </a:t>
          </a:r>
          <a:r>
            <a:rPr lang="en-GB" sz="1500" dirty="0">
              <a:solidFill>
                <a:schemeClr val="tx1"/>
              </a:solidFill>
              <a:latin typeface="Arial"/>
            </a:rPr>
            <a:t>some</a:t>
          </a:r>
          <a:r>
            <a:rPr lang="en-GB" sz="1500" dirty="0">
              <a:solidFill>
                <a:schemeClr val="tx1"/>
              </a:solidFill>
            </a:rPr>
            <a:t> time later </a:t>
          </a:r>
        </a:p>
      </dgm:t>
    </dgm:pt>
    <dgm:pt modelId="{4F8F4A98-C7AD-4EC4-A00B-5082CB82B3E1}" type="parTrans" cxnId="{4A9F1440-5932-44CA-B7A9-BCB5E1C74973}">
      <dgm:prSet/>
      <dgm:spPr/>
      <dgm:t>
        <a:bodyPr/>
        <a:lstStyle/>
        <a:p>
          <a:endParaRPr lang="en-GB"/>
        </a:p>
      </dgm:t>
    </dgm:pt>
    <dgm:pt modelId="{EDEFDB8F-DB66-4E83-9424-2B8904DC3545}" type="sibTrans" cxnId="{4A9F1440-5932-44CA-B7A9-BCB5E1C74973}">
      <dgm:prSet/>
      <dgm:spPr/>
      <dgm:t>
        <a:bodyPr/>
        <a:lstStyle/>
        <a:p>
          <a:endParaRPr lang="en-GB"/>
        </a:p>
      </dgm:t>
    </dgm:pt>
    <dgm:pt modelId="{D5278115-39EC-41E7-B55D-D96925A85C0C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>
              <a:solidFill>
                <a:schemeClr val="tx1"/>
              </a:solidFill>
            </a:rPr>
            <a:t>Causing a count without a photon </a:t>
          </a:r>
        </a:p>
      </dgm:t>
    </dgm:pt>
    <dgm:pt modelId="{60554BD5-6EBD-4AC3-BA24-86E8520F0BAC}" type="sibTrans" cxnId="{6E4C0110-6AA1-4546-AC74-AE5BD7F845B7}">
      <dgm:prSet/>
      <dgm:spPr/>
      <dgm:t>
        <a:bodyPr/>
        <a:lstStyle/>
        <a:p>
          <a:endParaRPr lang="en-GB"/>
        </a:p>
      </dgm:t>
    </dgm:pt>
    <dgm:pt modelId="{F5514160-3B20-4708-A91F-742786DADECF}" type="parTrans" cxnId="{6E4C0110-6AA1-4546-AC74-AE5BD7F845B7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E4C0110-6AA1-4546-AC74-AE5BD7F845B7}" srcId="{7EB5095F-3C33-4737-9970-03C1CCD00B3A}" destId="{D5278115-39EC-41E7-B55D-D96925A85C0C}" srcOrd="3" destOrd="0" parTransId="{F5514160-3B20-4708-A91F-742786DADECF}" sibTransId="{60554BD5-6EBD-4AC3-BA24-86E8520F0BAC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4A9F1440-5932-44CA-B7A9-BCB5E1C74973}" srcId="{7EB5095F-3C33-4737-9970-03C1CCD00B3A}" destId="{EE6E8DDD-579B-4D24-9941-F117D1E08233}" srcOrd="2" destOrd="0" parTransId="{4F8F4A98-C7AD-4EC4-A00B-5082CB82B3E1}" sibTransId="{EDEFDB8F-DB66-4E83-9424-2B8904DC3545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3BF1849-5548-4FCF-B8EE-59F58800146C}" type="presOf" srcId="{96F5F5C8-6A2A-4942-8581-CF5342EB8F8E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BAADC7F-DA9D-4F57-8A40-BD0F55C93A62}" type="presOf" srcId="{EE6E8DDD-579B-4D24-9941-F117D1E08233}" destId="{9ECD1787-0570-454F-8E59-98F6652D9B92}" srcOrd="0" destOrd="2" presId="urn:microsoft.com/office/officeart/2005/8/layout/list1"/>
    <dgm:cxn modelId="{E2B1A58A-CE99-4F39-B57C-9FC30F336604}" type="presOf" srcId="{D5278115-39EC-41E7-B55D-D96925A85C0C}" destId="{9ECD1787-0570-454F-8E59-98F6652D9B92}" srcOrd="0" destOrd="3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318F63CE-3D9A-4759-A6D0-38CBF450925C}" srcId="{7EB5095F-3C33-4737-9970-03C1CCD00B3A}" destId="{96F5F5C8-6A2A-4942-8581-CF5342EB8F8E}" srcOrd="1" destOrd="0" parTransId="{D2D91A5F-D5FF-48A5-9696-3B5E40C12145}" sibTransId="{8116E252-132F-4ACF-B408-EEA445659C9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/>
            <a:t>Electrons</a:t>
          </a:r>
          <a:r>
            <a:rPr lang="en-GB" sz="1500" dirty="0"/>
            <a:t> can be </a:t>
          </a:r>
          <a:r>
            <a:rPr lang="en-GB" sz="1500" b="1" dirty="0"/>
            <a:t>backscattered</a:t>
          </a:r>
          <a:r>
            <a:rPr lang="en-GB" sz="1500" dirty="0"/>
            <a:t> from the bombardment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i="0" dirty="0">
              <a:solidFill>
                <a:schemeClr val="tx1"/>
              </a:solidFill>
            </a:rPr>
            <a:t>False counts </a:t>
          </a:r>
          <a:r>
            <a:rPr lang="en-GB" sz="1500" b="0" i="0" dirty="0">
              <a:solidFill>
                <a:schemeClr val="tx1"/>
              </a:solidFill>
              <a:latin typeface="Arial"/>
            </a:rPr>
            <a:t>proportional</a:t>
          </a:r>
          <a:r>
            <a:rPr lang="en-GB" sz="1500" b="0" i="0" dirty="0">
              <a:solidFill>
                <a:schemeClr val="tx1"/>
              </a:solidFill>
            </a:rPr>
            <a:t> to the number of true counts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96F5F5C8-6A2A-4942-8581-CF5342EB8F8E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chemeClr val="tx1"/>
              </a:solidFill>
            </a:rPr>
            <a:t>Still being </a:t>
          </a:r>
          <a:r>
            <a:rPr lang="en-GB" sz="1500" b="1" dirty="0">
              <a:solidFill>
                <a:schemeClr val="tx1"/>
              </a:solidFill>
            </a:rPr>
            <a:t>accelerated toward semi-conductor </a:t>
          </a:r>
        </a:p>
      </dgm:t>
    </dgm:pt>
    <dgm:pt modelId="{D2D91A5F-D5FF-48A5-9696-3B5E40C12145}" type="parTrans" cxnId="{318F63CE-3D9A-4759-A6D0-38CBF450925C}">
      <dgm:prSet/>
      <dgm:spPr/>
      <dgm:t>
        <a:bodyPr/>
        <a:lstStyle/>
        <a:p>
          <a:endParaRPr lang="en-GB"/>
        </a:p>
      </dgm:t>
    </dgm:pt>
    <dgm:pt modelId="{8116E252-132F-4ACF-B408-EEA445659C9C}" type="sibTrans" cxnId="{318F63CE-3D9A-4759-A6D0-38CBF450925C}">
      <dgm:prSet/>
      <dgm:spPr/>
      <dgm:t>
        <a:bodyPr/>
        <a:lstStyle/>
        <a:p>
          <a:endParaRPr lang="en-GB"/>
        </a:p>
      </dgm:t>
    </dgm:pt>
    <dgm:pt modelId="{EE6E8DDD-579B-4D24-9941-F117D1E08233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solidFill>
                <a:schemeClr val="tx1"/>
              </a:solidFill>
            </a:rPr>
            <a:t>The electron will strike again </a:t>
          </a:r>
          <a:r>
            <a:rPr lang="en-GB" sz="1500" dirty="0">
              <a:solidFill>
                <a:schemeClr val="tx1"/>
              </a:solidFill>
              <a:latin typeface="Arial"/>
            </a:rPr>
            <a:t>some</a:t>
          </a:r>
          <a:r>
            <a:rPr lang="en-GB" sz="1500" dirty="0">
              <a:solidFill>
                <a:schemeClr val="tx1"/>
              </a:solidFill>
            </a:rPr>
            <a:t> time later </a:t>
          </a:r>
        </a:p>
      </dgm:t>
    </dgm:pt>
    <dgm:pt modelId="{4F8F4A98-C7AD-4EC4-A00B-5082CB82B3E1}" type="parTrans" cxnId="{4A9F1440-5932-44CA-B7A9-BCB5E1C74973}">
      <dgm:prSet/>
      <dgm:spPr/>
      <dgm:t>
        <a:bodyPr/>
        <a:lstStyle/>
        <a:p>
          <a:endParaRPr lang="en-GB"/>
        </a:p>
      </dgm:t>
    </dgm:pt>
    <dgm:pt modelId="{EDEFDB8F-DB66-4E83-9424-2B8904DC3545}" type="sibTrans" cxnId="{4A9F1440-5932-44CA-B7A9-BCB5E1C74973}">
      <dgm:prSet/>
      <dgm:spPr/>
      <dgm:t>
        <a:bodyPr/>
        <a:lstStyle/>
        <a:p>
          <a:endParaRPr lang="en-GB"/>
        </a:p>
      </dgm:t>
    </dgm:pt>
    <dgm:pt modelId="{D5278115-39EC-41E7-B55D-D96925A85C0C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dirty="0">
              <a:solidFill>
                <a:schemeClr val="tx1"/>
              </a:solidFill>
            </a:rPr>
            <a:t>Causing a count without a photon</a:t>
          </a:r>
          <a:r>
            <a:rPr lang="en-GB" sz="1500" b="1" dirty="0">
              <a:solidFill>
                <a:srgbClr val="D0D6E2"/>
              </a:solidFill>
            </a:rPr>
            <a:t> </a:t>
          </a:r>
        </a:p>
      </dgm:t>
    </dgm:pt>
    <dgm:pt modelId="{60554BD5-6EBD-4AC3-BA24-86E8520F0BAC}" type="sibTrans" cxnId="{6E4C0110-6AA1-4546-AC74-AE5BD7F845B7}">
      <dgm:prSet/>
      <dgm:spPr/>
      <dgm:t>
        <a:bodyPr/>
        <a:lstStyle/>
        <a:p>
          <a:endParaRPr lang="en-GB"/>
        </a:p>
      </dgm:t>
    </dgm:pt>
    <dgm:pt modelId="{F5514160-3B20-4708-A91F-742786DADECF}" type="parTrans" cxnId="{6E4C0110-6AA1-4546-AC74-AE5BD7F845B7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E4C0110-6AA1-4546-AC74-AE5BD7F845B7}" srcId="{7EB5095F-3C33-4737-9970-03C1CCD00B3A}" destId="{D5278115-39EC-41E7-B55D-D96925A85C0C}" srcOrd="3" destOrd="0" parTransId="{F5514160-3B20-4708-A91F-742786DADECF}" sibTransId="{60554BD5-6EBD-4AC3-BA24-86E8520F0BAC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4A9F1440-5932-44CA-B7A9-BCB5E1C74973}" srcId="{7EB5095F-3C33-4737-9970-03C1CCD00B3A}" destId="{EE6E8DDD-579B-4D24-9941-F117D1E08233}" srcOrd="2" destOrd="0" parTransId="{4F8F4A98-C7AD-4EC4-A00B-5082CB82B3E1}" sibTransId="{EDEFDB8F-DB66-4E83-9424-2B8904DC3545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3BF1849-5548-4FCF-B8EE-59F58800146C}" type="presOf" srcId="{96F5F5C8-6A2A-4942-8581-CF5342EB8F8E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BAADC7F-DA9D-4F57-8A40-BD0F55C93A62}" type="presOf" srcId="{EE6E8DDD-579B-4D24-9941-F117D1E08233}" destId="{9ECD1787-0570-454F-8E59-98F6652D9B92}" srcOrd="0" destOrd="2" presId="urn:microsoft.com/office/officeart/2005/8/layout/list1"/>
    <dgm:cxn modelId="{E2B1A58A-CE99-4F39-B57C-9FC30F336604}" type="presOf" srcId="{D5278115-39EC-41E7-B55D-D96925A85C0C}" destId="{9ECD1787-0570-454F-8E59-98F6652D9B92}" srcOrd="0" destOrd="3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318F63CE-3D9A-4759-A6D0-38CBF450925C}" srcId="{7EB5095F-3C33-4737-9970-03C1CCD00B3A}" destId="{96F5F5C8-6A2A-4942-8581-CF5342EB8F8E}" srcOrd="1" destOrd="0" parTransId="{D2D91A5F-D5FF-48A5-9696-3B5E40C12145}" sibTransId="{8116E252-132F-4ACF-B408-EEA445659C9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In raw histogram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Evidence for after-pulsing </a:t>
          </a:r>
          <a:r>
            <a:rPr lang="en-GB" sz="1500" b="1" dirty="0"/>
            <a:t>found in VdM scan </a:t>
          </a:r>
          <a:r>
            <a:rPr lang="en-GB" sz="1500" dirty="0"/>
            <a:t>fill 8999 (top)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/>
            <a:t>Only </a:t>
          </a:r>
          <a:r>
            <a:rPr lang="en-GB" sz="1500" b="1" i="0" dirty="0"/>
            <a:t>relevant</a:t>
          </a:r>
          <a:r>
            <a:rPr lang="en-GB" sz="1500" b="0" i="0" dirty="0"/>
            <a:t> in </a:t>
          </a:r>
          <a:r>
            <a:rPr lang="en-GB" sz="1500" b="1" i="0" dirty="0"/>
            <a:t>ghost</a:t>
          </a:r>
          <a:r>
            <a:rPr lang="en-GB" sz="1500" b="0" i="0" dirty="0"/>
            <a:t> and </a:t>
          </a:r>
          <a:r>
            <a:rPr lang="en-GB" sz="1500" b="1" i="0" dirty="0"/>
            <a:t>satellite</a:t>
          </a:r>
          <a:r>
            <a:rPr lang="en-GB" sz="1500" b="0" i="0" dirty="0"/>
            <a:t> buckets following filled bucket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7C945C9D-8A55-4375-8CD4-45D751093A1F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And also </a:t>
          </a:r>
          <a:r>
            <a:rPr lang="en-GB" sz="1500" b="1" dirty="0"/>
            <a:t>observed</a:t>
          </a:r>
          <a:r>
            <a:rPr lang="en-GB" sz="1500" dirty="0"/>
            <a:t> in </a:t>
          </a:r>
          <a:r>
            <a:rPr lang="en-GB" sz="1500" b="1" dirty="0"/>
            <a:t>lab test </a:t>
          </a:r>
          <a:r>
            <a:rPr lang="en-GB" sz="1500" dirty="0"/>
            <a:t>(bottom)</a:t>
          </a:r>
        </a:p>
      </dgm:t>
    </dgm:pt>
    <dgm:pt modelId="{FAB0AAD4-AC72-4B5C-A7DC-C6C376C50402}" type="parTrans" cxnId="{A1DF51D0-0C83-4963-989A-C90709D7D623}">
      <dgm:prSet/>
      <dgm:spPr/>
      <dgm:t>
        <a:bodyPr/>
        <a:lstStyle/>
        <a:p>
          <a:endParaRPr lang="en-GB"/>
        </a:p>
      </dgm:t>
    </dgm:pt>
    <dgm:pt modelId="{BBDBD6B4-895F-4FB9-892B-795F964F4C6C}" type="sibTrans" cxnId="{A1DF51D0-0C83-4963-989A-C90709D7D62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2CBEE36-735B-4F57-AEF8-E812508ECBDB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500" b="1" i="0" dirty="0"/>
                <a:t>Counts</a:t>
              </a:r>
              <a:r>
                <a:rPr lang="en-GB" sz="1500" b="0" i="0" dirty="0"/>
                <a:t> of after-pulsing is on the order of </a:t>
              </a:r>
              <a14:m>
                <m:oMath xmlns:m="http://schemas.openxmlformats.org/officeDocument/2006/math">
                  <m:sSup>
                    <m:sSupPr>
                      <m:ctrlPr>
                        <a:rPr lang="en-GB" sz="1500" b="1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GB" sz="1500" b="1" i="1" smtClean="0">
                          <a:latin typeface="Cambria Math" panose="02040503050406030204" pitchFamily="18" charset="0"/>
                        </a:rPr>
                        <m:t>𝟏𝟎</m:t>
                      </m:r>
                    </m:e>
                    <m:sup>
                      <m:r>
                        <a:rPr lang="en-GB" sz="15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500" b="1" i="1" smtClean="0">
                          <a:latin typeface="Cambria Math" panose="02040503050406030204" pitchFamily="18" charset="0"/>
                        </a:rPr>
                        <m:t>𝟒</m:t>
                      </m:r>
                    </m:sup>
                  </m:sSup>
                </m:oMath>
              </a14:m>
              <a:r>
                <a:rPr lang="en-GB" sz="1500" b="0" i="0" dirty="0"/>
                <a:t> of the original source</a:t>
              </a:r>
            </a:p>
          </dgm:t>
        </dgm:pt>
      </mc:Choice>
      <mc:Fallback xmlns="">
        <dgm:pt modelId="{C2CBEE36-735B-4F57-AEF8-E812508ECBDB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500" b="1" i="0" dirty="0"/>
                <a:t>Counts</a:t>
              </a:r>
              <a:r>
                <a:rPr lang="en-GB" sz="1500" b="0" i="0" dirty="0"/>
                <a:t> of after-pulsing is on the order of </a:t>
              </a:r>
              <a:r>
                <a:rPr lang="en-GB" sz="1500" b="1" i="0">
                  <a:latin typeface="Cambria Math" panose="02040503050406030204" pitchFamily="18" charset="0"/>
                </a:rPr>
                <a:t>〖𝟏𝟎〗^(−𝟒)</a:t>
              </a:r>
              <a:r>
                <a:rPr lang="en-GB" sz="1500" b="0" i="0" dirty="0"/>
                <a:t> of the original source</a:t>
              </a:r>
            </a:p>
          </dgm:t>
        </dgm:pt>
      </mc:Fallback>
    </mc:AlternateConten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1" presId="urn:microsoft.com/office/officeart/2005/8/layout/list1"/>
    <dgm:cxn modelId="{A9F133C1-1F9C-4A7F-881B-148528F15930}" type="presOf" srcId="{7C945C9D-8A55-4375-8CD4-45D751093A1F}" destId="{9ECD1787-0570-454F-8E59-98F6652D9B92}" srcOrd="0" destOrd="1" presId="urn:microsoft.com/office/officeart/2005/8/layout/list1"/>
    <dgm:cxn modelId="{A1DF51D0-0C83-4963-989A-C90709D7D623}" srcId="{7EB5095F-3C33-4737-9970-03C1CCD00B3A}" destId="{7C945C9D-8A55-4375-8CD4-45D751093A1F}" srcOrd="1" destOrd="0" parTransId="{FAB0AAD4-AC72-4B5C-A7DC-C6C376C50402}" sibTransId="{BBDBD6B4-895F-4FB9-892B-795F964F4C6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1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In raw histogram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Evidence for after-pulsing </a:t>
          </a:r>
          <a:r>
            <a:rPr lang="en-GB" sz="1500" b="1" dirty="0"/>
            <a:t>found in VdM scan </a:t>
          </a:r>
          <a:r>
            <a:rPr lang="en-GB" sz="1500" dirty="0"/>
            <a:t>fill 8999 (top)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7C945C9D-8A55-4375-8CD4-45D751093A1F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And also </a:t>
          </a:r>
          <a:r>
            <a:rPr lang="en-GB" sz="1500" b="1" dirty="0"/>
            <a:t>observed</a:t>
          </a:r>
          <a:r>
            <a:rPr lang="en-GB" sz="1500" dirty="0"/>
            <a:t> in </a:t>
          </a:r>
          <a:r>
            <a:rPr lang="en-GB" sz="1500" b="1" dirty="0"/>
            <a:t>lab test </a:t>
          </a:r>
          <a:r>
            <a:rPr lang="en-GB" sz="1500" dirty="0"/>
            <a:t>(bottom)</a:t>
          </a:r>
        </a:p>
      </dgm:t>
    </dgm:pt>
    <dgm:pt modelId="{FAB0AAD4-AC72-4B5C-A7DC-C6C376C50402}" type="parTrans" cxnId="{A1DF51D0-0C83-4963-989A-C90709D7D623}">
      <dgm:prSet/>
      <dgm:spPr/>
      <dgm:t>
        <a:bodyPr/>
        <a:lstStyle/>
        <a:p>
          <a:endParaRPr lang="en-GB"/>
        </a:p>
      </dgm:t>
    </dgm:pt>
    <dgm:pt modelId="{BBDBD6B4-895F-4FB9-892B-795F964F4C6C}" type="sibTrans" cxnId="{A1DF51D0-0C83-4963-989A-C90709D7D623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1" presId="urn:microsoft.com/office/officeart/2005/8/layout/list1"/>
    <dgm:cxn modelId="{A9F133C1-1F9C-4A7F-881B-148528F15930}" type="presOf" srcId="{7C945C9D-8A55-4375-8CD4-45D751093A1F}" destId="{9ECD1787-0570-454F-8E59-98F6652D9B92}" srcOrd="0" destOrd="1" presId="urn:microsoft.com/office/officeart/2005/8/layout/list1"/>
    <dgm:cxn modelId="{A1DF51D0-0C83-4963-989A-C90709D7D623}" srcId="{7EB5095F-3C33-4737-9970-03C1CCD00B3A}" destId="{7C945C9D-8A55-4375-8CD4-45D751093A1F}" srcOrd="1" destOrd="0" parTransId="{FAB0AAD4-AC72-4B5C-A7DC-C6C376C50402}" sibTransId="{BBDBD6B4-895F-4FB9-892B-795F964F4C6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1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To account for detector artefacts or optical reflections, some buckets are labelled as invalid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CCEC3E90-1B98-4DFA-868F-7C95AA846A40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due to signal spill-over the satellite buckets next to filled buckets are invalidate </a:t>
          </a:r>
        </a:p>
      </dgm:t>
    </dgm:pt>
    <dgm:pt modelId="{C04179EF-C9C6-4136-B65F-63293A19BD33}" type="parTrans" cxnId="{2FB9D486-5846-4909-B648-DD901D348ACC}">
      <dgm:prSet/>
      <dgm:spPr/>
      <dgm:t>
        <a:bodyPr/>
        <a:lstStyle/>
        <a:p>
          <a:endParaRPr lang="en-GB"/>
        </a:p>
      </dgm:t>
    </dgm:pt>
    <dgm:pt modelId="{5D106F02-7E00-41E6-8EDC-37DF6CC313BD}" type="sibTrans" cxnId="{2FB9D486-5846-4909-B648-DD901D348ACC}">
      <dgm:prSet/>
      <dgm:spPr/>
      <dgm:t>
        <a:bodyPr/>
        <a:lstStyle/>
        <a:p>
          <a:endParaRPr lang="en-GB"/>
        </a:p>
      </dgm:t>
    </dgm:pt>
    <dgm:pt modelId="{B852C947-D045-4F38-A060-2567861AFFE6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Invalidated buckets are replaced with the mean value of their type and parity </a:t>
          </a:r>
        </a:p>
      </dgm:t>
    </dgm:pt>
    <dgm:pt modelId="{627D266F-E1FB-4A92-9A9A-FEA9EFD06297}" type="parTrans" cxnId="{43C78B7A-8268-4E3C-A306-E8886D683297}">
      <dgm:prSet/>
      <dgm:spPr/>
      <dgm:t>
        <a:bodyPr/>
        <a:lstStyle/>
        <a:p>
          <a:endParaRPr lang="en-GB"/>
        </a:p>
      </dgm:t>
    </dgm:pt>
    <dgm:pt modelId="{B6E5402F-F720-422A-A013-64D9AB98F106}" type="sibTrans" cxnId="{43C78B7A-8268-4E3C-A306-E8886D683297}">
      <dgm:prSet/>
      <dgm:spPr/>
      <dgm:t>
        <a:bodyPr/>
        <a:lstStyle/>
        <a:p>
          <a:endParaRPr lang="en-GB"/>
        </a:p>
      </dgm:t>
    </dgm:pt>
    <dgm:pt modelId="{527D501E-21E0-4413-BA43-8C5CD1690D36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DBA264E-34D7-4412-B9DA-F6B459BCC590}" type="parTrans" cxnId="{D2C321E8-78F0-4A99-9381-5FBE6C2CDA3F}">
      <dgm:prSet/>
      <dgm:spPr/>
      <dgm:t>
        <a:bodyPr/>
        <a:lstStyle/>
        <a:p>
          <a:endParaRPr lang="en-GB"/>
        </a:p>
      </dgm:t>
    </dgm:pt>
    <dgm:pt modelId="{033D129C-8099-4CEB-BCD9-5051017519BA}" type="sibTrans" cxnId="{D2C321E8-78F0-4A99-9381-5FBE6C2CDA3F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EC96E53A-36F1-4801-BBED-68052580D01A}" type="presOf" srcId="{527D501E-21E0-4413-BA43-8C5CD1690D36}" destId="{C1E695B6-6E1B-4B85-80BA-B9D5726BB44A}" srcOrd="0" destOrd="1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98D13B41-DA06-4639-B726-6DC807985929}" type="presOf" srcId="{B852C947-D045-4F38-A060-2567861AFFE6}" destId="{9ECD1787-0570-454F-8E59-98F6652D9B92}" srcOrd="0" destOrd="2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28D25478-48C6-4AB7-BD5C-A541EC84E724}" type="presOf" srcId="{CCEC3E90-1B98-4DFA-868F-7C95AA846A40}" destId="{9ECD1787-0570-454F-8E59-98F6652D9B92}" srcOrd="0" destOrd="1" presId="urn:microsoft.com/office/officeart/2005/8/layout/list1"/>
    <dgm:cxn modelId="{43C78B7A-8268-4E3C-A306-E8886D683297}" srcId="{7EB5095F-3C33-4737-9970-03C1CCD00B3A}" destId="{B852C947-D045-4F38-A060-2567861AFFE6}" srcOrd="2" destOrd="0" parTransId="{627D266F-E1FB-4A92-9A9A-FEA9EFD06297}" sibTransId="{B6E5402F-F720-422A-A013-64D9AB98F10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FB9D486-5846-4909-B648-DD901D348ACC}" srcId="{7EB5095F-3C33-4737-9970-03C1CCD00B3A}" destId="{CCEC3E90-1B98-4DFA-868F-7C95AA846A40}" srcOrd="1" destOrd="0" parTransId="{C04179EF-C9C6-4136-B65F-63293A19BD33}" sibTransId="{5D106F02-7E00-41E6-8EDC-37DF6CC313BD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D2C321E8-78F0-4A99-9381-5FBE6C2CDA3F}" srcId="{84F576B4-3B46-4147-953D-4A3B65F07FD1}" destId="{527D501E-21E0-4413-BA43-8C5CD1690D36}" srcOrd="1" destOrd="0" parTransId="{FDBA264E-34D7-4412-B9DA-F6B459BCC590}" sibTransId="{033D129C-8099-4CEB-BCD9-5051017519BA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pPr rtl="0"/>
          <a:r>
            <a:rPr lang="en-GB" dirty="0"/>
            <a:t>TDC Dead time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F1D73D5B-B0BD-4F2D-82E0-32B95B389343}">
      <dgm:prSet phldr="0"/>
      <dgm:spPr/>
      <dgm:t>
        <a:bodyPr/>
        <a:lstStyle/>
        <a:p>
          <a:pPr rtl="0"/>
          <a:r>
            <a:rPr lang="en-GB" dirty="0"/>
            <a:t>This is </a:t>
          </a:r>
          <a:r>
            <a:rPr lang="en-GB" b="1" dirty="0"/>
            <a:t>not</a:t>
          </a:r>
          <a:r>
            <a:rPr lang="en-GB" dirty="0"/>
            <a:t> expected to be the case with the </a:t>
          </a:r>
          <a:r>
            <a:rPr lang="en-GB" b="1" dirty="0"/>
            <a:t>new TDC*</a:t>
          </a:r>
        </a:p>
      </dgm:t>
    </dgm:pt>
    <dgm:pt modelId="{CD844B67-4ABF-4009-8B5B-B9A9145FD36C}" type="parTrans" cxnId="{828BC6D5-7AB0-429A-A888-92348E920FB4}">
      <dgm:prSet/>
      <dgm:spPr/>
      <dgm:t>
        <a:bodyPr/>
        <a:lstStyle/>
        <a:p>
          <a:endParaRPr lang="en-GB"/>
        </a:p>
      </dgm:t>
    </dgm:pt>
    <dgm:pt modelId="{E34F088F-9971-48C9-9AC5-82E4A30F0FED}" type="sibTrans" cxnId="{828BC6D5-7AB0-429A-A888-92348E920FB4}">
      <dgm:prSet/>
      <dgm:spPr/>
      <dgm:t>
        <a:bodyPr/>
        <a:lstStyle/>
        <a:p>
          <a:endParaRPr lang="en-GB"/>
        </a:p>
      </dgm:t>
    </dgm:pt>
    <dgm:pt modelId="{1464AD37-8A19-45EE-8B7B-2FB480D6AD74}">
      <dgm:prSet phldr="0"/>
      <dgm:spPr/>
      <dgm:t>
        <a:bodyPr/>
        <a:lstStyle/>
        <a:p>
          <a:pPr rtl="0"/>
          <a:r>
            <a:rPr lang="en-GB" dirty="0"/>
            <a:t>This is the </a:t>
          </a:r>
          <a:r>
            <a:rPr lang="en-GB" b="1" i="0" dirty="0"/>
            <a:t>dominate</a:t>
          </a:r>
          <a:r>
            <a:rPr lang="en-GB" dirty="0"/>
            <a:t> source of </a:t>
          </a:r>
          <a:r>
            <a:rPr lang="en-GB" b="1" dirty="0"/>
            <a:t>deadtime</a:t>
          </a:r>
          <a:r>
            <a:rPr lang="en-GB" dirty="0"/>
            <a:t> in the system</a:t>
          </a:r>
          <a:br>
            <a:rPr lang="en-GB" dirty="0">
              <a:latin typeface="Arial"/>
            </a:rPr>
          </a:br>
          <a:endParaRPr lang="en-GB" dirty="0"/>
        </a:p>
      </dgm:t>
    </dgm:pt>
    <dgm:pt modelId="{1DBB2694-A720-4833-9C52-42E6B996934F}" type="parTrans" cxnId="{93CB166F-4916-4208-8F42-343D9DF9502E}">
      <dgm:prSet/>
      <dgm:spPr/>
      <dgm:t>
        <a:bodyPr/>
        <a:lstStyle/>
        <a:p>
          <a:endParaRPr lang="en-GB"/>
        </a:p>
      </dgm:t>
    </dgm:pt>
    <dgm:pt modelId="{80C928A3-91EF-4075-8033-336FD6EE1A6C}" type="sibTrans" cxnId="{93CB166F-4916-4208-8F42-343D9DF9502E}">
      <dgm:prSet/>
      <dgm:spPr/>
      <dgm:t>
        <a:bodyPr/>
        <a:lstStyle/>
        <a:p>
          <a:endParaRPr lang="en-GB"/>
        </a:p>
      </dgm:t>
    </dgm:pt>
    <dgm:pt modelId="{EC1B4753-9432-47C2-B0AC-D527831AD9A4}">
      <dgm:prSet phldr="0"/>
      <dgm:spPr/>
      <dgm:t>
        <a:bodyPr/>
        <a:lstStyle/>
        <a:p>
          <a:pPr rtl="0"/>
          <a:r>
            <a:rPr lang="en-GB" dirty="0"/>
            <a:t>A signal arriving shortly after a detection may be </a:t>
          </a:r>
          <a:r>
            <a:rPr lang="en-GB" b="1" dirty="0"/>
            <a:t>lost</a:t>
          </a:r>
          <a:r>
            <a:rPr lang="en-GB" dirty="0"/>
            <a:t> by the TDC</a:t>
          </a:r>
          <a:br>
            <a:rPr lang="en-GB" dirty="0">
              <a:latin typeface="Arial"/>
            </a:rPr>
          </a:br>
          <a:r>
            <a:rPr lang="en-GB" dirty="0">
              <a:latin typeface="Arial"/>
            </a:rPr>
            <a:t> </a:t>
          </a:r>
          <a:endParaRPr lang="en-GB" dirty="0"/>
        </a:p>
      </dgm:t>
    </dgm:pt>
    <dgm:pt modelId="{3638E395-4020-49BB-AC63-12BD561A1847}" type="parTrans" cxnId="{83B38C58-468E-4389-9268-FE9E1A112E49}">
      <dgm:prSet/>
      <dgm:spPr/>
      <dgm:t>
        <a:bodyPr/>
        <a:lstStyle/>
        <a:p>
          <a:endParaRPr lang="en-GB"/>
        </a:p>
      </dgm:t>
    </dgm:pt>
    <dgm:pt modelId="{EA2A5017-3FAA-4796-8293-4A26B59396E9}" type="sibTrans" cxnId="{83B38C58-468E-4389-9268-FE9E1A112E4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LinFactNeighborX="229" custLinFactNeighborY="795">
        <dgm:presLayoutVars>
          <dgm:bulletEnabled val="1"/>
        </dgm:presLayoutVars>
      </dgm:prSet>
      <dgm:spPr/>
    </dgm:pt>
  </dgm:ptLst>
  <dgm:cxnLst>
    <dgm:cxn modelId="{5BFC352D-A797-49BB-AAEA-9CBC90D30B39}" type="presOf" srcId="{F1D73D5B-B0BD-4F2D-82E0-32B95B389343}" destId="{9ECD1787-0570-454F-8E59-98F6652D9B92}" srcOrd="0" destOrd="2" presId="urn:microsoft.com/office/officeart/2005/8/layout/list1"/>
    <dgm:cxn modelId="{2721A738-7265-4E9D-92F6-2EEED9C293BE}" type="presOf" srcId="{EC1B4753-9432-47C2-B0AC-D527831AD9A4}" destId="{9ECD1787-0570-454F-8E59-98F6652D9B92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39514162-2857-482E-8B72-93B2F7D0DDA5}" type="presOf" srcId="{1464AD37-8A19-45EE-8B7B-2FB480D6AD74}" destId="{9ECD1787-0570-454F-8E59-98F6652D9B92}" srcOrd="0" destOrd="1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93CB166F-4916-4208-8F42-343D9DF9502E}" srcId="{7EB5095F-3C33-4737-9970-03C1CCD00B3A}" destId="{1464AD37-8A19-45EE-8B7B-2FB480D6AD74}" srcOrd="1" destOrd="0" parTransId="{1DBB2694-A720-4833-9C52-42E6B996934F}" sibTransId="{80C928A3-91EF-4075-8033-336FD6EE1A6C}"/>
    <dgm:cxn modelId="{7ECB2050-5DA6-40AF-B19D-90335A52702C}" type="presOf" srcId="{7EB5095F-3C33-4737-9970-03C1CCD00B3A}" destId="{A97C08BF-DAE9-409A-85E1-8E84F760AA85}" srcOrd="1" destOrd="0" presId="urn:microsoft.com/office/officeart/2005/8/layout/list1"/>
    <dgm:cxn modelId="{83B38C58-468E-4389-9268-FE9E1A112E49}" srcId="{7EB5095F-3C33-4737-9970-03C1CCD00B3A}" destId="{EC1B4753-9432-47C2-B0AC-D527831AD9A4}" srcOrd="0" destOrd="0" parTransId="{3638E395-4020-49BB-AC63-12BD561A1847}" sibTransId="{EA2A5017-3FAA-4796-8293-4A26B59396E9}"/>
    <dgm:cxn modelId="{250439BE-81DF-49DE-8721-3E5567DCFEE1}" type="presOf" srcId="{7EB5095F-3C33-4737-9970-03C1CCD00B3A}" destId="{DF37681C-9E0D-49D8-BFA5-62A54BD88517}" srcOrd="0" destOrd="0" presId="urn:microsoft.com/office/officeart/2005/8/layout/list1"/>
    <dgm:cxn modelId="{828BC6D5-7AB0-429A-A888-92348E920FB4}" srcId="{7EB5095F-3C33-4737-9970-03C1CCD00B3A}" destId="{F1D73D5B-B0BD-4F2D-82E0-32B95B389343}" srcOrd="2" destOrd="0" parTransId="{CD844B67-4ABF-4009-8B5B-B9A9145FD36C}" sibTransId="{E34F088F-9971-48C9-9AC5-82E4A30F0FED}"/>
    <dgm:cxn modelId="{3E07C2FE-CCEC-4EDA-968F-39D895F8169C}" type="presParOf" srcId="{6641E4D2-7BF2-4EC1-95BB-F4B97A91E209}" destId="{58F0CD88-8816-4A40-82D6-37D151DFB328}" srcOrd="0" destOrd="0" presId="urn:microsoft.com/office/officeart/2005/8/layout/list1"/>
    <dgm:cxn modelId="{23E9D119-0463-4737-A222-AF183EDE9CF6}" type="presParOf" srcId="{58F0CD88-8816-4A40-82D6-37D151DFB328}" destId="{DF37681C-9E0D-49D8-BFA5-62A54BD88517}" srcOrd="0" destOrd="0" presId="urn:microsoft.com/office/officeart/2005/8/layout/list1"/>
    <dgm:cxn modelId="{AC18B282-D1A5-450E-B5BA-ECE794792878}" type="presParOf" srcId="{58F0CD88-8816-4A40-82D6-37D151DFB328}" destId="{A97C08BF-DAE9-409A-85E1-8E84F760AA85}" srcOrd="1" destOrd="0" presId="urn:microsoft.com/office/officeart/2005/8/layout/list1"/>
    <dgm:cxn modelId="{5C27F355-CC87-48CA-8EEE-D74F93F8AB0F}" type="presParOf" srcId="{6641E4D2-7BF2-4EC1-95BB-F4B97A91E209}" destId="{4D0D1934-0CE9-494B-9EA6-CEB6E760D5EB}" srcOrd="1" destOrd="0" presId="urn:microsoft.com/office/officeart/2005/8/layout/list1"/>
    <dgm:cxn modelId="{BB66E555-6D3B-45CE-9B01-4D9390A91C43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Main Purpose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1" dirty="0"/>
            <a:t>Longitudinal beam profile monitoring </a:t>
          </a:r>
          <a:r>
            <a:rPr lang="en-GB" dirty="0"/>
            <a:t>of LHC beams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B39804C9-7930-42EE-BB07-E2B48AD92A71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1" dirty="0"/>
            <a:t>Measure relative population </a:t>
          </a:r>
          <a:r>
            <a:rPr lang="en-GB" dirty="0"/>
            <a:t>of Main and Ghost/Satellite bunches</a:t>
          </a:r>
        </a:p>
      </dgm:t>
    </dgm:pt>
    <dgm:pt modelId="{85945B66-D449-43D3-AD57-A171939BB58F}" type="parTrans" cxnId="{E28C070B-EDD8-4F06-BBB2-990C8DC3AF80}">
      <dgm:prSet/>
      <dgm:spPr/>
      <dgm:t>
        <a:bodyPr/>
        <a:lstStyle/>
        <a:p>
          <a:endParaRPr lang="en-GB"/>
        </a:p>
      </dgm:t>
    </dgm:pt>
    <dgm:pt modelId="{A4D77672-D521-46E9-9551-8E4E0605333D}" type="sibTrans" cxnId="{E28C070B-EDD8-4F06-BBB2-990C8DC3AF80}">
      <dgm:prSet/>
      <dgm:spPr/>
      <dgm:t>
        <a:bodyPr/>
        <a:lstStyle/>
        <a:p>
          <a:endParaRPr lang="en-GB"/>
        </a:p>
      </dgm:t>
    </dgm:pt>
    <dgm:pt modelId="{00D1CA9F-F43A-4C9A-8EB3-219849C51E59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dirty="0"/>
            <a:t>High dynamic range!</a:t>
          </a:r>
        </a:p>
      </dgm:t>
    </dgm:pt>
    <dgm:pt modelId="{DFDBBC66-4E0C-473B-9C5F-C11F5935F152}" type="parTrans" cxnId="{F779411A-A6FA-45F5-86CF-4866B349E2E8}">
      <dgm:prSet/>
      <dgm:spPr/>
      <dgm:t>
        <a:bodyPr/>
        <a:lstStyle/>
        <a:p>
          <a:endParaRPr lang="en-GB"/>
        </a:p>
      </dgm:t>
    </dgm:pt>
    <dgm:pt modelId="{FE850543-F995-451C-B2AE-B738D9A05E9F}" type="sibTrans" cxnId="{F779411A-A6FA-45F5-86CF-4866B349E2E8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1" i="0" dirty="0"/>
            <a:t>Time-correlated single photon counting </a:t>
          </a:r>
          <a:r>
            <a:rPr lang="en-GB" b="0" i="0" dirty="0"/>
            <a:t>of synchrotron light from LHC beams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8463D0A-9275-40C9-999C-AD32A3CFD46C}" type="presOf" srcId="{540D5A83-C084-47F8-916A-EB84C99DA42B}" destId="{C1E695B6-6E1B-4B85-80BA-B9D5726BB44A}" srcOrd="0" destOrd="0" presId="urn:microsoft.com/office/officeart/2005/8/layout/list1"/>
    <dgm:cxn modelId="{E28C070B-EDD8-4F06-BBB2-990C8DC3AF80}" srcId="{7EB5095F-3C33-4737-9970-03C1CCD00B3A}" destId="{B39804C9-7930-42EE-BB07-E2B48AD92A71}" srcOrd="1" destOrd="0" parTransId="{85945B66-D449-43D3-AD57-A171939BB58F}" sibTransId="{A4D77672-D521-46E9-9551-8E4E0605333D}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A23D614-B7A5-4BAE-907D-6B358B797750}" type="presOf" srcId="{84F576B4-3B46-4147-953D-4A3B65F07FD1}" destId="{A2DD762F-5DE1-46CA-8798-1FC20E28DC71}" srcOrd="1" destOrd="0" presId="urn:microsoft.com/office/officeart/2005/8/layout/list1"/>
    <dgm:cxn modelId="{F779411A-A6FA-45F5-86CF-4866B349E2E8}" srcId="{7EB5095F-3C33-4737-9970-03C1CCD00B3A}" destId="{00D1CA9F-F43A-4C9A-8EB3-219849C51E59}" srcOrd="2" destOrd="0" parTransId="{DFDBBC66-4E0C-473B-9C5F-C11F5935F152}" sibTransId="{FE850543-F995-451C-B2AE-B738D9A05E9F}"/>
    <dgm:cxn modelId="{A0360922-9037-443A-88DC-61FD386204BA}" type="presOf" srcId="{DAD0CDB0-15BF-4A32-8A84-E610C47D567A}" destId="{9ECD1787-0570-454F-8E59-98F6652D9B92}" srcOrd="0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1E827030-EE5A-43B1-BC46-16A59BC766EB}" type="presOf" srcId="{84F576B4-3B46-4147-953D-4A3B65F07FD1}" destId="{575BB2BA-AA45-4945-A706-BD1547E30E3E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457025C-E210-4C5F-92CB-469B1178590F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633774C-543A-439C-BB40-6ECB98C98B04}" type="presOf" srcId="{7EB5095F-3C33-4737-9970-03C1CCD00B3A}" destId="{DF37681C-9E0D-49D8-BFA5-62A54BD88517}" srcOrd="0" destOrd="0" presId="urn:microsoft.com/office/officeart/2005/8/layout/list1"/>
    <dgm:cxn modelId="{2288BE5A-1941-4FE8-A4E0-B7B7F67F987E}" type="presOf" srcId="{B39804C9-7930-42EE-BB07-E2B48AD92A71}" destId="{9ECD1787-0570-454F-8E59-98F6652D9B92}" srcOrd="0" destOrd="1" presId="urn:microsoft.com/office/officeart/2005/8/layout/list1"/>
    <dgm:cxn modelId="{57AE15DD-DEE1-4C0C-998B-9E663C764E59}" type="presOf" srcId="{00D1CA9F-F43A-4C9A-8EB3-219849C51E59}" destId="{9ECD1787-0570-454F-8E59-98F6652D9B92}" srcOrd="0" destOrd="2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CEC641DC-4E17-4EF1-B88B-7211A8142736}" type="presParOf" srcId="{6641E4D2-7BF2-4EC1-95BB-F4B97A91E209}" destId="{58F0CD88-8816-4A40-82D6-37D151DFB328}" srcOrd="0" destOrd="0" presId="urn:microsoft.com/office/officeart/2005/8/layout/list1"/>
    <dgm:cxn modelId="{5E61BE39-F5F5-4F70-BA61-07AB7F536193}" type="presParOf" srcId="{58F0CD88-8816-4A40-82D6-37D151DFB328}" destId="{DF37681C-9E0D-49D8-BFA5-62A54BD88517}" srcOrd="0" destOrd="0" presId="urn:microsoft.com/office/officeart/2005/8/layout/list1"/>
    <dgm:cxn modelId="{F9BF49DD-E46F-49CD-9226-0C85E7BFCBFA}" type="presParOf" srcId="{58F0CD88-8816-4A40-82D6-37D151DFB328}" destId="{A97C08BF-DAE9-409A-85E1-8E84F760AA85}" srcOrd="1" destOrd="0" presId="urn:microsoft.com/office/officeart/2005/8/layout/list1"/>
    <dgm:cxn modelId="{A69E477F-26A4-41D9-994B-ED154EA0B510}" type="presParOf" srcId="{6641E4D2-7BF2-4EC1-95BB-F4B97A91E209}" destId="{4D0D1934-0CE9-494B-9EA6-CEB6E760D5EB}" srcOrd="1" destOrd="0" presId="urn:microsoft.com/office/officeart/2005/8/layout/list1"/>
    <dgm:cxn modelId="{2391B82C-7160-4D03-ACFA-855B6600BF0F}" type="presParOf" srcId="{6641E4D2-7BF2-4EC1-95BB-F4B97A91E209}" destId="{9ECD1787-0570-454F-8E59-98F6652D9B92}" srcOrd="2" destOrd="0" presId="urn:microsoft.com/office/officeart/2005/8/layout/list1"/>
    <dgm:cxn modelId="{112643CF-DA30-4FF3-97C2-D34D6797D266}" type="presParOf" srcId="{6641E4D2-7BF2-4EC1-95BB-F4B97A91E209}" destId="{EC2CF8A2-9719-4D4F-B8ED-A404FF85A994}" srcOrd="3" destOrd="0" presId="urn:microsoft.com/office/officeart/2005/8/layout/list1"/>
    <dgm:cxn modelId="{8D28FAB2-AEA8-4335-9C83-57B48B165270}" type="presParOf" srcId="{6641E4D2-7BF2-4EC1-95BB-F4B97A91E209}" destId="{7D129B7F-9B6A-47DF-B93A-AF02FF234A0C}" srcOrd="4" destOrd="0" presId="urn:microsoft.com/office/officeart/2005/8/layout/list1"/>
    <dgm:cxn modelId="{375F8F99-890C-417C-9FDF-BE72C5347B1A}" type="presParOf" srcId="{7D129B7F-9B6A-47DF-B93A-AF02FF234A0C}" destId="{575BB2BA-AA45-4945-A706-BD1547E30E3E}" srcOrd="0" destOrd="0" presId="urn:microsoft.com/office/officeart/2005/8/layout/list1"/>
    <dgm:cxn modelId="{74BE3CD8-C0C7-423A-981A-8906B637C8AF}" type="presParOf" srcId="{7D129B7F-9B6A-47DF-B93A-AF02FF234A0C}" destId="{A2DD762F-5DE1-46CA-8798-1FC20E28DC71}" srcOrd="1" destOrd="0" presId="urn:microsoft.com/office/officeart/2005/8/layout/list1"/>
    <dgm:cxn modelId="{DEC25200-BD89-4D18-ADEA-0B8BF39FB2B2}" type="presParOf" srcId="{6641E4D2-7BF2-4EC1-95BB-F4B97A91E209}" destId="{F9008236-C878-471C-A9E1-E6783B890D94}" srcOrd="5" destOrd="0" presId="urn:microsoft.com/office/officeart/2005/8/layout/list1"/>
    <dgm:cxn modelId="{6F915084-2170-4A6C-8C55-A8AD0169C770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/>
            <a:t>At the start of each turn a signal is transmitted though </a:t>
          </a:r>
          <a:r>
            <a:rPr lang="en-GB" sz="1500" b="1" i="0" dirty="0"/>
            <a:t>optical fibre </a:t>
          </a:r>
          <a:r>
            <a:rPr lang="en-GB" sz="1500" b="0" i="0" dirty="0"/>
            <a:t>and disseminated </a:t>
          </a:r>
          <a:r>
            <a:rPr lang="en-GB" sz="1500" b="1" i="0" dirty="0"/>
            <a:t>throughout the LHC</a:t>
          </a:r>
          <a:endParaRPr lang="en-GB" sz="1500" b="1" dirty="0"/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Timing from the RF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34E41F7F-900E-40F6-B6A9-41C5C9CB427F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/>
            <a:t>The </a:t>
          </a:r>
          <a:r>
            <a:rPr lang="en-GB" sz="1500" b="1" i="0" dirty="0"/>
            <a:t>BSRL and RF </a:t>
          </a:r>
          <a:r>
            <a:rPr lang="en-GB" sz="1500" b="0" i="0" dirty="0"/>
            <a:t>systems are both located at </a:t>
          </a:r>
          <a:r>
            <a:rPr lang="en-GB" sz="1500" b="1" i="0" dirty="0"/>
            <a:t>Point 4 </a:t>
          </a:r>
        </a:p>
      </dgm:t>
    </dgm:pt>
    <dgm:pt modelId="{39F4AA6D-4939-49BF-B4BD-24FB018651BD}" type="parTrans" cxnId="{358EE382-116B-4D78-8D59-099EE2A7A982}">
      <dgm:prSet/>
      <dgm:spPr/>
      <dgm:t>
        <a:bodyPr/>
        <a:lstStyle/>
        <a:p>
          <a:endParaRPr lang="en-GB"/>
        </a:p>
      </dgm:t>
    </dgm:pt>
    <dgm:pt modelId="{9E90E8C6-8DB6-4913-82D8-F6C74D51C528}" type="sibTrans" cxnId="{358EE382-116B-4D78-8D59-099EE2A7A982}">
      <dgm:prSet/>
      <dgm:spPr/>
      <dgm:t>
        <a:bodyPr/>
        <a:lstStyle/>
        <a:p>
          <a:endParaRPr lang="en-GB"/>
        </a:p>
      </dgm:t>
    </dgm:pt>
    <dgm:pt modelId="{8180ADDC-236B-400A-BC3D-43A72B05052E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This timing was estimate to have a jitter of 300ps sigma 1 ns peak-to-peak  </a:t>
          </a:r>
        </a:p>
      </dgm:t>
    </dgm:pt>
    <dgm:pt modelId="{637D76A7-C73A-4EE6-8AE6-85F38762F0A7}" type="parTrans" cxnId="{40D76199-A5F2-4511-B2FC-ADDA9045BC7E}">
      <dgm:prSet/>
      <dgm:spPr/>
      <dgm:t>
        <a:bodyPr/>
        <a:lstStyle/>
        <a:p>
          <a:endParaRPr lang="en-GB"/>
        </a:p>
      </dgm:t>
    </dgm:pt>
    <dgm:pt modelId="{7AEBC9EA-4873-4064-9B14-51B814B1A3BE}" type="sibTrans" cxnId="{40D76199-A5F2-4511-B2FC-ADDA9045BC7E}">
      <dgm:prSet/>
      <dgm:spPr/>
      <dgm:t>
        <a:bodyPr/>
        <a:lstStyle/>
        <a:p>
          <a:endParaRPr lang="en-GB"/>
        </a:p>
      </dgm:t>
    </dgm:pt>
    <dgm:pt modelId="{AFDC6DA5-026B-407A-BF01-9B7DB0992209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/>
            <a:t>To </a:t>
          </a:r>
          <a:r>
            <a:rPr lang="en-GB" sz="1500" b="1" i="0" dirty="0"/>
            <a:t>reduce the jitte</a:t>
          </a:r>
          <a:r>
            <a:rPr lang="en-GB" sz="1500" b="0" i="0" dirty="0"/>
            <a:t>r in the start pulse timing was taken </a:t>
          </a:r>
          <a:r>
            <a:rPr lang="en-GB" sz="1500" b="1" i="0" dirty="0"/>
            <a:t>directly from the RF </a:t>
          </a:r>
          <a:r>
            <a:rPr lang="en-GB" sz="1500" b="0" i="0" dirty="0"/>
            <a:t>system </a:t>
          </a:r>
        </a:p>
      </dgm:t>
    </dgm:pt>
    <dgm:pt modelId="{2E49C556-8A4C-4CA7-8B45-B5C09BC33D01}" type="parTrans" cxnId="{1C83816A-E004-4ACA-87F3-FCC472CCC0A4}">
      <dgm:prSet/>
      <dgm:spPr/>
      <dgm:t>
        <a:bodyPr/>
        <a:lstStyle/>
        <a:p>
          <a:endParaRPr lang="en-GB"/>
        </a:p>
      </dgm:t>
    </dgm:pt>
    <dgm:pt modelId="{C6C89535-D207-480E-BC6E-6DC196B37DFE}" type="sibTrans" cxnId="{1C83816A-E004-4ACA-87F3-FCC472CCC0A4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FC2C1F20-9C63-4AC1-952A-15538245E6A1}" type="presOf" srcId="{84F576B4-3B46-4147-953D-4A3B65F07FD1}" destId="{A2DD762F-5DE1-46CA-8798-1FC20E28DC71}" srcOrd="1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65587D5D-714F-4996-AD82-A5412E61F976}" type="presOf" srcId="{AFDC6DA5-026B-407A-BF01-9B7DB0992209}" destId="{C1E695B6-6E1B-4B85-80BA-B9D5726BB44A}" srcOrd="0" destOrd="1" presId="urn:microsoft.com/office/officeart/2005/8/layout/list1"/>
    <dgm:cxn modelId="{5E6D9D5D-D40D-4FAA-8F30-517F6B890723}" type="presOf" srcId="{DAD0CDB0-15BF-4A32-8A84-E610C47D567A}" destId="{9ECD1787-0570-454F-8E59-98F6652D9B92}" srcOrd="0" destOrd="0" presId="urn:microsoft.com/office/officeart/2005/8/layout/list1"/>
    <dgm:cxn modelId="{F8334941-553C-4077-8CDA-880403811D05}" type="presOf" srcId="{8180ADDC-236B-400A-BC3D-43A72B05052E}" destId="{9ECD1787-0570-454F-8E59-98F6652D9B92}" srcOrd="0" destOrd="1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1C83816A-E004-4ACA-87F3-FCC472CCC0A4}" srcId="{84F576B4-3B46-4147-953D-4A3B65F07FD1}" destId="{AFDC6DA5-026B-407A-BF01-9B7DB0992209}" srcOrd="1" destOrd="0" parTransId="{2E49C556-8A4C-4CA7-8B45-B5C09BC33D01}" sibTransId="{C6C89535-D207-480E-BC6E-6DC196B37DFE}"/>
    <dgm:cxn modelId="{382DA77B-EADC-4D76-B86A-BE0AF77F0B7C}" type="presOf" srcId="{7EB5095F-3C33-4737-9970-03C1CCD00B3A}" destId="{DF37681C-9E0D-49D8-BFA5-62A54BD88517}" srcOrd="0" destOrd="0" presId="urn:microsoft.com/office/officeart/2005/8/layout/list1"/>
    <dgm:cxn modelId="{83D3E87E-9520-4E24-843D-DBD6079E40A5}" type="presOf" srcId="{84F576B4-3B46-4147-953D-4A3B65F07FD1}" destId="{575BB2BA-AA45-4945-A706-BD1547E30E3E}" srcOrd="0" destOrd="0" presId="urn:microsoft.com/office/officeart/2005/8/layout/list1"/>
    <dgm:cxn modelId="{358EE382-116B-4D78-8D59-099EE2A7A982}" srcId="{84F576B4-3B46-4147-953D-4A3B65F07FD1}" destId="{34E41F7F-900E-40F6-B6A9-41C5C9CB427F}" srcOrd="0" destOrd="0" parTransId="{39F4AA6D-4939-49BF-B4BD-24FB018651BD}" sibTransId="{9E90E8C6-8DB6-4913-82D8-F6C74D51C528}"/>
    <dgm:cxn modelId="{40D76199-A5F2-4511-B2FC-ADDA9045BC7E}" srcId="{7EB5095F-3C33-4737-9970-03C1CCD00B3A}" destId="{8180ADDC-236B-400A-BC3D-43A72B05052E}" srcOrd="1" destOrd="0" parTransId="{637D76A7-C73A-4EE6-8AE6-85F38762F0A7}" sibTransId="{7AEBC9EA-4873-4064-9B14-51B814B1A3BE}"/>
    <dgm:cxn modelId="{5D0E48B3-24EE-4B2A-B10C-4F8850EA953E}" type="presOf" srcId="{7EB5095F-3C33-4737-9970-03C1CCD00B3A}" destId="{A97C08BF-DAE9-409A-85E1-8E84F760AA85}" srcOrd="1" destOrd="0" presId="urn:microsoft.com/office/officeart/2005/8/layout/list1"/>
    <dgm:cxn modelId="{3BBD30D5-F156-40E7-8F0E-D2B1994E1612}" type="presOf" srcId="{34E41F7F-900E-40F6-B6A9-41C5C9CB427F}" destId="{C1E695B6-6E1B-4B85-80BA-B9D5726BB44A}" srcOrd="0" destOrd="0" presId="urn:microsoft.com/office/officeart/2005/8/layout/list1"/>
    <dgm:cxn modelId="{9E466E69-5EDD-4CF3-9F65-6C88ED2EF3BC}" type="presParOf" srcId="{6641E4D2-7BF2-4EC1-95BB-F4B97A91E209}" destId="{58F0CD88-8816-4A40-82D6-37D151DFB328}" srcOrd="0" destOrd="0" presId="urn:microsoft.com/office/officeart/2005/8/layout/list1"/>
    <dgm:cxn modelId="{CC61ADA9-ADE7-434C-99D3-7AEA20B3CC8B}" type="presParOf" srcId="{58F0CD88-8816-4A40-82D6-37D151DFB328}" destId="{DF37681C-9E0D-49D8-BFA5-62A54BD88517}" srcOrd="0" destOrd="0" presId="urn:microsoft.com/office/officeart/2005/8/layout/list1"/>
    <dgm:cxn modelId="{B648763E-1682-442D-BFB7-FAF283503DBD}" type="presParOf" srcId="{58F0CD88-8816-4A40-82D6-37D151DFB328}" destId="{A97C08BF-DAE9-409A-85E1-8E84F760AA85}" srcOrd="1" destOrd="0" presId="urn:microsoft.com/office/officeart/2005/8/layout/list1"/>
    <dgm:cxn modelId="{B7C579FE-9E74-4FDD-8A83-DA92286E9A82}" type="presParOf" srcId="{6641E4D2-7BF2-4EC1-95BB-F4B97A91E209}" destId="{4D0D1934-0CE9-494B-9EA6-CEB6E760D5EB}" srcOrd="1" destOrd="0" presId="urn:microsoft.com/office/officeart/2005/8/layout/list1"/>
    <dgm:cxn modelId="{B65E387F-F3D9-4800-BC63-2F4B3361FE16}" type="presParOf" srcId="{6641E4D2-7BF2-4EC1-95BB-F4B97A91E209}" destId="{9ECD1787-0570-454F-8E59-98F6652D9B92}" srcOrd="2" destOrd="0" presId="urn:microsoft.com/office/officeart/2005/8/layout/list1"/>
    <dgm:cxn modelId="{E926DAB5-7A50-4348-B37A-02292A37ABDB}" type="presParOf" srcId="{6641E4D2-7BF2-4EC1-95BB-F4B97A91E209}" destId="{EC2CF8A2-9719-4D4F-B8ED-A404FF85A994}" srcOrd="3" destOrd="0" presId="urn:microsoft.com/office/officeart/2005/8/layout/list1"/>
    <dgm:cxn modelId="{05875F8E-48E0-4304-89DE-25C2165ED745}" type="presParOf" srcId="{6641E4D2-7BF2-4EC1-95BB-F4B97A91E209}" destId="{7D129B7F-9B6A-47DF-B93A-AF02FF234A0C}" srcOrd="4" destOrd="0" presId="urn:microsoft.com/office/officeart/2005/8/layout/list1"/>
    <dgm:cxn modelId="{16934BE2-2E10-4A3C-987D-CDB24437ED06}" type="presParOf" srcId="{7D129B7F-9B6A-47DF-B93A-AF02FF234A0C}" destId="{575BB2BA-AA45-4945-A706-BD1547E30E3E}" srcOrd="0" destOrd="0" presId="urn:microsoft.com/office/officeart/2005/8/layout/list1"/>
    <dgm:cxn modelId="{7CBF9E00-8647-4365-849C-35A24A76C8C1}" type="presParOf" srcId="{7D129B7F-9B6A-47DF-B93A-AF02FF234A0C}" destId="{A2DD762F-5DE1-46CA-8798-1FC20E28DC71}" srcOrd="1" destOrd="0" presId="urn:microsoft.com/office/officeart/2005/8/layout/list1"/>
    <dgm:cxn modelId="{E674C123-7905-427B-A10F-0986D9DC5AAB}" type="presParOf" srcId="{6641E4D2-7BF2-4EC1-95BB-F4B97A91E209}" destId="{F9008236-C878-471C-A9E1-E6783B890D94}" srcOrd="5" destOrd="0" presId="urn:microsoft.com/office/officeart/2005/8/layout/list1"/>
    <dgm:cxn modelId="{43D1A8C5-E6AC-42EE-8074-694DA65D8714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r>
            <a:rPr lang="en-GB" dirty="0"/>
            <a:t>When a signal is received from the </a:t>
          </a:r>
          <a:r>
            <a:rPr lang="en-GB" b="0" dirty="0"/>
            <a:t>BSRL</a:t>
          </a:r>
          <a:r>
            <a:rPr lang="en-GB" dirty="0"/>
            <a:t>, the TDC provides a timestamp of the time since the turn start using the </a:t>
          </a:r>
          <a:r>
            <a:rPr lang="en-GB" b="1" dirty="0"/>
            <a:t>10MHz internal clock </a:t>
          </a:r>
          <a:r>
            <a:rPr lang="en-GB" dirty="0"/>
            <a:t>which has </a:t>
          </a:r>
          <a:r>
            <a:rPr lang="en-GB" b="1" dirty="0"/>
            <a:t>its own jitter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B0681660-1556-484A-B833-F47A24765745}">
      <dgm:prSet phldrT="[Text]"/>
      <dgm:spPr/>
      <dgm:t>
        <a:bodyPr/>
        <a:lstStyle/>
        <a:p>
          <a:r>
            <a:rPr lang="en-GB" dirty="0"/>
            <a:t>Effect</a:t>
          </a:r>
        </a:p>
      </dgm:t>
    </dgm:pt>
    <dgm:pt modelId="{293940AF-FD8E-4519-806E-34FFCE69FDED}" type="parTrans" cxnId="{F73EF378-3B92-434D-82FB-B7CEB5AB0D35}">
      <dgm:prSet/>
      <dgm:spPr/>
      <dgm:t>
        <a:bodyPr/>
        <a:lstStyle/>
        <a:p>
          <a:endParaRPr lang="en-GB"/>
        </a:p>
      </dgm:t>
    </dgm:pt>
    <dgm:pt modelId="{76BD9B5C-0A48-40E6-AF93-471C4561226B}" type="sibTrans" cxnId="{F73EF378-3B92-434D-82FB-B7CEB5AB0D35}">
      <dgm:prSet/>
      <dgm:spPr/>
      <dgm:t>
        <a:bodyPr/>
        <a:lstStyle/>
        <a:p>
          <a:endParaRPr lang="en-GB"/>
        </a:p>
      </dgm:t>
    </dgm:pt>
    <dgm:pt modelId="{1FD76386-F6D4-4494-9D88-1B320365807F}">
      <dgm:prSet phldrT="[Text]"/>
      <dgm:spPr/>
      <dgm:t>
        <a:bodyPr/>
        <a:lstStyle/>
        <a:p>
          <a:r>
            <a:rPr lang="en-GB" dirty="0"/>
            <a:t>An </a:t>
          </a:r>
          <a:r>
            <a:rPr lang="en-GB" b="1" dirty="0"/>
            <a:t>uncertainty in the true arrival </a:t>
          </a:r>
          <a:r>
            <a:rPr lang="en-GB" dirty="0"/>
            <a:t>time of the photons </a:t>
          </a:r>
        </a:p>
      </dgm:t>
    </dgm:pt>
    <dgm:pt modelId="{9AD8962C-D2E6-4DBF-BB07-292F5F850D5A}" type="parTrans" cxnId="{4E8234CF-2E26-4595-B6D8-8AAF75863D32}">
      <dgm:prSet/>
      <dgm:spPr/>
      <dgm:t>
        <a:bodyPr/>
        <a:lstStyle/>
        <a:p>
          <a:endParaRPr lang="en-GB"/>
        </a:p>
      </dgm:t>
    </dgm:pt>
    <dgm:pt modelId="{288DBE0D-1142-47F0-9158-7E85E7FB2AF6}" type="sibTrans" cxnId="{4E8234CF-2E26-4595-B6D8-8AAF75863D32}">
      <dgm:prSet/>
      <dgm:spPr/>
      <dgm:t>
        <a:bodyPr/>
        <a:lstStyle/>
        <a:p>
          <a:endParaRPr lang="en-GB"/>
        </a:p>
      </dgm:t>
    </dgm:pt>
    <dgm:pt modelId="{31322196-5B97-4AAA-ABE3-FBB77DADEB0D}">
      <dgm:prSet/>
      <dgm:spPr/>
      <dgm:t>
        <a:bodyPr/>
        <a:lstStyle/>
        <a:p>
          <a:r>
            <a:rPr lang="en-GB" dirty="0"/>
            <a:t>Allowing </a:t>
          </a:r>
          <a:r>
            <a:rPr lang="en-GB" b="1" dirty="0"/>
            <a:t>histograms</a:t>
          </a:r>
          <a:r>
            <a:rPr lang="en-GB" dirty="0"/>
            <a:t> to be </a:t>
          </a:r>
          <a:r>
            <a:rPr lang="en-GB" b="1" dirty="0"/>
            <a:t>constructed over many turns </a:t>
          </a:r>
        </a:p>
      </dgm:t>
    </dgm:pt>
    <dgm:pt modelId="{7C01BBC2-D2FC-471B-BC33-4F8F10CFEBAB}" type="parTrans" cxnId="{2A0F2CDA-E2E1-46C6-BB03-9309BC074646}">
      <dgm:prSet/>
      <dgm:spPr/>
      <dgm:t>
        <a:bodyPr/>
        <a:lstStyle/>
        <a:p>
          <a:endParaRPr lang="en-GB"/>
        </a:p>
      </dgm:t>
    </dgm:pt>
    <dgm:pt modelId="{2CA318AD-7F1C-400A-B164-C259913C0A0E}" type="sibTrans" cxnId="{2A0F2CDA-E2E1-46C6-BB03-9309BC074646}">
      <dgm:prSet/>
      <dgm:spPr/>
      <dgm:t>
        <a:bodyPr/>
        <a:lstStyle/>
        <a:p>
          <a:endParaRPr lang="en-GB"/>
        </a:p>
      </dgm:t>
    </dgm:pt>
    <dgm:pt modelId="{809AB424-C078-401D-883A-49EC0AB2F407}">
      <dgm:prSet phldrT="[Text]"/>
      <dgm:spPr/>
      <dgm:t>
        <a:bodyPr/>
        <a:lstStyle/>
        <a:p>
          <a:r>
            <a:rPr lang="en-GB" dirty="0"/>
            <a:t>Measured </a:t>
          </a:r>
          <a:r>
            <a:rPr lang="en-GB" b="1" dirty="0"/>
            <a:t>bunches</a:t>
          </a:r>
          <a:r>
            <a:rPr lang="en-GB" dirty="0"/>
            <a:t> will be </a:t>
          </a:r>
          <a:r>
            <a:rPr lang="en-GB" b="1" dirty="0"/>
            <a:t>distorted</a:t>
          </a:r>
          <a:r>
            <a:rPr lang="en-GB" dirty="0"/>
            <a:t> </a:t>
          </a:r>
        </a:p>
      </dgm:t>
    </dgm:pt>
    <dgm:pt modelId="{1A9A265C-F425-4257-A94E-476EDC767469}" type="parTrans" cxnId="{BEED6338-D701-4780-80CB-F467266C0E0D}">
      <dgm:prSet/>
      <dgm:spPr/>
      <dgm:t>
        <a:bodyPr/>
        <a:lstStyle/>
        <a:p>
          <a:endParaRPr lang="en-GB"/>
        </a:p>
      </dgm:t>
    </dgm:pt>
    <dgm:pt modelId="{4619693C-EE9F-4586-BCEC-0FC750CFC1D6}" type="sibTrans" cxnId="{BEED6338-D701-4780-80CB-F467266C0E0D}">
      <dgm:prSet/>
      <dgm:spPr/>
      <dgm:t>
        <a:bodyPr/>
        <a:lstStyle/>
        <a:p>
          <a:endParaRPr lang="en-GB"/>
        </a:p>
      </dgm:t>
    </dgm:pt>
    <dgm:pt modelId="{D0CC4976-09BA-4EC4-BE86-D647F19804D7}">
      <dgm:prSet phldrT="[Text]"/>
      <dgm:spPr/>
      <dgm:t>
        <a:bodyPr/>
        <a:lstStyle/>
        <a:p>
          <a:r>
            <a:rPr lang="en-GB" b="1" dirty="0"/>
            <a:t>Bunch length </a:t>
          </a:r>
          <a:r>
            <a:rPr lang="en-GB" dirty="0"/>
            <a:t>will appear </a:t>
          </a:r>
          <a:r>
            <a:rPr lang="en-GB" b="1" dirty="0"/>
            <a:t>longer</a:t>
          </a:r>
          <a:r>
            <a:rPr lang="en-GB" dirty="0"/>
            <a:t> </a:t>
          </a:r>
        </a:p>
      </dgm:t>
    </dgm:pt>
    <dgm:pt modelId="{A40B4AE7-EBD5-41F5-BBC1-A9E9BA15F737}" type="parTrans" cxnId="{D5ADC4B1-9642-4855-A3EA-F1EFEE43E1AE}">
      <dgm:prSet/>
      <dgm:spPr/>
      <dgm:t>
        <a:bodyPr/>
        <a:lstStyle/>
        <a:p>
          <a:endParaRPr lang="en-GB"/>
        </a:p>
      </dgm:t>
    </dgm:pt>
    <dgm:pt modelId="{DE18F5AE-F3C8-429F-A8EF-720FCB03D74F}" type="sibTrans" cxnId="{D5ADC4B1-9642-4855-A3EA-F1EFEE43E1AE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B19282F9-6314-41AF-B638-9AFE1ED59F6A}" type="pres">
      <dgm:prSet presAssocID="{B0681660-1556-484A-B833-F47A24765745}" presName="parentLin" presStyleCnt="0"/>
      <dgm:spPr/>
    </dgm:pt>
    <dgm:pt modelId="{AC33DB96-E6C3-4517-B8FA-AB7F7E77CEF5}" type="pres">
      <dgm:prSet presAssocID="{B0681660-1556-484A-B833-F47A24765745}" presName="parentLeftMargin" presStyleLbl="node1" presStyleIdx="0" presStyleCnt="2"/>
      <dgm:spPr/>
    </dgm:pt>
    <dgm:pt modelId="{A3F7107E-6BF8-438C-BA57-0C24DEAADF83}" type="pres">
      <dgm:prSet presAssocID="{B0681660-1556-484A-B833-F47A2476574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D80C1DE-461B-40FA-8A37-614C28BC7C35}" type="pres">
      <dgm:prSet presAssocID="{B0681660-1556-484A-B833-F47A24765745}" presName="negativeSpace" presStyleCnt="0"/>
      <dgm:spPr/>
    </dgm:pt>
    <dgm:pt modelId="{490E9331-0157-47EE-AC49-791EBCCF03C1}" type="pres">
      <dgm:prSet presAssocID="{B0681660-1556-484A-B833-F47A2476574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727AD04-3742-4F40-8AFA-A158DB965C7C}" type="presOf" srcId="{31322196-5B97-4AAA-ABE3-FBB77DADEB0D}" destId="{9ECD1787-0570-454F-8E59-98F6652D9B92}" srcOrd="0" destOrd="1" presId="urn:microsoft.com/office/officeart/2005/8/layout/list1"/>
    <dgm:cxn modelId="{ABDBD30F-2EA3-4757-BB8D-D01102167DC0}" type="presOf" srcId="{1FD76386-F6D4-4494-9D88-1B320365807F}" destId="{490E9331-0157-47EE-AC49-791EBCCF03C1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B5513F2C-5295-4772-BA65-2A46D625147C}" type="presOf" srcId="{7EB5095F-3C33-4737-9970-03C1CCD00B3A}" destId="{A97C08BF-DAE9-409A-85E1-8E84F760AA85}" srcOrd="1" destOrd="0" presId="urn:microsoft.com/office/officeart/2005/8/layout/list1"/>
    <dgm:cxn modelId="{BEED6338-D701-4780-80CB-F467266C0E0D}" srcId="{B0681660-1556-484A-B833-F47A24765745}" destId="{809AB424-C078-401D-883A-49EC0AB2F407}" srcOrd="1" destOrd="0" parTransId="{1A9A265C-F425-4257-A94E-476EDC767469}" sibTransId="{4619693C-EE9F-4586-BCEC-0FC750CFC1D6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EDB2B5D-8DDD-4178-8641-A4B954D86E29}" type="presOf" srcId="{7EB5095F-3C33-4737-9970-03C1CCD00B3A}" destId="{DF37681C-9E0D-49D8-BFA5-62A54BD88517}" srcOrd="0" destOrd="0" presId="urn:microsoft.com/office/officeart/2005/8/layout/list1"/>
    <dgm:cxn modelId="{98102643-9FE6-4752-9351-3B25DE2218D7}" type="presOf" srcId="{DAD0CDB0-15BF-4A32-8A84-E610C47D567A}" destId="{9ECD1787-0570-454F-8E59-98F6652D9B92}" srcOrd="0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F73EF378-3B92-434D-82FB-B7CEB5AB0D35}" srcId="{A7BA4416-62DF-438E-ACD9-633C7B9E17A1}" destId="{B0681660-1556-484A-B833-F47A24765745}" srcOrd="1" destOrd="0" parTransId="{293940AF-FD8E-4519-806E-34FFCE69FDED}" sibTransId="{76BD9B5C-0A48-40E6-AF93-471C4561226B}"/>
    <dgm:cxn modelId="{3025FA80-AA7B-4134-B71D-A435980D9143}" type="presOf" srcId="{B0681660-1556-484A-B833-F47A24765745}" destId="{A3F7107E-6BF8-438C-BA57-0C24DEAADF83}" srcOrd="1" destOrd="0" presId="urn:microsoft.com/office/officeart/2005/8/layout/list1"/>
    <dgm:cxn modelId="{D5ADC4B1-9642-4855-A3EA-F1EFEE43E1AE}" srcId="{B0681660-1556-484A-B833-F47A24765745}" destId="{D0CC4976-09BA-4EC4-BE86-D647F19804D7}" srcOrd="2" destOrd="0" parTransId="{A40B4AE7-EBD5-41F5-BBC1-A9E9BA15F737}" sibTransId="{DE18F5AE-F3C8-429F-A8EF-720FCB03D74F}"/>
    <dgm:cxn modelId="{4E8234CF-2E26-4595-B6D8-8AAF75863D32}" srcId="{B0681660-1556-484A-B833-F47A24765745}" destId="{1FD76386-F6D4-4494-9D88-1B320365807F}" srcOrd="0" destOrd="0" parTransId="{9AD8962C-D2E6-4DBF-BB07-292F5F850D5A}" sibTransId="{288DBE0D-1142-47F0-9158-7E85E7FB2AF6}"/>
    <dgm:cxn modelId="{156F06D2-1099-467F-9C40-DCC2A8149ADF}" type="presOf" srcId="{B0681660-1556-484A-B833-F47A24765745}" destId="{AC33DB96-E6C3-4517-B8FA-AB7F7E77CEF5}" srcOrd="0" destOrd="0" presId="urn:microsoft.com/office/officeart/2005/8/layout/list1"/>
    <dgm:cxn modelId="{2A0F2CDA-E2E1-46C6-BB03-9309BC074646}" srcId="{7EB5095F-3C33-4737-9970-03C1CCD00B3A}" destId="{31322196-5B97-4AAA-ABE3-FBB77DADEB0D}" srcOrd="1" destOrd="0" parTransId="{7C01BBC2-D2FC-471B-BC33-4F8F10CFEBAB}" sibTransId="{2CA318AD-7F1C-400A-B164-C259913C0A0E}"/>
    <dgm:cxn modelId="{3028CCE6-CA08-482B-AF40-DAE7D47C4737}" type="presOf" srcId="{D0CC4976-09BA-4EC4-BE86-D647F19804D7}" destId="{490E9331-0157-47EE-AC49-791EBCCF03C1}" srcOrd="0" destOrd="2" presId="urn:microsoft.com/office/officeart/2005/8/layout/list1"/>
    <dgm:cxn modelId="{B90C83F0-EC77-4602-943D-A0390C7E1D50}" type="presOf" srcId="{809AB424-C078-401D-883A-49EC0AB2F407}" destId="{490E9331-0157-47EE-AC49-791EBCCF03C1}" srcOrd="0" destOrd="1" presId="urn:microsoft.com/office/officeart/2005/8/layout/list1"/>
    <dgm:cxn modelId="{0F22C865-5201-411E-BA15-9BFB7279119A}" type="presParOf" srcId="{6641E4D2-7BF2-4EC1-95BB-F4B97A91E209}" destId="{58F0CD88-8816-4A40-82D6-37D151DFB328}" srcOrd="0" destOrd="0" presId="urn:microsoft.com/office/officeart/2005/8/layout/list1"/>
    <dgm:cxn modelId="{98C2BF1A-6E65-408E-8CA7-26FFE56AE7A5}" type="presParOf" srcId="{58F0CD88-8816-4A40-82D6-37D151DFB328}" destId="{DF37681C-9E0D-49D8-BFA5-62A54BD88517}" srcOrd="0" destOrd="0" presId="urn:microsoft.com/office/officeart/2005/8/layout/list1"/>
    <dgm:cxn modelId="{3907D311-7B68-46CD-B720-61FC6335F2BA}" type="presParOf" srcId="{58F0CD88-8816-4A40-82D6-37D151DFB328}" destId="{A97C08BF-DAE9-409A-85E1-8E84F760AA85}" srcOrd="1" destOrd="0" presId="urn:microsoft.com/office/officeart/2005/8/layout/list1"/>
    <dgm:cxn modelId="{EA6C4EBB-3C74-4BED-9CB4-C9DF3773DC75}" type="presParOf" srcId="{6641E4D2-7BF2-4EC1-95BB-F4B97A91E209}" destId="{4D0D1934-0CE9-494B-9EA6-CEB6E760D5EB}" srcOrd="1" destOrd="0" presId="urn:microsoft.com/office/officeart/2005/8/layout/list1"/>
    <dgm:cxn modelId="{1B20C35E-5B36-4F6C-A2B0-B55DA5DC3882}" type="presParOf" srcId="{6641E4D2-7BF2-4EC1-95BB-F4B97A91E209}" destId="{9ECD1787-0570-454F-8E59-98F6652D9B92}" srcOrd="2" destOrd="0" presId="urn:microsoft.com/office/officeart/2005/8/layout/list1"/>
    <dgm:cxn modelId="{87DA7D79-E1C6-428D-B7CE-1DAAB61F983D}" type="presParOf" srcId="{6641E4D2-7BF2-4EC1-95BB-F4B97A91E209}" destId="{EC2CF8A2-9719-4D4F-B8ED-A404FF85A994}" srcOrd="3" destOrd="0" presId="urn:microsoft.com/office/officeart/2005/8/layout/list1"/>
    <dgm:cxn modelId="{7F7FB8A7-9353-4C59-A079-8DF846D93F0F}" type="presParOf" srcId="{6641E4D2-7BF2-4EC1-95BB-F4B97A91E209}" destId="{B19282F9-6314-41AF-B638-9AFE1ED59F6A}" srcOrd="4" destOrd="0" presId="urn:microsoft.com/office/officeart/2005/8/layout/list1"/>
    <dgm:cxn modelId="{4B765C7D-0C24-4A8F-9746-A6182730CDAE}" type="presParOf" srcId="{B19282F9-6314-41AF-B638-9AFE1ED59F6A}" destId="{AC33DB96-E6C3-4517-B8FA-AB7F7E77CEF5}" srcOrd="0" destOrd="0" presId="urn:microsoft.com/office/officeart/2005/8/layout/list1"/>
    <dgm:cxn modelId="{31E54138-6684-4CBB-8DA3-D4402DFE9585}" type="presParOf" srcId="{B19282F9-6314-41AF-B638-9AFE1ED59F6A}" destId="{A3F7107E-6BF8-438C-BA57-0C24DEAADF83}" srcOrd="1" destOrd="0" presId="urn:microsoft.com/office/officeart/2005/8/layout/list1"/>
    <dgm:cxn modelId="{04CDDC4B-CF61-4A16-9E26-B3A52C97473F}" type="presParOf" srcId="{6641E4D2-7BF2-4EC1-95BB-F4B97A91E209}" destId="{8D80C1DE-461B-40FA-8A37-614C28BC7C35}" srcOrd="5" destOrd="0" presId="urn:microsoft.com/office/officeart/2005/8/layout/list1"/>
    <dgm:cxn modelId="{C57B4C44-8C26-41FA-9CD5-3173932B1A04}" type="presParOf" srcId="{6641E4D2-7BF2-4EC1-95BB-F4B97A91E209}" destId="{490E9331-0157-47EE-AC49-791EBCCF03C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phldr="0"/>
      <dgm:spPr/>
      <dgm:t>
        <a:bodyPr/>
        <a:lstStyle/>
        <a:p>
          <a:pPr rtl="0"/>
          <a:r>
            <a:rPr lang="en-GB" dirty="0"/>
            <a:t>Principle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8A36408E-4C0F-4720-B4D2-2087F976DAB9}">
      <dgm:prSet phldrT="[Text]"/>
      <dgm:spPr/>
      <dgm:t>
        <a:bodyPr/>
        <a:lstStyle/>
        <a:p>
          <a:pPr rtl="0"/>
          <a:r>
            <a:rPr lang="en-GB" dirty="0"/>
            <a:t>Calculate what </a:t>
          </a:r>
          <a:r>
            <a:rPr lang="en-GB" b="1" dirty="0"/>
            <a:t>time jitter </a:t>
          </a:r>
          <a:r>
            <a:rPr lang="en-GB" dirty="0"/>
            <a:t>gaussian </a:t>
          </a:r>
          <a:r>
            <a:rPr lang="en-GB" b="1" dirty="0"/>
            <a:t>best explains</a:t>
          </a:r>
          <a:r>
            <a:rPr lang="en-GB" dirty="0"/>
            <a:t> the </a:t>
          </a:r>
          <a:r>
            <a:rPr lang="en-GB" b="1" dirty="0"/>
            <a:t>increased bunch length </a:t>
          </a:r>
          <a:r>
            <a:rPr lang="en-GB" dirty="0"/>
            <a:t>compared to the BQM</a:t>
          </a:r>
        </a:p>
      </dgm:t>
    </dgm:pt>
    <dgm:pt modelId="{89DD6E5E-B67A-4F99-AFDE-C6DBF423386C}" type="parTrans" cxnId="{A4EB9679-003B-4A6F-ACBE-D97D10B59D24}">
      <dgm:prSet/>
      <dgm:spPr/>
      <dgm:t>
        <a:bodyPr/>
        <a:lstStyle/>
        <a:p>
          <a:endParaRPr lang="en-GB"/>
        </a:p>
      </dgm:t>
    </dgm:pt>
    <dgm:pt modelId="{AA683BD9-599C-4398-ABD0-4C393BC7601B}" type="sibTrans" cxnId="{A4EB9679-003B-4A6F-ACBE-D97D10B59D24}">
      <dgm:prSet/>
      <dgm:spPr/>
      <dgm:t>
        <a:bodyPr/>
        <a:lstStyle/>
        <a:p>
          <a:endParaRPr lang="en-GB"/>
        </a:p>
      </dgm:t>
    </dgm:pt>
    <dgm:pt modelId="{992298A7-CD36-47DB-8BE9-7CA60CCE3B72}">
      <dgm:prSet phldr="0"/>
      <dgm:spPr/>
      <dgm:t>
        <a:bodyPr/>
        <a:lstStyle/>
        <a:p>
          <a:r>
            <a:rPr lang="en-GB" dirty="0"/>
            <a:t>Perform </a:t>
          </a:r>
          <a:r>
            <a:rPr lang="en-GB" b="1" dirty="0"/>
            <a:t>fitting</a:t>
          </a:r>
          <a:r>
            <a:rPr lang="en-GB" dirty="0"/>
            <a:t> on each bunch to get the length in ns</a:t>
          </a:r>
        </a:p>
      </dgm:t>
    </dgm:pt>
    <dgm:pt modelId="{EEBEE6AF-1BF2-4E9C-BF7B-327C48B19D95}" type="parTrans" cxnId="{AA8C5D80-039F-48B8-8F4F-423AEAF6B9C7}">
      <dgm:prSet/>
      <dgm:spPr/>
      <dgm:t>
        <a:bodyPr/>
        <a:lstStyle/>
        <a:p>
          <a:endParaRPr lang="en-GB"/>
        </a:p>
      </dgm:t>
    </dgm:pt>
    <dgm:pt modelId="{F264620A-E7F6-49D5-A72F-BE9ED20B53D3}" type="sibTrans" cxnId="{AA8C5D80-039F-48B8-8F4F-423AEAF6B9C7}">
      <dgm:prSet/>
      <dgm:spPr/>
      <dgm:t>
        <a:bodyPr/>
        <a:lstStyle/>
        <a:p>
          <a:endParaRPr lang="en-GB"/>
        </a:p>
      </dgm:t>
    </dgm:pt>
    <dgm:pt modelId="{6BEE5D5F-50DB-49B7-B489-169364D895D7}">
      <dgm:prSet phldr="0"/>
      <dgm:spPr/>
      <dgm:t>
        <a:bodyPr/>
        <a:lstStyle/>
        <a:p>
          <a:pPr rtl="0"/>
          <a:r>
            <a:rPr lang="en-GB" dirty="0"/>
            <a:t>Method</a:t>
          </a:r>
        </a:p>
      </dgm:t>
    </dgm:pt>
    <dgm:pt modelId="{63CF6DA1-E4A9-42DD-AF45-4A8F34F9DA88}" type="parTrans" cxnId="{4FC5A9F2-7D9A-473F-A304-CAC8AD34167C}">
      <dgm:prSet/>
      <dgm:spPr/>
      <dgm:t>
        <a:bodyPr/>
        <a:lstStyle/>
        <a:p>
          <a:endParaRPr lang="en-GB"/>
        </a:p>
      </dgm:t>
    </dgm:pt>
    <dgm:pt modelId="{FF7A8546-9C6E-444C-920D-94FD9EFBE82A}" type="sibTrans" cxnId="{4FC5A9F2-7D9A-473F-A304-CAC8AD34167C}">
      <dgm:prSet/>
      <dgm:spPr/>
      <dgm:t>
        <a:bodyPr/>
        <a:lstStyle/>
        <a:p>
          <a:endParaRPr lang="en-GB"/>
        </a:p>
      </dgm:t>
    </dgm:pt>
    <dgm:pt modelId="{FAFACF7B-61EF-448C-82AB-A7D647842DA6}">
      <dgm:prSet phldrT="[Text]" phldr="0"/>
      <dgm:spPr/>
      <dgm:t>
        <a:bodyPr/>
        <a:lstStyle/>
        <a:p>
          <a:pPr rtl="0"/>
          <a:r>
            <a:rPr lang="en-GB" dirty="0"/>
            <a:t>Due to the </a:t>
          </a:r>
          <a:r>
            <a:rPr lang="en-GB" b="1" dirty="0"/>
            <a:t>total time jitter </a:t>
          </a:r>
          <a:r>
            <a:rPr lang="en-GB" dirty="0"/>
            <a:t>in the system</a:t>
          </a:r>
          <a:br>
            <a:rPr lang="en-GB" dirty="0"/>
          </a:br>
          <a:r>
            <a:rPr lang="en-GB" dirty="0"/>
            <a:t>(</a:t>
          </a:r>
          <a:r>
            <a:rPr lang="en-GB" b="1" dirty="0"/>
            <a:t>fibre, timing source, TDC</a:t>
          </a:r>
          <a:r>
            <a:rPr lang="en-GB" dirty="0"/>
            <a:t>) </a:t>
          </a:r>
        </a:p>
      </dgm:t>
    </dgm:pt>
    <dgm:pt modelId="{F99330AA-89A1-4D24-AA5B-648A50FFBF67}" type="parTrans" cxnId="{FFB5F2CB-D17D-4DA5-97A1-FBE0A065C015}">
      <dgm:prSet/>
      <dgm:spPr/>
      <dgm:t>
        <a:bodyPr/>
        <a:lstStyle/>
        <a:p>
          <a:endParaRPr lang="en-GB"/>
        </a:p>
      </dgm:t>
    </dgm:pt>
    <dgm:pt modelId="{2CC4A8AB-EA7D-4932-BD59-275E892A492C}" type="sibTrans" cxnId="{FFB5F2CB-D17D-4DA5-97A1-FBE0A065C015}">
      <dgm:prSet/>
      <dgm:spPr/>
      <dgm:t>
        <a:bodyPr/>
        <a:lstStyle/>
        <a:p>
          <a:endParaRPr lang="en-GB"/>
        </a:p>
      </dgm:t>
    </dgm:pt>
    <dgm:pt modelId="{4847F1DA-4FBA-4D3F-A77A-1D87C33B8206}">
      <dgm:prSet phldrT="[Text]" phldr="0"/>
      <dgm:spPr/>
      <dgm:t>
        <a:bodyPr/>
        <a:lstStyle/>
        <a:p>
          <a:r>
            <a:rPr lang="en-GB" dirty="0"/>
            <a:t>BSRL bunch length measurements are overestimates compared to BQM </a:t>
          </a:r>
        </a:p>
      </dgm:t>
    </dgm:pt>
    <dgm:pt modelId="{05658CB1-2DAC-4666-815B-739C7148A66A}" type="parTrans" cxnId="{1FF52A77-2F24-4205-899F-02E12F4EBB2E}">
      <dgm:prSet/>
      <dgm:spPr/>
      <dgm:t>
        <a:bodyPr/>
        <a:lstStyle/>
        <a:p>
          <a:endParaRPr lang="en-GB"/>
        </a:p>
      </dgm:t>
    </dgm:pt>
    <dgm:pt modelId="{F4D1FF3B-A1F2-46A1-8AD8-B3E894837609}" type="sibTrans" cxnId="{1FF52A77-2F24-4205-899F-02E12F4EBB2E}">
      <dgm:prSet/>
      <dgm:spPr/>
      <dgm:t>
        <a:bodyPr/>
        <a:lstStyle/>
        <a:p>
          <a:endParaRPr lang="en-GB"/>
        </a:p>
      </dgm:t>
    </dgm:pt>
    <dgm:pt modelId="{AEFA5EAE-17DE-48BE-BE82-C53ADB59BEFA}">
      <dgm:prSet phldrT="[Text]" phldr="0"/>
      <dgm:spPr/>
      <dgm:t>
        <a:bodyPr/>
        <a:lstStyle/>
        <a:p>
          <a:r>
            <a:rPr lang="en-GB" dirty="0"/>
            <a:t>We use the difference in bunch length to estimate the total timing jitter in the BSRL</a:t>
          </a:r>
        </a:p>
      </dgm:t>
    </dgm:pt>
    <dgm:pt modelId="{07653488-CAE3-46CE-B348-E7C03AA6A769}" type="parTrans" cxnId="{52386BD8-04F3-46BC-B54F-F7391C39B1E1}">
      <dgm:prSet/>
      <dgm:spPr/>
      <dgm:t>
        <a:bodyPr/>
        <a:lstStyle/>
        <a:p>
          <a:endParaRPr lang="en-GB"/>
        </a:p>
      </dgm:t>
    </dgm:pt>
    <dgm:pt modelId="{EAB97C6A-E556-4CCC-B227-FCEB4654622C}" type="sibTrans" cxnId="{52386BD8-04F3-46BC-B54F-F7391C39B1E1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 custLinFactNeighborY="807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4EC0A076-B2CB-41EC-90E1-5CC89769FCE5}" type="pres">
      <dgm:prSet presAssocID="{788A0A2E-00C0-4814-99BE-69C8AC387ECA}" presName="spaceBetweenRectangles" presStyleCnt="0"/>
      <dgm:spPr/>
    </dgm:pt>
    <dgm:pt modelId="{D0C2CFE6-2A8B-4EFF-B819-3ECF98B00056}" type="pres">
      <dgm:prSet presAssocID="{6BEE5D5F-50DB-49B7-B489-169364D895D7}" presName="parentLin" presStyleCnt="0"/>
      <dgm:spPr/>
    </dgm:pt>
    <dgm:pt modelId="{65E910EF-F659-4F95-8522-1DE736FEDA2D}" type="pres">
      <dgm:prSet presAssocID="{6BEE5D5F-50DB-49B7-B489-169364D895D7}" presName="parentLeftMargin" presStyleLbl="node1" presStyleIdx="0" presStyleCnt="2"/>
      <dgm:spPr/>
    </dgm:pt>
    <dgm:pt modelId="{DEF15499-8B3C-4500-B1E1-253C37430F59}" type="pres">
      <dgm:prSet presAssocID="{6BEE5D5F-50DB-49B7-B489-169364D895D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CC33C3E-EA07-4C7F-8D9D-E2D97E1D04F9}" type="pres">
      <dgm:prSet presAssocID="{6BEE5D5F-50DB-49B7-B489-169364D895D7}" presName="negativeSpace" presStyleCnt="0"/>
      <dgm:spPr/>
    </dgm:pt>
    <dgm:pt modelId="{B64E40B8-52F1-4894-BB5F-13CA99F0A4E8}" type="pres">
      <dgm:prSet presAssocID="{6BEE5D5F-50DB-49B7-B489-169364D895D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E5A571E-7801-45BD-B8C7-44A1D9DD67D5}" type="presOf" srcId="{7EB5095F-3C33-4737-9970-03C1CCD00B3A}" destId="{DF37681C-9E0D-49D8-BFA5-62A54BD88517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4988BC5F-840E-4692-BBB9-82D266558871}" type="presOf" srcId="{8A36408E-4C0F-4720-B4D2-2087F976DAB9}" destId="{B64E40B8-52F1-4894-BB5F-13CA99F0A4E8}" srcOrd="0" destOrd="1" presId="urn:microsoft.com/office/officeart/2005/8/layout/list1"/>
    <dgm:cxn modelId="{F8DCA662-B60B-4D73-8498-C738C3E39741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4A26EA75-2244-48AA-A3A4-103D4D94B1DF}" type="presOf" srcId="{FAFACF7B-61EF-448C-82AB-A7D647842DA6}" destId="{9ECD1787-0570-454F-8E59-98F6652D9B92}" srcOrd="0" destOrd="0" presId="urn:microsoft.com/office/officeart/2005/8/layout/list1"/>
    <dgm:cxn modelId="{1FF52A77-2F24-4205-899F-02E12F4EBB2E}" srcId="{7EB5095F-3C33-4737-9970-03C1CCD00B3A}" destId="{4847F1DA-4FBA-4D3F-A77A-1D87C33B8206}" srcOrd="1" destOrd="0" parTransId="{05658CB1-2DAC-4666-815B-739C7148A66A}" sibTransId="{F4D1FF3B-A1F2-46A1-8AD8-B3E894837609}"/>
    <dgm:cxn modelId="{A4EB9679-003B-4A6F-ACBE-D97D10B59D24}" srcId="{6BEE5D5F-50DB-49B7-B489-169364D895D7}" destId="{8A36408E-4C0F-4720-B4D2-2087F976DAB9}" srcOrd="1" destOrd="0" parTransId="{89DD6E5E-B67A-4F99-AFDE-C6DBF423386C}" sibTransId="{AA683BD9-599C-4398-ABD0-4C393BC7601B}"/>
    <dgm:cxn modelId="{B7F20A7D-38D0-4B93-AA0D-02A3142DFEBD}" type="presOf" srcId="{4847F1DA-4FBA-4D3F-A77A-1D87C33B8206}" destId="{9ECD1787-0570-454F-8E59-98F6652D9B92}" srcOrd="0" destOrd="1" presId="urn:microsoft.com/office/officeart/2005/8/layout/list1"/>
    <dgm:cxn modelId="{AA8C5D80-039F-48B8-8F4F-423AEAF6B9C7}" srcId="{6BEE5D5F-50DB-49B7-B489-169364D895D7}" destId="{992298A7-CD36-47DB-8BE9-7CA60CCE3B72}" srcOrd="0" destOrd="0" parTransId="{EEBEE6AF-1BF2-4E9C-BF7B-327C48B19D95}" sibTransId="{F264620A-E7F6-49D5-A72F-BE9ED20B53D3}"/>
    <dgm:cxn modelId="{EB54A294-2246-48E6-9332-817B3F009E07}" type="presOf" srcId="{6BEE5D5F-50DB-49B7-B489-169364D895D7}" destId="{DEF15499-8B3C-4500-B1E1-253C37430F59}" srcOrd="1" destOrd="0" presId="urn:microsoft.com/office/officeart/2005/8/layout/list1"/>
    <dgm:cxn modelId="{FFB5F2CB-D17D-4DA5-97A1-FBE0A065C015}" srcId="{7EB5095F-3C33-4737-9970-03C1CCD00B3A}" destId="{FAFACF7B-61EF-448C-82AB-A7D647842DA6}" srcOrd="0" destOrd="0" parTransId="{F99330AA-89A1-4D24-AA5B-648A50FFBF67}" sibTransId="{2CC4A8AB-EA7D-4932-BD59-275E892A492C}"/>
    <dgm:cxn modelId="{F8C3E0CC-6FE7-4C8C-9F01-3E1D46040161}" type="presOf" srcId="{6BEE5D5F-50DB-49B7-B489-169364D895D7}" destId="{65E910EF-F659-4F95-8522-1DE736FEDA2D}" srcOrd="0" destOrd="0" presId="urn:microsoft.com/office/officeart/2005/8/layout/list1"/>
    <dgm:cxn modelId="{52386BD8-04F3-46BC-B54F-F7391C39B1E1}" srcId="{7EB5095F-3C33-4737-9970-03C1CCD00B3A}" destId="{AEFA5EAE-17DE-48BE-BE82-C53ADB59BEFA}" srcOrd="2" destOrd="0" parTransId="{07653488-CAE3-46CE-B348-E7C03AA6A769}" sibTransId="{EAB97C6A-E556-4CCC-B227-FCEB4654622C}"/>
    <dgm:cxn modelId="{07F771EA-D921-4C28-8B02-DAED6B7E9373}" type="presOf" srcId="{992298A7-CD36-47DB-8BE9-7CA60CCE3B72}" destId="{B64E40B8-52F1-4894-BB5F-13CA99F0A4E8}" srcOrd="0" destOrd="0" presId="urn:microsoft.com/office/officeart/2005/8/layout/list1"/>
    <dgm:cxn modelId="{4FC5A9F2-7D9A-473F-A304-CAC8AD34167C}" srcId="{A7BA4416-62DF-438E-ACD9-633C7B9E17A1}" destId="{6BEE5D5F-50DB-49B7-B489-169364D895D7}" srcOrd="1" destOrd="0" parTransId="{63CF6DA1-E4A9-42DD-AF45-4A8F34F9DA88}" sibTransId="{FF7A8546-9C6E-444C-920D-94FD9EFBE82A}"/>
    <dgm:cxn modelId="{A22416F7-F36F-45E7-BAB5-B8DC41F4AE57}" type="presOf" srcId="{AEFA5EAE-17DE-48BE-BE82-C53ADB59BEFA}" destId="{9ECD1787-0570-454F-8E59-98F6652D9B92}" srcOrd="0" destOrd="2" presId="urn:microsoft.com/office/officeart/2005/8/layout/list1"/>
    <dgm:cxn modelId="{0102F512-A204-48F2-AA4E-3DD7C7A684AA}" type="presParOf" srcId="{6641E4D2-7BF2-4EC1-95BB-F4B97A91E209}" destId="{58F0CD88-8816-4A40-82D6-37D151DFB328}" srcOrd="0" destOrd="0" presId="urn:microsoft.com/office/officeart/2005/8/layout/list1"/>
    <dgm:cxn modelId="{B5EAE92F-E684-421C-9586-21EF79CAA1BF}" type="presParOf" srcId="{58F0CD88-8816-4A40-82D6-37D151DFB328}" destId="{DF37681C-9E0D-49D8-BFA5-62A54BD88517}" srcOrd="0" destOrd="0" presId="urn:microsoft.com/office/officeart/2005/8/layout/list1"/>
    <dgm:cxn modelId="{CCEBE991-7A3B-4155-990D-1FCE3F1F7489}" type="presParOf" srcId="{58F0CD88-8816-4A40-82D6-37D151DFB328}" destId="{A97C08BF-DAE9-409A-85E1-8E84F760AA85}" srcOrd="1" destOrd="0" presId="urn:microsoft.com/office/officeart/2005/8/layout/list1"/>
    <dgm:cxn modelId="{A6873E0A-511F-4C95-B7BB-3921D876B77B}" type="presParOf" srcId="{6641E4D2-7BF2-4EC1-95BB-F4B97A91E209}" destId="{4D0D1934-0CE9-494B-9EA6-CEB6E760D5EB}" srcOrd="1" destOrd="0" presId="urn:microsoft.com/office/officeart/2005/8/layout/list1"/>
    <dgm:cxn modelId="{E831F7CD-20DE-43BC-B8E8-0F454DDB6F5B}" type="presParOf" srcId="{6641E4D2-7BF2-4EC1-95BB-F4B97A91E209}" destId="{9ECD1787-0570-454F-8E59-98F6652D9B92}" srcOrd="2" destOrd="0" presId="urn:microsoft.com/office/officeart/2005/8/layout/list1"/>
    <dgm:cxn modelId="{00887698-C9ED-49D2-9A23-01CA31765997}" type="presParOf" srcId="{6641E4D2-7BF2-4EC1-95BB-F4B97A91E209}" destId="{4EC0A076-B2CB-41EC-90E1-5CC89769FCE5}" srcOrd="3" destOrd="0" presId="urn:microsoft.com/office/officeart/2005/8/layout/list1"/>
    <dgm:cxn modelId="{1C168232-B2A7-4CC8-96AE-F61473165889}" type="presParOf" srcId="{6641E4D2-7BF2-4EC1-95BB-F4B97A91E209}" destId="{D0C2CFE6-2A8B-4EFF-B819-3ECF98B00056}" srcOrd="4" destOrd="0" presId="urn:microsoft.com/office/officeart/2005/8/layout/list1"/>
    <dgm:cxn modelId="{B870C9F0-4B40-43F2-8CAE-7E225B7B61A3}" type="presParOf" srcId="{D0C2CFE6-2A8B-4EFF-B819-3ECF98B00056}" destId="{65E910EF-F659-4F95-8522-1DE736FEDA2D}" srcOrd="0" destOrd="0" presId="urn:microsoft.com/office/officeart/2005/8/layout/list1"/>
    <dgm:cxn modelId="{4A62117E-A25F-40D6-9415-14F247AFF41D}" type="presParOf" srcId="{D0C2CFE6-2A8B-4EFF-B819-3ECF98B00056}" destId="{DEF15499-8B3C-4500-B1E1-253C37430F59}" srcOrd="1" destOrd="0" presId="urn:microsoft.com/office/officeart/2005/8/layout/list1"/>
    <dgm:cxn modelId="{4EC96BCE-BBCF-44E5-98CA-5B9CB1E53DF0}" type="presParOf" srcId="{6641E4D2-7BF2-4EC1-95BB-F4B97A91E209}" destId="{0CC33C3E-EA07-4C7F-8D9D-E2D97E1D04F9}" srcOrd="5" destOrd="0" presId="urn:microsoft.com/office/officeart/2005/8/layout/list1"/>
    <dgm:cxn modelId="{A5D67304-7693-4F9E-8ED0-A484F32AA38D}" type="presParOf" srcId="{6641E4D2-7BF2-4EC1-95BB-F4B97A91E209}" destId="{B64E40B8-52F1-4894-BB5F-13CA99F0A4E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Method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55A803DA-6847-4372-B026-A122AEA2E696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E3483FE-40DF-4BBB-AB07-99C6758A0118}" type="parTrans" cxnId="{23743DAE-1CD8-41ED-A4B4-20D4DEB92975}">
      <dgm:prSet/>
      <dgm:spPr/>
      <dgm:t>
        <a:bodyPr/>
        <a:lstStyle/>
        <a:p>
          <a:endParaRPr lang="en-GB"/>
        </a:p>
      </dgm:t>
    </dgm:pt>
    <dgm:pt modelId="{ADF1E39A-03C0-4DAE-AB7C-DE7AF0827EDD}" type="sibTrans" cxnId="{23743DAE-1CD8-41ED-A4B4-20D4DEB92975}">
      <dgm:prSet/>
      <dgm:spPr/>
      <dgm:t>
        <a:bodyPr/>
        <a:lstStyle/>
        <a:p>
          <a:endParaRPr lang="en-GB"/>
        </a:p>
      </dgm:t>
    </dgm:pt>
    <dgm:pt modelId="{CE629241-2629-4FF6-8874-6910220BF88A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CAE47F0-943A-40EF-8FFB-A16EA3F29FD8}" type="parTrans" cxnId="{47B64734-88C4-47D2-9C86-691460822312}">
      <dgm:prSet/>
      <dgm:spPr/>
      <dgm:t>
        <a:bodyPr/>
        <a:lstStyle/>
        <a:p>
          <a:endParaRPr lang="en-GB"/>
        </a:p>
      </dgm:t>
    </dgm:pt>
    <dgm:pt modelId="{03E8062E-DF38-4A1E-A81F-2AC6FF17735E}" type="sibTrans" cxnId="{47B64734-88C4-47D2-9C86-691460822312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47B64734-88C4-47D2-9C86-691460822312}" srcId="{7EB5095F-3C33-4737-9970-03C1CCD00B3A}" destId="{CE629241-2629-4FF6-8874-6910220BF88A}" srcOrd="2" destOrd="0" parTransId="{1CAE47F0-943A-40EF-8FFB-A16EA3F29FD8}" sibTransId="{03E8062E-DF38-4A1E-A81F-2AC6FF17735E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B10BB891-49EC-4B4F-8BA8-80BC0C63ADC4}" type="presOf" srcId="{CE629241-2629-4FF6-8874-6910220BF88A}" destId="{9ECD1787-0570-454F-8E59-98F6652D9B92}" srcOrd="0" destOrd="2" presId="urn:microsoft.com/office/officeart/2005/8/layout/list1"/>
    <dgm:cxn modelId="{8B8E2E94-5BCA-42CF-9E44-7757F967D1A9}" type="presOf" srcId="{55A803DA-6847-4372-B026-A122AEA2E696}" destId="{9ECD1787-0570-454F-8E59-98F6652D9B92}" srcOrd="0" destOrd="1" presId="urn:microsoft.com/office/officeart/2005/8/layout/list1"/>
    <dgm:cxn modelId="{23743DAE-1CD8-41ED-A4B4-20D4DEB92975}" srcId="{7EB5095F-3C33-4737-9970-03C1CCD00B3A}" destId="{55A803DA-6847-4372-B026-A122AEA2E696}" srcOrd="1" destOrd="0" parTransId="{6E3483FE-40DF-4BBB-AB07-99C6758A0118}" sibTransId="{ADF1E39A-03C0-4DAE-AB7C-DE7AF0827EDD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If the </a:t>
          </a:r>
          <a:r>
            <a:rPr lang="en-GB" sz="1500" b="1" dirty="0"/>
            <a:t>availability function 𝑆 </a:t>
          </a:r>
          <a:r>
            <a:rPr lang="en-GB" sz="1500" dirty="0"/>
            <a:t>of the detector is well known, then it is possible to correct for deadtime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i="0" dirty="0"/>
            <a:t>Removes the effect of dead time </a:t>
          </a:r>
          <a:r>
            <a:rPr lang="en-GB" sz="1500" b="0" i="0" dirty="0"/>
            <a:t>but introduces any </a:t>
          </a:r>
          <a:r>
            <a:rPr lang="en-GB" sz="1500" b="1" i="0" dirty="0"/>
            <a:t>errors in the measurement </a:t>
          </a:r>
          <a:r>
            <a:rPr lang="en-GB" sz="1500" b="0" i="0" dirty="0"/>
            <a:t>of the availability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AEF5CB41-B5B1-4FDF-9672-30B600E554A4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Recover the </a:t>
          </a:r>
          <a:r>
            <a:rPr lang="en-GB" sz="1500" b="1" dirty="0"/>
            <a:t>ideal histogram ℎ</a:t>
          </a:r>
          <a:r>
            <a:rPr lang="en-GB" sz="1500" dirty="0"/>
            <a:t> from the </a:t>
          </a:r>
          <a:r>
            <a:rPr lang="en-GB" sz="1500" b="1" dirty="0"/>
            <a:t>observed counts 𝑐</a:t>
          </a:r>
        </a:p>
      </dgm:t>
    </dgm:pt>
    <dgm:pt modelId="{DD986754-36E8-4D64-8602-07F73D479DBC}" type="parTrans" cxnId="{F3B4A68E-2B86-4C7C-BBBE-BE795F8E304B}">
      <dgm:prSet/>
      <dgm:spPr/>
      <dgm:t>
        <a:bodyPr/>
        <a:lstStyle/>
        <a:p>
          <a:endParaRPr lang="en-GB"/>
        </a:p>
      </dgm:t>
    </dgm:pt>
    <dgm:pt modelId="{1B27CB05-23CC-4A6A-8C12-C6759DB0114A}" type="sibTrans" cxnId="{F3B4A68E-2B86-4C7C-BBBE-BE795F8E304B}">
      <dgm:prSet/>
      <dgm:spPr/>
      <dgm:t>
        <a:bodyPr/>
        <a:lstStyle/>
        <a:p>
          <a:endParaRPr lang="en-GB"/>
        </a:p>
      </dgm:t>
    </dgm:pt>
    <dgm:pt modelId="{1020DC00-0E77-4F89-9DAC-14DCD8D30689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/>
            <a:t>ℎ=1 −𝑐⊗(1−𝑆) </a:t>
          </a:r>
        </a:p>
      </dgm:t>
    </dgm:pt>
    <dgm:pt modelId="{723FBB80-DFB2-4D9C-B6EE-F76CF34A88D6}" type="parTrans" cxnId="{4E279DB6-26DB-4ED8-A98A-789F76CF042E}">
      <dgm:prSet/>
      <dgm:spPr/>
      <dgm:t>
        <a:bodyPr/>
        <a:lstStyle/>
        <a:p>
          <a:endParaRPr lang="en-GB"/>
        </a:p>
      </dgm:t>
    </dgm:pt>
    <dgm:pt modelId="{D79E1DE6-CBF6-44FC-B975-E43092296D20}" type="sibTrans" cxnId="{4E279DB6-26DB-4ED8-A98A-789F76CF042E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CD58868-6633-48C2-BE66-17C8B1382AA2}" type="presOf" srcId="{1020DC00-0E77-4F89-9DAC-14DCD8D30689}" destId="{9ECD1787-0570-454F-8E59-98F6652D9B92}" srcOrd="0" destOrd="2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B4A68E-2B86-4C7C-BBBE-BE795F8E304B}" srcId="{7EB5095F-3C33-4737-9970-03C1CCD00B3A}" destId="{AEF5CB41-B5B1-4FDF-9672-30B600E554A4}" srcOrd="1" destOrd="0" parTransId="{DD986754-36E8-4D64-8602-07F73D479DBC}" sibTransId="{1B27CB05-23CC-4A6A-8C12-C6759DB0114A}"/>
    <dgm:cxn modelId="{2DDF4095-AF0D-421F-9FD9-D3C0ED21049C}" type="presOf" srcId="{AEF5CB41-B5B1-4FDF-9672-30B600E554A4}" destId="{9ECD1787-0570-454F-8E59-98F6652D9B92}" srcOrd="0" destOrd="1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4E279DB6-26DB-4ED8-A98A-789F76CF042E}" srcId="{7EB5095F-3C33-4737-9970-03C1CCD00B3A}" destId="{1020DC00-0E77-4F89-9DAC-14DCD8D30689}" srcOrd="2" destOrd="0" parTransId="{723FBB80-DFB2-4D9C-B6EE-F76CF34A88D6}" sibTransId="{D79E1DE6-CBF6-44FC-B975-E43092296D20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b="0" i="0" dirty="0"/>
            <a:t>If</a:t>
          </a:r>
          <a:r>
            <a:rPr lang="en-GB" sz="1400" b="0" i="0" baseline="0" dirty="0"/>
            <a:t> timing errors are large, true counts can enter the edge resulting in </a:t>
          </a:r>
          <a:r>
            <a:rPr lang="en-GB" sz="1400" b="1" i="0" baseline="0" dirty="0"/>
            <a:t>corrected buckets with “negative” charge </a:t>
          </a:r>
          <a:endParaRPr lang="en-GB" sz="1400" b="1" i="0" dirty="0"/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8B006D80-6AAD-4B17-80F9-357664AE3655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400" dirty="0"/>
            <a:t>To estimate the </a:t>
          </a:r>
          <a:r>
            <a:rPr lang="en-GB" sz="1400" b="1" dirty="0"/>
            <a:t>baseline</a:t>
          </a:r>
          <a:r>
            <a:rPr lang="en-GB" sz="1400" dirty="0"/>
            <a:t>, we calculate the population in the separatrix (charge should be 0 here)</a:t>
          </a:r>
        </a:p>
      </dgm:t>
    </dgm:pt>
    <dgm:pt modelId="{550FD9BF-6C3A-47BC-A5F6-912C7C6825AB}" type="parTrans" cxnId="{7FB7BABB-3EE8-45EC-8059-8D2F4F9F863F}">
      <dgm:prSet/>
      <dgm:spPr/>
      <dgm:t>
        <a:bodyPr/>
        <a:lstStyle/>
        <a:p>
          <a:endParaRPr lang="en-GB"/>
        </a:p>
      </dgm:t>
    </dgm:pt>
    <dgm:pt modelId="{98D48622-C35B-4F1D-B901-26F47964ABAC}" type="sibTrans" cxnId="{7FB7BABB-3EE8-45EC-8059-8D2F4F9F863F}">
      <dgm:prSet/>
      <dgm:spPr/>
      <dgm:t>
        <a:bodyPr/>
        <a:lstStyle/>
        <a:p>
          <a:endParaRPr lang="en-GB"/>
        </a:p>
      </dgm:t>
    </dgm:pt>
    <dgm:pt modelId="{9F4F4D24-E43C-4836-8864-10103625CC2D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400" dirty="0"/>
            <a:t>And the main bunch </a:t>
          </a:r>
          <a:r>
            <a:rPr lang="en-GB" sz="1400" dirty="0">
              <a:latin typeface="+mj-lt"/>
              <a:cs typeface="Times New Roman"/>
            </a:rPr>
            <a:t>is the </a:t>
          </a:r>
          <a:r>
            <a:rPr lang="en-GB" sz="1400" b="1" dirty="0">
              <a:latin typeface="+mj-lt"/>
              <a:cs typeface="Times New Roman"/>
            </a:rPr>
            <a:t>integration over bucket centre</a:t>
          </a:r>
          <a:r>
            <a:rPr lang="en-GB" sz="1400" dirty="0">
              <a:latin typeface="+mj-lt"/>
              <a:cs typeface="Times New Roman"/>
            </a:rPr>
            <a:t> </a:t>
          </a:r>
          <a:endParaRPr lang="en-GB" sz="1400" dirty="0"/>
        </a:p>
      </dgm:t>
    </dgm:pt>
    <dgm:pt modelId="{06E5E891-D7D3-40EC-8CB3-FD3858F9BBDB}" type="parTrans" cxnId="{7FAA2D6A-F754-47B3-9DA3-FB074DE9DCCB}">
      <dgm:prSet/>
      <dgm:spPr/>
      <dgm:t>
        <a:bodyPr/>
        <a:lstStyle/>
        <a:p>
          <a:endParaRPr lang="en-GB"/>
        </a:p>
      </dgm:t>
    </dgm:pt>
    <dgm:pt modelId="{1604702D-D1C3-4E88-BACD-74B4D7C1EDF6}" type="sibTrans" cxnId="{7FAA2D6A-F754-47B3-9DA3-FB074DE9DCCB}">
      <dgm:prSet/>
      <dgm:spPr/>
      <dgm:t>
        <a:bodyPr/>
        <a:lstStyle/>
        <a:p>
          <a:endParaRPr lang="en-GB"/>
        </a:p>
      </dgm:t>
    </dgm:pt>
    <dgm:pt modelId="{08D7AD32-BB05-4CE6-851B-B7087C718C3F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400" dirty="0">
              <a:latin typeface="+mj-lt"/>
              <a:cs typeface="Times New Roman"/>
            </a:rPr>
            <a:t>We perform a correction for each bucket based on the </a:t>
          </a:r>
          <a:r>
            <a:rPr lang="en-GB" sz="1400" b="1" dirty="0">
              <a:latin typeface="+mj-lt"/>
              <a:cs typeface="Times New Roman"/>
            </a:rPr>
            <a:t>average of the local baseline</a:t>
          </a:r>
          <a:r>
            <a:rPr lang="en-GB" sz="1400" dirty="0">
              <a:latin typeface="+mj-lt"/>
              <a:cs typeface="Times New Roman"/>
            </a:rPr>
            <a:t> </a:t>
          </a:r>
          <a:endParaRPr lang="en-GB" sz="1400" dirty="0"/>
        </a:p>
      </dgm:t>
    </dgm:pt>
    <dgm:pt modelId="{D20E1CD1-CD72-4B9D-A7AE-8A313F2C842F}" type="parTrans" cxnId="{C36C9A3B-E07A-4A27-8656-F5504084824A}">
      <dgm:prSet/>
      <dgm:spPr/>
      <dgm:t>
        <a:bodyPr/>
        <a:lstStyle/>
        <a:p>
          <a:endParaRPr lang="en-GB"/>
        </a:p>
      </dgm:t>
    </dgm:pt>
    <dgm:pt modelId="{8B248316-04F2-4065-8F67-7AC1EEB1EC60}" type="sibTrans" cxnId="{C36C9A3B-E07A-4A27-8656-F5504084824A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Y="-32252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A8963405-38BB-4F3D-BD22-90E92E6F8A2F}" type="presOf" srcId="{8B006D80-6AAD-4B17-80F9-357664AE3655}" destId="{9ECD1787-0570-454F-8E59-98F6652D9B92}" srcOrd="0" destOrd="0" presId="urn:microsoft.com/office/officeart/2005/8/layout/list1"/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C36C9A3B-E07A-4A27-8656-F5504084824A}" srcId="{7EB5095F-3C33-4737-9970-03C1CCD00B3A}" destId="{08D7AD32-BB05-4CE6-851B-B7087C718C3F}" srcOrd="2" destOrd="0" parTransId="{D20E1CD1-CD72-4B9D-A7AE-8A313F2C842F}" sibTransId="{8B248316-04F2-4065-8F67-7AC1EEB1EC6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FAA2D6A-F754-47B3-9DA3-FB074DE9DCCB}" srcId="{7EB5095F-3C33-4737-9970-03C1CCD00B3A}" destId="{9F4F4D24-E43C-4836-8864-10103625CC2D}" srcOrd="1" destOrd="0" parTransId="{06E5E891-D7D3-40EC-8CB3-FD3858F9BBDB}" sibTransId="{1604702D-D1C3-4E88-BACD-74B4D7C1EDF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EFF7018F-112B-4660-B082-8DB87421590C}" type="presOf" srcId="{9F4F4D24-E43C-4836-8864-10103625CC2D}" destId="{9ECD1787-0570-454F-8E59-98F6652D9B92}" srcOrd="0" destOrd="1" presId="urn:microsoft.com/office/officeart/2005/8/layout/list1"/>
    <dgm:cxn modelId="{7FB7BABB-3EE8-45EC-8059-8D2F4F9F863F}" srcId="{7EB5095F-3C33-4737-9970-03C1CCD00B3A}" destId="{8B006D80-6AAD-4B17-80F9-357664AE3655}" srcOrd="0" destOrd="0" parTransId="{550FD9BF-6C3A-47BC-A5F6-912C7C6825AB}" sibTransId="{98D48622-C35B-4F1D-B901-26F47964ABAC}"/>
    <dgm:cxn modelId="{FF8333BF-47AC-4BC4-8070-3B6D4AC53C67}" type="presOf" srcId="{08D7AD32-BB05-4CE6-851B-B7087C718C3F}" destId="{9ECD1787-0570-454F-8E59-98F6652D9B92}" srcOrd="0" destOrd="2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These counts are the sum of poison distributions (divided by the number of turns) and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05BE1599-43A7-4A3D-A408-38DAC9CF7E25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The confidences interval can be conservatively estimated with the Byar’s method (Rothman and Boice, 1979)[2-3]</a:t>
          </a:r>
        </a:p>
      </dgm:t>
    </dgm:pt>
    <dgm:pt modelId="{9050054C-9DB2-4911-8CE9-BB545D0F5F63}" type="parTrans" cxnId="{F0FD8056-4A4A-40A5-8BD9-89AD3D32C4F2}">
      <dgm:prSet/>
      <dgm:spPr/>
      <dgm:t>
        <a:bodyPr/>
        <a:lstStyle/>
        <a:p>
          <a:endParaRPr lang="en-GB"/>
        </a:p>
      </dgm:t>
    </dgm:pt>
    <dgm:pt modelId="{1A33829A-3AD4-4CBB-966E-FB827E7B54A2}" type="sibTrans" cxnId="{F0FD8056-4A4A-40A5-8BD9-89AD3D32C4F2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F0FD8056-4A4A-40A5-8BD9-89AD3D32C4F2}" srcId="{7EB5095F-3C33-4737-9970-03C1CCD00B3A}" destId="{05BE1599-43A7-4A3D-A408-38DAC9CF7E25}" srcOrd="1" destOrd="0" parTransId="{9050054C-9DB2-4911-8CE9-BB545D0F5F63}" sibTransId="{1A33829A-3AD4-4CBB-966E-FB827E7B54A2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ED7B7EE7-C4CF-4967-8BF4-047CEC0F9F43}" type="presOf" srcId="{05BE1599-43A7-4A3D-A408-38DAC9CF7E25}" destId="{9ECD1787-0570-454F-8E59-98F6652D9B92}" srcOrd="0" destOrd="1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Motivation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On Going Work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BAB42629-3A35-4E57-AFDE-617C56F369BD}">
      <dgm:prSet phldrT="[Text]" custT="1"/>
      <dgm:spPr/>
      <dgm:t>
        <a:bodyPr/>
        <a:lstStyle/>
        <a:p>
          <a:r>
            <a:rPr lang="en-GB" sz="1400" dirty="0"/>
            <a:t>These values are reported every </a:t>
          </a:r>
          <a:r>
            <a:rPr lang="en-GB" sz="1400" b="1" dirty="0"/>
            <a:t>5 minutes </a:t>
          </a:r>
        </a:p>
      </dgm:t>
    </dgm:pt>
    <dgm:pt modelId="{0BD9E61E-8FB1-4D58-8BC7-EA83512CACBC}" type="parTrans" cxnId="{3B784DB7-71F0-416F-AB4D-9BBAB14C4E5D}">
      <dgm:prSet/>
      <dgm:spPr/>
      <dgm:t>
        <a:bodyPr/>
        <a:lstStyle/>
        <a:p>
          <a:endParaRPr lang="en-GB"/>
        </a:p>
      </dgm:t>
    </dgm:pt>
    <dgm:pt modelId="{54AD96CF-C863-4996-B62A-5A895105E57A}" type="sibTrans" cxnId="{3B784DB7-71F0-416F-AB4D-9BBAB14C4E5D}">
      <dgm:prSet/>
      <dgm:spPr/>
      <dgm:t>
        <a:bodyPr/>
        <a:lstStyle/>
        <a:p>
          <a:endParaRPr lang="en-GB"/>
        </a:p>
      </dgm:t>
    </dgm:pt>
    <dgm:pt modelId="{768AF349-C6E1-42B2-9EAF-ED39540B016A}">
      <dgm:prSet phldrT="[Text]" custT="1"/>
      <dgm:spPr/>
      <dgm:t>
        <a:bodyPr/>
        <a:lstStyle/>
        <a:p>
          <a:r>
            <a:rPr lang="en-GB" sz="1400" dirty="0"/>
            <a:t>We are investigating how the values of derived values </a:t>
          </a:r>
          <a:r>
            <a:rPr lang="en-GB" sz="1400" b="1" dirty="0"/>
            <a:t>converge</a:t>
          </a:r>
          <a:r>
            <a:rPr lang="en-GB" sz="1400" dirty="0"/>
            <a:t> </a:t>
          </a:r>
        </a:p>
      </dgm:t>
    </dgm:pt>
    <dgm:pt modelId="{662C4E4B-7E38-41B2-A431-03EC63E395C1}" type="parTrans" cxnId="{F4DDA898-9952-4102-97AA-09D01C4DFEB6}">
      <dgm:prSet/>
      <dgm:spPr/>
      <dgm:t>
        <a:bodyPr/>
        <a:lstStyle/>
        <a:p>
          <a:endParaRPr lang="en-GB"/>
        </a:p>
      </dgm:t>
    </dgm:pt>
    <dgm:pt modelId="{67283DF2-9E03-44BD-841F-216C48A971C9}" type="sibTrans" cxnId="{F4DDA898-9952-4102-97AA-09D01C4DFEB6}">
      <dgm:prSet/>
      <dgm:spPr/>
      <dgm:t>
        <a:bodyPr/>
        <a:lstStyle/>
        <a:p>
          <a:endParaRPr lang="en-GB"/>
        </a:p>
      </dgm:t>
    </dgm:pt>
    <dgm:pt modelId="{233C1FB6-C18C-4DD8-A8FE-4ADEFEDB927D}">
      <dgm:prSet phldrT="[Text]" custT="1"/>
      <dgm:spPr/>
      <dgm:t>
        <a:bodyPr/>
        <a:lstStyle/>
        <a:p>
          <a:r>
            <a:rPr lang="en-GB" sz="1400" dirty="0"/>
            <a:t>There are a number of quantities e.g. bucket charge published by the BSRL </a:t>
          </a:r>
        </a:p>
      </dgm:t>
    </dgm:pt>
    <dgm:pt modelId="{AC45ABBF-D665-4AE1-8C3C-BC3A85D6C46B}" type="parTrans" cxnId="{5B8B202F-B28F-4028-B448-5781903DB363}">
      <dgm:prSet/>
      <dgm:spPr/>
      <dgm:t>
        <a:bodyPr/>
        <a:lstStyle/>
        <a:p>
          <a:endParaRPr lang="en-GB"/>
        </a:p>
      </dgm:t>
    </dgm:pt>
    <dgm:pt modelId="{CE714C5D-6C4F-4ABF-A33F-30AE919A578F}" type="sibTrans" cxnId="{5B8B202F-B28F-4028-B448-5781903DB363}">
      <dgm:prSet/>
      <dgm:spPr/>
      <dgm:t>
        <a:bodyPr/>
        <a:lstStyle/>
        <a:p>
          <a:endParaRPr lang="en-GB"/>
        </a:p>
      </dgm:t>
    </dgm:pt>
    <dgm:pt modelId="{184635CF-BD84-4DB8-BE23-00A0564A4C3C}">
      <dgm:prSet phldrT="[Text]" custT="1"/>
      <dgm:spPr/>
      <dgm:t>
        <a:bodyPr/>
        <a:lstStyle/>
        <a:p>
          <a:r>
            <a:rPr lang="en-GB" sz="1400" dirty="0"/>
            <a:t>This means the BSRL is </a:t>
          </a:r>
          <a:r>
            <a:rPr lang="en-GB" sz="1400" b="1" dirty="0"/>
            <a:t>blind</a:t>
          </a:r>
          <a:r>
            <a:rPr lang="en-GB" sz="1400" dirty="0"/>
            <a:t> to many </a:t>
          </a:r>
          <a:r>
            <a:rPr lang="en-GB" sz="1400" b="1" dirty="0"/>
            <a:t>Fast </a:t>
          </a:r>
          <a:r>
            <a:rPr lang="en-GB" sz="1400" b="1" dirty="0">
              <a:latin typeface="Arial"/>
            </a:rPr>
            <a:t>processes</a:t>
          </a:r>
          <a:endParaRPr lang="en-GB" sz="1400" b="1" dirty="0"/>
        </a:p>
      </dgm:t>
    </dgm:pt>
    <dgm:pt modelId="{A50E6F16-03B1-4021-B85D-0CD963A19A14}" type="parTrans" cxnId="{72A8B007-B23C-448F-BC58-4F8F6921F223}">
      <dgm:prSet/>
      <dgm:spPr/>
      <dgm:t>
        <a:bodyPr/>
        <a:lstStyle/>
        <a:p>
          <a:endParaRPr lang="en-GB"/>
        </a:p>
      </dgm:t>
    </dgm:pt>
    <dgm:pt modelId="{D8871250-7E32-44FC-B8A1-069449B68C86}" type="sibTrans" cxnId="{72A8B007-B23C-448F-BC58-4F8F6921F223}">
      <dgm:prSet/>
      <dgm:spPr/>
      <dgm:t>
        <a:bodyPr/>
        <a:lstStyle/>
        <a:p>
          <a:endParaRPr lang="en-GB"/>
        </a:p>
      </dgm:t>
    </dgm:pt>
    <dgm:pt modelId="{57BCD79F-0686-4C78-AEF3-14AE03C8E126}">
      <dgm:prSet phldrT="[Text]" custT="1"/>
      <dgm:spPr/>
      <dgm:t>
        <a:bodyPr/>
        <a:lstStyle/>
        <a:p>
          <a:r>
            <a:rPr lang="en-GB" sz="1400" dirty="0"/>
            <a:t>Intermediate histograms are published every </a:t>
          </a:r>
          <a:r>
            <a:rPr lang="en-GB" sz="1400" b="1" dirty="0"/>
            <a:t>10s</a:t>
          </a:r>
          <a:r>
            <a:rPr lang="en-GB" sz="1400" dirty="0"/>
            <a:t> </a:t>
          </a:r>
        </a:p>
      </dgm:t>
    </dgm:pt>
    <dgm:pt modelId="{48F089E1-AD0D-47AF-9DB9-A9B9149304D9}" type="parTrans" cxnId="{AEA6D091-87C1-491F-86CD-C135CABD3220}">
      <dgm:prSet/>
      <dgm:spPr/>
      <dgm:t>
        <a:bodyPr/>
        <a:lstStyle/>
        <a:p>
          <a:endParaRPr lang="en-GB"/>
        </a:p>
      </dgm:t>
    </dgm:pt>
    <dgm:pt modelId="{75A5E8D0-D4A1-4FF8-B100-9CCACC1A73E8}" type="sibTrans" cxnId="{AEA6D091-87C1-491F-86CD-C135CABD3220}">
      <dgm:prSet/>
      <dgm:spPr/>
      <dgm:t>
        <a:bodyPr/>
        <a:lstStyle/>
        <a:p>
          <a:endParaRPr lang="en-GB"/>
        </a:p>
      </dgm:t>
    </dgm:pt>
    <dgm:pt modelId="{362097AA-ACB3-4D3D-BD6F-D3A776C83DA3}">
      <dgm:prSet phldrT="[Text]" custT="1"/>
      <dgm:spPr/>
      <dgm:t>
        <a:bodyPr/>
        <a:lstStyle/>
        <a:p>
          <a:r>
            <a:rPr lang="en-GB" sz="1400" dirty="0"/>
            <a:t>And if the final values can be predicted </a:t>
          </a:r>
          <a:r>
            <a:rPr lang="en-GB" sz="1400" b="1" dirty="0"/>
            <a:t>faster</a:t>
          </a:r>
          <a:r>
            <a:rPr lang="en-GB" sz="1400" dirty="0"/>
            <a:t> using simple </a:t>
          </a:r>
          <a:r>
            <a:rPr lang="en-GB" sz="1400" b="1" dirty="0"/>
            <a:t>fitting</a:t>
          </a:r>
          <a:r>
            <a:rPr lang="en-GB" sz="1400" dirty="0"/>
            <a:t> or more advanced </a:t>
          </a:r>
          <a:r>
            <a:rPr lang="en-GB" sz="1400" b="1" dirty="0"/>
            <a:t>machine learning </a:t>
          </a:r>
        </a:p>
      </dgm:t>
    </dgm:pt>
    <dgm:pt modelId="{5DBE4B83-EC6A-41D7-B078-2495EAC99393}" type="parTrans" cxnId="{AA31BA9C-1B60-4C2E-A289-806BC3054217}">
      <dgm:prSet/>
      <dgm:spPr/>
      <dgm:t>
        <a:bodyPr/>
        <a:lstStyle/>
        <a:p>
          <a:endParaRPr lang="en-GB"/>
        </a:p>
      </dgm:t>
    </dgm:pt>
    <dgm:pt modelId="{FC75325B-96A0-4F75-924E-FCDEBBF2A009}" type="sibTrans" cxnId="{AA31BA9C-1B60-4C2E-A289-806BC3054217}">
      <dgm:prSet/>
      <dgm:spPr/>
      <dgm:t>
        <a:bodyPr/>
        <a:lstStyle/>
        <a:p>
          <a:endParaRPr lang="en-GB"/>
        </a:p>
      </dgm:t>
    </dgm:pt>
    <dgm:pt modelId="{676E24E6-C6B1-45B9-A95D-C3A8CDD2A981}">
      <dgm:prSet phldrT="[Text]" custT="1"/>
      <dgm:spPr/>
      <dgm:t>
        <a:bodyPr/>
        <a:lstStyle/>
        <a:p>
          <a:r>
            <a:rPr lang="en-GB" sz="1400" dirty="0"/>
            <a:t>Run the analysis </a:t>
          </a:r>
        </a:p>
      </dgm:t>
    </dgm:pt>
    <dgm:pt modelId="{A3E15B78-377A-488D-83DA-6AF95B3865B7}" type="parTrans" cxnId="{F2A4DB3D-6808-43F1-9230-F1962B99C5AE}">
      <dgm:prSet/>
      <dgm:spPr/>
      <dgm:t>
        <a:bodyPr/>
        <a:lstStyle/>
        <a:p>
          <a:endParaRPr lang="en-GB"/>
        </a:p>
      </dgm:t>
    </dgm:pt>
    <dgm:pt modelId="{67560BFA-4956-4035-B158-E42C3093E705}" type="sibTrans" cxnId="{F2A4DB3D-6808-43F1-9230-F1962B99C5AE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74354605-175E-43E1-8ADB-D225EB350FFA}" type="presOf" srcId="{676E24E6-C6B1-45B9-A95D-C3A8CDD2A981}" destId="{C1E695B6-6E1B-4B85-80BA-B9D5726BB44A}" srcOrd="0" destOrd="1" presId="urn:microsoft.com/office/officeart/2005/8/layout/list1"/>
    <dgm:cxn modelId="{72A8B007-B23C-448F-BC58-4F8F6921F223}" srcId="{7EB5095F-3C33-4737-9970-03C1CCD00B3A}" destId="{184635CF-BD84-4DB8-BE23-00A0564A4C3C}" srcOrd="2" destOrd="0" parTransId="{A50E6F16-03B1-4021-B85D-0CD963A19A14}" sibTransId="{D8871250-7E32-44FC-B8A1-069449B68C86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20537C2C-C27A-4D88-B928-FD0ECF6333FC}" type="presOf" srcId="{57BCD79F-0686-4C78-AEF3-14AE03C8E126}" destId="{C1E695B6-6E1B-4B85-80BA-B9D5726BB44A}" srcOrd="0" destOrd="0" presId="urn:microsoft.com/office/officeart/2005/8/layout/list1"/>
    <dgm:cxn modelId="{5B8B202F-B28F-4028-B448-5781903DB363}" srcId="{7EB5095F-3C33-4737-9970-03C1CCD00B3A}" destId="{233C1FB6-C18C-4DD8-A8FE-4ADEFEDB927D}" srcOrd="0" destOrd="0" parTransId="{AC45ABBF-D665-4AE1-8C3C-BC3A85D6C46B}" sibTransId="{CE714C5D-6C4F-4ABF-A33F-30AE919A578F}"/>
    <dgm:cxn modelId="{F676A530-1C62-4A2D-BFC5-2B3D80AFDDC8}" type="presOf" srcId="{768AF349-C6E1-42B2-9EAF-ED39540B016A}" destId="{C1E695B6-6E1B-4B85-80BA-B9D5726BB44A}" srcOrd="0" destOrd="2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F2A4DB3D-6808-43F1-9230-F1962B99C5AE}" srcId="{84F576B4-3B46-4147-953D-4A3B65F07FD1}" destId="{676E24E6-C6B1-45B9-A95D-C3A8CDD2A981}" srcOrd="1" destOrd="0" parTransId="{A3E15B78-377A-488D-83DA-6AF95B3865B7}" sibTransId="{67560BFA-4956-4035-B158-E42C3093E705}"/>
    <dgm:cxn modelId="{CF8C3442-5456-4397-ADEB-F559A60BCCC0}" type="presOf" srcId="{362097AA-ACB3-4D3D-BD6F-D3A776C83DA3}" destId="{C1E695B6-6E1B-4B85-80BA-B9D5726BB44A}" srcOrd="0" destOrd="3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2245CD5A-6F70-4999-9465-77D707DB9F2F}" type="presOf" srcId="{233C1FB6-C18C-4DD8-A8FE-4ADEFEDB927D}" destId="{9ECD1787-0570-454F-8E59-98F6652D9B92}" srcOrd="0" destOrd="0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AEA6D091-87C1-491F-86CD-C135CABD3220}" srcId="{84F576B4-3B46-4147-953D-4A3B65F07FD1}" destId="{57BCD79F-0686-4C78-AEF3-14AE03C8E126}" srcOrd="0" destOrd="0" parTransId="{48F089E1-AD0D-47AF-9DB9-A9B9149304D9}" sibTransId="{75A5E8D0-D4A1-4FF8-B100-9CCACC1A73E8}"/>
    <dgm:cxn modelId="{F4DDA898-9952-4102-97AA-09D01C4DFEB6}" srcId="{84F576B4-3B46-4147-953D-4A3B65F07FD1}" destId="{768AF349-C6E1-42B2-9EAF-ED39540B016A}" srcOrd="2" destOrd="0" parTransId="{662C4E4B-7E38-41B2-A431-03EC63E395C1}" sibTransId="{67283DF2-9E03-44BD-841F-216C48A971C9}"/>
    <dgm:cxn modelId="{AA31BA9C-1B60-4C2E-A289-806BC3054217}" srcId="{84F576B4-3B46-4147-953D-4A3B65F07FD1}" destId="{362097AA-ACB3-4D3D-BD6F-D3A776C83DA3}" srcOrd="3" destOrd="0" parTransId="{5DBE4B83-EC6A-41D7-B078-2495EAC99393}" sibTransId="{FC75325B-96A0-4F75-924E-FCDEBBF2A009}"/>
    <dgm:cxn modelId="{28C650A5-0093-4A0A-BFA5-00F6AEE72E55}" type="presOf" srcId="{184635CF-BD84-4DB8-BE23-00A0564A4C3C}" destId="{9ECD1787-0570-454F-8E59-98F6652D9B92}" srcOrd="0" destOrd="2" presId="urn:microsoft.com/office/officeart/2005/8/layout/list1"/>
    <dgm:cxn modelId="{3B784DB7-71F0-416F-AB4D-9BBAB14C4E5D}" srcId="{7EB5095F-3C33-4737-9970-03C1CCD00B3A}" destId="{BAB42629-3A35-4E57-AFDE-617C56F369BD}" srcOrd="1" destOrd="0" parTransId="{0BD9E61E-8FB1-4D58-8BC7-EA83512CACBC}" sibTransId="{54AD96CF-C863-4996-B62A-5A895105E57A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024F52EB-3EA5-4314-B596-51960D1B6296}" type="presOf" srcId="{BAB42629-3A35-4E57-AFDE-617C56F369BD}" destId="{9ECD1787-0570-454F-8E59-98F6652D9B92}" srcOrd="0" destOrd="1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  <a:r>
            <a:rPr lang="en-GB" baseline="0" dirty="0"/>
            <a:t> </a:t>
          </a:r>
          <a:endParaRPr lang="en-GB" dirty="0"/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dirty="0"/>
            <a:t>The</a:t>
          </a:r>
          <a:r>
            <a:rPr lang="en-GB" baseline="0" dirty="0"/>
            <a:t> bunches measured are a combination of the </a:t>
          </a:r>
          <a:r>
            <a:rPr lang="en-GB" b="1" baseline="0" dirty="0"/>
            <a:t>True bunch size</a:t>
          </a:r>
          <a:r>
            <a:rPr lang="en-GB" baseline="0" dirty="0"/>
            <a:t> and </a:t>
          </a:r>
          <a:r>
            <a:rPr lang="en-GB" b="1" baseline="0" dirty="0"/>
            <a:t>Instrument Response Function</a:t>
          </a:r>
          <a:r>
            <a:rPr lang="en-GB" baseline="0" dirty="0"/>
            <a:t> (IRF) </a:t>
          </a:r>
          <a:endParaRPr lang="en-GB" dirty="0"/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Method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0" i="0" dirty="0"/>
            <a:t>Using iterative </a:t>
          </a:r>
          <a:r>
            <a:rPr lang="en-GB" b="1" i="0" dirty="0"/>
            <a:t>Deconvolution,</a:t>
          </a:r>
          <a:r>
            <a:rPr lang="en-GB" b="0" i="0" dirty="0"/>
            <a:t> we can estimate the true bunch shape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8C55E768-C377-4DB5-B36D-1886A66BFB24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1" i="0" dirty="0"/>
            <a:t>Improving</a:t>
          </a:r>
          <a:r>
            <a:rPr lang="en-GB" b="0" i="0" dirty="0"/>
            <a:t> bunch length, </a:t>
          </a:r>
          <a:r>
            <a:rPr lang="en-GB" b="1" i="0" dirty="0"/>
            <a:t>shape</a:t>
          </a:r>
          <a:r>
            <a:rPr lang="en-GB" b="0" i="0" dirty="0"/>
            <a:t> and </a:t>
          </a:r>
          <a:r>
            <a:rPr lang="en-GB" b="1" i="0" dirty="0"/>
            <a:t>background</a:t>
          </a:r>
          <a:r>
            <a:rPr lang="en-GB" b="0" i="0" dirty="0"/>
            <a:t> </a:t>
          </a:r>
          <a:r>
            <a:rPr lang="en-GB" b="1" i="0" dirty="0"/>
            <a:t>correction </a:t>
          </a:r>
        </a:p>
      </dgm:t>
    </dgm:pt>
    <dgm:pt modelId="{04365266-A795-40C2-BBB0-A00648D33C52}" type="parTrans" cxnId="{D8A574D8-BA9B-4CF5-817B-5D2BC2BCB579}">
      <dgm:prSet/>
      <dgm:spPr/>
      <dgm:t>
        <a:bodyPr/>
        <a:lstStyle/>
        <a:p>
          <a:endParaRPr lang="en-GB"/>
        </a:p>
      </dgm:t>
    </dgm:pt>
    <dgm:pt modelId="{362F56AB-D246-4F52-B329-03139C320ECB}" type="sibTrans" cxnId="{D8A574D8-BA9B-4CF5-817B-5D2BC2BCB579}">
      <dgm:prSet/>
      <dgm:spPr/>
      <dgm:t>
        <a:bodyPr/>
        <a:lstStyle/>
        <a:p>
          <a:endParaRPr lang="en-GB"/>
        </a:p>
      </dgm:t>
    </dgm:pt>
    <dgm:pt modelId="{30A3E4F3-B44C-45CA-BC7C-27DDC2738319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b="0" i="0" dirty="0"/>
            <a:t>This technique is used in TCSPC for fluorescence spectroscopy </a:t>
          </a:r>
        </a:p>
      </dgm:t>
    </dgm:pt>
    <dgm:pt modelId="{7F708F2C-F8D9-458E-8EC0-DF3B097AA80E}" type="parTrans" cxnId="{2222A5D2-603F-4FB6-AD41-48A67A6621FE}">
      <dgm:prSet/>
      <dgm:spPr/>
      <dgm:t>
        <a:bodyPr/>
        <a:lstStyle/>
        <a:p>
          <a:endParaRPr lang="en-GB"/>
        </a:p>
      </dgm:t>
    </dgm:pt>
    <dgm:pt modelId="{46CFDE02-DF0D-4319-8A0E-A99E0DFA094F}" type="sibTrans" cxnId="{2222A5D2-603F-4FB6-AD41-48A67A6621FE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9E469075-1131-4853-A335-725184BEAA85}" type="presOf" srcId="{8C55E768-C377-4DB5-B36D-1886A66BFB24}" destId="{C1E695B6-6E1B-4B85-80BA-B9D5726BB44A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2222A5D2-603F-4FB6-AD41-48A67A6621FE}" srcId="{84F576B4-3B46-4147-953D-4A3B65F07FD1}" destId="{30A3E4F3-B44C-45CA-BC7C-27DDC2738319}" srcOrd="2" destOrd="0" parTransId="{7F708F2C-F8D9-458E-8EC0-DF3B097AA80E}" sibTransId="{46CFDE02-DF0D-4319-8A0E-A99E0DFA094F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D8A574D8-BA9B-4CF5-817B-5D2BC2BCB579}" srcId="{84F576B4-3B46-4147-953D-4A3B65F07FD1}" destId="{8C55E768-C377-4DB5-B36D-1886A66BFB24}" srcOrd="1" destOrd="0" parTransId="{04365266-A795-40C2-BBB0-A00648D33C52}" sibTransId="{362F56AB-D246-4F52-B329-03139C320ECB}"/>
    <dgm:cxn modelId="{021E93EB-4430-40CF-9ABD-8466B94018E0}" type="presOf" srcId="{30A3E4F3-B44C-45CA-BC7C-27DDC2738319}" destId="{C1E695B6-6E1B-4B85-80BA-B9D5726BB44A}" srcOrd="0" destOrd="2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pPr>
            <a:spcAft>
              <a:spcPts val="600"/>
            </a:spcAft>
          </a:pPr>
          <a:r>
            <a:rPr lang="en-GB" dirty="0"/>
            <a:t>A short fibre can be constructed with opposite dispersion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F1BEACE0-19CD-4590-AECB-D4E5D67CC88D}">
      <dgm:prSet/>
      <dgm:spPr/>
      <dgm:t>
        <a:bodyPr/>
        <a:lstStyle/>
        <a:p>
          <a:pPr>
            <a:spcAft>
              <a:spcPts val="600"/>
            </a:spcAft>
          </a:pPr>
          <a:r>
            <a:rPr lang="en-GB" dirty="0"/>
            <a:t>Allowing all wavelengths to pass though the fibre in the same amount of time </a:t>
          </a:r>
        </a:p>
      </dgm:t>
    </dgm:pt>
    <dgm:pt modelId="{B45779E9-A81C-4E53-B6A6-5FE7F484FE33}" type="sibTrans" cxnId="{6F28CD84-2E88-4884-B79C-D22F80E1BC00}">
      <dgm:prSet/>
      <dgm:spPr/>
      <dgm:t>
        <a:bodyPr/>
        <a:lstStyle/>
        <a:p>
          <a:endParaRPr lang="en-GB"/>
        </a:p>
      </dgm:t>
    </dgm:pt>
    <dgm:pt modelId="{5A2559F0-ED5C-4432-9B2E-032DCE98EF94}" type="parTrans" cxnId="{6F28CD84-2E88-4884-B79C-D22F80E1BC00}">
      <dgm:prSet/>
      <dgm:spPr/>
      <dgm:t>
        <a:bodyPr/>
        <a:lstStyle/>
        <a:p>
          <a:endParaRPr lang="en-GB"/>
        </a:p>
      </dgm:t>
    </dgm:pt>
    <dgm:pt modelId="{0D1855E4-6A54-46CB-A413-4D0A4BF3EE0C}">
      <dgm:prSet/>
      <dgm:spPr/>
      <dgm:t>
        <a:bodyPr/>
        <a:lstStyle/>
        <a:p>
          <a:pPr>
            <a:spcAft>
              <a:spcPts val="600"/>
            </a:spcAft>
          </a:pPr>
          <a:r>
            <a:rPr lang="en-GB" dirty="0"/>
            <a:t>Coupling the fibre leads to loss of light this could be a problem at injection </a:t>
          </a:r>
        </a:p>
      </dgm:t>
    </dgm:pt>
    <dgm:pt modelId="{16AE5659-1488-4375-BB56-103FCF102B69}" type="parTrans" cxnId="{0FA43AB1-7E09-4299-9FB9-8158D3409844}">
      <dgm:prSet/>
      <dgm:spPr/>
    </dgm:pt>
    <dgm:pt modelId="{69CE596A-AFBA-47CC-AE3D-F31F3B16DFA6}" type="sibTrans" cxnId="{0FA43AB1-7E09-4299-9FB9-8158D3409844}">
      <dgm:prSet/>
      <dgm:spPr/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LinFactNeighborX="1049" custLinFactNeighborY="-10782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D928EB7E-1CC3-4B26-B6B7-4B05386F33DF}" type="presOf" srcId="{F1BEACE0-19CD-4590-AECB-D4E5D67CC88D}" destId="{9ECD1787-0570-454F-8E59-98F6652D9B92}" srcOrd="0" destOrd="1" presId="urn:microsoft.com/office/officeart/2005/8/layout/list1"/>
    <dgm:cxn modelId="{6F28CD84-2E88-4884-B79C-D22F80E1BC00}" srcId="{7EB5095F-3C33-4737-9970-03C1CCD00B3A}" destId="{F1BEACE0-19CD-4590-AECB-D4E5D67CC88D}" srcOrd="1" destOrd="0" parTransId="{5A2559F0-ED5C-4432-9B2E-032DCE98EF94}" sibTransId="{B45779E9-A81C-4E53-B6A6-5FE7F484FE33}"/>
    <dgm:cxn modelId="{0FA43AB1-7E09-4299-9FB9-8158D3409844}" srcId="{7EB5095F-3C33-4737-9970-03C1CCD00B3A}" destId="{0D1855E4-6A54-46CB-A413-4D0A4BF3EE0C}" srcOrd="2" destOrd="0" parTransId="{16AE5659-1488-4375-BB56-103FCF102B69}" sibTransId="{69CE596A-AFBA-47CC-AE3D-F31F3B16DFA6}"/>
    <dgm:cxn modelId="{C0AE18C1-030C-421D-AC58-7F9B3A3A4800}" type="presOf" srcId="{0D1855E4-6A54-46CB-A413-4D0A4BF3EE0C}" destId="{9ECD1787-0570-454F-8E59-98F6652D9B92}" srcOrd="0" destOrd="2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Method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dirty="0">
              <a:latin typeface="+mj-lt"/>
            </a:rPr>
            <a:t>N photon times are drawn from a gaussian distribution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59919F6C-6A70-4889-AFE6-26CC0038FC6F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dirty="0">
              <a:latin typeface="+mj-lt"/>
            </a:rPr>
            <a:t>The dead time of the detector causes some counts to be lost (especially  at the end of the Pulse)</a:t>
          </a:r>
        </a:p>
      </dgm:t>
    </dgm:pt>
    <dgm:pt modelId="{C336BA86-83D6-4CEF-9188-B47A846E6D17}" type="sibTrans" cxnId="{B5B8E2D0-4BB1-4ED6-9425-1540D8704269}">
      <dgm:prSet/>
      <dgm:spPr/>
      <dgm:t>
        <a:bodyPr/>
        <a:lstStyle/>
        <a:p>
          <a:endParaRPr lang="en-GB"/>
        </a:p>
      </dgm:t>
    </dgm:pt>
    <dgm:pt modelId="{483D1A20-837D-4388-A4D4-E1BA7C1DB469}" type="parTrans" cxnId="{B5B8E2D0-4BB1-4ED6-9425-1540D8704269}">
      <dgm:prSet/>
      <dgm:spPr/>
      <dgm:t>
        <a:bodyPr/>
        <a:lstStyle/>
        <a:p>
          <a:endParaRPr lang="en-GB"/>
        </a:p>
      </dgm:t>
    </dgm:pt>
    <dgm:pt modelId="{4ECC8ED4-EA37-40BA-986A-C55757789D28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dirty="0">
              <a:latin typeface="+mj-lt"/>
            </a:rPr>
            <a:t>The effect is worse the more photons per pulse </a:t>
          </a:r>
        </a:p>
      </dgm:t>
    </dgm:pt>
    <dgm:pt modelId="{18E0368E-3EF5-497C-8DE7-D01473E2D169}" type="parTrans" cxnId="{1C70DB36-5A96-42D5-AD00-9F78CDAF7D9A}">
      <dgm:prSet/>
      <dgm:spPr/>
      <dgm:t>
        <a:bodyPr/>
        <a:lstStyle/>
        <a:p>
          <a:endParaRPr lang="en-GB"/>
        </a:p>
      </dgm:t>
    </dgm:pt>
    <dgm:pt modelId="{776E32B9-5DC1-4DFE-8A91-D58C0B5B4101}" type="sibTrans" cxnId="{1C70DB36-5A96-42D5-AD00-9F78CDAF7D9A}">
      <dgm:prSet/>
      <dgm:spPr/>
      <dgm:t>
        <a:bodyPr/>
        <a:lstStyle/>
        <a:p>
          <a:endParaRPr lang="en-GB"/>
        </a:p>
      </dgm:t>
    </dgm:pt>
    <dgm:pt modelId="{C425BE5B-B18E-4477-8D9D-CF1161838389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dirty="0">
              <a:latin typeface="+mj-lt"/>
            </a:rPr>
            <a:t>This illustrates why we must filter the light </a:t>
          </a:r>
        </a:p>
      </dgm:t>
    </dgm:pt>
    <dgm:pt modelId="{00931898-1498-4771-83C5-EAF4733CADE6}" type="parTrans" cxnId="{A02561AA-1DAD-4B52-A8E3-A663330F1328}">
      <dgm:prSet/>
      <dgm:spPr/>
      <dgm:t>
        <a:bodyPr/>
        <a:lstStyle/>
        <a:p>
          <a:endParaRPr lang="en-GB"/>
        </a:p>
      </dgm:t>
    </dgm:pt>
    <dgm:pt modelId="{04C7F27B-232F-40C1-B004-2BFE06576816}" type="sibTrans" cxnId="{A02561AA-1DAD-4B52-A8E3-A663330F1328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LinFactNeighborX="229" custLinFactNeighborY="795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1C70DB36-5A96-42D5-AD00-9F78CDAF7D9A}" srcId="{7EB5095F-3C33-4737-9970-03C1CCD00B3A}" destId="{4ECC8ED4-EA37-40BA-986A-C55757789D28}" srcOrd="2" destOrd="0" parTransId="{18E0368E-3EF5-497C-8DE7-D01473E2D169}" sibTransId="{776E32B9-5DC1-4DFE-8A91-D58C0B5B4101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43D5469-E5D4-43A6-B2CF-953E14B725F4}" type="presOf" srcId="{C425BE5B-B18E-4477-8D9D-CF1161838389}" destId="{9ECD1787-0570-454F-8E59-98F6652D9B92}" srcOrd="0" destOrd="3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B3A5EB8B-FADB-4714-9697-DB8BC824F026}" type="presOf" srcId="{4ECC8ED4-EA37-40BA-986A-C55757789D28}" destId="{9ECD1787-0570-454F-8E59-98F6652D9B92}" srcOrd="0" destOrd="2" presId="urn:microsoft.com/office/officeart/2005/8/layout/list1"/>
    <dgm:cxn modelId="{A02561AA-1DAD-4B52-A8E3-A663330F1328}" srcId="{7EB5095F-3C33-4737-9970-03C1CCD00B3A}" destId="{C425BE5B-B18E-4477-8D9D-CF1161838389}" srcOrd="3" destOrd="0" parTransId="{00931898-1498-4771-83C5-EAF4733CADE6}" sibTransId="{04C7F27B-232F-40C1-B004-2BFE06576816}"/>
    <dgm:cxn modelId="{EB3387C5-7B75-4CBC-9D4D-9F20883232C2}" type="presOf" srcId="{59919F6C-6A70-4889-AFE6-26CC0038FC6F}" destId="{9ECD1787-0570-454F-8E59-98F6652D9B92}" srcOrd="0" destOrd="1" presId="urn:microsoft.com/office/officeart/2005/8/layout/list1"/>
    <dgm:cxn modelId="{B5B8E2D0-4BB1-4ED6-9425-1540D8704269}" srcId="{7EB5095F-3C33-4737-9970-03C1CCD00B3A}" destId="{59919F6C-6A70-4889-AFE6-26CC0038FC6F}" srcOrd="1" destOrd="0" parTransId="{483D1A20-837D-4388-A4D4-E1BA7C1DB469}" sibTransId="{C336BA86-83D6-4CEF-9188-B47A846E6D17}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These counts are the sum of poison distributions (divided by the number of turns) and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2CBEE36-735B-4F57-AEF8-E812508ECBDB}">
          <dgm:prSet phldrT="[Text]" custT="1"/>
          <dgm:spPr/>
          <dgm:t>
            <a:bodyPr/>
            <a:lstStyle/>
            <a:p>
              <a:pPr>
                <a:spcBef>
                  <a:spcPts val="1200"/>
                </a:spcBef>
                <a:spcAft>
                  <a:spcPts val="1200"/>
                </a:spcAft>
              </a:pPr>
              <a14:m>
                <m:oMath xmlns:m="http://schemas.openxmlformats.org/officeDocument/2006/math">
                  <m:sSub>
                    <m:sSubPr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i="1">
                          <a:latin typeface="Cambria Math" panose="02040503050406030204" pitchFamily="18" charset="0"/>
                        </a:rPr>
                        <m:t>𝑘</m:t>
                      </m:r>
                    </m:e>
                    <m:sub>
                      <m:r>
                        <a:rPr lang="en-GB" sz="1400" i="1">
                          <a:latin typeface="Cambria Math" panose="02040503050406030204" pitchFamily="18" charset="0"/>
                        </a:rPr>
                        <m:t>𝑙𝑜𝑤𝑒𝑟</m:t>
                      </m:r>
                    </m:sub>
                  </m:sSub>
                  <m:r>
                    <a:rPr lang="en-GB" sz="1400" i="1">
                      <a:latin typeface="Cambria Math" panose="02040503050406030204" pitchFamily="18" charset="0"/>
                    </a:rPr>
                    <m:t>=</m:t>
                  </m:r>
                  <m:r>
                    <a:rPr lang="en-GB" sz="1400" i="1">
                      <a:latin typeface="Cambria Math" panose="02040503050406030204" pitchFamily="18" charset="0"/>
                    </a:rPr>
                    <m:t>𝑘</m:t>
                  </m:r>
                  <m:sSup>
                    <m:sSupPr>
                      <m:ctrlPr>
                        <a:rPr lang="en-GB" sz="1400" i="1">
                          <a:latin typeface="Cambria Math" panose="02040503050406030204" pitchFamily="18" charset="0"/>
                        </a:rPr>
                      </m:ctrlPr>
                    </m:sSupPr>
                    <m:e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  <m:r>
                                    <a:rPr lang="en-GB" sz="1400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rad>
                            </m:den>
                          </m:f>
                        </m:e>
                      </m:d>
                    </m:e>
                    <m:sup>
                      <m:r>
                        <a:rPr lang="en-GB" sz="1400" i="1">
                          <a:latin typeface="Cambria Math" panose="02040503050406030204" pitchFamily="18" charset="0"/>
                        </a:rPr>
                        <m:t>3</m:t>
                      </m:r>
                    </m:sup>
                  </m:sSup>
                </m:oMath>
              </a14:m>
              <a:r>
                <a:rPr lang="en-GB" sz="1400" dirty="0">
                  <a:latin typeface="NimbusRomNo9L-Medi"/>
                </a:rPr>
                <a:t> 	</a:t>
              </a:r>
              <a:r>
                <a:rPr lang="en-GB" sz="1400" dirty="0"/>
                <a:t> </a:t>
              </a:r>
              <a14:m>
                <m:oMath xmlns:m="http://schemas.openxmlformats.org/officeDocument/2006/math">
                  <m:sSub>
                    <m:sSubPr>
                      <m:ctrlPr>
                        <a:rPr lang="en-GB" sz="140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i="1">
                          <a:latin typeface="Cambria Math" panose="02040503050406030204" pitchFamily="18" charset="0"/>
                        </a:rPr>
                        <m:t>𝑘</m:t>
                      </m:r>
                    </m:e>
                    <m:sub>
                      <m:r>
                        <a:rPr lang="en-GB" sz="1400" i="1">
                          <a:latin typeface="Cambria Math" panose="02040503050406030204" pitchFamily="18" charset="0"/>
                        </a:rPr>
                        <m:t>𝑢𝑝𝑒𝑟</m:t>
                      </m:r>
                    </m:sub>
                  </m:sSub>
                  <m:r>
                    <a:rPr lang="en-GB" sz="1400" i="1">
                      <a:latin typeface="Cambria Math" panose="02040503050406030204" pitchFamily="18" charset="0"/>
                    </a:rPr>
                    <m:t>=(</m:t>
                  </m:r>
                  <m:r>
                    <a:rPr lang="en-GB" sz="1400" i="1">
                      <a:latin typeface="Cambria Math" panose="02040503050406030204" pitchFamily="18" charset="0"/>
                    </a:rPr>
                    <m:t>𝑘</m:t>
                  </m:r>
                  <m:r>
                    <a:rPr lang="en-GB" sz="1400" i="1">
                      <a:latin typeface="Cambria Math" panose="02040503050406030204" pitchFamily="18" charset="0"/>
                    </a:rPr>
                    <m:t>+1)</m:t>
                  </m:r>
                  <m:sSup>
                    <m:sSupPr>
                      <m:ctrlPr>
                        <a:rPr lang="en-GB" sz="1400" i="1">
                          <a:latin typeface="Cambria Math" panose="02040503050406030204" pitchFamily="18" charset="0"/>
                        </a:rPr>
                      </m:ctrlPr>
                    </m:sSupPr>
                    <m:e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  <m:r>
                                    <a:rPr lang="en-GB" sz="1400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rad>
                            </m:den>
                          </m:f>
                        </m:e>
                      </m:d>
                    </m:e>
                    <m:sup>
                      <m:r>
                        <a:rPr lang="en-GB" sz="1400" i="1">
                          <a:latin typeface="Cambria Math" panose="02040503050406030204" pitchFamily="18" charset="0"/>
                        </a:rPr>
                        <m:t>3</m:t>
                      </m:r>
                    </m:sup>
                  </m:sSup>
                </m:oMath>
              </a14:m>
              <a:endParaRPr lang="en-GB" sz="1400" b="0" i="0" dirty="0"/>
            </a:p>
          </dgm:t>
        </dgm:pt>
      </mc:Choice>
      <mc:Fallback xmlns="">
        <dgm:pt modelId="{C2CBEE36-735B-4F57-AEF8-E812508ECBDB}">
          <dgm:prSet phldrT="[Text]" custT="1"/>
          <dgm:spPr/>
          <dgm:t>
            <a:bodyPr/>
            <a:lstStyle/>
            <a:p>
              <a:pPr>
                <a:spcBef>
                  <a:spcPts val="1200"/>
                </a:spcBef>
                <a:spcAft>
                  <a:spcPts val="1200"/>
                </a:spcAft>
              </a:pPr>
              <a:r>
                <a:rPr lang="en-GB" sz="1400" i="0">
                  <a:latin typeface="Cambria Math" panose="02040503050406030204" pitchFamily="18" charset="0"/>
                </a:rPr>
                <a:t>𝑘_𝑙𝑜𝑤𝑒𝑟=𝑘(1−9/𝑘−𝑧_(α/2)/(3√𝑘))^3</a:t>
              </a:r>
              <a:r>
                <a:rPr lang="en-GB" sz="1400" dirty="0">
                  <a:latin typeface="NimbusRomNo9L-Medi"/>
                </a:rPr>
                <a:t> 	</a:t>
              </a:r>
              <a:r>
                <a:rPr lang="en-GB" sz="1400" dirty="0"/>
                <a:t> </a:t>
              </a:r>
              <a:r>
                <a:rPr lang="en-GB" sz="1400" i="0">
                  <a:latin typeface="Cambria Math" panose="02040503050406030204" pitchFamily="18" charset="0"/>
                </a:rPr>
                <a:t>𝑘_𝑢𝑝𝑒𝑟=(𝑘+1)(1−9/(𝑘+1)−𝑧_(α/2)/(3√(𝑘+1)))^3</a:t>
              </a:r>
              <a:endParaRPr lang="en-GB" sz="1400" b="0" i="0" dirty="0"/>
            </a:p>
          </dgm:t>
        </dgm:pt>
      </mc:Fallback>
    </mc:AlternateConten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05BE1599-43A7-4A3D-A408-38DAC9CF7E25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The confidences interval can be conservatively estimated with the Byar’s method (Rothman and Boice, 1979)[2-3]</a:t>
          </a:r>
        </a:p>
      </dgm:t>
    </dgm:pt>
    <dgm:pt modelId="{9050054C-9DB2-4911-8CE9-BB545D0F5F63}" type="parTrans" cxnId="{F0FD8056-4A4A-40A5-8BD9-89AD3D32C4F2}">
      <dgm:prSet/>
      <dgm:spPr/>
      <dgm:t>
        <a:bodyPr/>
        <a:lstStyle/>
        <a:p>
          <a:endParaRPr lang="en-GB"/>
        </a:p>
      </dgm:t>
    </dgm:pt>
    <dgm:pt modelId="{1A33829A-3AD4-4CBB-966E-FB827E7B54A2}" type="sibTrans" cxnId="{F0FD8056-4A4A-40A5-8BD9-89AD3D32C4F2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F0FD8056-4A4A-40A5-8BD9-89AD3D32C4F2}" srcId="{7EB5095F-3C33-4737-9970-03C1CCD00B3A}" destId="{05BE1599-43A7-4A3D-A408-38DAC9CF7E25}" srcOrd="1" destOrd="0" parTransId="{9050054C-9DB2-4911-8CE9-BB545D0F5F63}" sibTransId="{1A33829A-3AD4-4CBB-966E-FB827E7B54A2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ED7B7EE7-C4CF-4967-8BF4-047CEC0F9F43}" type="presOf" srcId="{05BE1599-43A7-4A3D-A408-38DAC9CF7E25}" destId="{9ECD1787-0570-454F-8E59-98F6652D9B92}" srcOrd="0" destOrd="1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Optics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b="0" i="0" dirty="0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Detector </a:t>
          </a:r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50778117-2917-4323-B469-F6216A4CE10C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latin typeface="+mn-lt"/>
            </a:rPr>
            <a:t>Collecting and </a:t>
          </a:r>
          <a:r>
            <a:rPr lang="en-GB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dirty="0">
            <a:latin typeface="+mn-lt"/>
          </a:endParaRPr>
        </a:p>
      </dgm:t>
    </dgm:pt>
    <dgm:pt modelId="{EC28D508-5267-46AE-83CF-FA17F8B9EEC9}" type="parTrans" cxnId="{E65D0F1F-709C-476A-BB96-AA752565D96C}">
      <dgm:prSet/>
      <dgm:spPr/>
      <dgm:t>
        <a:bodyPr/>
        <a:lstStyle/>
        <a:p>
          <a:endParaRPr lang="en-GB"/>
        </a:p>
      </dgm:t>
    </dgm:pt>
    <dgm:pt modelId="{E1DADA87-EEF1-410E-980C-7D6C4CE210EE}" type="sibTrans" cxnId="{E65D0F1F-709C-476A-BB96-AA752565D96C}">
      <dgm:prSet/>
      <dgm:spPr/>
      <dgm:t>
        <a:bodyPr/>
        <a:lstStyle/>
        <a:p>
          <a:endParaRPr lang="en-GB"/>
        </a:p>
      </dgm:t>
    </dgm:pt>
    <dgm:pt modelId="{BC589705-73D1-4B7E-B1D6-93A019FDA127}">
      <dgm:prSet phldrT="[Text]"/>
      <dgm:spPr/>
      <dgm:t>
        <a:bodyPr/>
        <a:lstStyle/>
        <a:p>
          <a:r>
            <a:rPr lang="en-GB" dirty="0"/>
            <a:t>Electronics</a:t>
          </a:r>
          <a:r>
            <a:rPr lang="en-GB" baseline="0" dirty="0"/>
            <a:t> </a:t>
          </a:r>
          <a:endParaRPr lang="en-GB" dirty="0"/>
        </a:p>
      </dgm:t>
    </dgm:pt>
    <dgm:pt modelId="{3F40310A-D354-4A66-BEB2-7B9B5577BD1B}" type="parTrans" cxnId="{FB81E258-F7C8-4EB5-9E1B-58742D38FFB6}">
      <dgm:prSet/>
      <dgm:spPr/>
      <dgm:t>
        <a:bodyPr/>
        <a:lstStyle/>
        <a:p>
          <a:endParaRPr lang="en-GB"/>
        </a:p>
      </dgm:t>
    </dgm:pt>
    <dgm:pt modelId="{BFBEE3B7-4A91-412E-8683-496A306CB626}" type="sibTrans" cxnId="{FB81E258-F7C8-4EB5-9E1B-58742D38FFB6}">
      <dgm:prSet/>
      <dgm:spPr/>
      <dgm:t>
        <a:bodyPr/>
        <a:lstStyle/>
        <a:p>
          <a:endParaRPr lang="en-GB"/>
        </a:p>
      </dgm:t>
    </dgm:pt>
    <dgm:pt modelId="{FB12F506-DD20-4801-AAAA-9FA51B2C7D91}">
      <dgm:prSet phldrT="[Text]"/>
      <dgm:spPr/>
      <dgm:t>
        <a:bodyPr/>
        <a:lstStyle/>
        <a:p>
          <a:pPr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dirty="0">
            <a:latin typeface="+mn-lt"/>
          </a:endParaRPr>
        </a:p>
      </dgm:t>
    </dgm:pt>
    <dgm:pt modelId="{2083D101-8547-499B-A771-A2933BE66CBA}" type="parTrans" cxnId="{AB1BE88F-9F98-43ED-875A-39AE88E0D738}">
      <dgm:prSet/>
      <dgm:spPr/>
      <dgm:t>
        <a:bodyPr/>
        <a:lstStyle/>
        <a:p>
          <a:endParaRPr lang="en-GB"/>
        </a:p>
      </dgm:t>
    </dgm:pt>
    <dgm:pt modelId="{FFFB47C7-FD63-4AE8-868D-AD0FBFB7442D}" type="sibTrans" cxnId="{AB1BE88F-9F98-43ED-875A-39AE88E0D738}">
      <dgm:prSet/>
      <dgm:spPr/>
      <dgm:t>
        <a:bodyPr/>
        <a:lstStyle/>
        <a:p>
          <a:endParaRPr lang="en-GB"/>
        </a:p>
      </dgm:t>
    </dgm:pt>
    <dgm:pt modelId="{D4C1B24B-149F-4DE3-8D99-34F2A1E58F0C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01048315-3093-4343-A413-8FBA8F1E86A1}" type="parTrans" cxnId="{B5F78DFC-22AF-4D2C-9EA6-30FD1A011373}">
      <dgm:prSet/>
      <dgm:spPr/>
      <dgm:t>
        <a:bodyPr/>
        <a:lstStyle/>
        <a:p>
          <a:endParaRPr lang="en-GB"/>
        </a:p>
      </dgm:t>
    </dgm:pt>
    <dgm:pt modelId="{C0ED723A-69BE-4589-984C-17130F89B724}" type="sibTrans" cxnId="{B5F78DFC-22AF-4D2C-9EA6-30FD1A011373}">
      <dgm:prSet/>
      <dgm:spPr/>
      <dgm:t>
        <a:bodyPr/>
        <a:lstStyle/>
        <a:p>
          <a:endParaRPr lang="en-GB"/>
        </a:p>
      </dgm:t>
    </dgm:pt>
    <dgm:pt modelId="{073882B9-DD28-4D75-9D65-5FA840614DAE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dirty="0">
              <a:latin typeface="Arial"/>
              <a:cs typeface="Times New Roman"/>
            </a:rPr>
            <a:t>,</a:t>
          </a:r>
          <a:endParaRPr lang="en-GB" dirty="0">
            <a:latin typeface="+mn-lt"/>
          </a:endParaRPr>
        </a:p>
      </dgm:t>
    </dgm:pt>
    <dgm:pt modelId="{37C05D90-56E5-44B3-AA33-1DD8B4BA457A}" type="parTrans" cxnId="{8DF4B483-1C64-4D82-811A-74ACBF74B8BD}">
      <dgm:prSet/>
      <dgm:spPr/>
      <dgm:t>
        <a:bodyPr/>
        <a:lstStyle/>
        <a:p>
          <a:endParaRPr lang="en-GB"/>
        </a:p>
      </dgm:t>
    </dgm:pt>
    <dgm:pt modelId="{29F19CD7-DB09-4A72-956B-A58B37C2159C}" type="sibTrans" cxnId="{8DF4B483-1C64-4D82-811A-74ACBF74B8BD}">
      <dgm:prSet/>
      <dgm:spPr/>
      <dgm:t>
        <a:bodyPr/>
        <a:lstStyle/>
        <a:p>
          <a:endParaRPr lang="en-GB"/>
        </a:p>
      </dgm:t>
    </dgm:pt>
    <dgm:pt modelId="{1A8368E3-D869-4944-A457-3A2E4BB36213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Software</a:t>
          </a:r>
        </a:p>
      </dgm:t>
    </dgm:pt>
    <dgm:pt modelId="{873065F7-70D1-4965-9334-DD53633D07EE}" type="parTrans" cxnId="{0DDA7003-52AE-4194-8F8C-12E9F876FAD6}">
      <dgm:prSet/>
      <dgm:spPr/>
      <dgm:t>
        <a:bodyPr/>
        <a:lstStyle/>
        <a:p>
          <a:endParaRPr lang="en-GB"/>
        </a:p>
      </dgm:t>
    </dgm:pt>
    <dgm:pt modelId="{6F9F5A4A-EF31-4DEF-BF80-FAC156A4C05F}" type="sibTrans" cxnId="{0DDA7003-52AE-4194-8F8C-12E9F876FAD6}">
      <dgm:prSet/>
      <dgm:spPr/>
      <dgm:t>
        <a:bodyPr/>
        <a:lstStyle/>
        <a:p>
          <a:endParaRPr lang="en-GB"/>
        </a:p>
      </dgm:t>
    </dgm:pt>
    <dgm:pt modelId="{03C07F3C-988B-4B48-AF90-528D642030E4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Acquisition of counts</a:t>
          </a:r>
        </a:p>
      </dgm:t>
    </dgm:pt>
    <dgm:pt modelId="{2B6A21D1-0BBC-4028-9B0A-11D9011C748F}" type="parTrans" cxnId="{55DCE07D-8C68-4338-AC6B-D8E38ABE4E93}">
      <dgm:prSet/>
      <dgm:spPr/>
      <dgm:t>
        <a:bodyPr/>
        <a:lstStyle/>
        <a:p>
          <a:endParaRPr lang="en-GB"/>
        </a:p>
      </dgm:t>
    </dgm:pt>
    <dgm:pt modelId="{8D26A8D2-CA93-4366-82E6-E12B6DC2F5E7}" type="sibTrans" cxnId="{55DCE07D-8C68-4338-AC6B-D8E38ABE4E93}">
      <dgm:prSet/>
      <dgm:spPr/>
      <dgm:t>
        <a:bodyPr/>
        <a:lstStyle/>
        <a:p>
          <a:endParaRPr lang="en-GB"/>
        </a:p>
      </dgm:t>
    </dgm:pt>
    <dgm:pt modelId="{F01E233D-82C3-42D9-B76D-97FD37DD5A34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dirty="0">
            <a:latin typeface="+mn-lt"/>
          </a:endParaRPr>
        </a:p>
      </dgm:t>
    </dgm:pt>
    <dgm:pt modelId="{EC20070C-87E3-467B-A1CB-7E32CFAA9694}" type="parTrans" cxnId="{6544991A-F834-469C-BC87-779696938D39}">
      <dgm:prSet/>
      <dgm:spPr/>
      <dgm:t>
        <a:bodyPr/>
        <a:lstStyle/>
        <a:p>
          <a:endParaRPr lang="en-GB"/>
        </a:p>
      </dgm:t>
    </dgm:pt>
    <dgm:pt modelId="{99C28C44-E47A-4502-8AAA-A3B7C1450838}" type="sibTrans" cxnId="{6544991A-F834-469C-BC87-779696938D39}">
      <dgm:prSet/>
      <dgm:spPr/>
      <dgm:t>
        <a:bodyPr/>
        <a:lstStyle/>
        <a:p>
          <a:endParaRPr lang="en-GB"/>
        </a:p>
      </dgm:t>
    </dgm:pt>
    <dgm:pt modelId="{65996F15-D15E-4D4B-9E2C-27E8290B0247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latin typeface="+mn-lt"/>
            </a:rPr>
            <a:t>Corrects for detector artefacts</a:t>
          </a:r>
        </a:p>
      </dgm:t>
    </dgm:pt>
    <dgm:pt modelId="{5E68010B-A758-4E7F-B2E5-328EE1AC3F07}" type="parTrans" cxnId="{89EE5C68-BE6C-466B-8051-5B846F5D81A1}">
      <dgm:prSet/>
      <dgm:spPr/>
      <dgm:t>
        <a:bodyPr/>
        <a:lstStyle/>
        <a:p>
          <a:endParaRPr lang="en-GB"/>
        </a:p>
      </dgm:t>
    </dgm:pt>
    <dgm:pt modelId="{3E2BE00E-26A7-4D26-8BEF-45F5BA3CA4E9}" type="sibTrans" cxnId="{89EE5C68-BE6C-466B-8051-5B846F5D81A1}">
      <dgm:prSet/>
      <dgm:spPr/>
      <dgm:t>
        <a:bodyPr/>
        <a:lstStyle/>
        <a:p>
          <a:endParaRPr lang="en-GB"/>
        </a:p>
      </dgm:t>
    </dgm:pt>
    <dgm:pt modelId="{F6A29789-C75E-4DC0-A5F4-6AC05531FFE6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and forms the histogram  </a:t>
          </a:r>
        </a:p>
      </dgm:t>
    </dgm:pt>
    <dgm:pt modelId="{CF56197C-994E-4B40-A5D7-323FEE61C043}" type="parTrans" cxnId="{C8DBCBAC-5983-44D7-86C0-BA5764515309}">
      <dgm:prSet/>
      <dgm:spPr/>
      <dgm:t>
        <a:bodyPr/>
        <a:lstStyle/>
        <a:p>
          <a:endParaRPr lang="en-GB"/>
        </a:p>
      </dgm:t>
    </dgm:pt>
    <dgm:pt modelId="{43A6CE01-6C61-4667-A32D-4BBF84C5D6F8}" type="sibTrans" cxnId="{C8DBCBAC-5983-44D7-86C0-BA576451530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5"/>
      <dgm:spPr/>
    </dgm:pt>
    <dgm:pt modelId="{A97C08BF-DAE9-409A-85E1-8E84F760AA85}" type="pres">
      <dgm:prSet presAssocID="{7EB5095F-3C33-4737-9970-03C1CCD00B3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5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5"/>
      <dgm:spPr/>
    </dgm:pt>
    <dgm:pt modelId="{A2DD762F-5DE1-46CA-8798-1FC20E28DC71}" type="pres">
      <dgm:prSet presAssocID="{84F576B4-3B46-4147-953D-4A3B65F07F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5">
        <dgm:presLayoutVars>
          <dgm:bulletEnabled val="1"/>
        </dgm:presLayoutVars>
      </dgm:prSet>
      <dgm:spPr/>
    </dgm:pt>
    <dgm:pt modelId="{19D29296-01F4-4742-8282-D488197AF9F5}" type="pres">
      <dgm:prSet presAssocID="{E9630806-4442-492E-BBB0-9B03D24CC350}" presName="spaceBetweenRectangles" presStyleCnt="0"/>
      <dgm:spPr/>
    </dgm:pt>
    <dgm:pt modelId="{5C8926AC-2162-4B93-A8FE-A6CF54E87731}" type="pres">
      <dgm:prSet presAssocID="{BC589705-73D1-4B7E-B1D6-93A019FDA127}" presName="parentLin" presStyleCnt="0"/>
      <dgm:spPr/>
    </dgm:pt>
    <dgm:pt modelId="{D7901143-4341-467B-9307-8DC5B97F88D5}" type="pres">
      <dgm:prSet presAssocID="{BC589705-73D1-4B7E-B1D6-93A019FDA127}" presName="parentLeftMargin" presStyleLbl="node1" presStyleIdx="1" presStyleCnt="5"/>
      <dgm:spPr/>
    </dgm:pt>
    <dgm:pt modelId="{8C3ED9F4-0158-456D-A4CA-F79D8D0735BE}" type="pres">
      <dgm:prSet presAssocID="{BC589705-73D1-4B7E-B1D6-93A019FDA12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5CF0B0D-8917-4A24-B163-F4390EEC46A8}" type="pres">
      <dgm:prSet presAssocID="{BC589705-73D1-4B7E-B1D6-93A019FDA127}" presName="negativeSpace" presStyleCnt="0"/>
      <dgm:spPr/>
    </dgm:pt>
    <dgm:pt modelId="{9716A4F2-643E-4F1E-806A-514A070D3F5C}" type="pres">
      <dgm:prSet presAssocID="{BC589705-73D1-4B7E-B1D6-93A019FDA127}" presName="childText" presStyleLbl="conFgAcc1" presStyleIdx="2" presStyleCnt="5" custLinFactNeighborX="-42525" custLinFactNeighborY="795">
        <dgm:presLayoutVars>
          <dgm:bulletEnabled val="1"/>
        </dgm:presLayoutVars>
      </dgm:prSet>
      <dgm:spPr/>
    </dgm:pt>
    <dgm:pt modelId="{110B1917-DD3E-4DE0-A37F-3EE6562CFA3C}" type="pres">
      <dgm:prSet presAssocID="{BFBEE3B7-4A91-412E-8683-496A306CB626}" presName="spaceBetweenRectangles" presStyleCnt="0"/>
      <dgm:spPr/>
    </dgm:pt>
    <dgm:pt modelId="{9180CF38-505A-474E-BF9E-FA99CC9FF6F9}" type="pres">
      <dgm:prSet presAssocID="{1A8368E3-D869-4944-A457-3A2E4BB36213}" presName="parentLin" presStyleCnt="0"/>
      <dgm:spPr/>
    </dgm:pt>
    <dgm:pt modelId="{F5359CD3-5B52-4DC3-9921-A0B103C6A9AA}" type="pres">
      <dgm:prSet presAssocID="{1A8368E3-D869-4944-A457-3A2E4BB36213}" presName="parentLeftMargin" presStyleLbl="node1" presStyleIdx="2" presStyleCnt="5"/>
      <dgm:spPr/>
    </dgm:pt>
    <dgm:pt modelId="{024C91F5-2F9A-46FC-A0AA-1A99DBAFF089}" type="pres">
      <dgm:prSet presAssocID="{1A8368E3-D869-4944-A457-3A2E4BB3621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7569B24-2DA8-40E2-9E39-A02B50034771}" type="pres">
      <dgm:prSet presAssocID="{1A8368E3-D869-4944-A457-3A2E4BB36213}" presName="negativeSpace" presStyleCnt="0"/>
      <dgm:spPr/>
    </dgm:pt>
    <dgm:pt modelId="{CA252227-0331-4B7F-94CC-FA7A0E3A2BC2}" type="pres">
      <dgm:prSet presAssocID="{1A8368E3-D869-4944-A457-3A2E4BB36213}" presName="childText" presStyleLbl="conFgAcc1" presStyleIdx="3" presStyleCnt="5">
        <dgm:presLayoutVars>
          <dgm:bulletEnabled val="1"/>
        </dgm:presLayoutVars>
      </dgm:prSet>
      <dgm:spPr/>
    </dgm:pt>
    <dgm:pt modelId="{F9B7E4DF-BA1F-45DB-BDA4-38E541D54876}" type="pres">
      <dgm:prSet presAssocID="{6F9F5A4A-EF31-4DEF-BF80-FAC156A4C05F}" presName="spaceBetweenRectangles" presStyleCnt="0"/>
      <dgm:spPr/>
    </dgm:pt>
    <dgm:pt modelId="{041EA690-7DF4-42F7-941A-79A36CFCEBC5}" type="pres">
      <dgm:prSet presAssocID="{D4C1B24B-149F-4DE3-8D99-34F2A1E58F0C}" presName="parentLin" presStyleCnt="0"/>
      <dgm:spPr/>
    </dgm:pt>
    <dgm:pt modelId="{3129F047-1ABA-449C-B233-A7DF637B3DFD}" type="pres">
      <dgm:prSet presAssocID="{D4C1B24B-149F-4DE3-8D99-34F2A1E58F0C}" presName="parentLeftMargin" presStyleLbl="node1" presStyleIdx="3" presStyleCnt="5"/>
      <dgm:spPr/>
    </dgm:pt>
    <dgm:pt modelId="{6161D22D-3365-4F3A-AA17-90677EFA21C8}" type="pres">
      <dgm:prSet presAssocID="{D4C1B24B-149F-4DE3-8D99-34F2A1E58F0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FCD1D8D-0B3D-45EF-B3ED-9028DC37D5A0}" type="pres">
      <dgm:prSet presAssocID="{D4C1B24B-149F-4DE3-8D99-34F2A1E58F0C}" presName="negativeSpace" presStyleCnt="0"/>
      <dgm:spPr/>
    </dgm:pt>
    <dgm:pt modelId="{66A3A470-754E-4089-9268-095D6957E4EB}" type="pres">
      <dgm:prSet presAssocID="{D4C1B24B-149F-4DE3-8D99-34F2A1E58F0C}" presName="childText" presStyleLbl="conFgAcc1" presStyleIdx="4" presStyleCnt="5" custLinFactNeighborX="-42525" custLinFactNeighborY="795">
        <dgm:presLayoutVars>
          <dgm:bulletEnabled val="1"/>
        </dgm:presLayoutVars>
      </dgm:prSet>
      <dgm:spPr/>
    </dgm:pt>
  </dgm:ptLst>
  <dgm:cxnLst>
    <dgm:cxn modelId="{0DDA7003-52AE-4194-8F8C-12E9F876FAD6}" srcId="{A7BA4416-62DF-438E-ACD9-633C7B9E17A1}" destId="{1A8368E3-D869-4944-A457-3A2E4BB36213}" srcOrd="3" destOrd="0" parTransId="{873065F7-70D1-4965-9334-DD53633D07EE}" sibTransId="{6F9F5A4A-EF31-4DEF-BF80-FAC156A4C05F}"/>
    <dgm:cxn modelId="{6544991A-F834-469C-BC87-779696938D39}" srcId="{073882B9-DD28-4D75-9D65-5FA840614DAE}" destId="{F01E233D-82C3-42D9-B76D-97FD37DD5A34}" srcOrd="0" destOrd="0" parTransId="{EC20070C-87E3-467B-A1CB-7E32CFAA9694}" sibTransId="{99C28C44-E47A-4502-8AAA-A3B7C1450838}"/>
    <dgm:cxn modelId="{E65D0F1F-709C-476A-BB96-AA752565D96C}" srcId="{7EB5095F-3C33-4737-9970-03C1CCD00B3A}" destId="{50778117-2917-4323-B469-F6216A4CE10C}" srcOrd="0" destOrd="0" parTransId="{EC28D508-5267-46AE-83CF-FA17F8B9EEC9}" sibTransId="{E1DADA87-EEF1-410E-980C-7D6C4CE210EE}"/>
    <dgm:cxn modelId="{CBE39124-5031-4E5B-AE87-A96C7899F12C}" type="presOf" srcId="{1A8368E3-D869-4944-A457-3A2E4BB36213}" destId="{024C91F5-2F9A-46FC-A0AA-1A99DBAFF089}" srcOrd="1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B560993B-9E35-4ED0-852E-AA82DEFB404A}" type="presOf" srcId="{D4C1B24B-149F-4DE3-8D99-34F2A1E58F0C}" destId="{3129F047-1ABA-449C-B233-A7DF637B3DFD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9EE5C68-BE6C-466B-8051-5B846F5D81A1}" srcId="{D4C1B24B-149F-4DE3-8D99-34F2A1E58F0C}" destId="{65996F15-D15E-4D4B-9E2C-27E8290B0247}" srcOrd="0" destOrd="0" parTransId="{5E68010B-A758-4E7F-B2E5-328EE1AC3F07}" sibTransId="{3E2BE00E-26A7-4D26-8BEF-45F5BA3CA4E9}"/>
    <dgm:cxn modelId="{51AB0174-8CEC-4E9B-952C-B206F1FC0545}" type="presOf" srcId="{F01E233D-82C3-42D9-B76D-97FD37DD5A34}" destId="{66A3A470-754E-4089-9268-095D6957E4EB}" srcOrd="0" destOrd="2" presId="urn:microsoft.com/office/officeart/2005/8/layout/list1"/>
    <dgm:cxn modelId="{FB81E258-F7C8-4EB5-9E1B-58742D38FFB6}" srcId="{A7BA4416-62DF-438E-ACD9-633C7B9E17A1}" destId="{BC589705-73D1-4B7E-B1D6-93A019FDA127}" srcOrd="2" destOrd="0" parTransId="{3F40310A-D354-4A66-BEB2-7B9B5577BD1B}" sibTransId="{BFBEE3B7-4A91-412E-8683-496A306CB62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55DCE07D-8C68-4338-AC6B-D8E38ABE4E93}" srcId="{1A8368E3-D869-4944-A457-3A2E4BB36213}" destId="{03C07F3C-988B-4B48-AF90-528D642030E4}" srcOrd="0" destOrd="0" parTransId="{2B6A21D1-0BBC-4028-9B0A-11D9011C748F}" sibTransId="{8D26A8D2-CA93-4366-82E6-E12B6DC2F5E7}"/>
    <dgm:cxn modelId="{CEF1E27D-C879-49D8-A72A-1D5189D9EA0C}" type="presOf" srcId="{F6A29789-C75E-4DC0-A5F4-6AC05531FFE6}" destId="{CA252227-0331-4B7F-94CC-FA7A0E3A2BC2}" srcOrd="0" destOrd="1" presId="urn:microsoft.com/office/officeart/2005/8/layout/list1"/>
    <dgm:cxn modelId="{2011527E-6633-4210-8D60-CA1FAB7CE9C6}" type="presOf" srcId="{073882B9-DD28-4D75-9D65-5FA840614DAE}" destId="{66A3A470-754E-4089-9268-095D6957E4EB}" srcOrd="0" destOrd="1" presId="urn:microsoft.com/office/officeart/2005/8/layout/list1"/>
    <dgm:cxn modelId="{8DF4B483-1C64-4D82-811A-74ACBF74B8BD}" srcId="{D4C1B24B-149F-4DE3-8D99-34F2A1E58F0C}" destId="{073882B9-DD28-4D75-9D65-5FA840614DAE}" srcOrd="1" destOrd="0" parTransId="{37C05D90-56E5-44B3-AA33-1DD8B4BA457A}" sibTransId="{29F19CD7-DB09-4A72-956B-A58B37C2159C}"/>
    <dgm:cxn modelId="{7814428D-3246-4CC5-82BA-6043FA286EC6}" type="presOf" srcId="{50778117-2917-4323-B469-F6216A4CE10C}" destId="{9ECD1787-0570-454F-8E59-98F6652D9B92}" srcOrd="0" destOrd="0" presId="urn:microsoft.com/office/officeart/2005/8/layout/list1"/>
    <dgm:cxn modelId="{AB1BE88F-9F98-43ED-875A-39AE88E0D738}" srcId="{BC589705-73D1-4B7E-B1D6-93A019FDA127}" destId="{FB12F506-DD20-4801-AAAA-9FA51B2C7D91}" srcOrd="0" destOrd="0" parTransId="{2083D101-8547-499B-A771-A2933BE66CBA}" sibTransId="{FFFB47C7-FD63-4AE8-868D-AD0FBFB7442D}"/>
    <dgm:cxn modelId="{80D26F95-5B3B-4B96-BC36-00426050F2A7}" type="presOf" srcId="{FB12F506-DD20-4801-AAAA-9FA51B2C7D91}" destId="{9716A4F2-643E-4F1E-806A-514A070D3F5C}" srcOrd="0" destOrd="0" presId="urn:microsoft.com/office/officeart/2005/8/layout/list1"/>
    <dgm:cxn modelId="{9088DB99-2101-46AD-946D-78058798DF0C}" type="presOf" srcId="{03C07F3C-988B-4B48-AF90-528D642030E4}" destId="{CA252227-0331-4B7F-94CC-FA7A0E3A2BC2}" srcOrd="0" destOrd="0" presId="urn:microsoft.com/office/officeart/2005/8/layout/list1"/>
    <dgm:cxn modelId="{ADC679A1-C743-420D-9845-496121377C4F}" type="presOf" srcId="{1A8368E3-D869-4944-A457-3A2E4BB36213}" destId="{F5359CD3-5B52-4DC3-9921-A0B103C6A9AA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C8DBCBAC-5983-44D7-86C0-BA5764515309}" srcId="{1A8368E3-D869-4944-A457-3A2E4BB36213}" destId="{F6A29789-C75E-4DC0-A5F4-6AC05531FFE6}" srcOrd="1" destOrd="0" parTransId="{CF56197C-994E-4B40-A5D7-323FEE61C043}" sibTransId="{43A6CE01-6C61-4667-A32D-4BBF84C5D6F8}"/>
    <dgm:cxn modelId="{D615A0AE-E01E-40D1-B995-FD9A7DAECC2C}" type="presOf" srcId="{BC589705-73D1-4B7E-B1D6-93A019FDA127}" destId="{D7901143-4341-467B-9307-8DC5B97F88D5}" srcOrd="0" destOrd="0" presId="urn:microsoft.com/office/officeart/2005/8/layout/list1"/>
    <dgm:cxn modelId="{2125A2BA-A593-4910-BE13-99FD352B9077}" type="presOf" srcId="{65996F15-D15E-4D4B-9E2C-27E8290B0247}" destId="{66A3A470-754E-4089-9268-095D6957E4EB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7647B5E3-A8EB-4DDF-8252-4B9D476E1753}" type="presOf" srcId="{BC589705-73D1-4B7E-B1D6-93A019FDA127}" destId="{8C3ED9F4-0158-456D-A4CA-F79D8D0735BE}" srcOrd="1" destOrd="0" presId="urn:microsoft.com/office/officeart/2005/8/layout/list1"/>
    <dgm:cxn modelId="{89360DEE-F37E-4F35-B417-BB14D83DB041}" type="presOf" srcId="{D4C1B24B-149F-4DE3-8D99-34F2A1E58F0C}" destId="{6161D22D-3365-4F3A-AA17-90677EFA21C8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B5F78DFC-22AF-4D2C-9EA6-30FD1A011373}" srcId="{A7BA4416-62DF-438E-ACD9-633C7B9E17A1}" destId="{D4C1B24B-149F-4DE3-8D99-34F2A1E58F0C}" srcOrd="4" destOrd="0" parTransId="{01048315-3093-4343-A413-8FBA8F1E86A1}" sibTransId="{C0ED723A-69BE-4589-984C-17130F89B724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  <dgm:cxn modelId="{F829E4BA-57CD-4C43-9894-2B9C7EFFB21D}" type="presParOf" srcId="{6641E4D2-7BF2-4EC1-95BB-F4B97A91E209}" destId="{19D29296-01F4-4742-8282-D488197AF9F5}" srcOrd="7" destOrd="0" presId="urn:microsoft.com/office/officeart/2005/8/layout/list1"/>
    <dgm:cxn modelId="{32CA72D3-F979-4C39-864F-D91FA9197CED}" type="presParOf" srcId="{6641E4D2-7BF2-4EC1-95BB-F4B97A91E209}" destId="{5C8926AC-2162-4B93-A8FE-A6CF54E87731}" srcOrd="8" destOrd="0" presId="urn:microsoft.com/office/officeart/2005/8/layout/list1"/>
    <dgm:cxn modelId="{94AF17F7-D047-4C3B-9964-5F89FEEACF45}" type="presParOf" srcId="{5C8926AC-2162-4B93-A8FE-A6CF54E87731}" destId="{D7901143-4341-467B-9307-8DC5B97F88D5}" srcOrd="0" destOrd="0" presId="urn:microsoft.com/office/officeart/2005/8/layout/list1"/>
    <dgm:cxn modelId="{742E7595-655D-4CAD-A7EE-7DB8021BE7EE}" type="presParOf" srcId="{5C8926AC-2162-4B93-A8FE-A6CF54E87731}" destId="{8C3ED9F4-0158-456D-A4CA-F79D8D0735BE}" srcOrd="1" destOrd="0" presId="urn:microsoft.com/office/officeart/2005/8/layout/list1"/>
    <dgm:cxn modelId="{67747F34-93B7-40D4-9DC7-C8A6B7D53C16}" type="presParOf" srcId="{6641E4D2-7BF2-4EC1-95BB-F4B97A91E209}" destId="{B5CF0B0D-8917-4A24-B163-F4390EEC46A8}" srcOrd="9" destOrd="0" presId="urn:microsoft.com/office/officeart/2005/8/layout/list1"/>
    <dgm:cxn modelId="{3287194A-8D68-4AEB-87EA-2D6FFA78347B}" type="presParOf" srcId="{6641E4D2-7BF2-4EC1-95BB-F4B97A91E209}" destId="{9716A4F2-643E-4F1E-806A-514A070D3F5C}" srcOrd="10" destOrd="0" presId="urn:microsoft.com/office/officeart/2005/8/layout/list1"/>
    <dgm:cxn modelId="{E6F19857-76E5-41F2-B936-D956AE302998}" type="presParOf" srcId="{6641E4D2-7BF2-4EC1-95BB-F4B97A91E209}" destId="{110B1917-DD3E-4DE0-A37F-3EE6562CFA3C}" srcOrd="11" destOrd="0" presId="urn:microsoft.com/office/officeart/2005/8/layout/list1"/>
    <dgm:cxn modelId="{3438032C-589E-4371-A252-DDB28301BA5C}" type="presParOf" srcId="{6641E4D2-7BF2-4EC1-95BB-F4B97A91E209}" destId="{9180CF38-505A-474E-BF9E-FA99CC9FF6F9}" srcOrd="12" destOrd="0" presId="urn:microsoft.com/office/officeart/2005/8/layout/list1"/>
    <dgm:cxn modelId="{0D6DF23B-7854-4D62-AE02-D7B84600B58C}" type="presParOf" srcId="{9180CF38-505A-474E-BF9E-FA99CC9FF6F9}" destId="{F5359CD3-5B52-4DC3-9921-A0B103C6A9AA}" srcOrd="0" destOrd="0" presId="urn:microsoft.com/office/officeart/2005/8/layout/list1"/>
    <dgm:cxn modelId="{8B5FDA5A-B8BD-45C9-B23C-5313E39F0471}" type="presParOf" srcId="{9180CF38-505A-474E-BF9E-FA99CC9FF6F9}" destId="{024C91F5-2F9A-46FC-A0AA-1A99DBAFF089}" srcOrd="1" destOrd="0" presId="urn:microsoft.com/office/officeart/2005/8/layout/list1"/>
    <dgm:cxn modelId="{59FB2566-F3C6-4565-9FB0-32D1EA996104}" type="presParOf" srcId="{6641E4D2-7BF2-4EC1-95BB-F4B97A91E209}" destId="{57569B24-2DA8-40E2-9E39-A02B50034771}" srcOrd="13" destOrd="0" presId="urn:microsoft.com/office/officeart/2005/8/layout/list1"/>
    <dgm:cxn modelId="{FC19B887-4E92-44CB-BFAF-F1A5C3CF0D36}" type="presParOf" srcId="{6641E4D2-7BF2-4EC1-95BB-F4B97A91E209}" destId="{CA252227-0331-4B7F-94CC-FA7A0E3A2BC2}" srcOrd="14" destOrd="0" presId="urn:microsoft.com/office/officeart/2005/8/layout/list1"/>
    <dgm:cxn modelId="{653555BA-C674-4F59-B912-1B93C3BE3CD1}" type="presParOf" srcId="{6641E4D2-7BF2-4EC1-95BB-F4B97A91E209}" destId="{F9B7E4DF-BA1F-45DB-BDA4-38E541D54876}" srcOrd="15" destOrd="0" presId="urn:microsoft.com/office/officeart/2005/8/layout/list1"/>
    <dgm:cxn modelId="{1FA938FE-D861-4B81-9B84-7B7D9DD79A99}" type="presParOf" srcId="{6641E4D2-7BF2-4EC1-95BB-F4B97A91E209}" destId="{041EA690-7DF4-42F7-941A-79A36CFCEBC5}" srcOrd="16" destOrd="0" presId="urn:microsoft.com/office/officeart/2005/8/layout/list1"/>
    <dgm:cxn modelId="{24811402-D97F-45BD-A417-1900D8142829}" type="presParOf" srcId="{041EA690-7DF4-42F7-941A-79A36CFCEBC5}" destId="{3129F047-1ABA-449C-B233-A7DF637B3DFD}" srcOrd="0" destOrd="0" presId="urn:microsoft.com/office/officeart/2005/8/layout/list1"/>
    <dgm:cxn modelId="{62DE7B52-76F7-49AE-ACFE-A468D19C18E2}" type="presParOf" srcId="{041EA690-7DF4-42F7-941A-79A36CFCEBC5}" destId="{6161D22D-3365-4F3A-AA17-90677EFA21C8}" srcOrd="1" destOrd="0" presId="urn:microsoft.com/office/officeart/2005/8/layout/list1"/>
    <dgm:cxn modelId="{6C9405E6-202E-4239-848B-05CFFEAAC943}" type="presParOf" srcId="{6641E4D2-7BF2-4EC1-95BB-F4B97A91E209}" destId="{DFCD1D8D-0B3D-45EF-B3ED-9028DC37D5A0}" srcOrd="17" destOrd="0" presId="urn:microsoft.com/office/officeart/2005/8/layout/list1"/>
    <dgm:cxn modelId="{FF2FBBB5-1279-448B-A551-57C64E16E292}" type="presParOf" srcId="{6641E4D2-7BF2-4EC1-95BB-F4B97A91E209}" destId="{66A3A470-754E-4089-9268-095D6957E4E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Process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b="0" i="0" dirty="0"/>
            <a:t>Many steps are necessary to</a:t>
          </a:r>
          <a:r>
            <a:rPr lang="en-GB" sz="1500" dirty="0">
              <a:latin typeface="+mj-lt"/>
            </a:rPr>
            <a:t>: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4B479B88-1E3F-4840-B22A-3F3EEBAD0786}">
      <dgm:prSet phldrT="[Text]"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b="0" i="0" dirty="0"/>
            <a:t>I have highlighted those steps relevant to error calculation </a:t>
          </a:r>
          <a:endParaRPr lang="en-GB" sz="1500" dirty="0">
            <a:latin typeface="+mj-lt"/>
          </a:endParaRPr>
        </a:p>
      </dgm:t>
    </dgm:pt>
    <dgm:pt modelId="{FFCC3597-2013-4ABA-B0BC-DFC64D794CC7}" type="parTrans" cxnId="{22117E48-E979-415C-B926-D784A81EEA9A}">
      <dgm:prSet/>
      <dgm:spPr/>
      <dgm:t>
        <a:bodyPr/>
        <a:lstStyle/>
        <a:p>
          <a:endParaRPr lang="en-GB"/>
        </a:p>
      </dgm:t>
    </dgm:pt>
    <dgm:pt modelId="{4E81AAE8-B6E8-42BE-A102-7ADBB0801518}" type="sibTrans" cxnId="{22117E48-E979-415C-B926-D784A81EEA9A}">
      <dgm:prSet/>
      <dgm:spPr/>
      <dgm:t>
        <a:bodyPr/>
        <a:lstStyle/>
        <a:p>
          <a:endParaRPr lang="en-GB"/>
        </a:p>
      </dgm:t>
    </dgm:pt>
    <dgm:pt modelId="{E15AC098-0ACC-4AB3-B880-73855FF8FACB}">
      <dgm:prSet phldrT="[Text]"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Correct for deadtime</a:t>
          </a:r>
          <a:endParaRPr lang="en-GB" sz="1500" dirty="0">
            <a:latin typeface="+mj-lt"/>
          </a:endParaRPr>
        </a:p>
      </dgm:t>
    </dgm:pt>
    <dgm:pt modelId="{C51739CF-03D7-4A9D-8967-E2B973088808}" type="parTrans" cxnId="{CF69DF45-03E1-4A52-9983-0188C4D2BDC1}">
      <dgm:prSet/>
      <dgm:spPr/>
      <dgm:t>
        <a:bodyPr/>
        <a:lstStyle/>
        <a:p>
          <a:endParaRPr lang="en-GB"/>
        </a:p>
      </dgm:t>
    </dgm:pt>
    <dgm:pt modelId="{47D83C03-9FCF-438B-80E3-42749357328A}" type="sibTrans" cxnId="{CF69DF45-03E1-4A52-9983-0188C4D2BDC1}">
      <dgm:prSet/>
      <dgm:spPr/>
      <dgm:t>
        <a:bodyPr/>
        <a:lstStyle/>
        <a:p>
          <a:endParaRPr lang="en-GB"/>
        </a:p>
      </dgm:t>
    </dgm:pt>
    <dgm:pt modelId="{8E79AA8A-9482-4860-9B7C-ABD4EEBAD12E}">
      <dgm:prSet phldrT="[Text]"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Validate histogram</a:t>
          </a:r>
          <a:endParaRPr lang="en-GB" sz="1500" dirty="0">
            <a:latin typeface="+mj-lt"/>
          </a:endParaRPr>
        </a:p>
      </dgm:t>
    </dgm:pt>
    <dgm:pt modelId="{8BCAB220-6243-4419-A8CB-3ED94E9E6798}" type="parTrans" cxnId="{ABECC89C-93C7-4AD9-8866-269656748634}">
      <dgm:prSet/>
      <dgm:spPr/>
      <dgm:t>
        <a:bodyPr/>
        <a:lstStyle/>
        <a:p>
          <a:endParaRPr lang="en-GB"/>
        </a:p>
      </dgm:t>
    </dgm:pt>
    <dgm:pt modelId="{BF53C1CF-722B-41DC-93A8-632E80060D2D}" type="sibTrans" cxnId="{ABECC89C-93C7-4AD9-8866-269656748634}">
      <dgm:prSet/>
      <dgm:spPr/>
      <dgm:t>
        <a:bodyPr/>
        <a:lstStyle/>
        <a:p>
          <a:endParaRPr lang="en-GB"/>
        </a:p>
      </dgm:t>
    </dgm:pt>
    <dgm:pt modelId="{217114A6-BE79-473E-A4B7-3DF4B7A43D55}">
      <dgm:prSet phldrT="[Text]"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Produce variables such as fractions of ghosts and satellites </a:t>
          </a:r>
          <a:endParaRPr lang="en-GB" sz="1500" dirty="0">
            <a:latin typeface="+mj-lt"/>
          </a:endParaRPr>
        </a:p>
      </dgm:t>
    </dgm:pt>
    <dgm:pt modelId="{DD4B8851-6E55-4594-93B0-45519658F7AE}" type="parTrans" cxnId="{B7A2E1F1-52F3-436F-8D57-302158D44991}">
      <dgm:prSet/>
      <dgm:spPr/>
      <dgm:t>
        <a:bodyPr/>
        <a:lstStyle/>
        <a:p>
          <a:endParaRPr lang="en-GB"/>
        </a:p>
      </dgm:t>
    </dgm:pt>
    <dgm:pt modelId="{D659AB1B-852E-46FA-AE32-B9DA591BD23D}" type="sibTrans" cxnId="{B7A2E1F1-52F3-436F-8D57-302158D44991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LinFactNeighborX="229" custLinFactNeighborY="795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3C1CE720-56B2-478F-AD7D-3BB40C384DE8}" type="presOf" srcId="{4B479B88-1E3F-4840-B22A-3F3EEBAD0786}" destId="{9ECD1787-0570-454F-8E59-98F6652D9B92}" srcOrd="0" destOrd="4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CF69DF45-03E1-4A52-9983-0188C4D2BDC1}" srcId="{7EB5095F-3C33-4737-9970-03C1CCD00B3A}" destId="{E15AC098-0ACC-4AB3-B880-73855FF8FACB}" srcOrd="1" destOrd="0" parTransId="{C51739CF-03D7-4A9D-8967-E2B973088808}" sibTransId="{47D83C03-9FCF-438B-80E3-42749357328A}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22117E48-E979-415C-B926-D784A81EEA9A}" srcId="{7EB5095F-3C33-4737-9970-03C1CCD00B3A}" destId="{4B479B88-1E3F-4840-B22A-3F3EEBAD0786}" srcOrd="4" destOrd="0" parTransId="{FFCC3597-2013-4ABA-B0BC-DFC64D794CC7}" sibTransId="{4E81AAE8-B6E8-42BE-A102-7ADBB0801518}"/>
    <dgm:cxn modelId="{E1494472-53B8-437B-9C6A-E3E72746F590}" type="presOf" srcId="{E15AC098-0ACC-4AB3-B880-73855FF8FACB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ABECC89C-93C7-4AD9-8866-269656748634}" srcId="{7EB5095F-3C33-4737-9970-03C1CCD00B3A}" destId="{8E79AA8A-9482-4860-9B7C-ABD4EEBAD12E}" srcOrd="2" destOrd="0" parTransId="{8BCAB220-6243-4419-A8CB-3ED94E9E6798}" sibTransId="{BF53C1CF-722B-41DC-93A8-632E80060D2D}"/>
    <dgm:cxn modelId="{026F8AC1-AFDC-4E4C-9DC1-A9A8A57EE8FE}" type="presOf" srcId="{8E79AA8A-9482-4860-9B7C-ABD4EEBAD12E}" destId="{9ECD1787-0570-454F-8E59-98F6652D9B92}" srcOrd="0" destOrd="2" presId="urn:microsoft.com/office/officeart/2005/8/layout/list1"/>
    <dgm:cxn modelId="{A86DE5EA-D853-4BA3-BDB3-90E2E51A2356}" type="presOf" srcId="{217114A6-BE79-473E-A4B7-3DF4B7A43D55}" destId="{9ECD1787-0570-454F-8E59-98F6652D9B92}" srcOrd="0" destOrd="3" presId="urn:microsoft.com/office/officeart/2005/8/layout/list1"/>
    <dgm:cxn modelId="{B7A2E1F1-52F3-436F-8D57-302158D44991}" srcId="{7EB5095F-3C33-4737-9970-03C1CCD00B3A}" destId="{217114A6-BE79-473E-A4B7-3DF4B7A43D55}" srcOrd="3" destOrd="0" parTransId="{DD4B8851-6E55-4594-93B0-45519658F7AE}" sibTransId="{D659AB1B-852E-46FA-AE32-B9DA591BD23D}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To account for detector artefacts or optical reflections, some buckets are labelled as invalid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C2CBEE36-735B-4F57-AEF8-E812508ECBD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b="0" i="0" dirty="0"/>
            <a:t>This introduces a systematic error</a:t>
          </a:r>
        </a:p>
      </dgm:t>
    </dgm:p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dgm:pt modelId="{CCEC3E90-1B98-4DFA-868F-7C95AA846A40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due to signal spill-over the satellite buckets next to filled buckets are invalidate </a:t>
          </a:r>
        </a:p>
      </dgm:t>
    </dgm:pt>
    <dgm:pt modelId="{C04179EF-C9C6-4136-B65F-63293A19BD33}" type="parTrans" cxnId="{2FB9D486-5846-4909-B648-DD901D348ACC}">
      <dgm:prSet/>
      <dgm:spPr/>
      <dgm:t>
        <a:bodyPr/>
        <a:lstStyle/>
        <a:p>
          <a:endParaRPr lang="en-GB"/>
        </a:p>
      </dgm:t>
    </dgm:pt>
    <dgm:pt modelId="{5D106F02-7E00-41E6-8EDC-37DF6CC313BD}" type="sibTrans" cxnId="{2FB9D486-5846-4909-B648-DD901D348ACC}">
      <dgm:prSet/>
      <dgm:spPr/>
      <dgm:t>
        <a:bodyPr/>
        <a:lstStyle/>
        <a:p>
          <a:endParaRPr lang="en-GB"/>
        </a:p>
      </dgm:t>
    </dgm:pt>
    <dgm:pt modelId="{B852C947-D045-4F38-A060-2567861AFFE6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Invalidated buckets are replaced with the mean value of their type and parity </a:t>
          </a:r>
        </a:p>
      </dgm:t>
    </dgm:pt>
    <dgm:pt modelId="{627D266F-E1FB-4A92-9A9A-FEA9EFD06297}" type="parTrans" cxnId="{43C78B7A-8268-4E3C-A306-E8886D683297}">
      <dgm:prSet/>
      <dgm:spPr/>
      <dgm:t>
        <a:bodyPr/>
        <a:lstStyle/>
        <a:p>
          <a:endParaRPr lang="en-GB"/>
        </a:p>
      </dgm:t>
    </dgm:pt>
    <dgm:pt modelId="{B6E5402F-F720-422A-A013-64D9AB98F106}" type="sibTrans" cxnId="{43C78B7A-8268-4E3C-A306-E8886D683297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27D501E-21E0-4413-BA43-8C5CD1690D36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dirty="0"/>
                <a:t> </a:t>
              </a:r>
              <a14:m>
                <m:oMath xmlns:m="http://schemas.openxmlformats.org/officeDocument/2006/math">
                  <m:rad>
                    <m:radPr>
                      <m:degHide m:val="on"/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radPr>
                    <m:deg/>
                    <m:e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𝑖𝑛𝑣𝑎𝑙𝑖𝑑</m:t>
                          </m:r>
                        </m:sub>
                      </m:sSub>
                    </m:e>
                  </m:rad>
                  <m:sSub>
                    <m:sSubPr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𝑣𝑎𝑙𝑖𝑑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sub>
                  </m:sSub>
                </m:oMath>
              </a14:m>
              <a:r>
                <a:rPr lang="en-GB" sz="1400" b="0" i="0" dirty="0"/>
                <a:t> </a:t>
              </a:r>
              <a:br>
                <a:rPr lang="en-GB" sz="1400" b="0" i="0" dirty="0"/>
              </a:br>
              <a:r>
                <a:rPr lang="en-GB" sz="1400" b="0" i="0" dirty="0"/>
                <a:t>where </a:t>
              </a:r>
              <a14:m>
                <m:oMath xmlns:m="http://schemas.openxmlformats.org/officeDocument/2006/math">
                  <m:sSub>
                    <m:sSubPr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GB" sz="1400" i="1">
                          <a:latin typeface="Cambria Math" panose="02040503050406030204" pitchFamily="18" charset="0"/>
                        </a:rPr>
                        <m:t>𝑣𝑎𝑙𝑖𝑑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</m:sub>
                  </m:sSub>
                </m:oMath>
              </a14:m>
              <a:r>
                <a:rPr lang="en-GB" sz="1400" b="0" i="0" dirty="0"/>
                <a:t>is the standard deviation of all  </a:t>
              </a:r>
            </a:p>
          </dgm:t>
        </dgm:pt>
      </mc:Choice>
      <mc:Fallback xmlns="">
        <dgm:pt modelId="{527D501E-21E0-4413-BA43-8C5CD1690D36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dirty="0"/>
                <a:t> </a:t>
              </a:r>
              <a:r>
                <a:rPr lang="en-GB" sz="1400" i="0">
                  <a:latin typeface="Cambria Math" panose="02040503050406030204" pitchFamily="18" charset="0"/>
                </a:rPr>
                <a:t>√(</a:t>
              </a:r>
              <a:r>
                <a:rPr lang="en-GB" sz="1400" b="0" i="0">
                  <a:latin typeface="Cambria Math" panose="02040503050406030204" pitchFamily="18" charset="0"/>
                </a:rPr>
                <a:t>𝑛_𝑖𝑛𝑣𝑎𝑙𝑖𝑑 ) </a:t>
              </a:r>
              <a:r>
                <a:rPr lang="en-GB" sz="14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𝜎_(</a:t>
              </a:r>
              <a:r>
                <a:rPr lang="en-GB" sz="1400" b="0" i="0">
                  <a:latin typeface="Cambria Math" panose="02040503050406030204" pitchFamily="18" charset="0"/>
                </a:rPr>
                <a:t>𝑣𝑎𝑙𝑖𝑑 )</a:t>
              </a:r>
              <a:r>
                <a:rPr lang="en-GB" sz="1400" b="0" i="0" dirty="0"/>
                <a:t> </a:t>
              </a:r>
              <a:br>
                <a:rPr lang="en-GB" sz="1400" b="0" i="0" dirty="0"/>
              </a:br>
              <a:r>
                <a:rPr lang="en-GB" sz="1400" b="0" i="0" dirty="0"/>
                <a:t>where </a:t>
              </a:r>
              <a:r>
                <a:rPr lang="en-GB" sz="14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𝜎_(</a:t>
              </a:r>
              <a:r>
                <a:rPr lang="en-GB" sz="1400" i="0">
                  <a:latin typeface="Cambria Math" panose="02040503050406030204" pitchFamily="18" charset="0"/>
                </a:rPr>
                <a:t>𝑣𝑎𝑙𝑖𝑑 )</a:t>
              </a:r>
              <a:r>
                <a:rPr lang="en-GB" sz="1400" b="0" i="0" dirty="0"/>
                <a:t>is the standard deviation of all  </a:t>
              </a:r>
            </a:p>
          </dgm:t>
        </dgm:pt>
      </mc:Fallback>
    </mc:AlternateContent>
    <dgm:pt modelId="{FDBA264E-34D7-4412-B9DA-F6B459BCC590}" type="parTrans" cxnId="{D2C321E8-78F0-4A99-9381-5FBE6C2CDA3F}">
      <dgm:prSet/>
      <dgm:spPr/>
      <dgm:t>
        <a:bodyPr/>
        <a:lstStyle/>
        <a:p>
          <a:endParaRPr lang="en-GB"/>
        </a:p>
      </dgm:t>
    </dgm:pt>
    <dgm:pt modelId="{033D129C-8099-4CEB-BCD9-5051017519BA}" type="sibTrans" cxnId="{D2C321E8-78F0-4A99-9381-5FBE6C2CDA3F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EC96E53A-36F1-4801-BBED-68052580D01A}" type="presOf" srcId="{527D501E-21E0-4413-BA43-8C5CD1690D36}" destId="{C1E695B6-6E1B-4B85-80BA-B9D5726BB44A}" srcOrd="0" destOrd="1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98D13B41-DA06-4639-B726-6DC807985929}" type="presOf" srcId="{B852C947-D045-4F38-A060-2567861AFFE6}" destId="{9ECD1787-0570-454F-8E59-98F6652D9B92}" srcOrd="0" destOrd="2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28D25478-48C6-4AB7-BD5C-A541EC84E724}" type="presOf" srcId="{CCEC3E90-1B98-4DFA-868F-7C95AA846A40}" destId="{9ECD1787-0570-454F-8E59-98F6652D9B92}" srcOrd="0" destOrd="1" presId="urn:microsoft.com/office/officeart/2005/8/layout/list1"/>
    <dgm:cxn modelId="{43C78B7A-8268-4E3C-A306-E8886D683297}" srcId="{7EB5095F-3C33-4737-9970-03C1CCD00B3A}" destId="{B852C947-D045-4F38-A060-2567861AFFE6}" srcOrd="2" destOrd="0" parTransId="{627D266F-E1FB-4A92-9A9A-FEA9EFD06297}" sibTransId="{B6E5402F-F720-422A-A013-64D9AB98F10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2FB9D486-5846-4909-B648-DD901D348ACC}" srcId="{7EB5095F-3C33-4737-9970-03C1CCD00B3A}" destId="{CCEC3E90-1B98-4DFA-868F-7C95AA846A40}" srcOrd="1" destOrd="0" parTransId="{C04179EF-C9C6-4136-B65F-63293A19BD33}" sibTransId="{5D106F02-7E00-41E6-8EDC-37DF6CC313BD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D2C321E8-78F0-4A99-9381-5FBE6C2CDA3F}" srcId="{84F576B4-3B46-4147-953D-4A3B65F07FD1}" destId="{527D501E-21E0-4413-BA43-8C5CD1690D36}" srcOrd="1" destOrd="0" parTransId="{FDBA264E-34D7-4412-B9DA-F6B459BCC590}" sibTransId="{033D129C-8099-4CEB-BCD9-5051017519BA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Method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b="0" i="0" dirty="0"/>
            <a:t>The RF bucket with is not a whole number of bins</a:t>
          </a:r>
          <a:endParaRPr lang="en-GB" sz="1500" dirty="0">
            <a:latin typeface="+mj-lt"/>
          </a:endParaRP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00F1E67C-F052-4343-948D-44F85624EB45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500" b="0" i="0" dirty="0"/>
            <a:t>The trapezium rule rule to find the charge in each</a:t>
          </a:r>
        </a:p>
      </dgm:t>
    </dgm:pt>
    <dgm:pt modelId="{1147074D-F69A-4D19-9A2A-196BD9C7EF21}" type="parTrans" cxnId="{DCE2B954-C78E-4127-979D-D329457F5551}">
      <dgm:prSet/>
      <dgm:spPr/>
      <dgm:t>
        <a:bodyPr/>
        <a:lstStyle/>
        <a:p>
          <a:endParaRPr lang="en-GB"/>
        </a:p>
      </dgm:t>
    </dgm:pt>
    <dgm:pt modelId="{20DFD547-00BE-4722-B44F-620321AFC7BA}" type="sibTrans" cxnId="{DCE2B954-C78E-4127-979D-D329457F5551}">
      <dgm:prSet/>
      <dgm:spPr/>
      <dgm:t>
        <a:bodyPr/>
        <a:lstStyle/>
        <a:p>
          <a:endParaRPr lang="en-GB"/>
        </a:p>
      </dgm:t>
    </dgm:pt>
    <dgm:pt modelId="{5208B559-62F5-45E7-ABC4-A6DF1BB0656F}">
      <dgm:prSet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bucket</a:t>
          </a:r>
        </a:p>
      </dgm:t>
    </dgm:pt>
    <dgm:pt modelId="{2E3A3B15-C027-40F0-8792-CB0B6F8A7D45}" type="parTrans" cxnId="{E8D879AB-75F8-4428-80B1-C283449764A4}">
      <dgm:prSet/>
      <dgm:spPr/>
      <dgm:t>
        <a:bodyPr/>
        <a:lstStyle/>
        <a:p>
          <a:endParaRPr lang="en-GB"/>
        </a:p>
      </dgm:t>
    </dgm:pt>
    <dgm:pt modelId="{1451EB51-6DE5-4180-A424-A359219518F2}" type="sibTrans" cxnId="{E8D879AB-75F8-4428-80B1-C283449764A4}">
      <dgm:prSet/>
      <dgm:spPr/>
      <dgm:t>
        <a:bodyPr/>
        <a:lstStyle/>
        <a:p>
          <a:endParaRPr lang="en-GB"/>
        </a:p>
      </dgm:t>
    </dgm:pt>
    <dgm:pt modelId="{6C1C194C-B49E-4C7B-8624-425E4FCAD1E5}">
      <dgm:prSet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bucked edge</a:t>
          </a:r>
        </a:p>
      </dgm:t>
    </dgm:pt>
    <dgm:pt modelId="{51C4C7E2-8A6B-49F0-B4BA-3F2A8529725A}" type="parTrans" cxnId="{9B8FF1DF-3AE4-4A17-8BD2-761FCF30F476}">
      <dgm:prSet/>
      <dgm:spPr/>
      <dgm:t>
        <a:bodyPr/>
        <a:lstStyle/>
        <a:p>
          <a:endParaRPr lang="en-GB"/>
        </a:p>
      </dgm:t>
    </dgm:pt>
    <dgm:pt modelId="{7F3D3CA9-89C5-4899-9081-1D61853F2C68}" type="sibTrans" cxnId="{9B8FF1DF-3AE4-4A17-8BD2-761FCF30F476}">
      <dgm:prSet/>
      <dgm:spPr/>
      <dgm:t>
        <a:bodyPr/>
        <a:lstStyle/>
        <a:p>
          <a:endParaRPr lang="en-GB"/>
        </a:p>
      </dgm:t>
    </dgm:pt>
    <dgm:pt modelId="{BBCD8F18-82B9-4E9C-B324-0BDA321F714A}">
      <dgm:prSet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500" b="0" i="0" dirty="0"/>
            <a:t>and bucket centre </a:t>
          </a:r>
        </a:p>
      </dgm:t>
    </dgm:pt>
    <dgm:pt modelId="{4834EDDC-6644-4C98-8E9D-F642755659AE}" type="parTrans" cxnId="{8116C0DF-F98E-48DF-B3B5-77A6484567B9}">
      <dgm:prSet/>
      <dgm:spPr/>
      <dgm:t>
        <a:bodyPr/>
        <a:lstStyle/>
        <a:p>
          <a:endParaRPr lang="en-GB"/>
        </a:p>
      </dgm:t>
    </dgm:pt>
    <dgm:pt modelId="{188B6738-0DC5-4D5D-A23C-9CAB2F1C6F8E}" type="sibTrans" cxnId="{8116C0DF-F98E-48DF-B3B5-77A6484567B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LinFactNeighborX="229" custLinFactNeighborY="795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CD476E19-FCD2-4D2B-B1DF-9EBABD6E956A}" type="presOf" srcId="{5208B559-62F5-45E7-ABC4-A6DF1BB0656F}" destId="{9ECD1787-0570-454F-8E59-98F6652D9B92}" srcOrd="0" destOrd="2" presId="urn:microsoft.com/office/officeart/2005/8/layout/list1"/>
    <dgm:cxn modelId="{1941B83C-5D71-475E-84E6-B875C2BE163A}" type="presOf" srcId="{6C1C194C-B49E-4C7B-8624-425E4FCAD1E5}" destId="{9ECD1787-0570-454F-8E59-98F6652D9B92}" srcOrd="0" destOrd="3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DCE2B954-C78E-4127-979D-D329457F5551}" srcId="{7EB5095F-3C33-4737-9970-03C1CCD00B3A}" destId="{00F1E67C-F052-4343-948D-44F85624EB45}" srcOrd="1" destOrd="0" parTransId="{1147074D-F69A-4D19-9A2A-196BD9C7EF21}" sibTransId="{20DFD547-00BE-4722-B44F-620321AFC7BA}"/>
    <dgm:cxn modelId="{CC61C878-BFD6-4E51-A088-1A58F171E640}" type="presOf" srcId="{00F1E67C-F052-4343-948D-44F85624EB45}" destId="{9ECD1787-0570-454F-8E59-98F6652D9B92}" srcOrd="0" destOrd="1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E8D879AB-75F8-4428-80B1-C283449764A4}" srcId="{7EB5095F-3C33-4737-9970-03C1CCD00B3A}" destId="{5208B559-62F5-45E7-ABC4-A6DF1BB0656F}" srcOrd="2" destOrd="0" parTransId="{2E3A3B15-C027-40F0-8792-CB0B6F8A7D45}" sibTransId="{1451EB51-6DE5-4180-A424-A359219518F2}"/>
    <dgm:cxn modelId="{8116C0DF-F98E-48DF-B3B5-77A6484567B9}" srcId="{7EB5095F-3C33-4737-9970-03C1CCD00B3A}" destId="{BBCD8F18-82B9-4E9C-B324-0BDA321F714A}" srcOrd="4" destOrd="0" parTransId="{4834EDDC-6644-4C98-8E9D-F642755659AE}" sibTransId="{188B6738-0DC5-4D5D-A23C-9CAB2F1C6F8E}"/>
    <dgm:cxn modelId="{9B8FF1DF-3AE4-4A17-8BD2-761FCF30F476}" srcId="{7EB5095F-3C33-4737-9970-03C1CCD00B3A}" destId="{6C1C194C-B49E-4C7B-8624-425E4FCAD1E5}" srcOrd="3" destOrd="0" parTransId="{51C4C7E2-8A6B-49F0-B4BA-3F2A8529725A}" sibTransId="{7F3D3CA9-89C5-4899-9081-1D61853F2C68}"/>
    <dgm:cxn modelId="{F48CD6F4-72F5-424F-85A8-29699C8A89B5}" type="presOf" srcId="{BBCD8F18-82B9-4E9C-B324-0BDA321F714A}" destId="{9ECD1787-0570-454F-8E59-98F6652D9B92}" srcOrd="0" destOrd="4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400" dirty="0"/>
            <a:t>Method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400" dirty="0"/>
            <a:t>We estimate the background count by averaging the valid edges</a:t>
          </a:r>
          <a:br>
            <a:rPr lang="en-GB" sz="1400" dirty="0"/>
          </a:br>
          <a:r>
            <a:rPr lang="en-GB" sz="1400" dirty="0"/>
            <a:t>in a window around each bucket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 custT="1"/>
      <dgm:spPr/>
      <dgm:t>
        <a:bodyPr/>
        <a:lstStyle/>
        <a:p>
          <a:r>
            <a:rPr lang="en-GB" sz="1400" dirty="0"/>
            <a:t>Error introduced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2CBEE36-735B-4F57-AEF8-E812508ECBDB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dirty="0"/>
                <a:t> </a:t>
              </a:r>
              <a14:m>
                <m:oMath xmlns:m="http://schemas.openxmlformats.org/officeDocument/2006/math">
                  <m:sSub>
                    <m:sSubPr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𝑏𝑎𝑠𝑒𝑙𝑖𝑛𝑒</m:t>
                      </m:r>
                    </m:sub>
                  </m:sSub>
                  <m:r>
                    <a:rPr lang="en-GB" sz="1400" i="1">
                      <a:latin typeface="Cambria Math" panose="02040503050406030204" pitchFamily="18" charset="0"/>
                    </a:rPr>
                    <m:t>=</m:t>
                  </m:r>
                  <m:rad>
                    <m:radPr>
                      <m:degHide m:val="on"/>
                      <m:ctrlPr>
                        <a:rPr lang="en-GB" sz="1400" i="1" smtClean="0">
                          <a:latin typeface="Cambria Math" panose="02040503050406030204" pitchFamily="18" charset="0"/>
                        </a:rPr>
                      </m:ctrlPr>
                    </m:radPr>
                    <m:deg/>
                    <m:e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𝑒𝑑𝑔𝑒𝑠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𝑣𝑎𝑙𝑖𝑑</m:t>
                          </m:r>
                        </m:den>
                      </m:f>
                    </m:e>
                  </m:rad>
                  <m:r>
                    <a:rPr lang="en-GB" sz="1400" b="0" i="1" smtClean="0">
                      <a:latin typeface="Cambria Math" panose="02040503050406030204" pitchFamily="18" charset="0"/>
                    </a:rPr>
                    <m:t>𝑟</m:t>
                  </m:r>
                </m:oMath>
              </a14:m>
              <a:endParaRPr lang="en-GB" sz="1400" b="0" i="0" dirty="0"/>
            </a:p>
          </dgm:t>
        </dgm:pt>
      </mc:Choice>
      <mc:Fallback xmlns="">
        <dgm:pt modelId="{C2CBEE36-735B-4F57-AEF8-E812508ECBDB}">
          <dgm:prSet phldrT="[Text]"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dirty="0"/>
                <a:t> </a:t>
              </a:r>
              <a:r>
                <a:rPr lang="en-GB" sz="14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𝜎_</a:t>
              </a:r>
              <a:r>
                <a:rPr lang="en-GB" sz="1400" b="0" i="0">
                  <a:latin typeface="Cambria Math" panose="02040503050406030204" pitchFamily="18" charset="0"/>
                </a:rPr>
                <a:t>𝑏𝑎𝑠𝑒𝑙𝑖𝑛𝑒</a:t>
              </a:r>
              <a:r>
                <a:rPr lang="en-GB" sz="1400" i="0">
                  <a:latin typeface="Cambria Math" panose="02040503050406030204" pitchFamily="18" charset="0"/>
                </a:rPr>
                <a:t>=√((∑_𝑖^𝑛▒𝑞_𝑒𝑑𝑔𝑒𝑠 )/(𝑛_𝑣𝑎𝑙𝑖𝑑))</a:t>
              </a:r>
              <a:r>
                <a:rPr lang="en-GB" sz="1400" b="0" i="0">
                  <a:latin typeface="Cambria Math" panose="02040503050406030204" pitchFamily="18" charset="0"/>
                </a:rPr>
                <a:t> 𝑟</a:t>
              </a:r>
              <a:endParaRPr lang="en-GB" sz="1400" b="0" i="0" dirty="0"/>
            </a:p>
          </dgm:t>
        </dgm:pt>
      </mc:Fallback>
    </mc:AlternateContent>
    <dgm:pt modelId="{561FD7D0-58F8-4BA1-8583-04C4236F4719}" type="parTrans" cxnId="{8F555722-90D8-4168-AAF0-7D7B26416813}">
      <dgm:prSet/>
      <dgm:spPr/>
      <dgm:t>
        <a:bodyPr/>
        <a:lstStyle/>
        <a:p>
          <a:endParaRPr lang="en-GB"/>
        </a:p>
      </dgm:t>
    </dgm:pt>
    <dgm:pt modelId="{549B5362-D019-435A-AFEE-89E4B955AE3E}" type="sibTrans" cxnId="{8F555722-90D8-4168-AAF0-7D7B2641681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5A803DA-6847-4372-B026-A122AEA2E696}">
          <dgm:prSet custT="1"/>
          <dgm:spPr/>
          <dgm:t>
            <a:bodyPr/>
            <a:lstStyle/>
            <a:p>
              <a:pPr>
                <a:spcAft>
                  <a:spcPts val="600"/>
                </a:spcAft>
              </a:pP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𝑏𝑎𝑠𝑙𝑖𝑛𝑒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sub>
                    </m:sSub>
                    <m:f>
                      <m:f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𝑒𝑑𝑔𝑒𝑠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𝑣𝑎𝑙𝑖𝑑</m:t>
                        </m:r>
                      </m:den>
                    </m:f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m:oMathPara>
              </a14:m>
              <a:endParaRPr lang="en-GB" sz="1400" dirty="0"/>
            </a:p>
          </dgm:t>
        </dgm:pt>
      </mc:Choice>
      <mc:Fallback xmlns="">
        <dgm:pt modelId="{55A803DA-6847-4372-B026-A122AEA2E696}">
          <dgm:prSet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i="0">
                  <a:latin typeface="Cambria Math" panose="02040503050406030204" pitchFamily="18" charset="0"/>
                </a:rPr>
                <a:t>𝑞_(</a:t>
              </a:r>
              <a:r>
                <a:rPr lang="en-GB" sz="1400" b="0" i="0">
                  <a:latin typeface="Cambria Math" panose="02040503050406030204" pitchFamily="18" charset="0"/>
                </a:rPr>
                <a:t>𝑏𝑎𝑠𝑙𝑖𝑛𝑒=) </a:t>
              </a:r>
              <a:r>
                <a:rPr lang="en-GB" sz="1400" i="0">
                  <a:latin typeface="Cambria Math" panose="02040503050406030204" pitchFamily="18" charset="0"/>
                </a:rPr>
                <a:t> (∑</a:t>
              </a:r>
              <a:r>
                <a:rPr lang="en-GB" sz="1400" b="0" i="0">
                  <a:latin typeface="Cambria Math" panose="02040503050406030204" pitchFamily="18" charset="0"/>
                </a:rPr>
                <a:t>_𝑖^𝑛▒𝑞_𝑒𝑑𝑔𝑒𝑠 )/(𝑛_𝑣𝑎𝑙𝑖𝑑) 𝑟</a:t>
              </a:r>
              <a:endParaRPr lang="en-GB" sz="1400" dirty="0"/>
            </a:p>
          </dgm:t>
        </dgm:pt>
      </mc:Fallback>
    </mc:AlternateContent>
    <dgm:pt modelId="{6E3483FE-40DF-4BBB-AB07-99C6758A0118}" type="parTrans" cxnId="{23743DAE-1CD8-41ED-A4B4-20D4DEB92975}">
      <dgm:prSet/>
      <dgm:spPr/>
      <dgm:t>
        <a:bodyPr/>
        <a:lstStyle/>
        <a:p>
          <a:endParaRPr lang="en-GB"/>
        </a:p>
      </dgm:t>
    </dgm:pt>
    <dgm:pt modelId="{ADF1E39A-03C0-4DAE-AB7C-DE7AF0827EDD}" type="sibTrans" cxnId="{23743DAE-1CD8-41ED-A4B4-20D4DEB9297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E629241-2629-4FF6-8874-6910220BF88A}">
          <dgm:prSet custT="1"/>
          <dgm:spPr/>
          <dgm:t>
            <a:bodyPr/>
            <a:lstStyle/>
            <a:p>
              <a:pPr>
                <a:spcAft>
                  <a:spcPts val="600"/>
                </a:spcAft>
              </a:pPr>
              <a14:m>
                <m:oMath xmlns:m="http://schemas.openxmlformats.org/officeDocument/2006/math">
                  <m:r>
                    <a:rPr lang="en-GB" sz="1400" i="1" smtClean="0">
                      <a:latin typeface="Cambria Math" panose="02040503050406030204" pitchFamily="18" charset="0"/>
                    </a:rPr>
                    <m:t>𝑟</m:t>
                  </m:r>
                  <m:r>
                    <a:rPr lang="en-GB" sz="1400" b="0" i="1" smtClean="0"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lang="en-GB" sz="1400" b="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𝑖𝑛𝑡𝑒𝑔𝑟𝑎𝑡𝑖𝑜𝑛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𝑤𝑖𝑑𝑡h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𝑐𝑒𝑛𝑡𝑒𝑟</m:t>
                      </m:r>
                    </m:num>
                    <m:den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𝑖𝑛𝑡𝑒𝑔𝑟𝑎𝑡𝑖𝑜𝑛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𝑤𝑖𝑑𝑡h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𝑒𝑑𝑔𝑒</m:t>
                      </m:r>
                    </m:den>
                  </m:f>
                </m:oMath>
              </a14:m>
              <a:r>
                <a:rPr lang="en-GB" sz="1400" dirty="0"/>
                <a:t>= </a:t>
              </a:r>
              <a14:m>
                <m:oMath xmlns:m="http://schemas.openxmlformats.org/officeDocument/2006/math">
                  <m:f>
                    <m:fPr>
                      <m:ctrlPr>
                        <a:rPr lang="en-GB" sz="1400" i="1" dirty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39</m:t>
                      </m:r>
                    </m:num>
                    <m:den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5</m:t>
                      </m:r>
                    </m:den>
                  </m:f>
                </m:oMath>
              </a14:m>
              <a:endParaRPr lang="en-GB" sz="1400" dirty="0"/>
            </a:p>
          </dgm:t>
        </dgm:pt>
      </mc:Choice>
      <mc:Fallback xmlns="">
        <dgm:pt modelId="{CE629241-2629-4FF6-8874-6910220BF88A}">
          <dgm:prSet custT="1"/>
          <dgm:spPr/>
          <dgm:t>
            <a:bodyPr/>
            <a:lstStyle/>
            <a:p>
              <a:pPr>
                <a:spcAft>
                  <a:spcPts val="600"/>
                </a:spcAft>
              </a:pPr>
              <a:r>
                <a:rPr lang="en-GB" sz="1400" i="0">
                  <a:latin typeface="Cambria Math" panose="02040503050406030204" pitchFamily="18" charset="0"/>
                </a:rPr>
                <a:t>𝑟</a:t>
              </a:r>
              <a:r>
                <a:rPr lang="en-GB" sz="1400" b="0" i="0">
                  <a:latin typeface="Cambria Math" panose="02040503050406030204" pitchFamily="18" charset="0"/>
                </a:rPr>
                <a:t>=(𝑖𝑛𝑡𝑒𝑔𝑟𝑎𝑡𝑖𝑜𝑛 𝑤𝑖𝑑𝑡ℎ 𝑐𝑒𝑛𝑡𝑒𝑟)/(𝑖𝑛𝑡𝑒𝑔𝑟𝑎𝑡𝑖𝑜𝑛 𝑤𝑖𝑑𝑡ℎ 𝑒𝑑𝑔𝑒)</a:t>
              </a:r>
              <a:r>
                <a:rPr lang="en-GB" sz="1400" dirty="0"/>
                <a:t>= </a:t>
              </a:r>
              <a:r>
                <a:rPr lang="en-GB" sz="1400" i="0" dirty="0">
                  <a:latin typeface="Cambria Math" panose="02040503050406030204" pitchFamily="18" charset="0"/>
                </a:rPr>
                <a:t>39/5</a:t>
              </a:r>
              <a:endParaRPr lang="en-GB" sz="1400" dirty="0"/>
            </a:p>
          </dgm:t>
        </dgm:pt>
      </mc:Fallback>
    </mc:AlternateContent>
    <dgm:pt modelId="{1CAE47F0-943A-40EF-8FFB-A16EA3F29FD8}" type="parTrans" cxnId="{47B64734-88C4-47D2-9C86-691460822312}">
      <dgm:prSet/>
      <dgm:spPr/>
      <dgm:t>
        <a:bodyPr/>
        <a:lstStyle/>
        <a:p>
          <a:endParaRPr lang="en-GB"/>
        </a:p>
      </dgm:t>
    </dgm:pt>
    <dgm:pt modelId="{03E8062E-DF38-4A1E-A81F-2AC6FF17735E}" type="sibTrans" cxnId="{47B64734-88C4-47D2-9C86-691460822312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8017D80B-FD7D-46E6-9F77-E8D9492F7DF7}" type="presOf" srcId="{C2CBEE36-735B-4F57-AEF8-E812508ECBDB}" destId="{C1E695B6-6E1B-4B85-80BA-B9D5726BB44A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8F555722-90D8-4168-AAF0-7D7B26416813}" srcId="{84F576B4-3B46-4147-953D-4A3B65F07FD1}" destId="{C2CBEE36-735B-4F57-AEF8-E812508ECBDB}" srcOrd="0" destOrd="0" parTransId="{561FD7D0-58F8-4BA1-8583-04C4236F4719}" sibTransId="{549B5362-D019-435A-AFEE-89E4B955AE3E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47B64734-88C4-47D2-9C86-691460822312}" srcId="{7EB5095F-3C33-4737-9970-03C1CCD00B3A}" destId="{CE629241-2629-4FF6-8874-6910220BF88A}" srcOrd="2" destOrd="0" parTransId="{1CAE47F0-943A-40EF-8FFB-A16EA3F29FD8}" sibTransId="{03E8062E-DF38-4A1E-A81F-2AC6FF17735E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B10BB891-49EC-4B4F-8BA8-80BC0C63ADC4}" type="presOf" srcId="{CE629241-2629-4FF6-8874-6910220BF88A}" destId="{9ECD1787-0570-454F-8E59-98F6652D9B92}" srcOrd="0" destOrd="2" presId="urn:microsoft.com/office/officeart/2005/8/layout/list1"/>
    <dgm:cxn modelId="{8B8E2E94-5BCA-42CF-9E44-7757F967D1A9}" type="presOf" srcId="{55A803DA-6847-4372-B026-A122AEA2E696}" destId="{9ECD1787-0570-454F-8E59-98F6652D9B92}" srcOrd="0" destOrd="1" presId="urn:microsoft.com/office/officeart/2005/8/layout/list1"/>
    <dgm:cxn modelId="{23743DAE-1CD8-41ED-A4B4-20D4DEB92975}" srcId="{7EB5095F-3C33-4737-9970-03C1CCD00B3A}" destId="{55A803DA-6847-4372-B026-A122AEA2E696}" srcOrd="1" destOrd="0" parTransId="{6E3483FE-40DF-4BBB-AB07-99C6758A0118}" sibTransId="{ADF1E39A-03C0-4DAE-AB7C-DE7AF0827EDD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 custT="1"/>
      <dgm:spPr/>
      <dgm:t>
        <a:bodyPr/>
        <a:lstStyle/>
        <a:p>
          <a:r>
            <a:rPr lang="en-GB" sz="1800" dirty="0"/>
            <a:t>In corrected histogram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After Converting bin to buckets and correction post processing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F7D8E5B3-ED98-40FF-AE4D-FA8B1A378F40}">
      <dgm:prSet phldrT="[Text]"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After pulsing is still clearly visible in buckets 1-21 after each filled bucket</a:t>
          </a:r>
        </a:p>
      </dgm:t>
    </dgm:pt>
    <dgm:pt modelId="{3790F8D6-1834-4648-BDC7-C4777B99E388}" type="parTrans" cxnId="{3BE00357-5F77-4DA6-9244-E72B06C7C789}">
      <dgm:prSet/>
      <dgm:spPr/>
      <dgm:t>
        <a:bodyPr/>
        <a:lstStyle/>
        <a:p>
          <a:endParaRPr lang="en-GB"/>
        </a:p>
      </dgm:t>
    </dgm:pt>
    <dgm:pt modelId="{FAAFB02A-D060-4740-BFAF-211190B1A583}" type="sibTrans" cxnId="{3BE00357-5F77-4DA6-9244-E72B06C7C789}">
      <dgm:prSet/>
      <dgm:spPr/>
      <dgm:t>
        <a:bodyPr/>
        <a:lstStyle/>
        <a:p>
          <a:endParaRPr lang="en-GB"/>
        </a:p>
      </dgm:t>
    </dgm:pt>
    <dgm:pt modelId="{5FD40A47-1D44-45A9-BD0D-D0CE53E110DA}">
      <dgm:prSet phldrT="[Text]"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except for bucket 19, which is labelled as invalid </a:t>
          </a:r>
        </a:p>
      </dgm:t>
    </dgm:pt>
    <dgm:pt modelId="{11D079B0-5A87-418A-8A5F-30C50FA75490}" type="parTrans" cxnId="{4C28B893-306F-4B74-A541-C115D9EA9E79}">
      <dgm:prSet/>
      <dgm:spPr/>
      <dgm:t>
        <a:bodyPr/>
        <a:lstStyle/>
        <a:p>
          <a:endParaRPr lang="en-GB"/>
        </a:p>
      </dgm:t>
    </dgm:pt>
    <dgm:pt modelId="{1D3EE9FD-F4DB-480F-BE36-1C0C2F09F87B}" type="sibTrans" cxnId="{4C28B893-306F-4B74-A541-C115D9EA9E79}">
      <dgm:prSet/>
      <dgm:spPr/>
      <dgm:t>
        <a:bodyPr/>
        <a:lstStyle/>
        <a:p>
          <a:endParaRPr lang="en-GB"/>
        </a:p>
      </dgm:t>
    </dgm:pt>
    <dgm:pt modelId="{9EB151A3-1D00-48E8-B0D2-42C99C6AB340}">
      <dgm:prSet phldrT="[Text]"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The existing background process reduces the effect by an order of magnitude </a:t>
          </a:r>
        </a:p>
      </dgm:t>
    </dgm:pt>
    <dgm:pt modelId="{C018E7EC-04AC-4D0D-AE6A-04F645DF77A5}" type="parTrans" cxnId="{3B18A09B-E258-4ABA-8599-371D63EAFE9B}">
      <dgm:prSet/>
      <dgm:spPr/>
      <dgm:t>
        <a:bodyPr/>
        <a:lstStyle/>
        <a:p>
          <a:endParaRPr lang="en-GB"/>
        </a:p>
      </dgm:t>
    </dgm:pt>
    <dgm:pt modelId="{67262F95-BA42-4B0A-9915-98429B6D0834}" type="sibTrans" cxnId="{3B18A09B-E258-4ABA-8599-371D63EAFE9B}">
      <dgm:prSet/>
      <dgm:spPr/>
      <dgm:t>
        <a:bodyPr/>
        <a:lstStyle/>
        <a:p>
          <a:endParaRPr lang="en-GB"/>
        </a:p>
      </dgm:t>
    </dgm:pt>
    <dgm:pt modelId="{89DB750C-2FEF-4E25-BBFF-A6D2B874237C}">
      <dgm:prSet phldrT="[Text]"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Without baseline subtraction</a:t>
          </a:r>
        </a:p>
      </dgm:t>
    </dgm:pt>
    <dgm:pt modelId="{B38A5993-D12A-4BE5-8CD4-372B37B0FC9D}" type="parTrans" cxnId="{10A1BCE9-4D63-433E-8C9D-863564BF72DC}">
      <dgm:prSet/>
      <dgm:spPr/>
      <dgm:t>
        <a:bodyPr/>
        <a:lstStyle/>
        <a:p>
          <a:endParaRPr lang="en-GB"/>
        </a:p>
      </dgm:t>
    </dgm:pt>
    <dgm:pt modelId="{A2F1F68F-EA2F-4F59-8242-547E476D89C5}" type="sibTrans" cxnId="{10A1BCE9-4D63-433E-8C9D-863564BF72DC}">
      <dgm:prSet/>
      <dgm:spPr/>
      <dgm:t>
        <a:bodyPr/>
        <a:lstStyle/>
        <a:p>
          <a:endParaRPr lang="en-GB"/>
        </a:p>
      </dgm:t>
    </dgm:pt>
    <dgm:pt modelId="{54EE87C7-2B19-4037-97CC-F520678D192A}">
      <dgm:prSet custT="1"/>
      <dgm:spPr/>
      <dgm:t>
        <a:bodyPr/>
        <a:lstStyle/>
        <a:p>
          <a:pPr marL="185738" indent="-185738">
            <a:spcAft>
              <a:spcPts val="600"/>
            </a:spcAft>
          </a:pPr>
          <a:r>
            <a:rPr lang="en-GB" sz="1500" dirty="0">
              <a:latin typeface="+mj-lt"/>
            </a:rPr>
            <a:t>0.0541% of total charge 41.3% of Satellite charge is accounted for by these after pulsing</a:t>
          </a:r>
        </a:p>
      </dgm:t>
    </dgm:pt>
    <dgm:pt modelId="{D357DB98-1F7F-4A25-A492-EF1D076C2A01}" type="parTrans" cxnId="{116D0848-7049-4480-9AFE-C8A14E90E442}">
      <dgm:prSet/>
      <dgm:spPr/>
      <dgm:t>
        <a:bodyPr/>
        <a:lstStyle/>
        <a:p>
          <a:endParaRPr lang="en-GB"/>
        </a:p>
      </dgm:t>
    </dgm:pt>
    <dgm:pt modelId="{FB725836-F39E-482C-A5F5-536762E215E3}" type="sibTrans" cxnId="{116D0848-7049-4480-9AFE-C8A14E90E442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1"/>
      <dgm:spPr/>
    </dgm:pt>
    <dgm:pt modelId="{A97C08BF-DAE9-409A-85E1-8E84F760AA85}" type="pres">
      <dgm:prSet presAssocID="{7EB5095F-3C33-4737-9970-03C1CCD00B3A}" presName="parentText" presStyleLbl="node1" presStyleIdx="0" presStyleCnt="1" custLinFactNeighborX="-11222" custLinFactNeighborY="-3776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1" custScaleY="90619" custLinFactNeighborY="-4380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2D57FB3D-6B94-43BE-A870-9B99631E42D4}" type="presOf" srcId="{F7D8E5B3-ED98-40FF-AE4D-FA8B1A378F40}" destId="{9ECD1787-0570-454F-8E59-98F6652D9B92}" srcOrd="0" destOrd="1" presId="urn:microsoft.com/office/officeart/2005/8/layout/list1"/>
    <dgm:cxn modelId="{5AAABF5E-EEA8-4493-9643-EEC7BC902A0A}" type="presOf" srcId="{9EB151A3-1D00-48E8-B0D2-42C99C6AB340}" destId="{9ECD1787-0570-454F-8E59-98F6652D9B92}" srcOrd="0" destOrd="2" presId="urn:microsoft.com/office/officeart/2005/8/layout/list1"/>
    <dgm:cxn modelId="{57B3DA43-D6BE-4BED-8537-03BFC77A9F54}" type="presOf" srcId="{5FD40A47-1D44-45A9-BD0D-D0CE53E110DA}" destId="{9ECD1787-0570-454F-8E59-98F6652D9B92}" srcOrd="0" destOrd="3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116D0848-7049-4480-9AFE-C8A14E90E442}" srcId="{7EB5095F-3C33-4737-9970-03C1CCD00B3A}" destId="{54EE87C7-2B19-4037-97CC-F520678D192A}" srcOrd="5" destOrd="0" parTransId="{D357DB98-1F7F-4A25-A492-EF1D076C2A01}" sibTransId="{FB725836-F39E-482C-A5F5-536762E215E3}"/>
    <dgm:cxn modelId="{3BE00357-5F77-4DA6-9244-E72B06C7C789}" srcId="{7EB5095F-3C33-4737-9970-03C1CCD00B3A}" destId="{F7D8E5B3-ED98-40FF-AE4D-FA8B1A378F40}" srcOrd="1" destOrd="0" parTransId="{3790F8D6-1834-4648-BDC7-C4777B99E388}" sibTransId="{FAAFB02A-D060-4740-BFAF-211190B1A583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4C28B893-306F-4B74-A541-C115D9EA9E79}" srcId="{7EB5095F-3C33-4737-9970-03C1CCD00B3A}" destId="{5FD40A47-1D44-45A9-BD0D-D0CE53E110DA}" srcOrd="3" destOrd="0" parTransId="{11D079B0-5A87-418A-8A5F-30C50FA75490}" sibTransId="{1D3EE9FD-F4DB-480F-BE36-1C0C2F09F87B}"/>
    <dgm:cxn modelId="{3B18A09B-E258-4ABA-8599-371D63EAFE9B}" srcId="{7EB5095F-3C33-4737-9970-03C1CCD00B3A}" destId="{9EB151A3-1D00-48E8-B0D2-42C99C6AB340}" srcOrd="2" destOrd="0" parTransId="{C018E7EC-04AC-4D0D-AE6A-04F645DF77A5}" sibTransId="{67262F95-BA42-4B0A-9915-98429B6D0834}"/>
    <dgm:cxn modelId="{2BC983A9-AEA5-4706-B140-0542EC349F2B}" type="presOf" srcId="{54EE87C7-2B19-4037-97CC-F520678D192A}" destId="{9ECD1787-0570-454F-8E59-98F6652D9B92}" srcOrd="0" destOrd="5" presId="urn:microsoft.com/office/officeart/2005/8/layout/list1"/>
    <dgm:cxn modelId="{206F6FDC-A7FF-4CED-85CA-F0A314F960D0}" type="presOf" srcId="{89DB750C-2FEF-4E25-BBFF-A6D2B874237C}" destId="{9ECD1787-0570-454F-8E59-98F6652D9B92}" srcOrd="0" destOrd="4" presId="urn:microsoft.com/office/officeart/2005/8/layout/list1"/>
    <dgm:cxn modelId="{10A1BCE9-4D63-433E-8C9D-863564BF72DC}" srcId="{7EB5095F-3C33-4737-9970-03C1CCD00B3A}" destId="{89DB750C-2FEF-4E25-BBFF-A6D2B874237C}" srcOrd="4" destOrd="0" parTransId="{B38A5993-D12A-4BE5-8CD4-372B37B0FC9D}" sibTransId="{A2F1F68F-EA2F-4F59-8242-547E476D89C5}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Optics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b="0" i="0" dirty="0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Detector </a:t>
          </a:r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50778117-2917-4323-B469-F6216A4CE10C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latin typeface="+mn-lt"/>
            </a:rPr>
            <a:t>Collecting and </a:t>
          </a:r>
          <a:r>
            <a:rPr lang="en-GB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dirty="0">
            <a:latin typeface="+mn-lt"/>
          </a:endParaRPr>
        </a:p>
      </dgm:t>
    </dgm:pt>
    <dgm:pt modelId="{EC28D508-5267-46AE-83CF-FA17F8B9EEC9}" type="parTrans" cxnId="{E65D0F1F-709C-476A-BB96-AA752565D96C}">
      <dgm:prSet/>
      <dgm:spPr/>
      <dgm:t>
        <a:bodyPr/>
        <a:lstStyle/>
        <a:p>
          <a:endParaRPr lang="en-GB"/>
        </a:p>
      </dgm:t>
    </dgm:pt>
    <dgm:pt modelId="{E1DADA87-EEF1-410E-980C-7D6C4CE210EE}" type="sibTrans" cxnId="{E65D0F1F-709C-476A-BB96-AA752565D96C}">
      <dgm:prSet/>
      <dgm:spPr/>
      <dgm:t>
        <a:bodyPr/>
        <a:lstStyle/>
        <a:p>
          <a:endParaRPr lang="en-GB"/>
        </a:p>
      </dgm:t>
    </dgm:pt>
    <dgm:pt modelId="{BC589705-73D1-4B7E-B1D6-93A019FDA127}">
      <dgm:prSet phldrT="[Text]"/>
      <dgm:spPr/>
      <dgm:t>
        <a:bodyPr/>
        <a:lstStyle/>
        <a:p>
          <a:r>
            <a:rPr lang="en-GB" dirty="0"/>
            <a:t>Electronics</a:t>
          </a:r>
          <a:r>
            <a:rPr lang="en-GB" baseline="0" dirty="0"/>
            <a:t> </a:t>
          </a:r>
          <a:endParaRPr lang="en-GB" dirty="0"/>
        </a:p>
      </dgm:t>
    </dgm:pt>
    <dgm:pt modelId="{3F40310A-D354-4A66-BEB2-7B9B5577BD1B}" type="parTrans" cxnId="{FB81E258-F7C8-4EB5-9E1B-58742D38FFB6}">
      <dgm:prSet/>
      <dgm:spPr/>
      <dgm:t>
        <a:bodyPr/>
        <a:lstStyle/>
        <a:p>
          <a:endParaRPr lang="en-GB"/>
        </a:p>
      </dgm:t>
    </dgm:pt>
    <dgm:pt modelId="{BFBEE3B7-4A91-412E-8683-496A306CB626}" type="sibTrans" cxnId="{FB81E258-F7C8-4EB5-9E1B-58742D38FFB6}">
      <dgm:prSet/>
      <dgm:spPr/>
      <dgm:t>
        <a:bodyPr/>
        <a:lstStyle/>
        <a:p>
          <a:endParaRPr lang="en-GB"/>
        </a:p>
      </dgm:t>
    </dgm:pt>
    <dgm:pt modelId="{FB12F506-DD20-4801-AAAA-9FA51B2C7D91}">
      <dgm:prSet phldrT="[Text]"/>
      <dgm:spPr/>
      <dgm:t>
        <a:bodyPr/>
        <a:lstStyle/>
        <a:p>
          <a:pPr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dirty="0">
            <a:latin typeface="+mn-lt"/>
          </a:endParaRPr>
        </a:p>
      </dgm:t>
    </dgm:pt>
    <dgm:pt modelId="{2083D101-8547-499B-A771-A2933BE66CBA}" type="parTrans" cxnId="{AB1BE88F-9F98-43ED-875A-39AE88E0D738}">
      <dgm:prSet/>
      <dgm:spPr/>
      <dgm:t>
        <a:bodyPr/>
        <a:lstStyle/>
        <a:p>
          <a:endParaRPr lang="en-GB"/>
        </a:p>
      </dgm:t>
    </dgm:pt>
    <dgm:pt modelId="{FFFB47C7-FD63-4AE8-868D-AD0FBFB7442D}" type="sibTrans" cxnId="{AB1BE88F-9F98-43ED-875A-39AE88E0D738}">
      <dgm:prSet/>
      <dgm:spPr/>
      <dgm:t>
        <a:bodyPr/>
        <a:lstStyle/>
        <a:p>
          <a:endParaRPr lang="en-GB"/>
        </a:p>
      </dgm:t>
    </dgm:pt>
    <dgm:pt modelId="{D4C1B24B-149F-4DE3-8D99-34F2A1E58F0C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01048315-3093-4343-A413-8FBA8F1E86A1}" type="parTrans" cxnId="{B5F78DFC-22AF-4D2C-9EA6-30FD1A011373}">
      <dgm:prSet/>
      <dgm:spPr/>
      <dgm:t>
        <a:bodyPr/>
        <a:lstStyle/>
        <a:p>
          <a:endParaRPr lang="en-GB"/>
        </a:p>
      </dgm:t>
    </dgm:pt>
    <dgm:pt modelId="{C0ED723A-69BE-4589-984C-17130F89B724}" type="sibTrans" cxnId="{B5F78DFC-22AF-4D2C-9EA6-30FD1A011373}">
      <dgm:prSet/>
      <dgm:spPr/>
      <dgm:t>
        <a:bodyPr/>
        <a:lstStyle/>
        <a:p>
          <a:endParaRPr lang="en-GB"/>
        </a:p>
      </dgm:t>
    </dgm:pt>
    <dgm:pt modelId="{073882B9-DD28-4D75-9D65-5FA840614DAE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dirty="0">
              <a:latin typeface="Arial"/>
              <a:cs typeface="Times New Roman"/>
            </a:rPr>
            <a:t>,</a:t>
          </a:r>
          <a:endParaRPr lang="en-GB" dirty="0">
            <a:latin typeface="+mn-lt"/>
          </a:endParaRPr>
        </a:p>
      </dgm:t>
    </dgm:pt>
    <dgm:pt modelId="{37C05D90-56E5-44B3-AA33-1DD8B4BA457A}" type="parTrans" cxnId="{8DF4B483-1C64-4D82-811A-74ACBF74B8BD}">
      <dgm:prSet/>
      <dgm:spPr/>
      <dgm:t>
        <a:bodyPr/>
        <a:lstStyle/>
        <a:p>
          <a:endParaRPr lang="en-GB"/>
        </a:p>
      </dgm:t>
    </dgm:pt>
    <dgm:pt modelId="{29F19CD7-DB09-4A72-956B-A58B37C2159C}" type="sibTrans" cxnId="{8DF4B483-1C64-4D82-811A-74ACBF74B8BD}">
      <dgm:prSet/>
      <dgm:spPr/>
      <dgm:t>
        <a:bodyPr/>
        <a:lstStyle/>
        <a:p>
          <a:endParaRPr lang="en-GB"/>
        </a:p>
      </dgm:t>
    </dgm:pt>
    <dgm:pt modelId="{1A8368E3-D869-4944-A457-3A2E4BB36213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Software</a:t>
          </a:r>
        </a:p>
      </dgm:t>
    </dgm:pt>
    <dgm:pt modelId="{873065F7-70D1-4965-9334-DD53633D07EE}" type="parTrans" cxnId="{0DDA7003-52AE-4194-8F8C-12E9F876FAD6}">
      <dgm:prSet/>
      <dgm:spPr/>
      <dgm:t>
        <a:bodyPr/>
        <a:lstStyle/>
        <a:p>
          <a:endParaRPr lang="en-GB"/>
        </a:p>
      </dgm:t>
    </dgm:pt>
    <dgm:pt modelId="{6F9F5A4A-EF31-4DEF-BF80-FAC156A4C05F}" type="sibTrans" cxnId="{0DDA7003-52AE-4194-8F8C-12E9F876FAD6}">
      <dgm:prSet/>
      <dgm:spPr/>
      <dgm:t>
        <a:bodyPr/>
        <a:lstStyle/>
        <a:p>
          <a:endParaRPr lang="en-GB"/>
        </a:p>
      </dgm:t>
    </dgm:pt>
    <dgm:pt modelId="{03C07F3C-988B-4B48-AF90-528D642030E4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Acquisition of counts</a:t>
          </a:r>
        </a:p>
      </dgm:t>
    </dgm:pt>
    <dgm:pt modelId="{2B6A21D1-0BBC-4028-9B0A-11D9011C748F}" type="parTrans" cxnId="{55DCE07D-8C68-4338-AC6B-D8E38ABE4E93}">
      <dgm:prSet/>
      <dgm:spPr/>
      <dgm:t>
        <a:bodyPr/>
        <a:lstStyle/>
        <a:p>
          <a:endParaRPr lang="en-GB"/>
        </a:p>
      </dgm:t>
    </dgm:pt>
    <dgm:pt modelId="{8D26A8D2-CA93-4366-82E6-E12B6DC2F5E7}" type="sibTrans" cxnId="{55DCE07D-8C68-4338-AC6B-D8E38ABE4E93}">
      <dgm:prSet/>
      <dgm:spPr/>
      <dgm:t>
        <a:bodyPr/>
        <a:lstStyle/>
        <a:p>
          <a:endParaRPr lang="en-GB"/>
        </a:p>
      </dgm:t>
    </dgm:pt>
    <dgm:pt modelId="{F01E233D-82C3-42D9-B76D-97FD37DD5A34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dirty="0">
            <a:latin typeface="+mn-lt"/>
          </a:endParaRPr>
        </a:p>
      </dgm:t>
    </dgm:pt>
    <dgm:pt modelId="{EC20070C-87E3-467B-A1CB-7E32CFAA9694}" type="parTrans" cxnId="{6544991A-F834-469C-BC87-779696938D39}">
      <dgm:prSet/>
      <dgm:spPr/>
      <dgm:t>
        <a:bodyPr/>
        <a:lstStyle/>
        <a:p>
          <a:endParaRPr lang="en-GB"/>
        </a:p>
      </dgm:t>
    </dgm:pt>
    <dgm:pt modelId="{99C28C44-E47A-4502-8AAA-A3B7C1450838}" type="sibTrans" cxnId="{6544991A-F834-469C-BC87-779696938D39}">
      <dgm:prSet/>
      <dgm:spPr/>
      <dgm:t>
        <a:bodyPr/>
        <a:lstStyle/>
        <a:p>
          <a:endParaRPr lang="en-GB"/>
        </a:p>
      </dgm:t>
    </dgm:pt>
    <dgm:pt modelId="{65996F15-D15E-4D4B-9E2C-27E8290B0247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latin typeface="+mn-lt"/>
            </a:rPr>
            <a:t>Corrects for detector artefacts</a:t>
          </a:r>
        </a:p>
      </dgm:t>
    </dgm:pt>
    <dgm:pt modelId="{5E68010B-A758-4E7F-B2E5-328EE1AC3F07}" type="parTrans" cxnId="{89EE5C68-BE6C-466B-8051-5B846F5D81A1}">
      <dgm:prSet/>
      <dgm:spPr/>
      <dgm:t>
        <a:bodyPr/>
        <a:lstStyle/>
        <a:p>
          <a:endParaRPr lang="en-GB"/>
        </a:p>
      </dgm:t>
    </dgm:pt>
    <dgm:pt modelId="{3E2BE00E-26A7-4D26-8BEF-45F5BA3CA4E9}" type="sibTrans" cxnId="{89EE5C68-BE6C-466B-8051-5B846F5D81A1}">
      <dgm:prSet/>
      <dgm:spPr/>
      <dgm:t>
        <a:bodyPr/>
        <a:lstStyle/>
        <a:p>
          <a:endParaRPr lang="en-GB"/>
        </a:p>
      </dgm:t>
    </dgm:pt>
    <dgm:pt modelId="{F6A29789-C75E-4DC0-A5F4-6AC05531FFE6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and forms the histogram  </a:t>
          </a:r>
        </a:p>
      </dgm:t>
    </dgm:pt>
    <dgm:pt modelId="{CF56197C-994E-4B40-A5D7-323FEE61C043}" type="parTrans" cxnId="{C8DBCBAC-5983-44D7-86C0-BA5764515309}">
      <dgm:prSet/>
      <dgm:spPr/>
      <dgm:t>
        <a:bodyPr/>
        <a:lstStyle/>
        <a:p>
          <a:endParaRPr lang="en-GB"/>
        </a:p>
      </dgm:t>
    </dgm:pt>
    <dgm:pt modelId="{43A6CE01-6C61-4667-A32D-4BBF84C5D6F8}" type="sibTrans" cxnId="{C8DBCBAC-5983-44D7-86C0-BA576451530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5"/>
      <dgm:spPr/>
    </dgm:pt>
    <dgm:pt modelId="{A97C08BF-DAE9-409A-85E1-8E84F760AA85}" type="pres">
      <dgm:prSet presAssocID="{7EB5095F-3C33-4737-9970-03C1CCD00B3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5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5"/>
      <dgm:spPr/>
    </dgm:pt>
    <dgm:pt modelId="{A2DD762F-5DE1-46CA-8798-1FC20E28DC71}" type="pres">
      <dgm:prSet presAssocID="{84F576B4-3B46-4147-953D-4A3B65F07F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5">
        <dgm:presLayoutVars>
          <dgm:bulletEnabled val="1"/>
        </dgm:presLayoutVars>
      </dgm:prSet>
      <dgm:spPr/>
    </dgm:pt>
    <dgm:pt modelId="{19D29296-01F4-4742-8282-D488197AF9F5}" type="pres">
      <dgm:prSet presAssocID="{E9630806-4442-492E-BBB0-9B03D24CC350}" presName="spaceBetweenRectangles" presStyleCnt="0"/>
      <dgm:spPr/>
    </dgm:pt>
    <dgm:pt modelId="{5C8926AC-2162-4B93-A8FE-A6CF54E87731}" type="pres">
      <dgm:prSet presAssocID="{BC589705-73D1-4B7E-B1D6-93A019FDA127}" presName="parentLin" presStyleCnt="0"/>
      <dgm:spPr/>
    </dgm:pt>
    <dgm:pt modelId="{D7901143-4341-467B-9307-8DC5B97F88D5}" type="pres">
      <dgm:prSet presAssocID="{BC589705-73D1-4B7E-B1D6-93A019FDA127}" presName="parentLeftMargin" presStyleLbl="node1" presStyleIdx="1" presStyleCnt="5"/>
      <dgm:spPr/>
    </dgm:pt>
    <dgm:pt modelId="{8C3ED9F4-0158-456D-A4CA-F79D8D0735BE}" type="pres">
      <dgm:prSet presAssocID="{BC589705-73D1-4B7E-B1D6-93A019FDA12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5CF0B0D-8917-4A24-B163-F4390EEC46A8}" type="pres">
      <dgm:prSet presAssocID="{BC589705-73D1-4B7E-B1D6-93A019FDA127}" presName="negativeSpace" presStyleCnt="0"/>
      <dgm:spPr/>
    </dgm:pt>
    <dgm:pt modelId="{9716A4F2-643E-4F1E-806A-514A070D3F5C}" type="pres">
      <dgm:prSet presAssocID="{BC589705-73D1-4B7E-B1D6-93A019FDA127}" presName="childText" presStyleLbl="conFgAcc1" presStyleIdx="2" presStyleCnt="5" custLinFactNeighborX="-42525" custLinFactNeighborY="795">
        <dgm:presLayoutVars>
          <dgm:bulletEnabled val="1"/>
        </dgm:presLayoutVars>
      </dgm:prSet>
      <dgm:spPr/>
    </dgm:pt>
    <dgm:pt modelId="{110B1917-DD3E-4DE0-A37F-3EE6562CFA3C}" type="pres">
      <dgm:prSet presAssocID="{BFBEE3B7-4A91-412E-8683-496A306CB626}" presName="spaceBetweenRectangles" presStyleCnt="0"/>
      <dgm:spPr/>
    </dgm:pt>
    <dgm:pt modelId="{9180CF38-505A-474E-BF9E-FA99CC9FF6F9}" type="pres">
      <dgm:prSet presAssocID="{1A8368E3-D869-4944-A457-3A2E4BB36213}" presName="parentLin" presStyleCnt="0"/>
      <dgm:spPr/>
    </dgm:pt>
    <dgm:pt modelId="{F5359CD3-5B52-4DC3-9921-A0B103C6A9AA}" type="pres">
      <dgm:prSet presAssocID="{1A8368E3-D869-4944-A457-3A2E4BB36213}" presName="parentLeftMargin" presStyleLbl="node1" presStyleIdx="2" presStyleCnt="5"/>
      <dgm:spPr/>
    </dgm:pt>
    <dgm:pt modelId="{024C91F5-2F9A-46FC-A0AA-1A99DBAFF089}" type="pres">
      <dgm:prSet presAssocID="{1A8368E3-D869-4944-A457-3A2E4BB3621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7569B24-2DA8-40E2-9E39-A02B50034771}" type="pres">
      <dgm:prSet presAssocID="{1A8368E3-D869-4944-A457-3A2E4BB36213}" presName="negativeSpace" presStyleCnt="0"/>
      <dgm:spPr/>
    </dgm:pt>
    <dgm:pt modelId="{CA252227-0331-4B7F-94CC-FA7A0E3A2BC2}" type="pres">
      <dgm:prSet presAssocID="{1A8368E3-D869-4944-A457-3A2E4BB36213}" presName="childText" presStyleLbl="conFgAcc1" presStyleIdx="3" presStyleCnt="5">
        <dgm:presLayoutVars>
          <dgm:bulletEnabled val="1"/>
        </dgm:presLayoutVars>
      </dgm:prSet>
      <dgm:spPr/>
    </dgm:pt>
    <dgm:pt modelId="{F9B7E4DF-BA1F-45DB-BDA4-38E541D54876}" type="pres">
      <dgm:prSet presAssocID="{6F9F5A4A-EF31-4DEF-BF80-FAC156A4C05F}" presName="spaceBetweenRectangles" presStyleCnt="0"/>
      <dgm:spPr/>
    </dgm:pt>
    <dgm:pt modelId="{041EA690-7DF4-42F7-941A-79A36CFCEBC5}" type="pres">
      <dgm:prSet presAssocID="{D4C1B24B-149F-4DE3-8D99-34F2A1E58F0C}" presName="parentLin" presStyleCnt="0"/>
      <dgm:spPr/>
    </dgm:pt>
    <dgm:pt modelId="{3129F047-1ABA-449C-B233-A7DF637B3DFD}" type="pres">
      <dgm:prSet presAssocID="{D4C1B24B-149F-4DE3-8D99-34F2A1E58F0C}" presName="parentLeftMargin" presStyleLbl="node1" presStyleIdx="3" presStyleCnt="5"/>
      <dgm:spPr/>
    </dgm:pt>
    <dgm:pt modelId="{6161D22D-3365-4F3A-AA17-90677EFA21C8}" type="pres">
      <dgm:prSet presAssocID="{D4C1B24B-149F-4DE3-8D99-34F2A1E58F0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FCD1D8D-0B3D-45EF-B3ED-9028DC37D5A0}" type="pres">
      <dgm:prSet presAssocID="{D4C1B24B-149F-4DE3-8D99-34F2A1E58F0C}" presName="negativeSpace" presStyleCnt="0"/>
      <dgm:spPr/>
    </dgm:pt>
    <dgm:pt modelId="{66A3A470-754E-4089-9268-095D6957E4EB}" type="pres">
      <dgm:prSet presAssocID="{D4C1B24B-149F-4DE3-8D99-34F2A1E58F0C}" presName="childText" presStyleLbl="conFgAcc1" presStyleIdx="4" presStyleCnt="5" custLinFactNeighborX="-42525" custLinFactNeighborY="795">
        <dgm:presLayoutVars>
          <dgm:bulletEnabled val="1"/>
        </dgm:presLayoutVars>
      </dgm:prSet>
      <dgm:spPr/>
    </dgm:pt>
  </dgm:ptLst>
  <dgm:cxnLst>
    <dgm:cxn modelId="{0DDA7003-52AE-4194-8F8C-12E9F876FAD6}" srcId="{A7BA4416-62DF-438E-ACD9-633C7B9E17A1}" destId="{1A8368E3-D869-4944-A457-3A2E4BB36213}" srcOrd="3" destOrd="0" parTransId="{873065F7-70D1-4965-9334-DD53633D07EE}" sibTransId="{6F9F5A4A-EF31-4DEF-BF80-FAC156A4C05F}"/>
    <dgm:cxn modelId="{6544991A-F834-469C-BC87-779696938D39}" srcId="{073882B9-DD28-4D75-9D65-5FA840614DAE}" destId="{F01E233D-82C3-42D9-B76D-97FD37DD5A34}" srcOrd="0" destOrd="0" parTransId="{EC20070C-87E3-467B-A1CB-7E32CFAA9694}" sibTransId="{99C28C44-E47A-4502-8AAA-A3B7C1450838}"/>
    <dgm:cxn modelId="{E65D0F1F-709C-476A-BB96-AA752565D96C}" srcId="{7EB5095F-3C33-4737-9970-03C1CCD00B3A}" destId="{50778117-2917-4323-B469-F6216A4CE10C}" srcOrd="0" destOrd="0" parTransId="{EC28D508-5267-46AE-83CF-FA17F8B9EEC9}" sibTransId="{E1DADA87-EEF1-410E-980C-7D6C4CE210EE}"/>
    <dgm:cxn modelId="{CBE39124-5031-4E5B-AE87-A96C7899F12C}" type="presOf" srcId="{1A8368E3-D869-4944-A457-3A2E4BB36213}" destId="{024C91F5-2F9A-46FC-A0AA-1A99DBAFF089}" srcOrd="1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B560993B-9E35-4ED0-852E-AA82DEFB404A}" type="presOf" srcId="{D4C1B24B-149F-4DE3-8D99-34F2A1E58F0C}" destId="{3129F047-1ABA-449C-B233-A7DF637B3DFD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9EE5C68-BE6C-466B-8051-5B846F5D81A1}" srcId="{D4C1B24B-149F-4DE3-8D99-34F2A1E58F0C}" destId="{65996F15-D15E-4D4B-9E2C-27E8290B0247}" srcOrd="0" destOrd="0" parTransId="{5E68010B-A758-4E7F-B2E5-328EE1AC3F07}" sibTransId="{3E2BE00E-26A7-4D26-8BEF-45F5BA3CA4E9}"/>
    <dgm:cxn modelId="{51AB0174-8CEC-4E9B-952C-B206F1FC0545}" type="presOf" srcId="{F01E233D-82C3-42D9-B76D-97FD37DD5A34}" destId="{66A3A470-754E-4089-9268-095D6957E4EB}" srcOrd="0" destOrd="2" presId="urn:microsoft.com/office/officeart/2005/8/layout/list1"/>
    <dgm:cxn modelId="{FB81E258-F7C8-4EB5-9E1B-58742D38FFB6}" srcId="{A7BA4416-62DF-438E-ACD9-633C7B9E17A1}" destId="{BC589705-73D1-4B7E-B1D6-93A019FDA127}" srcOrd="2" destOrd="0" parTransId="{3F40310A-D354-4A66-BEB2-7B9B5577BD1B}" sibTransId="{BFBEE3B7-4A91-412E-8683-496A306CB62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55DCE07D-8C68-4338-AC6B-D8E38ABE4E93}" srcId="{1A8368E3-D869-4944-A457-3A2E4BB36213}" destId="{03C07F3C-988B-4B48-AF90-528D642030E4}" srcOrd="0" destOrd="0" parTransId="{2B6A21D1-0BBC-4028-9B0A-11D9011C748F}" sibTransId="{8D26A8D2-CA93-4366-82E6-E12B6DC2F5E7}"/>
    <dgm:cxn modelId="{CEF1E27D-C879-49D8-A72A-1D5189D9EA0C}" type="presOf" srcId="{F6A29789-C75E-4DC0-A5F4-6AC05531FFE6}" destId="{CA252227-0331-4B7F-94CC-FA7A0E3A2BC2}" srcOrd="0" destOrd="1" presId="urn:microsoft.com/office/officeart/2005/8/layout/list1"/>
    <dgm:cxn modelId="{2011527E-6633-4210-8D60-CA1FAB7CE9C6}" type="presOf" srcId="{073882B9-DD28-4D75-9D65-5FA840614DAE}" destId="{66A3A470-754E-4089-9268-095D6957E4EB}" srcOrd="0" destOrd="1" presId="urn:microsoft.com/office/officeart/2005/8/layout/list1"/>
    <dgm:cxn modelId="{8DF4B483-1C64-4D82-811A-74ACBF74B8BD}" srcId="{D4C1B24B-149F-4DE3-8D99-34F2A1E58F0C}" destId="{073882B9-DD28-4D75-9D65-5FA840614DAE}" srcOrd="1" destOrd="0" parTransId="{37C05D90-56E5-44B3-AA33-1DD8B4BA457A}" sibTransId="{29F19CD7-DB09-4A72-956B-A58B37C2159C}"/>
    <dgm:cxn modelId="{7814428D-3246-4CC5-82BA-6043FA286EC6}" type="presOf" srcId="{50778117-2917-4323-B469-F6216A4CE10C}" destId="{9ECD1787-0570-454F-8E59-98F6652D9B92}" srcOrd="0" destOrd="0" presId="urn:microsoft.com/office/officeart/2005/8/layout/list1"/>
    <dgm:cxn modelId="{AB1BE88F-9F98-43ED-875A-39AE88E0D738}" srcId="{BC589705-73D1-4B7E-B1D6-93A019FDA127}" destId="{FB12F506-DD20-4801-AAAA-9FA51B2C7D91}" srcOrd="0" destOrd="0" parTransId="{2083D101-8547-499B-A771-A2933BE66CBA}" sibTransId="{FFFB47C7-FD63-4AE8-868D-AD0FBFB7442D}"/>
    <dgm:cxn modelId="{80D26F95-5B3B-4B96-BC36-00426050F2A7}" type="presOf" srcId="{FB12F506-DD20-4801-AAAA-9FA51B2C7D91}" destId="{9716A4F2-643E-4F1E-806A-514A070D3F5C}" srcOrd="0" destOrd="0" presId="urn:microsoft.com/office/officeart/2005/8/layout/list1"/>
    <dgm:cxn modelId="{9088DB99-2101-46AD-946D-78058798DF0C}" type="presOf" srcId="{03C07F3C-988B-4B48-AF90-528D642030E4}" destId="{CA252227-0331-4B7F-94CC-FA7A0E3A2BC2}" srcOrd="0" destOrd="0" presId="urn:microsoft.com/office/officeart/2005/8/layout/list1"/>
    <dgm:cxn modelId="{ADC679A1-C743-420D-9845-496121377C4F}" type="presOf" srcId="{1A8368E3-D869-4944-A457-3A2E4BB36213}" destId="{F5359CD3-5B52-4DC3-9921-A0B103C6A9AA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C8DBCBAC-5983-44D7-86C0-BA5764515309}" srcId="{1A8368E3-D869-4944-A457-3A2E4BB36213}" destId="{F6A29789-C75E-4DC0-A5F4-6AC05531FFE6}" srcOrd="1" destOrd="0" parTransId="{CF56197C-994E-4B40-A5D7-323FEE61C043}" sibTransId="{43A6CE01-6C61-4667-A32D-4BBF84C5D6F8}"/>
    <dgm:cxn modelId="{D615A0AE-E01E-40D1-B995-FD9A7DAECC2C}" type="presOf" srcId="{BC589705-73D1-4B7E-B1D6-93A019FDA127}" destId="{D7901143-4341-467B-9307-8DC5B97F88D5}" srcOrd="0" destOrd="0" presId="urn:microsoft.com/office/officeart/2005/8/layout/list1"/>
    <dgm:cxn modelId="{2125A2BA-A593-4910-BE13-99FD352B9077}" type="presOf" srcId="{65996F15-D15E-4D4B-9E2C-27E8290B0247}" destId="{66A3A470-754E-4089-9268-095D6957E4EB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7647B5E3-A8EB-4DDF-8252-4B9D476E1753}" type="presOf" srcId="{BC589705-73D1-4B7E-B1D6-93A019FDA127}" destId="{8C3ED9F4-0158-456D-A4CA-F79D8D0735BE}" srcOrd="1" destOrd="0" presId="urn:microsoft.com/office/officeart/2005/8/layout/list1"/>
    <dgm:cxn modelId="{89360DEE-F37E-4F35-B417-BB14D83DB041}" type="presOf" srcId="{D4C1B24B-149F-4DE3-8D99-34F2A1E58F0C}" destId="{6161D22D-3365-4F3A-AA17-90677EFA21C8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B5F78DFC-22AF-4D2C-9EA6-30FD1A011373}" srcId="{A7BA4416-62DF-438E-ACD9-633C7B9E17A1}" destId="{D4C1B24B-149F-4DE3-8D99-34F2A1E58F0C}" srcOrd="4" destOrd="0" parTransId="{01048315-3093-4343-A413-8FBA8F1E86A1}" sibTransId="{C0ED723A-69BE-4589-984C-17130F89B724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  <dgm:cxn modelId="{F829E4BA-57CD-4C43-9894-2B9C7EFFB21D}" type="presParOf" srcId="{6641E4D2-7BF2-4EC1-95BB-F4B97A91E209}" destId="{19D29296-01F4-4742-8282-D488197AF9F5}" srcOrd="7" destOrd="0" presId="urn:microsoft.com/office/officeart/2005/8/layout/list1"/>
    <dgm:cxn modelId="{32CA72D3-F979-4C39-864F-D91FA9197CED}" type="presParOf" srcId="{6641E4D2-7BF2-4EC1-95BB-F4B97A91E209}" destId="{5C8926AC-2162-4B93-A8FE-A6CF54E87731}" srcOrd="8" destOrd="0" presId="urn:microsoft.com/office/officeart/2005/8/layout/list1"/>
    <dgm:cxn modelId="{94AF17F7-D047-4C3B-9964-5F89FEEACF45}" type="presParOf" srcId="{5C8926AC-2162-4B93-A8FE-A6CF54E87731}" destId="{D7901143-4341-467B-9307-8DC5B97F88D5}" srcOrd="0" destOrd="0" presId="urn:microsoft.com/office/officeart/2005/8/layout/list1"/>
    <dgm:cxn modelId="{742E7595-655D-4CAD-A7EE-7DB8021BE7EE}" type="presParOf" srcId="{5C8926AC-2162-4B93-A8FE-A6CF54E87731}" destId="{8C3ED9F4-0158-456D-A4CA-F79D8D0735BE}" srcOrd="1" destOrd="0" presId="urn:microsoft.com/office/officeart/2005/8/layout/list1"/>
    <dgm:cxn modelId="{67747F34-93B7-40D4-9DC7-C8A6B7D53C16}" type="presParOf" srcId="{6641E4D2-7BF2-4EC1-95BB-F4B97A91E209}" destId="{B5CF0B0D-8917-4A24-B163-F4390EEC46A8}" srcOrd="9" destOrd="0" presId="urn:microsoft.com/office/officeart/2005/8/layout/list1"/>
    <dgm:cxn modelId="{3287194A-8D68-4AEB-87EA-2D6FFA78347B}" type="presParOf" srcId="{6641E4D2-7BF2-4EC1-95BB-F4B97A91E209}" destId="{9716A4F2-643E-4F1E-806A-514A070D3F5C}" srcOrd="10" destOrd="0" presId="urn:microsoft.com/office/officeart/2005/8/layout/list1"/>
    <dgm:cxn modelId="{E6F19857-76E5-41F2-B936-D956AE302998}" type="presParOf" srcId="{6641E4D2-7BF2-4EC1-95BB-F4B97A91E209}" destId="{110B1917-DD3E-4DE0-A37F-3EE6562CFA3C}" srcOrd="11" destOrd="0" presId="urn:microsoft.com/office/officeart/2005/8/layout/list1"/>
    <dgm:cxn modelId="{3438032C-589E-4371-A252-DDB28301BA5C}" type="presParOf" srcId="{6641E4D2-7BF2-4EC1-95BB-F4B97A91E209}" destId="{9180CF38-505A-474E-BF9E-FA99CC9FF6F9}" srcOrd="12" destOrd="0" presId="urn:microsoft.com/office/officeart/2005/8/layout/list1"/>
    <dgm:cxn modelId="{0D6DF23B-7854-4D62-AE02-D7B84600B58C}" type="presParOf" srcId="{9180CF38-505A-474E-BF9E-FA99CC9FF6F9}" destId="{F5359CD3-5B52-4DC3-9921-A0B103C6A9AA}" srcOrd="0" destOrd="0" presId="urn:microsoft.com/office/officeart/2005/8/layout/list1"/>
    <dgm:cxn modelId="{8B5FDA5A-B8BD-45C9-B23C-5313E39F0471}" type="presParOf" srcId="{9180CF38-505A-474E-BF9E-FA99CC9FF6F9}" destId="{024C91F5-2F9A-46FC-A0AA-1A99DBAFF089}" srcOrd="1" destOrd="0" presId="urn:microsoft.com/office/officeart/2005/8/layout/list1"/>
    <dgm:cxn modelId="{59FB2566-F3C6-4565-9FB0-32D1EA996104}" type="presParOf" srcId="{6641E4D2-7BF2-4EC1-95BB-F4B97A91E209}" destId="{57569B24-2DA8-40E2-9E39-A02B50034771}" srcOrd="13" destOrd="0" presId="urn:microsoft.com/office/officeart/2005/8/layout/list1"/>
    <dgm:cxn modelId="{FC19B887-4E92-44CB-BFAF-F1A5C3CF0D36}" type="presParOf" srcId="{6641E4D2-7BF2-4EC1-95BB-F4B97A91E209}" destId="{CA252227-0331-4B7F-94CC-FA7A0E3A2BC2}" srcOrd="14" destOrd="0" presId="urn:microsoft.com/office/officeart/2005/8/layout/list1"/>
    <dgm:cxn modelId="{653555BA-C674-4F59-B912-1B93C3BE3CD1}" type="presParOf" srcId="{6641E4D2-7BF2-4EC1-95BB-F4B97A91E209}" destId="{F9B7E4DF-BA1F-45DB-BDA4-38E541D54876}" srcOrd="15" destOrd="0" presId="urn:microsoft.com/office/officeart/2005/8/layout/list1"/>
    <dgm:cxn modelId="{1FA938FE-D861-4B81-9B84-7B7D9DD79A99}" type="presParOf" srcId="{6641E4D2-7BF2-4EC1-95BB-F4B97A91E209}" destId="{041EA690-7DF4-42F7-941A-79A36CFCEBC5}" srcOrd="16" destOrd="0" presId="urn:microsoft.com/office/officeart/2005/8/layout/list1"/>
    <dgm:cxn modelId="{24811402-D97F-45BD-A417-1900D8142829}" type="presParOf" srcId="{041EA690-7DF4-42F7-941A-79A36CFCEBC5}" destId="{3129F047-1ABA-449C-B233-A7DF637B3DFD}" srcOrd="0" destOrd="0" presId="urn:microsoft.com/office/officeart/2005/8/layout/list1"/>
    <dgm:cxn modelId="{62DE7B52-76F7-49AE-ACFE-A468D19C18E2}" type="presParOf" srcId="{041EA690-7DF4-42F7-941A-79A36CFCEBC5}" destId="{6161D22D-3365-4F3A-AA17-90677EFA21C8}" srcOrd="1" destOrd="0" presId="urn:microsoft.com/office/officeart/2005/8/layout/list1"/>
    <dgm:cxn modelId="{6C9405E6-202E-4239-848B-05CFFEAAC943}" type="presParOf" srcId="{6641E4D2-7BF2-4EC1-95BB-F4B97A91E209}" destId="{DFCD1D8D-0B3D-45EF-B3ED-9028DC37D5A0}" srcOrd="17" destOrd="0" presId="urn:microsoft.com/office/officeart/2005/8/layout/list1"/>
    <dgm:cxn modelId="{FF2FBBB5-1279-448B-A551-57C64E16E292}" type="presParOf" srcId="{6641E4D2-7BF2-4EC1-95BB-F4B97A91E209}" destId="{66A3A470-754E-4089-9268-095D6957E4E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Optics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b="0" i="0" dirty="0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Detector </a:t>
          </a:r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50778117-2917-4323-B469-F6216A4CE10C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latin typeface="+mn-lt"/>
            </a:rPr>
            <a:t>Collecting and </a:t>
          </a:r>
          <a:r>
            <a:rPr lang="en-GB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dirty="0">
            <a:latin typeface="+mn-lt"/>
          </a:endParaRPr>
        </a:p>
      </dgm:t>
    </dgm:pt>
    <dgm:pt modelId="{EC28D508-5267-46AE-83CF-FA17F8B9EEC9}" type="parTrans" cxnId="{E65D0F1F-709C-476A-BB96-AA752565D96C}">
      <dgm:prSet/>
      <dgm:spPr/>
      <dgm:t>
        <a:bodyPr/>
        <a:lstStyle/>
        <a:p>
          <a:endParaRPr lang="en-GB"/>
        </a:p>
      </dgm:t>
    </dgm:pt>
    <dgm:pt modelId="{E1DADA87-EEF1-410E-980C-7D6C4CE210EE}" type="sibTrans" cxnId="{E65D0F1F-709C-476A-BB96-AA752565D96C}">
      <dgm:prSet/>
      <dgm:spPr/>
      <dgm:t>
        <a:bodyPr/>
        <a:lstStyle/>
        <a:p>
          <a:endParaRPr lang="en-GB"/>
        </a:p>
      </dgm:t>
    </dgm:pt>
    <dgm:pt modelId="{BC589705-73D1-4B7E-B1D6-93A019FDA127}">
      <dgm:prSet phldrT="[Text]"/>
      <dgm:spPr/>
      <dgm:t>
        <a:bodyPr/>
        <a:lstStyle/>
        <a:p>
          <a:r>
            <a:rPr lang="en-GB" dirty="0"/>
            <a:t>Electronics</a:t>
          </a:r>
          <a:r>
            <a:rPr lang="en-GB" baseline="0" dirty="0"/>
            <a:t> </a:t>
          </a:r>
          <a:endParaRPr lang="en-GB" dirty="0"/>
        </a:p>
      </dgm:t>
    </dgm:pt>
    <dgm:pt modelId="{3F40310A-D354-4A66-BEB2-7B9B5577BD1B}" type="parTrans" cxnId="{FB81E258-F7C8-4EB5-9E1B-58742D38FFB6}">
      <dgm:prSet/>
      <dgm:spPr/>
      <dgm:t>
        <a:bodyPr/>
        <a:lstStyle/>
        <a:p>
          <a:endParaRPr lang="en-GB"/>
        </a:p>
      </dgm:t>
    </dgm:pt>
    <dgm:pt modelId="{BFBEE3B7-4A91-412E-8683-496A306CB626}" type="sibTrans" cxnId="{FB81E258-F7C8-4EB5-9E1B-58742D38FFB6}">
      <dgm:prSet/>
      <dgm:spPr/>
      <dgm:t>
        <a:bodyPr/>
        <a:lstStyle/>
        <a:p>
          <a:endParaRPr lang="en-GB"/>
        </a:p>
      </dgm:t>
    </dgm:pt>
    <dgm:pt modelId="{FB12F506-DD20-4801-AAAA-9FA51B2C7D91}">
      <dgm:prSet phldrT="[Text]"/>
      <dgm:spPr/>
      <dgm:t>
        <a:bodyPr/>
        <a:lstStyle/>
        <a:p>
          <a:pPr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dirty="0">
            <a:latin typeface="+mn-lt"/>
          </a:endParaRPr>
        </a:p>
      </dgm:t>
    </dgm:pt>
    <dgm:pt modelId="{2083D101-8547-499B-A771-A2933BE66CBA}" type="parTrans" cxnId="{AB1BE88F-9F98-43ED-875A-39AE88E0D738}">
      <dgm:prSet/>
      <dgm:spPr/>
      <dgm:t>
        <a:bodyPr/>
        <a:lstStyle/>
        <a:p>
          <a:endParaRPr lang="en-GB"/>
        </a:p>
      </dgm:t>
    </dgm:pt>
    <dgm:pt modelId="{FFFB47C7-FD63-4AE8-868D-AD0FBFB7442D}" type="sibTrans" cxnId="{AB1BE88F-9F98-43ED-875A-39AE88E0D738}">
      <dgm:prSet/>
      <dgm:spPr/>
      <dgm:t>
        <a:bodyPr/>
        <a:lstStyle/>
        <a:p>
          <a:endParaRPr lang="en-GB"/>
        </a:p>
      </dgm:t>
    </dgm:pt>
    <dgm:pt modelId="{D4C1B24B-149F-4DE3-8D99-34F2A1E58F0C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01048315-3093-4343-A413-8FBA8F1E86A1}" type="parTrans" cxnId="{B5F78DFC-22AF-4D2C-9EA6-30FD1A011373}">
      <dgm:prSet/>
      <dgm:spPr/>
      <dgm:t>
        <a:bodyPr/>
        <a:lstStyle/>
        <a:p>
          <a:endParaRPr lang="en-GB"/>
        </a:p>
      </dgm:t>
    </dgm:pt>
    <dgm:pt modelId="{C0ED723A-69BE-4589-984C-17130F89B724}" type="sibTrans" cxnId="{B5F78DFC-22AF-4D2C-9EA6-30FD1A011373}">
      <dgm:prSet/>
      <dgm:spPr/>
      <dgm:t>
        <a:bodyPr/>
        <a:lstStyle/>
        <a:p>
          <a:endParaRPr lang="en-GB"/>
        </a:p>
      </dgm:t>
    </dgm:pt>
    <dgm:pt modelId="{073882B9-DD28-4D75-9D65-5FA840614DAE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dirty="0">
              <a:latin typeface="Arial"/>
              <a:cs typeface="Times New Roman"/>
            </a:rPr>
            <a:t>,</a:t>
          </a:r>
          <a:endParaRPr lang="en-GB" dirty="0">
            <a:latin typeface="+mn-lt"/>
          </a:endParaRPr>
        </a:p>
      </dgm:t>
    </dgm:pt>
    <dgm:pt modelId="{37C05D90-56E5-44B3-AA33-1DD8B4BA457A}" type="parTrans" cxnId="{8DF4B483-1C64-4D82-811A-74ACBF74B8BD}">
      <dgm:prSet/>
      <dgm:spPr/>
      <dgm:t>
        <a:bodyPr/>
        <a:lstStyle/>
        <a:p>
          <a:endParaRPr lang="en-GB"/>
        </a:p>
      </dgm:t>
    </dgm:pt>
    <dgm:pt modelId="{29F19CD7-DB09-4A72-956B-A58B37C2159C}" type="sibTrans" cxnId="{8DF4B483-1C64-4D82-811A-74ACBF74B8BD}">
      <dgm:prSet/>
      <dgm:spPr/>
      <dgm:t>
        <a:bodyPr/>
        <a:lstStyle/>
        <a:p>
          <a:endParaRPr lang="en-GB"/>
        </a:p>
      </dgm:t>
    </dgm:pt>
    <dgm:pt modelId="{1A8368E3-D869-4944-A457-3A2E4BB36213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Software</a:t>
          </a:r>
        </a:p>
      </dgm:t>
    </dgm:pt>
    <dgm:pt modelId="{873065F7-70D1-4965-9334-DD53633D07EE}" type="parTrans" cxnId="{0DDA7003-52AE-4194-8F8C-12E9F876FAD6}">
      <dgm:prSet/>
      <dgm:spPr/>
      <dgm:t>
        <a:bodyPr/>
        <a:lstStyle/>
        <a:p>
          <a:endParaRPr lang="en-GB"/>
        </a:p>
      </dgm:t>
    </dgm:pt>
    <dgm:pt modelId="{6F9F5A4A-EF31-4DEF-BF80-FAC156A4C05F}" type="sibTrans" cxnId="{0DDA7003-52AE-4194-8F8C-12E9F876FAD6}">
      <dgm:prSet/>
      <dgm:spPr/>
      <dgm:t>
        <a:bodyPr/>
        <a:lstStyle/>
        <a:p>
          <a:endParaRPr lang="en-GB"/>
        </a:p>
      </dgm:t>
    </dgm:pt>
    <dgm:pt modelId="{03C07F3C-988B-4B48-AF90-528D642030E4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Acquisition of counts</a:t>
          </a:r>
        </a:p>
      </dgm:t>
    </dgm:pt>
    <dgm:pt modelId="{2B6A21D1-0BBC-4028-9B0A-11D9011C748F}" type="parTrans" cxnId="{55DCE07D-8C68-4338-AC6B-D8E38ABE4E93}">
      <dgm:prSet/>
      <dgm:spPr/>
      <dgm:t>
        <a:bodyPr/>
        <a:lstStyle/>
        <a:p>
          <a:endParaRPr lang="en-GB"/>
        </a:p>
      </dgm:t>
    </dgm:pt>
    <dgm:pt modelId="{8D26A8D2-CA93-4366-82E6-E12B6DC2F5E7}" type="sibTrans" cxnId="{55DCE07D-8C68-4338-AC6B-D8E38ABE4E93}">
      <dgm:prSet/>
      <dgm:spPr/>
      <dgm:t>
        <a:bodyPr/>
        <a:lstStyle/>
        <a:p>
          <a:endParaRPr lang="en-GB"/>
        </a:p>
      </dgm:t>
    </dgm:pt>
    <dgm:pt modelId="{F01E233D-82C3-42D9-B76D-97FD37DD5A34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dirty="0">
            <a:latin typeface="+mn-lt"/>
          </a:endParaRPr>
        </a:p>
      </dgm:t>
    </dgm:pt>
    <dgm:pt modelId="{EC20070C-87E3-467B-A1CB-7E32CFAA9694}" type="parTrans" cxnId="{6544991A-F834-469C-BC87-779696938D39}">
      <dgm:prSet/>
      <dgm:spPr/>
      <dgm:t>
        <a:bodyPr/>
        <a:lstStyle/>
        <a:p>
          <a:endParaRPr lang="en-GB"/>
        </a:p>
      </dgm:t>
    </dgm:pt>
    <dgm:pt modelId="{99C28C44-E47A-4502-8AAA-A3B7C1450838}" type="sibTrans" cxnId="{6544991A-F834-469C-BC87-779696938D39}">
      <dgm:prSet/>
      <dgm:spPr/>
      <dgm:t>
        <a:bodyPr/>
        <a:lstStyle/>
        <a:p>
          <a:endParaRPr lang="en-GB"/>
        </a:p>
      </dgm:t>
    </dgm:pt>
    <dgm:pt modelId="{65996F15-D15E-4D4B-9E2C-27E8290B0247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latin typeface="+mn-lt"/>
            </a:rPr>
            <a:t>Corrects for detector artefacts</a:t>
          </a:r>
        </a:p>
      </dgm:t>
    </dgm:pt>
    <dgm:pt modelId="{5E68010B-A758-4E7F-B2E5-328EE1AC3F07}" type="parTrans" cxnId="{89EE5C68-BE6C-466B-8051-5B846F5D81A1}">
      <dgm:prSet/>
      <dgm:spPr/>
      <dgm:t>
        <a:bodyPr/>
        <a:lstStyle/>
        <a:p>
          <a:endParaRPr lang="en-GB"/>
        </a:p>
      </dgm:t>
    </dgm:pt>
    <dgm:pt modelId="{3E2BE00E-26A7-4D26-8BEF-45F5BA3CA4E9}" type="sibTrans" cxnId="{89EE5C68-BE6C-466B-8051-5B846F5D81A1}">
      <dgm:prSet/>
      <dgm:spPr/>
      <dgm:t>
        <a:bodyPr/>
        <a:lstStyle/>
        <a:p>
          <a:endParaRPr lang="en-GB"/>
        </a:p>
      </dgm:t>
    </dgm:pt>
    <dgm:pt modelId="{F6A29789-C75E-4DC0-A5F4-6AC05531FFE6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and forms the histogram  </a:t>
          </a:r>
        </a:p>
      </dgm:t>
    </dgm:pt>
    <dgm:pt modelId="{CF56197C-994E-4B40-A5D7-323FEE61C043}" type="parTrans" cxnId="{C8DBCBAC-5983-44D7-86C0-BA5764515309}">
      <dgm:prSet/>
      <dgm:spPr/>
      <dgm:t>
        <a:bodyPr/>
        <a:lstStyle/>
        <a:p>
          <a:endParaRPr lang="en-GB"/>
        </a:p>
      </dgm:t>
    </dgm:pt>
    <dgm:pt modelId="{43A6CE01-6C61-4667-A32D-4BBF84C5D6F8}" type="sibTrans" cxnId="{C8DBCBAC-5983-44D7-86C0-BA576451530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5"/>
      <dgm:spPr/>
    </dgm:pt>
    <dgm:pt modelId="{A97C08BF-DAE9-409A-85E1-8E84F760AA85}" type="pres">
      <dgm:prSet presAssocID="{7EB5095F-3C33-4737-9970-03C1CCD00B3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5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5"/>
      <dgm:spPr/>
    </dgm:pt>
    <dgm:pt modelId="{A2DD762F-5DE1-46CA-8798-1FC20E28DC71}" type="pres">
      <dgm:prSet presAssocID="{84F576B4-3B46-4147-953D-4A3B65F07F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5">
        <dgm:presLayoutVars>
          <dgm:bulletEnabled val="1"/>
        </dgm:presLayoutVars>
      </dgm:prSet>
      <dgm:spPr/>
    </dgm:pt>
    <dgm:pt modelId="{19D29296-01F4-4742-8282-D488197AF9F5}" type="pres">
      <dgm:prSet presAssocID="{E9630806-4442-492E-BBB0-9B03D24CC350}" presName="spaceBetweenRectangles" presStyleCnt="0"/>
      <dgm:spPr/>
    </dgm:pt>
    <dgm:pt modelId="{5C8926AC-2162-4B93-A8FE-A6CF54E87731}" type="pres">
      <dgm:prSet presAssocID="{BC589705-73D1-4B7E-B1D6-93A019FDA127}" presName="parentLin" presStyleCnt="0"/>
      <dgm:spPr/>
    </dgm:pt>
    <dgm:pt modelId="{D7901143-4341-467B-9307-8DC5B97F88D5}" type="pres">
      <dgm:prSet presAssocID="{BC589705-73D1-4B7E-B1D6-93A019FDA127}" presName="parentLeftMargin" presStyleLbl="node1" presStyleIdx="1" presStyleCnt="5"/>
      <dgm:spPr/>
    </dgm:pt>
    <dgm:pt modelId="{8C3ED9F4-0158-456D-A4CA-F79D8D0735BE}" type="pres">
      <dgm:prSet presAssocID="{BC589705-73D1-4B7E-B1D6-93A019FDA12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5CF0B0D-8917-4A24-B163-F4390EEC46A8}" type="pres">
      <dgm:prSet presAssocID="{BC589705-73D1-4B7E-B1D6-93A019FDA127}" presName="negativeSpace" presStyleCnt="0"/>
      <dgm:spPr/>
    </dgm:pt>
    <dgm:pt modelId="{9716A4F2-643E-4F1E-806A-514A070D3F5C}" type="pres">
      <dgm:prSet presAssocID="{BC589705-73D1-4B7E-B1D6-93A019FDA127}" presName="childText" presStyleLbl="conFgAcc1" presStyleIdx="2" presStyleCnt="5" custLinFactNeighborX="-42525" custLinFactNeighborY="795">
        <dgm:presLayoutVars>
          <dgm:bulletEnabled val="1"/>
        </dgm:presLayoutVars>
      </dgm:prSet>
      <dgm:spPr/>
    </dgm:pt>
    <dgm:pt modelId="{110B1917-DD3E-4DE0-A37F-3EE6562CFA3C}" type="pres">
      <dgm:prSet presAssocID="{BFBEE3B7-4A91-412E-8683-496A306CB626}" presName="spaceBetweenRectangles" presStyleCnt="0"/>
      <dgm:spPr/>
    </dgm:pt>
    <dgm:pt modelId="{9180CF38-505A-474E-BF9E-FA99CC9FF6F9}" type="pres">
      <dgm:prSet presAssocID="{1A8368E3-D869-4944-A457-3A2E4BB36213}" presName="parentLin" presStyleCnt="0"/>
      <dgm:spPr/>
    </dgm:pt>
    <dgm:pt modelId="{F5359CD3-5B52-4DC3-9921-A0B103C6A9AA}" type="pres">
      <dgm:prSet presAssocID="{1A8368E3-D869-4944-A457-3A2E4BB36213}" presName="parentLeftMargin" presStyleLbl="node1" presStyleIdx="2" presStyleCnt="5"/>
      <dgm:spPr/>
    </dgm:pt>
    <dgm:pt modelId="{024C91F5-2F9A-46FC-A0AA-1A99DBAFF089}" type="pres">
      <dgm:prSet presAssocID="{1A8368E3-D869-4944-A457-3A2E4BB3621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7569B24-2DA8-40E2-9E39-A02B50034771}" type="pres">
      <dgm:prSet presAssocID="{1A8368E3-D869-4944-A457-3A2E4BB36213}" presName="negativeSpace" presStyleCnt="0"/>
      <dgm:spPr/>
    </dgm:pt>
    <dgm:pt modelId="{CA252227-0331-4B7F-94CC-FA7A0E3A2BC2}" type="pres">
      <dgm:prSet presAssocID="{1A8368E3-D869-4944-A457-3A2E4BB36213}" presName="childText" presStyleLbl="conFgAcc1" presStyleIdx="3" presStyleCnt="5">
        <dgm:presLayoutVars>
          <dgm:bulletEnabled val="1"/>
        </dgm:presLayoutVars>
      </dgm:prSet>
      <dgm:spPr/>
    </dgm:pt>
    <dgm:pt modelId="{F9B7E4DF-BA1F-45DB-BDA4-38E541D54876}" type="pres">
      <dgm:prSet presAssocID="{6F9F5A4A-EF31-4DEF-BF80-FAC156A4C05F}" presName="spaceBetweenRectangles" presStyleCnt="0"/>
      <dgm:spPr/>
    </dgm:pt>
    <dgm:pt modelId="{041EA690-7DF4-42F7-941A-79A36CFCEBC5}" type="pres">
      <dgm:prSet presAssocID="{D4C1B24B-149F-4DE3-8D99-34F2A1E58F0C}" presName="parentLin" presStyleCnt="0"/>
      <dgm:spPr/>
    </dgm:pt>
    <dgm:pt modelId="{3129F047-1ABA-449C-B233-A7DF637B3DFD}" type="pres">
      <dgm:prSet presAssocID="{D4C1B24B-149F-4DE3-8D99-34F2A1E58F0C}" presName="parentLeftMargin" presStyleLbl="node1" presStyleIdx="3" presStyleCnt="5"/>
      <dgm:spPr/>
    </dgm:pt>
    <dgm:pt modelId="{6161D22D-3365-4F3A-AA17-90677EFA21C8}" type="pres">
      <dgm:prSet presAssocID="{D4C1B24B-149F-4DE3-8D99-34F2A1E58F0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FCD1D8D-0B3D-45EF-B3ED-9028DC37D5A0}" type="pres">
      <dgm:prSet presAssocID="{D4C1B24B-149F-4DE3-8D99-34F2A1E58F0C}" presName="negativeSpace" presStyleCnt="0"/>
      <dgm:spPr/>
    </dgm:pt>
    <dgm:pt modelId="{66A3A470-754E-4089-9268-095D6957E4EB}" type="pres">
      <dgm:prSet presAssocID="{D4C1B24B-149F-4DE3-8D99-34F2A1E58F0C}" presName="childText" presStyleLbl="conFgAcc1" presStyleIdx="4" presStyleCnt="5" custLinFactNeighborX="-42525" custLinFactNeighborY="795">
        <dgm:presLayoutVars>
          <dgm:bulletEnabled val="1"/>
        </dgm:presLayoutVars>
      </dgm:prSet>
      <dgm:spPr/>
    </dgm:pt>
  </dgm:ptLst>
  <dgm:cxnLst>
    <dgm:cxn modelId="{0DDA7003-52AE-4194-8F8C-12E9F876FAD6}" srcId="{A7BA4416-62DF-438E-ACD9-633C7B9E17A1}" destId="{1A8368E3-D869-4944-A457-3A2E4BB36213}" srcOrd="3" destOrd="0" parTransId="{873065F7-70D1-4965-9334-DD53633D07EE}" sibTransId="{6F9F5A4A-EF31-4DEF-BF80-FAC156A4C05F}"/>
    <dgm:cxn modelId="{6544991A-F834-469C-BC87-779696938D39}" srcId="{073882B9-DD28-4D75-9D65-5FA840614DAE}" destId="{F01E233D-82C3-42D9-B76D-97FD37DD5A34}" srcOrd="0" destOrd="0" parTransId="{EC20070C-87E3-467B-A1CB-7E32CFAA9694}" sibTransId="{99C28C44-E47A-4502-8AAA-A3B7C1450838}"/>
    <dgm:cxn modelId="{E65D0F1F-709C-476A-BB96-AA752565D96C}" srcId="{7EB5095F-3C33-4737-9970-03C1CCD00B3A}" destId="{50778117-2917-4323-B469-F6216A4CE10C}" srcOrd="0" destOrd="0" parTransId="{EC28D508-5267-46AE-83CF-FA17F8B9EEC9}" sibTransId="{E1DADA87-EEF1-410E-980C-7D6C4CE210EE}"/>
    <dgm:cxn modelId="{CBE39124-5031-4E5B-AE87-A96C7899F12C}" type="presOf" srcId="{1A8368E3-D869-4944-A457-3A2E4BB36213}" destId="{024C91F5-2F9A-46FC-A0AA-1A99DBAFF089}" srcOrd="1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B560993B-9E35-4ED0-852E-AA82DEFB404A}" type="presOf" srcId="{D4C1B24B-149F-4DE3-8D99-34F2A1E58F0C}" destId="{3129F047-1ABA-449C-B233-A7DF637B3DFD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9EE5C68-BE6C-466B-8051-5B846F5D81A1}" srcId="{D4C1B24B-149F-4DE3-8D99-34F2A1E58F0C}" destId="{65996F15-D15E-4D4B-9E2C-27E8290B0247}" srcOrd="0" destOrd="0" parTransId="{5E68010B-A758-4E7F-B2E5-328EE1AC3F07}" sibTransId="{3E2BE00E-26A7-4D26-8BEF-45F5BA3CA4E9}"/>
    <dgm:cxn modelId="{51AB0174-8CEC-4E9B-952C-B206F1FC0545}" type="presOf" srcId="{F01E233D-82C3-42D9-B76D-97FD37DD5A34}" destId="{66A3A470-754E-4089-9268-095D6957E4EB}" srcOrd="0" destOrd="2" presId="urn:microsoft.com/office/officeart/2005/8/layout/list1"/>
    <dgm:cxn modelId="{FB81E258-F7C8-4EB5-9E1B-58742D38FFB6}" srcId="{A7BA4416-62DF-438E-ACD9-633C7B9E17A1}" destId="{BC589705-73D1-4B7E-B1D6-93A019FDA127}" srcOrd="2" destOrd="0" parTransId="{3F40310A-D354-4A66-BEB2-7B9B5577BD1B}" sibTransId="{BFBEE3B7-4A91-412E-8683-496A306CB62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55DCE07D-8C68-4338-AC6B-D8E38ABE4E93}" srcId="{1A8368E3-D869-4944-A457-3A2E4BB36213}" destId="{03C07F3C-988B-4B48-AF90-528D642030E4}" srcOrd="0" destOrd="0" parTransId="{2B6A21D1-0BBC-4028-9B0A-11D9011C748F}" sibTransId="{8D26A8D2-CA93-4366-82E6-E12B6DC2F5E7}"/>
    <dgm:cxn modelId="{CEF1E27D-C879-49D8-A72A-1D5189D9EA0C}" type="presOf" srcId="{F6A29789-C75E-4DC0-A5F4-6AC05531FFE6}" destId="{CA252227-0331-4B7F-94CC-FA7A0E3A2BC2}" srcOrd="0" destOrd="1" presId="urn:microsoft.com/office/officeart/2005/8/layout/list1"/>
    <dgm:cxn modelId="{2011527E-6633-4210-8D60-CA1FAB7CE9C6}" type="presOf" srcId="{073882B9-DD28-4D75-9D65-5FA840614DAE}" destId="{66A3A470-754E-4089-9268-095D6957E4EB}" srcOrd="0" destOrd="1" presId="urn:microsoft.com/office/officeart/2005/8/layout/list1"/>
    <dgm:cxn modelId="{8DF4B483-1C64-4D82-811A-74ACBF74B8BD}" srcId="{D4C1B24B-149F-4DE3-8D99-34F2A1E58F0C}" destId="{073882B9-DD28-4D75-9D65-5FA840614DAE}" srcOrd="1" destOrd="0" parTransId="{37C05D90-56E5-44B3-AA33-1DD8B4BA457A}" sibTransId="{29F19CD7-DB09-4A72-956B-A58B37C2159C}"/>
    <dgm:cxn modelId="{7814428D-3246-4CC5-82BA-6043FA286EC6}" type="presOf" srcId="{50778117-2917-4323-B469-F6216A4CE10C}" destId="{9ECD1787-0570-454F-8E59-98F6652D9B92}" srcOrd="0" destOrd="0" presId="urn:microsoft.com/office/officeart/2005/8/layout/list1"/>
    <dgm:cxn modelId="{AB1BE88F-9F98-43ED-875A-39AE88E0D738}" srcId="{BC589705-73D1-4B7E-B1D6-93A019FDA127}" destId="{FB12F506-DD20-4801-AAAA-9FA51B2C7D91}" srcOrd="0" destOrd="0" parTransId="{2083D101-8547-499B-A771-A2933BE66CBA}" sibTransId="{FFFB47C7-FD63-4AE8-868D-AD0FBFB7442D}"/>
    <dgm:cxn modelId="{80D26F95-5B3B-4B96-BC36-00426050F2A7}" type="presOf" srcId="{FB12F506-DD20-4801-AAAA-9FA51B2C7D91}" destId="{9716A4F2-643E-4F1E-806A-514A070D3F5C}" srcOrd="0" destOrd="0" presId="urn:microsoft.com/office/officeart/2005/8/layout/list1"/>
    <dgm:cxn modelId="{9088DB99-2101-46AD-946D-78058798DF0C}" type="presOf" srcId="{03C07F3C-988B-4B48-AF90-528D642030E4}" destId="{CA252227-0331-4B7F-94CC-FA7A0E3A2BC2}" srcOrd="0" destOrd="0" presId="urn:microsoft.com/office/officeart/2005/8/layout/list1"/>
    <dgm:cxn modelId="{ADC679A1-C743-420D-9845-496121377C4F}" type="presOf" srcId="{1A8368E3-D869-4944-A457-3A2E4BB36213}" destId="{F5359CD3-5B52-4DC3-9921-A0B103C6A9AA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C8DBCBAC-5983-44D7-86C0-BA5764515309}" srcId="{1A8368E3-D869-4944-A457-3A2E4BB36213}" destId="{F6A29789-C75E-4DC0-A5F4-6AC05531FFE6}" srcOrd="1" destOrd="0" parTransId="{CF56197C-994E-4B40-A5D7-323FEE61C043}" sibTransId="{43A6CE01-6C61-4667-A32D-4BBF84C5D6F8}"/>
    <dgm:cxn modelId="{D615A0AE-E01E-40D1-B995-FD9A7DAECC2C}" type="presOf" srcId="{BC589705-73D1-4B7E-B1D6-93A019FDA127}" destId="{D7901143-4341-467B-9307-8DC5B97F88D5}" srcOrd="0" destOrd="0" presId="urn:microsoft.com/office/officeart/2005/8/layout/list1"/>
    <dgm:cxn modelId="{2125A2BA-A593-4910-BE13-99FD352B9077}" type="presOf" srcId="{65996F15-D15E-4D4B-9E2C-27E8290B0247}" destId="{66A3A470-754E-4089-9268-095D6957E4EB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7647B5E3-A8EB-4DDF-8252-4B9D476E1753}" type="presOf" srcId="{BC589705-73D1-4B7E-B1D6-93A019FDA127}" destId="{8C3ED9F4-0158-456D-A4CA-F79D8D0735BE}" srcOrd="1" destOrd="0" presId="urn:microsoft.com/office/officeart/2005/8/layout/list1"/>
    <dgm:cxn modelId="{89360DEE-F37E-4F35-B417-BB14D83DB041}" type="presOf" srcId="{D4C1B24B-149F-4DE3-8D99-34F2A1E58F0C}" destId="{6161D22D-3365-4F3A-AA17-90677EFA21C8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B5F78DFC-22AF-4D2C-9EA6-30FD1A011373}" srcId="{A7BA4416-62DF-438E-ACD9-633C7B9E17A1}" destId="{D4C1B24B-149F-4DE3-8D99-34F2A1E58F0C}" srcOrd="4" destOrd="0" parTransId="{01048315-3093-4343-A413-8FBA8F1E86A1}" sibTransId="{C0ED723A-69BE-4589-984C-17130F89B724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  <dgm:cxn modelId="{F829E4BA-57CD-4C43-9894-2B9C7EFFB21D}" type="presParOf" srcId="{6641E4D2-7BF2-4EC1-95BB-F4B97A91E209}" destId="{19D29296-01F4-4742-8282-D488197AF9F5}" srcOrd="7" destOrd="0" presId="urn:microsoft.com/office/officeart/2005/8/layout/list1"/>
    <dgm:cxn modelId="{32CA72D3-F979-4C39-864F-D91FA9197CED}" type="presParOf" srcId="{6641E4D2-7BF2-4EC1-95BB-F4B97A91E209}" destId="{5C8926AC-2162-4B93-A8FE-A6CF54E87731}" srcOrd="8" destOrd="0" presId="urn:microsoft.com/office/officeart/2005/8/layout/list1"/>
    <dgm:cxn modelId="{94AF17F7-D047-4C3B-9964-5F89FEEACF45}" type="presParOf" srcId="{5C8926AC-2162-4B93-A8FE-A6CF54E87731}" destId="{D7901143-4341-467B-9307-8DC5B97F88D5}" srcOrd="0" destOrd="0" presId="urn:microsoft.com/office/officeart/2005/8/layout/list1"/>
    <dgm:cxn modelId="{742E7595-655D-4CAD-A7EE-7DB8021BE7EE}" type="presParOf" srcId="{5C8926AC-2162-4B93-A8FE-A6CF54E87731}" destId="{8C3ED9F4-0158-456D-A4CA-F79D8D0735BE}" srcOrd="1" destOrd="0" presId="urn:microsoft.com/office/officeart/2005/8/layout/list1"/>
    <dgm:cxn modelId="{67747F34-93B7-40D4-9DC7-C8A6B7D53C16}" type="presParOf" srcId="{6641E4D2-7BF2-4EC1-95BB-F4B97A91E209}" destId="{B5CF0B0D-8917-4A24-B163-F4390EEC46A8}" srcOrd="9" destOrd="0" presId="urn:microsoft.com/office/officeart/2005/8/layout/list1"/>
    <dgm:cxn modelId="{3287194A-8D68-4AEB-87EA-2D6FFA78347B}" type="presParOf" srcId="{6641E4D2-7BF2-4EC1-95BB-F4B97A91E209}" destId="{9716A4F2-643E-4F1E-806A-514A070D3F5C}" srcOrd="10" destOrd="0" presId="urn:microsoft.com/office/officeart/2005/8/layout/list1"/>
    <dgm:cxn modelId="{E6F19857-76E5-41F2-B936-D956AE302998}" type="presParOf" srcId="{6641E4D2-7BF2-4EC1-95BB-F4B97A91E209}" destId="{110B1917-DD3E-4DE0-A37F-3EE6562CFA3C}" srcOrd="11" destOrd="0" presId="urn:microsoft.com/office/officeart/2005/8/layout/list1"/>
    <dgm:cxn modelId="{3438032C-589E-4371-A252-DDB28301BA5C}" type="presParOf" srcId="{6641E4D2-7BF2-4EC1-95BB-F4B97A91E209}" destId="{9180CF38-505A-474E-BF9E-FA99CC9FF6F9}" srcOrd="12" destOrd="0" presId="urn:microsoft.com/office/officeart/2005/8/layout/list1"/>
    <dgm:cxn modelId="{0D6DF23B-7854-4D62-AE02-D7B84600B58C}" type="presParOf" srcId="{9180CF38-505A-474E-BF9E-FA99CC9FF6F9}" destId="{F5359CD3-5B52-4DC3-9921-A0B103C6A9AA}" srcOrd="0" destOrd="0" presId="urn:microsoft.com/office/officeart/2005/8/layout/list1"/>
    <dgm:cxn modelId="{8B5FDA5A-B8BD-45C9-B23C-5313E39F0471}" type="presParOf" srcId="{9180CF38-505A-474E-BF9E-FA99CC9FF6F9}" destId="{024C91F5-2F9A-46FC-A0AA-1A99DBAFF089}" srcOrd="1" destOrd="0" presId="urn:microsoft.com/office/officeart/2005/8/layout/list1"/>
    <dgm:cxn modelId="{59FB2566-F3C6-4565-9FB0-32D1EA996104}" type="presParOf" srcId="{6641E4D2-7BF2-4EC1-95BB-F4B97A91E209}" destId="{57569B24-2DA8-40E2-9E39-A02B50034771}" srcOrd="13" destOrd="0" presId="urn:microsoft.com/office/officeart/2005/8/layout/list1"/>
    <dgm:cxn modelId="{FC19B887-4E92-44CB-BFAF-F1A5C3CF0D36}" type="presParOf" srcId="{6641E4D2-7BF2-4EC1-95BB-F4B97A91E209}" destId="{CA252227-0331-4B7F-94CC-FA7A0E3A2BC2}" srcOrd="14" destOrd="0" presId="urn:microsoft.com/office/officeart/2005/8/layout/list1"/>
    <dgm:cxn modelId="{653555BA-C674-4F59-B912-1B93C3BE3CD1}" type="presParOf" srcId="{6641E4D2-7BF2-4EC1-95BB-F4B97A91E209}" destId="{F9B7E4DF-BA1F-45DB-BDA4-38E541D54876}" srcOrd="15" destOrd="0" presId="urn:microsoft.com/office/officeart/2005/8/layout/list1"/>
    <dgm:cxn modelId="{1FA938FE-D861-4B81-9B84-7B7D9DD79A99}" type="presParOf" srcId="{6641E4D2-7BF2-4EC1-95BB-F4B97A91E209}" destId="{041EA690-7DF4-42F7-941A-79A36CFCEBC5}" srcOrd="16" destOrd="0" presId="urn:microsoft.com/office/officeart/2005/8/layout/list1"/>
    <dgm:cxn modelId="{24811402-D97F-45BD-A417-1900D8142829}" type="presParOf" srcId="{041EA690-7DF4-42F7-941A-79A36CFCEBC5}" destId="{3129F047-1ABA-449C-B233-A7DF637B3DFD}" srcOrd="0" destOrd="0" presId="urn:microsoft.com/office/officeart/2005/8/layout/list1"/>
    <dgm:cxn modelId="{62DE7B52-76F7-49AE-ACFE-A468D19C18E2}" type="presParOf" srcId="{041EA690-7DF4-42F7-941A-79A36CFCEBC5}" destId="{6161D22D-3365-4F3A-AA17-90677EFA21C8}" srcOrd="1" destOrd="0" presId="urn:microsoft.com/office/officeart/2005/8/layout/list1"/>
    <dgm:cxn modelId="{6C9405E6-202E-4239-848B-05CFFEAAC943}" type="presParOf" srcId="{6641E4D2-7BF2-4EC1-95BB-F4B97A91E209}" destId="{DFCD1D8D-0B3D-45EF-B3ED-9028DC37D5A0}" srcOrd="17" destOrd="0" presId="urn:microsoft.com/office/officeart/2005/8/layout/list1"/>
    <dgm:cxn modelId="{FF2FBBB5-1279-448B-A551-57C64E16E292}" type="presParOf" srcId="{6641E4D2-7BF2-4EC1-95BB-F4B97A91E209}" destId="{66A3A470-754E-4089-9268-095D6957E4E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Optics 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b="0" i="0" dirty="0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Detector </a:t>
          </a:r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50778117-2917-4323-B469-F6216A4CE10C}">
      <dgm:prSet phldrT="[Text]"/>
      <dgm:spPr/>
      <dgm:t>
        <a:bodyPr/>
        <a:lstStyle/>
        <a:p>
          <a:pPr>
            <a:spcAft>
              <a:spcPts val="600"/>
            </a:spcAft>
            <a:buNone/>
          </a:pPr>
          <a:r>
            <a:rPr lang="en-GB" dirty="0">
              <a:latin typeface="+mn-lt"/>
            </a:rPr>
            <a:t>Collecting and </a:t>
          </a:r>
          <a:r>
            <a:rPr lang="en-GB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dirty="0">
            <a:latin typeface="+mn-lt"/>
          </a:endParaRPr>
        </a:p>
      </dgm:t>
    </dgm:pt>
    <dgm:pt modelId="{EC28D508-5267-46AE-83CF-FA17F8B9EEC9}" type="parTrans" cxnId="{E65D0F1F-709C-476A-BB96-AA752565D96C}">
      <dgm:prSet/>
      <dgm:spPr/>
      <dgm:t>
        <a:bodyPr/>
        <a:lstStyle/>
        <a:p>
          <a:endParaRPr lang="en-GB"/>
        </a:p>
      </dgm:t>
    </dgm:pt>
    <dgm:pt modelId="{E1DADA87-EEF1-410E-980C-7D6C4CE210EE}" type="sibTrans" cxnId="{E65D0F1F-709C-476A-BB96-AA752565D96C}">
      <dgm:prSet/>
      <dgm:spPr/>
      <dgm:t>
        <a:bodyPr/>
        <a:lstStyle/>
        <a:p>
          <a:endParaRPr lang="en-GB"/>
        </a:p>
      </dgm:t>
    </dgm:pt>
    <dgm:pt modelId="{BC589705-73D1-4B7E-B1D6-93A019FDA127}">
      <dgm:prSet phldrT="[Text]"/>
      <dgm:spPr/>
      <dgm:t>
        <a:bodyPr/>
        <a:lstStyle/>
        <a:p>
          <a:r>
            <a:rPr lang="en-GB" dirty="0"/>
            <a:t>Electronics</a:t>
          </a:r>
          <a:r>
            <a:rPr lang="en-GB" baseline="0" dirty="0"/>
            <a:t> </a:t>
          </a:r>
          <a:endParaRPr lang="en-GB" dirty="0"/>
        </a:p>
      </dgm:t>
    </dgm:pt>
    <dgm:pt modelId="{3F40310A-D354-4A66-BEB2-7B9B5577BD1B}" type="parTrans" cxnId="{FB81E258-F7C8-4EB5-9E1B-58742D38FFB6}">
      <dgm:prSet/>
      <dgm:spPr/>
      <dgm:t>
        <a:bodyPr/>
        <a:lstStyle/>
        <a:p>
          <a:endParaRPr lang="en-GB"/>
        </a:p>
      </dgm:t>
    </dgm:pt>
    <dgm:pt modelId="{BFBEE3B7-4A91-412E-8683-496A306CB626}" type="sibTrans" cxnId="{FB81E258-F7C8-4EB5-9E1B-58742D38FFB6}">
      <dgm:prSet/>
      <dgm:spPr/>
      <dgm:t>
        <a:bodyPr/>
        <a:lstStyle/>
        <a:p>
          <a:endParaRPr lang="en-GB"/>
        </a:p>
      </dgm:t>
    </dgm:pt>
    <dgm:pt modelId="{FB12F506-DD20-4801-AAAA-9FA51B2C7D91}">
      <dgm:prSet phldrT="[Text]"/>
      <dgm:spPr/>
      <dgm:t>
        <a:bodyPr/>
        <a:lstStyle/>
        <a:p>
          <a:pPr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dirty="0">
            <a:latin typeface="+mn-lt"/>
          </a:endParaRPr>
        </a:p>
      </dgm:t>
    </dgm:pt>
    <dgm:pt modelId="{2083D101-8547-499B-A771-A2933BE66CBA}" type="parTrans" cxnId="{AB1BE88F-9F98-43ED-875A-39AE88E0D738}">
      <dgm:prSet/>
      <dgm:spPr/>
      <dgm:t>
        <a:bodyPr/>
        <a:lstStyle/>
        <a:p>
          <a:endParaRPr lang="en-GB"/>
        </a:p>
      </dgm:t>
    </dgm:pt>
    <dgm:pt modelId="{FFFB47C7-FD63-4AE8-868D-AD0FBFB7442D}" type="sibTrans" cxnId="{AB1BE88F-9F98-43ED-875A-39AE88E0D738}">
      <dgm:prSet/>
      <dgm:spPr/>
      <dgm:t>
        <a:bodyPr/>
        <a:lstStyle/>
        <a:p>
          <a:endParaRPr lang="en-GB"/>
        </a:p>
      </dgm:t>
    </dgm:pt>
    <dgm:pt modelId="{D4C1B24B-149F-4DE3-8D99-34F2A1E58F0C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01048315-3093-4343-A413-8FBA8F1E86A1}" type="parTrans" cxnId="{B5F78DFC-22AF-4D2C-9EA6-30FD1A011373}">
      <dgm:prSet/>
      <dgm:spPr/>
      <dgm:t>
        <a:bodyPr/>
        <a:lstStyle/>
        <a:p>
          <a:endParaRPr lang="en-GB"/>
        </a:p>
      </dgm:t>
    </dgm:pt>
    <dgm:pt modelId="{C0ED723A-69BE-4589-984C-17130F89B724}" type="sibTrans" cxnId="{B5F78DFC-22AF-4D2C-9EA6-30FD1A011373}">
      <dgm:prSet/>
      <dgm:spPr/>
      <dgm:t>
        <a:bodyPr/>
        <a:lstStyle/>
        <a:p>
          <a:endParaRPr lang="en-GB"/>
        </a:p>
      </dgm:t>
    </dgm:pt>
    <dgm:pt modelId="{073882B9-DD28-4D75-9D65-5FA840614DAE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Derive physical quantities e.g. 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dirty="0">
              <a:latin typeface="Arial"/>
              <a:cs typeface="Times New Roman"/>
            </a:rPr>
            <a:t>,</a:t>
          </a:r>
          <a:endParaRPr lang="en-GB" dirty="0">
            <a:latin typeface="+mn-lt"/>
          </a:endParaRPr>
        </a:p>
      </dgm:t>
    </dgm:pt>
    <dgm:pt modelId="{37C05D90-56E5-44B3-AA33-1DD8B4BA457A}" type="parTrans" cxnId="{8DF4B483-1C64-4D82-811A-74ACBF74B8BD}">
      <dgm:prSet/>
      <dgm:spPr/>
      <dgm:t>
        <a:bodyPr/>
        <a:lstStyle/>
        <a:p>
          <a:endParaRPr lang="en-GB"/>
        </a:p>
      </dgm:t>
    </dgm:pt>
    <dgm:pt modelId="{29F19CD7-DB09-4A72-956B-A58B37C2159C}" type="sibTrans" cxnId="{8DF4B483-1C64-4D82-811A-74ACBF74B8BD}">
      <dgm:prSet/>
      <dgm:spPr/>
      <dgm:t>
        <a:bodyPr/>
        <a:lstStyle/>
        <a:p>
          <a:endParaRPr lang="en-GB"/>
        </a:p>
      </dgm:t>
    </dgm:pt>
    <dgm:pt modelId="{1A8368E3-D869-4944-A457-3A2E4BB36213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Software</a:t>
          </a:r>
        </a:p>
      </dgm:t>
    </dgm:pt>
    <dgm:pt modelId="{873065F7-70D1-4965-9334-DD53633D07EE}" type="parTrans" cxnId="{0DDA7003-52AE-4194-8F8C-12E9F876FAD6}">
      <dgm:prSet/>
      <dgm:spPr/>
      <dgm:t>
        <a:bodyPr/>
        <a:lstStyle/>
        <a:p>
          <a:endParaRPr lang="en-GB"/>
        </a:p>
      </dgm:t>
    </dgm:pt>
    <dgm:pt modelId="{6F9F5A4A-EF31-4DEF-BF80-FAC156A4C05F}" type="sibTrans" cxnId="{0DDA7003-52AE-4194-8F8C-12E9F876FAD6}">
      <dgm:prSet/>
      <dgm:spPr/>
      <dgm:t>
        <a:bodyPr/>
        <a:lstStyle/>
        <a:p>
          <a:endParaRPr lang="en-GB"/>
        </a:p>
      </dgm:t>
    </dgm:pt>
    <dgm:pt modelId="{03C07F3C-988B-4B48-AF90-528D642030E4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Acquisition of counts</a:t>
          </a:r>
        </a:p>
      </dgm:t>
    </dgm:pt>
    <dgm:pt modelId="{2B6A21D1-0BBC-4028-9B0A-11D9011C748F}" type="parTrans" cxnId="{55DCE07D-8C68-4338-AC6B-D8E38ABE4E93}">
      <dgm:prSet/>
      <dgm:spPr/>
      <dgm:t>
        <a:bodyPr/>
        <a:lstStyle/>
        <a:p>
          <a:endParaRPr lang="en-GB"/>
        </a:p>
      </dgm:t>
    </dgm:pt>
    <dgm:pt modelId="{8D26A8D2-CA93-4366-82E6-E12B6DC2F5E7}" type="sibTrans" cxnId="{55DCE07D-8C68-4338-AC6B-D8E38ABE4E93}">
      <dgm:prSet/>
      <dgm:spPr/>
      <dgm:t>
        <a:bodyPr/>
        <a:lstStyle/>
        <a:p>
          <a:endParaRPr lang="en-GB"/>
        </a:p>
      </dgm:t>
    </dgm:pt>
    <dgm:pt modelId="{F01E233D-82C3-42D9-B76D-97FD37DD5A34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b="1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dirty="0">
            <a:latin typeface="+mn-lt"/>
          </a:endParaRPr>
        </a:p>
      </dgm:t>
    </dgm:pt>
    <dgm:pt modelId="{EC20070C-87E3-467B-A1CB-7E32CFAA9694}" type="parTrans" cxnId="{6544991A-F834-469C-BC87-779696938D39}">
      <dgm:prSet/>
      <dgm:spPr/>
      <dgm:t>
        <a:bodyPr/>
        <a:lstStyle/>
        <a:p>
          <a:endParaRPr lang="en-GB"/>
        </a:p>
      </dgm:t>
    </dgm:pt>
    <dgm:pt modelId="{99C28C44-E47A-4502-8AAA-A3B7C1450838}" type="sibTrans" cxnId="{6544991A-F834-469C-BC87-779696938D39}">
      <dgm:prSet/>
      <dgm:spPr/>
      <dgm:t>
        <a:bodyPr/>
        <a:lstStyle/>
        <a:p>
          <a:endParaRPr lang="en-GB"/>
        </a:p>
      </dgm:t>
    </dgm:pt>
    <dgm:pt modelId="{65996F15-D15E-4D4B-9E2C-27E8290B0247}">
      <dgm:prSet phldrT="[Text]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GB" dirty="0">
              <a:latin typeface="+mn-lt"/>
            </a:rPr>
            <a:t>Corrects for detector artefacts</a:t>
          </a:r>
        </a:p>
      </dgm:t>
    </dgm:pt>
    <dgm:pt modelId="{5E68010B-A758-4E7F-B2E5-328EE1AC3F07}" type="parTrans" cxnId="{89EE5C68-BE6C-466B-8051-5B846F5D81A1}">
      <dgm:prSet/>
      <dgm:spPr/>
      <dgm:t>
        <a:bodyPr/>
        <a:lstStyle/>
        <a:p>
          <a:endParaRPr lang="en-GB"/>
        </a:p>
      </dgm:t>
    </dgm:pt>
    <dgm:pt modelId="{3E2BE00E-26A7-4D26-8BEF-45F5BA3CA4E9}" type="sibTrans" cxnId="{89EE5C68-BE6C-466B-8051-5B846F5D81A1}">
      <dgm:prSet/>
      <dgm:spPr/>
      <dgm:t>
        <a:bodyPr/>
        <a:lstStyle/>
        <a:p>
          <a:endParaRPr lang="en-GB"/>
        </a:p>
      </dgm:t>
    </dgm:pt>
    <dgm:pt modelId="{F6A29789-C75E-4DC0-A5F4-6AC05531FFE6}">
      <dgm:prSet phldrT="[Text]"/>
      <dgm:spPr/>
      <dgm:t>
        <a:bodyPr/>
        <a:lstStyle/>
        <a:p>
          <a:pPr>
            <a:buNone/>
          </a:pPr>
          <a:r>
            <a:rPr lang="en-GB" dirty="0">
              <a:latin typeface="+mn-lt"/>
            </a:rPr>
            <a:t>and forms the histogram  </a:t>
          </a:r>
        </a:p>
      </dgm:t>
    </dgm:pt>
    <dgm:pt modelId="{CF56197C-994E-4B40-A5D7-323FEE61C043}" type="parTrans" cxnId="{C8DBCBAC-5983-44D7-86C0-BA5764515309}">
      <dgm:prSet/>
      <dgm:spPr/>
      <dgm:t>
        <a:bodyPr/>
        <a:lstStyle/>
        <a:p>
          <a:endParaRPr lang="en-GB"/>
        </a:p>
      </dgm:t>
    </dgm:pt>
    <dgm:pt modelId="{43A6CE01-6C61-4667-A32D-4BBF84C5D6F8}" type="sibTrans" cxnId="{C8DBCBAC-5983-44D7-86C0-BA5764515309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5"/>
      <dgm:spPr/>
    </dgm:pt>
    <dgm:pt modelId="{A97C08BF-DAE9-409A-85E1-8E84F760AA85}" type="pres">
      <dgm:prSet presAssocID="{7EB5095F-3C33-4737-9970-03C1CCD00B3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5" custLinFactNeighborX="-42525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5"/>
      <dgm:spPr/>
    </dgm:pt>
    <dgm:pt modelId="{A2DD762F-5DE1-46CA-8798-1FC20E28DC71}" type="pres">
      <dgm:prSet presAssocID="{84F576B4-3B46-4147-953D-4A3B65F07F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5">
        <dgm:presLayoutVars>
          <dgm:bulletEnabled val="1"/>
        </dgm:presLayoutVars>
      </dgm:prSet>
      <dgm:spPr/>
    </dgm:pt>
    <dgm:pt modelId="{19D29296-01F4-4742-8282-D488197AF9F5}" type="pres">
      <dgm:prSet presAssocID="{E9630806-4442-492E-BBB0-9B03D24CC350}" presName="spaceBetweenRectangles" presStyleCnt="0"/>
      <dgm:spPr/>
    </dgm:pt>
    <dgm:pt modelId="{5C8926AC-2162-4B93-A8FE-A6CF54E87731}" type="pres">
      <dgm:prSet presAssocID="{BC589705-73D1-4B7E-B1D6-93A019FDA127}" presName="parentLin" presStyleCnt="0"/>
      <dgm:spPr/>
    </dgm:pt>
    <dgm:pt modelId="{D7901143-4341-467B-9307-8DC5B97F88D5}" type="pres">
      <dgm:prSet presAssocID="{BC589705-73D1-4B7E-B1D6-93A019FDA127}" presName="parentLeftMargin" presStyleLbl="node1" presStyleIdx="1" presStyleCnt="5"/>
      <dgm:spPr/>
    </dgm:pt>
    <dgm:pt modelId="{8C3ED9F4-0158-456D-A4CA-F79D8D0735BE}" type="pres">
      <dgm:prSet presAssocID="{BC589705-73D1-4B7E-B1D6-93A019FDA12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5CF0B0D-8917-4A24-B163-F4390EEC46A8}" type="pres">
      <dgm:prSet presAssocID="{BC589705-73D1-4B7E-B1D6-93A019FDA127}" presName="negativeSpace" presStyleCnt="0"/>
      <dgm:spPr/>
    </dgm:pt>
    <dgm:pt modelId="{9716A4F2-643E-4F1E-806A-514A070D3F5C}" type="pres">
      <dgm:prSet presAssocID="{BC589705-73D1-4B7E-B1D6-93A019FDA127}" presName="childText" presStyleLbl="conFgAcc1" presStyleIdx="2" presStyleCnt="5" custLinFactNeighborX="-42525" custLinFactNeighborY="795">
        <dgm:presLayoutVars>
          <dgm:bulletEnabled val="1"/>
        </dgm:presLayoutVars>
      </dgm:prSet>
      <dgm:spPr/>
    </dgm:pt>
    <dgm:pt modelId="{110B1917-DD3E-4DE0-A37F-3EE6562CFA3C}" type="pres">
      <dgm:prSet presAssocID="{BFBEE3B7-4A91-412E-8683-496A306CB626}" presName="spaceBetweenRectangles" presStyleCnt="0"/>
      <dgm:spPr/>
    </dgm:pt>
    <dgm:pt modelId="{9180CF38-505A-474E-BF9E-FA99CC9FF6F9}" type="pres">
      <dgm:prSet presAssocID="{1A8368E3-D869-4944-A457-3A2E4BB36213}" presName="parentLin" presStyleCnt="0"/>
      <dgm:spPr/>
    </dgm:pt>
    <dgm:pt modelId="{F5359CD3-5B52-4DC3-9921-A0B103C6A9AA}" type="pres">
      <dgm:prSet presAssocID="{1A8368E3-D869-4944-A457-3A2E4BB36213}" presName="parentLeftMargin" presStyleLbl="node1" presStyleIdx="2" presStyleCnt="5"/>
      <dgm:spPr/>
    </dgm:pt>
    <dgm:pt modelId="{024C91F5-2F9A-46FC-A0AA-1A99DBAFF089}" type="pres">
      <dgm:prSet presAssocID="{1A8368E3-D869-4944-A457-3A2E4BB3621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7569B24-2DA8-40E2-9E39-A02B50034771}" type="pres">
      <dgm:prSet presAssocID="{1A8368E3-D869-4944-A457-3A2E4BB36213}" presName="negativeSpace" presStyleCnt="0"/>
      <dgm:spPr/>
    </dgm:pt>
    <dgm:pt modelId="{CA252227-0331-4B7F-94CC-FA7A0E3A2BC2}" type="pres">
      <dgm:prSet presAssocID="{1A8368E3-D869-4944-A457-3A2E4BB36213}" presName="childText" presStyleLbl="conFgAcc1" presStyleIdx="3" presStyleCnt="5">
        <dgm:presLayoutVars>
          <dgm:bulletEnabled val="1"/>
        </dgm:presLayoutVars>
      </dgm:prSet>
      <dgm:spPr/>
    </dgm:pt>
    <dgm:pt modelId="{F9B7E4DF-BA1F-45DB-BDA4-38E541D54876}" type="pres">
      <dgm:prSet presAssocID="{6F9F5A4A-EF31-4DEF-BF80-FAC156A4C05F}" presName="spaceBetweenRectangles" presStyleCnt="0"/>
      <dgm:spPr/>
    </dgm:pt>
    <dgm:pt modelId="{041EA690-7DF4-42F7-941A-79A36CFCEBC5}" type="pres">
      <dgm:prSet presAssocID="{D4C1B24B-149F-4DE3-8D99-34F2A1E58F0C}" presName="parentLin" presStyleCnt="0"/>
      <dgm:spPr/>
    </dgm:pt>
    <dgm:pt modelId="{3129F047-1ABA-449C-B233-A7DF637B3DFD}" type="pres">
      <dgm:prSet presAssocID="{D4C1B24B-149F-4DE3-8D99-34F2A1E58F0C}" presName="parentLeftMargin" presStyleLbl="node1" presStyleIdx="3" presStyleCnt="5"/>
      <dgm:spPr/>
    </dgm:pt>
    <dgm:pt modelId="{6161D22D-3365-4F3A-AA17-90677EFA21C8}" type="pres">
      <dgm:prSet presAssocID="{D4C1B24B-149F-4DE3-8D99-34F2A1E58F0C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FCD1D8D-0B3D-45EF-B3ED-9028DC37D5A0}" type="pres">
      <dgm:prSet presAssocID="{D4C1B24B-149F-4DE3-8D99-34F2A1E58F0C}" presName="negativeSpace" presStyleCnt="0"/>
      <dgm:spPr/>
    </dgm:pt>
    <dgm:pt modelId="{66A3A470-754E-4089-9268-095D6957E4EB}" type="pres">
      <dgm:prSet presAssocID="{D4C1B24B-149F-4DE3-8D99-34F2A1E58F0C}" presName="childText" presStyleLbl="conFgAcc1" presStyleIdx="4" presStyleCnt="5" custLinFactNeighborX="-42525" custLinFactNeighborY="795">
        <dgm:presLayoutVars>
          <dgm:bulletEnabled val="1"/>
        </dgm:presLayoutVars>
      </dgm:prSet>
      <dgm:spPr/>
    </dgm:pt>
  </dgm:ptLst>
  <dgm:cxnLst>
    <dgm:cxn modelId="{0DDA7003-52AE-4194-8F8C-12E9F876FAD6}" srcId="{A7BA4416-62DF-438E-ACD9-633C7B9E17A1}" destId="{1A8368E3-D869-4944-A457-3A2E4BB36213}" srcOrd="3" destOrd="0" parTransId="{873065F7-70D1-4965-9334-DD53633D07EE}" sibTransId="{6F9F5A4A-EF31-4DEF-BF80-FAC156A4C05F}"/>
    <dgm:cxn modelId="{6544991A-F834-469C-BC87-779696938D39}" srcId="{073882B9-DD28-4D75-9D65-5FA840614DAE}" destId="{F01E233D-82C3-42D9-B76D-97FD37DD5A34}" srcOrd="0" destOrd="0" parTransId="{EC20070C-87E3-467B-A1CB-7E32CFAA9694}" sibTransId="{99C28C44-E47A-4502-8AAA-A3B7C1450838}"/>
    <dgm:cxn modelId="{E65D0F1F-709C-476A-BB96-AA752565D96C}" srcId="{7EB5095F-3C33-4737-9970-03C1CCD00B3A}" destId="{50778117-2917-4323-B469-F6216A4CE10C}" srcOrd="0" destOrd="0" parTransId="{EC28D508-5267-46AE-83CF-FA17F8B9EEC9}" sibTransId="{E1DADA87-EEF1-410E-980C-7D6C4CE210EE}"/>
    <dgm:cxn modelId="{CBE39124-5031-4E5B-AE87-A96C7899F12C}" type="presOf" srcId="{1A8368E3-D869-4944-A457-3A2E4BB36213}" destId="{024C91F5-2F9A-46FC-A0AA-1A99DBAFF089}" srcOrd="1" destOrd="0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B560993B-9E35-4ED0-852E-AA82DEFB404A}" type="presOf" srcId="{D4C1B24B-149F-4DE3-8D99-34F2A1E58F0C}" destId="{3129F047-1ABA-449C-B233-A7DF637B3DFD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89EE5C68-BE6C-466B-8051-5B846F5D81A1}" srcId="{D4C1B24B-149F-4DE3-8D99-34F2A1E58F0C}" destId="{65996F15-D15E-4D4B-9E2C-27E8290B0247}" srcOrd="0" destOrd="0" parTransId="{5E68010B-A758-4E7F-B2E5-328EE1AC3F07}" sibTransId="{3E2BE00E-26A7-4D26-8BEF-45F5BA3CA4E9}"/>
    <dgm:cxn modelId="{51AB0174-8CEC-4E9B-952C-B206F1FC0545}" type="presOf" srcId="{F01E233D-82C3-42D9-B76D-97FD37DD5A34}" destId="{66A3A470-754E-4089-9268-095D6957E4EB}" srcOrd="0" destOrd="2" presId="urn:microsoft.com/office/officeart/2005/8/layout/list1"/>
    <dgm:cxn modelId="{FB81E258-F7C8-4EB5-9E1B-58742D38FFB6}" srcId="{A7BA4416-62DF-438E-ACD9-633C7B9E17A1}" destId="{BC589705-73D1-4B7E-B1D6-93A019FDA127}" srcOrd="2" destOrd="0" parTransId="{3F40310A-D354-4A66-BEB2-7B9B5577BD1B}" sibTransId="{BFBEE3B7-4A91-412E-8683-496A306CB626}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55DCE07D-8C68-4338-AC6B-D8E38ABE4E93}" srcId="{1A8368E3-D869-4944-A457-3A2E4BB36213}" destId="{03C07F3C-988B-4B48-AF90-528D642030E4}" srcOrd="0" destOrd="0" parTransId="{2B6A21D1-0BBC-4028-9B0A-11D9011C748F}" sibTransId="{8D26A8D2-CA93-4366-82E6-E12B6DC2F5E7}"/>
    <dgm:cxn modelId="{CEF1E27D-C879-49D8-A72A-1D5189D9EA0C}" type="presOf" srcId="{F6A29789-C75E-4DC0-A5F4-6AC05531FFE6}" destId="{CA252227-0331-4B7F-94CC-FA7A0E3A2BC2}" srcOrd="0" destOrd="1" presId="urn:microsoft.com/office/officeart/2005/8/layout/list1"/>
    <dgm:cxn modelId="{2011527E-6633-4210-8D60-CA1FAB7CE9C6}" type="presOf" srcId="{073882B9-DD28-4D75-9D65-5FA840614DAE}" destId="{66A3A470-754E-4089-9268-095D6957E4EB}" srcOrd="0" destOrd="1" presId="urn:microsoft.com/office/officeart/2005/8/layout/list1"/>
    <dgm:cxn modelId="{8DF4B483-1C64-4D82-811A-74ACBF74B8BD}" srcId="{D4C1B24B-149F-4DE3-8D99-34F2A1E58F0C}" destId="{073882B9-DD28-4D75-9D65-5FA840614DAE}" srcOrd="1" destOrd="0" parTransId="{37C05D90-56E5-44B3-AA33-1DD8B4BA457A}" sibTransId="{29F19CD7-DB09-4A72-956B-A58B37C2159C}"/>
    <dgm:cxn modelId="{7814428D-3246-4CC5-82BA-6043FA286EC6}" type="presOf" srcId="{50778117-2917-4323-B469-F6216A4CE10C}" destId="{9ECD1787-0570-454F-8E59-98F6652D9B92}" srcOrd="0" destOrd="0" presId="urn:microsoft.com/office/officeart/2005/8/layout/list1"/>
    <dgm:cxn modelId="{AB1BE88F-9F98-43ED-875A-39AE88E0D738}" srcId="{BC589705-73D1-4B7E-B1D6-93A019FDA127}" destId="{FB12F506-DD20-4801-AAAA-9FA51B2C7D91}" srcOrd="0" destOrd="0" parTransId="{2083D101-8547-499B-A771-A2933BE66CBA}" sibTransId="{FFFB47C7-FD63-4AE8-868D-AD0FBFB7442D}"/>
    <dgm:cxn modelId="{80D26F95-5B3B-4B96-BC36-00426050F2A7}" type="presOf" srcId="{FB12F506-DD20-4801-AAAA-9FA51B2C7D91}" destId="{9716A4F2-643E-4F1E-806A-514A070D3F5C}" srcOrd="0" destOrd="0" presId="urn:microsoft.com/office/officeart/2005/8/layout/list1"/>
    <dgm:cxn modelId="{9088DB99-2101-46AD-946D-78058798DF0C}" type="presOf" srcId="{03C07F3C-988B-4B48-AF90-528D642030E4}" destId="{CA252227-0331-4B7F-94CC-FA7A0E3A2BC2}" srcOrd="0" destOrd="0" presId="urn:microsoft.com/office/officeart/2005/8/layout/list1"/>
    <dgm:cxn modelId="{ADC679A1-C743-420D-9845-496121377C4F}" type="presOf" srcId="{1A8368E3-D869-4944-A457-3A2E4BB36213}" destId="{F5359CD3-5B52-4DC3-9921-A0B103C6A9AA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C8DBCBAC-5983-44D7-86C0-BA5764515309}" srcId="{1A8368E3-D869-4944-A457-3A2E4BB36213}" destId="{F6A29789-C75E-4DC0-A5F4-6AC05531FFE6}" srcOrd="1" destOrd="0" parTransId="{CF56197C-994E-4B40-A5D7-323FEE61C043}" sibTransId="{43A6CE01-6C61-4667-A32D-4BBF84C5D6F8}"/>
    <dgm:cxn modelId="{D615A0AE-E01E-40D1-B995-FD9A7DAECC2C}" type="presOf" srcId="{BC589705-73D1-4B7E-B1D6-93A019FDA127}" destId="{D7901143-4341-467B-9307-8DC5B97F88D5}" srcOrd="0" destOrd="0" presId="urn:microsoft.com/office/officeart/2005/8/layout/list1"/>
    <dgm:cxn modelId="{2125A2BA-A593-4910-BE13-99FD352B9077}" type="presOf" srcId="{65996F15-D15E-4D4B-9E2C-27E8290B0247}" destId="{66A3A470-754E-4089-9268-095D6957E4EB}" srcOrd="0" destOrd="0" presId="urn:microsoft.com/office/officeart/2005/8/layout/list1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7647B5E3-A8EB-4DDF-8252-4B9D476E1753}" type="presOf" srcId="{BC589705-73D1-4B7E-B1D6-93A019FDA127}" destId="{8C3ED9F4-0158-456D-A4CA-F79D8D0735BE}" srcOrd="1" destOrd="0" presId="urn:microsoft.com/office/officeart/2005/8/layout/list1"/>
    <dgm:cxn modelId="{89360DEE-F37E-4F35-B417-BB14D83DB041}" type="presOf" srcId="{D4C1B24B-149F-4DE3-8D99-34F2A1E58F0C}" destId="{6161D22D-3365-4F3A-AA17-90677EFA21C8}" srcOrd="1" destOrd="0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B5F78DFC-22AF-4D2C-9EA6-30FD1A011373}" srcId="{A7BA4416-62DF-438E-ACD9-633C7B9E17A1}" destId="{D4C1B24B-149F-4DE3-8D99-34F2A1E58F0C}" srcOrd="4" destOrd="0" parTransId="{01048315-3093-4343-A413-8FBA8F1E86A1}" sibTransId="{C0ED723A-69BE-4589-984C-17130F89B724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  <dgm:cxn modelId="{F829E4BA-57CD-4C43-9894-2B9C7EFFB21D}" type="presParOf" srcId="{6641E4D2-7BF2-4EC1-95BB-F4B97A91E209}" destId="{19D29296-01F4-4742-8282-D488197AF9F5}" srcOrd="7" destOrd="0" presId="urn:microsoft.com/office/officeart/2005/8/layout/list1"/>
    <dgm:cxn modelId="{32CA72D3-F979-4C39-864F-D91FA9197CED}" type="presParOf" srcId="{6641E4D2-7BF2-4EC1-95BB-F4B97A91E209}" destId="{5C8926AC-2162-4B93-A8FE-A6CF54E87731}" srcOrd="8" destOrd="0" presId="urn:microsoft.com/office/officeart/2005/8/layout/list1"/>
    <dgm:cxn modelId="{94AF17F7-D047-4C3B-9964-5F89FEEACF45}" type="presParOf" srcId="{5C8926AC-2162-4B93-A8FE-A6CF54E87731}" destId="{D7901143-4341-467B-9307-8DC5B97F88D5}" srcOrd="0" destOrd="0" presId="urn:microsoft.com/office/officeart/2005/8/layout/list1"/>
    <dgm:cxn modelId="{742E7595-655D-4CAD-A7EE-7DB8021BE7EE}" type="presParOf" srcId="{5C8926AC-2162-4B93-A8FE-A6CF54E87731}" destId="{8C3ED9F4-0158-456D-A4CA-F79D8D0735BE}" srcOrd="1" destOrd="0" presId="urn:microsoft.com/office/officeart/2005/8/layout/list1"/>
    <dgm:cxn modelId="{67747F34-93B7-40D4-9DC7-C8A6B7D53C16}" type="presParOf" srcId="{6641E4D2-7BF2-4EC1-95BB-F4B97A91E209}" destId="{B5CF0B0D-8917-4A24-B163-F4390EEC46A8}" srcOrd="9" destOrd="0" presId="urn:microsoft.com/office/officeart/2005/8/layout/list1"/>
    <dgm:cxn modelId="{3287194A-8D68-4AEB-87EA-2D6FFA78347B}" type="presParOf" srcId="{6641E4D2-7BF2-4EC1-95BB-F4B97A91E209}" destId="{9716A4F2-643E-4F1E-806A-514A070D3F5C}" srcOrd="10" destOrd="0" presId="urn:microsoft.com/office/officeart/2005/8/layout/list1"/>
    <dgm:cxn modelId="{E6F19857-76E5-41F2-B936-D956AE302998}" type="presParOf" srcId="{6641E4D2-7BF2-4EC1-95BB-F4B97A91E209}" destId="{110B1917-DD3E-4DE0-A37F-3EE6562CFA3C}" srcOrd="11" destOrd="0" presId="urn:microsoft.com/office/officeart/2005/8/layout/list1"/>
    <dgm:cxn modelId="{3438032C-589E-4371-A252-DDB28301BA5C}" type="presParOf" srcId="{6641E4D2-7BF2-4EC1-95BB-F4B97A91E209}" destId="{9180CF38-505A-474E-BF9E-FA99CC9FF6F9}" srcOrd="12" destOrd="0" presId="urn:microsoft.com/office/officeart/2005/8/layout/list1"/>
    <dgm:cxn modelId="{0D6DF23B-7854-4D62-AE02-D7B84600B58C}" type="presParOf" srcId="{9180CF38-505A-474E-BF9E-FA99CC9FF6F9}" destId="{F5359CD3-5B52-4DC3-9921-A0B103C6A9AA}" srcOrd="0" destOrd="0" presId="urn:microsoft.com/office/officeart/2005/8/layout/list1"/>
    <dgm:cxn modelId="{8B5FDA5A-B8BD-45C9-B23C-5313E39F0471}" type="presParOf" srcId="{9180CF38-505A-474E-BF9E-FA99CC9FF6F9}" destId="{024C91F5-2F9A-46FC-A0AA-1A99DBAFF089}" srcOrd="1" destOrd="0" presId="urn:microsoft.com/office/officeart/2005/8/layout/list1"/>
    <dgm:cxn modelId="{59FB2566-F3C6-4565-9FB0-32D1EA996104}" type="presParOf" srcId="{6641E4D2-7BF2-4EC1-95BB-F4B97A91E209}" destId="{57569B24-2DA8-40E2-9E39-A02B50034771}" srcOrd="13" destOrd="0" presId="urn:microsoft.com/office/officeart/2005/8/layout/list1"/>
    <dgm:cxn modelId="{FC19B887-4E92-44CB-BFAF-F1A5C3CF0D36}" type="presParOf" srcId="{6641E4D2-7BF2-4EC1-95BB-F4B97A91E209}" destId="{CA252227-0331-4B7F-94CC-FA7A0E3A2BC2}" srcOrd="14" destOrd="0" presId="urn:microsoft.com/office/officeart/2005/8/layout/list1"/>
    <dgm:cxn modelId="{653555BA-C674-4F59-B912-1B93C3BE3CD1}" type="presParOf" srcId="{6641E4D2-7BF2-4EC1-95BB-F4B97A91E209}" destId="{F9B7E4DF-BA1F-45DB-BDA4-38E541D54876}" srcOrd="15" destOrd="0" presId="urn:microsoft.com/office/officeart/2005/8/layout/list1"/>
    <dgm:cxn modelId="{1FA938FE-D861-4B81-9B84-7B7D9DD79A99}" type="presParOf" srcId="{6641E4D2-7BF2-4EC1-95BB-F4B97A91E209}" destId="{041EA690-7DF4-42F7-941A-79A36CFCEBC5}" srcOrd="16" destOrd="0" presId="urn:microsoft.com/office/officeart/2005/8/layout/list1"/>
    <dgm:cxn modelId="{24811402-D97F-45BD-A417-1900D8142829}" type="presParOf" srcId="{041EA690-7DF4-42F7-941A-79A36CFCEBC5}" destId="{3129F047-1ABA-449C-B233-A7DF637B3DFD}" srcOrd="0" destOrd="0" presId="urn:microsoft.com/office/officeart/2005/8/layout/list1"/>
    <dgm:cxn modelId="{62DE7B52-76F7-49AE-ACFE-A468D19C18E2}" type="presParOf" srcId="{041EA690-7DF4-42F7-941A-79A36CFCEBC5}" destId="{6161D22D-3365-4F3A-AA17-90677EFA21C8}" srcOrd="1" destOrd="0" presId="urn:microsoft.com/office/officeart/2005/8/layout/list1"/>
    <dgm:cxn modelId="{6C9405E6-202E-4239-848B-05CFFEAAC943}" type="presParOf" srcId="{6641E4D2-7BF2-4EC1-95BB-F4B97A91E209}" destId="{DFCD1D8D-0B3D-45EF-B3ED-9028DC37D5A0}" srcOrd="17" destOrd="0" presId="urn:microsoft.com/office/officeart/2005/8/layout/list1"/>
    <dgm:cxn modelId="{FF2FBBB5-1279-448B-A551-57C64E16E292}" type="presParOf" srcId="{6641E4D2-7BF2-4EC1-95BB-F4B97A91E209}" destId="{66A3A470-754E-4089-9268-095D6957E4E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algn="l" rtl="0">
            <a:spcAft>
              <a:spcPts val="600"/>
            </a:spcAft>
          </a:pPr>
          <a:r>
            <a:rPr lang="en-GB" sz="1500" b="1" dirty="0"/>
            <a:t>Material dispersion </a:t>
          </a:r>
          <a:br>
            <a:rPr lang="en-GB" sz="1500" dirty="0">
              <a:latin typeface="Arial"/>
            </a:rPr>
          </a:br>
          <a:r>
            <a:rPr lang="en-GB" sz="1500" dirty="0">
              <a:latin typeface="Arial"/>
            </a:rPr>
            <a:t>- </a:t>
          </a:r>
          <a:r>
            <a:rPr lang="en-GB" sz="1500" dirty="0"/>
            <a:t>Due to light of different wavelength </a:t>
          </a:r>
          <a:r>
            <a:rPr lang="en-GB" sz="1500" dirty="0">
              <a:latin typeface="Arial"/>
            </a:rPr>
            <a:t>travelling</a:t>
          </a:r>
          <a:r>
            <a:rPr lang="en-GB" sz="1500" dirty="0"/>
            <a:t> at different group velocities within the fibre </a:t>
          </a:r>
          <a:endParaRPr lang="en-GB" sz="1500" dirty="0">
            <a:latin typeface="Arial"/>
          </a:endParaRP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dirty="0">
              <a:latin typeface="+mn-lt"/>
            </a:rPr>
            <a:t>Dispersion will cause an </a:t>
          </a:r>
          <a:r>
            <a:rPr lang="en-GB" sz="1500" b="1" dirty="0">
              <a:latin typeface="+mn-lt"/>
            </a:rPr>
            <a:t>uncertainty in the arrival time of the photons</a:t>
          </a:r>
          <a:endParaRPr lang="en-GB" sz="1500" b="1" i="0" dirty="0">
            <a:latin typeface="+mn-lt"/>
          </a:endParaRP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11F1B7F5-A185-4E42-BDB7-6E2CE01309DD}">
      <dgm:prSet custT="1"/>
      <dgm:spPr/>
      <dgm:t>
        <a:bodyPr/>
        <a:lstStyle/>
        <a:p>
          <a:pPr algn="l" rtl="0">
            <a:spcAft>
              <a:spcPts val="600"/>
            </a:spcAft>
          </a:pPr>
          <a:r>
            <a:rPr lang="en-GB" sz="1500" b="1" dirty="0">
              <a:latin typeface="Arial"/>
            </a:rPr>
            <a:t>Modal</a:t>
          </a:r>
          <a:r>
            <a:rPr lang="en-GB" sz="1500" b="1" dirty="0"/>
            <a:t> dispersion</a:t>
          </a:r>
          <a:br>
            <a:rPr lang="en-GB" sz="1500" dirty="0"/>
          </a:br>
          <a:r>
            <a:rPr lang="en-GB" sz="1500" dirty="0">
              <a:latin typeface="Arial"/>
            </a:rPr>
            <a:t>- </a:t>
          </a:r>
          <a:r>
            <a:rPr lang="en-GB" sz="1500" dirty="0"/>
            <a:t>Due to different possible paths within the fibre</a:t>
          </a:r>
        </a:p>
      </dgm:t>
    </dgm:pt>
    <dgm:pt modelId="{4D10C359-6514-492B-ABC8-D22195EA75BF}" type="parTrans" cxnId="{290396CF-853F-4332-90FE-7DE9ED9F218D}">
      <dgm:prSet/>
      <dgm:spPr/>
      <dgm:t>
        <a:bodyPr/>
        <a:lstStyle/>
        <a:p>
          <a:endParaRPr lang="en-GB"/>
        </a:p>
      </dgm:t>
    </dgm:pt>
    <dgm:pt modelId="{B0C98207-AA9A-447D-97F1-6101B727FCAA}" type="sibTrans" cxnId="{290396CF-853F-4332-90FE-7DE9ED9F218D}">
      <dgm:prSet/>
      <dgm:spPr/>
      <dgm:t>
        <a:bodyPr/>
        <a:lstStyle/>
        <a:p>
          <a:endParaRPr lang="en-GB"/>
        </a:p>
      </dgm:t>
    </dgm:pt>
    <dgm:pt modelId="{9F43C9A5-4EBE-4B7A-8E83-26565CA45B3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1" i="0" dirty="0">
              <a:latin typeface="+mn-lt"/>
            </a:rPr>
            <a:t>Broadening measured bunches </a:t>
          </a:r>
        </a:p>
      </dgm:t>
    </dgm:pt>
    <dgm:pt modelId="{2AF7078D-E53B-4102-8579-F4B8A5ECAE58}" type="parTrans" cxnId="{CE0AE7D8-3665-4B86-89E3-0DD4A1D72D96}">
      <dgm:prSet/>
      <dgm:spPr/>
      <dgm:t>
        <a:bodyPr/>
        <a:lstStyle/>
        <a:p>
          <a:endParaRPr lang="en-GB"/>
        </a:p>
      </dgm:t>
    </dgm:pt>
    <dgm:pt modelId="{BF58C3C8-2018-47F7-AC99-ADF245233DF9}" type="sibTrans" cxnId="{CE0AE7D8-3665-4B86-89E3-0DD4A1D72D96}">
      <dgm:prSet/>
      <dgm:spPr/>
      <dgm:t>
        <a:bodyPr/>
        <a:lstStyle/>
        <a:p>
          <a:endParaRPr lang="en-GB"/>
        </a:p>
      </dgm:t>
    </dgm:pt>
    <dgm:pt modelId="{4C9AA636-CFC4-4A61-91E3-494D42FEB64D}">
      <dgm:prSet custT="1"/>
      <dgm:spPr/>
      <dgm:t>
        <a:bodyPr/>
        <a:lstStyle/>
        <a:p>
          <a:pPr algn="l">
            <a:spcAft>
              <a:spcPts val="600"/>
            </a:spcAft>
          </a:pPr>
          <a:r>
            <a:rPr lang="en-GB" sz="1500" b="1" dirty="0"/>
            <a:t>Graded fibre </a:t>
          </a:r>
          <a:r>
            <a:rPr lang="en-GB" sz="1500" dirty="0"/>
            <a:t>is used to reduce </a:t>
          </a:r>
          <a:r>
            <a:rPr lang="en-GB" sz="1500" b="1" dirty="0"/>
            <a:t>Model Dispersion </a:t>
          </a:r>
        </a:p>
      </dgm:t>
    </dgm:pt>
    <dgm:pt modelId="{4B48CFDF-0873-4DA7-B21F-6A79FC7F8E55}" type="parTrans" cxnId="{961E5C45-32DB-47C4-9A5A-7411859EE26B}">
      <dgm:prSet/>
      <dgm:spPr/>
      <dgm:t>
        <a:bodyPr/>
        <a:lstStyle/>
        <a:p>
          <a:endParaRPr lang="en-GB"/>
        </a:p>
      </dgm:t>
    </dgm:pt>
    <dgm:pt modelId="{21BBB1E0-F1F9-444A-A05C-0FDED3508AA7}" type="sibTrans" cxnId="{961E5C45-32DB-47C4-9A5A-7411859EE26B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3C380911-2B69-4658-8D49-77358D922945}" type="presOf" srcId="{DAD0CDB0-15BF-4A32-8A84-E610C47D567A}" destId="{9ECD1787-0570-454F-8E59-98F6652D9B92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684EA414-965E-462D-9149-BC66A0E20A5C}" type="presOf" srcId="{11F1B7F5-A185-4E42-BDB7-6E2CE01309DD}" destId="{9ECD1787-0570-454F-8E59-98F6652D9B92}" srcOrd="0" destOrd="1" presId="urn:microsoft.com/office/officeart/2005/8/layout/list1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4731083A-7BFB-40F9-B96E-105E81B194C9}" type="presOf" srcId="{540D5A83-C084-47F8-916A-EB84C99DA42B}" destId="{C1E695B6-6E1B-4B85-80BA-B9D5726BB44A}" srcOrd="0" destOrd="0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58AA7444-C5C3-4E3D-8CB0-048397A24E34}" type="presOf" srcId="{84F576B4-3B46-4147-953D-4A3B65F07FD1}" destId="{A2DD762F-5DE1-46CA-8798-1FC20E28DC71}" srcOrd="1" destOrd="0" presId="urn:microsoft.com/office/officeart/2005/8/layout/list1"/>
    <dgm:cxn modelId="{961E5C45-32DB-47C4-9A5A-7411859EE26B}" srcId="{7EB5095F-3C33-4737-9970-03C1CCD00B3A}" destId="{4C9AA636-CFC4-4A61-91E3-494D42FEB64D}" srcOrd="2" destOrd="0" parTransId="{4B48CFDF-0873-4DA7-B21F-6A79FC7F8E55}" sibTransId="{21BBB1E0-F1F9-444A-A05C-0FDED3508AA7}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7DE36651-B8D5-41A9-9B26-5B1B4310C8D7}" type="presOf" srcId="{84F576B4-3B46-4147-953D-4A3B65F07FD1}" destId="{575BB2BA-AA45-4945-A706-BD1547E30E3E}" srcOrd="0" destOrd="0" presId="urn:microsoft.com/office/officeart/2005/8/layout/list1"/>
    <dgm:cxn modelId="{98A55489-00E0-4723-AE37-1EFC72003887}" type="presOf" srcId="{4C9AA636-CFC4-4A61-91E3-494D42FEB64D}" destId="{9ECD1787-0570-454F-8E59-98F6652D9B92}" srcOrd="0" destOrd="2" presId="urn:microsoft.com/office/officeart/2005/8/layout/list1"/>
    <dgm:cxn modelId="{8BED65A8-30DC-4507-8DAD-95456FC75502}" type="presOf" srcId="{7EB5095F-3C33-4737-9970-03C1CCD00B3A}" destId="{A97C08BF-DAE9-409A-85E1-8E84F760AA85}" srcOrd="1" destOrd="0" presId="urn:microsoft.com/office/officeart/2005/8/layout/list1"/>
    <dgm:cxn modelId="{007134AB-257A-4885-B253-496EFD313E10}" type="presOf" srcId="{9F43C9A5-4EBE-4B7A-8E83-26565CA45B3B}" destId="{C1E695B6-6E1B-4B85-80BA-B9D5726BB44A}" srcOrd="0" destOrd="1" presId="urn:microsoft.com/office/officeart/2005/8/layout/list1"/>
    <dgm:cxn modelId="{C77A61B8-C7D5-49A3-A666-9AACD67FD818}" type="presOf" srcId="{7EB5095F-3C33-4737-9970-03C1CCD00B3A}" destId="{DF37681C-9E0D-49D8-BFA5-62A54BD88517}" srcOrd="0" destOrd="0" presId="urn:microsoft.com/office/officeart/2005/8/layout/list1"/>
    <dgm:cxn modelId="{290396CF-853F-4332-90FE-7DE9ED9F218D}" srcId="{7EB5095F-3C33-4737-9970-03C1CCD00B3A}" destId="{11F1B7F5-A185-4E42-BDB7-6E2CE01309DD}" srcOrd="1" destOrd="0" parTransId="{4D10C359-6514-492B-ABC8-D22195EA75BF}" sibTransId="{B0C98207-AA9A-447D-97F1-6101B727FCAA}"/>
    <dgm:cxn modelId="{CE0AE7D8-3665-4B86-89E3-0DD4A1D72D96}" srcId="{84F576B4-3B46-4147-953D-4A3B65F07FD1}" destId="{9F43C9A5-4EBE-4B7A-8E83-26565CA45B3B}" srcOrd="1" destOrd="0" parTransId="{2AF7078D-E53B-4102-8579-F4B8A5ECAE58}" sibTransId="{BF58C3C8-2018-47F7-AC99-ADF245233DF9}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7C988EF6-360C-49B9-B0F0-0DD6F75A1F1D}" type="presParOf" srcId="{6641E4D2-7BF2-4EC1-95BB-F4B97A91E209}" destId="{58F0CD88-8816-4A40-82D6-37D151DFB328}" srcOrd="0" destOrd="0" presId="urn:microsoft.com/office/officeart/2005/8/layout/list1"/>
    <dgm:cxn modelId="{FDC663D0-BEC3-4B8F-A34D-0C00043C5056}" type="presParOf" srcId="{58F0CD88-8816-4A40-82D6-37D151DFB328}" destId="{DF37681C-9E0D-49D8-BFA5-62A54BD88517}" srcOrd="0" destOrd="0" presId="urn:microsoft.com/office/officeart/2005/8/layout/list1"/>
    <dgm:cxn modelId="{E67FEF4F-5D68-48A0-AA62-D28F9CFD25AC}" type="presParOf" srcId="{58F0CD88-8816-4A40-82D6-37D151DFB328}" destId="{A97C08BF-DAE9-409A-85E1-8E84F760AA85}" srcOrd="1" destOrd="0" presId="urn:microsoft.com/office/officeart/2005/8/layout/list1"/>
    <dgm:cxn modelId="{3E3860C1-FF68-4D10-A1DE-504046902E76}" type="presParOf" srcId="{6641E4D2-7BF2-4EC1-95BB-F4B97A91E209}" destId="{4D0D1934-0CE9-494B-9EA6-CEB6E760D5EB}" srcOrd="1" destOrd="0" presId="urn:microsoft.com/office/officeart/2005/8/layout/list1"/>
    <dgm:cxn modelId="{7D1A4D6C-6E94-4B4E-9336-F58DD2FC1CCB}" type="presParOf" srcId="{6641E4D2-7BF2-4EC1-95BB-F4B97A91E209}" destId="{9ECD1787-0570-454F-8E59-98F6652D9B92}" srcOrd="2" destOrd="0" presId="urn:microsoft.com/office/officeart/2005/8/layout/list1"/>
    <dgm:cxn modelId="{1377F379-BC6E-41F1-8A4B-6DC023C812B1}" type="presParOf" srcId="{6641E4D2-7BF2-4EC1-95BB-F4B97A91E209}" destId="{EC2CF8A2-9719-4D4F-B8ED-A404FF85A994}" srcOrd="3" destOrd="0" presId="urn:microsoft.com/office/officeart/2005/8/layout/list1"/>
    <dgm:cxn modelId="{12303933-E223-4027-8AD5-556DF1BCB3E3}" type="presParOf" srcId="{6641E4D2-7BF2-4EC1-95BB-F4B97A91E209}" destId="{7D129B7F-9B6A-47DF-B93A-AF02FF234A0C}" srcOrd="4" destOrd="0" presId="urn:microsoft.com/office/officeart/2005/8/layout/list1"/>
    <dgm:cxn modelId="{3411C4C9-74B8-4168-8E22-7656E415A3F9}" type="presParOf" srcId="{7D129B7F-9B6A-47DF-B93A-AF02FF234A0C}" destId="{575BB2BA-AA45-4945-A706-BD1547E30E3E}" srcOrd="0" destOrd="0" presId="urn:microsoft.com/office/officeart/2005/8/layout/list1"/>
    <dgm:cxn modelId="{97B5213A-AB49-4663-9A39-77BEC3BEF26E}" type="presParOf" srcId="{7D129B7F-9B6A-47DF-B93A-AF02FF234A0C}" destId="{A2DD762F-5DE1-46CA-8798-1FC20E28DC71}" srcOrd="1" destOrd="0" presId="urn:microsoft.com/office/officeart/2005/8/layout/list1"/>
    <dgm:cxn modelId="{4CF32B25-5DEA-4658-8AEB-2A6B3DD16A66}" type="presParOf" srcId="{6641E4D2-7BF2-4EC1-95BB-F4B97A91E209}" destId="{F9008236-C878-471C-A9E1-E6783B890D94}" srcOrd="5" destOrd="0" presId="urn:microsoft.com/office/officeart/2005/8/layout/list1"/>
    <dgm:cxn modelId="{5343AFF5-2F79-4658-A460-403C4319D606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algn="l">
            <a:spcAft>
              <a:spcPts val="600"/>
            </a:spcAft>
          </a:pPr>
          <a:r>
            <a:rPr lang="en-GB" sz="1500" dirty="0"/>
            <a:t>The level of light is critical to for the BSRL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/>
            <a:t>Effect </a:t>
          </a:r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latin typeface="+mn-lt"/>
            </a:rPr>
            <a:t>A series of </a:t>
          </a:r>
          <a:r>
            <a:rPr lang="en-GB" sz="1500" b="1" i="0" dirty="0">
              <a:latin typeface="+mn-lt"/>
            </a:rPr>
            <a:t>filters</a:t>
          </a:r>
          <a:r>
            <a:rPr lang="en-GB" sz="1500" b="0" i="0" dirty="0">
              <a:latin typeface="+mn-lt"/>
            </a:rPr>
            <a:t> on mechanical stages can be introduced reducing the </a:t>
          </a:r>
          <a:r>
            <a:rPr lang="en-GB" sz="1500" b="1" i="0" dirty="0">
              <a:latin typeface="+mn-lt"/>
            </a:rPr>
            <a:t>number of photons to an appropriate level  </a:t>
          </a:r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7DF77E94-E3AE-4FAB-BE4C-B42655B958CC}">
      <dgm:prSet phldrT="[Text]" custT="1"/>
      <dgm:spPr/>
      <dgm:t>
        <a:bodyPr/>
        <a:lstStyle/>
        <a:p>
          <a:pPr algn="l">
            <a:spcAft>
              <a:spcPts val="600"/>
            </a:spcAft>
          </a:pPr>
          <a:r>
            <a:rPr lang="en-GB" sz="1500" dirty="0"/>
            <a:t>Too </a:t>
          </a:r>
          <a:r>
            <a:rPr lang="en-GB" sz="1500" b="1" dirty="0"/>
            <a:t>low and statistical uncertainty dominates</a:t>
          </a:r>
          <a:r>
            <a:rPr lang="en-GB" sz="1500" dirty="0"/>
            <a:t> the ghosts/satellites (important at injection) </a:t>
          </a:r>
        </a:p>
      </dgm:t>
    </dgm:pt>
    <dgm:pt modelId="{E212762A-BCAF-40B6-9D89-E2CD50F8A7E5}" type="parTrans" cxnId="{935868BA-7A79-4435-AE9C-43DBBA2DF320}">
      <dgm:prSet/>
      <dgm:spPr/>
      <dgm:t>
        <a:bodyPr/>
        <a:lstStyle/>
        <a:p>
          <a:endParaRPr lang="en-GB"/>
        </a:p>
      </dgm:t>
    </dgm:pt>
    <dgm:pt modelId="{17CAEE3F-40BD-4FBB-9BBF-8FCC8C1DF09C}" type="sibTrans" cxnId="{935868BA-7A79-4435-AE9C-43DBBA2DF320}">
      <dgm:prSet/>
      <dgm:spPr/>
      <dgm:t>
        <a:bodyPr/>
        <a:lstStyle/>
        <a:p>
          <a:endParaRPr lang="en-GB"/>
        </a:p>
      </dgm:t>
    </dgm:pt>
    <dgm:pt modelId="{600A0EFF-D238-40D0-A361-FD06586DF891}">
      <dgm:prSet phldrT="[Text]" custT="1"/>
      <dgm:spPr/>
      <dgm:t>
        <a:bodyPr/>
        <a:lstStyle/>
        <a:p>
          <a:pPr algn="l">
            <a:spcAft>
              <a:spcPts val="600"/>
            </a:spcAft>
          </a:pPr>
          <a:r>
            <a:rPr lang="en-GB" sz="1500" b="1" dirty="0"/>
            <a:t>Too high and the detector/TDC miss counts </a:t>
          </a:r>
          <a:r>
            <a:rPr lang="en-GB" sz="1500" dirty="0"/>
            <a:t>Distorting the histogram (important at flat top)</a:t>
          </a:r>
        </a:p>
      </dgm:t>
    </dgm:pt>
    <dgm:pt modelId="{345B4B5D-9A2F-4DB3-A6AD-05F66457A181}" type="parTrans" cxnId="{A8287E6F-3C14-4279-A619-B80C913380DC}">
      <dgm:prSet/>
      <dgm:spPr/>
      <dgm:t>
        <a:bodyPr/>
        <a:lstStyle/>
        <a:p>
          <a:endParaRPr lang="en-GB"/>
        </a:p>
      </dgm:t>
    </dgm:pt>
    <dgm:pt modelId="{F63C3C36-1F49-4A4B-B358-64ACE2FEF524}" type="sibTrans" cxnId="{A8287E6F-3C14-4279-A619-B80C913380DC}">
      <dgm:prSet/>
      <dgm:spPr/>
      <dgm:t>
        <a:bodyPr/>
        <a:lstStyle/>
        <a:p>
          <a:endParaRPr lang="en-GB"/>
        </a:p>
      </dgm:t>
    </dgm:pt>
    <dgm:pt modelId="{8486A8CC-38DC-4FFB-93DF-7F000EE48D00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500" b="0" i="0" dirty="0">
              <a:latin typeface="+mn-lt"/>
            </a:rPr>
            <a:t>The </a:t>
          </a:r>
          <a:r>
            <a:rPr lang="en-GB" sz="1500" b="1" i="0" dirty="0">
              <a:latin typeface="+mn-lt"/>
            </a:rPr>
            <a:t>long-term alignment</a:t>
          </a:r>
          <a:r>
            <a:rPr lang="en-GB" sz="1500" b="0" i="0" dirty="0">
              <a:latin typeface="+mn-lt"/>
            </a:rPr>
            <a:t> of the optical system is </a:t>
          </a:r>
          <a:r>
            <a:rPr lang="en-GB" sz="1500" b="1" i="0" dirty="0">
              <a:latin typeface="+mn-lt"/>
            </a:rPr>
            <a:t>crucial</a:t>
          </a:r>
          <a:r>
            <a:rPr lang="en-GB" sz="1500" b="0" i="0" dirty="0">
              <a:latin typeface="+mn-lt"/>
            </a:rPr>
            <a:t> </a:t>
          </a:r>
        </a:p>
      </dgm:t>
    </dgm:pt>
    <dgm:pt modelId="{6403A518-C1F3-4D5A-B59B-21BF559B46A6}" type="parTrans" cxnId="{BFBA18B1-E36C-4A0F-9C0B-F7FAC8CD08EF}">
      <dgm:prSet/>
      <dgm:spPr/>
      <dgm:t>
        <a:bodyPr/>
        <a:lstStyle/>
        <a:p>
          <a:endParaRPr lang="en-GB"/>
        </a:p>
      </dgm:t>
    </dgm:pt>
    <dgm:pt modelId="{54EE976E-EBDC-45BB-B4D6-94316795AEFF}" type="sibTrans" cxnId="{BFBA18B1-E36C-4A0F-9C0B-F7FAC8CD08EF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</dgm:pt>
    <dgm:pt modelId="{A2DD762F-5DE1-46CA-8798-1FC20E28DC71}" type="pres">
      <dgm:prSet presAssocID="{84F576B4-3B46-4147-953D-4A3B65F07FD1}" presName="parentText" presStyleLbl="node1" presStyleIdx="1" presStyleCnt="2" custLinFactNeighborY="1955">
        <dgm:presLayoutVars>
          <dgm:chMax val="0"/>
          <dgm:bulletEnabled val="1"/>
        </dgm:presLayoutVars>
      </dgm:prSet>
      <dgm:spPr/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 custLinFactNeighborY="3911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0D021546-D9ED-47B7-A4C9-F213571F6527}" type="presOf" srcId="{8486A8CC-38DC-4FFB-93DF-7F000EE48D00}" destId="{C1E695B6-6E1B-4B85-80BA-B9D5726BB44A}" srcOrd="0" destOrd="1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A8287E6F-3C14-4279-A619-B80C913380DC}" srcId="{7EB5095F-3C33-4737-9970-03C1CCD00B3A}" destId="{600A0EFF-D238-40D0-A361-FD06586DF891}" srcOrd="2" destOrd="0" parTransId="{345B4B5D-9A2F-4DB3-A6AD-05F66457A181}" sibTransId="{F63C3C36-1F49-4A4B-B358-64ACE2FEF524}"/>
    <dgm:cxn modelId="{85FA8279-0703-44F7-8AB6-3786052DA7FB}" type="presOf" srcId="{600A0EFF-D238-40D0-A361-FD06586DF891}" destId="{9ECD1787-0570-454F-8E59-98F6652D9B92}" srcOrd="0" destOrd="2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F3E746A7-5EC4-48E7-AED5-7708EBC92EAC}" type="presOf" srcId="{540D5A83-C084-47F8-916A-EB84C99DA42B}" destId="{C1E695B6-6E1B-4B85-80BA-B9D5726BB44A}" srcOrd="0" destOrd="0" presId="urn:microsoft.com/office/officeart/2005/8/layout/list1"/>
    <dgm:cxn modelId="{BFBA18B1-E36C-4A0F-9C0B-F7FAC8CD08EF}" srcId="{84F576B4-3B46-4147-953D-4A3B65F07FD1}" destId="{8486A8CC-38DC-4FFB-93DF-7F000EE48D00}" srcOrd="1" destOrd="0" parTransId="{6403A518-C1F3-4D5A-B59B-21BF559B46A6}" sibTransId="{54EE976E-EBDC-45BB-B4D6-94316795AEFF}"/>
    <dgm:cxn modelId="{935868BA-7A79-4435-AE9C-43DBBA2DF320}" srcId="{7EB5095F-3C33-4737-9970-03C1CCD00B3A}" destId="{7DF77E94-E3AE-4FAB-BE4C-B42655B958CC}" srcOrd="1" destOrd="0" parTransId="{E212762A-BCAF-40B6-9D89-E2CD50F8A7E5}" sibTransId="{17CAEE3F-40BD-4FBB-9BBF-8FCC8C1DF09C}"/>
    <dgm:cxn modelId="{77E0D2D4-1228-4DE3-AE9E-88CB9B95418E}" type="presOf" srcId="{84F576B4-3B46-4147-953D-4A3B65F07FD1}" destId="{A2DD762F-5DE1-46CA-8798-1FC20E28DC71}" srcOrd="1" destOrd="0" presId="urn:microsoft.com/office/officeart/2005/8/layout/list1"/>
    <dgm:cxn modelId="{4BCAB9F3-D670-48A4-9A92-A74E05149F55}" type="presOf" srcId="{7DF77E94-E3AE-4FAB-BE4C-B42655B958CC}" destId="{9ECD1787-0570-454F-8E59-98F6652D9B92}" srcOrd="0" destOrd="1" presId="urn:microsoft.com/office/officeart/2005/8/layout/list1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59D5ABFE-577C-4E44-BB61-0428C612FCCB}" type="presOf" srcId="{84F576B4-3B46-4147-953D-4A3B65F07FD1}" destId="{575BB2BA-AA45-4945-A706-BD1547E30E3E}" srcOrd="0" destOrd="0" presId="urn:microsoft.com/office/officeart/2005/8/layout/list1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861911EB-42D3-441C-8430-37BC2C15D275}" type="presParOf" srcId="{6641E4D2-7BF2-4EC1-95BB-F4B97A91E209}" destId="{7D129B7F-9B6A-47DF-B93A-AF02FF234A0C}" srcOrd="4" destOrd="0" presId="urn:microsoft.com/office/officeart/2005/8/layout/list1"/>
    <dgm:cxn modelId="{69233754-8E30-41EF-BA9E-17F4A47295B5}" type="presParOf" srcId="{7D129B7F-9B6A-47DF-B93A-AF02FF234A0C}" destId="{575BB2BA-AA45-4945-A706-BD1547E30E3E}" srcOrd="0" destOrd="0" presId="urn:microsoft.com/office/officeart/2005/8/layout/list1"/>
    <dgm:cxn modelId="{5140B0ED-1736-46FF-BA22-BF0AC16D6471}" type="presParOf" srcId="{7D129B7F-9B6A-47DF-B93A-AF02FF234A0C}" destId="{A2DD762F-5DE1-46CA-8798-1FC20E28DC71}" srcOrd="1" destOrd="0" presId="urn:microsoft.com/office/officeart/2005/8/layout/list1"/>
    <dgm:cxn modelId="{601F9EC5-C893-4950-BD29-F70FF7EEB273}" type="presParOf" srcId="{6641E4D2-7BF2-4EC1-95BB-F4B97A91E209}" destId="{F9008236-C878-471C-A9E1-E6783B890D94}" srcOrd="5" destOrd="0" presId="urn:microsoft.com/office/officeart/2005/8/layout/list1"/>
    <dgm:cxn modelId="{D54A2294-5C15-4C0D-B293-D58B498EB718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/>
            <a:t>Principle</a:t>
          </a:r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b="1" dirty="0">
              <a:latin typeface="+mn-lt"/>
            </a:rPr>
            <a:t>HPM</a:t>
          </a:r>
          <a:r>
            <a:rPr lang="en-GB" sz="1200" dirty="0">
              <a:latin typeface="+mn-lt"/>
            </a:rPr>
            <a:t> combines </a:t>
          </a:r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77CE19B1-C07A-45A4-9760-97F794DA162C}">
      <dgm:prSet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200" dirty="0">
              <a:latin typeface="+mn-lt"/>
            </a:rPr>
            <a:t>Traditional </a:t>
          </a:r>
          <a:r>
            <a:rPr lang="en-GB" sz="1200" b="1" dirty="0">
              <a:latin typeface="+mn-lt"/>
            </a:rPr>
            <a:t>Photon Multiplier </a:t>
          </a:r>
        </a:p>
      </dgm:t>
    </dgm:pt>
    <dgm:pt modelId="{863AF1E6-9062-409E-8B8B-1FDFD1912BA5}" type="parTrans" cxnId="{E344983E-162A-4CEE-B8A6-2101F8DF2AC8}">
      <dgm:prSet/>
      <dgm:spPr/>
      <dgm:t>
        <a:bodyPr/>
        <a:lstStyle/>
        <a:p>
          <a:endParaRPr lang="en-GB"/>
        </a:p>
      </dgm:t>
    </dgm:pt>
    <dgm:pt modelId="{7F736435-D3AD-4B4B-91FA-4790A34929EE}" type="sibTrans" cxnId="{E344983E-162A-4CEE-B8A6-2101F8DF2AC8}">
      <dgm:prSet/>
      <dgm:spPr/>
      <dgm:t>
        <a:bodyPr/>
        <a:lstStyle/>
        <a:p>
          <a:endParaRPr lang="en-GB"/>
        </a:p>
      </dgm:t>
    </dgm:pt>
    <dgm:pt modelId="{3A689905-ADF7-46ED-BAA4-0B5CADAF01E6}">
      <dgm:prSet custT="1"/>
      <dgm:spPr/>
      <dgm:t>
        <a:bodyPr/>
        <a:lstStyle/>
        <a:p>
          <a:pPr marL="360000">
            <a:spcAft>
              <a:spcPts val="600"/>
            </a:spcAft>
          </a:pPr>
          <a:r>
            <a:rPr lang="en-GB" sz="1200" b="1" dirty="0">
              <a:latin typeface="+mn-lt"/>
            </a:rPr>
            <a:t>Avalanche diode </a:t>
          </a:r>
        </a:p>
      </dgm:t>
    </dgm:pt>
    <dgm:pt modelId="{92027824-FC26-4D51-AB23-FA095256835C}" type="parTrans" cxnId="{FB9A8E5D-B174-47A5-A494-9D0AC2A310C5}">
      <dgm:prSet/>
      <dgm:spPr/>
      <dgm:t>
        <a:bodyPr/>
        <a:lstStyle/>
        <a:p>
          <a:endParaRPr lang="en-GB"/>
        </a:p>
      </dgm:t>
    </dgm:pt>
    <dgm:pt modelId="{5405EC32-B2AB-4528-8C6D-9BF972884271}" type="sibTrans" cxnId="{FB9A8E5D-B174-47A5-A494-9D0AC2A310C5}">
      <dgm:prSet/>
      <dgm:spPr/>
      <dgm:t>
        <a:bodyPr/>
        <a:lstStyle/>
        <a:p>
          <a:endParaRPr lang="en-GB"/>
        </a:p>
      </dgm:t>
    </dgm:pt>
    <dgm:pt modelId="{4A552D3C-DB12-42BE-BEFE-25EFEC0A4A01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dirty="0">
              <a:latin typeface="+mn-lt"/>
            </a:rPr>
            <a:t>The photons arriving at the </a:t>
          </a:r>
          <a:r>
            <a:rPr lang="en-GB" sz="1200" b="1" dirty="0">
              <a:latin typeface="+mn-lt"/>
            </a:rPr>
            <a:t>HPM liberate a photo electron</a:t>
          </a:r>
        </a:p>
      </dgm:t>
    </dgm:pt>
    <dgm:pt modelId="{101CA36A-D962-47EF-8F65-2933E880B548}" type="parTrans" cxnId="{0DCF8163-FBAB-4D42-942E-4E14EED48A0E}">
      <dgm:prSet/>
      <dgm:spPr/>
      <dgm:t>
        <a:bodyPr/>
        <a:lstStyle/>
        <a:p>
          <a:endParaRPr lang="en-GB"/>
        </a:p>
      </dgm:t>
    </dgm:pt>
    <dgm:pt modelId="{879A3821-2EEC-4785-AE44-04B26E508ADB}" type="sibTrans" cxnId="{0DCF8163-FBAB-4D42-942E-4E14EED48A0E}">
      <dgm:prSet/>
      <dgm:spPr/>
      <dgm:t>
        <a:bodyPr/>
        <a:lstStyle/>
        <a:p>
          <a:endParaRPr lang="en-GB"/>
        </a:p>
      </dgm:t>
    </dgm:pt>
    <dgm:pt modelId="{2C6CBA1E-21B7-4BAF-AA31-7F729753E180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dirty="0">
              <a:latin typeface="+mn-lt"/>
            </a:rPr>
            <a:t>Which is accelerated toward an </a:t>
          </a:r>
          <a:r>
            <a:rPr lang="en-GB" sz="1200" b="1" dirty="0">
              <a:latin typeface="+mn-lt"/>
            </a:rPr>
            <a:t>Avalanche diode </a:t>
          </a:r>
        </a:p>
      </dgm:t>
    </dgm:pt>
    <dgm:pt modelId="{C45775DA-6C00-4AD8-AB88-467D5249D10A}" type="parTrans" cxnId="{85A978D3-08E8-4509-8CCE-237180558EAB}">
      <dgm:prSet/>
      <dgm:spPr/>
      <dgm:t>
        <a:bodyPr/>
        <a:lstStyle/>
        <a:p>
          <a:endParaRPr lang="en-GB"/>
        </a:p>
      </dgm:t>
    </dgm:pt>
    <dgm:pt modelId="{7423DF65-54B6-4D76-BD1C-D25FC4BFC919}" type="sibTrans" cxnId="{85A978D3-08E8-4509-8CCE-237180558EAB}">
      <dgm:prSet/>
      <dgm:spPr/>
      <dgm:t>
        <a:bodyPr/>
        <a:lstStyle/>
        <a:p>
          <a:endParaRPr lang="en-GB"/>
        </a:p>
      </dgm:t>
    </dgm:pt>
    <dgm:pt modelId="{A6466B72-39ED-4C3D-8B92-D9DED904854B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dirty="0">
              <a:latin typeface="+mn-lt"/>
            </a:rPr>
            <a:t>Causing the generation of </a:t>
          </a:r>
          <a:r>
            <a:rPr lang="en-GB" sz="1200" b="1" dirty="0">
              <a:latin typeface="+mn-lt"/>
            </a:rPr>
            <a:t>many electron hole pairs </a:t>
          </a:r>
        </a:p>
      </dgm:t>
    </dgm:pt>
    <dgm:pt modelId="{FA10251C-91A4-4B75-9B9B-470CCA45301D}" type="parTrans" cxnId="{2C6366DB-FDF6-4091-A15E-66E31343FCA2}">
      <dgm:prSet/>
      <dgm:spPr/>
      <dgm:t>
        <a:bodyPr/>
        <a:lstStyle/>
        <a:p>
          <a:endParaRPr lang="en-GB"/>
        </a:p>
      </dgm:t>
    </dgm:pt>
    <dgm:pt modelId="{F0932174-F7E2-4179-BDFB-6294633802F4}" type="sibTrans" cxnId="{2C6366DB-FDF6-4091-A15E-66E31343FCA2}">
      <dgm:prSet/>
      <dgm:spPr/>
      <dgm:t>
        <a:bodyPr/>
        <a:lstStyle/>
        <a:p>
          <a:endParaRPr lang="en-GB"/>
        </a:p>
      </dgm:t>
    </dgm:pt>
    <dgm:pt modelId="{DE25DBD2-7336-4813-A65A-134FF4601630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dirty="0">
              <a:latin typeface="+mn-lt"/>
            </a:rPr>
            <a:t>These charge carriers </a:t>
          </a:r>
          <a:r>
            <a:rPr lang="en-GB" sz="1200" b="1" dirty="0">
              <a:latin typeface="+mn-lt"/>
            </a:rPr>
            <a:t>create more electron hole pairs </a:t>
          </a:r>
        </a:p>
      </dgm:t>
    </dgm:pt>
    <dgm:pt modelId="{07A4FCB4-D4E6-4C2B-B1E6-A3386B280C3D}" type="parTrans" cxnId="{55669A9B-7042-4621-8520-E5B69CC0B6F8}">
      <dgm:prSet/>
      <dgm:spPr/>
      <dgm:t>
        <a:bodyPr/>
        <a:lstStyle/>
        <a:p>
          <a:endParaRPr lang="en-GB"/>
        </a:p>
      </dgm:t>
    </dgm:pt>
    <dgm:pt modelId="{A707680A-FE3E-42AC-B6A9-6C3463F8CD36}" type="sibTrans" cxnId="{55669A9B-7042-4621-8520-E5B69CC0B6F8}">
      <dgm:prSet/>
      <dgm:spPr/>
      <dgm:t>
        <a:bodyPr/>
        <a:lstStyle/>
        <a:p>
          <a:endParaRPr lang="en-GB"/>
        </a:p>
      </dgm:t>
    </dgm:pt>
    <dgm:pt modelId="{27B5704A-DD28-4830-A163-B47C91B9113F}">
      <dgm:prSet custT="1"/>
      <dgm:spPr/>
      <dgm:t>
        <a:bodyPr/>
        <a:lstStyle/>
        <a:p>
          <a:pPr marL="114300">
            <a:spcAft>
              <a:spcPts val="600"/>
            </a:spcAft>
          </a:pPr>
          <a:r>
            <a:rPr lang="en-GB" sz="1200" dirty="0">
              <a:latin typeface="+mn-lt"/>
            </a:rPr>
            <a:t>Further </a:t>
          </a:r>
          <a:r>
            <a:rPr lang="en-GB" sz="1200" b="1" dirty="0">
              <a:latin typeface="+mn-lt"/>
            </a:rPr>
            <a:t>amplifying the signal</a:t>
          </a:r>
        </a:p>
      </dgm:t>
    </dgm:pt>
    <dgm:pt modelId="{20E9C31E-73A7-4751-9BEB-51EC602771EE}" type="parTrans" cxnId="{9BAFCD25-A192-4603-9DA0-A235CAFB75EB}">
      <dgm:prSet/>
      <dgm:spPr/>
      <dgm:t>
        <a:bodyPr/>
        <a:lstStyle/>
        <a:p>
          <a:endParaRPr lang="en-GB"/>
        </a:p>
      </dgm:t>
    </dgm:pt>
    <dgm:pt modelId="{5FA21C8C-0D1A-4C0E-BFB9-7DE3D2BA88C5}" type="sibTrans" cxnId="{9BAFCD25-A192-4603-9DA0-A235CAFB75EB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en-GB" sz="1200" b="0" i="0" dirty="0"/>
            <a:t>Dead Time/Pileup</a:t>
          </a:r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D88418D3-1AD9-4F94-8163-1E411549135D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GB" sz="1200" b="0" i="0" dirty="0"/>
            <a:t>After pulsing</a:t>
          </a:r>
        </a:p>
      </dgm:t>
    </dgm:pt>
    <dgm:pt modelId="{9EF1CFB9-CEF6-4228-B2A0-23C074B3A0C4}" type="sibTrans" cxnId="{3EEDE8D4-FE86-4D1C-BF4F-56260868BC0D}">
      <dgm:prSet/>
      <dgm:spPr/>
      <dgm:t>
        <a:bodyPr/>
        <a:lstStyle/>
        <a:p>
          <a:endParaRPr lang="en-GB"/>
        </a:p>
      </dgm:t>
    </dgm:pt>
    <dgm:pt modelId="{3F092A25-249E-4757-BDCD-D085C53609D9}" type="parTrans" cxnId="{3EEDE8D4-FE86-4D1C-BF4F-56260868BC0D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 custLinFactNeighborX="229" custLinFactNeighborY="795">
        <dgm:presLayoutVars>
          <dgm:bulletEnabled val="1"/>
        </dgm:presLayoutVars>
      </dgm:prSet>
      <dgm:spPr/>
    </dgm:pt>
    <dgm:pt modelId="{EC2CF8A2-9719-4D4F-B8ED-A404FF85A994}" type="pres">
      <dgm:prSet presAssocID="{788A0A2E-00C0-4814-99BE-69C8AC387ECA}" presName="spaceBetweenRectangles" presStyleCnt="0"/>
      <dgm:spPr/>
    </dgm:pt>
    <dgm:pt modelId="{151C04E8-634E-4C39-83C3-195E855E0813}" type="pres">
      <dgm:prSet presAssocID="{540D5A83-C084-47F8-916A-EB84C99DA42B}" presName="parentLin" presStyleCnt="0"/>
      <dgm:spPr/>
    </dgm:pt>
    <dgm:pt modelId="{0EDD4689-1D25-4E81-BDFD-17FBE178B10B}" type="pres">
      <dgm:prSet presAssocID="{540D5A83-C084-47F8-916A-EB84C99DA42B}" presName="parentLeftMargin" presStyleLbl="node1" presStyleIdx="0" presStyleCnt="2"/>
      <dgm:spPr/>
    </dgm:pt>
    <dgm:pt modelId="{446FE40F-3D9E-4E2F-BB56-04A04EF305FC}" type="pres">
      <dgm:prSet presAssocID="{540D5A83-C084-47F8-916A-EB84C99DA42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B893D1D-8767-4186-9094-45BFD5131AB8}" type="pres">
      <dgm:prSet presAssocID="{540D5A83-C084-47F8-916A-EB84C99DA42B}" presName="negativeSpace" presStyleCnt="0"/>
      <dgm:spPr/>
    </dgm:pt>
    <dgm:pt modelId="{FCF41EEE-FBEA-42E0-AF08-921956556805}" type="pres">
      <dgm:prSet presAssocID="{540D5A83-C084-47F8-916A-EB84C99DA42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6AED1A18-A724-47A4-98A2-209F24406CB3}" type="presOf" srcId="{2C6CBA1E-21B7-4BAF-AA31-7F729753E180}" destId="{9ECD1787-0570-454F-8E59-98F6652D9B92}" srcOrd="0" destOrd="4" presId="urn:microsoft.com/office/officeart/2005/8/layout/list1"/>
    <dgm:cxn modelId="{9BAFCD25-A192-4603-9DA0-A235CAFB75EB}" srcId="{7EB5095F-3C33-4737-9970-03C1CCD00B3A}" destId="{27B5704A-DD28-4830-A163-B47C91B9113F}" srcOrd="5" destOrd="0" parTransId="{20E9C31E-73A7-4751-9BEB-51EC602771EE}" sibTransId="{5FA21C8C-0D1A-4C0E-BFB9-7DE3D2BA88C5}"/>
    <dgm:cxn modelId="{544A8B2E-98EB-4D1F-AB2C-5C5B301192C2}" type="presOf" srcId="{3A689905-ADF7-46ED-BAA4-0B5CADAF01E6}" destId="{9ECD1787-0570-454F-8E59-98F6652D9B92}" srcOrd="0" destOrd="2" presId="urn:microsoft.com/office/officeart/2005/8/layout/list1"/>
    <dgm:cxn modelId="{FF980E3D-3BF8-4410-B2A5-4E805C157A4A}" type="presOf" srcId="{A7BA4416-62DF-438E-ACD9-633C7B9E17A1}" destId="{6641E4D2-7BF2-4EC1-95BB-F4B97A91E209}" srcOrd="0" destOrd="0" presId="urn:microsoft.com/office/officeart/2005/8/layout/list1"/>
    <dgm:cxn modelId="{E344983E-162A-4CEE-B8A6-2101F8DF2AC8}" srcId="{DAD0CDB0-15BF-4A32-8A84-E610C47D567A}" destId="{77CE19B1-C07A-45A4-9760-97F794DA162C}" srcOrd="0" destOrd="0" parTransId="{863AF1E6-9062-409E-8B8B-1FDFD1912BA5}" sibTransId="{7F736435-D3AD-4B4B-91FA-4790A34929EE}"/>
    <dgm:cxn modelId="{3E10F43F-AB22-4ADF-8590-A130B23856A9}" type="presOf" srcId="{DE25DBD2-7336-4813-A65A-134FF4601630}" destId="{9ECD1787-0570-454F-8E59-98F6652D9B92}" srcOrd="0" destOrd="6" presId="urn:microsoft.com/office/officeart/2005/8/layout/list1"/>
    <dgm:cxn modelId="{FB9A8E5D-B174-47A5-A494-9D0AC2A310C5}" srcId="{DAD0CDB0-15BF-4A32-8A84-E610C47D567A}" destId="{3A689905-ADF7-46ED-BAA4-0B5CADAF01E6}" srcOrd="1" destOrd="0" parTransId="{92027824-FC26-4D51-AB23-FA095256835C}" sibTransId="{5405EC32-B2AB-4528-8C6D-9BF972884271}"/>
    <dgm:cxn modelId="{0DCF8163-FBAB-4D42-942E-4E14EED48A0E}" srcId="{7EB5095F-3C33-4737-9970-03C1CCD00B3A}" destId="{4A552D3C-DB12-42BE-BEFE-25EFEC0A4A01}" srcOrd="1" destOrd="0" parTransId="{101CA36A-D962-47EF-8F65-2933E880B548}" sibTransId="{879A3821-2EEC-4785-AE44-04B26E508ADB}"/>
    <dgm:cxn modelId="{7BE19264-379B-41C9-868C-2F7EBF5F6AE4}" type="presOf" srcId="{7EB5095F-3C33-4737-9970-03C1CCD00B3A}" destId="{A97C08BF-DAE9-409A-85E1-8E84F760AA85}" srcOrd="1" destOrd="0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BCF45C69-1C11-4901-9265-20295123CE0A}" type="presOf" srcId="{4A552D3C-DB12-42BE-BEFE-25EFEC0A4A01}" destId="{9ECD1787-0570-454F-8E59-98F6652D9B92}" srcOrd="0" destOrd="3" presId="urn:microsoft.com/office/officeart/2005/8/layout/list1"/>
    <dgm:cxn modelId="{04B6506E-7CE5-46E2-B4A6-C30E675EED35}" type="presOf" srcId="{A6466B72-39ED-4C3D-8B92-D9DED904854B}" destId="{9ECD1787-0570-454F-8E59-98F6652D9B92}" srcOrd="0" destOrd="5" presId="urn:microsoft.com/office/officeart/2005/8/layout/list1"/>
    <dgm:cxn modelId="{8D0F047C-BE4B-41DD-9585-65BF6B7A8497}" type="presOf" srcId="{540D5A83-C084-47F8-916A-EB84C99DA42B}" destId="{0EDD4689-1D25-4E81-BDFD-17FBE178B10B}" srcOrd="0" destOrd="0" presId="urn:microsoft.com/office/officeart/2005/8/layout/list1"/>
    <dgm:cxn modelId="{7A5E697C-5282-4018-94C0-641321B5F96A}" type="presOf" srcId="{7EB5095F-3C33-4737-9970-03C1CCD00B3A}" destId="{DF37681C-9E0D-49D8-BFA5-62A54BD88517}" srcOrd="0" destOrd="0" presId="urn:microsoft.com/office/officeart/2005/8/layout/list1"/>
    <dgm:cxn modelId="{FD970D7D-E99C-4494-846E-77758B8A69E6}" type="presOf" srcId="{DAD0CDB0-15BF-4A32-8A84-E610C47D567A}" destId="{9ECD1787-0570-454F-8E59-98F6652D9B92}" srcOrd="0" destOrd="0" presId="urn:microsoft.com/office/officeart/2005/8/layout/list1"/>
    <dgm:cxn modelId="{55669A9B-7042-4621-8520-E5B69CC0B6F8}" srcId="{7EB5095F-3C33-4737-9970-03C1CCD00B3A}" destId="{DE25DBD2-7336-4813-A65A-134FF4601630}" srcOrd="4" destOrd="0" parTransId="{07A4FCB4-D4E6-4C2B-B1E6-A3386B280C3D}" sibTransId="{A707680A-FE3E-42AC-B6A9-6C3463F8CD36}"/>
    <dgm:cxn modelId="{DDF19F9F-7A3B-4249-A6A4-764AA60CA90F}" type="presOf" srcId="{D88418D3-1AD9-4F94-8163-1E411549135D}" destId="{FCF41EEE-FBEA-42E0-AF08-921956556805}" srcOrd="0" destOrd="0" presId="urn:microsoft.com/office/officeart/2005/8/layout/list1"/>
    <dgm:cxn modelId="{D8CE26AF-52DF-4DF2-9563-01C287F3B616}" type="presOf" srcId="{27B5704A-DD28-4830-A163-B47C91B9113F}" destId="{9ECD1787-0570-454F-8E59-98F6652D9B92}" srcOrd="0" destOrd="7" presId="urn:microsoft.com/office/officeart/2005/8/layout/list1"/>
    <dgm:cxn modelId="{FCED92C4-22E2-40B7-9FB6-3A74581F7162}" type="presOf" srcId="{540D5A83-C084-47F8-916A-EB84C99DA42B}" destId="{446FE40F-3D9E-4E2F-BB56-04A04EF305FC}" srcOrd="1" destOrd="0" presId="urn:microsoft.com/office/officeart/2005/8/layout/list1"/>
    <dgm:cxn modelId="{85A978D3-08E8-4509-8CCE-237180558EAB}" srcId="{7EB5095F-3C33-4737-9970-03C1CCD00B3A}" destId="{2C6CBA1E-21B7-4BAF-AA31-7F729753E180}" srcOrd="2" destOrd="0" parTransId="{C45775DA-6C00-4AD8-AB88-467D5249D10A}" sibTransId="{7423DF65-54B6-4D76-BD1C-D25FC4BFC919}"/>
    <dgm:cxn modelId="{3EEDE8D4-FE86-4D1C-BF4F-56260868BC0D}" srcId="{540D5A83-C084-47F8-916A-EB84C99DA42B}" destId="{D88418D3-1AD9-4F94-8163-1E411549135D}" srcOrd="0" destOrd="0" parTransId="{3F092A25-249E-4757-BDCD-D085C53609D9}" sibTransId="{9EF1CFB9-CEF6-4228-B2A0-23C074B3A0C4}"/>
    <dgm:cxn modelId="{2C6366DB-FDF6-4091-A15E-66E31343FCA2}" srcId="{7EB5095F-3C33-4737-9970-03C1CCD00B3A}" destId="{A6466B72-39ED-4C3D-8B92-D9DED904854B}" srcOrd="3" destOrd="0" parTransId="{FA10251C-91A4-4B75-9B9B-470CCA45301D}" sibTransId="{F0932174-F7E2-4179-BDFB-6294633802F4}"/>
    <dgm:cxn modelId="{E84186EB-282E-4EA9-99D3-8FD957BA3F64}" type="presOf" srcId="{77CE19B1-C07A-45A4-9760-97F794DA162C}" destId="{9ECD1787-0570-454F-8E59-98F6652D9B92}" srcOrd="0" destOrd="1" presId="urn:microsoft.com/office/officeart/2005/8/layout/list1"/>
    <dgm:cxn modelId="{278F14FA-6B2B-4384-B989-F70B163C15ED}" srcId="{A7BA4416-62DF-438E-ACD9-633C7B9E17A1}" destId="{540D5A83-C084-47F8-916A-EB84C99DA42B}" srcOrd="1" destOrd="0" parTransId="{712CEC5B-5E67-4433-85E4-D1414F08F269}" sibTransId="{4353411E-F3DF-4E31-B192-6FE3A4CA9BCC}"/>
    <dgm:cxn modelId="{97AB129E-06C8-4C30-9122-411E5C83096A}" type="presParOf" srcId="{6641E4D2-7BF2-4EC1-95BB-F4B97A91E209}" destId="{58F0CD88-8816-4A40-82D6-37D151DFB328}" srcOrd="0" destOrd="0" presId="urn:microsoft.com/office/officeart/2005/8/layout/list1"/>
    <dgm:cxn modelId="{39A39895-65FA-4CB9-AAEB-6161BBE1F6A8}" type="presParOf" srcId="{58F0CD88-8816-4A40-82D6-37D151DFB328}" destId="{DF37681C-9E0D-49D8-BFA5-62A54BD88517}" srcOrd="0" destOrd="0" presId="urn:microsoft.com/office/officeart/2005/8/layout/list1"/>
    <dgm:cxn modelId="{62FA232D-0C2E-44A2-9511-85C137BAA858}" type="presParOf" srcId="{58F0CD88-8816-4A40-82D6-37D151DFB328}" destId="{A97C08BF-DAE9-409A-85E1-8E84F760AA85}" srcOrd="1" destOrd="0" presId="urn:microsoft.com/office/officeart/2005/8/layout/list1"/>
    <dgm:cxn modelId="{77D1B6C9-4A46-4725-84EA-58C0742AECA0}" type="presParOf" srcId="{6641E4D2-7BF2-4EC1-95BB-F4B97A91E209}" destId="{4D0D1934-0CE9-494B-9EA6-CEB6E760D5EB}" srcOrd="1" destOrd="0" presId="urn:microsoft.com/office/officeart/2005/8/layout/list1"/>
    <dgm:cxn modelId="{65245093-A67A-4526-B3A4-DDC8FBF85851}" type="presParOf" srcId="{6641E4D2-7BF2-4EC1-95BB-F4B97A91E209}" destId="{9ECD1787-0570-454F-8E59-98F6652D9B92}" srcOrd="2" destOrd="0" presId="urn:microsoft.com/office/officeart/2005/8/layout/list1"/>
    <dgm:cxn modelId="{EEA9837A-A9A8-4A13-ABC7-5D74B169D186}" type="presParOf" srcId="{6641E4D2-7BF2-4EC1-95BB-F4B97A91E209}" destId="{EC2CF8A2-9719-4D4F-B8ED-A404FF85A994}" srcOrd="3" destOrd="0" presId="urn:microsoft.com/office/officeart/2005/8/layout/list1"/>
    <dgm:cxn modelId="{5FA51B02-3538-4744-AB7C-88F0C0196E93}" type="presParOf" srcId="{6641E4D2-7BF2-4EC1-95BB-F4B97A91E209}" destId="{151C04E8-634E-4C39-83C3-195E855E0813}" srcOrd="4" destOrd="0" presId="urn:microsoft.com/office/officeart/2005/8/layout/list1"/>
    <dgm:cxn modelId="{8572D189-8779-4EA9-A26A-AB457C9C0AE8}" type="presParOf" srcId="{151C04E8-634E-4C39-83C3-195E855E0813}" destId="{0EDD4689-1D25-4E81-BDFD-17FBE178B10B}" srcOrd="0" destOrd="0" presId="urn:microsoft.com/office/officeart/2005/8/layout/list1"/>
    <dgm:cxn modelId="{1506F1DF-A647-4A10-907B-DAD8030577AD}" type="presParOf" srcId="{151C04E8-634E-4C39-83C3-195E855E0813}" destId="{446FE40F-3D9E-4E2F-BB56-04A04EF305FC}" srcOrd="1" destOrd="0" presId="urn:microsoft.com/office/officeart/2005/8/layout/list1"/>
    <dgm:cxn modelId="{EF718C92-E254-4B0F-88EB-894A8A3F8286}" type="presParOf" srcId="{6641E4D2-7BF2-4EC1-95BB-F4B97A91E209}" destId="{2B893D1D-8767-4186-9094-45BFD5131AB8}" srcOrd="5" destOrd="0" presId="urn:microsoft.com/office/officeart/2005/8/layout/list1"/>
    <dgm:cxn modelId="{E7821F2F-2CEA-4534-A704-90F1DF995357}" type="presParOf" srcId="{6641E4D2-7BF2-4EC1-95BB-F4B97A91E209}" destId="{FCF41EEE-FBEA-42E0-AF08-92195655680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98530"/>
          <a:ext cx="2899744" cy="9355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229108" rIns="22505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1" kern="1200" dirty="0">
              <a:solidFill>
                <a:schemeClr val="tx1"/>
              </a:solidFill>
            </a:rPr>
            <a:t>Slots are 25ns </a:t>
          </a:r>
          <a:r>
            <a:rPr lang="en-GB" sz="1100" kern="1200" dirty="0">
              <a:solidFill>
                <a:schemeClr val="tx1"/>
              </a:solidFill>
            </a:rPr>
            <a:t>long 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Made up of </a:t>
          </a:r>
          <a:r>
            <a:rPr lang="en-GB" sz="1100" b="1" kern="1200" dirty="0">
              <a:solidFill>
                <a:schemeClr val="tx1"/>
              </a:solidFill>
            </a:rPr>
            <a:t>10 RF buckets</a:t>
          </a: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Nominally </a:t>
          </a:r>
          <a:r>
            <a:rPr lang="en-GB" sz="1100" kern="1200" dirty="0">
              <a:solidFill>
                <a:schemeClr val="tx1"/>
              </a:solidFill>
              <a:latin typeface="Arial"/>
            </a:rPr>
            <a:t>a </a:t>
          </a:r>
          <a:r>
            <a:rPr lang="en-GB" sz="1100" b="1" kern="1200" dirty="0">
              <a:solidFill>
                <a:schemeClr val="tx1"/>
              </a:solidFill>
              <a:latin typeface="Arial"/>
            </a:rPr>
            <a:t>maximum of 1</a:t>
          </a:r>
          <a:r>
            <a:rPr lang="en-GB" sz="1100" b="1" kern="1200" dirty="0">
              <a:solidFill>
                <a:schemeClr val="tx1"/>
              </a:solidFill>
            </a:rPr>
            <a:t> bucket per slot </a:t>
          </a:r>
          <a:r>
            <a:rPr lang="en-GB" sz="1100" b="1" kern="1200" dirty="0">
              <a:solidFill>
                <a:schemeClr val="tx1"/>
              </a:solidFill>
              <a:latin typeface="Arial"/>
            </a:rPr>
            <a:t>can be filled</a:t>
          </a:r>
          <a:r>
            <a:rPr lang="en-GB" sz="1100" b="1" kern="1200" dirty="0">
              <a:solidFill>
                <a:schemeClr val="tx1"/>
              </a:solidFill>
            </a:rPr>
            <a:t> </a:t>
          </a:r>
        </a:p>
      </dsp:txBody>
      <dsp:txXfrm>
        <a:off x="0" y="298530"/>
        <a:ext cx="2899744" cy="935550"/>
      </dsp:txXfrm>
    </dsp:sp>
    <dsp:sp modelId="{A97C08BF-DAE9-409A-85E1-8E84F760AA85}">
      <dsp:nvSpPr>
        <dsp:cNvPr id="0" name=""/>
        <dsp:cNvSpPr/>
      </dsp:nvSpPr>
      <dsp:spPr>
        <a:xfrm>
          <a:off x="144987" y="135698"/>
          <a:ext cx="2029820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chemeClr val="tx1"/>
              </a:solidFill>
            </a:rPr>
            <a:t>Slots and Buckets and </a:t>
          </a:r>
          <a:r>
            <a:rPr lang="en-GB" sz="1100" kern="1200" dirty="0">
              <a:solidFill>
                <a:schemeClr val="tx1"/>
              </a:solidFill>
              <a:latin typeface="Arial"/>
            </a:rPr>
            <a:t>Bins</a:t>
          </a:r>
          <a:r>
            <a:rPr lang="en-GB" sz="1100" kern="1200" dirty="0">
              <a:solidFill>
                <a:schemeClr val="tx1"/>
              </a:solidFill>
            </a:rPr>
            <a:t> </a:t>
          </a:r>
        </a:p>
      </dsp:txBody>
      <dsp:txXfrm>
        <a:off x="160839" y="151550"/>
        <a:ext cx="1998116" cy="293016"/>
      </dsp:txXfrm>
    </dsp:sp>
    <dsp:sp modelId="{C1E695B6-6E1B-4B85-80BA-B9D5726BB44A}">
      <dsp:nvSpPr>
        <dsp:cNvPr id="0" name=""/>
        <dsp:cNvSpPr/>
      </dsp:nvSpPr>
      <dsp:spPr>
        <a:xfrm>
          <a:off x="0" y="1455368"/>
          <a:ext cx="2899744" cy="91822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229108" rIns="22505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0" i="0" kern="1200" dirty="0">
              <a:solidFill>
                <a:schemeClr val="tx1"/>
              </a:solidFill>
            </a:rPr>
            <a:t>A </a:t>
          </a:r>
          <a:r>
            <a:rPr lang="en-GB" sz="1100" b="1" i="0" kern="1200" dirty="0">
              <a:solidFill>
                <a:schemeClr val="tx1"/>
              </a:solidFill>
            </a:rPr>
            <a:t>Satellite</a:t>
          </a:r>
          <a:r>
            <a:rPr lang="en-GB" sz="1100" b="0" i="0" kern="1200" dirty="0">
              <a:solidFill>
                <a:schemeClr val="tx1"/>
              </a:solidFill>
            </a:rPr>
            <a:t> is any </a:t>
          </a:r>
          <a:r>
            <a:rPr lang="en-GB" sz="1100" b="1" i="0" kern="1200" dirty="0">
              <a:solidFill>
                <a:schemeClr val="tx1"/>
              </a:solidFill>
            </a:rPr>
            <a:t>bucket with charge that is not the filled bucket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0" i="0" kern="1200" dirty="0">
              <a:solidFill>
                <a:schemeClr val="tx1"/>
              </a:solidFill>
            </a:rPr>
            <a:t>A </a:t>
          </a:r>
          <a:r>
            <a:rPr lang="en-GB" sz="1100" b="1" i="0" kern="1200" dirty="0">
              <a:solidFill>
                <a:schemeClr val="tx1"/>
              </a:solidFill>
            </a:rPr>
            <a:t>Ghost</a:t>
          </a:r>
          <a:r>
            <a:rPr lang="en-GB" sz="1100" b="0" i="0" kern="1200" dirty="0">
              <a:solidFill>
                <a:schemeClr val="tx1"/>
              </a:solidFill>
            </a:rPr>
            <a:t> is any bucket with </a:t>
          </a:r>
          <a:r>
            <a:rPr lang="en-GB" sz="1100" b="0" i="0" kern="1200" dirty="0">
              <a:solidFill>
                <a:schemeClr val="tx1"/>
              </a:solidFill>
              <a:latin typeface="Arial"/>
            </a:rPr>
            <a:t>charge</a:t>
          </a:r>
          <a:r>
            <a:rPr lang="en-GB" sz="1100" b="0" i="0" kern="1200" dirty="0">
              <a:solidFill>
                <a:schemeClr val="tx1"/>
              </a:solidFill>
            </a:rPr>
            <a:t> in an </a:t>
          </a:r>
          <a:r>
            <a:rPr lang="en-GB" sz="1100" b="1" i="0" kern="1200" dirty="0">
              <a:solidFill>
                <a:schemeClr val="tx1"/>
              </a:solidFill>
            </a:rPr>
            <a:t>“unfilled” </a:t>
          </a:r>
          <a:r>
            <a:rPr lang="en-GB" sz="1100" b="1" i="0" kern="1200" dirty="0">
              <a:solidFill>
                <a:schemeClr val="tx1"/>
              </a:solidFill>
              <a:latin typeface="Arial"/>
            </a:rPr>
            <a:t>slot</a:t>
          </a:r>
          <a:endParaRPr lang="en-GB" sz="1100" b="1" i="0" kern="1200" dirty="0">
            <a:solidFill>
              <a:schemeClr val="tx1"/>
            </a:solidFill>
          </a:endParaRPr>
        </a:p>
      </dsp:txBody>
      <dsp:txXfrm>
        <a:off x="0" y="1455368"/>
        <a:ext cx="2899744" cy="918225"/>
      </dsp:txXfrm>
    </dsp:sp>
    <dsp:sp modelId="{A2DD762F-5DE1-46CA-8798-1FC20E28DC71}">
      <dsp:nvSpPr>
        <dsp:cNvPr id="0" name=""/>
        <dsp:cNvSpPr/>
      </dsp:nvSpPr>
      <dsp:spPr>
        <a:xfrm>
          <a:off x="144987" y="1293008"/>
          <a:ext cx="2029820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chemeClr val="tx1"/>
              </a:solidFill>
            </a:rPr>
            <a:t>Satellites and Ghosts </a:t>
          </a:r>
        </a:p>
      </dsp:txBody>
      <dsp:txXfrm>
        <a:off x="160839" y="1308860"/>
        <a:ext cx="1998116" cy="293016"/>
      </dsp:txXfrm>
    </dsp:sp>
    <dsp:sp modelId="{F1B86A3B-DA6B-465F-A572-0A5FF6A58334}">
      <dsp:nvSpPr>
        <dsp:cNvPr id="0" name=""/>
        <dsp:cNvSpPr/>
      </dsp:nvSpPr>
      <dsp:spPr>
        <a:xfrm>
          <a:off x="0" y="2595353"/>
          <a:ext cx="2899744" cy="10914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229108" rIns="225052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0" i="0" kern="1200" dirty="0">
              <a:solidFill>
                <a:schemeClr val="tx1"/>
              </a:solidFill>
              <a:latin typeface="+mn-lt"/>
              <a:ea typeface="Calibri"/>
              <a:cs typeface="Calibri"/>
            </a:rPr>
            <a:t>Allows for </a:t>
          </a:r>
          <a:r>
            <a:rPr lang="en-GB" sz="1100" b="1" i="0" kern="1200" dirty="0">
              <a:solidFill>
                <a:schemeClr val="tx1"/>
              </a:solidFill>
              <a:latin typeface="+mn-lt"/>
              <a:ea typeface="Calibri"/>
              <a:cs typeface="Calibri"/>
            </a:rPr>
            <a:t>more accurate luminosity calibration</a:t>
          </a:r>
          <a:r>
            <a:rPr lang="en-GB" sz="1100" b="0" i="0" kern="1200" dirty="0">
              <a:solidFill>
                <a:schemeClr val="tx1"/>
              </a:solidFill>
              <a:latin typeface="+mn-lt"/>
              <a:ea typeface="Calibri"/>
              <a:cs typeface="Calibri"/>
            </a:rPr>
            <a:t> for the experiments</a:t>
          </a:r>
          <a:endParaRPr lang="en-GB" sz="1100" b="0" i="0" kern="1200" dirty="0">
            <a:solidFill>
              <a:schemeClr val="tx1"/>
            </a:solidFill>
            <a:latin typeface="+mn-lt"/>
            <a:ea typeface="Calibri"/>
            <a:cs typeface="Arial"/>
          </a:endParaRPr>
        </a:p>
        <a:p>
          <a:pPr marL="114300" lvl="2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1" i="0" kern="1200" dirty="0">
              <a:latin typeface="+mn-lt"/>
              <a:ea typeface="Calibri"/>
              <a:cs typeface="Calibri"/>
            </a:rPr>
            <a:t>Ghosts/Satellites </a:t>
          </a:r>
          <a:r>
            <a:rPr lang="en-GB" sz="1100" b="0" i="0" kern="1200" dirty="0">
              <a:latin typeface="+mn-lt"/>
              <a:ea typeface="Calibri"/>
              <a:cs typeface="Calibri"/>
            </a:rPr>
            <a:t>account for up to </a:t>
          </a:r>
          <a:r>
            <a:rPr lang="en-GB" sz="1100" b="1" i="0" kern="1200" dirty="0">
              <a:latin typeface="+mn-lt"/>
              <a:ea typeface="Calibri"/>
              <a:cs typeface="Calibri"/>
            </a:rPr>
            <a:t>1%</a:t>
          </a:r>
          <a:r>
            <a:rPr lang="en-GB" sz="1100" b="0" i="0" kern="1200" dirty="0">
              <a:latin typeface="+mn-lt"/>
              <a:ea typeface="Calibri"/>
              <a:cs typeface="Calibri"/>
            </a:rPr>
            <a:t> of all charge in </a:t>
          </a:r>
          <a:r>
            <a:rPr lang="en-GB" sz="1100" b="0" i="0" kern="1200" dirty="0" err="1">
              <a:latin typeface="+mn-lt"/>
              <a:ea typeface="Calibri"/>
              <a:cs typeface="Calibri"/>
            </a:rPr>
            <a:t>VdM</a:t>
          </a:r>
          <a:r>
            <a:rPr lang="en-GB" sz="1100" b="0" i="0" kern="1200" dirty="0">
              <a:latin typeface="+mn-lt"/>
              <a:ea typeface="Calibri"/>
              <a:cs typeface="Calibri"/>
            </a:rPr>
            <a:t> for p-p</a:t>
          </a:r>
          <a:endParaRPr lang="en-GB" sz="1100" kern="1200" dirty="0">
            <a:latin typeface="+mn-lt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b="0" i="0" kern="1200" dirty="0">
              <a:solidFill>
                <a:schemeClr val="tx1"/>
              </a:solidFill>
              <a:latin typeface="+mn-lt"/>
              <a:ea typeface="Calibri"/>
              <a:cs typeface="Calibri"/>
            </a:rPr>
            <a:t>Diagnosis of operation issues </a:t>
          </a:r>
        </a:p>
      </dsp:txBody>
      <dsp:txXfrm>
        <a:off x="0" y="2595353"/>
        <a:ext cx="2899744" cy="1091475"/>
      </dsp:txXfrm>
    </dsp:sp>
    <dsp:sp modelId="{8D7664ED-6D8A-4D71-8D05-111A08C921B0}">
      <dsp:nvSpPr>
        <dsp:cNvPr id="0" name=""/>
        <dsp:cNvSpPr/>
      </dsp:nvSpPr>
      <dsp:spPr>
        <a:xfrm>
          <a:off x="144987" y="2432993"/>
          <a:ext cx="2029820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kern="1200" dirty="0">
              <a:solidFill>
                <a:schemeClr val="tx1"/>
              </a:solidFill>
              <a:latin typeface="Arial"/>
            </a:rPr>
            <a:t>Motivation </a:t>
          </a:r>
        </a:p>
      </dsp:txBody>
      <dsp:txXfrm>
        <a:off x="160839" y="2448845"/>
        <a:ext cx="1998116" cy="29301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21093"/>
          <a:ext cx="4395275" cy="1351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While signal is being multiplied the HPM is “</a:t>
          </a:r>
          <a:r>
            <a:rPr lang="en-GB" sz="1500" b="1" kern="1200" dirty="0"/>
            <a:t>unavailable</a:t>
          </a:r>
          <a:r>
            <a:rPr lang="en-GB" sz="1500" kern="1200" dirty="0"/>
            <a:t>”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More photons won’t be detected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Availability recovers over the ~ 15ns</a:t>
          </a:r>
        </a:p>
      </dsp:txBody>
      <dsp:txXfrm>
        <a:off x="0" y="221093"/>
        <a:ext cx="4395275" cy="1351350"/>
      </dsp:txXfrm>
    </dsp:sp>
    <dsp:sp modelId="{A97C08BF-DAE9-409A-85E1-8E84F760AA85}">
      <dsp:nvSpPr>
        <dsp:cNvPr id="0" name=""/>
        <dsp:cNvSpPr/>
      </dsp:nvSpPr>
      <dsp:spPr>
        <a:xfrm>
          <a:off x="219763" y="28655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Principle</a:t>
          </a:r>
        </a:p>
      </dsp:txBody>
      <dsp:txXfrm>
        <a:off x="238497" y="47389"/>
        <a:ext cx="3039224" cy="346292"/>
      </dsp:txXfrm>
    </dsp:sp>
    <dsp:sp modelId="{C1E695B6-6E1B-4B85-80BA-B9D5726BB44A}">
      <dsp:nvSpPr>
        <dsp:cNvPr id="0" name=""/>
        <dsp:cNvSpPr/>
      </dsp:nvSpPr>
      <dsp:spPr>
        <a:xfrm>
          <a:off x="0" y="1841469"/>
          <a:ext cx="4395275" cy="12489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Loss of true counts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Can be corrected for if the probability of detection per bunch per turn must be on the order of 1%</a:t>
          </a:r>
        </a:p>
      </dsp:txBody>
      <dsp:txXfrm>
        <a:off x="0" y="1841469"/>
        <a:ext cx="4395275" cy="1248975"/>
      </dsp:txXfrm>
    </dsp:sp>
    <dsp:sp modelId="{A2DD762F-5DE1-46CA-8798-1FC20E28DC71}">
      <dsp:nvSpPr>
        <dsp:cNvPr id="0" name=""/>
        <dsp:cNvSpPr/>
      </dsp:nvSpPr>
      <dsp:spPr>
        <a:xfrm>
          <a:off x="219763" y="1649588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Effect </a:t>
          </a:r>
        </a:p>
      </dsp:txBody>
      <dsp:txXfrm>
        <a:off x="238497" y="1668322"/>
        <a:ext cx="3039224" cy="3462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21093"/>
          <a:ext cx="4395275" cy="1351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While signal is being multiplied the HPM is “</a:t>
          </a:r>
          <a:r>
            <a:rPr lang="en-GB" sz="1500" b="1" kern="1200" dirty="0"/>
            <a:t>unavailable</a:t>
          </a:r>
          <a:r>
            <a:rPr lang="en-GB" sz="1500" kern="1200" dirty="0"/>
            <a:t>”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More </a:t>
          </a:r>
          <a:r>
            <a:rPr lang="en-GB" sz="1500" b="1" kern="1200" dirty="0"/>
            <a:t>photons won’t be detected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Availability recovers </a:t>
          </a:r>
          <a:r>
            <a:rPr lang="en-GB" sz="1500" kern="1200" dirty="0"/>
            <a:t>over the ~ 15ns</a:t>
          </a:r>
        </a:p>
      </dsp:txBody>
      <dsp:txXfrm>
        <a:off x="0" y="221093"/>
        <a:ext cx="4395275" cy="1351350"/>
      </dsp:txXfrm>
    </dsp:sp>
    <dsp:sp modelId="{A97C08BF-DAE9-409A-85E1-8E84F760AA85}">
      <dsp:nvSpPr>
        <dsp:cNvPr id="0" name=""/>
        <dsp:cNvSpPr/>
      </dsp:nvSpPr>
      <dsp:spPr>
        <a:xfrm>
          <a:off x="219763" y="28655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Principle</a:t>
          </a:r>
        </a:p>
      </dsp:txBody>
      <dsp:txXfrm>
        <a:off x="238497" y="47389"/>
        <a:ext cx="3039224" cy="346292"/>
      </dsp:txXfrm>
    </dsp:sp>
    <dsp:sp modelId="{C1E695B6-6E1B-4B85-80BA-B9D5726BB44A}">
      <dsp:nvSpPr>
        <dsp:cNvPr id="0" name=""/>
        <dsp:cNvSpPr/>
      </dsp:nvSpPr>
      <dsp:spPr>
        <a:xfrm>
          <a:off x="0" y="1841469"/>
          <a:ext cx="4395275" cy="12489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Loss of true counts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Can be corrected for if the probability of detection per bunch per turn must be on the order of 1%</a:t>
          </a:r>
        </a:p>
      </dsp:txBody>
      <dsp:txXfrm>
        <a:off x="0" y="1841469"/>
        <a:ext cx="4395275" cy="1248975"/>
      </dsp:txXfrm>
    </dsp:sp>
    <dsp:sp modelId="{A2DD762F-5DE1-46CA-8798-1FC20E28DC71}">
      <dsp:nvSpPr>
        <dsp:cNvPr id="0" name=""/>
        <dsp:cNvSpPr/>
      </dsp:nvSpPr>
      <dsp:spPr>
        <a:xfrm>
          <a:off x="219763" y="1649588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Effect </a:t>
          </a:r>
        </a:p>
      </dsp:txBody>
      <dsp:txXfrm>
        <a:off x="238497" y="1668322"/>
        <a:ext cx="3039224" cy="34629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21093"/>
          <a:ext cx="4395275" cy="13513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While signal is being multiplied the HPM is “</a:t>
          </a:r>
          <a:r>
            <a:rPr lang="en-GB" sz="1500" b="1" kern="1200" dirty="0"/>
            <a:t>unavailable</a:t>
          </a:r>
          <a:r>
            <a:rPr lang="en-GB" sz="1500" kern="1200" dirty="0"/>
            <a:t>”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More </a:t>
          </a:r>
          <a:r>
            <a:rPr lang="en-GB" sz="1500" b="1" kern="1200" dirty="0"/>
            <a:t>photons won’t be detected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Availability recovers </a:t>
          </a:r>
          <a:r>
            <a:rPr lang="en-GB" sz="1500" kern="1200" dirty="0"/>
            <a:t>over the ~ 15ns</a:t>
          </a:r>
        </a:p>
      </dsp:txBody>
      <dsp:txXfrm>
        <a:off x="0" y="221093"/>
        <a:ext cx="4395275" cy="1351350"/>
      </dsp:txXfrm>
    </dsp:sp>
    <dsp:sp modelId="{A97C08BF-DAE9-409A-85E1-8E84F760AA85}">
      <dsp:nvSpPr>
        <dsp:cNvPr id="0" name=""/>
        <dsp:cNvSpPr/>
      </dsp:nvSpPr>
      <dsp:spPr>
        <a:xfrm>
          <a:off x="219763" y="28655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Principle</a:t>
          </a:r>
        </a:p>
      </dsp:txBody>
      <dsp:txXfrm>
        <a:off x="238497" y="47389"/>
        <a:ext cx="3039224" cy="346292"/>
      </dsp:txXfrm>
    </dsp:sp>
    <dsp:sp modelId="{C1E695B6-6E1B-4B85-80BA-B9D5726BB44A}">
      <dsp:nvSpPr>
        <dsp:cNvPr id="0" name=""/>
        <dsp:cNvSpPr/>
      </dsp:nvSpPr>
      <dsp:spPr>
        <a:xfrm>
          <a:off x="0" y="1841469"/>
          <a:ext cx="4395275" cy="12489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122" tIns="270764" rIns="3411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/>
            <a:t>Loss of true counts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/>
            <a:t>Can be corrected </a:t>
          </a:r>
          <a:r>
            <a:rPr lang="en-GB" sz="1500" b="0" i="0" kern="1200" dirty="0"/>
            <a:t>for if the probability of detection per bunch per turn, must be </a:t>
          </a:r>
          <a:r>
            <a:rPr lang="en-GB" sz="1500" b="0" i="0" kern="1200" dirty="0">
              <a:latin typeface="Arial"/>
            </a:rPr>
            <a:t>of</a:t>
          </a:r>
          <a:r>
            <a:rPr lang="en-GB" sz="1500" b="0" i="0" kern="1200" dirty="0"/>
            <a:t> the order of 1%</a:t>
          </a:r>
        </a:p>
      </dsp:txBody>
      <dsp:txXfrm>
        <a:off x="0" y="1841469"/>
        <a:ext cx="4395275" cy="1248975"/>
      </dsp:txXfrm>
    </dsp:sp>
    <dsp:sp modelId="{A2DD762F-5DE1-46CA-8798-1FC20E28DC71}">
      <dsp:nvSpPr>
        <dsp:cNvPr id="0" name=""/>
        <dsp:cNvSpPr/>
      </dsp:nvSpPr>
      <dsp:spPr>
        <a:xfrm>
          <a:off x="219763" y="1649588"/>
          <a:ext cx="307669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92" tIns="0" rIns="11629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Effect </a:t>
          </a:r>
        </a:p>
      </dsp:txBody>
      <dsp:txXfrm>
        <a:off x="238497" y="1668322"/>
        <a:ext cx="3039224" cy="3462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6937"/>
          <a:ext cx="4334515" cy="20317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Electrons</a:t>
          </a:r>
          <a:r>
            <a:rPr lang="en-GB" sz="1500" kern="1200" dirty="0"/>
            <a:t> can be </a:t>
          </a:r>
          <a:r>
            <a:rPr lang="en-GB" sz="1500" b="1" kern="1200" dirty="0"/>
            <a:t>backscattered</a:t>
          </a:r>
          <a:r>
            <a:rPr lang="en-GB" sz="1500" kern="1200" dirty="0"/>
            <a:t> from the bombardment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Still being accelerated toward semi-conductor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The electron will strike again </a:t>
          </a:r>
          <a:r>
            <a:rPr lang="en-GB" sz="1500" kern="1200" dirty="0">
              <a:solidFill>
                <a:srgbClr val="D0D6E2"/>
              </a:solidFill>
              <a:latin typeface="Arial"/>
            </a:rPr>
            <a:t>some</a:t>
          </a:r>
          <a:r>
            <a:rPr lang="en-GB" sz="1500" kern="1200" dirty="0">
              <a:solidFill>
                <a:srgbClr val="D0D6E2"/>
              </a:solidFill>
            </a:rPr>
            <a:t> time later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Causing a count without a photon </a:t>
          </a:r>
        </a:p>
      </dsp:txBody>
      <dsp:txXfrm>
        <a:off x="0" y="256937"/>
        <a:ext cx="4334515" cy="2031750"/>
      </dsp:txXfrm>
    </dsp:sp>
    <dsp:sp modelId="{A97C08BF-DAE9-409A-85E1-8E84F760AA85}">
      <dsp:nvSpPr>
        <dsp:cNvPr id="0" name=""/>
        <dsp:cNvSpPr/>
      </dsp:nvSpPr>
      <dsp:spPr>
        <a:xfrm>
          <a:off x="216725" y="34893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38341" y="56509"/>
        <a:ext cx="2990928" cy="399568"/>
      </dsp:txXfrm>
    </dsp:sp>
    <dsp:sp modelId="{C1E695B6-6E1B-4B85-80BA-B9D5726BB44A}">
      <dsp:nvSpPr>
        <dsp:cNvPr id="0" name=""/>
        <dsp:cNvSpPr/>
      </dsp:nvSpPr>
      <dsp:spPr>
        <a:xfrm>
          <a:off x="0" y="2599102"/>
          <a:ext cx="4334515" cy="8268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False counts propositional to the number of true counts </a:t>
          </a:r>
        </a:p>
      </dsp:txBody>
      <dsp:txXfrm>
        <a:off x="0" y="2599102"/>
        <a:ext cx="4334515" cy="826875"/>
      </dsp:txXfrm>
    </dsp:sp>
    <dsp:sp modelId="{A2DD762F-5DE1-46CA-8798-1FC20E28DC71}">
      <dsp:nvSpPr>
        <dsp:cNvPr id="0" name=""/>
        <dsp:cNvSpPr/>
      </dsp:nvSpPr>
      <dsp:spPr>
        <a:xfrm>
          <a:off x="216725" y="2377700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38341" y="2399316"/>
        <a:ext cx="2990928" cy="39956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6937"/>
          <a:ext cx="4334515" cy="20317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Electrons</a:t>
          </a:r>
          <a:r>
            <a:rPr lang="en-GB" sz="1500" kern="1200" dirty="0"/>
            <a:t> can be </a:t>
          </a:r>
          <a:r>
            <a:rPr lang="en-GB" sz="1500" b="1" kern="1200" dirty="0"/>
            <a:t>backscattered</a:t>
          </a:r>
          <a:r>
            <a:rPr lang="en-GB" sz="1500" kern="1200" dirty="0"/>
            <a:t> from the bombardment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chemeClr val="tx1"/>
              </a:solidFill>
            </a:rPr>
            <a:t>Still being </a:t>
          </a:r>
          <a:r>
            <a:rPr lang="en-GB" sz="1500" b="1" kern="1200" dirty="0">
              <a:solidFill>
                <a:schemeClr val="tx1"/>
              </a:solidFill>
            </a:rPr>
            <a:t>accelerated toward semi-conductor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The electron will strike again </a:t>
          </a:r>
          <a:r>
            <a:rPr lang="en-GB" sz="1500" kern="1200" dirty="0">
              <a:solidFill>
                <a:srgbClr val="D0D6E2"/>
              </a:solidFill>
              <a:latin typeface="Arial"/>
            </a:rPr>
            <a:t>some</a:t>
          </a:r>
          <a:r>
            <a:rPr lang="en-GB" sz="1500" kern="1200" dirty="0">
              <a:solidFill>
                <a:srgbClr val="D0D6E2"/>
              </a:solidFill>
            </a:rPr>
            <a:t> time later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rgbClr val="D0D6E2"/>
              </a:solidFill>
            </a:rPr>
            <a:t>Causing a count without a photon </a:t>
          </a:r>
        </a:p>
      </dsp:txBody>
      <dsp:txXfrm>
        <a:off x="0" y="256937"/>
        <a:ext cx="4334515" cy="2031750"/>
      </dsp:txXfrm>
    </dsp:sp>
    <dsp:sp modelId="{A97C08BF-DAE9-409A-85E1-8E84F760AA85}">
      <dsp:nvSpPr>
        <dsp:cNvPr id="0" name=""/>
        <dsp:cNvSpPr/>
      </dsp:nvSpPr>
      <dsp:spPr>
        <a:xfrm>
          <a:off x="216725" y="34893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38341" y="56509"/>
        <a:ext cx="2990928" cy="399568"/>
      </dsp:txXfrm>
    </dsp:sp>
    <dsp:sp modelId="{C1E695B6-6E1B-4B85-80BA-B9D5726BB44A}">
      <dsp:nvSpPr>
        <dsp:cNvPr id="0" name=""/>
        <dsp:cNvSpPr/>
      </dsp:nvSpPr>
      <dsp:spPr>
        <a:xfrm>
          <a:off x="0" y="2599102"/>
          <a:ext cx="4334515" cy="8268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False counts propositional to the number of true counts </a:t>
          </a:r>
        </a:p>
      </dsp:txBody>
      <dsp:txXfrm>
        <a:off x="0" y="2599102"/>
        <a:ext cx="4334515" cy="826875"/>
      </dsp:txXfrm>
    </dsp:sp>
    <dsp:sp modelId="{A2DD762F-5DE1-46CA-8798-1FC20E28DC71}">
      <dsp:nvSpPr>
        <dsp:cNvPr id="0" name=""/>
        <dsp:cNvSpPr/>
      </dsp:nvSpPr>
      <dsp:spPr>
        <a:xfrm>
          <a:off x="216725" y="2377700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38341" y="2399316"/>
        <a:ext cx="2990928" cy="39956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6937"/>
          <a:ext cx="4334515" cy="20317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Electrons</a:t>
          </a:r>
          <a:r>
            <a:rPr lang="en-GB" sz="1500" kern="1200" dirty="0"/>
            <a:t> can be </a:t>
          </a:r>
          <a:r>
            <a:rPr lang="en-GB" sz="1500" b="1" kern="1200" dirty="0"/>
            <a:t>backscattered</a:t>
          </a:r>
          <a:r>
            <a:rPr lang="en-GB" sz="1500" kern="1200" dirty="0"/>
            <a:t> from the bombardment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chemeClr val="tx1"/>
              </a:solidFill>
            </a:rPr>
            <a:t>Still being </a:t>
          </a:r>
          <a:r>
            <a:rPr lang="en-GB" sz="1500" b="1" kern="1200" dirty="0">
              <a:solidFill>
                <a:schemeClr val="tx1"/>
              </a:solidFill>
            </a:rPr>
            <a:t>accelerated toward semi-conductor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chemeClr val="tx1"/>
              </a:solidFill>
            </a:rPr>
            <a:t>The electron will strike again </a:t>
          </a:r>
          <a:r>
            <a:rPr lang="en-GB" sz="1500" kern="1200" dirty="0">
              <a:solidFill>
                <a:schemeClr val="tx1"/>
              </a:solidFill>
              <a:latin typeface="Arial"/>
            </a:rPr>
            <a:t>some</a:t>
          </a:r>
          <a:r>
            <a:rPr lang="en-GB" sz="1500" kern="1200" dirty="0">
              <a:solidFill>
                <a:schemeClr val="tx1"/>
              </a:solidFill>
            </a:rPr>
            <a:t> time later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>
              <a:solidFill>
                <a:schemeClr val="tx1"/>
              </a:solidFill>
            </a:rPr>
            <a:t>Causing a count without a photon </a:t>
          </a:r>
        </a:p>
      </dsp:txBody>
      <dsp:txXfrm>
        <a:off x="0" y="256937"/>
        <a:ext cx="4334515" cy="2031750"/>
      </dsp:txXfrm>
    </dsp:sp>
    <dsp:sp modelId="{A97C08BF-DAE9-409A-85E1-8E84F760AA85}">
      <dsp:nvSpPr>
        <dsp:cNvPr id="0" name=""/>
        <dsp:cNvSpPr/>
      </dsp:nvSpPr>
      <dsp:spPr>
        <a:xfrm>
          <a:off x="216725" y="34893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38341" y="56509"/>
        <a:ext cx="2990928" cy="399568"/>
      </dsp:txXfrm>
    </dsp:sp>
    <dsp:sp modelId="{C1E695B6-6E1B-4B85-80BA-B9D5726BB44A}">
      <dsp:nvSpPr>
        <dsp:cNvPr id="0" name=""/>
        <dsp:cNvSpPr/>
      </dsp:nvSpPr>
      <dsp:spPr>
        <a:xfrm>
          <a:off x="0" y="2599102"/>
          <a:ext cx="4334515" cy="8268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solidFill>
                <a:srgbClr val="D0D6E2"/>
              </a:solidFill>
            </a:rPr>
            <a:t>False counts propositional to the number of true counts </a:t>
          </a:r>
        </a:p>
      </dsp:txBody>
      <dsp:txXfrm>
        <a:off x="0" y="2599102"/>
        <a:ext cx="4334515" cy="826875"/>
      </dsp:txXfrm>
    </dsp:sp>
    <dsp:sp modelId="{A2DD762F-5DE1-46CA-8798-1FC20E28DC71}">
      <dsp:nvSpPr>
        <dsp:cNvPr id="0" name=""/>
        <dsp:cNvSpPr/>
      </dsp:nvSpPr>
      <dsp:spPr>
        <a:xfrm>
          <a:off x="216725" y="2377700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38341" y="2399316"/>
        <a:ext cx="2990928" cy="39956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6937"/>
          <a:ext cx="4334515" cy="20317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Electrons</a:t>
          </a:r>
          <a:r>
            <a:rPr lang="en-GB" sz="1500" kern="1200" dirty="0"/>
            <a:t> can be </a:t>
          </a:r>
          <a:r>
            <a:rPr lang="en-GB" sz="1500" b="1" kern="1200" dirty="0"/>
            <a:t>backscattered</a:t>
          </a:r>
          <a:r>
            <a:rPr lang="en-GB" sz="1500" kern="1200" dirty="0"/>
            <a:t> from the bombardment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chemeClr val="tx1"/>
              </a:solidFill>
            </a:rPr>
            <a:t>Still being </a:t>
          </a:r>
          <a:r>
            <a:rPr lang="en-GB" sz="1500" b="1" kern="1200" dirty="0">
              <a:solidFill>
                <a:schemeClr val="tx1"/>
              </a:solidFill>
            </a:rPr>
            <a:t>accelerated toward semi-conductor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solidFill>
                <a:schemeClr val="tx1"/>
              </a:solidFill>
            </a:rPr>
            <a:t>The electron will strike again </a:t>
          </a:r>
          <a:r>
            <a:rPr lang="en-GB" sz="1500" kern="1200" dirty="0">
              <a:solidFill>
                <a:schemeClr val="tx1"/>
              </a:solidFill>
              <a:latin typeface="Arial"/>
            </a:rPr>
            <a:t>some</a:t>
          </a:r>
          <a:r>
            <a:rPr lang="en-GB" sz="1500" kern="1200" dirty="0">
              <a:solidFill>
                <a:schemeClr val="tx1"/>
              </a:solidFill>
            </a:rPr>
            <a:t> time later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>
              <a:solidFill>
                <a:schemeClr val="tx1"/>
              </a:solidFill>
            </a:rPr>
            <a:t>Causing a count without a photon</a:t>
          </a:r>
          <a:r>
            <a:rPr lang="en-GB" sz="1500" b="1" kern="1200" dirty="0">
              <a:solidFill>
                <a:srgbClr val="D0D6E2"/>
              </a:solidFill>
            </a:rPr>
            <a:t> </a:t>
          </a:r>
        </a:p>
      </dsp:txBody>
      <dsp:txXfrm>
        <a:off x="0" y="256937"/>
        <a:ext cx="4334515" cy="2031750"/>
      </dsp:txXfrm>
    </dsp:sp>
    <dsp:sp modelId="{A97C08BF-DAE9-409A-85E1-8E84F760AA85}">
      <dsp:nvSpPr>
        <dsp:cNvPr id="0" name=""/>
        <dsp:cNvSpPr/>
      </dsp:nvSpPr>
      <dsp:spPr>
        <a:xfrm>
          <a:off x="216725" y="34893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38341" y="56509"/>
        <a:ext cx="2990928" cy="399568"/>
      </dsp:txXfrm>
    </dsp:sp>
    <dsp:sp modelId="{C1E695B6-6E1B-4B85-80BA-B9D5726BB44A}">
      <dsp:nvSpPr>
        <dsp:cNvPr id="0" name=""/>
        <dsp:cNvSpPr/>
      </dsp:nvSpPr>
      <dsp:spPr>
        <a:xfrm>
          <a:off x="0" y="2599102"/>
          <a:ext cx="4334515" cy="8268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6407" tIns="312420" rIns="336407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>
              <a:solidFill>
                <a:schemeClr val="tx1"/>
              </a:solidFill>
            </a:rPr>
            <a:t>False counts </a:t>
          </a:r>
          <a:r>
            <a:rPr lang="en-GB" sz="1500" b="0" i="0" kern="1200" dirty="0">
              <a:solidFill>
                <a:schemeClr val="tx1"/>
              </a:solidFill>
              <a:latin typeface="Arial"/>
            </a:rPr>
            <a:t>proportional</a:t>
          </a:r>
          <a:r>
            <a:rPr lang="en-GB" sz="1500" b="0" i="0" kern="1200" dirty="0">
              <a:solidFill>
                <a:schemeClr val="tx1"/>
              </a:solidFill>
            </a:rPr>
            <a:t> to the number of true counts</a:t>
          </a:r>
        </a:p>
      </dsp:txBody>
      <dsp:txXfrm>
        <a:off x="0" y="2599102"/>
        <a:ext cx="4334515" cy="826875"/>
      </dsp:txXfrm>
    </dsp:sp>
    <dsp:sp modelId="{A2DD762F-5DE1-46CA-8798-1FC20E28DC71}">
      <dsp:nvSpPr>
        <dsp:cNvPr id="0" name=""/>
        <dsp:cNvSpPr/>
      </dsp:nvSpPr>
      <dsp:spPr>
        <a:xfrm>
          <a:off x="216725" y="2377700"/>
          <a:ext cx="303416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684" tIns="0" rIns="114684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38341" y="2399316"/>
        <a:ext cx="2990928" cy="39956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4907"/>
          <a:ext cx="4895418" cy="1110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939" tIns="312420" rIns="379939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Evidence for after-pulsing </a:t>
          </a:r>
          <a:r>
            <a:rPr lang="en-GB" sz="1500" b="1" kern="1200" dirty="0"/>
            <a:t>found in VdM scan </a:t>
          </a:r>
          <a:r>
            <a:rPr lang="en-GB" sz="1500" kern="1200" dirty="0"/>
            <a:t>fill 8999 (top)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And also </a:t>
          </a:r>
          <a:r>
            <a:rPr lang="en-GB" sz="1500" b="1" kern="1200" dirty="0"/>
            <a:t>observed</a:t>
          </a:r>
          <a:r>
            <a:rPr lang="en-GB" sz="1500" kern="1200" dirty="0"/>
            <a:t> in </a:t>
          </a:r>
          <a:r>
            <a:rPr lang="en-GB" sz="1500" b="1" kern="1200" dirty="0"/>
            <a:t>lab test </a:t>
          </a:r>
          <a:r>
            <a:rPr lang="en-GB" sz="1500" kern="1200" dirty="0"/>
            <a:t>(bottom)</a:t>
          </a:r>
        </a:p>
      </dsp:txBody>
      <dsp:txXfrm>
        <a:off x="0" y="254907"/>
        <a:ext cx="4895418" cy="1110375"/>
      </dsp:txXfrm>
    </dsp:sp>
    <dsp:sp modelId="{A97C08BF-DAE9-409A-85E1-8E84F760AA85}">
      <dsp:nvSpPr>
        <dsp:cNvPr id="0" name=""/>
        <dsp:cNvSpPr/>
      </dsp:nvSpPr>
      <dsp:spPr>
        <a:xfrm>
          <a:off x="244770" y="32863"/>
          <a:ext cx="3426792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25" tIns="0" rIns="12952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In raw histogram</a:t>
          </a:r>
        </a:p>
      </dsp:txBody>
      <dsp:txXfrm>
        <a:off x="266386" y="54479"/>
        <a:ext cx="3383560" cy="399568"/>
      </dsp:txXfrm>
    </dsp:sp>
    <dsp:sp modelId="{C1E695B6-6E1B-4B85-80BA-B9D5726BB44A}">
      <dsp:nvSpPr>
        <dsp:cNvPr id="0" name=""/>
        <dsp:cNvSpPr/>
      </dsp:nvSpPr>
      <dsp:spPr>
        <a:xfrm>
          <a:off x="0" y="1675697"/>
          <a:ext cx="4895418" cy="1299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939" tIns="312420" rIns="379939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/>
            <a:t>Counts</a:t>
          </a:r>
          <a:r>
            <a:rPr lang="en-GB" sz="1500" b="0" i="0" kern="1200" dirty="0"/>
            <a:t> of after-pulsing is on the order of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15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GB" sz="1500" b="1" i="1" kern="1200" smtClean="0">
                      <a:latin typeface="Cambria Math" panose="02040503050406030204" pitchFamily="18" charset="0"/>
                    </a:rPr>
                    <m:t>𝟏𝟎</m:t>
                  </m:r>
                </m:e>
                <m:sup>
                  <m:r>
                    <a:rPr lang="en-GB" sz="15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n-GB" sz="1500" b="1" i="1" kern="1200" smtClean="0">
                      <a:latin typeface="Cambria Math" panose="02040503050406030204" pitchFamily="18" charset="0"/>
                    </a:rPr>
                    <m:t>𝟒</m:t>
                  </m:r>
                </m:sup>
              </m:sSup>
            </m:oMath>
          </a14:m>
          <a:r>
            <a:rPr lang="en-GB" sz="1500" b="0" i="0" kern="1200" dirty="0"/>
            <a:t> of the original source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Only </a:t>
          </a:r>
          <a:r>
            <a:rPr lang="en-GB" sz="1500" b="1" i="0" kern="1200" dirty="0"/>
            <a:t>relevant</a:t>
          </a:r>
          <a:r>
            <a:rPr lang="en-GB" sz="1500" b="0" i="0" kern="1200" dirty="0"/>
            <a:t> in </a:t>
          </a:r>
          <a:r>
            <a:rPr lang="en-GB" sz="1500" b="1" i="0" kern="1200" dirty="0"/>
            <a:t>ghost</a:t>
          </a:r>
          <a:r>
            <a:rPr lang="en-GB" sz="1500" b="0" i="0" kern="1200" dirty="0"/>
            <a:t> and </a:t>
          </a:r>
          <a:r>
            <a:rPr lang="en-GB" sz="1500" b="1" i="0" kern="1200" dirty="0"/>
            <a:t>satellite</a:t>
          </a:r>
          <a:r>
            <a:rPr lang="en-GB" sz="1500" b="0" i="0" kern="1200" dirty="0"/>
            <a:t> buckets following filled bucket </a:t>
          </a:r>
        </a:p>
      </dsp:txBody>
      <dsp:txXfrm>
        <a:off x="0" y="1675697"/>
        <a:ext cx="4895418" cy="1299375"/>
      </dsp:txXfrm>
    </dsp:sp>
    <dsp:sp modelId="{A2DD762F-5DE1-46CA-8798-1FC20E28DC71}">
      <dsp:nvSpPr>
        <dsp:cNvPr id="0" name=""/>
        <dsp:cNvSpPr/>
      </dsp:nvSpPr>
      <dsp:spPr>
        <a:xfrm>
          <a:off x="244770" y="1454295"/>
          <a:ext cx="3426792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25" tIns="0" rIns="129525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66386" y="1475911"/>
        <a:ext cx="3383560" cy="39956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60675"/>
          <a:ext cx="3193226" cy="226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830" tIns="312420" rIns="24783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A signal arriving shortly after a detection may be </a:t>
          </a:r>
          <a:r>
            <a:rPr lang="en-GB" sz="1500" b="1" kern="1200" dirty="0"/>
            <a:t>lost</a:t>
          </a:r>
          <a:r>
            <a:rPr lang="en-GB" sz="1500" kern="1200" dirty="0"/>
            <a:t> by the TDC</a:t>
          </a:r>
          <a:br>
            <a:rPr lang="en-GB" sz="1500" kern="1200" dirty="0">
              <a:latin typeface="Arial"/>
            </a:rPr>
          </a:br>
          <a:r>
            <a:rPr lang="en-GB" sz="1500" kern="1200" dirty="0">
              <a:latin typeface="Arial"/>
            </a:rPr>
            <a:t> 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This is the </a:t>
          </a:r>
          <a:r>
            <a:rPr lang="en-GB" sz="1500" b="1" i="0" kern="1200" dirty="0"/>
            <a:t>dominate</a:t>
          </a:r>
          <a:r>
            <a:rPr lang="en-GB" sz="1500" kern="1200" dirty="0"/>
            <a:t> source of </a:t>
          </a:r>
          <a:r>
            <a:rPr lang="en-GB" sz="1500" b="1" kern="1200" dirty="0"/>
            <a:t>deadtime</a:t>
          </a:r>
          <a:r>
            <a:rPr lang="en-GB" sz="1500" kern="1200" dirty="0"/>
            <a:t> in the system</a:t>
          </a:r>
          <a:br>
            <a:rPr lang="en-GB" sz="1500" kern="1200" dirty="0">
              <a:latin typeface="Arial"/>
            </a:rPr>
          </a:b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dirty="0"/>
            <a:t>This is </a:t>
          </a:r>
          <a:r>
            <a:rPr lang="en-GB" sz="1500" b="1" kern="1200" dirty="0"/>
            <a:t>not</a:t>
          </a:r>
          <a:r>
            <a:rPr lang="en-GB" sz="1500" kern="1200" dirty="0"/>
            <a:t> expected to be the case with the </a:t>
          </a:r>
          <a:r>
            <a:rPr lang="en-GB" sz="1500" b="1" kern="1200" dirty="0"/>
            <a:t>new TDC*</a:t>
          </a:r>
        </a:p>
      </dsp:txBody>
      <dsp:txXfrm>
        <a:off x="0" y="360675"/>
        <a:ext cx="3193226" cy="2268000"/>
      </dsp:txXfrm>
    </dsp:sp>
    <dsp:sp modelId="{A97C08BF-DAE9-409A-85E1-8E84F760AA85}">
      <dsp:nvSpPr>
        <dsp:cNvPr id="0" name=""/>
        <dsp:cNvSpPr/>
      </dsp:nvSpPr>
      <dsp:spPr>
        <a:xfrm>
          <a:off x="159661" y="137515"/>
          <a:ext cx="2235258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487" tIns="0" rIns="84487" bIns="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TDC Dead time </a:t>
          </a:r>
        </a:p>
      </dsp:txBody>
      <dsp:txXfrm>
        <a:off x="181277" y="159131"/>
        <a:ext cx="2192026" cy="39956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01549"/>
          <a:ext cx="4111207" cy="1474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075" tIns="270764" rIns="319075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At the start of each turn a signal is transmitted though </a:t>
          </a:r>
          <a:r>
            <a:rPr lang="en-GB" sz="1500" b="1" i="0" kern="1200" dirty="0"/>
            <a:t>optical fibre </a:t>
          </a:r>
          <a:r>
            <a:rPr lang="en-GB" sz="1500" b="0" i="0" kern="1200" dirty="0"/>
            <a:t>and disseminated </a:t>
          </a:r>
          <a:r>
            <a:rPr lang="en-GB" sz="1500" b="1" i="0" kern="1200" dirty="0"/>
            <a:t>throughout the LHC</a:t>
          </a:r>
          <a:endParaRPr lang="en-GB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This timing was estimate to have a jitter of 300ps sigma 1 ns peak-to-peak  </a:t>
          </a:r>
        </a:p>
      </dsp:txBody>
      <dsp:txXfrm>
        <a:off x="0" y="201549"/>
        <a:ext cx="4111207" cy="1474200"/>
      </dsp:txXfrm>
    </dsp:sp>
    <dsp:sp modelId="{A97C08BF-DAE9-409A-85E1-8E84F760AA85}">
      <dsp:nvSpPr>
        <dsp:cNvPr id="0" name=""/>
        <dsp:cNvSpPr/>
      </dsp:nvSpPr>
      <dsp:spPr>
        <a:xfrm>
          <a:off x="205560" y="9110"/>
          <a:ext cx="2877844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76" tIns="0" rIns="10877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Principle </a:t>
          </a:r>
        </a:p>
      </dsp:txBody>
      <dsp:txXfrm>
        <a:off x="224294" y="27844"/>
        <a:ext cx="2840376" cy="346292"/>
      </dsp:txXfrm>
    </dsp:sp>
    <dsp:sp modelId="{C1E695B6-6E1B-4B85-80BA-B9D5726BB44A}">
      <dsp:nvSpPr>
        <dsp:cNvPr id="0" name=""/>
        <dsp:cNvSpPr/>
      </dsp:nvSpPr>
      <dsp:spPr>
        <a:xfrm>
          <a:off x="0" y="1944775"/>
          <a:ext cx="4111207" cy="1474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075" tIns="270764" rIns="319075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The </a:t>
          </a:r>
          <a:r>
            <a:rPr lang="en-GB" sz="1500" b="1" i="0" kern="1200" dirty="0"/>
            <a:t>BSRL and RF </a:t>
          </a:r>
          <a:r>
            <a:rPr lang="en-GB" sz="1500" b="0" i="0" kern="1200" dirty="0"/>
            <a:t>systems are both located at </a:t>
          </a:r>
          <a:r>
            <a:rPr lang="en-GB" sz="1500" b="1" i="0" kern="1200" dirty="0"/>
            <a:t>Point 4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To </a:t>
          </a:r>
          <a:r>
            <a:rPr lang="en-GB" sz="1500" b="1" i="0" kern="1200" dirty="0"/>
            <a:t>reduce the jitte</a:t>
          </a:r>
          <a:r>
            <a:rPr lang="en-GB" sz="1500" b="0" i="0" kern="1200" dirty="0"/>
            <a:t>r in the start pulse timing was taken </a:t>
          </a:r>
          <a:r>
            <a:rPr lang="en-GB" sz="1500" b="1" i="0" kern="1200" dirty="0"/>
            <a:t>directly from the RF </a:t>
          </a:r>
          <a:r>
            <a:rPr lang="en-GB" sz="1500" b="0" i="0" kern="1200" dirty="0"/>
            <a:t>system </a:t>
          </a:r>
        </a:p>
      </dsp:txBody>
      <dsp:txXfrm>
        <a:off x="0" y="1944775"/>
        <a:ext cx="4111207" cy="1474200"/>
      </dsp:txXfrm>
    </dsp:sp>
    <dsp:sp modelId="{A2DD762F-5DE1-46CA-8798-1FC20E28DC71}">
      <dsp:nvSpPr>
        <dsp:cNvPr id="0" name=""/>
        <dsp:cNvSpPr/>
      </dsp:nvSpPr>
      <dsp:spPr>
        <a:xfrm>
          <a:off x="205560" y="1752893"/>
          <a:ext cx="2877844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76" tIns="0" rIns="10877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Timing from the RF </a:t>
          </a:r>
        </a:p>
      </dsp:txBody>
      <dsp:txXfrm>
        <a:off x="224294" y="1771627"/>
        <a:ext cx="2840376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59407"/>
          <a:ext cx="2899744" cy="1795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312420" rIns="22505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Longitudinal beam profile monitoring </a:t>
          </a:r>
          <a:r>
            <a:rPr lang="en-GB" sz="1500" kern="1200" dirty="0"/>
            <a:t>of LHC beams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Measure relative population </a:t>
          </a:r>
          <a:r>
            <a:rPr lang="en-GB" sz="1500" kern="1200" dirty="0"/>
            <a:t>of Main and Ghost/Satellite bunches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High dynamic range!</a:t>
          </a:r>
        </a:p>
      </dsp:txBody>
      <dsp:txXfrm>
        <a:off x="0" y="359407"/>
        <a:ext cx="2899744" cy="1795500"/>
      </dsp:txXfrm>
    </dsp:sp>
    <dsp:sp modelId="{A97C08BF-DAE9-409A-85E1-8E84F760AA85}">
      <dsp:nvSpPr>
        <dsp:cNvPr id="0" name=""/>
        <dsp:cNvSpPr/>
      </dsp:nvSpPr>
      <dsp:spPr>
        <a:xfrm>
          <a:off x="144987" y="137363"/>
          <a:ext cx="202982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Main Purpose</a:t>
          </a:r>
        </a:p>
      </dsp:txBody>
      <dsp:txXfrm>
        <a:off x="166603" y="158979"/>
        <a:ext cx="1986588" cy="399568"/>
      </dsp:txXfrm>
    </dsp:sp>
    <dsp:sp modelId="{C1E695B6-6E1B-4B85-80BA-B9D5726BB44A}">
      <dsp:nvSpPr>
        <dsp:cNvPr id="0" name=""/>
        <dsp:cNvSpPr/>
      </dsp:nvSpPr>
      <dsp:spPr>
        <a:xfrm>
          <a:off x="0" y="2456663"/>
          <a:ext cx="2899744" cy="1228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312420" rIns="22505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/>
            <a:t>Time-correlated single photon counting </a:t>
          </a:r>
          <a:r>
            <a:rPr lang="en-GB" sz="1500" b="0" i="0" kern="1200" dirty="0"/>
            <a:t>of synchrotron light from LHC beams</a:t>
          </a:r>
        </a:p>
      </dsp:txBody>
      <dsp:txXfrm>
        <a:off x="0" y="2456663"/>
        <a:ext cx="2899744" cy="1228500"/>
      </dsp:txXfrm>
    </dsp:sp>
    <dsp:sp modelId="{A2DD762F-5DE1-46CA-8798-1FC20E28DC71}">
      <dsp:nvSpPr>
        <dsp:cNvPr id="0" name=""/>
        <dsp:cNvSpPr/>
      </dsp:nvSpPr>
      <dsp:spPr>
        <a:xfrm>
          <a:off x="144987" y="2235263"/>
          <a:ext cx="202982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166603" y="2256879"/>
        <a:ext cx="1986588" cy="39956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93046"/>
          <a:ext cx="4671889" cy="1433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590" tIns="270764" rIns="362590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When a signal is received from the </a:t>
          </a:r>
          <a:r>
            <a:rPr lang="en-GB" sz="1300" b="0" kern="1200" dirty="0"/>
            <a:t>BSRL</a:t>
          </a:r>
          <a:r>
            <a:rPr lang="en-GB" sz="1300" kern="1200" dirty="0"/>
            <a:t>, the TDC provides a timestamp of the time since the turn start using the </a:t>
          </a:r>
          <a:r>
            <a:rPr lang="en-GB" sz="1300" b="1" kern="1200" dirty="0"/>
            <a:t>10MHz internal clock </a:t>
          </a:r>
          <a:r>
            <a:rPr lang="en-GB" sz="1300" kern="1200" dirty="0"/>
            <a:t>which has </a:t>
          </a:r>
          <a:r>
            <a:rPr lang="en-GB" sz="1300" b="1" kern="1200" dirty="0"/>
            <a:t>its own jitter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Allowing </a:t>
          </a:r>
          <a:r>
            <a:rPr lang="en-GB" sz="1300" b="1" kern="1200" dirty="0"/>
            <a:t>histograms</a:t>
          </a:r>
          <a:r>
            <a:rPr lang="en-GB" sz="1300" kern="1200" dirty="0"/>
            <a:t> to be </a:t>
          </a:r>
          <a:r>
            <a:rPr lang="en-GB" sz="1300" b="1" kern="1200" dirty="0"/>
            <a:t>constructed over many turns </a:t>
          </a:r>
        </a:p>
      </dsp:txBody>
      <dsp:txXfrm>
        <a:off x="0" y="293046"/>
        <a:ext cx="4671889" cy="1433250"/>
      </dsp:txXfrm>
    </dsp:sp>
    <dsp:sp modelId="{A97C08BF-DAE9-409A-85E1-8E84F760AA85}">
      <dsp:nvSpPr>
        <dsp:cNvPr id="0" name=""/>
        <dsp:cNvSpPr/>
      </dsp:nvSpPr>
      <dsp:spPr>
        <a:xfrm>
          <a:off x="233594" y="100608"/>
          <a:ext cx="327032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610" tIns="0" rIns="1236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Principle</a:t>
          </a:r>
        </a:p>
      </dsp:txBody>
      <dsp:txXfrm>
        <a:off x="252328" y="119342"/>
        <a:ext cx="3232854" cy="346292"/>
      </dsp:txXfrm>
    </dsp:sp>
    <dsp:sp modelId="{490E9331-0157-47EE-AC49-791EBCCF03C1}">
      <dsp:nvSpPr>
        <dsp:cNvPr id="0" name=""/>
        <dsp:cNvSpPr/>
      </dsp:nvSpPr>
      <dsp:spPr>
        <a:xfrm>
          <a:off x="0" y="1987818"/>
          <a:ext cx="4671889" cy="11056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590" tIns="270764" rIns="362590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An </a:t>
          </a:r>
          <a:r>
            <a:rPr lang="en-GB" sz="1300" b="1" kern="1200" dirty="0"/>
            <a:t>uncertainty in the true arrival </a:t>
          </a:r>
          <a:r>
            <a:rPr lang="en-GB" sz="1300" kern="1200" dirty="0"/>
            <a:t>time of the photons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Measured </a:t>
          </a:r>
          <a:r>
            <a:rPr lang="en-GB" sz="1300" b="1" kern="1200" dirty="0"/>
            <a:t>bunches</a:t>
          </a:r>
          <a:r>
            <a:rPr lang="en-GB" sz="1300" kern="1200" dirty="0"/>
            <a:t> will be </a:t>
          </a:r>
          <a:r>
            <a:rPr lang="en-GB" sz="1300" b="1" kern="1200" dirty="0"/>
            <a:t>distorted</a:t>
          </a:r>
          <a:r>
            <a:rPr lang="en-GB" sz="1300" kern="1200" dirty="0"/>
            <a:t>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b="1" kern="1200" dirty="0"/>
            <a:t>Bunch length </a:t>
          </a:r>
          <a:r>
            <a:rPr lang="en-GB" sz="1300" kern="1200" dirty="0"/>
            <a:t>will appear </a:t>
          </a:r>
          <a:r>
            <a:rPr lang="en-GB" sz="1300" b="1" kern="1200" dirty="0"/>
            <a:t>longer</a:t>
          </a:r>
          <a:r>
            <a:rPr lang="en-GB" sz="1300" kern="1200" dirty="0"/>
            <a:t> </a:t>
          </a:r>
        </a:p>
      </dsp:txBody>
      <dsp:txXfrm>
        <a:off x="0" y="1987818"/>
        <a:ext cx="4671889" cy="1105650"/>
      </dsp:txXfrm>
    </dsp:sp>
    <dsp:sp modelId="{A3F7107E-6BF8-438C-BA57-0C24DEAADF83}">
      <dsp:nvSpPr>
        <dsp:cNvPr id="0" name=""/>
        <dsp:cNvSpPr/>
      </dsp:nvSpPr>
      <dsp:spPr>
        <a:xfrm>
          <a:off x="233594" y="1795938"/>
          <a:ext cx="327032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610" tIns="0" rIns="1236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Effect</a:t>
          </a:r>
        </a:p>
      </dsp:txBody>
      <dsp:txXfrm>
        <a:off x="252328" y="1814672"/>
        <a:ext cx="3232854" cy="34629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70477"/>
          <a:ext cx="4778510" cy="1587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865" tIns="291592" rIns="370865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Due to the </a:t>
          </a:r>
          <a:r>
            <a:rPr lang="en-GB" sz="1400" b="1" kern="1200" dirty="0"/>
            <a:t>total time jitter </a:t>
          </a:r>
          <a:r>
            <a:rPr lang="en-GB" sz="1400" kern="1200" dirty="0"/>
            <a:t>in the system</a:t>
          </a:r>
          <a:br>
            <a:rPr lang="en-GB" sz="1400" kern="1200" dirty="0"/>
          </a:br>
          <a:r>
            <a:rPr lang="en-GB" sz="1400" kern="1200" dirty="0"/>
            <a:t>(</a:t>
          </a:r>
          <a:r>
            <a:rPr lang="en-GB" sz="1400" b="1" kern="1200" dirty="0"/>
            <a:t>fibre, timing source, TDC</a:t>
          </a:r>
          <a:r>
            <a:rPr lang="en-GB" sz="1400" kern="1200" dirty="0"/>
            <a:t>)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BSRL bunch length measurements are overestimates compared to BQM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We use the difference in bunch length to estimate the total timing jitter in the BSRL</a:t>
          </a:r>
        </a:p>
      </dsp:txBody>
      <dsp:txXfrm>
        <a:off x="0" y="270477"/>
        <a:ext cx="4778510" cy="1587600"/>
      </dsp:txXfrm>
    </dsp:sp>
    <dsp:sp modelId="{A97C08BF-DAE9-409A-85E1-8E84F760AA85}">
      <dsp:nvSpPr>
        <dsp:cNvPr id="0" name=""/>
        <dsp:cNvSpPr/>
      </dsp:nvSpPr>
      <dsp:spPr>
        <a:xfrm>
          <a:off x="238925" y="66571"/>
          <a:ext cx="3344957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31" tIns="0" rIns="126431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Principle </a:t>
          </a:r>
        </a:p>
      </dsp:txBody>
      <dsp:txXfrm>
        <a:off x="259100" y="86746"/>
        <a:ext cx="3304607" cy="372930"/>
      </dsp:txXfrm>
    </dsp:sp>
    <dsp:sp modelId="{B64E40B8-52F1-4894-BB5F-13CA99F0A4E8}">
      <dsp:nvSpPr>
        <dsp:cNvPr id="0" name=""/>
        <dsp:cNvSpPr/>
      </dsp:nvSpPr>
      <dsp:spPr>
        <a:xfrm>
          <a:off x="0" y="2139716"/>
          <a:ext cx="4778510" cy="13450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865" tIns="291592" rIns="37086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Perform </a:t>
          </a:r>
          <a:r>
            <a:rPr lang="en-GB" sz="1400" b="1" kern="1200" dirty="0"/>
            <a:t>fitting</a:t>
          </a:r>
          <a:r>
            <a:rPr lang="en-GB" sz="1400" kern="1200" dirty="0"/>
            <a:t> on each bunch to get the length in 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Calculate what </a:t>
          </a:r>
          <a:r>
            <a:rPr lang="en-GB" sz="1400" b="1" kern="1200" dirty="0"/>
            <a:t>time jitter </a:t>
          </a:r>
          <a:r>
            <a:rPr lang="en-GB" sz="1400" kern="1200" dirty="0"/>
            <a:t>gaussian </a:t>
          </a:r>
          <a:r>
            <a:rPr lang="en-GB" sz="1400" b="1" kern="1200" dirty="0"/>
            <a:t>best explains</a:t>
          </a:r>
          <a:r>
            <a:rPr lang="en-GB" sz="1400" kern="1200" dirty="0"/>
            <a:t> the </a:t>
          </a:r>
          <a:r>
            <a:rPr lang="en-GB" sz="1400" b="1" kern="1200" dirty="0"/>
            <a:t>increased bunch length </a:t>
          </a:r>
          <a:r>
            <a:rPr lang="en-GB" sz="1400" kern="1200" dirty="0"/>
            <a:t>compared to the BQM</a:t>
          </a:r>
        </a:p>
      </dsp:txBody>
      <dsp:txXfrm>
        <a:off x="0" y="2139716"/>
        <a:ext cx="4778510" cy="1345050"/>
      </dsp:txXfrm>
    </dsp:sp>
    <dsp:sp modelId="{DEF15499-8B3C-4500-B1E1-253C37430F59}">
      <dsp:nvSpPr>
        <dsp:cNvPr id="0" name=""/>
        <dsp:cNvSpPr/>
      </dsp:nvSpPr>
      <dsp:spPr>
        <a:xfrm>
          <a:off x="238925" y="1933076"/>
          <a:ext cx="3344957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431" tIns="0" rIns="126431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Method</a:t>
          </a:r>
        </a:p>
      </dsp:txBody>
      <dsp:txXfrm>
        <a:off x="259100" y="1953251"/>
        <a:ext cx="3304607" cy="37293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39340"/>
          <a:ext cx="4384529" cy="1795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288" tIns="312420" rIns="34028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If the </a:t>
          </a:r>
          <a:r>
            <a:rPr lang="en-GB" sz="1500" b="1" kern="1200" dirty="0"/>
            <a:t>availability function 𝑆 </a:t>
          </a:r>
          <a:r>
            <a:rPr lang="en-GB" sz="1500" kern="1200" dirty="0"/>
            <a:t>of the detector is well known, then it is possible to correct for deadtime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Recover the </a:t>
          </a:r>
          <a:r>
            <a:rPr lang="en-GB" sz="1500" b="1" kern="1200" dirty="0"/>
            <a:t>ideal histogram ℎ</a:t>
          </a:r>
          <a:r>
            <a:rPr lang="en-GB" sz="1500" kern="1200" dirty="0"/>
            <a:t> from the </a:t>
          </a:r>
          <a:r>
            <a:rPr lang="en-GB" sz="1500" b="1" kern="1200" dirty="0"/>
            <a:t>observed counts 𝑐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ℎ=1 −𝑐⊗(1−𝑆) </a:t>
          </a:r>
        </a:p>
      </dsp:txBody>
      <dsp:txXfrm>
        <a:off x="0" y="239340"/>
        <a:ext cx="4384529" cy="1795500"/>
      </dsp:txXfrm>
    </dsp:sp>
    <dsp:sp modelId="{A97C08BF-DAE9-409A-85E1-8E84F760AA85}">
      <dsp:nvSpPr>
        <dsp:cNvPr id="0" name=""/>
        <dsp:cNvSpPr/>
      </dsp:nvSpPr>
      <dsp:spPr>
        <a:xfrm>
          <a:off x="219226" y="17296"/>
          <a:ext cx="306917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07" tIns="0" rIns="116007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40842" y="38912"/>
        <a:ext cx="3025938" cy="399568"/>
      </dsp:txXfrm>
    </dsp:sp>
    <dsp:sp modelId="{C1E695B6-6E1B-4B85-80BA-B9D5726BB44A}">
      <dsp:nvSpPr>
        <dsp:cNvPr id="0" name=""/>
        <dsp:cNvSpPr/>
      </dsp:nvSpPr>
      <dsp:spPr>
        <a:xfrm>
          <a:off x="0" y="2345255"/>
          <a:ext cx="4384529" cy="10158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0288" tIns="312420" rIns="34028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/>
            <a:t>Removes the effect of dead time </a:t>
          </a:r>
          <a:r>
            <a:rPr lang="en-GB" sz="1500" b="0" i="0" kern="1200" dirty="0"/>
            <a:t>but introduces any </a:t>
          </a:r>
          <a:r>
            <a:rPr lang="en-GB" sz="1500" b="1" i="0" kern="1200" dirty="0"/>
            <a:t>errors in the measurement </a:t>
          </a:r>
          <a:r>
            <a:rPr lang="en-GB" sz="1500" b="0" i="0" kern="1200" dirty="0"/>
            <a:t>of the availability </a:t>
          </a:r>
        </a:p>
      </dsp:txBody>
      <dsp:txXfrm>
        <a:off x="0" y="2345255"/>
        <a:ext cx="4384529" cy="1015875"/>
      </dsp:txXfrm>
    </dsp:sp>
    <dsp:sp modelId="{A2DD762F-5DE1-46CA-8798-1FC20E28DC71}">
      <dsp:nvSpPr>
        <dsp:cNvPr id="0" name=""/>
        <dsp:cNvSpPr/>
      </dsp:nvSpPr>
      <dsp:spPr>
        <a:xfrm>
          <a:off x="219226" y="2123853"/>
          <a:ext cx="306917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07" tIns="0" rIns="116007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Effect </a:t>
          </a:r>
        </a:p>
      </dsp:txBody>
      <dsp:txXfrm>
        <a:off x="240842" y="2145469"/>
        <a:ext cx="3025938" cy="39956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181164"/>
          <a:ext cx="3154261" cy="2079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806" tIns="249936" rIns="2448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To estimate the </a:t>
          </a:r>
          <a:r>
            <a:rPr lang="en-GB" sz="1400" b="1" kern="1200" dirty="0"/>
            <a:t>baseline</a:t>
          </a:r>
          <a:r>
            <a:rPr lang="en-GB" sz="1400" kern="1200" dirty="0"/>
            <a:t>, we calculate the population in the separatrix (charge should be 0 here)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And the main bunch </a:t>
          </a:r>
          <a:r>
            <a:rPr lang="en-GB" sz="1400" kern="1200" dirty="0">
              <a:latin typeface="+mj-lt"/>
              <a:cs typeface="Times New Roman"/>
            </a:rPr>
            <a:t>is the </a:t>
          </a:r>
          <a:r>
            <a:rPr lang="en-GB" sz="1400" b="1" kern="1200" dirty="0">
              <a:latin typeface="+mj-lt"/>
              <a:cs typeface="Times New Roman"/>
            </a:rPr>
            <a:t>integration over bucket centre</a:t>
          </a:r>
          <a:r>
            <a:rPr lang="en-GB" sz="1400" kern="1200" dirty="0">
              <a:latin typeface="+mj-lt"/>
              <a:cs typeface="Times New Roman"/>
            </a:rPr>
            <a:t> 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>
              <a:latin typeface="+mj-lt"/>
              <a:cs typeface="Times New Roman"/>
            </a:rPr>
            <a:t>We perform a correction for each bucket based on the </a:t>
          </a:r>
          <a:r>
            <a:rPr lang="en-GB" sz="1400" b="1" kern="1200" dirty="0">
              <a:latin typeface="+mj-lt"/>
              <a:cs typeface="Times New Roman"/>
            </a:rPr>
            <a:t>average of the local baseline</a:t>
          </a:r>
          <a:r>
            <a:rPr lang="en-GB" sz="1400" kern="1200" dirty="0">
              <a:latin typeface="+mj-lt"/>
              <a:cs typeface="Times New Roman"/>
            </a:rPr>
            <a:t> </a:t>
          </a:r>
          <a:endParaRPr lang="en-GB" sz="1400" kern="1200" dirty="0"/>
        </a:p>
      </dsp:txBody>
      <dsp:txXfrm>
        <a:off x="0" y="181164"/>
        <a:ext cx="3154261" cy="2079000"/>
      </dsp:txXfrm>
    </dsp:sp>
    <dsp:sp modelId="{A97C08BF-DAE9-409A-85E1-8E84F760AA85}">
      <dsp:nvSpPr>
        <dsp:cNvPr id="0" name=""/>
        <dsp:cNvSpPr/>
      </dsp:nvSpPr>
      <dsp:spPr>
        <a:xfrm>
          <a:off x="157713" y="24943"/>
          <a:ext cx="2207982" cy="354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56" tIns="0" rIns="8345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Principle </a:t>
          </a:r>
        </a:p>
      </dsp:txBody>
      <dsp:txXfrm>
        <a:off x="175006" y="42236"/>
        <a:ext cx="2173396" cy="319654"/>
      </dsp:txXfrm>
    </dsp:sp>
    <dsp:sp modelId="{C1E695B6-6E1B-4B85-80BA-B9D5726BB44A}">
      <dsp:nvSpPr>
        <dsp:cNvPr id="0" name=""/>
        <dsp:cNvSpPr/>
      </dsp:nvSpPr>
      <dsp:spPr>
        <a:xfrm>
          <a:off x="0" y="2529910"/>
          <a:ext cx="3154261" cy="1096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806" tIns="249936" rIns="24480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b="0" i="0" kern="1200" dirty="0"/>
            <a:t>If</a:t>
          </a:r>
          <a:r>
            <a:rPr lang="en-GB" sz="1400" b="0" i="0" kern="1200" baseline="0" dirty="0"/>
            <a:t> timing errors are large, true counts can enter the edge resulting in </a:t>
          </a:r>
          <a:r>
            <a:rPr lang="en-GB" sz="1400" b="1" i="0" kern="1200" baseline="0" dirty="0"/>
            <a:t>corrected buckets with “negative” charge </a:t>
          </a:r>
          <a:endParaRPr lang="en-GB" sz="1400" b="1" i="0" kern="1200" dirty="0"/>
        </a:p>
      </dsp:txBody>
      <dsp:txXfrm>
        <a:off x="0" y="2529910"/>
        <a:ext cx="3154261" cy="1096200"/>
      </dsp:txXfrm>
    </dsp:sp>
    <dsp:sp modelId="{A2DD762F-5DE1-46CA-8798-1FC20E28DC71}">
      <dsp:nvSpPr>
        <dsp:cNvPr id="0" name=""/>
        <dsp:cNvSpPr/>
      </dsp:nvSpPr>
      <dsp:spPr>
        <a:xfrm>
          <a:off x="157713" y="2352788"/>
          <a:ext cx="2207982" cy="354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56" tIns="0" rIns="8345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Error introduced</a:t>
          </a:r>
        </a:p>
      </dsp:txBody>
      <dsp:txXfrm>
        <a:off x="175006" y="2370081"/>
        <a:ext cx="2173396" cy="31965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181950"/>
          <a:ext cx="3960196" cy="1524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7355" tIns="229108" rIns="30735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There are a number of quantities e.g. bucket charge published by the BSRL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These values are reported every </a:t>
          </a:r>
          <a:r>
            <a:rPr lang="en-GB" sz="1400" b="1" kern="1200" dirty="0"/>
            <a:t>5 minutes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This means the BSRL is </a:t>
          </a:r>
          <a:r>
            <a:rPr lang="en-GB" sz="1400" b="1" kern="1200" dirty="0"/>
            <a:t>blind</a:t>
          </a:r>
          <a:r>
            <a:rPr lang="en-GB" sz="1400" kern="1200" dirty="0"/>
            <a:t> to many </a:t>
          </a:r>
          <a:r>
            <a:rPr lang="en-GB" sz="1400" b="1" kern="1200" dirty="0"/>
            <a:t>Fast </a:t>
          </a:r>
          <a:r>
            <a:rPr lang="en-GB" sz="1400" b="1" kern="1200" dirty="0">
              <a:latin typeface="Arial"/>
            </a:rPr>
            <a:t>processes</a:t>
          </a:r>
          <a:endParaRPr lang="en-GB" sz="1400" b="1" kern="1200" dirty="0"/>
        </a:p>
      </dsp:txBody>
      <dsp:txXfrm>
        <a:off x="0" y="181950"/>
        <a:ext cx="3960196" cy="1524600"/>
      </dsp:txXfrm>
    </dsp:sp>
    <dsp:sp modelId="{A97C08BF-DAE9-409A-85E1-8E84F760AA85}">
      <dsp:nvSpPr>
        <dsp:cNvPr id="0" name=""/>
        <dsp:cNvSpPr/>
      </dsp:nvSpPr>
      <dsp:spPr>
        <a:xfrm>
          <a:off x="198009" y="19117"/>
          <a:ext cx="2772137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80" tIns="0" rIns="104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Motivation </a:t>
          </a:r>
        </a:p>
      </dsp:txBody>
      <dsp:txXfrm>
        <a:off x="213861" y="34969"/>
        <a:ext cx="2740433" cy="293016"/>
      </dsp:txXfrm>
    </dsp:sp>
    <dsp:sp modelId="{C1E695B6-6E1B-4B85-80BA-B9D5726BB44A}">
      <dsp:nvSpPr>
        <dsp:cNvPr id="0" name=""/>
        <dsp:cNvSpPr/>
      </dsp:nvSpPr>
      <dsp:spPr>
        <a:xfrm>
          <a:off x="0" y="1934187"/>
          <a:ext cx="3960196" cy="19057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7355" tIns="229108" rIns="307355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Intermediate histograms are published every </a:t>
          </a:r>
          <a:r>
            <a:rPr lang="en-GB" sz="1400" b="1" kern="1200" dirty="0"/>
            <a:t>10s</a:t>
          </a:r>
          <a:r>
            <a:rPr lang="en-GB" sz="140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Run the analysis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We are investigating how the values of derived values </a:t>
          </a:r>
          <a:r>
            <a:rPr lang="en-GB" sz="1400" b="1" kern="1200" dirty="0"/>
            <a:t>converge</a:t>
          </a:r>
          <a:r>
            <a:rPr lang="en-GB" sz="140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And if the final values can be predicted </a:t>
          </a:r>
          <a:r>
            <a:rPr lang="en-GB" sz="1400" b="1" kern="1200" dirty="0"/>
            <a:t>faster</a:t>
          </a:r>
          <a:r>
            <a:rPr lang="en-GB" sz="1400" kern="1200" dirty="0"/>
            <a:t> using simple </a:t>
          </a:r>
          <a:r>
            <a:rPr lang="en-GB" sz="1400" b="1" kern="1200" dirty="0"/>
            <a:t>fitting</a:t>
          </a:r>
          <a:r>
            <a:rPr lang="en-GB" sz="1400" kern="1200" dirty="0"/>
            <a:t> or more advanced </a:t>
          </a:r>
          <a:r>
            <a:rPr lang="en-GB" sz="1400" b="1" kern="1200" dirty="0"/>
            <a:t>machine learning </a:t>
          </a:r>
        </a:p>
      </dsp:txBody>
      <dsp:txXfrm>
        <a:off x="0" y="1934187"/>
        <a:ext cx="3960196" cy="1905750"/>
      </dsp:txXfrm>
    </dsp:sp>
    <dsp:sp modelId="{A2DD762F-5DE1-46CA-8798-1FC20E28DC71}">
      <dsp:nvSpPr>
        <dsp:cNvPr id="0" name=""/>
        <dsp:cNvSpPr/>
      </dsp:nvSpPr>
      <dsp:spPr>
        <a:xfrm>
          <a:off x="198009" y="1771826"/>
          <a:ext cx="2772137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80" tIns="0" rIns="104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On Going Work </a:t>
          </a:r>
        </a:p>
      </dsp:txBody>
      <dsp:txXfrm>
        <a:off x="213861" y="1787678"/>
        <a:ext cx="2740433" cy="29301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00146"/>
          <a:ext cx="2899744" cy="10647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270764" rIns="225052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300" kern="1200" dirty="0"/>
            <a:t>The</a:t>
          </a:r>
          <a:r>
            <a:rPr lang="en-GB" sz="1300" kern="1200" baseline="0" dirty="0"/>
            <a:t> bunches measured are a combination of the </a:t>
          </a:r>
          <a:r>
            <a:rPr lang="en-GB" sz="1300" b="1" kern="1200" baseline="0" dirty="0"/>
            <a:t>True bunch size</a:t>
          </a:r>
          <a:r>
            <a:rPr lang="en-GB" sz="1300" kern="1200" baseline="0" dirty="0"/>
            <a:t> and </a:t>
          </a:r>
          <a:r>
            <a:rPr lang="en-GB" sz="1300" b="1" kern="1200" baseline="0" dirty="0"/>
            <a:t>Instrument Response Function</a:t>
          </a:r>
          <a:r>
            <a:rPr lang="en-GB" sz="1300" kern="1200" baseline="0" dirty="0"/>
            <a:t> (IRF) </a:t>
          </a:r>
          <a:endParaRPr lang="en-GB" sz="1300" kern="1200" dirty="0"/>
        </a:p>
      </dsp:txBody>
      <dsp:txXfrm>
        <a:off x="0" y="300146"/>
        <a:ext cx="2899744" cy="1064700"/>
      </dsp:txXfrm>
    </dsp:sp>
    <dsp:sp modelId="{A97C08BF-DAE9-409A-85E1-8E84F760AA85}">
      <dsp:nvSpPr>
        <dsp:cNvPr id="0" name=""/>
        <dsp:cNvSpPr/>
      </dsp:nvSpPr>
      <dsp:spPr>
        <a:xfrm>
          <a:off x="144987" y="107708"/>
          <a:ext cx="202982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Principle</a:t>
          </a:r>
          <a:r>
            <a:rPr lang="en-GB" sz="1300" kern="1200" baseline="0" dirty="0"/>
            <a:t> </a:t>
          </a:r>
          <a:endParaRPr lang="en-GB" sz="1300" kern="1200" dirty="0"/>
        </a:p>
      </dsp:txBody>
      <dsp:txXfrm>
        <a:off x="163721" y="126442"/>
        <a:ext cx="1992352" cy="346292"/>
      </dsp:txXfrm>
    </dsp:sp>
    <dsp:sp modelId="{C1E695B6-6E1B-4B85-80BA-B9D5726BB44A}">
      <dsp:nvSpPr>
        <dsp:cNvPr id="0" name=""/>
        <dsp:cNvSpPr/>
      </dsp:nvSpPr>
      <dsp:spPr>
        <a:xfrm>
          <a:off x="0" y="1626368"/>
          <a:ext cx="2899744" cy="20884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270764" rIns="225052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300" b="0" i="0" kern="1200" dirty="0"/>
            <a:t>Using iterative </a:t>
          </a:r>
          <a:r>
            <a:rPr lang="en-GB" sz="1300" b="1" i="0" kern="1200" dirty="0"/>
            <a:t>Deconvolution,</a:t>
          </a:r>
          <a:r>
            <a:rPr lang="en-GB" sz="1300" b="0" i="0" kern="1200" dirty="0"/>
            <a:t> we can estimate the true bunch shape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300" b="1" i="0" kern="1200" dirty="0"/>
            <a:t>Improving</a:t>
          </a:r>
          <a:r>
            <a:rPr lang="en-GB" sz="1300" b="0" i="0" kern="1200" dirty="0"/>
            <a:t> bunch length, </a:t>
          </a:r>
          <a:r>
            <a:rPr lang="en-GB" sz="1300" b="1" i="0" kern="1200" dirty="0"/>
            <a:t>shape</a:t>
          </a:r>
          <a:r>
            <a:rPr lang="en-GB" sz="1300" b="0" i="0" kern="1200" dirty="0"/>
            <a:t> and </a:t>
          </a:r>
          <a:r>
            <a:rPr lang="en-GB" sz="1300" b="1" i="0" kern="1200" dirty="0"/>
            <a:t>background</a:t>
          </a:r>
          <a:r>
            <a:rPr lang="en-GB" sz="1300" b="0" i="0" kern="1200" dirty="0"/>
            <a:t> </a:t>
          </a:r>
          <a:r>
            <a:rPr lang="en-GB" sz="1300" b="1" i="0" kern="1200" dirty="0"/>
            <a:t>correction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300" b="0" i="0" kern="1200" dirty="0"/>
            <a:t>This technique is used in TCSPC for fluorescence spectroscopy </a:t>
          </a:r>
        </a:p>
      </dsp:txBody>
      <dsp:txXfrm>
        <a:off x="0" y="1626368"/>
        <a:ext cx="2899744" cy="2088450"/>
      </dsp:txXfrm>
    </dsp:sp>
    <dsp:sp modelId="{A2DD762F-5DE1-46CA-8798-1FC20E28DC71}">
      <dsp:nvSpPr>
        <dsp:cNvPr id="0" name=""/>
        <dsp:cNvSpPr/>
      </dsp:nvSpPr>
      <dsp:spPr>
        <a:xfrm>
          <a:off x="144987" y="1434488"/>
          <a:ext cx="202982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Method </a:t>
          </a:r>
        </a:p>
      </dsp:txBody>
      <dsp:txXfrm>
        <a:off x="163721" y="1453222"/>
        <a:ext cx="1992352" cy="34629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07037"/>
          <a:ext cx="2899744" cy="3288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052" tIns="374904" rIns="22505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800" kern="1200" dirty="0"/>
            <a:t>A short fibre can be constructed with opposite dispersion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800" kern="1200" dirty="0"/>
            <a:t>Allowing all wavelengths to pass though the fibre in the same amount of time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800" kern="1200" dirty="0"/>
            <a:t>Coupling the fibre leads to loss of light this could be a problem at injection </a:t>
          </a:r>
        </a:p>
      </dsp:txBody>
      <dsp:txXfrm>
        <a:off x="0" y="307037"/>
        <a:ext cx="2899744" cy="3288600"/>
      </dsp:txXfrm>
    </dsp:sp>
    <dsp:sp modelId="{A97C08BF-DAE9-409A-85E1-8E84F760AA85}">
      <dsp:nvSpPr>
        <dsp:cNvPr id="0" name=""/>
        <dsp:cNvSpPr/>
      </dsp:nvSpPr>
      <dsp:spPr>
        <a:xfrm>
          <a:off x="144987" y="70003"/>
          <a:ext cx="2029820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722" tIns="0" rIns="7672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Principle</a:t>
          </a:r>
        </a:p>
      </dsp:txBody>
      <dsp:txXfrm>
        <a:off x="170926" y="95942"/>
        <a:ext cx="1977942" cy="47948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8245"/>
          <a:ext cx="3514964" cy="2772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800" tIns="458216" rIns="27280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N photon times are drawn from a gaussian distribution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The dead time of the detector causes some counts to be lost (especially  at the end of the Pulse)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The effect is worse the more photons per pulse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This illustrates why we must filter the light </a:t>
          </a:r>
        </a:p>
      </dsp:txBody>
      <dsp:txXfrm>
        <a:off x="0" y="348245"/>
        <a:ext cx="3514964" cy="2772000"/>
      </dsp:txXfrm>
    </dsp:sp>
    <dsp:sp modelId="{A97C08BF-DAE9-409A-85E1-8E84F760AA85}">
      <dsp:nvSpPr>
        <dsp:cNvPr id="0" name=""/>
        <dsp:cNvSpPr/>
      </dsp:nvSpPr>
      <dsp:spPr>
        <a:xfrm>
          <a:off x="175748" y="20943"/>
          <a:ext cx="2460474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000" tIns="0" rIns="93000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Method</a:t>
          </a:r>
        </a:p>
      </dsp:txBody>
      <dsp:txXfrm>
        <a:off x="207451" y="52646"/>
        <a:ext cx="2397068" cy="58603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60397"/>
          <a:ext cx="8487011" cy="106312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8686" tIns="312420" rIns="658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These counts are the sum of poison distributions (divided by the number of turns) and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The confidences interval can be conservatively estimated with the Byar’s method (Rothman and Boice, 1979)[2-3]</a:t>
          </a:r>
        </a:p>
      </dsp:txBody>
      <dsp:txXfrm>
        <a:off x="0" y="260397"/>
        <a:ext cx="8487011" cy="1063125"/>
      </dsp:txXfrm>
    </dsp:sp>
    <dsp:sp modelId="{A97C08BF-DAE9-409A-85E1-8E84F760AA85}">
      <dsp:nvSpPr>
        <dsp:cNvPr id="0" name=""/>
        <dsp:cNvSpPr/>
      </dsp:nvSpPr>
      <dsp:spPr>
        <a:xfrm>
          <a:off x="424350" y="38353"/>
          <a:ext cx="5940907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52" tIns="0" rIns="224552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Principle</a:t>
          </a:r>
        </a:p>
      </dsp:txBody>
      <dsp:txXfrm>
        <a:off x="445966" y="59969"/>
        <a:ext cx="5897675" cy="399568"/>
      </dsp:txXfrm>
    </dsp:sp>
    <dsp:sp modelId="{C1E695B6-6E1B-4B85-80BA-B9D5726BB44A}">
      <dsp:nvSpPr>
        <dsp:cNvPr id="0" name=""/>
        <dsp:cNvSpPr/>
      </dsp:nvSpPr>
      <dsp:spPr>
        <a:xfrm>
          <a:off x="0" y="1633937"/>
          <a:ext cx="8487011" cy="756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8686" tIns="312420" rIns="658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>
                      <a:latin typeface="Cambria Math" panose="02040503050406030204" pitchFamily="18" charset="0"/>
                    </a:rPr>
                    <m:t>𝑘</m:t>
                  </m:r>
                </m:e>
                <m:sub>
                  <m:r>
                    <a:rPr lang="en-GB" sz="1400" i="1" kern="1200">
                      <a:latin typeface="Cambria Math" panose="02040503050406030204" pitchFamily="18" charset="0"/>
                    </a:rPr>
                    <m:t>𝑙𝑜𝑤𝑒𝑟</m:t>
                  </m:r>
                </m:sub>
              </m:sSub>
              <m:r>
                <a:rPr lang="en-GB" sz="1400" i="1" kern="1200">
                  <a:latin typeface="Cambria Math" panose="02040503050406030204" pitchFamily="18" charset="0"/>
                </a:rPr>
                <m:t>=</m:t>
              </m:r>
              <m:r>
                <a:rPr lang="en-GB" sz="1400" i="1" kern="1200">
                  <a:latin typeface="Cambria Math" panose="02040503050406030204" pitchFamily="18" charset="0"/>
                </a:rPr>
                <m:t>𝑘</m:t>
              </m:r>
              <m:sSup>
                <m:sSupPr>
                  <m:ctrlPr>
                    <a:rPr lang="en-GB" sz="1400" i="1" kern="1200">
                      <a:latin typeface="Cambria Math" panose="02040503050406030204" pitchFamily="18" charset="0"/>
                    </a:rPr>
                  </m:ctrlPr>
                </m:sSupPr>
                <m:e>
                  <m:d>
                    <m:dPr>
                      <m:ctrlPr>
                        <a:rPr lang="en-GB" sz="1400" i="1" kern="120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GB" sz="1400" i="1" kern="120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400" i="1" kern="120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kern="120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  <m:r>
                                <a:rPr lang="en-GB" sz="1400" kern="120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b>
                          </m:sSub>
                        </m:num>
                        <m:den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rad>
                        </m:den>
                      </m:f>
                    </m:e>
                  </m:d>
                </m:e>
                <m:sup>
                  <m:r>
                    <a:rPr lang="en-GB" sz="1400" i="1" kern="1200">
                      <a:latin typeface="Cambria Math" panose="02040503050406030204" pitchFamily="18" charset="0"/>
                    </a:rPr>
                    <m:t>3</m:t>
                  </m:r>
                </m:sup>
              </m:sSup>
            </m:oMath>
          </a14:m>
          <a:r>
            <a:rPr lang="en-GB" sz="1400" kern="1200" dirty="0">
              <a:latin typeface="NimbusRomNo9L-Medi"/>
            </a:rPr>
            <a:t> 	</a:t>
          </a:r>
          <a:r>
            <a:rPr lang="en-GB" sz="1400" kern="1200" dirty="0"/>
            <a:t>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>
                      <a:latin typeface="Cambria Math" panose="02040503050406030204" pitchFamily="18" charset="0"/>
                    </a:rPr>
                    <m:t>𝑘</m:t>
                  </m:r>
                </m:e>
                <m:sub>
                  <m:r>
                    <a:rPr lang="en-GB" sz="1400" i="1" kern="1200">
                      <a:latin typeface="Cambria Math" panose="02040503050406030204" pitchFamily="18" charset="0"/>
                    </a:rPr>
                    <m:t>𝑢𝑝𝑒𝑟</m:t>
                  </m:r>
                </m:sub>
              </m:sSub>
              <m:r>
                <a:rPr lang="en-GB" sz="1400" i="1" kern="1200">
                  <a:latin typeface="Cambria Math" panose="02040503050406030204" pitchFamily="18" charset="0"/>
                </a:rPr>
                <m:t>=(</m:t>
              </m:r>
              <m:r>
                <a:rPr lang="en-GB" sz="1400" i="1" kern="1200">
                  <a:latin typeface="Cambria Math" panose="02040503050406030204" pitchFamily="18" charset="0"/>
                </a:rPr>
                <m:t>𝑘</m:t>
              </m:r>
              <m:r>
                <a:rPr lang="en-GB" sz="1400" i="1" kern="1200">
                  <a:latin typeface="Cambria Math" panose="02040503050406030204" pitchFamily="18" charset="0"/>
                </a:rPr>
                <m:t>+1)</m:t>
              </m:r>
              <m:sSup>
                <m:sSupPr>
                  <m:ctrlPr>
                    <a:rPr lang="en-GB" sz="1400" i="1" kern="1200">
                      <a:latin typeface="Cambria Math" panose="02040503050406030204" pitchFamily="18" charset="0"/>
                    </a:rPr>
                  </m:ctrlPr>
                </m:sSupPr>
                <m:e>
                  <m:d>
                    <m:dPr>
                      <m:ctrlPr>
                        <a:rPr lang="en-GB" sz="1400" i="1" kern="120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GB" sz="1400" i="1" kern="120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400" i="1" kern="120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kern="1200"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  <m:r>
                                <a:rPr lang="en-GB" sz="1400" kern="120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b>
                          </m:sSub>
                        </m:num>
                        <m:den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rad>
                        </m:den>
                      </m:f>
                    </m:e>
                  </m:d>
                </m:e>
                <m:sup>
                  <m:r>
                    <a:rPr lang="en-GB" sz="1400" i="1" kern="1200">
                      <a:latin typeface="Cambria Math" panose="02040503050406030204" pitchFamily="18" charset="0"/>
                    </a:rPr>
                    <m:t>3</m:t>
                  </m:r>
                </m:sup>
              </m:sSup>
            </m:oMath>
          </a14:m>
          <a:endParaRPr lang="en-GB" sz="1400" b="0" i="0" kern="1200" dirty="0"/>
        </a:p>
      </dsp:txBody>
      <dsp:txXfrm>
        <a:off x="0" y="1633937"/>
        <a:ext cx="8487011" cy="756000"/>
      </dsp:txXfrm>
    </dsp:sp>
    <dsp:sp modelId="{A2DD762F-5DE1-46CA-8798-1FC20E28DC71}">
      <dsp:nvSpPr>
        <dsp:cNvPr id="0" name=""/>
        <dsp:cNvSpPr/>
      </dsp:nvSpPr>
      <dsp:spPr>
        <a:xfrm>
          <a:off x="424350" y="1412535"/>
          <a:ext cx="5940907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52" tIns="0" rIns="224552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Error introduced</a:t>
          </a:r>
        </a:p>
      </dsp:txBody>
      <dsp:txXfrm>
        <a:off x="445966" y="1434151"/>
        <a:ext cx="5897675" cy="39956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3566"/>
          <a:ext cx="3141584" cy="2315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22" tIns="312420" rIns="24382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Many steps are necessary to</a:t>
          </a:r>
          <a:r>
            <a:rPr lang="en-GB" sz="1500" kern="1200" dirty="0">
              <a:latin typeface="+mj-lt"/>
            </a:rPr>
            <a:t>:</a:t>
          </a: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Correct for deadtime</a:t>
          </a:r>
          <a:endParaRPr lang="en-GB" sz="1500" kern="1200" dirty="0">
            <a:latin typeface="+mj-lt"/>
          </a:endParaRP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Validate histogram</a:t>
          </a:r>
          <a:endParaRPr lang="en-GB" sz="1500" kern="1200" dirty="0">
            <a:latin typeface="+mj-lt"/>
          </a:endParaRP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Produce variables such as fractions of ghosts and satellites </a:t>
          </a:r>
          <a:endParaRPr lang="en-GB" sz="1500" kern="120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I have highlighted those steps relevant to error calculation </a:t>
          </a:r>
          <a:endParaRPr lang="en-GB" sz="1500" kern="1200" dirty="0">
            <a:latin typeface="+mj-lt"/>
          </a:endParaRPr>
        </a:p>
      </dsp:txBody>
      <dsp:txXfrm>
        <a:off x="0" y="253566"/>
        <a:ext cx="3141584" cy="2315250"/>
      </dsp:txXfrm>
    </dsp:sp>
    <dsp:sp modelId="{A97C08BF-DAE9-409A-85E1-8E84F760AA85}">
      <dsp:nvSpPr>
        <dsp:cNvPr id="0" name=""/>
        <dsp:cNvSpPr/>
      </dsp:nvSpPr>
      <dsp:spPr>
        <a:xfrm>
          <a:off x="157079" y="30405"/>
          <a:ext cx="2199108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121" tIns="0" rIns="8312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Process</a:t>
          </a:r>
        </a:p>
      </dsp:txBody>
      <dsp:txXfrm>
        <a:off x="178695" y="52021"/>
        <a:ext cx="2155876" cy="399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9227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latin typeface="+mn-lt"/>
            </a:rPr>
            <a:t>Collecting and </a:t>
          </a:r>
          <a:r>
            <a:rPr lang="en-GB" sz="1000" kern="12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sz="1000" kern="1200" dirty="0">
            <a:latin typeface="+mn-lt"/>
          </a:endParaRPr>
        </a:p>
      </dsp:txBody>
      <dsp:txXfrm>
        <a:off x="0" y="349227"/>
        <a:ext cx="3457212" cy="417375"/>
      </dsp:txXfrm>
    </dsp:sp>
    <dsp:sp modelId="{A97C08BF-DAE9-409A-85E1-8E84F760AA85}">
      <dsp:nvSpPr>
        <dsp:cNvPr id="0" name=""/>
        <dsp:cNvSpPr/>
      </dsp:nvSpPr>
      <dsp:spPr>
        <a:xfrm>
          <a:off x="172860" y="2011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Optics </a:t>
          </a:r>
        </a:p>
      </dsp:txBody>
      <dsp:txXfrm>
        <a:off x="187270" y="215608"/>
        <a:ext cx="2391228" cy="266380"/>
      </dsp:txXfrm>
    </dsp:sp>
    <dsp:sp modelId="{C1E695B6-6E1B-4B85-80BA-B9D5726BB44A}">
      <dsp:nvSpPr>
        <dsp:cNvPr id="0" name=""/>
        <dsp:cNvSpPr/>
      </dsp:nvSpPr>
      <dsp:spPr>
        <a:xfrm>
          <a:off x="0" y="967773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sz="1000" b="0" i="0" kern="1200" dirty="0"/>
        </a:p>
      </dsp:txBody>
      <dsp:txXfrm>
        <a:off x="0" y="967773"/>
        <a:ext cx="3457212" cy="417375"/>
      </dsp:txXfrm>
    </dsp:sp>
    <dsp:sp modelId="{A2DD762F-5DE1-46CA-8798-1FC20E28DC71}">
      <dsp:nvSpPr>
        <dsp:cNvPr id="0" name=""/>
        <dsp:cNvSpPr/>
      </dsp:nvSpPr>
      <dsp:spPr>
        <a:xfrm>
          <a:off x="172860" y="820173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Detector </a:t>
          </a:r>
        </a:p>
      </dsp:txBody>
      <dsp:txXfrm>
        <a:off x="187270" y="834583"/>
        <a:ext cx="2391228" cy="266380"/>
      </dsp:txXfrm>
    </dsp:sp>
    <dsp:sp modelId="{9716A4F2-643E-4F1E-806A-514A070D3F5C}">
      <dsp:nvSpPr>
        <dsp:cNvPr id="0" name=""/>
        <dsp:cNvSpPr/>
      </dsp:nvSpPr>
      <dsp:spPr>
        <a:xfrm>
          <a:off x="0" y="1587177"/>
          <a:ext cx="3457212" cy="55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sz="1000" kern="1200" dirty="0">
            <a:latin typeface="+mn-lt"/>
          </a:endParaRPr>
        </a:p>
      </dsp:txBody>
      <dsp:txXfrm>
        <a:off x="0" y="1587177"/>
        <a:ext cx="3457212" cy="551250"/>
      </dsp:txXfrm>
    </dsp:sp>
    <dsp:sp modelId="{8C3ED9F4-0158-456D-A4CA-F79D8D0735BE}">
      <dsp:nvSpPr>
        <dsp:cNvPr id="0" name=""/>
        <dsp:cNvSpPr/>
      </dsp:nvSpPr>
      <dsp:spPr>
        <a:xfrm>
          <a:off x="172860" y="143914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Electronics</a:t>
          </a:r>
          <a:r>
            <a:rPr lang="en-GB" sz="1000" kern="1200" baseline="0" dirty="0"/>
            <a:t> </a:t>
          </a:r>
          <a:endParaRPr lang="en-GB" sz="1000" kern="1200" dirty="0"/>
        </a:p>
      </dsp:txBody>
      <dsp:txXfrm>
        <a:off x="187270" y="1453558"/>
        <a:ext cx="2391228" cy="266380"/>
      </dsp:txXfrm>
    </dsp:sp>
    <dsp:sp modelId="{CA252227-0331-4B7F-94CC-FA7A0E3A2BC2}">
      <dsp:nvSpPr>
        <dsp:cNvPr id="0" name=""/>
        <dsp:cNvSpPr/>
      </dsp:nvSpPr>
      <dsp:spPr>
        <a:xfrm>
          <a:off x="0" y="2339598"/>
          <a:ext cx="3457212" cy="567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Acquisition of counts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and forms the histogram  </a:t>
          </a:r>
        </a:p>
      </dsp:txBody>
      <dsp:txXfrm>
        <a:off x="0" y="2339598"/>
        <a:ext cx="3457212" cy="567000"/>
      </dsp:txXfrm>
    </dsp:sp>
    <dsp:sp modelId="{024C91F5-2F9A-46FC-A0AA-1A99DBAFF089}">
      <dsp:nvSpPr>
        <dsp:cNvPr id="0" name=""/>
        <dsp:cNvSpPr/>
      </dsp:nvSpPr>
      <dsp:spPr>
        <a:xfrm>
          <a:off x="172860" y="21919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+mn-lt"/>
            </a:rPr>
            <a:t>Software</a:t>
          </a:r>
        </a:p>
      </dsp:txBody>
      <dsp:txXfrm>
        <a:off x="187270" y="2206408"/>
        <a:ext cx="2391228" cy="266380"/>
      </dsp:txXfrm>
    </dsp:sp>
    <dsp:sp modelId="{66A3A470-754E-4089-9268-095D6957E4EB}">
      <dsp:nvSpPr>
        <dsp:cNvPr id="0" name=""/>
        <dsp:cNvSpPr/>
      </dsp:nvSpPr>
      <dsp:spPr>
        <a:xfrm>
          <a:off x="0" y="3109371"/>
          <a:ext cx="3457212" cy="992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latin typeface="+mn-lt"/>
            </a:rPr>
            <a:t>Corrects for detector artefacts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sz="1000" kern="1200" dirty="0">
              <a:latin typeface="Arial"/>
              <a:cs typeface="Times New Roman"/>
            </a:rPr>
            <a:t>,</a:t>
          </a:r>
          <a:endParaRPr lang="en-GB" sz="1000" kern="1200" dirty="0">
            <a:latin typeface="+mn-lt"/>
          </a:endParaRP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sz="1000" kern="1200" dirty="0">
            <a:latin typeface="+mn-lt"/>
          </a:endParaRPr>
        </a:p>
      </dsp:txBody>
      <dsp:txXfrm>
        <a:off x="0" y="3109371"/>
        <a:ext cx="3457212" cy="992250"/>
      </dsp:txXfrm>
    </dsp:sp>
    <dsp:sp modelId="{6161D22D-3365-4F3A-AA17-90677EFA21C8}">
      <dsp:nvSpPr>
        <dsp:cNvPr id="0" name=""/>
        <dsp:cNvSpPr/>
      </dsp:nvSpPr>
      <dsp:spPr>
        <a:xfrm>
          <a:off x="172860" y="29605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187270" y="2975008"/>
        <a:ext cx="2391228" cy="26638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13889"/>
          <a:ext cx="4023956" cy="20286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304" tIns="291592" rIns="31230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To account for detector artefacts or optical reflections, some buckets are labelled as invalid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due to signal spill-over the satellite buckets next to filled buckets are invalidate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Invalidated buckets are replaced with the mean value of their type and parity </a:t>
          </a:r>
        </a:p>
      </dsp:txBody>
      <dsp:txXfrm>
        <a:off x="0" y="213889"/>
        <a:ext cx="4023956" cy="2028600"/>
      </dsp:txXfrm>
    </dsp:sp>
    <dsp:sp modelId="{A97C08BF-DAE9-409A-85E1-8E84F760AA85}">
      <dsp:nvSpPr>
        <dsp:cNvPr id="0" name=""/>
        <dsp:cNvSpPr/>
      </dsp:nvSpPr>
      <dsp:spPr>
        <a:xfrm>
          <a:off x="201197" y="6648"/>
          <a:ext cx="2816769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467" tIns="0" rIns="106467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Principle</a:t>
          </a:r>
        </a:p>
      </dsp:txBody>
      <dsp:txXfrm>
        <a:off x="221372" y="26823"/>
        <a:ext cx="2776419" cy="372930"/>
      </dsp:txXfrm>
    </dsp:sp>
    <dsp:sp modelId="{C1E695B6-6E1B-4B85-80BA-B9D5726BB44A}">
      <dsp:nvSpPr>
        <dsp:cNvPr id="0" name=""/>
        <dsp:cNvSpPr/>
      </dsp:nvSpPr>
      <dsp:spPr>
        <a:xfrm>
          <a:off x="0" y="2530777"/>
          <a:ext cx="4023956" cy="1234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304" tIns="291592" rIns="31230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b="0" i="0" kern="1200" dirty="0"/>
            <a:t>This introduces a systematic error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 </a:t>
          </a:r>
          <a14:m xmlns:a14="http://schemas.microsoft.com/office/drawing/2010/main">
            <m:oMath xmlns:m="http://schemas.openxmlformats.org/officeDocument/2006/math">
              <m:rad>
                <m:radPr>
                  <m:degHide m:val="on"/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radPr>
                <m:deg/>
                <m:e>
                  <m:sSub>
                    <m:sSubPr>
                      <m:ctrlPr>
                        <a:rPr lang="en-GB" sz="1400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400" b="0" i="1" kern="1200" smtClean="0">
                          <a:latin typeface="Cambria Math" panose="02040503050406030204" pitchFamily="18" charset="0"/>
                        </a:rPr>
                        <m:t>𝑛</m:t>
                      </m:r>
                    </m:e>
                    <m:sub>
                      <m:r>
                        <a:rPr lang="en-GB" sz="1400" b="0" i="1" kern="1200" smtClean="0">
                          <a:latin typeface="Cambria Math" panose="02040503050406030204" pitchFamily="18" charset="0"/>
                        </a:rPr>
                        <m:t>𝑖𝑛𝑣𝑎𝑙𝑖𝑑</m:t>
                      </m:r>
                    </m:sub>
                  </m:sSub>
                </m:e>
              </m:rad>
              <m:sSub>
                <m:sSub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𝑣𝑎𝑙𝑖𝑑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 </m:t>
                  </m:r>
                </m:sub>
              </m:sSub>
            </m:oMath>
          </a14:m>
          <a:r>
            <a:rPr lang="en-GB" sz="1400" b="0" i="0" kern="1200" dirty="0"/>
            <a:t> </a:t>
          </a:r>
          <a:br>
            <a:rPr lang="en-GB" sz="1400" b="0" i="0" kern="1200" dirty="0"/>
          </a:br>
          <a:r>
            <a:rPr lang="en-GB" sz="1400" b="0" i="0" kern="1200" dirty="0"/>
            <a:t>where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GB" sz="1400" i="1" kern="1200">
                      <a:latin typeface="Cambria Math" panose="02040503050406030204" pitchFamily="18" charset="0"/>
                    </a:rPr>
                    <m:t>𝑣𝑎𝑙𝑖𝑑</m:t>
                  </m:r>
                  <m:r>
                    <a:rPr lang="en-GB" sz="1400" i="1" kern="1200">
                      <a:latin typeface="Cambria Math" panose="02040503050406030204" pitchFamily="18" charset="0"/>
                    </a:rPr>
                    <m:t> </m:t>
                  </m:r>
                </m:sub>
              </m:sSub>
            </m:oMath>
          </a14:m>
          <a:r>
            <a:rPr lang="en-GB" sz="1400" b="0" i="0" kern="1200" dirty="0"/>
            <a:t>is the standard deviation of all  </a:t>
          </a:r>
        </a:p>
      </dsp:txBody>
      <dsp:txXfrm>
        <a:off x="0" y="2530777"/>
        <a:ext cx="4023956" cy="1234800"/>
      </dsp:txXfrm>
    </dsp:sp>
    <dsp:sp modelId="{A2DD762F-5DE1-46CA-8798-1FC20E28DC71}">
      <dsp:nvSpPr>
        <dsp:cNvPr id="0" name=""/>
        <dsp:cNvSpPr/>
      </dsp:nvSpPr>
      <dsp:spPr>
        <a:xfrm>
          <a:off x="201197" y="2325568"/>
          <a:ext cx="2816769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467" tIns="0" rIns="106467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Error introduced</a:t>
          </a:r>
        </a:p>
      </dsp:txBody>
      <dsp:txXfrm>
        <a:off x="221372" y="2345743"/>
        <a:ext cx="2776419" cy="37293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7013"/>
          <a:ext cx="3292363" cy="2167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524" tIns="333248" rIns="25552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The RF bucket with is not a whole number of bins</a:t>
          </a:r>
          <a:endParaRPr lang="en-GB" sz="1500" kern="120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The trapezium rule rule to find the charge in each</a:t>
          </a: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bucket</a:t>
          </a: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bucked edge</a:t>
          </a:r>
        </a:p>
        <a:p>
          <a:pPr marL="3600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/>
            <a:t>and bucket centre </a:t>
          </a:r>
        </a:p>
      </dsp:txBody>
      <dsp:txXfrm>
        <a:off x="0" y="257013"/>
        <a:ext cx="3292363" cy="2167200"/>
      </dsp:txXfrm>
    </dsp:sp>
    <dsp:sp modelId="{A97C08BF-DAE9-409A-85E1-8E84F760AA85}">
      <dsp:nvSpPr>
        <dsp:cNvPr id="0" name=""/>
        <dsp:cNvSpPr/>
      </dsp:nvSpPr>
      <dsp:spPr>
        <a:xfrm>
          <a:off x="164618" y="18976"/>
          <a:ext cx="2304654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110" tIns="0" rIns="8711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Method</a:t>
          </a:r>
        </a:p>
      </dsp:txBody>
      <dsp:txXfrm>
        <a:off x="187675" y="42033"/>
        <a:ext cx="2258540" cy="426206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8419"/>
          <a:ext cx="2781839" cy="2167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2" tIns="333248" rIns="21590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We estimate the background count by averaging the valid edges</a:t>
          </a:r>
          <a:br>
            <a:rPr lang="en-GB" sz="1400" kern="1200" dirty="0"/>
          </a:br>
          <a:r>
            <a:rPr lang="en-GB" sz="1400" kern="1200" dirty="0"/>
            <a:t>in a window around each bucket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>
                      <a:latin typeface="Cambria Math" panose="02040503050406030204" pitchFamily="18" charset="0"/>
                    </a:rPr>
                    <m:t>𝑞</m:t>
                  </m:r>
                </m:e>
                <m:sub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𝑏𝑎𝑠𝑙𝑖𝑛𝑒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=</m:t>
                  </m:r>
                </m:sub>
              </m:sSub>
              <m:f>
                <m:f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nary>
                    <m:naryPr>
                      <m:chr m:val="∑"/>
                      <m:ctrlPr>
                        <a:rPr lang="en-GB" sz="1400" i="1" kern="1200" smtClean="0">
                          <a:latin typeface="Cambria Math" panose="02040503050406030204" pitchFamily="18" charset="0"/>
                        </a:rPr>
                      </m:ctrlPr>
                    </m:naryPr>
                    <m:sub>
                      <m:r>
                        <m:rPr>
                          <m:brk m:alnAt="23"/>
                        </m:rPr>
                        <a:rPr lang="en-GB" sz="1400" b="0" i="1" kern="1200" smtClean="0">
                          <a:latin typeface="Cambria Math" panose="02040503050406030204" pitchFamily="18" charset="0"/>
                        </a:rPr>
                        <m:t>𝑖</m:t>
                      </m:r>
                    </m:sub>
                    <m:sup>
                      <m:r>
                        <a:rPr lang="en-GB" sz="1400" b="0" i="1" kern="1200" smtClean="0">
                          <a:latin typeface="Cambria Math" panose="02040503050406030204" pitchFamily="18" charset="0"/>
                        </a:rPr>
                        <m:t>𝑛</m:t>
                      </m:r>
                    </m:sup>
                    <m:e>
                      <m:sSub>
                        <m:sSubPr>
                          <m:ctrlPr>
                            <a:rPr lang="en-GB" sz="1400" i="1" kern="120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kern="1200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400" b="0" i="1" kern="1200" smtClean="0">
                              <a:latin typeface="Cambria Math" panose="02040503050406030204" pitchFamily="18" charset="0"/>
                            </a:rPr>
                            <m:t>𝑒𝑑𝑔𝑒𝑠</m:t>
                          </m:r>
                        </m:sub>
                      </m:sSub>
                    </m:e>
                  </m:nary>
                </m:num>
                <m:den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𝑛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_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𝑣𝑎𝑙𝑖𝑑</m:t>
                  </m:r>
                </m:den>
              </m:f>
              <m:r>
                <a:rPr lang="en-GB" sz="1400" b="0" i="1" kern="1200" smtClean="0">
                  <a:latin typeface="Cambria Math" panose="02040503050406030204" pitchFamily="18" charset="0"/>
                </a:rPr>
                <m:t>𝑟</m:t>
              </m:r>
            </m:oMath>
          </a14:m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GB" sz="1400" i="1" kern="1200" smtClean="0">
                  <a:latin typeface="Cambria Math" panose="02040503050406030204" pitchFamily="18" charset="0"/>
                </a:rPr>
                <m:t>𝑟</m:t>
              </m:r>
              <m:r>
                <a:rPr lang="en-GB" sz="1400" b="0" i="1" kern="1200" smtClean="0">
                  <a:latin typeface="Cambria Math" panose="02040503050406030204" pitchFamily="18" charset="0"/>
                </a:rPr>
                <m:t>=</m:t>
              </m:r>
              <m:f>
                <m:fPr>
                  <m:ctrlPr>
                    <a:rPr lang="en-GB" sz="1400" b="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𝑖𝑛𝑡𝑒𝑔𝑟𝑎𝑡𝑖𝑜𝑛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 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𝑤𝑖𝑑𝑡h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 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𝑐𝑒𝑛𝑡𝑒𝑟</m:t>
                  </m:r>
                </m:num>
                <m:den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𝑖𝑛𝑡𝑒𝑔𝑟𝑎𝑡𝑖𝑜𝑛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 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𝑤𝑖𝑑𝑡h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 </m:t>
                  </m:r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𝑒𝑑𝑔𝑒</m:t>
                  </m:r>
                </m:den>
              </m:f>
            </m:oMath>
          </a14:m>
          <a:r>
            <a:rPr lang="en-GB" sz="1400" kern="1200" dirty="0"/>
            <a:t>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GB" sz="1400" i="1" kern="1200" dirty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GB" sz="1400" i="1" kern="1200" dirty="0">
                      <a:latin typeface="Cambria Math" panose="02040503050406030204" pitchFamily="18" charset="0"/>
                    </a:rPr>
                    <m:t>39</m:t>
                  </m:r>
                </m:num>
                <m:den>
                  <m:r>
                    <a:rPr lang="en-GB" sz="1400" i="1" kern="1200" dirty="0">
                      <a:latin typeface="Cambria Math" panose="02040503050406030204" pitchFamily="18" charset="0"/>
                    </a:rPr>
                    <m:t>5</m:t>
                  </m:r>
                </m:den>
              </m:f>
            </m:oMath>
          </a14:m>
          <a:endParaRPr lang="en-GB" sz="1400" kern="1200" dirty="0"/>
        </a:p>
      </dsp:txBody>
      <dsp:txXfrm>
        <a:off x="0" y="258419"/>
        <a:ext cx="2781839" cy="2167200"/>
      </dsp:txXfrm>
    </dsp:sp>
    <dsp:sp modelId="{A97C08BF-DAE9-409A-85E1-8E84F760AA85}">
      <dsp:nvSpPr>
        <dsp:cNvPr id="0" name=""/>
        <dsp:cNvSpPr/>
      </dsp:nvSpPr>
      <dsp:spPr>
        <a:xfrm>
          <a:off x="139091" y="21572"/>
          <a:ext cx="1947287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03" tIns="0" rIns="7360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Method</a:t>
          </a:r>
        </a:p>
      </dsp:txBody>
      <dsp:txXfrm>
        <a:off x="162148" y="44629"/>
        <a:ext cx="1901173" cy="426206"/>
      </dsp:txXfrm>
    </dsp:sp>
    <dsp:sp modelId="{C1E695B6-6E1B-4B85-80BA-B9D5726BB44A}">
      <dsp:nvSpPr>
        <dsp:cNvPr id="0" name=""/>
        <dsp:cNvSpPr/>
      </dsp:nvSpPr>
      <dsp:spPr>
        <a:xfrm>
          <a:off x="0" y="2756729"/>
          <a:ext cx="2781839" cy="8568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2" tIns="333248" rIns="21590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400" kern="1200" dirty="0"/>
            <a:t>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400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GB" sz="1400" b="0" i="1" kern="1200" smtClean="0">
                      <a:latin typeface="Cambria Math" panose="02040503050406030204" pitchFamily="18" charset="0"/>
                    </a:rPr>
                    <m:t>𝑏𝑎𝑠𝑒𝑙𝑖𝑛𝑒</m:t>
                  </m:r>
                </m:sub>
              </m:sSub>
              <m:r>
                <a:rPr lang="en-GB" sz="1400" i="1" kern="1200">
                  <a:latin typeface="Cambria Math" panose="02040503050406030204" pitchFamily="18" charset="0"/>
                </a:rPr>
                <m:t>=</m:t>
              </m:r>
              <m:rad>
                <m:radPr>
                  <m:degHide m:val="on"/>
                  <m:ctrlPr>
                    <a:rPr lang="en-GB" sz="1400" i="1" kern="1200" smtClean="0">
                      <a:latin typeface="Cambria Math" panose="02040503050406030204" pitchFamily="18" charset="0"/>
                    </a:rPr>
                  </m:ctrlPr>
                </m:radPr>
                <m:deg/>
                <m:e>
                  <m:f>
                    <m:fPr>
                      <m:ctrlPr>
                        <a:rPr lang="en-GB" sz="1400" i="1" kern="1200">
                          <a:latin typeface="Cambria Math" panose="02040503050406030204" pitchFamily="18" charset="0"/>
                        </a:rPr>
                      </m:ctrlPr>
                    </m:fPr>
                    <m:num>
                      <m:nary>
                        <m:naryPr>
                          <m:chr m:val="∑"/>
                          <m:ctrlPr>
                            <a:rPr lang="en-GB" sz="1400" i="1" kern="120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i="1" kern="12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1400" i="1" kern="120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1400" i="1" kern="1200">
                                  <a:latin typeface="Cambria Math" panose="02040503050406030204" pitchFamily="18" charset="0"/>
                                </a:rPr>
                                <m:t>𝑒𝑑𝑔𝑒𝑠</m:t>
                              </m:r>
                            </m:sub>
                          </m:sSub>
                        </m:e>
                      </m:nary>
                    </m:num>
                    <m:den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GB" sz="1400" i="1" kern="1200">
                          <a:latin typeface="Cambria Math" panose="02040503050406030204" pitchFamily="18" charset="0"/>
                        </a:rPr>
                        <m:t>𝑣𝑎𝑙𝑖𝑑</m:t>
                      </m:r>
                    </m:den>
                  </m:f>
                </m:e>
              </m:rad>
              <m:r>
                <a:rPr lang="en-GB" sz="1400" b="0" i="1" kern="1200" smtClean="0">
                  <a:latin typeface="Cambria Math" panose="02040503050406030204" pitchFamily="18" charset="0"/>
                </a:rPr>
                <m:t>𝑟</m:t>
              </m:r>
            </m:oMath>
          </a14:m>
          <a:endParaRPr lang="en-GB" sz="1400" b="0" i="0" kern="1200" dirty="0"/>
        </a:p>
      </dsp:txBody>
      <dsp:txXfrm>
        <a:off x="0" y="2756729"/>
        <a:ext cx="2781839" cy="856800"/>
      </dsp:txXfrm>
    </dsp:sp>
    <dsp:sp modelId="{A2DD762F-5DE1-46CA-8798-1FC20E28DC71}">
      <dsp:nvSpPr>
        <dsp:cNvPr id="0" name=""/>
        <dsp:cNvSpPr/>
      </dsp:nvSpPr>
      <dsp:spPr>
        <a:xfrm>
          <a:off x="139091" y="2520566"/>
          <a:ext cx="1947287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03" tIns="0" rIns="7360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Error introduced</a:t>
          </a:r>
        </a:p>
      </dsp:txBody>
      <dsp:txXfrm>
        <a:off x="162148" y="2543623"/>
        <a:ext cx="1901173" cy="42620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8239"/>
          <a:ext cx="4000120" cy="321987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454" tIns="166624" rIns="310454" bIns="106680" numCol="1" spcCol="1270" anchor="t" anchorCtr="0">
          <a:noAutofit/>
        </a:bodyPr>
        <a:lstStyle/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After Converting bin to buckets and correction post processing</a:t>
          </a:r>
        </a:p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After pulsing is still clearly visible in buckets 1-21 after each filled bucket</a:t>
          </a:r>
        </a:p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The existing background process reduces the effect by an order of magnitude </a:t>
          </a:r>
        </a:p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except for bucket 19, which is labelled as invalid </a:t>
          </a:r>
        </a:p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Without baseline subtraction</a:t>
          </a:r>
        </a:p>
        <a:p>
          <a:pPr marL="185738" lvl="1" indent="-185738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j-lt"/>
            </a:rPr>
            <a:t>0.0541% of total charge 41.3% of Satellite charge is accounted for by these after pulsing</a:t>
          </a:r>
        </a:p>
      </dsp:txBody>
      <dsp:txXfrm>
        <a:off x="0" y="348239"/>
        <a:ext cx="4000120" cy="3219874"/>
      </dsp:txXfrm>
    </dsp:sp>
    <dsp:sp modelId="{A97C08BF-DAE9-409A-85E1-8E84F760AA85}">
      <dsp:nvSpPr>
        <dsp:cNvPr id="0" name=""/>
        <dsp:cNvSpPr/>
      </dsp:nvSpPr>
      <dsp:spPr>
        <a:xfrm>
          <a:off x="177561" y="0"/>
          <a:ext cx="2800084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837" tIns="0" rIns="10583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 corrected histogram</a:t>
          </a:r>
        </a:p>
      </dsp:txBody>
      <dsp:txXfrm>
        <a:off x="212146" y="34585"/>
        <a:ext cx="2730914" cy="639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9227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latin typeface="+mn-lt"/>
            </a:rPr>
            <a:t>Collecting and </a:t>
          </a:r>
          <a:r>
            <a:rPr lang="en-GB" sz="1000" kern="12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sz="1000" kern="1200" dirty="0">
            <a:latin typeface="+mn-lt"/>
          </a:endParaRPr>
        </a:p>
      </dsp:txBody>
      <dsp:txXfrm>
        <a:off x="0" y="349227"/>
        <a:ext cx="3457212" cy="417375"/>
      </dsp:txXfrm>
    </dsp:sp>
    <dsp:sp modelId="{A97C08BF-DAE9-409A-85E1-8E84F760AA85}">
      <dsp:nvSpPr>
        <dsp:cNvPr id="0" name=""/>
        <dsp:cNvSpPr/>
      </dsp:nvSpPr>
      <dsp:spPr>
        <a:xfrm>
          <a:off x="172860" y="2011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Optics </a:t>
          </a:r>
        </a:p>
      </dsp:txBody>
      <dsp:txXfrm>
        <a:off x="187270" y="215608"/>
        <a:ext cx="2391228" cy="266380"/>
      </dsp:txXfrm>
    </dsp:sp>
    <dsp:sp modelId="{C1E695B6-6E1B-4B85-80BA-B9D5726BB44A}">
      <dsp:nvSpPr>
        <dsp:cNvPr id="0" name=""/>
        <dsp:cNvSpPr/>
      </dsp:nvSpPr>
      <dsp:spPr>
        <a:xfrm>
          <a:off x="0" y="967773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sz="1000" b="0" i="0" kern="1200" dirty="0"/>
        </a:p>
      </dsp:txBody>
      <dsp:txXfrm>
        <a:off x="0" y="967773"/>
        <a:ext cx="3457212" cy="417375"/>
      </dsp:txXfrm>
    </dsp:sp>
    <dsp:sp modelId="{A2DD762F-5DE1-46CA-8798-1FC20E28DC71}">
      <dsp:nvSpPr>
        <dsp:cNvPr id="0" name=""/>
        <dsp:cNvSpPr/>
      </dsp:nvSpPr>
      <dsp:spPr>
        <a:xfrm>
          <a:off x="172860" y="820173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Detector </a:t>
          </a:r>
        </a:p>
      </dsp:txBody>
      <dsp:txXfrm>
        <a:off x="187270" y="834583"/>
        <a:ext cx="2391228" cy="266380"/>
      </dsp:txXfrm>
    </dsp:sp>
    <dsp:sp modelId="{9716A4F2-643E-4F1E-806A-514A070D3F5C}">
      <dsp:nvSpPr>
        <dsp:cNvPr id="0" name=""/>
        <dsp:cNvSpPr/>
      </dsp:nvSpPr>
      <dsp:spPr>
        <a:xfrm>
          <a:off x="0" y="1587177"/>
          <a:ext cx="3457212" cy="55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sz="1000" kern="1200" dirty="0">
            <a:latin typeface="+mn-lt"/>
          </a:endParaRPr>
        </a:p>
      </dsp:txBody>
      <dsp:txXfrm>
        <a:off x="0" y="1587177"/>
        <a:ext cx="3457212" cy="551250"/>
      </dsp:txXfrm>
    </dsp:sp>
    <dsp:sp modelId="{8C3ED9F4-0158-456D-A4CA-F79D8D0735BE}">
      <dsp:nvSpPr>
        <dsp:cNvPr id="0" name=""/>
        <dsp:cNvSpPr/>
      </dsp:nvSpPr>
      <dsp:spPr>
        <a:xfrm>
          <a:off x="172860" y="143914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Electronics</a:t>
          </a:r>
          <a:r>
            <a:rPr lang="en-GB" sz="1000" kern="1200" baseline="0" dirty="0"/>
            <a:t> </a:t>
          </a:r>
          <a:endParaRPr lang="en-GB" sz="1000" kern="1200" dirty="0"/>
        </a:p>
      </dsp:txBody>
      <dsp:txXfrm>
        <a:off x="187270" y="1453558"/>
        <a:ext cx="2391228" cy="266380"/>
      </dsp:txXfrm>
    </dsp:sp>
    <dsp:sp modelId="{CA252227-0331-4B7F-94CC-FA7A0E3A2BC2}">
      <dsp:nvSpPr>
        <dsp:cNvPr id="0" name=""/>
        <dsp:cNvSpPr/>
      </dsp:nvSpPr>
      <dsp:spPr>
        <a:xfrm>
          <a:off x="0" y="2339598"/>
          <a:ext cx="3457212" cy="567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Acquisition of counts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and forms the histogram  </a:t>
          </a:r>
        </a:p>
      </dsp:txBody>
      <dsp:txXfrm>
        <a:off x="0" y="2339598"/>
        <a:ext cx="3457212" cy="567000"/>
      </dsp:txXfrm>
    </dsp:sp>
    <dsp:sp modelId="{024C91F5-2F9A-46FC-A0AA-1A99DBAFF089}">
      <dsp:nvSpPr>
        <dsp:cNvPr id="0" name=""/>
        <dsp:cNvSpPr/>
      </dsp:nvSpPr>
      <dsp:spPr>
        <a:xfrm>
          <a:off x="172860" y="21919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+mn-lt"/>
            </a:rPr>
            <a:t>Software</a:t>
          </a:r>
        </a:p>
      </dsp:txBody>
      <dsp:txXfrm>
        <a:off x="187270" y="2206408"/>
        <a:ext cx="2391228" cy="266380"/>
      </dsp:txXfrm>
    </dsp:sp>
    <dsp:sp modelId="{66A3A470-754E-4089-9268-095D6957E4EB}">
      <dsp:nvSpPr>
        <dsp:cNvPr id="0" name=""/>
        <dsp:cNvSpPr/>
      </dsp:nvSpPr>
      <dsp:spPr>
        <a:xfrm>
          <a:off x="0" y="3109371"/>
          <a:ext cx="3457212" cy="992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latin typeface="+mn-lt"/>
            </a:rPr>
            <a:t>Corrects for detector artefacts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sz="1000" kern="1200" dirty="0">
              <a:latin typeface="Arial"/>
              <a:cs typeface="Times New Roman"/>
            </a:rPr>
            <a:t>,</a:t>
          </a:r>
          <a:endParaRPr lang="en-GB" sz="1000" kern="1200" dirty="0">
            <a:latin typeface="+mn-lt"/>
          </a:endParaRP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sz="1000" kern="1200" dirty="0">
            <a:latin typeface="+mn-lt"/>
          </a:endParaRPr>
        </a:p>
      </dsp:txBody>
      <dsp:txXfrm>
        <a:off x="0" y="3109371"/>
        <a:ext cx="3457212" cy="992250"/>
      </dsp:txXfrm>
    </dsp:sp>
    <dsp:sp modelId="{6161D22D-3365-4F3A-AA17-90677EFA21C8}">
      <dsp:nvSpPr>
        <dsp:cNvPr id="0" name=""/>
        <dsp:cNvSpPr/>
      </dsp:nvSpPr>
      <dsp:spPr>
        <a:xfrm>
          <a:off x="172860" y="29605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187270" y="2975008"/>
        <a:ext cx="2391228" cy="2663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9227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latin typeface="+mn-lt"/>
            </a:rPr>
            <a:t>Collecting and </a:t>
          </a:r>
          <a:r>
            <a:rPr lang="en-GB" sz="1000" kern="12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sz="1000" kern="1200" dirty="0">
            <a:latin typeface="+mn-lt"/>
          </a:endParaRPr>
        </a:p>
      </dsp:txBody>
      <dsp:txXfrm>
        <a:off x="0" y="349227"/>
        <a:ext cx="3457212" cy="417375"/>
      </dsp:txXfrm>
    </dsp:sp>
    <dsp:sp modelId="{A97C08BF-DAE9-409A-85E1-8E84F760AA85}">
      <dsp:nvSpPr>
        <dsp:cNvPr id="0" name=""/>
        <dsp:cNvSpPr/>
      </dsp:nvSpPr>
      <dsp:spPr>
        <a:xfrm>
          <a:off x="172860" y="2011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Optics </a:t>
          </a:r>
        </a:p>
      </dsp:txBody>
      <dsp:txXfrm>
        <a:off x="187270" y="215608"/>
        <a:ext cx="2391228" cy="266380"/>
      </dsp:txXfrm>
    </dsp:sp>
    <dsp:sp modelId="{C1E695B6-6E1B-4B85-80BA-B9D5726BB44A}">
      <dsp:nvSpPr>
        <dsp:cNvPr id="0" name=""/>
        <dsp:cNvSpPr/>
      </dsp:nvSpPr>
      <dsp:spPr>
        <a:xfrm>
          <a:off x="0" y="967773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sz="1000" b="0" i="0" kern="1200" dirty="0"/>
        </a:p>
      </dsp:txBody>
      <dsp:txXfrm>
        <a:off x="0" y="967773"/>
        <a:ext cx="3457212" cy="417375"/>
      </dsp:txXfrm>
    </dsp:sp>
    <dsp:sp modelId="{A2DD762F-5DE1-46CA-8798-1FC20E28DC71}">
      <dsp:nvSpPr>
        <dsp:cNvPr id="0" name=""/>
        <dsp:cNvSpPr/>
      </dsp:nvSpPr>
      <dsp:spPr>
        <a:xfrm>
          <a:off x="172860" y="820173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Detector </a:t>
          </a:r>
        </a:p>
      </dsp:txBody>
      <dsp:txXfrm>
        <a:off x="187270" y="834583"/>
        <a:ext cx="2391228" cy="266380"/>
      </dsp:txXfrm>
    </dsp:sp>
    <dsp:sp modelId="{9716A4F2-643E-4F1E-806A-514A070D3F5C}">
      <dsp:nvSpPr>
        <dsp:cNvPr id="0" name=""/>
        <dsp:cNvSpPr/>
      </dsp:nvSpPr>
      <dsp:spPr>
        <a:xfrm>
          <a:off x="0" y="1587177"/>
          <a:ext cx="3457212" cy="55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sz="1000" kern="1200" dirty="0">
            <a:latin typeface="+mn-lt"/>
          </a:endParaRPr>
        </a:p>
      </dsp:txBody>
      <dsp:txXfrm>
        <a:off x="0" y="1587177"/>
        <a:ext cx="3457212" cy="551250"/>
      </dsp:txXfrm>
    </dsp:sp>
    <dsp:sp modelId="{8C3ED9F4-0158-456D-A4CA-F79D8D0735BE}">
      <dsp:nvSpPr>
        <dsp:cNvPr id="0" name=""/>
        <dsp:cNvSpPr/>
      </dsp:nvSpPr>
      <dsp:spPr>
        <a:xfrm>
          <a:off x="172860" y="143914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Electronics</a:t>
          </a:r>
          <a:r>
            <a:rPr lang="en-GB" sz="1000" kern="1200" baseline="0" dirty="0"/>
            <a:t> </a:t>
          </a:r>
          <a:endParaRPr lang="en-GB" sz="1000" kern="1200" dirty="0"/>
        </a:p>
      </dsp:txBody>
      <dsp:txXfrm>
        <a:off x="187270" y="1453558"/>
        <a:ext cx="2391228" cy="266380"/>
      </dsp:txXfrm>
    </dsp:sp>
    <dsp:sp modelId="{CA252227-0331-4B7F-94CC-FA7A0E3A2BC2}">
      <dsp:nvSpPr>
        <dsp:cNvPr id="0" name=""/>
        <dsp:cNvSpPr/>
      </dsp:nvSpPr>
      <dsp:spPr>
        <a:xfrm>
          <a:off x="0" y="2339598"/>
          <a:ext cx="3457212" cy="567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Acquisition of counts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and forms the histogram  </a:t>
          </a:r>
        </a:p>
      </dsp:txBody>
      <dsp:txXfrm>
        <a:off x="0" y="2339598"/>
        <a:ext cx="3457212" cy="567000"/>
      </dsp:txXfrm>
    </dsp:sp>
    <dsp:sp modelId="{024C91F5-2F9A-46FC-A0AA-1A99DBAFF089}">
      <dsp:nvSpPr>
        <dsp:cNvPr id="0" name=""/>
        <dsp:cNvSpPr/>
      </dsp:nvSpPr>
      <dsp:spPr>
        <a:xfrm>
          <a:off x="172860" y="21919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+mn-lt"/>
            </a:rPr>
            <a:t>Software</a:t>
          </a:r>
        </a:p>
      </dsp:txBody>
      <dsp:txXfrm>
        <a:off x="187270" y="2206408"/>
        <a:ext cx="2391228" cy="266380"/>
      </dsp:txXfrm>
    </dsp:sp>
    <dsp:sp modelId="{66A3A470-754E-4089-9268-095D6957E4EB}">
      <dsp:nvSpPr>
        <dsp:cNvPr id="0" name=""/>
        <dsp:cNvSpPr/>
      </dsp:nvSpPr>
      <dsp:spPr>
        <a:xfrm>
          <a:off x="0" y="3109371"/>
          <a:ext cx="3457212" cy="992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latin typeface="+mn-lt"/>
            </a:rPr>
            <a:t>Corrects for detector artefacts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counts in to human readable values e.g. 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sz="1000" kern="1200" dirty="0">
              <a:latin typeface="Arial"/>
              <a:cs typeface="Times New Roman"/>
            </a:rPr>
            <a:t>,</a:t>
          </a:r>
          <a:endParaRPr lang="en-GB" sz="1000" kern="1200" dirty="0">
            <a:latin typeface="+mn-lt"/>
          </a:endParaRP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sz="1000" kern="1200" dirty="0">
            <a:latin typeface="+mn-lt"/>
          </a:endParaRPr>
        </a:p>
      </dsp:txBody>
      <dsp:txXfrm>
        <a:off x="0" y="3109371"/>
        <a:ext cx="3457212" cy="992250"/>
      </dsp:txXfrm>
    </dsp:sp>
    <dsp:sp modelId="{6161D22D-3365-4F3A-AA17-90677EFA21C8}">
      <dsp:nvSpPr>
        <dsp:cNvPr id="0" name=""/>
        <dsp:cNvSpPr/>
      </dsp:nvSpPr>
      <dsp:spPr>
        <a:xfrm>
          <a:off x="172860" y="29605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187270" y="2975008"/>
        <a:ext cx="2391228" cy="266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349227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latin typeface="+mn-lt"/>
            </a:rPr>
            <a:t>Collecting and </a:t>
          </a:r>
          <a:r>
            <a:rPr lang="en-GB" sz="1000" kern="12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rPr>
            <a:t>Controlling rate of photons </a:t>
          </a:r>
          <a:endParaRPr lang="en-GB" sz="1000" kern="1200" dirty="0">
            <a:latin typeface="+mn-lt"/>
          </a:endParaRPr>
        </a:p>
      </dsp:txBody>
      <dsp:txXfrm>
        <a:off x="0" y="349227"/>
        <a:ext cx="3457212" cy="417375"/>
      </dsp:txXfrm>
    </dsp:sp>
    <dsp:sp modelId="{A97C08BF-DAE9-409A-85E1-8E84F760AA85}">
      <dsp:nvSpPr>
        <dsp:cNvPr id="0" name=""/>
        <dsp:cNvSpPr/>
      </dsp:nvSpPr>
      <dsp:spPr>
        <a:xfrm>
          <a:off x="172860" y="2011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Optics </a:t>
          </a:r>
        </a:p>
      </dsp:txBody>
      <dsp:txXfrm>
        <a:off x="187270" y="215608"/>
        <a:ext cx="2391228" cy="266380"/>
      </dsp:txXfrm>
    </dsp:sp>
    <dsp:sp modelId="{C1E695B6-6E1B-4B85-80BA-B9D5726BB44A}">
      <dsp:nvSpPr>
        <dsp:cNvPr id="0" name=""/>
        <dsp:cNvSpPr/>
      </dsp:nvSpPr>
      <dsp:spPr>
        <a:xfrm>
          <a:off x="0" y="967773"/>
          <a:ext cx="3457212" cy="4173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Converts photons into measurable electric signal </a:t>
          </a:r>
          <a:endParaRPr lang="en-GB" sz="1000" b="0" i="0" kern="1200" dirty="0"/>
        </a:p>
      </dsp:txBody>
      <dsp:txXfrm>
        <a:off x="0" y="967773"/>
        <a:ext cx="3457212" cy="417375"/>
      </dsp:txXfrm>
    </dsp:sp>
    <dsp:sp modelId="{A2DD762F-5DE1-46CA-8798-1FC20E28DC71}">
      <dsp:nvSpPr>
        <dsp:cNvPr id="0" name=""/>
        <dsp:cNvSpPr/>
      </dsp:nvSpPr>
      <dsp:spPr>
        <a:xfrm>
          <a:off x="172860" y="820173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Detector </a:t>
          </a:r>
        </a:p>
      </dsp:txBody>
      <dsp:txXfrm>
        <a:off x="187270" y="834583"/>
        <a:ext cx="2391228" cy="266380"/>
      </dsp:txXfrm>
    </dsp:sp>
    <dsp:sp modelId="{9716A4F2-643E-4F1E-806A-514A070D3F5C}">
      <dsp:nvSpPr>
        <dsp:cNvPr id="0" name=""/>
        <dsp:cNvSpPr/>
      </dsp:nvSpPr>
      <dsp:spPr>
        <a:xfrm>
          <a:off x="0" y="1587177"/>
          <a:ext cx="3457212" cy="55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Give each signal a time stamp relative to the Beam synchronous timing </a:t>
          </a:r>
          <a:endParaRPr lang="en-GB" sz="1000" kern="1200" dirty="0">
            <a:latin typeface="+mn-lt"/>
          </a:endParaRPr>
        </a:p>
      </dsp:txBody>
      <dsp:txXfrm>
        <a:off x="0" y="1587177"/>
        <a:ext cx="3457212" cy="551250"/>
      </dsp:txXfrm>
    </dsp:sp>
    <dsp:sp modelId="{8C3ED9F4-0158-456D-A4CA-F79D8D0735BE}">
      <dsp:nvSpPr>
        <dsp:cNvPr id="0" name=""/>
        <dsp:cNvSpPr/>
      </dsp:nvSpPr>
      <dsp:spPr>
        <a:xfrm>
          <a:off x="172860" y="143914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Electronics</a:t>
          </a:r>
          <a:r>
            <a:rPr lang="en-GB" sz="1000" kern="1200" baseline="0" dirty="0"/>
            <a:t> </a:t>
          </a:r>
          <a:endParaRPr lang="en-GB" sz="1000" kern="1200" dirty="0"/>
        </a:p>
      </dsp:txBody>
      <dsp:txXfrm>
        <a:off x="187270" y="1453558"/>
        <a:ext cx="2391228" cy="266380"/>
      </dsp:txXfrm>
    </dsp:sp>
    <dsp:sp modelId="{CA252227-0331-4B7F-94CC-FA7A0E3A2BC2}">
      <dsp:nvSpPr>
        <dsp:cNvPr id="0" name=""/>
        <dsp:cNvSpPr/>
      </dsp:nvSpPr>
      <dsp:spPr>
        <a:xfrm>
          <a:off x="0" y="2339598"/>
          <a:ext cx="3457212" cy="567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Acquisition of counts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00" kern="1200" dirty="0">
              <a:latin typeface="+mn-lt"/>
            </a:rPr>
            <a:t>and forms the histogram  </a:t>
          </a:r>
        </a:p>
      </dsp:txBody>
      <dsp:txXfrm>
        <a:off x="0" y="2339598"/>
        <a:ext cx="3457212" cy="567000"/>
      </dsp:txXfrm>
    </dsp:sp>
    <dsp:sp modelId="{024C91F5-2F9A-46FC-A0AA-1A99DBAFF089}">
      <dsp:nvSpPr>
        <dsp:cNvPr id="0" name=""/>
        <dsp:cNvSpPr/>
      </dsp:nvSpPr>
      <dsp:spPr>
        <a:xfrm>
          <a:off x="172860" y="21919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+mn-lt"/>
            </a:rPr>
            <a:t>Software</a:t>
          </a:r>
        </a:p>
      </dsp:txBody>
      <dsp:txXfrm>
        <a:off x="187270" y="2206408"/>
        <a:ext cx="2391228" cy="266380"/>
      </dsp:txXfrm>
    </dsp:sp>
    <dsp:sp modelId="{66A3A470-754E-4089-9268-095D6957E4EB}">
      <dsp:nvSpPr>
        <dsp:cNvPr id="0" name=""/>
        <dsp:cNvSpPr/>
      </dsp:nvSpPr>
      <dsp:spPr>
        <a:xfrm>
          <a:off x="0" y="3109371"/>
          <a:ext cx="3457212" cy="992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318" tIns="208280" rIns="268318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latin typeface="+mn-lt"/>
            </a:rPr>
            <a:t>Corrects for detector artefacts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Derive physical quantities e.g. 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relative bunch charge,</a:t>
          </a:r>
          <a:b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</a:b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/>
            </a:rPr>
            <a:t>ghost/satellite fraction</a:t>
          </a:r>
          <a:r>
            <a:rPr lang="en-GB" sz="1000" kern="1200" dirty="0">
              <a:latin typeface="Arial"/>
              <a:cs typeface="Times New Roman"/>
            </a:rPr>
            <a:t>,</a:t>
          </a:r>
          <a:endParaRPr lang="en-GB" sz="1000" kern="1200" dirty="0">
            <a:latin typeface="+mn-lt"/>
          </a:endParaRP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000" b="1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-</a:t>
          </a:r>
          <a:r>
            <a:rPr lang="en-GB" sz="1000" kern="1200" dirty="0">
              <a:effectLst/>
              <a:ea typeface="Aptos" panose="020B0004020202020204" pitchFamily="34" charset="0"/>
              <a:cs typeface="Times New Roman" panose="02020603050405020304" pitchFamily="18" charset="0"/>
            </a:rPr>
            <a:t>bunch length </a:t>
          </a:r>
          <a:endParaRPr lang="en-GB" sz="1000" kern="1200" dirty="0">
            <a:latin typeface="+mn-lt"/>
          </a:endParaRPr>
        </a:p>
      </dsp:txBody>
      <dsp:txXfrm>
        <a:off x="0" y="3109371"/>
        <a:ext cx="3457212" cy="992250"/>
      </dsp:txXfrm>
    </dsp:sp>
    <dsp:sp modelId="{6161D22D-3365-4F3A-AA17-90677EFA21C8}">
      <dsp:nvSpPr>
        <dsp:cNvPr id="0" name=""/>
        <dsp:cNvSpPr/>
      </dsp:nvSpPr>
      <dsp:spPr>
        <a:xfrm>
          <a:off x="172860" y="2960598"/>
          <a:ext cx="2420048" cy="295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72" tIns="0" rIns="9147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187270" y="2975008"/>
        <a:ext cx="2391228" cy="2663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51717"/>
          <a:ext cx="4981174" cy="20349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6594" tIns="354076" rIns="386594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Material dispersion </a:t>
          </a:r>
          <a:br>
            <a:rPr lang="en-GB" sz="1500" kern="1200" dirty="0">
              <a:latin typeface="Arial"/>
            </a:rPr>
          </a:br>
          <a:r>
            <a:rPr lang="en-GB" sz="1500" kern="1200" dirty="0">
              <a:latin typeface="Arial"/>
            </a:rPr>
            <a:t>- </a:t>
          </a:r>
          <a:r>
            <a:rPr lang="en-GB" sz="1500" kern="1200" dirty="0"/>
            <a:t>Due to light of different wavelength </a:t>
          </a:r>
          <a:r>
            <a:rPr lang="en-GB" sz="1500" kern="1200" dirty="0">
              <a:latin typeface="Arial"/>
            </a:rPr>
            <a:t>travelling</a:t>
          </a:r>
          <a:r>
            <a:rPr lang="en-GB" sz="1500" kern="1200" dirty="0"/>
            <a:t> at different group velocities within the fibre </a:t>
          </a:r>
          <a:endParaRPr lang="en-GB" sz="1500" kern="1200" dirty="0">
            <a:latin typeface="Arial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>
              <a:latin typeface="Arial"/>
            </a:rPr>
            <a:t>Modal</a:t>
          </a:r>
          <a:r>
            <a:rPr lang="en-GB" sz="1500" b="1" kern="1200" dirty="0"/>
            <a:t> dispersion</a:t>
          </a:r>
          <a:br>
            <a:rPr lang="en-GB" sz="1500" kern="1200" dirty="0"/>
          </a:br>
          <a:r>
            <a:rPr lang="en-GB" sz="1500" kern="1200" dirty="0">
              <a:latin typeface="Arial"/>
            </a:rPr>
            <a:t>- </a:t>
          </a:r>
          <a:r>
            <a:rPr lang="en-GB" sz="1500" kern="1200" dirty="0"/>
            <a:t>Due to different possible paths within the fibre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Graded fibre </a:t>
          </a:r>
          <a:r>
            <a:rPr lang="en-GB" sz="1500" kern="1200" dirty="0"/>
            <a:t>is used to reduce </a:t>
          </a:r>
          <a:r>
            <a:rPr lang="en-GB" sz="1500" b="1" kern="1200" dirty="0"/>
            <a:t>Model Dispersion </a:t>
          </a:r>
        </a:p>
      </dsp:txBody>
      <dsp:txXfrm>
        <a:off x="0" y="251717"/>
        <a:ext cx="4981174" cy="2034900"/>
      </dsp:txXfrm>
    </dsp:sp>
    <dsp:sp modelId="{A97C08BF-DAE9-409A-85E1-8E84F760AA85}">
      <dsp:nvSpPr>
        <dsp:cNvPr id="0" name=""/>
        <dsp:cNvSpPr/>
      </dsp:nvSpPr>
      <dsp:spPr>
        <a:xfrm>
          <a:off x="249058" y="67"/>
          <a:ext cx="3486821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94" tIns="0" rIns="13179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Principle</a:t>
          </a:r>
        </a:p>
      </dsp:txBody>
      <dsp:txXfrm>
        <a:off x="273556" y="24565"/>
        <a:ext cx="3437825" cy="452844"/>
      </dsp:txXfrm>
    </dsp:sp>
    <dsp:sp modelId="{C1E695B6-6E1B-4B85-80BA-B9D5726BB44A}">
      <dsp:nvSpPr>
        <dsp:cNvPr id="0" name=""/>
        <dsp:cNvSpPr/>
      </dsp:nvSpPr>
      <dsp:spPr>
        <a:xfrm>
          <a:off x="0" y="2628675"/>
          <a:ext cx="4981174" cy="115132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6594" tIns="354076" rIns="38659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>
              <a:latin typeface="+mn-lt"/>
            </a:rPr>
            <a:t>Dispersion will cause an </a:t>
          </a:r>
          <a:r>
            <a:rPr lang="en-GB" sz="1500" b="1" kern="1200" dirty="0">
              <a:latin typeface="+mn-lt"/>
            </a:rPr>
            <a:t>uncertainty in the arrival time of the photons</a:t>
          </a:r>
          <a:endParaRPr lang="en-GB" sz="1500" b="1" i="0" kern="1200" dirty="0">
            <a:latin typeface="+mn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i="0" kern="1200" dirty="0">
              <a:latin typeface="+mn-lt"/>
            </a:rPr>
            <a:t>Broadening measured bunches </a:t>
          </a:r>
        </a:p>
      </dsp:txBody>
      <dsp:txXfrm>
        <a:off x="0" y="2628675"/>
        <a:ext cx="4981174" cy="1151325"/>
      </dsp:txXfrm>
    </dsp:sp>
    <dsp:sp modelId="{A2DD762F-5DE1-46CA-8798-1FC20E28DC71}">
      <dsp:nvSpPr>
        <dsp:cNvPr id="0" name=""/>
        <dsp:cNvSpPr/>
      </dsp:nvSpPr>
      <dsp:spPr>
        <a:xfrm>
          <a:off x="249058" y="2387498"/>
          <a:ext cx="3486821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94" tIns="0" rIns="13179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Effect </a:t>
          </a:r>
        </a:p>
      </dsp:txBody>
      <dsp:txXfrm>
        <a:off x="273556" y="2411996"/>
        <a:ext cx="3437825" cy="4528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78492"/>
          <a:ext cx="4981174" cy="1606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6594" tIns="354076" rIns="38659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The level of light is critical to for the BSRL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kern="1200" dirty="0"/>
            <a:t>Too </a:t>
          </a:r>
          <a:r>
            <a:rPr lang="en-GB" sz="1500" b="1" kern="1200" dirty="0"/>
            <a:t>low and statistical uncertainty dominates</a:t>
          </a:r>
          <a:r>
            <a:rPr lang="en-GB" sz="1500" kern="1200" dirty="0"/>
            <a:t> the ghosts/satellites (important at injection)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1" kern="1200" dirty="0"/>
            <a:t>Too high and the detector/TDC miss counts </a:t>
          </a:r>
          <a:r>
            <a:rPr lang="en-GB" sz="1500" kern="1200" dirty="0"/>
            <a:t>Distorting the histogram (important at flat top)</a:t>
          </a:r>
        </a:p>
      </dsp:txBody>
      <dsp:txXfrm>
        <a:off x="0" y="278492"/>
        <a:ext cx="4981174" cy="1606500"/>
      </dsp:txXfrm>
    </dsp:sp>
    <dsp:sp modelId="{A97C08BF-DAE9-409A-85E1-8E84F760AA85}">
      <dsp:nvSpPr>
        <dsp:cNvPr id="0" name=""/>
        <dsp:cNvSpPr/>
      </dsp:nvSpPr>
      <dsp:spPr>
        <a:xfrm>
          <a:off x="249058" y="26842"/>
          <a:ext cx="3486821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94" tIns="0" rIns="13179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Principle</a:t>
          </a:r>
        </a:p>
      </dsp:txBody>
      <dsp:txXfrm>
        <a:off x="273556" y="51340"/>
        <a:ext cx="3437825" cy="452844"/>
      </dsp:txXfrm>
    </dsp:sp>
    <dsp:sp modelId="{C1E695B6-6E1B-4B85-80BA-B9D5726BB44A}">
      <dsp:nvSpPr>
        <dsp:cNvPr id="0" name=""/>
        <dsp:cNvSpPr/>
      </dsp:nvSpPr>
      <dsp:spPr>
        <a:xfrm>
          <a:off x="0" y="2236795"/>
          <a:ext cx="4981174" cy="152617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6594" tIns="354076" rIns="38659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latin typeface="+mn-lt"/>
            </a:rPr>
            <a:t>A series of </a:t>
          </a:r>
          <a:r>
            <a:rPr lang="en-GB" sz="1500" b="1" i="0" kern="1200" dirty="0">
              <a:latin typeface="+mn-lt"/>
            </a:rPr>
            <a:t>filters</a:t>
          </a:r>
          <a:r>
            <a:rPr lang="en-GB" sz="1500" b="0" i="0" kern="1200" dirty="0">
              <a:latin typeface="+mn-lt"/>
            </a:rPr>
            <a:t> on mechanical stages can be introduced reducing the </a:t>
          </a:r>
          <a:r>
            <a:rPr lang="en-GB" sz="1500" b="1" i="0" kern="1200" dirty="0">
              <a:latin typeface="+mn-lt"/>
            </a:rPr>
            <a:t>number of photons to an appropriate level 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500" b="0" i="0" kern="1200" dirty="0">
              <a:latin typeface="+mn-lt"/>
            </a:rPr>
            <a:t>The </a:t>
          </a:r>
          <a:r>
            <a:rPr lang="en-GB" sz="1500" b="1" i="0" kern="1200" dirty="0">
              <a:latin typeface="+mn-lt"/>
            </a:rPr>
            <a:t>long-term alignment</a:t>
          </a:r>
          <a:r>
            <a:rPr lang="en-GB" sz="1500" b="0" i="0" kern="1200" dirty="0">
              <a:latin typeface="+mn-lt"/>
            </a:rPr>
            <a:t> of the optical system is </a:t>
          </a:r>
          <a:r>
            <a:rPr lang="en-GB" sz="1500" b="1" i="0" kern="1200" dirty="0">
              <a:latin typeface="+mn-lt"/>
            </a:rPr>
            <a:t>crucial</a:t>
          </a:r>
          <a:r>
            <a:rPr lang="en-GB" sz="1500" b="0" i="0" kern="1200" dirty="0">
              <a:latin typeface="+mn-lt"/>
            </a:rPr>
            <a:t> </a:t>
          </a:r>
        </a:p>
      </dsp:txBody>
      <dsp:txXfrm>
        <a:off x="0" y="2236795"/>
        <a:ext cx="4981174" cy="1526175"/>
      </dsp:txXfrm>
    </dsp:sp>
    <dsp:sp modelId="{A2DD762F-5DE1-46CA-8798-1FC20E28DC71}">
      <dsp:nvSpPr>
        <dsp:cNvPr id="0" name=""/>
        <dsp:cNvSpPr/>
      </dsp:nvSpPr>
      <dsp:spPr>
        <a:xfrm>
          <a:off x="249058" y="1985873"/>
          <a:ext cx="3486821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94" tIns="0" rIns="131794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Effect </a:t>
          </a:r>
        </a:p>
      </dsp:txBody>
      <dsp:txXfrm>
        <a:off x="273556" y="2010371"/>
        <a:ext cx="3437825" cy="4528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248036"/>
          <a:ext cx="4470362" cy="2551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950" tIns="312420" rIns="34695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b="1" kern="1200" dirty="0">
              <a:latin typeface="+mn-lt"/>
            </a:rPr>
            <a:t>HPM</a:t>
          </a:r>
          <a:r>
            <a:rPr lang="en-GB" sz="1200" kern="1200" dirty="0">
              <a:latin typeface="+mn-lt"/>
            </a:rPr>
            <a:t> combines </a:t>
          </a:r>
        </a:p>
        <a:p>
          <a:pPr marL="360000" lvl="2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Traditional </a:t>
          </a:r>
          <a:r>
            <a:rPr lang="en-GB" sz="1200" b="1" kern="1200" dirty="0">
              <a:latin typeface="+mn-lt"/>
            </a:rPr>
            <a:t>Photon Multiplier </a:t>
          </a:r>
        </a:p>
        <a:p>
          <a:pPr marL="360000" lvl="2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b="1" kern="1200" dirty="0">
              <a:latin typeface="+mn-lt"/>
            </a:rPr>
            <a:t>Avalanche diode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The photons arriving at the </a:t>
          </a:r>
          <a:r>
            <a:rPr lang="en-GB" sz="1200" b="1" kern="1200" dirty="0">
              <a:latin typeface="+mn-lt"/>
            </a:rPr>
            <a:t>HPM liberate a photo electron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Which is accelerated toward an </a:t>
          </a:r>
          <a:r>
            <a:rPr lang="en-GB" sz="1200" b="1" kern="1200" dirty="0">
              <a:latin typeface="+mn-lt"/>
            </a:rPr>
            <a:t>Avalanche diode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Causing the generation of </a:t>
          </a:r>
          <a:r>
            <a:rPr lang="en-GB" sz="1200" b="1" kern="1200" dirty="0">
              <a:latin typeface="+mn-lt"/>
            </a:rPr>
            <a:t>many electron hole pairs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These charge carriers </a:t>
          </a:r>
          <a:r>
            <a:rPr lang="en-GB" sz="1200" b="1" kern="1200" dirty="0">
              <a:latin typeface="+mn-lt"/>
            </a:rPr>
            <a:t>create more electron hole pairs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kern="1200" dirty="0">
              <a:latin typeface="+mn-lt"/>
            </a:rPr>
            <a:t>Further </a:t>
          </a:r>
          <a:r>
            <a:rPr lang="en-GB" sz="1200" b="1" kern="1200" dirty="0">
              <a:latin typeface="+mn-lt"/>
            </a:rPr>
            <a:t>amplifying the signal</a:t>
          </a:r>
        </a:p>
      </dsp:txBody>
      <dsp:txXfrm>
        <a:off x="0" y="248036"/>
        <a:ext cx="4470362" cy="2551500"/>
      </dsp:txXfrm>
    </dsp:sp>
    <dsp:sp modelId="{A97C08BF-DAE9-409A-85E1-8E84F760AA85}">
      <dsp:nvSpPr>
        <dsp:cNvPr id="0" name=""/>
        <dsp:cNvSpPr/>
      </dsp:nvSpPr>
      <dsp:spPr>
        <a:xfrm>
          <a:off x="223518" y="25992"/>
          <a:ext cx="3129253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278" tIns="0" rIns="1182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Principle</a:t>
          </a:r>
        </a:p>
      </dsp:txBody>
      <dsp:txXfrm>
        <a:off x="245134" y="47608"/>
        <a:ext cx="3086021" cy="399568"/>
      </dsp:txXfrm>
    </dsp:sp>
    <dsp:sp modelId="{FCF41EEE-FBEA-42E0-AF08-921956556805}">
      <dsp:nvSpPr>
        <dsp:cNvPr id="0" name=""/>
        <dsp:cNvSpPr/>
      </dsp:nvSpPr>
      <dsp:spPr>
        <a:xfrm>
          <a:off x="0" y="3101293"/>
          <a:ext cx="4470362" cy="567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950" tIns="312420" rIns="34695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GB" sz="1200" b="0" i="0" kern="1200" dirty="0"/>
            <a:t>After pulsing</a:t>
          </a:r>
        </a:p>
      </dsp:txBody>
      <dsp:txXfrm>
        <a:off x="0" y="3101293"/>
        <a:ext cx="4470362" cy="567000"/>
      </dsp:txXfrm>
    </dsp:sp>
    <dsp:sp modelId="{446FE40F-3D9E-4E2F-BB56-04A04EF305FC}">
      <dsp:nvSpPr>
        <dsp:cNvPr id="0" name=""/>
        <dsp:cNvSpPr/>
      </dsp:nvSpPr>
      <dsp:spPr>
        <a:xfrm>
          <a:off x="223518" y="2879893"/>
          <a:ext cx="3129253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278" tIns="0" rIns="118278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GB" sz="1200" b="0" i="0" kern="1200" dirty="0"/>
            <a:t>Dead Time/Pileup</a:t>
          </a:r>
        </a:p>
      </dsp:txBody>
      <dsp:txXfrm>
        <a:off x="245134" y="2901509"/>
        <a:ext cx="308602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9182F-EA02-4175-998E-CB24EDD852D1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D4EF1-2A28-4FC6-A870-9CA398B16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24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408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6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28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689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640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84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49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039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506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578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AC2EC-EBFB-4DDD-A2D1-E972C30CE15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374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Layout" Target="../diagrams/layout8.xml"/><Relationship Id="rId7" Type="http://schemas.openxmlformats.org/officeDocument/2006/relationships/image" Target="../media/image1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7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7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7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7.xml"/><Relationship Id="rId12" Type="http://schemas.openxmlformats.org/officeDocument/2006/relationships/diagramColors" Target="../diagrams/colors17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7.xml"/><Relationship Id="rId11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10" Type="http://schemas.openxmlformats.org/officeDocument/2006/relationships/diagramLayout" Target="../diagrams/layout17.xml"/><Relationship Id="rId4" Type="http://schemas.openxmlformats.org/officeDocument/2006/relationships/diagramData" Target="../diagrams/data17.xml"/><Relationship Id="rId9" Type="http://schemas.openxmlformats.org/officeDocument/2006/relationships/diagramData" Target="../diagrams/data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2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5.jpeg"/><Relationship Id="rId7" Type="http://schemas.openxmlformats.org/officeDocument/2006/relationships/diagramColors" Target="../diagrams/colors19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4" Type="http://schemas.openxmlformats.org/officeDocument/2006/relationships/diagramData" Target="../diagrams/data20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20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3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29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33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26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6.xml"/><Relationship Id="rId3" Type="http://schemas.openxmlformats.org/officeDocument/2006/relationships/image" Target="../media/image36.png"/><Relationship Id="rId7" Type="http://schemas.openxmlformats.org/officeDocument/2006/relationships/diagramQuickStyle" Target="../diagrams/quickStyle26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6.xml"/><Relationship Id="rId5" Type="http://schemas.openxmlformats.org/officeDocument/2006/relationships/diagramData" Target="../diagrams/data27.xml"/><Relationship Id="rId4" Type="http://schemas.openxmlformats.org/officeDocument/2006/relationships/image" Target="../media/image37.png"/><Relationship Id="rId9" Type="http://schemas.microsoft.com/office/2007/relationships/diagramDrawing" Target="../diagrams/drawing2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png"/><Relationship Id="rId7" Type="http://schemas.openxmlformats.org/officeDocument/2006/relationships/image" Target="../media/image310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350.png"/><Relationship Id="rId5" Type="http://schemas.openxmlformats.org/officeDocument/2006/relationships/image" Target="../media/image320.png"/><Relationship Id="rId10" Type="http://schemas.openxmlformats.org/officeDocument/2006/relationships/image" Target="../media/image45.png"/><Relationship Id="rId4" Type="http://schemas.openxmlformats.org/officeDocument/2006/relationships/image" Target="../media/image240.png"/><Relationship Id="rId9" Type="http://schemas.openxmlformats.org/officeDocument/2006/relationships/image" Target="../media/image33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47.png"/><Relationship Id="rId7" Type="http://schemas.openxmlformats.org/officeDocument/2006/relationships/diagramColors" Target="../diagrams/colors27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8.xml"/><Relationship Id="rId9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0.xml"/><Relationship Id="rId3" Type="http://schemas.openxmlformats.org/officeDocument/2006/relationships/diagramLayout" Target="../diagrams/layout28.xml"/><Relationship Id="rId7" Type="http://schemas.openxmlformats.org/officeDocument/2006/relationships/diagramData" Target="../diagrams/data24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10" Type="http://schemas.openxmlformats.org/officeDocument/2006/relationships/diagramColors" Target="../diagrams/colors240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29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0.xml"/><Relationship Id="rId3" Type="http://schemas.openxmlformats.org/officeDocument/2006/relationships/diagramData" Target="../diagrams/data31.xml"/><Relationship Id="rId7" Type="http://schemas.microsoft.com/office/2007/relationships/diagramDrawing" Target="../diagrams/drawing30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0.xml"/><Relationship Id="rId11" Type="http://schemas.openxmlformats.org/officeDocument/2006/relationships/diagramColors" Target="../diagrams/colors270.xml"/><Relationship Id="rId5" Type="http://schemas.openxmlformats.org/officeDocument/2006/relationships/diagramQuickStyle" Target="../diagrams/quickStyle30.xml"/><Relationship Id="rId10" Type="http://schemas.openxmlformats.org/officeDocument/2006/relationships/diagramQuickStyle" Target="../diagrams/quickStyle270.xml"/><Relationship Id="rId4" Type="http://schemas.openxmlformats.org/officeDocument/2006/relationships/diagramLayout" Target="../diagrams/layout30.xml"/><Relationship Id="rId9" Type="http://schemas.openxmlformats.org/officeDocument/2006/relationships/diagramLayout" Target="../diagrams/layout27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2.xml"/><Relationship Id="rId7" Type="http://schemas.microsoft.com/office/2007/relationships/diagramDrawing" Target="../diagrams/drawing3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0.xml"/><Relationship Id="rId3" Type="http://schemas.openxmlformats.org/officeDocument/2006/relationships/diagramData" Target="../diagrams/data33.xml"/><Relationship Id="rId7" Type="http://schemas.microsoft.com/office/2007/relationships/diagramDrawing" Target="../diagrams/drawing32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2.xml"/><Relationship Id="rId11" Type="http://schemas.openxmlformats.org/officeDocument/2006/relationships/diagramColors" Target="../diagrams/colors290.xml"/><Relationship Id="rId5" Type="http://schemas.openxmlformats.org/officeDocument/2006/relationships/diagramQuickStyle" Target="../diagrams/quickStyle32.xml"/><Relationship Id="rId10" Type="http://schemas.openxmlformats.org/officeDocument/2006/relationships/diagramQuickStyle" Target="../diagrams/quickStyle290.xml"/><Relationship Id="rId4" Type="http://schemas.openxmlformats.org/officeDocument/2006/relationships/diagramLayout" Target="../diagrams/layout32.xml"/><Relationship Id="rId9" Type="http://schemas.openxmlformats.org/officeDocument/2006/relationships/diagramLayout" Target="../diagrams/layout29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3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3.xml"/><Relationship Id="rId5" Type="http://schemas.openxmlformats.org/officeDocument/2006/relationships/diagramQuickStyle" Target="../diagrams/quickStyle33.xml"/><Relationship Id="rId4" Type="http://schemas.openxmlformats.org/officeDocument/2006/relationships/diagramLayout" Target="../diagrams/layout3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2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71AC-08C6-4E72-B2BA-E4BF12575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00" y="3600"/>
            <a:ext cx="8226854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GB" sz="3200" dirty="0"/>
              <a:t>Fibre Dispersion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4ADE3-1AD8-45EF-868E-06A67D584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101CEA-6E62-4D57-8D24-83BB3D0C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3784" y="1014024"/>
            <a:ext cx="3857625" cy="1181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26C7B2-4369-4788-B76A-5C1A7C5A8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03" t="17500" r="10030" b="20833"/>
          <a:stretch/>
        </p:blipFill>
        <p:spPr>
          <a:xfrm>
            <a:off x="5281452" y="2350295"/>
            <a:ext cx="3477242" cy="18768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9E6AE4-C126-40BE-B588-D5924B402BC3}"/>
              </a:ext>
            </a:extLst>
          </p:cNvPr>
          <p:cNvSpPr txBox="1"/>
          <p:nvPr/>
        </p:nvSpPr>
        <p:spPr>
          <a:xfrm>
            <a:off x="6677173" y="3086705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Step index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E023EB-9AA0-46D5-97FA-FDA42DF2B685}"/>
              </a:ext>
            </a:extLst>
          </p:cNvPr>
          <p:cNvSpPr/>
          <p:nvPr/>
        </p:nvSpPr>
        <p:spPr>
          <a:xfrm>
            <a:off x="6603131" y="4119386"/>
            <a:ext cx="83388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 Graded index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9EAD0027-FC74-41AD-8E7A-B4ECDB5F06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aphicFrame>
        <p:nvGraphicFramePr>
          <p:cNvPr id="3" name="Content Placeholder 9">
            <a:extLst>
              <a:ext uri="{FF2B5EF4-FFF2-40B4-BE49-F238E27FC236}">
                <a16:creationId xmlns:a16="http://schemas.microsoft.com/office/drawing/2014/main" id="{4F4385C4-452E-B6E0-EE2F-9C24A3743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259127"/>
              </p:ext>
            </p:extLst>
          </p:nvPr>
        </p:nvGraphicFramePr>
        <p:xfrm>
          <a:off x="-7391" y="590400"/>
          <a:ext cx="4981174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1A666A2-D93A-9144-AA53-209230AECC68}"/>
              </a:ext>
            </a:extLst>
          </p:cNvPr>
          <p:cNvSpPr/>
          <p:nvPr/>
        </p:nvSpPr>
        <p:spPr>
          <a:xfrm>
            <a:off x="7977351" y="3600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A8366F-6EEB-F2C5-0232-42E6D6A0CAE1}"/>
              </a:ext>
            </a:extLst>
          </p:cNvPr>
          <p:cNvSpPr txBox="1"/>
          <p:nvPr/>
        </p:nvSpPr>
        <p:spPr>
          <a:xfrm>
            <a:off x="7998275" y="1446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</p:spTree>
    <p:extLst>
      <p:ext uri="{BB962C8B-B14F-4D97-AF65-F5344CB8AC3E}">
        <p14:creationId xmlns:p14="http://schemas.microsoft.com/office/powerpoint/2010/main" val="2342417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71AC-08C6-4E72-B2BA-E4BF12575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00" y="3600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Counting rate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4ADE3-1AD8-45EF-868E-06A67D584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9EAD0027-FC74-41AD-8E7A-B4ECDB5F06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aphicFrame>
        <p:nvGraphicFramePr>
          <p:cNvPr id="3" name="Content Placeholder 9">
            <a:extLst>
              <a:ext uri="{FF2B5EF4-FFF2-40B4-BE49-F238E27FC236}">
                <a16:creationId xmlns:a16="http://schemas.microsoft.com/office/drawing/2014/main" id="{4F4385C4-452E-B6E0-EE2F-9C24A3743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54365"/>
              </p:ext>
            </p:extLst>
          </p:nvPr>
        </p:nvGraphicFramePr>
        <p:xfrm>
          <a:off x="-7391" y="590400"/>
          <a:ext cx="4981174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DB876DF-B356-46D0-5F39-2B50939AFF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8061" y="448833"/>
            <a:ext cx="2050669" cy="395436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D649F2-CB07-20C8-1A22-098C0613AA51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E242B3-175A-9BD3-A79C-F9A9D81F9C19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</p:spTree>
    <p:extLst>
      <p:ext uri="{BB962C8B-B14F-4D97-AF65-F5344CB8AC3E}">
        <p14:creationId xmlns:p14="http://schemas.microsoft.com/office/powerpoint/2010/main" val="2863820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09825"/>
            <a:ext cx="8226854" cy="1167810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GB" sz="3200" dirty="0"/>
              <a:t>Detector Performance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B094AC5-C143-0919-36A2-5C4060CBFAB0}"/>
              </a:ext>
            </a:extLst>
          </p:cNvPr>
          <p:cNvGrpSpPr/>
          <p:nvPr/>
        </p:nvGrpSpPr>
        <p:grpSpPr>
          <a:xfrm>
            <a:off x="3590006" y="2643634"/>
            <a:ext cx="1756800" cy="894150"/>
            <a:chOff x="532800" y="1677600"/>
            <a:chExt cx="1756800" cy="89415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785F022-6C64-C81B-CCD9-4DBD8A071AAE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991EDD-56D6-4029-4224-72C1C103C80E}"/>
                </a:ext>
              </a:extLst>
            </p:cNvPr>
            <p:cNvSpPr txBox="1"/>
            <p:nvPr/>
          </p:nvSpPr>
          <p:spPr>
            <a:xfrm>
              <a:off x="662400" y="1940009"/>
              <a:ext cx="149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After Pulsing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986391-412F-5412-60E6-30411210EAFF}"/>
              </a:ext>
            </a:extLst>
          </p:cNvPr>
          <p:cNvGrpSpPr/>
          <p:nvPr/>
        </p:nvGrpSpPr>
        <p:grpSpPr>
          <a:xfrm>
            <a:off x="1571510" y="2643634"/>
            <a:ext cx="1756800" cy="894150"/>
            <a:chOff x="532800" y="1677600"/>
            <a:chExt cx="1756800" cy="89415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5DD8FCA-E596-9514-99F5-58AA790B1EE5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E046BA-C033-14DB-5411-FBD68C5B1F17}"/>
                </a:ext>
              </a:extLst>
            </p:cNvPr>
            <p:cNvSpPr txBox="1"/>
            <p:nvPr/>
          </p:nvSpPr>
          <p:spPr>
            <a:xfrm>
              <a:off x="648828" y="1963958"/>
              <a:ext cx="1497600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/>
                <a:t> Dead Time 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F8A7BA5-2EC1-18FF-02BF-86668861348E}"/>
              </a:ext>
            </a:extLst>
          </p:cNvPr>
          <p:cNvCxnSpPr>
            <a:cxnSpLocks/>
            <a:stCxn id="32" idx="2"/>
            <a:endCxn id="13" idx="0"/>
          </p:cNvCxnSpPr>
          <p:nvPr/>
        </p:nvCxnSpPr>
        <p:spPr>
          <a:xfrm>
            <a:off x="3174286" y="1880550"/>
            <a:ext cx="1294120" cy="763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4457399-6D28-6EBE-FB88-A4516DDF1C84}"/>
              </a:ext>
            </a:extLst>
          </p:cNvPr>
          <p:cNvCxnSpPr>
            <a:cxnSpLocks/>
            <a:stCxn id="32" idx="2"/>
            <a:endCxn id="26" idx="0"/>
          </p:cNvCxnSpPr>
          <p:nvPr/>
        </p:nvCxnSpPr>
        <p:spPr>
          <a:xfrm flipH="1">
            <a:off x="2449910" y="1880550"/>
            <a:ext cx="724376" cy="763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A226007-1DE6-0756-78D0-CBCE3570629E}"/>
              </a:ext>
            </a:extLst>
          </p:cNvPr>
          <p:cNvSpPr/>
          <p:nvPr/>
        </p:nvSpPr>
        <p:spPr>
          <a:xfrm>
            <a:off x="1142561" y="1230096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DFB99F-5715-2AA0-E9DC-8E72B732BE1C}"/>
              </a:ext>
            </a:extLst>
          </p:cNvPr>
          <p:cNvSpPr txBox="1"/>
          <p:nvPr/>
        </p:nvSpPr>
        <p:spPr>
          <a:xfrm>
            <a:off x="1163485" y="137115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954FD99-F372-A651-57E3-D62D39D24647}"/>
              </a:ext>
            </a:extLst>
          </p:cNvPr>
          <p:cNvSpPr/>
          <p:nvPr/>
        </p:nvSpPr>
        <p:spPr>
          <a:xfrm>
            <a:off x="2590961" y="1226281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BCE607-375F-77CC-A543-3DFE1F5A812B}"/>
              </a:ext>
            </a:extLst>
          </p:cNvPr>
          <p:cNvSpPr txBox="1"/>
          <p:nvPr/>
        </p:nvSpPr>
        <p:spPr>
          <a:xfrm>
            <a:off x="2611885" y="1367337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EBF791D2-A0EA-1B64-037D-5BF15F327AE0}"/>
              </a:ext>
            </a:extLst>
          </p:cNvPr>
          <p:cNvSpPr/>
          <p:nvPr/>
        </p:nvSpPr>
        <p:spPr>
          <a:xfrm>
            <a:off x="2331285" y="1418240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2AE6E3D-FA1D-7F64-1159-23D82C1F6C13}"/>
              </a:ext>
            </a:extLst>
          </p:cNvPr>
          <p:cNvSpPr/>
          <p:nvPr/>
        </p:nvSpPr>
        <p:spPr>
          <a:xfrm>
            <a:off x="4046560" y="1221734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82774-B6B9-94D2-B5C1-0F7564D90FEA}"/>
              </a:ext>
            </a:extLst>
          </p:cNvPr>
          <p:cNvSpPr txBox="1"/>
          <p:nvPr/>
        </p:nvSpPr>
        <p:spPr>
          <a:xfrm>
            <a:off x="4067484" y="1362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AF7845A-1D9F-ABB4-46C4-B9149506FBC9}"/>
              </a:ext>
            </a:extLst>
          </p:cNvPr>
          <p:cNvSpPr/>
          <p:nvPr/>
        </p:nvSpPr>
        <p:spPr>
          <a:xfrm>
            <a:off x="3779684" y="1413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B6B7059-D016-C014-C251-1FA1B2BEFD10}"/>
              </a:ext>
            </a:extLst>
          </p:cNvPr>
          <p:cNvSpPr/>
          <p:nvPr/>
        </p:nvSpPr>
        <p:spPr>
          <a:xfrm>
            <a:off x="5494960" y="1215734"/>
            <a:ext cx="1166649" cy="654269"/>
          </a:xfrm>
          <a:prstGeom prst="roundRect">
            <a:avLst/>
          </a:prstGeom>
          <a:solidFill>
            <a:srgbClr val="FFC000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A59EF-9EA9-E2B0-CC58-276823BA3352}"/>
              </a:ext>
            </a:extLst>
          </p:cNvPr>
          <p:cNvSpPr txBox="1"/>
          <p:nvPr/>
        </p:nvSpPr>
        <p:spPr>
          <a:xfrm>
            <a:off x="5515884" y="1356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963B890-AE5B-C4FF-48AC-9B0A5194CACE}"/>
              </a:ext>
            </a:extLst>
          </p:cNvPr>
          <p:cNvSpPr/>
          <p:nvPr/>
        </p:nvSpPr>
        <p:spPr>
          <a:xfrm>
            <a:off x="5228084" y="1407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519144-B7F0-32B9-44B5-95BF34898890}"/>
              </a:ext>
            </a:extLst>
          </p:cNvPr>
          <p:cNvSpPr/>
          <p:nvPr/>
        </p:nvSpPr>
        <p:spPr>
          <a:xfrm>
            <a:off x="6950064" y="1217822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EF49E-F6D6-2270-1222-9AC34B6B7973}"/>
              </a:ext>
            </a:extLst>
          </p:cNvPr>
          <p:cNvSpPr txBox="1"/>
          <p:nvPr/>
        </p:nvSpPr>
        <p:spPr>
          <a:xfrm>
            <a:off x="6970988" y="1358878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C650F3-0D2B-6D21-8810-AB287B7EAD40}"/>
              </a:ext>
            </a:extLst>
          </p:cNvPr>
          <p:cNvSpPr/>
          <p:nvPr/>
        </p:nvSpPr>
        <p:spPr>
          <a:xfrm>
            <a:off x="6683188" y="1409781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9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745" y="13854"/>
            <a:ext cx="8386182" cy="705332"/>
          </a:xfrm>
        </p:spPr>
        <p:txBody>
          <a:bodyPr vert="horz" lIns="45720" rIns="45720" anchor="ctr">
            <a:normAutofit/>
          </a:bodyPr>
          <a:lstStyle/>
          <a:p>
            <a:r>
              <a:rPr lang="en-GB" sz="3200" dirty="0"/>
              <a:t>Hybrid Photo Multiplier (HPM)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0DE0130A-D761-4F34-8B19-438E3483D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535" y="1105029"/>
            <a:ext cx="3919049" cy="2434680"/>
          </a:xfrm>
          <a:prstGeom prst="rect">
            <a:avLst/>
          </a:prstGeom>
        </p:spPr>
      </p:pic>
      <p:graphicFrame>
        <p:nvGraphicFramePr>
          <p:cNvPr id="12" name="Content Placeholder 9">
            <a:extLst>
              <a:ext uri="{FF2B5EF4-FFF2-40B4-BE49-F238E27FC236}">
                <a16:creationId xmlns:a16="http://schemas.microsoft.com/office/drawing/2014/main" id="{BF402C12-1738-43E3-8839-28515DD3C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087948"/>
              </p:ext>
            </p:extLst>
          </p:nvPr>
        </p:nvGraphicFramePr>
        <p:xfrm>
          <a:off x="287416" y="681471"/>
          <a:ext cx="4470362" cy="3694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0E15489A-1FA1-42C6-9500-C10B170661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0FE19E-1D9B-F0B3-E7DE-FE9769CEE8F1}"/>
              </a:ext>
            </a:extLst>
          </p:cNvPr>
          <p:cNvSpPr/>
          <p:nvPr/>
        </p:nvSpPr>
        <p:spPr>
          <a:xfrm>
            <a:off x="214745" y="3539709"/>
            <a:ext cx="4917694" cy="8914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EA29CFD-5BCB-7FCD-712D-724EB35B0C57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E8AC4-0858-1E5B-DE30-3288BFE8577E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</p:spTree>
    <p:extLst>
      <p:ext uri="{BB962C8B-B14F-4D97-AF65-F5344CB8AC3E}">
        <p14:creationId xmlns:p14="http://schemas.microsoft.com/office/powerpoint/2010/main" val="1281391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282" y="20781"/>
            <a:ext cx="8355010" cy="705332"/>
          </a:xfrm>
        </p:spPr>
        <p:txBody>
          <a:bodyPr>
            <a:normAutofit/>
          </a:bodyPr>
          <a:lstStyle/>
          <a:p>
            <a:r>
              <a:rPr lang="en-GB" sz="3200" dirty="0"/>
              <a:t>Deadtime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8E4DCFDB-E2F0-4723-AB8C-9BDC910B6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594" y="1293316"/>
            <a:ext cx="4107681" cy="2556868"/>
          </a:xfrm>
          <a:prstGeom prst="rect">
            <a:avLst/>
          </a:prstGeom>
        </p:spPr>
      </p:pic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0626B31-4B0F-49F3-AD4C-CDEE3DF69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489957"/>
              </p:ext>
            </p:extLst>
          </p:nvPr>
        </p:nvGraphicFramePr>
        <p:xfrm>
          <a:off x="287338" y="863273"/>
          <a:ext cx="4395275" cy="311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76B2C12-2820-40CA-A427-8F5423AA6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1610BD9-EB52-89B4-849F-C2B1139120A3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7DE0F-9C6E-87B2-CF53-109C66B9306C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2AC038-4356-DBF9-CB01-7A1E6BB41B93}"/>
              </a:ext>
            </a:extLst>
          </p:cNvPr>
          <p:cNvSpPr txBox="1"/>
          <p:nvPr/>
        </p:nvSpPr>
        <p:spPr>
          <a:xfrm>
            <a:off x="4781761" y="2071619"/>
            <a:ext cx="566117" cy="192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650" dirty="0">
                <a:solidFill>
                  <a:schemeClr val="accent6"/>
                </a:solidFill>
                <a:cs typeface="Arial"/>
              </a:rPr>
              <a:t>photon</a:t>
            </a:r>
            <a:endParaRPr lang="en-GB" sz="6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05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D3CD846-82EE-FA36-D824-FDEB3CCCD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059" y="1293316"/>
            <a:ext cx="4176216" cy="255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282" y="20781"/>
            <a:ext cx="8355010" cy="705332"/>
          </a:xfrm>
        </p:spPr>
        <p:txBody>
          <a:bodyPr>
            <a:normAutofit/>
          </a:bodyPr>
          <a:lstStyle/>
          <a:p>
            <a:r>
              <a:rPr lang="en-GB" sz="3200" dirty="0"/>
              <a:t>Deadtime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0626B31-4B0F-49F3-AD4C-CDEE3DF69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918142"/>
              </p:ext>
            </p:extLst>
          </p:nvPr>
        </p:nvGraphicFramePr>
        <p:xfrm>
          <a:off x="287338" y="863273"/>
          <a:ext cx="4395275" cy="311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76B2C12-2820-40CA-A427-8F5423AA6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521901-D96E-CF39-0713-ECC318F5386B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22E2D4-1750-1BD9-1C80-6CE0AB2B66B0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</p:spTree>
    <p:extLst>
      <p:ext uri="{BB962C8B-B14F-4D97-AF65-F5344CB8AC3E}">
        <p14:creationId xmlns:p14="http://schemas.microsoft.com/office/powerpoint/2010/main" val="3176898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D3CD846-82EE-FA36-D824-FDEB3CCCD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059" y="1293316"/>
            <a:ext cx="4176216" cy="255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282" y="20781"/>
            <a:ext cx="8355010" cy="705332"/>
          </a:xfrm>
        </p:spPr>
        <p:txBody>
          <a:bodyPr>
            <a:normAutofit/>
          </a:bodyPr>
          <a:lstStyle/>
          <a:p>
            <a:r>
              <a:rPr lang="en-GB" sz="3200" dirty="0"/>
              <a:t>Deadtime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0626B31-4B0F-49F3-AD4C-CDEE3DF69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62475"/>
              </p:ext>
            </p:extLst>
          </p:nvPr>
        </p:nvGraphicFramePr>
        <p:xfrm>
          <a:off x="287338" y="863273"/>
          <a:ext cx="4395275" cy="311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676B2C12-2820-40CA-A427-8F5423AA6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FC04DE9-E06F-9EFD-7F8F-C1B978486733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250E66-2684-D625-BBA8-3241FBB5FCA2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</p:spTree>
    <p:extLst>
      <p:ext uri="{BB962C8B-B14F-4D97-AF65-F5344CB8AC3E}">
        <p14:creationId xmlns:p14="http://schemas.microsoft.com/office/powerpoint/2010/main" val="3380140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5487741-A6E3-47A1-8C53-FF4FFD758C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872137"/>
              </p:ext>
            </p:extLst>
          </p:nvPr>
        </p:nvGraphicFramePr>
        <p:xfrm>
          <a:off x="287339" y="745033"/>
          <a:ext cx="4334515" cy="345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C49365AD-0CF3-4C34-B1F5-8B06AEDCE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B8124B-BFBB-1ADE-B73D-AED93EAD9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989" y="1365492"/>
            <a:ext cx="4180672" cy="25596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FB69F48-36C2-EAD0-7552-A0B68A8AA910}"/>
              </a:ext>
            </a:extLst>
          </p:cNvPr>
          <p:cNvGrpSpPr/>
          <p:nvPr/>
        </p:nvGrpSpPr>
        <p:grpSpPr>
          <a:xfrm>
            <a:off x="4675989" y="1365492"/>
            <a:ext cx="4180672" cy="2559600"/>
            <a:chOff x="4675989" y="1317217"/>
            <a:chExt cx="4180672" cy="25596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CB8C1F9-2513-D00D-7848-4FBED9804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75989" y="1317217"/>
              <a:ext cx="4180672" cy="25596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658470-19B2-F0A4-33BC-527C56A78360}"/>
                </a:ext>
              </a:extLst>
            </p:cNvPr>
            <p:cNvSpPr/>
            <p:nvPr/>
          </p:nvSpPr>
          <p:spPr>
            <a:xfrm>
              <a:off x="5774403" y="2503357"/>
              <a:ext cx="775312" cy="194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7F124F9-A078-4F0F-5C42-4EB3F9A64A0C}"/>
                </a:ext>
              </a:extLst>
            </p:cNvPr>
            <p:cNvSpPr/>
            <p:nvPr/>
          </p:nvSpPr>
          <p:spPr>
            <a:xfrm flipH="1">
              <a:off x="5889271" y="2532590"/>
              <a:ext cx="775312" cy="128854"/>
            </a:xfrm>
            <a:prstGeom prst="rightArrow">
              <a:avLst/>
            </a:prstGeom>
            <a:ln w="635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BBCDFC-7E6E-9C99-BAF9-E8074377D2EF}"/>
              </a:ext>
            </a:extLst>
          </p:cNvPr>
          <p:cNvSpPr/>
          <p:nvPr/>
        </p:nvSpPr>
        <p:spPr>
          <a:xfrm>
            <a:off x="4675989" y="2405921"/>
            <a:ext cx="480627" cy="734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23F1FE6-8778-FA64-7210-A1CD581267EA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3429F9-47DD-74C3-68E8-96D6D80DD04B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87" name="Title 1">
            <a:extLst>
              <a:ext uri="{FF2B5EF4-FFF2-40B4-BE49-F238E27FC236}">
                <a16:creationId xmlns:a16="http://schemas.microsoft.com/office/drawing/2014/main" id="{9FC230AE-C936-A351-EB1F-1C8AB85807DE}"/>
              </a:ext>
            </a:extLst>
          </p:cNvPr>
          <p:cNvSpPr txBox="1">
            <a:spLocks/>
          </p:cNvSpPr>
          <p:nvPr/>
        </p:nvSpPr>
        <p:spPr>
          <a:xfrm>
            <a:off x="247948" y="1576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After-pulsing</a:t>
            </a:r>
          </a:p>
        </p:txBody>
      </p:sp>
    </p:spTree>
    <p:extLst>
      <p:ext uri="{BB962C8B-B14F-4D97-AF65-F5344CB8AC3E}">
        <p14:creationId xmlns:p14="http://schemas.microsoft.com/office/powerpoint/2010/main" val="657208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5487741-A6E3-47A1-8C53-FF4FFD758C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046890"/>
              </p:ext>
            </p:extLst>
          </p:nvPr>
        </p:nvGraphicFramePr>
        <p:xfrm>
          <a:off x="287339" y="745033"/>
          <a:ext cx="4334515" cy="345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C49365AD-0CF3-4C34-B1F5-8B06AEDCE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B8124B-BFBB-1ADE-B73D-AED93EAD9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988" y="1365492"/>
            <a:ext cx="4180672" cy="25596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FB69F48-36C2-EAD0-7552-A0B68A8AA910}"/>
              </a:ext>
            </a:extLst>
          </p:cNvPr>
          <p:cNvGrpSpPr/>
          <p:nvPr/>
        </p:nvGrpSpPr>
        <p:grpSpPr>
          <a:xfrm>
            <a:off x="5774674" y="2551633"/>
            <a:ext cx="890180" cy="194873"/>
            <a:chOff x="5774403" y="2503357"/>
            <a:chExt cx="890180" cy="19487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658470-19B2-F0A4-33BC-527C56A78360}"/>
                </a:ext>
              </a:extLst>
            </p:cNvPr>
            <p:cNvSpPr/>
            <p:nvPr/>
          </p:nvSpPr>
          <p:spPr>
            <a:xfrm>
              <a:off x="5774403" y="2503357"/>
              <a:ext cx="775312" cy="194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7F124F9-A078-4F0F-5C42-4EB3F9A64A0C}"/>
                </a:ext>
              </a:extLst>
            </p:cNvPr>
            <p:cNvSpPr/>
            <p:nvPr/>
          </p:nvSpPr>
          <p:spPr>
            <a:xfrm>
              <a:off x="5889271" y="2532590"/>
              <a:ext cx="775312" cy="128854"/>
            </a:xfrm>
            <a:prstGeom prst="rightArrow">
              <a:avLst/>
            </a:prstGeom>
            <a:ln w="635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BBCDFC-7E6E-9C99-BAF9-E8074377D2EF}"/>
              </a:ext>
            </a:extLst>
          </p:cNvPr>
          <p:cNvSpPr/>
          <p:nvPr/>
        </p:nvSpPr>
        <p:spPr>
          <a:xfrm>
            <a:off x="4675989" y="2405921"/>
            <a:ext cx="480627" cy="734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D53D7F-A24F-4A94-FD88-227C3A033CEC}"/>
              </a:ext>
            </a:extLst>
          </p:cNvPr>
          <p:cNvSpPr/>
          <p:nvPr/>
        </p:nvSpPr>
        <p:spPr>
          <a:xfrm>
            <a:off x="6691921" y="2551633"/>
            <a:ext cx="148807" cy="19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AFAF6A-D1D7-D01D-6430-550658ACED84}"/>
              </a:ext>
            </a:extLst>
          </p:cNvPr>
          <p:cNvSpPr/>
          <p:nvPr/>
        </p:nvSpPr>
        <p:spPr>
          <a:xfrm>
            <a:off x="6868065" y="2433790"/>
            <a:ext cx="299437" cy="423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0C8AC7-C724-8D92-1EF3-14509E8E1685}"/>
              </a:ext>
            </a:extLst>
          </p:cNvPr>
          <p:cNvSpPr/>
          <p:nvPr/>
        </p:nvSpPr>
        <p:spPr>
          <a:xfrm>
            <a:off x="7194838" y="1476375"/>
            <a:ext cx="896013" cy="2338388"/>
          </a:xfrm>
          <a:prstGeom prst="rect">
            <a:avLst/>
          </a:prstGeom>
          <a:solidFill>
            <a:srgbClr val="A8CE97"/>
          </a:solidFill>
          <a:ln>
            <a:solidFill>
              <a:srgbClr val="A8CE9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8F8FFA-4B03-D21B-146E-1E14B1BAB4E1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4639CC-08D3-0B02-B28A-8CBFB78205DB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4C8ECC24-8E34-1786-9E09-A523FE9FF2AF}"/>
              </a:ext>
            </a:extLst>
          </p:cNvPr>
          <p:cNvSpPr txBox="1">
            <a:spLocks/>
          </p:cNvSpPr>
          <p:nvPr/>
        </p:nvSpPr>
        <p:spPr>
          <a:xfrm>
            <a:off x="247948" y="1576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After-pulsing</a:t>
            </a:r>
          </a:p>
        </p:txBody>
      </p:sp>
    </p:spTree>
    <p:extLst>
      <p:ext uri="{BB962C8B-B14F-4D97-AF65-F5344CB8AC3E}">
        <p14:creationId xmlns:p14="http://schemas.microsoft.com/office/powerpoint/2010/main" val="3889878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5487741-A6E3-47A1-8C53-FF4FFD758C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989784"/>
              </p:ext>
            </p:extLst>
          </p:nvPr>
        </p:nvGraphicFramePr>
        <p:xfrm>
          <a:off x="287339" y="745033"/>
          <a:ext cx="4334515" cy="345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C49365AD-0CF3-4C34-B1F5-8B06AEDCE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B8124B-BFBB-1ADE-B73D-AED93EAD9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988" y="1365492"/>
            <a:ext cx="4180672" cy="25596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FB69F48-36C2-EAD0-7552-A0B68A8AA910}"/>
              </a:ext>
            </a:extLst>
          </p:cNvPr>
          <p:cNvGrpSpPr/>
          <p:nvPr/>
        </p:nvGrpSpPr>
        <p:grpSpPr>
          <a:xfrm>
            <a:off x="5774674" y="2551633"/>
            <a:ext cx="890180" cy="194873"/>
            <a:chOff x="5774403" y="2503357"/>
            <a:chExt cx="890180" cy="19487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658470-19B2-F0A4-33BC-527C56A78360}"/>
                </a:ext>
              </a:extLst>
            </p:cNvPr>
            <p:cNvSpPr/>
            <p:nvPr/>
          </p:nvSpPr>
          <p:spPr>
            <a:xfrm>
              <a:off x="5774403" y="2503357"/>
              <a:ext cx="775312" cy="194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7F124F9-A078-4F0F-5C42-4EB3F9A64A0C}"/>
                </a:ext>
              </a:extLst>
            </p:cNvPr>
            <p:cNvSpPr/>
            <p:nvPr/>
          </p:nvSpPr>
          <p:spPr>
            <a:xfrm>
              <a:off x="5889271" y="2532590"/>
              <a:ext cx="775312" cy="128854"/>
            </a:xfrm>
            <a:prstGeom prst="rightArrow">
              <a:avLst/>
            </a:prstGeom>
            <a:ln w="635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BBCDFC-7E6E-9C99-BAF9-E8074377D2EF}"/>
              </a:ext>
            </a:extLst>
          </p:cNvPr>
          <p:cNvSpPr/>
          <p:nvPr/>
        </p:nvSpPr>
        <p:spPr>
          <a:xfrm>
            <a:off x="4675989" y="2405921"/>
            <a:ext cx="480627" cy="734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E329CC2-DCB0-5DEA-250E-952F2DB9B89D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C4B2E2-7BBA-0947-2A58-D5975EF09AB4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0D9E4354-A4A7-404D-CAC2-1395C896BA0F}"/>
              </a:ext>
            </a:extLst>
          </p:cNvPr>
          <p:cNvSpPr txBox="1">
            <a:spLocks/>
          </p:cNvSpPr>
          <p:nvPr/>
        </p:nvSpPr>
        <p:spPr>
          <a:xfrm>
            <a:off x="247948" y="1576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After-pulsing</a:t>
            </a:r>
          </a:p>
        </p:txBody>
      </p:sp>
    </p:spTree>
    <p:extLst>
      <p:ext uri="{BB962C8B-B14F-4D97-AF65-F5344CB8AC3E}">
        <p14:creationId xmlns:p14="http://schemas.microsoft.com/office/powerpoint/2010/main" val="391202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pPr algn="ctr"/>
            <a:r>
              <a:rPr lang="en-GB" dirty="0"/>
              <a:t>Performance Analysis of the BSRL and Possible Improvements </a:t>
            </a:r>
            <a:endParaRPr lang="es-E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815340" y="3878622"/>
            <a:ext cx="3606982" cy="31474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1100" dirty="0"/>
              <a:t>Alexander JURY, </a:t>
            </a:r>
            <a:r>
              <a:rPr lang="en-US" sz="1200" dirty="0"/>
              <a:t>Manuel GONZALEZ BERGES,</a:t>
            </a:r>
            <a:br>
              <a:rPr lang="en-US" sz="1200" dirty="0"/>
            </a:br>
            <a:r>
              <a:rPr lang="en-US" sz="1200" dirty="0"/>
              <a:t>Stefano MAZZONI</a:t>
            </a:r>
            <a:endParaRPr lang="en-US" dirty="0">
              <a:cs typeface="Arial"/>
            </a:endParaRPr>
          </a:p>
          <a:p>
            <a:pPr algn="ctr"/>
            <a:endParaRPr lang="en-US" dirty="0">
              <a:cs typeface="Arial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25E11F7D-3660-4146-A697-F5E85C53F0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11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48" y="1576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After-pulsing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5487741-A6E3-47A1-8C53-FF4FFD758C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114793"/>
              </p:ext>
            </p:extLst>
          </p:nvPr>
        </p:nvGraphicFramePr>
        <p:xfrm>
          <a:off x="287339" y="745033"/>
          <a:ext cx="4334515" cy="345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C49365AD-0CF3-4C34-B1F5-8B06AEDCE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B8124B-BFBB-1ADE-B73D-AED93EAD9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989" y="1365492"/>
            <a:ext cx="4180672" cy="25596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FB69F48-36C2-EAD0-7552-A0B68A8AA910}"/>
              </a:ext>
            </a:extLst>
          </p:cNvPr>
          <p:cNvGrpSpPr/>
          <p:nvPr/>
        </p:nvGrpSpPr>
        <p:grpSpPr>
          <a:xfrm>
            <a:off x="4675989" y="1365492"/>
            <a:ext cx="4180672" cy="2559600"/>
            <a:chOff x="4675989" y="1317217"/>
            <a:chExt cx="4180672" cy="25596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CB8C1F9-2513-D00D-7848-4FBED9804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75989" y="1317217"/>
              <a:ext cx="4180672" cy="25596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658470-19B2-F0A4-33BC-527C56A78360}"/>
                </a:ext>
              </a:extLst>
            </p:cNvPr>
            <p:cNvSpPr/>
            <p:nvPr/>
          </p:nvSpPr>
          <p:spPr>
            <a:xfrm>
              <a:off x="5774403" y="2503357"/>
              <a:ext cx="775312" cy="194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7F124F9-A078-4F0F-5C42-4EB3F9A64A0C}"/>
                </a:ext>
              </a:extLst>
            </p:cNvPr>
            <p:cNvSpPr/>
            <p:nvPr/>
          </p:nvSpPr>
          <p:spPr>
            <a:xfrm flipH="1">
              <a:off x="5889271" y="2532590"/>
              <a:ext cx="775312" cy="128854"/>
            </a:xfrm>
            <a:prstGeom prst="rightArrow">
              <a:avLst/>
            </a:prstGeom>
            <a:ln w="635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BBCDFC-7E6E-9C99-BAF9-E8074377D2EF}"/>
              </a:ext>
            </a:extLst>
          </p:cNvPr>
          <p:cNvSpPr/>
          <p:nvPr/>
        </p:nvSpPr>
        <p:spPr>
          <a:xfrm>
            <a:off x="4675989" y="2405921"/>
            <a:ext cx="480627" cy="734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1724BD-5E08-ECF4-0B2D-DBBF2A294970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FB0503-DCCC-7F1E-0D60-E388FD8F53B4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</p:spTree>
    <p:extLst>
      <p:ext uri="{BB962C8B-B14F-4D97-AF65-F5344CB8AC3E}">
        <p14:creationId xmlns:p14="http://schemas.microsoft.com/office/powerpoint/2010/main" val="3812871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0EAD8-D44E-E02C-96C2-3C500F91B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44898-89A0-CAB9-BF57-C9A9C9D6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23" y="21738"/>
            <a:ext cx="8333216" cy="705332"/>
          </a:xfrm>
        </p:spPr>
        <p:txBody>
          <a:bodyPr>
            <a:noAutofit/>
          </a:bodyPr>
          <a:lstStyle/>
          <a:p>
            <a:r>
              <a:rPr lang="en-GB" sz="3200" dirty="0"/>
              <a:t>After-pulsing in Raw Histograms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905C7-57AE-16BE-5B61-FC976CA8D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5F1ECD-37B3-49E1-8CA2-878D38D110F1}"/>
              </a:ext>
            </a:extLst>
          </p:cNvPr>
          <p:cNvGrpSpPr/>
          <p:nvPr/>
        </p:nvGrpSpPr>
        <p:grpSpPr>
          <a:xfrm>
            <a:off x="5351956" y="710190"/>
            <a:ext cx="3334844" cy="3638000"/>
            <a:chOff x="5102935" y="852994"/>
            <a:chExt cx="3334844" cy="363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A36A97E-53EF-AF1E-7089-90879BA85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02935" y="2251536"/>
              <a:ext cx="3334844" cy="22394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B39026-FCC8-E7F3-8500-4CD76C0E8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9270" y="852994"/>
              <a:ext cx="2795581" cy="193224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Content Placeholder 9">
                <a:extLst>
                  <a:ext uri="{FF2B5EF4-FFF2-40B4-BE49-F238E27FC236}">
                    <a16:creationId xmlns:a16="http://schemas.microsoft.com/office/drawing/2014/main" id="{FDD24F23-D134-4338-B410-36329B75AD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950581"/>
                  </p:ext>
                </p:extLst>
              </p:nvPr>
            </p:nvGraphicFramePr>
            <p:xfrm>
              <a:off x="287339" y="745033"/>
              <a:ext cx="4895418" cy="29992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1" name="Content Placeholder 9">
                <a:extLst>
                  <a:ext uri="{FF2B5EF4-FFF2-40B4-BE49-F238E27FC236}">
                    <a16:creationId xmlns:a16="http://schemas.microsoft.com/office/drawing/2014/main" id="{FDD24F23-D134-4338-B410-36329B75AD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950581"/>
                  </p:ext>
                </p:extLst>
              </p:nvPr>
            </p:nvGraphicFramePr>
            <p:xfrm>
              <a:off x="287339" y="745033"/>
              <a:ext cx="4895418" cy="29992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D0A41850-CCC0-445C-931C-E80A757151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5FFF4E6-81BB-1D62-ADBE-2EC29F4F557C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CB0455-E97F-D35C-EEF0-F0755B781654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</p:spTree>
    <p:extLst>
      <p:ext uri="{BB962C8B-B14F-4D97-AF65-F5344CB8AC3E}">
        <p14:creationId xmlns:p14="http://schemas.microsoft.com/office/powerpoint/2010/main" val="2037289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09825"/>
            <a:ext cx="8226854" cy="1167810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GB" sz="3200" dirty="0"/>
              <a:t>Electronics Performance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A226007-1DE6-0756-78D0-CBCE3570629E}"/>
              </a:ext>
            </a:extLst>
          </p:cNvPr>
          <p:cNvSpPr/>
          <p:nvPr/>
        </p:nvSpPr>
        <p:spPr>
          <a:xfrm>
            <a:off x="1142561" y="1230096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DFB99F-5715-2AA0-E9DC-8E72B732BE1C}"/>
              </a:ext>
            </a:extLst>
          </p:cNvPr>
          <p:cNvSpPr txBox="1"/>
          <p:nvPr/>
        </p:nvSpPr>
        <p:spPr>
          <a:xfrm>
            <a:off x="1163485" y="137115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954FD99-F372-A651-57E3-D62D39D24647}"/>
              </a:ext>
            </a:extLst>
          </p:cNvPr>
          <p:cNvSpPr/>
          <p:nvPr/>
        </p:nvSpPr>
        <p:spPr>
          <a:xfrm>
            <a:off x="2590961" y="1226281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BCE607-375F-77CC-A543-3DFE1F5A812B}"/>
              </a:ext>
            </a:extLst>
          </p:cNvPr>
          <p:cNvSpPr txBox="1"/>
          <p:nvPr/>
        </p:nvSpPr>
        <p:spPr>
          <a:xfrm>
            <a:off x="2611885" y="1367337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EBF791D2-A0EA-1B64-037D-5BF15F327AE0}"/>
              </a:ext>
            </a:extLst>
          </p:cNvPr>
          <p:cNvSpPr/>
          <p:nvPr/>
        </p:nvSpPr>
        <p:spPr>
          <a:xfrm>
            <a:off x="2331285" y="1418240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2AE6E3D-FA1D-7F64-1159-23D82C1F6C13}"/>
              </a:ext>
            </a:extLst>
          </p:cNvPr>
          <p:cNvSpPr/>
          <p:nvPr/>
        </p:nvSpPr>
        <p:spPr>
          <a:xfrm>
            <a:off x="4046560" y="1221734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82774-B6B9-94D2-B5C1-0F7564D90FEA}"/>
              </a:ext>
            </a:extLst>
          </p:cNvPr>
          <p:cNvSpPr txBox="1"/>
          <p:nvPr/>
        </p:nvSpPr>
        <p:spPr>
          <a:xfrm>
            <a:off x="4067484" y="1362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AF7845A-1D9F-ABB4-46C4-B9149506FBC9}"/>
              </a:ext>
            </a:extLst>
          </p:cNvPr>
          <p:cNvSpPr/>
          <p:nvPr/>
        </p:nvSpPr>
        <p:spPr>
          <a:xfrm>
            <a:off x="3779684" y="1413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B6B7059-D016-C014-C251-1FA1B2BEFD10}"/>
              </a:ext>
            </a:extLst>
          </p:cNvPr>
          <p:cNvSpPr/>
          <p:nvPr/>
        </p:nvSpPr>
        <p:spPr>
          <a:xfrm>
            <a:off x="5494960" y="1215734"/>
            <a:ext cx="1166649" cy="654269"/>
          </a:xfrm>
          <a:prstGeom prst="roundRect">
            <a:avLst/>
          </a:prstGeom>
          <a:solidFill>
            <a:srgbClr val="FFC000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A59EF-9EA9-E2B0-CC58-276823BA3352}"/>
              </a:ext>
            </a:extLst>
          </p:cNvPr>
          <p:cNvSpPr txBox="1"/>
          <p:nvPr/>
        </p:nvSpPr>
        <p:spPr>
          <a:xfrm>
            <a:off x="5515884" y="1356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963B890-AE5B-C4FF-48AC-9B0A5194CACE}"/>
              </a:ext>
            </a:extLst>
          </p:cNvPr>
          <p:cNvSpPr/>
          <p:nvPr/>
        </p:nvSpPr>
        <p:spPr>
          <a:xfrm>
            <a:off x="5228084" y="1407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519144-B7F0-32B9-44B5-95BF34898890}"/>
              </a:ext>
            </a:extLst>
          </p:cNvPr>
          <p:cNvSpPr/>
          <p:nvPr/>
        </p:nvSpPr>
        <p:spPr>
          <a:xfrm>
            <a:off x="6950064" y="1217822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EF49E-F6D6-2270-1222-9AC34B6B7973}"/>
              </a:ext>
            </a:extLst>
          </p:cNvPr>
          <p:cNvSpPr txBox="1"/>
          <p:nvPr/>
        </p:nvSpPr>
        <p:spPr>
          <a:xfrm>
            <a:off x="6970988" y="1358878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C650F3-0D2B-6D21-8810-AB287B7EAD40}"/>
              </a:ext>
            </a:extLst>
          </p:cNvPr>
          <p:cNvSpPr/>
          <p:nvPr/>
        </p:nvSpPr>
        <p:spPr>
          <a:xfrm>
            <a:off x="6683188" y="1409781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D42521F-5F1B-EF1F-9875-DE1EBF996989}"/>
              </a:ext>
            </a:extLst>
          </p:cNvPr>
          <p:cNvGrpSpPr/>
          <p:nvPr/>
        </p:nvGrpSpPr>
        <p:grpSpPr>
          <a:xfrm>
            <a:off x="3768943" y="2700225"/>
            <a:ext cx="1756800" cy="894150"/>
            <a:chOff x="532800" y="1677600"/>
            <a:chExt cx="1756800" cy="89415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116DE00-3E52-FE7D-F60D-D0AD9E21228F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1D1FB7-52A1-0888-AE1B-A4F73F2D0FA1}"/>
                </a:ext>
              </a:extLst>
            </p:cNvPr>
            <p:cNvSpPr txBox="1"/>
            <p:nvPr/>
          </p:nvSpPr>
          <p:spPr>
            <a:xfrm>
              <a:off x="637377" y="1835134"/>
              <a:ext cx="1497600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/>
                <a:t>Timing Source </a:t>
              </a:r>
              <a:endParaRPr lang="en-GB" dirty="0">
                <a:cs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414C53-1EA8-38DA-833F-E2A696CD1231}"/>
              </a:ext>
            </a:extLst>
          </p:cNvPr>
          <p:cNvGrpSpPr/>
          <p:nvPr/>
        </p:nvGrpSpPr>
        <p:grpSpPr>
          <a:xfrm>
            <a:off x="5768234" y="2700225"/>
            <a:ext cx="1756800" cy="894150"/>
            <a:chOff x="532800" y="1677600"/>
            <a:chExt cx="1756800" cy="89415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9B8B1E6-58ED-58AF-DF67-BD8DF4396446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5309E2-048A-589B-9D2A-DF1123B0598D}"/>
                </a:ext>
              </a:extLst>
            </p:cNvPr>
            <p:cNvSpPr txBox="1"/>
            <p:nvPr/>
          </p:nvSpPr>
          <p:spPr>
            <a:xfrm>
              <a:off x="662400" y="1797402"/>
              <a:ext cx="1497600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/>
                <a:t>TDC Internal Time Jitter 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38CB7C-B2C7-AC26-C375-614A4263A353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618877" y="1884365"/>
            <a:ext cx="28466" cy="81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88D639-F336-10AC-910E-AB56E056ABEB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4618877" y="1884365"/>
            <a:ext cx="2027757" cy="81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1A8C8E-7922-C042-094E-103005E0BF11}"/>
              </a:ext>
            </a:extLst>
          </p:cNvPr>
          <p:cNvGrpSpPr/>
          <p:nvPr/>
        </p:nvGrpSpPr>
        <p:grpSpPr>
          <a:xfrm>
            <a:off x="1767501" y="2696118"/>
            <a:ext cx="1756800" cy="894150"/>
            <a:chOff x="532800" y="1677600"/>
            <a:chExt cx="1756800" cy="89415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F65F90A-64DD-32A7-58EA-DB86D5BBB7DC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41EAE8-E0F5-7CD7-A410-A39623A37A38}"/>
                </a:ext>
              </a:extLst>
            </p:cNvPr>
            <p:cNvSpPr txBox="1"/>
            <p:nvPr/>
          </p:nvSpPr>
          <p:spPr>
            <a:xfrm>
              <a:off x="648828" y="1963958"/>
              <a:ext cx="149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Dead Time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A74955-936A-28A7-7B82-AF4E7AFD1465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2645901" y="1884365"/>
            <a:ext cx="1972976" cy="811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926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06" y="18142"/>
            <a:ext cx="8272920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GB" sz="3200" dirty="0"/>
              <a:t>Electronics Dead Time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D09D38-8E61-4134-9674-8C2B3C377697}"/>
              </a:ext>
            </a:extLst>
          </p:cNvPr>
          <p:cNvSpPr/>
          <p:nvPr/>
        </p:nvSpPr>
        <p:spPr>
          <a:xfrm>
            <a:off x="7507328" y="1580767"/>
            <a:ext cx="1447486" cy="865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2F8EC84-C73C-4B3B-BF64-E72958036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433579"/>
              </p:ext>
            </p:extLst>
          </p:nvPr>
        </p:nvGraphicFramePr>
        <p:xfrm>
          <a:off x="539690" y="876636"/>
          <a:ext cx="3193226" cy="2764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5A46F33-02F8-478C-9D0B-71D5F7A2DA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C85076-A0E3-EA0C-9BC0-9EECBCCF1B11}"/>
              </a:ext>
            </a:extLst>
          </p:cNvPr>
          <p:cNvGrpSpPr/>
          <p:nvPr/>
        </p:nvGrpSpPr>
        <p:grpSpPr>
          <a:xfrm>
            <a:off x="4919355" y="723474"/>
            <a:ext cx="1639997" cy="1203645"/>
            <a:chOff x="4939636" y="2233841"/>
            <a:chExt cx="1639997" cy="120364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7EAD42C-2EAC-F162-9BD6-A4D1FC3E242D}"/>
                </a:ext>
              </a:extLst>
            </p:cNvPr>
            <p:cNvSpPr/>
            <p:nvPr/>
          </p:nvSpPr>
          <p:spPr>
            <a:xfrm>
              <a:off x="5132147" y="2233841"/>
              <a:ext cx="1447486" cy="6197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664894-16D8-FECE-968D-6124A590C644}"/>
                </a:ext>
              </a:extLst>
            </p:cNvPr>
            <p:cNvSpPr/>
            <p:nvPr/>
          </p:nvSpPr>
          <p:spPr>
            <a:xfrm>
              <a:off x="4939636" y="2817768"/>
              <a:ext cx="253641" cy="6197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8" name="Picture 27" descr="A white page with black text and black text&#10;&#10;Description automatically generated">
            <a:extLst>
              <a:ext uri="{FF2B5EF4-FFF2-40B4-BE49-F238E27FC236}">
                <a16:creationId xmlns:a16="http://schemas.microsoft.com/office/drawing/2014/main" id="{DFF4BE22-D024-8D06-CD68-1592B7FD85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2968" y="141056"/>
            <a:ext cx="3879058" cy="181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A graph of a function&#10;&#10;Description automatically generated">
            <a:extLst>
              <a:ext uri="{FF2B5EF4-FFF2-40B4-BE49-F238E27FC236}">
                <a16:creationId xmlns:a16="http://schemas.microsoft.com/office/drawing/2014/main" id="{49D39976-E746-9A71-E0DC-0BADBEDCA2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8938" y="2084376"/>
            <a:ext cx="2857501" cy="2100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DEE2C96-4CFD-DCD5-278F-B44DDD87FB8D}"/>
              </a:ext>
            </a:extLst>
          </p:cNvPr>
          <p:cNvSpPr/>
          <p:nvPr/>
        </p:nvSpPr>
        <p:spPr>
          <a:xfrm>
            <a:off x="5135902" y="1119093"/>
            <a:ext cx="2878931" cy="30003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7E8040-508E-78DD-0775-E6216C1515C9}"/>
              </a:ext>
            </a:extLst>
          </p:cNvPr>
          <p:cNvSpPr txBox="1"/>
          <p:nvPr/>
        </p:nvSpPr>
        <p:spPr>
          <a:xfrm>
            <a:off x="5292380" y="4202645"/>
            <a:ext cx="29769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accent6"/>
                </a:solidFill>
                <a:latin typeface="Sans Serif"/>
                <a:ea typeface="Sans Serif Collection" panose="020B0502040504020204" pitchFamily="34" charset="0"/>
                <a:cs typeface="Sans Serif Collection" panose="020B0502040504020204" pitchFamily="34" charset="0"/>
              </a:rPr>
              <a:t>Measured availability function for the HPM and TDC system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02C4D1-2284-B5EE-638C-8587FD469E99}"/>
              </a:ext>
            </a:extLst>
          </p:cNvPr>
          <p:cNvSpPr/>
          <p:nvPr/>
        </p:nvSpPr>
        <p:spPr>
          <a:xfrm>
            <a:off x="7976934" y="0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2C01E-D1B1-697B-1C18-517B00355F1F}"/>
              </a:ext>
            </a:extLst>
          </p:cNvPr>
          <p:cNvSpPr txBox="1"/>
          <p:nvPr/>
        </p:nvSpPr>
        <p:spPr>
          <a:xfrm>
            <a:off x="7997858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221080-5EAB-4A58-3EC7-D0D2C93A06B8}"/>
              </a:ext>
            </a:extLst>
          </p:cNvPr>
          <p:cNvSpPr txBox="1"/>
          <p:nvPr/>
        </p:nvSpPr>
        <p:spPr>
          <a:xfrm>
            <a:off x="459944" y="3999973"/>
            <a:ext cx="424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See talk of Georgia Sourpi </a:t>
            </a:r>
          </a:p>
        </p:txBody>
      </p:sp>
    </p:spTree>
    <p:extLst>
      <p:ext uri="{BB962C8B-B14F-4D97-AF65-F5344CB8AC3E}">
        <p14:creationId xmlns:p14="http://schemas.microsoft.com/office/powerpoint/2010/main" val="2455686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57" y="26025"/>
            <a:ext cx="4222536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GB" sz="3200" dirty="0"/>
              <a:t>Timing Source  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4327D-F196-4500-9CE7-7AD3C7C9A11B}"/>
              </a:ext>
            </a:extLst>
          </p:cNvPr>
          <p:cNvSpPr/>
          <p:nvPr/>
        </p:nvSpPr>
        <p:spPr>
          <a:xfrm>
            <a:off x="339438" y="793493"/>
            <a:ext cx="4897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NimbusRomNo9L-Medi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NimbusRomNo9L-Medi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NimbusRomNo9L-Medi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7081F9-42CF-4E9B-9330-5F6F5BA985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2" r="2678"/>
          <a:stretch/>
        </p:blipFill>
        <p:spPr>
          <a:xfrm>
            <a:off x="4634048" y="2910398"/>
            <a:ext cx="4222536" cy="1268670"/>
          </a:xfrm>
          <a:prstGeom prst="rect">
            <a:avLst/>
          </a:prstGeom>
        </p:spPr>
      </p:pic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1A8338AD-AC59-4D8E-8592-4616911DF9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3" name="Picture 2" descr="-Ubicazione dei sinkhole nelle macroaree 8, 12, 15 e relative fasce ...">
            <a:extLst>
              <a:ext uri="{FF2B5EF4-FFF2-40B4-BE49-F238E27FC236}">
                <a16:creationId xmlns:a16="http://schemas.microsoft.com/office/drawing/2014/main" id="{8BF5BB27-2160-FDDE-8289-8753AEAB3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69" y="428995"/>
            <a:ext cx="2368187" cy="241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ontent Placeholder 9">
            <a:extLst>
              <a:ext uri="{FF2B5EF4-FFF2-40B4-BE49-F238E27FC236}">
                <a16:creationId xmlns:a16="http://schemas.microsoft.com/office/drawing/2014/main" id="{8FEA8DCC-2FC2-45D3-8544-725A9DF46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07208"/>
              </p:ext>
            </p:extLst>
          </p:nvPr>
        </p:nvGraphicFramePr>
        <p:xfrm>
          <a:off x="339293" y="729030"/>
          <a:ext cx="4111207" cy="3420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87CAAF-F1AF-C13B-966E-2F80620BC8FF}"/>
              </a:ext>
            </a:extLst>
          </p:cNvPr>
          <p:cNvSpPr/>
          <p:nvPr/>
        </p:nvSpPr>
        <p:spPr>
          <a:xfrm>
            <a:off x="7976934" y="0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E3DA66-7F31-70D5-5747-70FA59D693E7}"/>
              </a:ext>
            </a:extLst>
          </p:cNvPr>
          <p:cNvSpPr txBox="1"/>
          <p:nvPr/>
        </p:nvSpPr>
        <p:spPr>
          <a:xfrm>
            <a:off x="7997858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</p:spTree>
    <p:extLst>
      <p:ext uri="{BB962C8B-B14F-4D97-AF65-F5344CB8AC3E}">
        <p14:creationId xmlns:p14="http://schemas.microsoft.com/office/powerpoint/2010/main" val="4175585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06" y="18142"/>
            <a:ext cx="8272920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GB" sz="3200" dirty="0"/>
              <a:t>TDC Internal Time Jitter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D09D38-8E61-4134-9674-8C2B3C377697}"/>
              </a:ext>
            </a:extLst>
          </p:cNvPr>
          <p:cNvSpPr/>
          <p:nvPr/>
        </p:nvSpPr>
        <p:spPr>
          <a:xfrm>
            <a:off x="7507328" y="1580767"/>
            <a:ext cx="1447486" cy="865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5A46F33-02F8-478C-9D0B-71D5F7A2DA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C85076-A0E3-EA0C-9BC0-9EECBCCF1B11}"/>
              </a:ext>
            </a:extLst>
          </p:cNvPr>
          <p:cNvGrpSpPr/>
          <p:nvPr/>
        </p:nvGrpSpPr>
        <p:grpSpPr>
          <a:xfrm>
            <a:off x="4919355" y="723474"/>
            <a:ext cx="3937306" cy="1209655"/>
            <a:chOff x="4939636" y="2233841"/>
            <a:chExt cx="3937306" cy="12096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7695DD8-2363-49C9-B667-11E42C61D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701" t="54590" b="1"/>
            <a:stretch/>
          </p:blipFill>
          <p:spPr>
            <a:xfrm>
              <a:off x="5132148" y="2507909"/>
              <a:ext cx="3744794" cy="935587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7EAD42C-2EAC-F162-9BD6-A4D1FC3E242D}"/>
                </a:ext>
              </a:extLst>
            </p:cNvPr>
            <p:cNvSpPr/>
            <p:nvPr/>
          </p:nvSpPr>
          <p:spPr>
            <a:xfrm>
              <a:off x="5132147" y="2233841"/>
              <a:ext cx="1447486" cy="6197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664894-16D8-FECE-968D-6124A590C644}"/>
                </a:ext>
              </a:extLst>
            </p:cNvPr>
            <p:cNvSpPr/>
            <p:nvPr/>
          </p:nvSpPr>
          <p:spPr>
            <a:xfrm>
              <a:off x="4939636" y="2817768"/>
              <a:ext cx="253641" cy="6197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 descr="A white page with black text and black text&#10;&#10;Description automatically generated">
            <a:extLst>
              <a:ext uri="{FF2B5EF4-FFF2-40B4-BE49-F238E27FC236}">
                <a16:creationId xmlns:a16="http://schemas.microsoft.com/office/drawing/2014/main" id="{B0668438-0DE3-9179-43DA-714F12634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756" y="2569404"/>
            <a:ext cx="3879058" cy="181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DCD78A2-12F2-F792-DFE7-5DD491D59D6F}"/>
              </a:ext>
            </a:extLst>
          </p:cNvPr>
          <p:cNvSpPr/>
          <p:nvPr/>
        </p:nvSpPr>
        <p:spPr>
          <a:xfrm>
            <a:off x="5575819" y="2887250"/>
            <a:ext cx="2878931" cy="40701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59DD8F-2CD7-9B7B-B371-F5A94C0DBED8}"/>
              </a:ext>
            </a:extLst>
          </p:cNvPr>
          <p:cNvSpPr/>
          <p:nvPr/>
        </p:nvSpPr>
        <p:spPr>
          <a:xfrm>
            <a:off x="7976934" y="0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67C3F7-F7B9-44E9-17C7-C3615CD9024A}"/>
              </a:ext>
            </a:extLst>
          </p:cNvPr>
          <p:cNvSpPr txBox="1"/>
          <p:nvPr/>
        </p:nvSpPr>
        <p:spPr>
          <a:xfrm>
            <a:off x="7997858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2F8EC84-C73C-4B3B-BF64-E72958036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009253"/>
              </p:ext>
            </p:extLst>
          </p:nvPr>
        </p:nvGraphicFramePr>
        <p:xfrm>
          <a:off x="242807" y="721608"/>
          <a:ext cx="4671889" cy="3194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60769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40" y="18142"/>
            <a:ext cx="8366582" cy="705332"/>
          </a:xfrm>
        </p:spPr>
        <p:txBody>
          <a:bodyPr>
            <a:normAutofit/>
          </a:bodyPr>
          <a:lstStyle/>
          <a:p>
            <a:r>
              <a:rPr lang="en-GB" sz="3200" dirty="0"/>
              <a:t>Total Timing Jitter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4327D-F196-4500-9CE7-7AD3C7C9A11B}"/>
              </a:ext>
            </a:extLst>
          </p:cNvPr>
          <p:cNvSpPr/>
          <p:nvPr/>
        </p:nvSpPr>
        <p:spPr>
          <a:xfrm>
            <a:off x="339438" y="793493"/>
            <a:ext cx="4897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NimbusRomNo9L-Medi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NimbusRomNo9L-Medi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NimbusRomNo9L-Medi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7B52DE-809B-4023-82EA-A2472B383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214" y="903853"/>
            <a:ext cx="3929075" cy="27760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BA5E7C-E0F9-4874-98CC-3F88017A61F1}"/>
              </a:ext>
            </a:extLst>
          </p:cNvPr>
          <p:cNvSpPr txBox="1"/>
          <p:nvPr/>
        </p:nvSpPr>
        <p:spPr>
          <a:xfrm>
            <a:off x="5657786" y="3606931"/>
            <a:ext cx="3111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chemeClr val="accent6"/>
                </a:solidFill>
                <a:latin typeface="Sans Serif"/>
              </a:rPr>
              <a:t>Average bunch length for fill 9055</a:t>
            </a:r>
            <a:br>
              <a:rPr lang="en-GB" sz="800" b="1" dirty="0">
                <a:solidFill>
                  <a:schemeClr val="accent6"/>
                </a:solidFill>
                <a:latin typeface="Sans Serif"/>
              </a:rPr>
            </a:br>
            <a:r>
              <a:rPr lang="en-GB" sz="800" b="1" dirty="0">
                <a:solidFill>
                  <a:schemeClr val="accent6"/>
                </a:solidFill>
                <a:latin typeface="Sans Serif"/>
              </a:rPr>
              <a:t>typical pp-physics fill 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2BB073C1-F7F4-44E6-9093-615A9400F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595080"/>
              </p:ext>
            </p:extLst>
          </p:nvPr>
        </p:nvGraphicFramePr>
        <p:xfrm>
          <a:off x="242807" y="654809"/>
          <a:ext cx="4778510" cy="3548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F8F30908-20B0-4109-A050-983E31155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37C9617-4194-69F0-AFD9-62A8F9C50637}"/>
              </a:ext>
            </a:extLst>
          </p:cNvPr>
          <p:cNvSpPr/>
          <p:nvPr/>
        </p:nvSpPr>
        <p:spPr>
          <a:xfrm>
            <a:off x="7976934" y="0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B7DE9-FD49-5993-BAC7-F0CC941CDBF2}"/>
              </a:ext>
            </a:extLst>
          </p:cNvPr>
          <p:cNvSpPr txBox="1"/>
          <p:nvPr/>
        </p:nvSpPr>
        <p:spPr>
          <a:xfrm>
            <a:off x="7997858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550D74-5A99-93DB-6199-1706E8DE3702}"/>
              </a:ext>
            </a:extLst>
          </p:cNvPr>
          <p:cNvSpPr/>
          <p:nvPr/>
        </p:nvSpPr>
        <p:spPr>
          <a:xfrm>
            <a:off x="5237020" y="1624490"/>
            <a:ext cx="167961" cy="1005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A48702-ADD2-C993-5B9D-209D71F6326F}"/>
              </a:ext>
            </a:extLst>
          </p:cNvPr>
          <p:cNvSpPr/>
          <p:nvPr/>
        </p:nvSpPr>
        <p:spPr>
          <a:xfrm rot="5400000">
            <a:off x="7055382" y="3083164"/>
            <a:ext cx="167961" cy="1005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346B92-BEA9-09B5-8ECA-8FF4427BC65D}"/>
              </a:ext>
            </a:extLst>
          </p:cNvPr>
          <p:cNvSpPr txBox="1"/>
          <p:nvPr/>
        </p:nvSpPr>
        <p:spPr>
          <a:xfrm>
            <a:off x="6636374" y="3457184"/>
            <a:ext cx="872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accent5"/>
                </a:solidFill>
              </a:rPr>
              <a:t>Bunch number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119A05-EB6D-7378-B0B0-DBBB511B1D7F}"/>
              </a:ext>
            </a:extLst>
          </p:cNvPr>
          <p:cNvSpPr/>
          <p:nvPr/>
        </p:nvSpPr>
        <p:spPr>
          <a:xfrm>
            <a:off x="5690670" y="1938710"/>
            <a:ext cx="890116" cy="467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F0EB50-342A-03A4-7540-96D79D0DD4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9145" y="2036322"/>
            <a:ext cx="1732253" cy="5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64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09825"/>
            <a:ext cx="8226854" cy="1167810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GB" sz="3200" dirty="0"/>
              <a:t>Analysis Performance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A226007-1DE6-0756-78D0-CBCE3570629E}"/>
              </a:ext>
            </a:extLst>
          </p:cNvPr>
          <p:cNvSpPr/>
          <p:nvPr/>
        </p:nvSpPr>
        <p:spPr>
          <a:xfrm>
            <a:off x="1142561" y="1230096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DFB99F-5715-2AA0-E9DC-8E72B732BE1C}"/>
              </a:ext>
            </a:extLst>
          </p:cNvPr>
          <p:cNvSpPr txBox="1"/>
          <p:nvPr/>
        </p:nvSpPr>
        <p:spPr>
          <a:xfrm>
            <a:off x="1163485" y="137115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954FD99-F372-A651-57E3-D62D39D24647}"/>
              </a:ext>
            </a:extLst>
          </p:cNvPr>
          <p:cNvSpPr/>
          <p:nvPr/>
        </p:nvSpPr>
        <p:spPr>
          <a:xfrm>
            <a:off x="2590961" y="1226281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BCE607-375F-77CC-A543-3DFE1F5A812B}"/>
              </a:ext>
            </a:extLst>
          </p:cNvPr>
          <p:cNvSpPr txBox="1"/>
          <p:nvPr/>
        </p:nvSpPr>
        <p:spPr>
          <a:xfrm>
            <a:off x="2611885" y="1367337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EBF791D2-A0EA-1B64-037D-5BF15F327AE0}"/>
              </a:ext>
            </a:extLst>
          </p:cNvPr>
          <p:cNvSpPr/>
          <p:nvPr/>
        </p:nvSpPr>
        <p:spPr>
          <a:xfrm>
            <a:off x="2331285" y="1418240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2AE6E3D-FA1D-7F64-1159-23D82C1F6C13}"/>
              </a:ext>
            </a:extLst>
          </p:cNvPr>
          <p:cNvSpPr/>
          <p:nvPr/>
        </p:nvSpPr>
        <p:spPr>
          <a:xfrm>
            <a:off x="4046560" y="1221734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82774-B6B9-94D2-B5C1-0F7564D90FEA}"/>
              </a:ext>
            </a:extLst>
          </p:cNvPr>
          <p:cNvSpPr txBox="1"/>
          <p:nvPr/>
        </p:nvSpPr>
        <p:spPr>
          <a:xfrm>
            <a:off x="4067484" y="1362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AF7845A-1D9F-ABB4-46C4-B9149506FBC9}"/>
              </a:ext>
            </a:extLst>
          </p:cNvPr>
          <p:cNvSpPr/>
          <p:nvPr/>
        </p:nvSpPr>
        <p:spPr>
          <a:xfrm>
            <a:off x="3779684" y="1413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B6B7059-D016-C014-C251-1FA1B2BEFD10}"/>
              </a:ext>
            </a:extLst>
          </p:cNvPr>
          <p:cNvSpPr/>
          <p:nvPr/>
        </p:nvSpPr>
        <p:spPr>
          <a:xfrm>
            <a:off x="5494960" y="1215734"/>
            <a:ext cx="1166649" cy="654269"/>
          </a:xfrm>
          <a:prstGeom prst="roundRect">
            <a:avLst/>
          </a:prstGeom>
          <a:solidFill>
            <a:srgbClr val="FFC000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A59EF-9EA9-E2B0-CC58-276823BA3352}"/>
              </a:ext>
            </a:extLst>
          </p:cNvPr>
          <p:cNvSpPr txBox="1"/>
          <p:nvPr/>
        </p:nvSpPr>
        <p:spPr>
          <a:xfrm>
            <a:off x="5515884" y="1356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963B890-AE5B-C4FF-48AC-9B0A5194CACE}"/>
              </a:ext>
            </a:extLst>
          </p:cNvPr>
          <p:cNvSpPr/>
          <p:nvPr/>
        </p:nvSpPr>
        <p:spPr>
          <a:xfrm>
            <a:off x="5228084" y="1407693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519144-B7F0-32B9-44B5-95BF34898890}"/>
              </a:ext>
            </a:extLst>
          </p:cNvPr>
          <p:cNvSpPr/>
          <p:nvPr/>
        </p:nvSpPr>
        <p:spPr>
          <a:xfrm>
            <a:off x="6950064" y="1217822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EF49E-F6D6-2270-1222-9AC34B6B7973}"/>
              </a:ext>
            </a:extLst>
          </p:cNvPr>
          <p:cNvSpPr txBox="1"/>
          <p:nvPr/>
        </p:nvSpPr>
        <p:spPr>
          <a:xfrm>
            <a:off x="6970988" y="1358878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C650F3-0D2B-6D21-8810-AB287B7EAD40}"/>
              </a:ext>
            </a:extLst>
          </p:cNvPr>
          <p:cNvSpPr/>
          <p:nvPr/>
        </p:nvSpPr>
        <p:spPr>
          <a:xfrm>
            <a:off x="6683188" y="1409781"/>
            <a:ext cx="244800" cy="267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5867CD-B128-2EE1-DD2D-EEFCB04496AF}"/>
              </a:ext>
            </a:extLst>
          </p:cNvPr>
          <p:cNvGrpSpPr/>
          <p:nvPr/>
        </p:nvGrpSpPr>
        <p:grpSpPr>
          <a:xfrm>
            <a:off x="6747450" y="2667583"/>
            <a:ext cx="1756800" cy="894150"/>
            <a:chOff x="532800" y="1677600"/>
            <a:chExt cx="1756800" cy="89415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197E59F-1B34-37E0-1EEB-ECDF966A2B2D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14FE65-BB00-787F-11E6-6ECD08225E67}"/>
                </a:ext>
              </a:extLst>
            </p:cNvPr>
            <p:cNvSpPr txBox="1"/>
            <p:nvPr/>
          </p:nvSpPr>
          <p:spPr>
            <a:xfrm>
              <a:off x="663234" y="1801509"/>
              <a:ext cx="1497600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/>
                <a:t>Background Correction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651CDB9-635F-5847-3761-01C19258FEAE}"/>
              </a:ext>
            </a:extLst>
          </p:cNvPr>
          <p:cNvGrpSpPr/>
          <p:nvPr/>
        </p:nvGrpSpPr>
        <p:grpSpPr>
          <a:xfrm>
            <a:off x="4767100" y="2667583"/>
            <a:ext cx="1756800" cy="1047239"/>
            <a:chOff x="532800" y="1677600"/>
            <a:chExt cx="1756800" cy="1047239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6F961F4-63E6-BE2A-BC1F-698B03A938F6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C9129F-CE73-B96E-1931-2BE0875E523F}"/>
                </a:ext>
              </a:extLst>
            </p:cNvPr>
            <p:cNvSpPr txBox="1"/>
            <p:nvPr/>
          </p:nvSpPr>
          <p:spPr>
            <a:xfrm>
              <a:off x="648828" y="1801509"/>
              <a:ext cx="1497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Deadtime Correction</a:t>
              </a:r>
            </a:p>
            <a:p>
              <a:pPr algn="ctr"/>
              <a:r>
                <a:rPr lang="en-GB" dirty="0"/>
                <a:t> 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F15C0B-DD1E-644B-8976-5A62C886A4FE}"/>
              </a:ext>
            </a:extLst>
          </p:cNvPr>
          <p:cNvCxnSpPr>
            <a:cxnSpLocks/>
            <a:stCxn id="9" idx="2"/>
            <a:endCxn id="6" idx="0"/>
          </p:cNvCxnSpPr>
          <p:nvPr/>
        </p:nvCxnSpPr>
        <p:spPr>
          <a:xfrm>
            <a:off x="7533389" y="1872091"/>
            <a:ext cx="92461" cy="795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F351A8F-CC7E-1821-96D0-D065EC0401A3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flipH="1">
            <a:off x="5645500" y="1872091"/>
            <a:ext cx="1887889" cy="795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399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53" y="1845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Deadtime Correction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62414-D220-430C-8361-CB0C2D3CE029}"/>
              </a:ext>
            </a:extLst>
          </p:cNvPr>
          <p:cNvSpPr/>
          <p:nvPr/>
        </p:nvSpPr>
        <p:spPr>
          <a:xfrm>
            <a:off x="374073" y="1097169"/>
            <a:ext cx="4426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NimbusRomNo9L-Medi"/>
              </a:rPr>
              <a:t> 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9174913-333E-4DB9-A59D-0AD8B782F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34761"/>
              </p:ext>
            </p:extLst>
          </p:nvPr>
        </p:nvGraphicFramePr>
        <p:xfrm>
          <a:off x="287338" y="745032"/>
          <a:ext cx="4384529" cy="3369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5DF841D-B6F2-4AC7-BCA4-93FFC1B8A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E332C3FB-6348-7A72-8DA5-BD27814B02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7267" y="723783"/>
            <a:ext cx="3859395" cy="28366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1C09D3-2040-272D-6EE8-8DA743B074A6}"/>
              </a:ext>
            </a:extLst>
          </p:cNvPr>
          <p:cNvSpPr txBox="1"/>
          <p:nvPr/>
        </p:nvSpPr>
        <p:spPr>
          <a:xfrm>
            <a:off x="5627875" y="3542158"/>
            <a:ext cx="38272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6"/>
                </a:solidFill>
                <a:latin typeface="Sans Serif"/>
              </a:rPr>
              <a:t>Measured availability function for the HPM and TDC system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ABF2624-1AC4-981F-6885-58884B853A99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B5F107-FA27-9F17-A65B-1B11FB735AD2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</p:spTree>
    <p:extLst>
      <p:ext uri="{BB962C8B-B14F-4D97-AF65-F5344CB8AC3E}">
        <p14:creationId xmlns:p14="http://schemas.microsoft.com/office/powerpoint/2010/main" val="24654419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AAEC14D-A9D8-4F53-9162-A927072708AB}"/>
              </a:ext>
            </a:extLst>
          </p:cNvPr>
          <p:cNvSpPr txBox="1">
            <a:spLocks/>
          </p:cNvSpPr>
          <p:nvPr/>
        </p:nvSpPr>
        <p:spPr>
          <a:xfrm>
            <a:off x="220108" y="0"/>
            <a:ext cx="3693308" cy="666309"/>
          </a:xfrm>
          <a:prstGeom prst="rect">
            <a:avLst/>
          </a:prstGeom>
        </p:spPr>
        <p:txBody>
          <a:bodyPr vert="horz" lIns="45720" tIns="45720" rIns="4572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Baseline</a:t>
            </a:r>
            <a:r>
              <a:rPr lang="es-ES" sz="2800" dirty="0"/>
              <a:t> </a:t>
            </a:r>
            <a:r>
              <a:rPr lang="en-GB" sz="2800" dirty="0"/>
              <a:t>Correction</a:t>
            </a:r>
            <a:r>
              <a:rPr lang="es-ES" sz="2800" dirty="0"/>
              <a:t>  </a:t>
            </a:r>
          </a:p>
        </p:txBody>
      </p:sp>
      <p:graphicFrame>
        <p:nvGraphicFramePr>
          <p:cNvPr id="20" name="Content Placeholder 9">
            <a:extLst>
              <a:ext uri="{FF2B5EF4-FFF2-40B4-BE49-F238E27FC236}">
                <a16:creationId xmlns:a16="http://schemas.microsoft.com/office/drawing/2014/main" id="{0934D770-04EF-4F0D-9818-5A378703A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520057"/>
              </p:ext>
            </p:extLst>
          </p:nvPr>
        </p:nvGraphicFramePr>
        <p:xfrm>
          <a:off x="287338" y="649791"/>
          <a:ext cx="3154261" cy="3644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E8E91328-B30E-4A71-B127-2DAE8FECF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3E09A2-D94E-27CB-3119-F59D5736B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018" y="793210"/>
            <a:ext cx="4960062" cy="36441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0D287A-D42E-4880-4369-C12F9F0DA0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6698" y="789039"/>
            <a:ext cx="4960061" cy="36441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322AA5-131F-7BC7-58C2-EBB1FE9598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5017" y="789039"/>
            <a:ext cx="4960061" cy="364412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EFE3FBB-A5A2-EB79-B4CB-4871E5978DB2}"/>
              </a:ext>
            </a:extLst>
          </p:cNvPr>
          <p:cNvGrpSpPr/>
          <p:nvPr/>
        </p:nvGrpSpPr>
        <p:grpSpPr>
          <a:xfrm>
            <a:off x="5354057" y="411809"/>
            <a:ext cx="574195" cy="489837"/>
            <a:chOff x="991438" y="3595520"/>
            <a:chExt cx="644271" cy="539050"/>
          </a:xfrm>
        </p:grpSpPr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5A8B2C13-AE80-85FA-1C5B-8EE7314193ED}"/>
                </a:ext>
              </a:extLst>
            </p:cNvPr>
            <p:cNvSpPr/>
            <p:nvPr/>
          </p:nvSpPr>
          <p:spPr>
            <a:xfrm rot="16200000">
              <a:off x="1254251" y="3955613"/>
              <a:ext cx="106454" cy="251460"/>
            </a:xfrm>
            <a:prstGeom prst="rightBrac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4895423-E69A-0FD5-532C-428D13415686}"/>
                </a:ext>
              </a:extLst>
            </p:cNvPr>
            <p:cNvSpPr/>
            <p:nvPr/>
          </p:nvSpPr>
          <p:spPr>
            <a:xfrm>
              <a:off x="991438" y="3595520"/>
              <a:ext cx="644271" cy="440308"/>
            </a:xfrm>
            <a:prstGeom prst="rect">
              <a:avLst/>
            </a:prstGeom>
            <a:ln w="12700">
              <a:solidFill>
                <a:schemeClr val="accent6"/>
              </a:solidFill>
            </a:ln>
          </p:spPr>
          <p:txBody>
            <a:bodyPr wrap="none" lIns="91440" tIns="45720" rIns="91440" bIns="45720" anchor="t">
              <a:spAutoFit/>
            </a:bodyPr>
            <a:lstStyle/>
            <a:p>
              <a:pPr algn="ctr"/>
              <a:r>
                <a:rPr lang="en-GB" sz="1000" dirty="0"/>
                <a:t>Bucket</a:t>
              </a:r>
            </a:p>
            <a:p>
              <a:pPr algn="ctr"/>
              <a:r>
                <a:rPr lang="en-GB" sz="1000" dirty="0"/>
                <a:t>centre </a:t>
              </a:r>
              <a:endParaRPr lang="en-GB" sz="1000" dirty="0">
                <a:cs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5BE7C8-9743-0209-679B-E352FA246ED7}"/>
              </a:ext>
            </a:extLst>
          </p:cNvPr>
          <p:cNvGrpSpPr/>
          <p:nvPr/>
        </p:nvGrpSpPr>
        <p:grpSpPr>
          <a:xfrm>
            <a:off x="4638366" y="425774"/>
            <a:ext cx="545435" cy="482070"/>
            <a:chOff x="161526" y="3604068"/>
            <a:chExt cx="612000" cy="530502"/>
          </a:xfrm>
        </p:grpSpPr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33FFAC8E-6984-2520-702D-C0DABA07ABCB}"/>
                </a:ext>
              </a:extLst>
            </p:cNvPr>
            <p:cNvSpPr/>
            <p:nvPr/>
          </p:nvSpPr>
          <p:spPr>
            <a:xfrm rot="16200000">
              <a:off x="414297" y="4037710"/>
              <a:ext cx="106458" cy="87261"/>
            </a:xfrm>
            <a:prstGeom prst="rightBrac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214995A-7D79-DF37-8BD2-6A3ED9DE6ECD}"/>
                </a:ext>
              </a:extLst>
            </p:cNvPr>
            <p:cNvSpPr txBox="1"/>
            <p:nvPr/>
          </p:nvSpPr>
          <p:spPr>
            <a:xfrm>
              <a:off x="161526" y="3604068"/>
              <a:ext cx="612000" cy="4064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6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2"/>
                  </a:solidFill>
                </a:rPr>
                <a:t>Bucket edge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F75A9E9-E81C-0DCC-B37B-080E3690C69B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517586-B0BC-0039-31B1-0161A3A23293}"/>
              </a:ext>
            </a:extLst>
          </p:cNvPr>
          <p:cNvSpPr txBox="1"/>
          <p:nvPr/>
        </p:nvSpPr>
        <p:spPr>
          <a:xfrm>
            <a:off x="7998275" y="141056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</p:spTree>
    <p:extLst>
      <p:ext uri="{BB962C8B-B14F-4D97-AF65-F5344CB8AC3E}">
        <p14:creationId xmlns:p14="http://schemas.microsoft.com/office/powerpoint/2010/main" val="190882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073" y="11088"/>
            <a:ext cx="8226854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GB" sz="3200" dirty="0"/>
              <a:t>Longitudinal Profile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79B1AC8-8E1B-45BE-A0F6-8ABB8A0AAEC1}"/>
              </a:ext>
            </a:extLst>
          </p:cNvPr>
          <p:cNvGrpSpPr/>
          <p:nvPr/>
        </p:nvGrpSpPr>
        <p:grpSpPr>
          <a:xfrm>
            <a:off x="53856" y="822938"/>
            <a:ext cx="5641536" cy="3436745"/>
            <a:chOff x="3886444" y="975014"/>
            <a:chExt cx="5290447" cy="31774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4F9A70-961D-40D9-8D94-404A58ACA829}"/>
                </a:ext>
              </a:extLst>
            </p:cNvPr>
            <p:cNvSpPr txBox="1"/>
            <p:nvPr/>
          </p:nvSpPr>
          <p:spPr>
            <a:xfrm>
              <a:off x="5328316" y="975014"/>
              <a:ext cx="2300264" cy="31301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600" dirty="0"/>
                <a:t>profile around one bunch</a:t>
              </a:r>
              <a:endParaRPr lang="en-GB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E5A7675-019C-4FA6-BC36-FEE5B4C69E08}"/>
                    </a:ext>
                  </a:extLst>
                </p:cNvPr>
                <p:cNvSpPr txBox="1"/>
                <p:nvPr/>
              </p:nvSpPr>
              <p:spPr>
                <a:xfrm>
                  <a:off x="5361419" y="3844719"/>
                  <a:ext cx="235032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10 buckets = 1 slot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400" dirty="0"/>
                    <a:t> 25 ns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E5A7675-019C-4FA6-BC36-FEE5B4C69E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1419" y="3844719"/>
                  <a:ext cx="2350323" cy="307777"/>
                </a:xfrm>
                <a:prstGeom prst="rect">
                  <a:avLst/>
                </a:prstGeom>
                <a:blipFill>
                  <a:blip r:embed="rId2"/>
                  <a:stretch>
                    <a:fillRect l="-730" t="-3636"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F12B0C3-EA6E-4BDF-8519-FE4E94061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7811" y="1382301"/>
              <a:ext cx="5059080" cy="225563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0A93460-FDDD-4027-B2E0-A376DAA56697}"/>
                </a:ext>
              </a:extLst>
            </p:cNvPr>
            <p:cNvSpPr/>
            <p:nvPr/>
          </p:nvSpPr>
          <p:spPr>
            <a:xfrm>
              <a:off x="5170870" y="2545825"/>
              <a:ext cx="1403317" cy="810775"/>
            </a:xfrm>
            <a:prstGeom prst="rect">
              <a:avLst/>
            </a:prstGeom>
            <a:solidFill>
              <a:srgbClr val="92D050">
                <a:alpha val="2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E910630-B362-4817-850F-223459CC4727}"/>
                </a:ext>
              </a:extLst>
            </p:cNvPr>
            <p:cNvSpPr/>
            <p:nvPr/>
          </p:nvSpPr>
          <p:spPr>
            <a:xfrm>
              <a:off x="6849238" y="2545825"/>
              <a:ext cx="1117040" cy="807508"/>
            </a:xfrm>
            <a:prstGeom prst="rect">
              <a:avLst/>
            </a:prstGeom>
            <a:solidFill>
              <a:srgbClr val="92D050">
                <a:alpha val="2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8FCF04-62D3-40C1-B35D-43355EC83A97}"/>
                </a:ext>
              </a:extLst>
            </p:cNvPr>
            <p:cNvSpPr/>
            <p:nvPr/>
          </p:nvSpPr>
          <p:spPr>
            <a:xfrm>
              <a:off x="7966279" y="2545825"/>
              <a:ext cx="1055294" cy="807508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BD47DB-E199-4422-B041-0925037C3394}"/>
                </a:ext>
              </a:extLst>
            </p:cNvPr>
            <p:cNvSpPr/>
            <p:nvPr/>
          </p:nvSpPr>
          <p:spPr>
            <a:xfrm>
              <a:off x="4598317" y="2551075"/>
              <a:ext cx="572553" cy="798994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595D08-F2D9-4050-AFF5-27B37EB5CD99}"/>
                </a:ext>
              </a:extLst>
            </p:cNvPr>
            <p:cNvSpPr/>
            <p:nvPr/>
          </p:nvSpPr>
          <p:spPr>
            <a:xfrm>
              <a:off x="6568090" y="1605367"/>
              <a:ext cx="275685" cy="1746130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FC7DA2-070E-41AA-B70B-AE722F98CFFB}"/>
                </a:ext>
              </a:extLst>
            </p:cNvPr>
            <p:cNvSpPr txBox="1"/>
            <p:nvPr/>
          </p:nvSpPr>
          <p:spPr>
            <a:xfrm>
              <a:off x="5412136" y="2120115"/>
              <a:ext cx="85151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Satellites</a:t>
              </a:r>
            </a:p>
            <a:p>
              <a:r>
                <a:rPr lang="en-US" sz="1050" dirty="0"/>
                <a:t>(5 buckets)</a:t>
              </a:r>
              <a:endParaRPr lang="en-GB" sz="105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48D06E-55DF-45C3-8632-DE812435FAA3}"/>
                </a:ext>
              </a:extLst>
            </p:cNvPr>
            <p:cNvSpPr txBox="1"/>
            <p:nvPr/>
          </p:nvSpPr>
          <p:spPr>
            <a:xfrm>
              <a:off x="4609410" y="2184407"/>
              <a:ext cx="720357" cy="29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Ghosts</a:t>
              </a:r>
              <a:endParaRPr lang="en-GB" sz="105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13546CC-21D0-4081-8FAA-C73EAD3F0F60}"/>
                </a:ext>
              </a:extLst>
            </p:cNvPr>
            <p:cNvSpPr txBox="1"/>
            <p:nvPr/>
          </p:nvSpPr>
          <p:spPr>
            <a:xfrm>
              <a:off x="6958971" y="2137466"/>
              <a:ext cx="85151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Satellites</a:t>
              </a:r>
            </a:p>
            <a:p>
              <a:r>
                <a:rPr lang="en-US" sz="1050" dirty="0"/>
                <a:t>(4 buckets)</a:t>
              </a:r>
              <a:endParaRPr lang="en-GB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FD0576-FC29-469D-96D2-F9129E37CAE5}"/>
                </a:ext>
              </a:extLst>
            </p:cNvPr>
            <p:cNvSpPr txBox="1"/>
            <p:nvPr/>
          </p:nvSpPr>
          <p:spPr>
            <a:xfrm>
              <a:off x="8117642" y="2196409"/>
              <a:ext cx="720357" cy="29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Ghosts</a:t>
              </a:r>
              <a:endParaRPr lang="en-GB" sz="105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0800AE-B480-4997-95A6-52893AEEB4AA}"/>
                </a:ext>
              </a:extLst>
            </p:cNvPr>
            <p:cNvSpPr txBox="1"/>
            <p:nvPr/>
          </p:nvSpPr>
          <p:spPr>
            <a:xfrm>
              <a:off x="6318943" y="1311592"/>
              <a:ext cx="1381066" cy="377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Filled bucket</a:t>
              </a:r>
              <a:endParaRPr lang="en-GB" sz="1000" dirty="0"/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20D9D702-ED1D-449C-B5E8-25E1DF732DD3}"/>
                </a:ext>
              </a:extLst>
            </p:cNvPr>
            <p:cNvSpPr/>
            <p:nvPr/>
          </p:nvSpPr>
          <p:spPr>
            <a:xfrm rot="5400000">
              <a:off x="6430565" y="2311866"/>
              <a:ext cx="250448" cy="270691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EF80C7-907A-4446-92AC-8BF0D33E68A9}"/>
                </a:ext>
              </a:extLst>
            </p:cNvPr>
            <p:cNvSpPr txBox="1"/>
            <p:nvPr/>
          </p:nvSpPr>
          <p:spPr>
            <a:xfrm>
              <a:off x="3886444" y="1367253"/>
              <a:ext cx="1000033" cy="326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Log-scale</a:t>
              </a:r>
              <a:endParaRPr lang="en-GB" sz="1200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DDB5A5E-35B3-4168-807C-A395463B5FC2}"/>
                </a:ext>
              </a:extLst>
            </p:cNvPr>
            <p:cNvGrpSpPr/>
            <p:nvPr/>
          </p:nvGrpSpPr>
          <p:grpSpPr>
            <a:xfrm>
              <a:off x="4595179" y="2408368"/>
              <a:ext cx="568846" cy="66134"/>
              <a:chOff x="4346059" y="2375031"/>
              <a:chExt cx="296472" cy="66134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CF71045F-E286-4611-8310-45C788736F9F}"/>
                  </a:ext>
                </a:extLst>
              </p:cNvPr>
              <p:cNvCxnSpPr/>
              <p:nvPr/>
            </p:nvCxnSpPr>
            <p:spPr>
              <a:xfrm flipH="1">
                <a:off x="4346059" y="2404232"/>
                <a:ext cx="29647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D8B1CE49-C2F2-4E22-B86B-350442698958}"/>
                  </a:ext>
                </a:extLst>
              </p:cNvPr>
              <p:cNvCxnSpPr/>
              <p:nvPr/>
            </p:nvCxnSpPr>
            <p:spPr>
              <a:xfrm>
                <a:off x="4642531" y="2375031"/>
                <a:ext cx="0" cy="6613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6163732-7D38-4D58-AC17-8A984A161F80}"/>
                </a:ext>
              </a:extLst>
            </p:cNvPr>
            <p:cNvGrpSpPr/>
            <p:nvPr/>
          </p:nvGrpSpPr>
          <p:grpSpPr>
            <a:xfrm flipH="1">
              <a:off x="7979052" y="2393213"/>
              <a:ext cx="913427" cy="93989"/>
              <a:chOff x="4346059" y="2375031"/>
              <a:chExt cx="296472" cy="66134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16278E26-CBF8-440F-B021-B5C50EC2BCC8}"/>
                  </a:ext>
                </a:extLst>
              </p:cNvPr>
              <p:cNvCxnSpPr/>
              <p:nvPr/>
            </p:nvCxnSpPr>
            <p:spPr>
              <a:xfrm flipH="1">
                <a:off x="4346059" y="2404232"/>
                <a:ext cx="29647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91093F5-FC3D-4AD7-8D8F-5D24243812A6}"/>
                  </a:ext>
                </a:extLst>
              </p:cNvPr>
              <p:cNvCxnSpPr/>
              <p:nvPr/>
            </p:nvCxnSpPr>
            <p:spPr>
              <a:xfrm>
                <a:off x="4642531" y="2375031"/>
                <a:ext cx="0" cy="6613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12D56E7-44B7-4954-BE6D-028406E34D9A}"/>
              </a:ext>
            </a:extLst>
          </p:cNvPr>
          <p:cNvSpPr txBox="1"/>
          <p:nvPr/>
        </p:nvSpPr>
        <p:spPr>
          <a:xfrm>
            <a:off x="5763491" y="822938"/>
            <a:ext cx="3238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0B0779CA-84DD-4BD8-A73A-EF1CD7334B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aphicFrame>
        <p:nvGraphicFramePr>
          <p:cNvPr id="35" name="Content Placeholder 9">
            <a:extLst>
              <a:ext uri="{FF2B5EF4-FFF2-40B4-BE49-F238E27FC236}">
                <a16:creationId xmlns:a16="http://schemas.microsoft.com/office/drawing/2014/main" id="{2CB499EC-27B7-45DB-8A47-A47482805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429744"/>
              </p:ext>
            </p:extLst>
          </p:nvPr>
        </p:nvGraphicFramePr>
        <p:xfrm>
          <a:off x="5851269" y="548583"/>
          <a:ext cx="2899744" cy="3822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37317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4DB0-FF39-4CA8-9AC2-890A23F0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38" y="-10786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Summary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61E36-E730-44AD-BB5F-530A973AB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EE03D102-747F-470E-81D4-ED8EF8248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D5D744-5BCF-7864-5C32-575C85287E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08009"/>
              </p:ext>
            </p:extLst>
          </p:nvPr>
        </p:nvGraphicFramePr>
        <p:xfrm>
          <a:off x="287338" y="519826"/>
          <a:ext cx="8593577" cy="3909060"/>
        </p:xfrm>
        <a:graphic>
          <a:graphicData uri="http://schemas.openxmlformats.org/drawingml/2006/table">
            <a:tbl>
              <a:tblPr firstRow="1">
                <a:tableStyleId>{D7AC3CCA-C797-4891-BE02-D94E43425B78}</a:tableStyleId>
              </a:tblPr>
              <a:tblGrid>
                <a:gridCol w="2039611">
                  <a:extLst>
                    <a:ext uri="{9D8B030D-6E8A-4147-A177-3AD203B41FA5}">
                      <a16:colId xmlns:a16="http://schemas.microsoft.com/office/drawing/2014/main" val="3467934999"/>
                    </a:ext>
                  </a:extLst>
                </a:gridCol>
                <a:gridCol w="1701165">
                  <a:extLst>
                    <a:ext uri="{9D8B030D-6E8A-4147-A177-3AD203B41FA5}">
                      <a16:colId xmlns:a16="http://schemas.microsoft.com/office/drawing/2014/main" val="1468995799"/>
                    </a:ext>
                  </a:extLst>
                </a:gridCol>
                <a:gridCol w="1123200">
                  <a:extLst>
                    <a:ext uri="{9D8B030D-6E8A-4147-A177-3AD203B41FA5}">
                      <a16:colId xmlns:a16="http://schemas.microsoft.com/office/drawing/2014/main" val="1473923654"/>
                    </a:ext>
                  </a:extLst>
                </a:gridCol>
                <a:gridCol w="1069949">
                  <a:extLst>
                    <a:ext uri="{9D8B030D-6E8A-4147-A177-3AD203B41FA5}">
                      <a16:colId xmlns:a16="http://schemas.microsoft.com/office/drawing/2014/main" val="1598519733"/>
                    </a:ext>
                  </a:extLst>
                </a:gridCol>
                <a:gridCol w="2659652">
                  <a:extLst>
                    <a:ext uri="{9D8B030D-6E8A-4147-A177-3AD203B41FA5}">
                      <a16:colId xmlns:a16="http://schemas.microsoft.com/office/drawing/2014/main" val="3098097715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Issue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Source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Type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Severity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Mitigation Strategy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35480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Dispersion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Optics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Deconvolution</a:t>
                      </a:r>
                    </a:p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Compensation fibre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93012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 rate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Mid/High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Select Integration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36658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Dead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Detector/Electronics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Correction Algorithm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838600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After-pulsing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Detector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Buckets affected are</a:t>
                      </a:r>
                      <a:br>
                        <a:rPr lang="en-GB" sz="1400" u="none" strike="noStrike" dirty="0">
                          <a:effectLst/>
                          <a:latin typeface="+mj-lt"/>
                        </a:rPr>
                      </a:b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considered invalid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0617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jitter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102939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source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taken directly from RF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036361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Dead time correction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Analysis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measure deadtime for long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7843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Baseline correction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Analysis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Reduce timing errors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33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951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09825"/>
            <a:ext cx="8226854" cy="1167810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GB" sz="3200" dirty="0"/>
              <a:t>Ongoing Work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B094AC5-C143-0919-36A2-5C4060CBFAB0}"/>
              </a:ext>
            </a:extLst>
          </p:cNvPr>
          <p:cNvGrpSpPr/>
          <p:nvPr/>
        </p:nvGrpSpPr>
        <p:grpSpPr>
          <a:xfrm>
            <a:off x="4572000" y="2571750"/>
            <a:ext cx="1756800" cy="894150"/>
            <a:chOff x="532800" y="1677600"/>
            <a:chExt cx="1756800" cy="89415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785F022-6C64-C81B-CCD9-4DBD8A071AAE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991EDD-56D6-4029-4224-72C1C103C80E}"/>
                </a:ext>
              </a:extLst>
            </p:cNvPr>
            <p:cNvSpPr txBox="1"/>
            <p:nvPr/>
          </p:nvSpPr>
          <p:spPr>
            <a:xfrm>
              <a:off x="665854" y="1855984"/>
              <a:ext cx="149760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 dirty="0"/>
                <a:t>Integration Time </a:t>
              </a:r>
              <a:endParaRPr lang="en-GB" sz="1400" dirty="0">
                <a:cs typeface="Arial"/>
              </a:endParaRPr>
            </a:p>
            <a:p>
              <a:pPr algn="ctr"/>
              <a:r>
                <a:rPr lang="en-GB" sz="1400" dirty="0"/>
                <a:t>Reduction </a:t>
              </a:r>
              <a:endParaRPr lang="en-GB" sz="1400" dirty="0">
                <a:cs typeface="Arial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986391-412F-5412-60E6-30411210EAFF}"/>
              </a:ext>
            </a:extLst>
          </p:cNvPr>
          <p:cNvGrpSpPr/>
          <p:nvPr/>
        </p:nvGrpSpPr>
        <p:grpSpPr>
          <a:xfrm>
            <a:off x="2524233" y="2571750"/>
            <a:ext cx="1762069" cy="894150"/>
            <a:chOff x="532800" y="1677600"/>
            <a:chExt cx="1762069" cy="89415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5DD8FCA-E596-9514-99F5-58AA790B1EE5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E046BA-C033-14DB-5411-FBD68C5B1F17}"/>
                </a:ext>
              </a:extLst>
            </p:cNvPr>
            <p:cNvSpPr txBox="1"/>
            <p:nvPr/>
          </p:nvSpPr>
          <p:spPr>
            <a:xfrm>
              <a:off x="537497" y="1863036"/>
              <a:ext cx="1757372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 dirty="0"/>
                <a:t>BSRL Performance Simulator Software </a:t>
              </a:r>
              <a:endParaRPr lang="en-GB" sz="1400" dirty="0">
                <a:cs typeface="Arial"/>
              </a:endParaRP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F8A7BA5-2EC1-18FF-02BF-86668861348E}"/>
              </a:ext>
            </a:extLst>
          </p:cNvPr>
          <p:cNvCxnSpPr>
            <a:cxnSpLocks/>
            <a:stCxn id="38" idx="2"/>
            <a:endCxn id="13" idx="0"/>
          </p:cNvCxnSpPr>
          <p:nvPr/>
        </p:nvCxnSpPr>
        <p:spPr>
          <a:xfrm>
            <a:off x="4415149" y="1783556"/>
            <a:ext cx="1035251" cy="788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4457399-6D28-6EBE-FB88-A4516DDF1C84}"/>
              </a:ext>
            </a:extLst>
          </p:cNvPr>
          <p:cNvCxnSpPr>
            <a:cxnSpLocks/>
            <a:stCxn id="38" idx="2"/>
            <a:endCxn id="26" idx="0"/>
          </p:cNvCxnSpPr>
          <p:nvPr/>
        </p:nvCxnSpPr>
        <p:spPr>
          <a:xfrm flipH="1">
            <a:off x="3402633" y="1783556"/>
            <a:ext cx="1012516" cy="788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B6B7059-D016-C014-C251-1FA1B2BEFD10}"/>
              </a:ext>
            </a:extLst>
          </p:cNvPr>
          <p:cNvSpPr/>
          <p:nvPr/>
        </p:nvSpPr>
        <p:spPr>
          <a:xfrm>
            <a:off x="3831824" y="1129287"/>
            <a:ext cx="1166649" cy="654269"/>
          </a:xfrm>
          <a:prstGeom prst="roundRect">
            <a:avLst/>
          </a:prstGeom>
          <a:solidFill>
            <a:srgbClr val="F197A4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A59EF-9EA9-E2B0-CC58-276823BA3352}"/>
              </a:ext>
            </a:extLst>
          </p:cNvPr>
          <p:cNvSpPr txBox="1"/>
          <p:nvPr/>
        </p:nvSpPr>
        <p:spPr>
          <a:xfrm>
            <a:off x="3842285" y="1182201"/>
            <a:ext cx="1145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Ongoing work  </a:t>
            </a:r>
          </a:p>
        </p:txBody>
      </p:sp>
    </p:spTree>
    <p:extLst>
      <p:ext uri="{BB962C8B-B14F-4D97-AF65-F5344CB8AC3E}">
        <p14:creationId xmlns:p14="http://schemas.microsoft.com/office/powerpoint/2010/main" val="9709629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490F3A97-1237-B1D5-62FF-A24A32139F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752"/>
          <a:stretch/>
        </p:blipFill>
        <p:spPr>
          <a:xfrm>
            <a:off x="2021801" y="2226404"/>
            <a:ext cx="4804475" cy="1949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3E45FD-1B63-4480-BD21-751FEB8E0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410" y="0"/>
            <a:ext cx="7225990" cy="705332"/>
          </a:xfrm>
        </p:spPr>
        <p:txBody>
          <a:bodyPr>
            <a:normAutofit/>
          </a:bodyPr>
          <a:lstStyle/>
          <a:p>
            <a:r>
              <a:rPr lang="en-GB" sz="3200" dirty="0"/>
              <a:t>BSRL Performance Simulator Software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28B84-AAD6-4FBA-84BA-5B5ACC6C4E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00FC1C-CFED-42CA-A3B9-43A6E4138DA0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6A32D0-A1B5-46A9-A0F4-39856480D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619548-4934-9325-8AFF-B54155BEF999}"/>
              </a:ext>
            </a:extLst>
          </p:cNvPr>
          <p:cNvSpPr txBox="1"/>
          <p:nvPr/>
        </p:nvSpPr>
        <p:spPr>
          <a:xfrm>
            <a:off x="454066" y="803338"/>
            <a:ext cx="8229600" cy="21852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The aim is to create a </a:t>
            </a:r>
            <a:r>
              <a:rPr lang="en-GB" sz="1600" b="1" dirty="0"/>
              <a:t>digital twin </a:t>
            </a:r>
            <a:r>
              <a:rPr lang="en-GB" sz="1600" dirty="0"/>
              <a:t>of the BSRL with classes representing each of its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Using </a:t>
            </a:r>
            <a:r>
              <a:rPr lang="en-GB" sz="1600" b="1" dirty="0"/>
              <a:t>Monte Carlo</a:t>
            </a:r>
            <a:r>
              <a:rPr lang="en-GB" sz="1600" dirty="0"/>
              <a:t> modelling of source, detector, filters and TDC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Future changes beam conditions, or new BSRL designs, can be simulated and their effects on statistical and systematic </a:t>
            </a:r>
            <a:r>
              <a:rPr lang="en-GB" sz="1600" b="1" dirty="0"/>
              <a:t>errors can be evaluated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F8521D-2698-A9DE-4216-A2EA6C60038B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rgbClr val="F197A4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7BBB64-41B8-C68C-BAEE-037DA66DC92B}"/>
              </a:ext>
            </a:extLst>
          </p:cNvPr>
          <p:cNvSpPr txBox="1"/>
          <p:nvPr/>
        </p:nvSpPr>
        <p:spPr>
          <a:xfrm>
            <a:off x="7998275" y="55054"/>
            <a:ext cx="1145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Ongoing work  </a:t>
            </a:r>
          </a:p>
          <a:p>
            <a:pPr algn="ctr"/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01617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AAEC14D-A9D8-4F53-9162-A927072708AB}"/>
              </a:ext>
            </a:extLst>
          </p:cNvPr>
          <p:cNvSpPr txBox="1">
            <a:spLocks/>
          </p:cNvSpPr>
          <p:nvPr/>
        </p:nvSpPr>
        <p:spPr>
          <a:xfrm>
            <a:off x="220108" y="-10239"/>
            <a:ext cx="4351892" cy="666309"/>
          </a:xfrm>
          <a:prstGeom prst="rect">
            <a:avLst/>
          </a:prstGeom>
        </p:spPr>
        <p:txBody>
          <a:bodyPr vert="horz" lIns="45720" tIns="45720" rIns="4572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Reducing Integration Time </a:t>
            </a:r>
            <a:endParaRPr lang="es-ES" sz="2800" dirty="0"/>
          </a:p>
        </p:txBody>
      </p:sp>
      <p:graphicFrame>
        <p:nvGraphicFramePr>
          <p:cNvPr id="20" name="Content Placeholder 9">
            <a:extLst>
              <a:ext uri="{FF2B5EF4-FFF2-40B4-BE49-F238E27FC236}">
                <a16:creationId xmlns:a16="http://schemas.microsoft.com/office/drawing/2014/main" id="{0934D770-04EF-4F0D-9818-5A378703A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72052"/>
              </p:ext>
            </p:extLst>
          </p:nvPr>
        </p:nvGraphicFramePr>
        <p:xfrm>
          <a:off x="287339" y="520192"/>
          <a:ext cx="3960196" cy="3852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E8E91328-B30E-4A71-B127-2DAE8FECF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8768C3-8B30-C676-E8B5-4B724FD8FFB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689"/>
          <a:stretch/>
        </p:blipFill>
        <p:spPr>
          <a:xfrm>
            <a:off x="4607452" y="686725"/>
            <a:ext cx="4079348" cy="31158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06E048-1D80-97E2-5124-9DE886D7A3AB}"/>
              </a:ext>
            </a:extLst>
          </p:cNvPr>
          <p:cNvSpPr txBox="1"/>
          <p:nvPr/>
        </p:nvSpPr>
        <p:spPr>
          <a:xfrm>
            <a:off x="4984965" y="3835075"/>
            <a:ext cx="3451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chemeClr val="accent6"/>
                </a:solidFill>
                <a:latin typeface="Sans Serif"/>
              </a:rPr>
              <a:t>Ratio of charge fraction to it’s final 300s value with increasing integration</a:t>
            </a:r>
          </a:p>
          <a:p>
            <a:pPr algn="ctr"/>
            <a:r>
              <a:rPr lang="en-GB" sz="800" b="1" dirty="0">
                <a:solidFill>
                  <a:schemeClr val="accent6"/>
                </a:solidFill>
                <a:latin typeface="Sans Serif"/>
              </a:rPr>
              <a:t>Data take from the stable beam mode of fill 8999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0D3EF4C-1475-1863-02D2-B8D9D6586ED5}"/>
              </a:ext>
            </a:extLst>
          </p:cNvPr>
          <p:cNvSpPr/>
          <p:nvPr/>
        </p:nvSpPr>
        <p:spPr>
          <a:xfrm>
            <a:off x="7977351" y="0"/>
            <a:ext cx="1166649" cy="654269"/>
          </a:xfrm>
          <a:prstGeom prst="roundRect">
            <a:avLst/>
          </a:prstGeom>
          <a:solidFill>
            <a:srgbClr val="F197A4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E40682-011E-95A1-C078-F8B0C4C760B9}"/>
              </a:ext>
            </a:extLst>
          </p:cNvPr>
          <p:cNvSpPr txBox="1"/>
          <p:nvPr/>
        </p:nvSpPr>
        <p:spPr>
          <a:xfrm>
            <a:off x="7998275" y="55054"/>
            <a:ext cx="1145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Ongoing work  </a:t>
            </a:r>
          </a:p>
          <a:p>
            <a:pPr algn="ctr"/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55382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04B07-CFFD-E9B1-6CD6-D6ECB3D85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781"/>
            <a:ext cx="8229600" cy="4261606"/>
          </a:xfrm>
        </p:spPr>
        <p:txBody>
          <a:bodyPr vert="horz" lIns="91440" tIns="45720" rIns="91440" bIns="45720" anchor="t">
            <a:normAutofit fontScale="92500" lnSpcReduction="10000"/>
          </a:bodyPr>
          <a:lstStyle/>
          <a:p>
            <a:pPr marL="493395"/>
            <a:r>
              <a:rPr lang="en-GB" sz="2400" b="1" dirty="0"/>
              <a:t>Conclusion</a:t>
            </a:r>
            <a:r>
              <a:rPr lang="en-GB" sz="2400" dirty="0"/>
              <a:t> </a:t>
            </a:r>
          </a:p>
          <a:p>
            <a:pPr marL="904875" lvl="1"/>
            <a:r>
              <a:rPr lang="en-GB" sz="2000" dirty="0"/>
              <a:t>We have investigated all </a:t>
            </a:r>
            <a:r>
              <a:rPr lang="en-GB" sz="2000" b="1" dirty="0"/>
              <a:t>error</a:t>
            </a:r>
            <a:r>
              <a:rPr lang="en-GB" sz="2000" dirty="0"/>
              <a:t> in the BSRL</a:t>
            </a:r>
            <a:br>
              <a:rPr lang="en-GB" sz="2000" dirty="0"/>
            </a:br>
            <a:r>
              <a:rPr lang="en-GB" sz="2000" dirty="0"/>
              <a:t> </a:t>
            </a:r>
            <a:endParaRPr lang="en-US" sz="2000" dirty="0"/>
          </a:p>
          <a:p>
            <a:pPr lvl="1"/>
            <a:r>
              <a:rPr lang="en-GB" sz="2000" dirty="0"/>
              <a:t>Identified those of chief concern </a:t>
            </a:r>
            <a:br>
              <a:rPr lang="en-GB" sz="2000" dirty="0"/>
            </a:br>
            <a:endParaRPr lang="en-GB" sz="2000" dirty="0"/>
          </a:p>
          <a:p>
            <a:pPr marL="904875" lvl="1"/>
            <a:r>
              <a:rPr lang="en-GB" sz="2000" dirty="0"/>
              <a:t>A </a:t>
            </a:r>
            <a:r>
              <a:rPr lang="en-GB" sz="2000" b="1" dirty="0"/>
              <a:t>simulation</a:t>
            </a:r>
            <a:r>
              <a:rPr lang="en-GB" sz="2000" dirty="0"/>
              <a:t> suite is being made to evaluate </a:t>
            </a:r>
            <a:r>
              <a:rPr lang="en-GB" sz="2000" b="1" dirty="0"/>
              <a:t>mitigation</a:t>
            </a:r>
            <a:r>
              <a:rPr lang="en-GB" sz="2000" dirty="0"/>
              <a:t> strategies and </a:t>
            </a:r>
            <a:r>
              <a:rPr lang="en-GB" sz="2000" b="1" dirty="0"/>
              <a:t>new designs </a:t>
            </a:r>
            <a:r>
              <a:rPr lang="en-GB" sz="2000" dirty="0"/>
              <a:t>e.g. FCC </a:t>
            </a:r>
            <a:br>
              <a:rPr lang="en-GB" sz="2000" dirty="0"/>
            </a:br>
            <a:endParaRPr lang="en-GB" sz="2000" dirty="0"/>
          </a:p>
          <a:p>
            <a:pPr marL="493395"/>
            <a:r>
              <a:rPr lang="en-GB" sz="2400" b="1" dirty="0"/>
              <a:t>Ongoing work </a:t>
            </a:r>
          </a:p>
          <a:p>
            <a:pPr marL="493395"/>
            <a:endParaRPr lang="en-GB" sz="2400" dirty="0">
              <a:cs typeface="Arial"/>
            </a:endParaRPr>
          </a:p>
          <a:p>
            <a:pPr marL="904875" lvl="1"/>
            <a:r>
              <a:rPr lang="en-GB" sz="2000" dirty="0">
                <a:cs typeface="Arial"/>
              </a:rPr>
              <a:t>Testing </a:t>
            </a:r>
            <a:r>
              <a:rPr lang="en-GB" sz="2000" b="1" dirty="0">
                <a:cs typeface="Arial"/>
              </a:rPr>
              <a:t>mitigation</a:t>
            </a:r>
            <a:r>
              <a:rPr lang="en-GB" sz="2000" dirty="0">
                <a:cs typeface="Arial"/>
              </a:rPr>
              <a:t> strategies for dispersion </a:t>
            </a:r>
          </a:p>
          <a:p>
            <a:pPr marL="904875" lvl="1"/>
            <a:endParaRPr lang="en-GB" sz="2000" dirty="0">
              <a:cs typeface="Arial"/>
            </a:endParaRPr>
          </a:p>
          <a:p>
            <a:pPr marL="904875" lvl="1"/>
            <a:r>
              <a:rPr lang="en-GB" sz="2000" dirty="0">
                <a:cs typeface="Arial"/>
              </a:rPr>
              <a:t>Techniques to reduce </a:t>
            </a:r>
            <a:r>
              <a:rPr lang="en-GB" sz="2000" b="1" dirty="0">
                <a:cs typeface="Arial"/>
              </a:rPr>
              <a:t>integration</a:t>
            </a:r>
            <a:endParaRPr lang="en-GB" sz="2000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9C2FB-2767-9B80-4EA1-435AADC5E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97FFC7A-CEC5-407B-E2B1-6CEAF36AE0A3}"/>
              </a:ext>
            </a:extLst>
          </p:cNvPr>
          <p:cNvSpPr txBox="1">
            <a:spLocks/>
          </p:cNvSpPr>
          <p:nvPr/>
        </p:nvSpPr>
        <p:spPr>
          <a:xfrm>
            <a:off x="6135728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7237A7-1F84-4814-8660-91EA9C58BB6A}" type="datetime1">
              <a:rPr lang="en-GB" smtClean="0"/>
              <a:pPr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5768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99B98-9CB9-7A5A-0B98-F7086170F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0A989-5D43-394A-24E5-14201BE98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CD00771A-45F4-5806-58BE-78CAA1C4316F}"/>
              </a:ext>
            </a:extLst>
          </p:cNvPr>
          <p:cNvSpPr txBox="1">
            <a:spLocks/>
          </p:cNvSpPr>
          <p:nvPr/>
        </p:nvSpPr>
        <p:spPr>
          <a:xfrm>
            <a:off x="220108" y="-10239"/>
            <a:ext cx="4351892" cy="666309"/>
          </a:xfrm>
          <a:prstGeom prst="rect">
            <a:avLst/>
          </a:prstGeom>
        </p:spPr>
        <p:txBody>
          <a:bodyPr vert="horz" lIns="45720" tIns="45720" rIns="4572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dirty="0"/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B3E72F1E-5B68-4642-4F44-2D1FB3816E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D8D47-7C55-3B4B-3B5F-8F7FACFF0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8275"/>
            <a:ext cx="8229600" cy="4260850"/>
          </a:xfrm>
        </p:spPr>
        <p:txBody>
          <a:bodyPr vert="horz" lIns="91440" tIns="45720" rIns="91440" bIns="45720" anchor="t">
            <a:normAutofit/>
          </a:bodyPr>
          <a:lstStyle/>
          <a:p>
            <a:pPr marL="36195" indent="0">
              <a:buNone/>
            </a:pPr>
            <a:r>
              <a:rPr lang="en-GB" sz="2400" dirty="0"/>
              <a:t>Acknowledgements  </a:t>
            </a:r>
          </a:p>
          <a:p>
            <a:pPr marL="36195" indent="0">
              <a:buNone/>
            </a:pPr>
            <a:r>
              <a:rPr lang="en-US" sz="2000" dirty="0"/>
              <a:t>Manuel Gonzalez Berges, Stephane Bart Pedersen,</a:t>
            </a:r>
            <a:br>
              <a:rPr lang="en-US" sz="2000" dirty="0"/>
            </a:br>
            <a:r>
              <a:rPr lang="en-US" sz="2000" dirty="0"/>
              <a:t>Stefano Mazzoni , Miguel Martin Nieto ,Georgia Sourpi</a:t>
            </a:r>
          </a:p>
          <a:p>
            <a:pPr marL="36195" indent="0">
              <a:buNone/>
            </a:pPr>
            <a:endParaRPr lang="en-US" sz="1050" dirty="0">
              <a:cs typeface="Arial"/>
            </a:endParaRPr>
          </a:p>
          <a:p>
            <a:pPr marL="36195" indent="0">
              <a:buNone/>
            </a:pPr>
            <a:endParaRPr lang="en-GB" sz="2000" dirty="0"/>
          </a:p>
          <a:p>
            <a:pPr marL="36195" indent="0">
              <a:buNone/>
            </a:pPr>
            <a:r>
              <a:rPr lang="en-GB" sz="2400" b="1" dirty="0"/>
              <a:t>Any Questions ? </a:t>
            </a:r>
            <a:endParaRPr lang="en-GB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2642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4DB0-FF39-4CA8-9AC2-890A23F0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38" y="-10786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Summary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61E36-E730-44AD-BB5F-530A973AB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EE03D102-747F-470E-81D4-ED8EF8248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D5D744-5BCF-7864-5C32-575C85287E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23534"/>
              </p:ext>
            </p:extLst>
          </p:nvPr>
        </p:nvGraphicFramePr>
        <p:xfrm>
          <a:off x="287338" y="519826"/>
          <a:ext cx="8593577" cy="3909060"/>
        </p:xfrm>
        <a:graphic>
          <a:graphicData uri="http://schemas.openxmlformats.org/drawingml/2006/table">
            <a:tbl>
              <a:tblPr firstRow="1">
                <a:tableStyleId>{D7AC3CCA-C797-4891-BE02-D94E43425B78}</a:tableStyleId>
              </a:tblPr>
              <a:tblGrid>
                <a:gridCol w="2039611">
                  <a:extLst>
                    <a:ext uri="{9D8B030D-6E8A-4147-A177-3AD203B41FA5}">
                      <a16:colId xmlns:a16="http://schemas.microsoft.com/office/drawing/2014/main" val="3467934999"/>
                    </a:ext>
                  </a:extLst>
                </a:gridCol>
                <a:gridCol w="1701165">
                  <a:extLst>
                    <a:ext uri="{9D8B030D-6E8A-4147-A177-3AD203B41FA5}">
                      <a16:colId xmlns:a16="http://schemas.microsoft.com/office/drawing/2014/main" val="1468995799"/>
                    </a:ext>
                  </a:extLst>
                </a:gridCol>
                <a:gridCol w="1123200">
                  <a:extLst>
                    <a:ext uri="{9D8B030D-6E8A-4147-A177-3AD203B41FA5}">
                      <a16:colId xmlns:a16="http://schemas.microsoft.com/office/drawing/2014/main" val="1473923654"/>
                    </a:ext>
                  </a:extLst>
                </a:gridCol>
                <a:gridCol w="1069949">
                  <a:extLst>
                    <a:ext uri="{9D8B030D-6E8A-4147-A177-3AD203B41FA5}">
                      <a16:colId xmlns:a16="http://schemas.microsoft.com/office/drawing/2014/main" val="1598519733"/>
                    </a:ext>
                  </a:extLst>
                </a:gridCol>
                <a:gridCol w="2659652">
                  <a:extLst>
                    <a:ext uri="{9D8B030D-6E8A-4147-A177-3AD203B41FA5}">
                      <a16:colId xmlns:a16="http://schemas.microsoft.com/office/drawing/2014/main" val="3098097715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Issue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Source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Type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Severity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bg2"/>
                          </a:solidFill>
                          <a:effectLst/>
                        </a:rPr>
                        <a:t>Mitigation Strategy </a:t>
                      </a:r>
                      <a:endParaRPr lang="en-GB" sz="1100" b="0" i="0" u="none" strike="noStrike" dirty="0">
                        <a:solidFill>
                          <a:schemeClr val="bg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35480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Dispersion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Optics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Deconvolution</a:t>
                      </a:r>
                    </a:p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Compensation fibre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93012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 rate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Mid/High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Select Integration Time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36658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Dead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Detector/Electronics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Correction Algorithm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838600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After-pulsing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Detector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Buckets affected are</a:t>
                      </a:r>
                      <a:br>
                        <a:rPr lang="en-GB" sz="1400" u="none" strike="noStrike" dirty="0">
                          <a:effectLst/>
                          <a:latin typeface="+mj-lt"/>
                        </a:rPr>
                      </a:b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considered invalid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0617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jitter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B2D3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102939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source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Time taken directly from RF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036361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Dead time correction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Analysis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Low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measure deadtime for long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7843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Baseline correction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Analysis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Counting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High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Reduce timing errors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solidFill>
                      <a:srgbClr val="FD67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33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6147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BEE51-4AE1-1F8F-BBA8-C6F17F895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Spare slides </a:t>
            </a:r>
            <a:br>
              <a:rPr lang="en-GB" dirty="0"/>
            </a:br>
            <a:r>
              <a:rPr lang="en-GB" dirty="0"/>
              <a:t>(Mitigation Strategies)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30DFF7-AA69-8C05-CEB1-6C3B90B41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6536BA6-B2E9-1359-BC06-58A650862B40}"/>
              </a:ext>
            </a:extLst>
          </p:cNvPr>
          <p:cNvSpPr txBox="1">
            <a:spLocks/>
          </p:cNvSpPr>
          <p:nvPr/>
        </p:nvSpPr>
        <p:spPr>
          <a:xfrm>
            <a:off x="6135728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7237A7-1F84-4814-8660-91EA9C58BB6A}" type="datetime1">
              <a:rPr lang="en-GB" smtClean="0"/>
              <a:pPr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6366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08" y="-340823"/>
            <a:ext cx="8226854" cy="1167810"/>
          </a:xfrm>
        </p:spPr>
        <p:txBody>
          <a:bodyPr>
            <a:noAutofit/>
          </a:bodyPr>
          <a:lstStyle/>
          <a:p>
            <a:r>
              <a:rPr lang="en-GB" sz="3200" dirty="0"/>
              <a:t>Dispersion Compensation deconvolution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13" name="Content Placeholder 9">
            <a:extLst>
              <a:ext uri="{FF2B5EF4-FFF2-40B4-BE49-F238E27FC236}">
                <a16:creationId xmlns:a16="http://schemas.microsoft.com/office/drawing/2014/main" id="{BA7962BC-4415-4F99-8E71-8805B3C144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182891"/>
              </p:ext>
            </p:extLst>
          </p:nvPr>
        </p:nvGraphicFramePr>
        <p:xfrm>
          <a:off x="331776" y="519113"/>
          <a:ext cx="2899744" cy="3822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934887-130C-4204-8652-50C24E73F8CE}"/>
              </a:ext>
            </a:extLst>
          </p:cNvPr>
          <p:cNvGrpSpPr/>
          <p:nvPr/>
        </p:nvGrpSpPr>
        <p:grpSpPr>
          <a:xfrm>
            <a:off x="3619409" y="1493020"/>
            <a:ext cx="5032638" cy="1620539"/>
            <a:chOff x="3619409" y="1493020"/>
            <a:chExt cx="5032638" cy="16205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80B7427-D10C-DF2E-962A-D18373B6F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19409" y="1560460"/>
              <a:ext cx="5032638" cy="155309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895CA77-6CA3-7AB4-D6E4-B5F98F7DA6B8}"/>
                </a:ext>
              </a:extLst>
            </p:cNvPr>
            <p:cNvSpPr txBox="1"/>
            <p:nvPr/>
          </p:nvSpPr>
          <p:spPr>
            <a:xfrm>
              <a:off x="3665060" y="1493020"/>
              <a:ext cx="68215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  <a:cs typeface="Arial" panose="020B0604020202020204" pitchFamily="34" charset="0"/>
                </a:rPr>
                <a:t>Timing source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1B8FA0A-8462-A171-4356-4ACC0412948A}"/>
                </a:ext>
              </a:extLst>
            </p:cNvPr>
            <p:cNvSpPr txBox="1"/>
            <p:nvPr/>
          </p:nvSpPr>
          <p:spPr>
            <a:xfrm>
              <a:off x="4497635" y="1560460"/>
              <a:ext cx="75782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  <a:cs typeface="Arial" panose="020B0604020202020204" pitchFamily="34" charset="0"/>
                </a:rPr>
                <a:t>Detector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6FE96B-D9B1-315B-D739-B07451986322}"/>
                </a:ext>
              </a:extLst>
            </p:cNvPr>
            <p:cNvSpPr txBox="1"/>
            <p:nvPr/>
          </p:nvSpPr>
          <p:spPr>
            <a:xfrm>
              <a:off x="5339483" y="1560460"/>
              <a:ext cx="75782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  <a:cs typeface="Arial" panose="020B0604020202020204" pitchFamily="34" charset="0"/>
                </a:rPr>
                <a:t>Optics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C8B024-74E5-81B2-E177-AA2AC97A4689}"/>
                </a:ext>
              </a:extLst>
            </p:cNvPr>
            <p:cNvSpPr txBox="1"/>
            <p:nvPr/>
          </p:nvSpPr>
          <p:spPr>
            <a:xfrm>
              <a:off x="6045734" y="1560460"/>
              <a:ext cx="98037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  <a:cs typeface="Arial" panose="020B0604020202020204" pitchFamily="34" charset="0"/>
                </a:rPr>
                <a:t>Electronics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CFF457-8F07-CC5C-1B1E-1E6F1B2580D6}"/>
                </a:ext>
              </a:extLst>
            </p:cNvPr>
            <p:cNvSpPr txBox="1"/>
            <p:nvPr/>
          </p:nvSpPr>
          <p:spPr>
            <a:xfrm>
              <a:off x="7455709" y="1577658"/>
              <a:ext cx="119633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  <a:cs typeface="Arial" panose="020B0604020202020204" pitchFamily="34" charset="0"/>
                </a:rPr>
                <a:t>Total response 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FF6D63-83D0-7B82-F2FC-97F692064B4C}"/>
                </a:ext>
              </a:extLst>
            </p:cNvPr>
            <p:cNvSpPr/>
            <p:nvPr/>
          </p:nvSpPr>
          <p:spPr>
            <a:xfrm>
              <a:off x="4246323" y="1813142"/>
              <a:ext cx="3864279" cy="1279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510054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76"/>
            <a:ext cx="8272920" cy="705332"/>
          </a:xfrm>
        </p:spPr>
        <p:txBody>
          <a:bodyPr>
            <a:normAutofit/>
          </a:bodyPr>
          <a:lstStyle/>
          <a:p>
            <a:r>
              <a:rPr lang="en-GB" sz="3200" dirty="0"/>
              <a:t>Dispersion Compensation Fibre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3B3F2303-BE05-4476-A270-7A7A26690E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r>
              <a:rPr lang="en-US" dirty="0"/>
              <a:t>15/04/2024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31A7EB-0DC7-0202-EF4B-C80772CC722F}"/>
              </a:ext>
            </a:extLst>
          </p:cNvPr>
          <p:cNvGrpSpPr/>
          <p:nvPr/>
        </p:nvGrpSpPr>
        <p:grpSpPr>
          <a:xfrm>
            <a:off x="3277419" y="910098"/>
            <a:ext cx="5513882" cy="3283270"/>
            <a:chOff x="182527" y="980054"/>
            <a:chExt cx="5513882" cy="328327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72415D3-DAD5-E96D-79A8-263A1A137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754" t="39862" r="69124" b="23319"/>
            <a:stretch/>
          </p:blipFill>
          <p:spPr>
            <a:xfrm>
              <a:off x="1707733" y="1342543"/>
              <a:ext cx="654270" cy="63478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5A7E37F-0FC0-6973-931E-7777748FD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8795" t="31423" r="3729" b="21940"/>
            <a:stretch/>
          </p:blipFill>
          <p:spPr>
            <a:xfrm>
              <a:off x="3688196" y="1231263"/>
              <a:ext cx="1970689" cy="80404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9B2A47-A178-7D32-1E2E-04169111F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2834" y="2728553"/>
              <a:ext cx="1933575" cy="6858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8F94C3F-96EE-05C5-CE1F-FACC5F126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754" t="39862" r="69124" b="23319"/>
            <a:stretch/>
          </p:blipFill>
          <p:spPr>
            <a:xfrm>
              <a:off x="1707733" y="2779572"/>
              <a:ext cx="654270" cy="634781"/>
            </a:xfrm>
            <a:prstGeom prst="rect">
              <a:avLst/>
            </a:prstGeom>
          </p:spPr>
        </p:pic>
        <p:pic>
          <p:nvPicPr>
            <p:cNvPr id="14" name="Picture 13" descr="A black and white logo&#10;&#10;Description automatically generated">
              <a:extLst>
                <a:ext uri="{FF2B5EF4-FFF2-40B4-BE49-F238E27FC236}">
                  <a16:creationId xmlns:a16="http://schemas.microsoft.com/office/drawing/2014/main" id="{BA86AE29-FA9C-59A3-304B-8316E511D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 l="7777" t="25851" r="7916" b="27692"/>
            <a:stretch/>
          </p:blipFill>
          <p:spPr>
            <a:xfrm>
              <a:off x="2583770" y="1402080"/>
              <a:ext cx="1043940" cy="575244"/>
            </a:xfrm>
            <a:prstGeom prst="rect">
              <a:avLst/>
            </a:prstGeom>
          </p:spPr>
        </p:pic>
        <p:pic>
          <p:nvPicPr>
            <p:cNvPr id="16" name="Picture 15" descr="A black and white logo&#10;&#10;Description automatically generated">
              <a:extLst>
                <a:ext uri="{FF2B5EF4-FFF2-40B4-BE49-F238E27FC236}">
                  <a16:creationId xmlns:a16="http://schemas.microsoft.com/office/drawing/2014/main" id="{7CEE9A54-9E06-D9A2-3AB5-2A883951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7777" t="25851" r="7916" b="27692"/>
            <a:stretch/>
          </p:blipFill>
          <p:spPr>
            <a:xfrm>
              <a:off x="2583770" y="2839109"/>
              <a:ext cx="1043940" cy="57524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FDDFE6-1A6F-1BD3-650B-5C821FF1F42D}"/>
                </a:ext>
              </a:extLst>
            </p:cNvPr>
            <p:cNvSpPr txBox="1"/>
            <p:nvPr/>
          </p:nvSpPr>
          <p:spPr>
            <a:xfrm>
              <a:off x="272819" y="1330993"/>
              <a:ext cx="15387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Positive Dispersion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47A342-8A50-F5BA-BB2B-960F9C247A5D}"/>
                </a:ext>
              </a:extLst>
            </p:cNvPr>
            <p:cNvSpPr txBox="1"/>
            <p:nvPr/>
          </p:nvSpPr>
          <p:spPr>
            <a:xfrm>
              <a:off x="182528" y="2719205"/>
              <a:ext cx="12954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Negative </a:t>
              </a:r>
            </a:p>
            <a:p>
              <a:r>
                <a:rPr lang="en-GB" dirty="0">
                  <a:solidFill>
                    <a:srgbClr val="000000"/>
                  </a:solidFill>
                </a:rPr>
                <a:t>Dispersion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048D86-8F70-DEEF-7186-6A1DAA7BA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754" t="39862" r="69124" b="23319"/>
            <a:stretch/>
          </p:blipFill>
          <p:spPr>
            <a:xfrm>
              <a:off x="1684873" y="3628543"/>
              <a:ext cx="654270" cy="634781"/>
            </a:xfrm>
            <a:prstGeom prst="rect">
              <a:avLst/>
            </a:prstGeom>
          </p:spPr>
        </p:pic>
        <p:pic>
          <p:nvPicPr>
            <p:cNvPr id="22" name="Picture 21" descr="A black and white logo&#10;&#10;Description automatically generated">
              <a:extLst>
                <a:ext uri="{FF2B5EF4-FFF2-40B4-BE49-F238E27FC236}">
                  <a16:creationId xmlns:a16="http://schemas.microsoft.com/office/drawing/2014/main" id="{B5968525-5F65-A009-2A94-6EF0699F9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 l="7777" t="25851" r="7916" b="27692"/>
            <a:stretch/>
          </p:blipFill>
          <p:spPr>
            <a:xfrm>
              <a:off x="2560910" y="3688080"/>
              <a:ext cx="1043940" cy="575244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03EE374-E40F-2127-C1AA-A314DED31E8F}"/>
                </a:ext>
              </a:extLst>
            </p:cNvPr>
            <p:cNvGrpSpPr/>
            <p:nvPr/>
          </p:nvGrpSpPr>
          <p:grpSpPr>
            <a:xfrm flipH="1">
              <a:off x="3629601" y="3627713"/>
              <a:ext cx="1919977" cy="634781"/>
              <a:chOff x="2446283" y="2901492"/>
              <a:chExt cx="1919977" cy="634781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6D644EB3-2FD2-33EF-D4B6-00BD6A1C45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21754" t="39862" r="69124" b="23319"/>
              <a:stretch/>
            </p:blipFill>
            <p:spPr>
              <a:xfrm>
                <a:off x="2446283" y="2901492"/>
                <a:ext cx="654270" cy="634781"/>
              </a:xfrm>
              <a:prstGeom prst="rect">
                <a:avLst/>
              </a:prstGeom>
            </p:spPr>
          </p:pic>
          <p:pic>
            <p:nvPicPr>
              <p:cNvPr id="24" name="Picture 2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A1E35187-1793-75A5-5A07-11A193320F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 l="7777" t="25851" r="7916" b="27692"/>
              <a:stretch/>
            </p:blipFill>
            <p:spPr>
              <a:xfrm>
                <a:off x="3322320" y="2961029"/>
                <a:ext cx="1043940" cy="575244"/>
              </a:xfrm>
              <a:prstGeom prst="rect">
                <a:avLst/>
              </a:prstGeom>
            </p:spPr>
          </p:pic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3FC793-AB60-A6D1-F7A9-3AC484089DBE}"/>
                </a:ext>
              </a:extLst>
            </p:cNvPr>
            <p:cNvSpPr txBox="1"/>
            <p:nvPr/>
          </p:nvSpPr>
          <p:spPr>
            <a:xfrm>
              <a:off x="182527" y="3616163"/>
              <a:ext cx="171986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Compensated</a:t>
              </a:r>
              <a:r>
                <a:rPr lang="en-GB" dirty="0"/>
                <a:t> </a:t>
              </a:r>
            </a:p>
            <a:p>
              <a:r>
                <a:rPr lang="en-GB" dirty="0">
                  <a:solidFill>
                    <a:srgbClr val="000000"/>
                  </a:solidFill>
                </a:rPr>
                <a:t>Dispersion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75E03FF-F7B3-91DB-11C3-DF09AE023162}"/>
                </a:ext>
              </a:extLst>
            </p:cNvPr>
            <p:cNvSpPr txBox="1"/>
            <p:nvPr/>
          </p:nvSpPr>
          <p:spPr>
            <a:xfrm>
              <a:off x="2460013" y="980054"/>
              <a:ext cx="1416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Long Transport</a:t>
              </a:r>
            </a:p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Fibre 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5347961-FDFD-952E-0390-8E0D518E607E}"/>
                </a:ext>
              </a:extLst>
            </p:cNvPr>
            <p:cNvSpPr txBox="1"/>
            <p:nvPr/>
          </p:nvSpPr>
          <p:spPr>
            <a:xfrm>
              <a:off x="2318174" y="2381396"/>
              <a:ext cx="17210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Short Compensation</a:t>
              </a:r>
            </a:p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Fibre  </a:t>
              </a:r>
            </a:p>
          </p:txBody>
        </p:sp>
      </p:grpSp>
      <p:graphicFrame>
        <p:nvGraphicFramePr>
          <p:cNvPr id="3" name="Content Placeholder 9">
            <a:extLst>
              <a:ext uri="{FF2B5EF4-FFF2-40B4-BE49-F238E27FC236}">
                <a16:creationId xmlns:a16="http://schemas.microsoft.com/office/drawing/2014/main" id="{7410A2DE-186A-CBB9-9FDA-14A5B37EA6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863415"/>
              </p:ext>
            </p:extLst>
          </p:nvPr>
        </p:nvGraphicFramePr>
        <p:xfrm>
          <a:off x="266959" y="695129"/>
          <a:ext cx="2899744" cy="3694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785922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7B6055-29B9-4CB2-A159-363A8F490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72401"/>
            <a:ext cx="5372811" cy="34987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34635"/>
            <a:ext cx="8226854" cy="1167810"/>
          </a:xfrm>
        </p:spPr>
        <p:txBody>
          <a:bodyPr>
            <a:noAutofit/>
          </a:bodyPr>
          <a:lstStyle/>
          <a:p>
            <a:r>
              <a:rPr lang="en-GB" sz="3200" dirty="0"/>
              <a:t>Beam Synchrotron Radiation Longitudinal</a:t>
            </a:r>
            <a:br>
              <a:rPr lang="en-GB" sz="3200" dirty="0"/>
            </a:br>
            <a:r>
              <a:rPr lang="en-GB" sz="3200" dirty="0"/>
              <a:t>Density Monitor  (BSRL)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3" name="Content Placeholder 9">
            <a:extLst>
              <a:ext uri="{FF2B5EF4-FFF2-40B4-BE49-F238E27FC236}">
                <a16:creationId xmlns:a16="http://schemas.microsoft.com/office/drawing/2014/main" id="{BA7962BC-4415-4F99-8E71-8805B3C144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363661"/>
              </p:ext>
            </p:extLst>
          </p:nvPr>
        </p:nvGraphicFramePr>
        <p:xfrm>
          <a:off x="5924538" y="658487"/>
          <a:ext cx="2899744" cy="3822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396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815" y="15936"/>
            <a:ext cx="7732693" cy="705332"/>
          </a:xfrm>
        </p:spPr>
        <p:txBody>
          <a:bodyPr>
            <a:noAutofit/>
          </a:bodyPr>
          <a:lstStyle/>
          <a:p>
            <a:r>
              <a:rPr lang="en-GB" sz="3200" dirty="0"/>
              <a:t>Measuring the effect of the optical fibres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CE90EA-86AC-4295-B5B5-8EE656EEE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73" y="927300"/>
            <a:ext cx="7172325" cy="2914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225B3F-8CB2-48C2-8480-A8E36F2C5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162" y="1393766"/>
            <a:ext cx="1833511" cy="1350877"/>
          </a:xfrm>
          <a:prstGeom prst="rect">
            <a:avLst/>
          </a:prstGeom>
        </p:spPr>
      </p:pic>
      <p:sp>
        <p:nvSpPr>
          <p:cNvPr id="39" name="Date Placeholder 2">
            <a:extLst>
              <a:ext uri="{FF2B5EF4-FFF2-40B4-BE49-F238E27FC236}">
                <a16:creationId xmlns:a16="http://schemas.microsoft.com/office/drawing/2014/main" id="{303692C3-B56D-4E15-8164-BAED0C83CB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EED304F-A1B5-42F9-B064-B61826131626}"/>
              </a:ext>
            </a:extLst>
          </p:cNvPr>
          <p:cNvGrpSpPr/>
          <p:nvPr/>
        </p:nvGrpSpPr>
        <p:grpSpPr>
          <a:xfrm>
            <a:off x="2275250" y="3019943"/>
            <a:ext cx="1309974" cy="1003241"/>
            <a:chOff x="2275250" y="3019943"/>
            <a:chExt cx="1309974" cy="100324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7E08144-67E9-46FD-B769-211B5B93753D}"/>
                </a:ext>
              </a:extLst>
            </p:cNvPr>
            <p:cNvGrpSpPr/>
            <p:nvPr/>
          </p:nvGrpSpPr>
          <p:grpSpPr>
            <a:xfrm>
              <a:off x="2421220" y="3019943"/>
              <a:ext cx="1018034" cy="502921"/>
              <a:chOff x="2254965" y="3019943"/>
              <a:chExt cx="1018034" cy="502921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58B91ED-CB1C-46AC-AABE-3E7EAFE89D13}"/>
                  </a:ext>
                </a:extLst>
              </p:cNvPr>
              <p:cNvSpPr/>
              <p:nvPr/>
            </p:nvSpPr>
            <p:spPr>
              <a:xfrm>
                <a:off x="2262753" y="3207327"/>
                <a:ext cx="1010246" cy="14547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C51A52A-585F-45D7-9E0E-6D57719CDF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4965" y="3019943"/>
                <a:ext cx="1018034" cy="502921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A48813-DC29-458C-9B18-79B6CB84BC8F}"/>
                </a:ext>
              </a:extLst>
            </p:cNvPr>
            <p:cNvSpPr txBox="1"/>
            <p:nvPr/>
          </p:nvSpPr>
          <p:spPr>
            <a:xfrm>
              <a:off x="2275250" y="3561519"/>
              <a:ext cx="13099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6"/>
                  </a:solidFill>
                </a:rPr>
                <a:t>Fibre optic cable</a:t>
              </a:r>
            </a:p>
            <a:p>
              <a:pPr algn="ctr"/>
              <a:r>
                <a:rPr lang="en-GB" sz="1200" dirty="0">
                  <a:solidFill>
                    <a:schemeClr val="accent6"/>
                  </a:solidFill>
                </a:rPr>
                <a:t>with coupler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EF92A08F-07AF-4B75-8F88-0FD3442FE06F}"/>
              </a:ext>
            </a:extLst>
          </p:cNvPr>
          <p:cNvSpPr txBox="1"/>
          <p:nvPr/>
        </p:nvSpPr>
        <p:spPr>
          <a:xfrm>
            <a:off x="4732020" y="1025668"/>
            <a:ext cx="17754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/>
                </a:solidFill>
              </a:rPr>
              <a:t>TDC</a:t>
            </a:r>
          </a:p>
        </p:txBody>
      </p:sp>
    </p:spTree>
    <p:extLst>
      <p:ext uri="{BB962C8B-B14F-4D97-AF65-F5344CB8AC3E}">
        <p14:creationId xmlns:p14="http://schemas.microsoft.com/office/powerpoint/2010/main" val="60477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CC478F-1328-4980-814A-844C3CEAD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8" y="1232459"/>
            <a:ext cx="4532794" cy="22836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12DC65-F6A0-4183-9F21-16AAD9073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18" y="26169"/>
            <a:ext cx="8226854" cy="705332"/>
          </a:xfrm>
        </p:spPr>
        <p:txBody>
          <a:bodyPr vert="horz" lIns="45720" tIns="45720" rIns="45720" bIns="45720" rtlCol="0" anchor="ctr">
            <a:normAutofit/>
          </a:bodyPr>
          <a:lstStyle/>
          <a:p>
            <a:r>
              <a:rPr lang="en-GB" sz="3200" dirty="0"/>
              <a:t>Measuring availability function 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BBE-7DA3-4AD5-827E-F0BDB861F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4B5DA5C-564D-4D8E-9A1C-B4E20AFBB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474" y="454310"/>
            <a:ext cx="2342168" cy="17002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6014584-71E1-4886-B382-10458A891B2F}"/>
                  </a:ext>
                </a:extLst>
              </p:cNvPr>
              <p:cNvSpPr txBox="1"/>
              <p:nvPr/>
            </p:nvSpPr>
            <p:spPr>
              <a:xfrm>
                <a:off x="7926824" y="2875071"/>
                <a:ext cx="790024" cy="428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35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sz="1350" i="1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35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135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35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135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6014584-71E1-4886-B382-10458A891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824" y="2875071"/>
                <a:ext cx="790024" cy="428387"/>
              </a:xfrm>
              <a:prstGeom prst="rect">
                <a:avLst/>
              </a:prstGeom>
              <a:blipFill>
                <a:blip r:embed="rId4"/>
                <a:stretch>
                  <a:fillRect l="-4615" t="-2857" r="-769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E358C0-DD3D-B399-9884-ADD015517E78}"/>
                  </a:ext>
                </a:extLst>
              </p:cNvPr>
              <p:cNvSpPr txBox="1"/>
              <p:nvPr/>
            </p:nvSpPr>
            <p:spPr>
              <a:xfrm>
                <a:off x="3316287" y="1474717"/>
                <a:ext cx="1203721" cy="48564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𝜏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cs typeface="Arial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Arial"/>
                          </a:rPr>
                          <m:t>𝐿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cs typeface="Arial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GB" dirty="0">
                    <a:cs typeface="Arial"/>
                  </a:rPr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E358C0-DD3D-B399-9884-ADD015517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287" y="1474717"/>
                <a:ext cx="1203721" cy="4856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1" name="Group 90">
            <a:extLst>
              <a:ext uri="{FF2B5EF4-FFF2-40B4-BE49-F238E27FC236}">
                <a16:creationId xmlns:a16="http://schemas.microsoft.com/office/drawing/2014/main" id="{BE8ED615-BC8F-45E5-B184-514FB934988F}"/>
              </a:ext>
            </a:extLst>
          </p:cNvPr>
          <p:cNvGrpSpPr/>
          <p:nvPr/>
        </p:nvGrpSpPr>
        <p:grpSpPr>
          <a:xfrm>
            <a:off x="4949626" y="2216083"/>
            <a:ext cx="2900008" cy="2160000"/>
            <a:chOff x="6756727" y="3030321"/>
            <a:chExt cx="3866677" cy="28800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D8D9482-0647-41DE-81AF-459C5E034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6727" y="3030321"/>
              <a:ext cx="3866677" cy="2880000"/>
            </a:xfrm>
            <a:prstGeom prst="rect">
              <a:avLst/>
            </a:prstGeom>
          </p:spPr>
        </p:pic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CF4BA0B-7D01-42D8-A917-055268B043C4}"/>
                </a:ext>
              </a:extLst>
            </p:cNvPr>
            <p:cNvGrpSpPr/>
            <p:nvPr/>
          </p:nvGrpSpPr>
          <p:grpSpPr>
            <a:xfrm>
              <a:off x="7665570" y="3224572"/>
              <a:ext cx="1677623" cy="400108"/>
              <a:chOff x="7573818" y="4100989"/>
              <a:chExt cx="2651948" cy="400108"/>
            </a:xfrm>
          </p:grpSpPr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A6A4978F-F1C8-4A72-B1F6-354805B9D224}"/>
                  </a:ext>
                </a:extLst>
              </p:cNvPr>
              <p:cNvCxnSpPr/>
              <p:nvPr/>
            </p:nvCxnSpPr>
            <p:spPr>
              <a:xfrm>
                <a:off x="7573818" y="4147127"/>
                <a:ext cx="2576946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0F3D8D3E-ED5B-4E8A-B337-9BBC241DD629}"/>
                      </a:ext>
                    </a:extLst>
                  </p:cNvPr>
                  <p:cNvSpPr txBox="1"/>
                  <p:nvPr/>
                </p:nvSpPr>
                <p:spPr>
                  <a:xfrm>
                    <a:off x="7924799" y="4100989"/>
                    <a:ext cx="2300967" cy="4001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𝜏</m:t>
                          </m:r>
                        </m:oMath>
                      </m:oMathPara>
                    </a14:m>
                    <a:endParaRPr lang="en-GB" sz="1350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0F3D8D3E-ED5B-4E8A-B337-9BBC241DD6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24799" y="4100989"/>
                    <a:ext cx="2300967" cy="40010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A69C667-0F39-4B6B-A941-F6F7F4E616CF}"/>
                </a:ext>
              </a:extLst>
            </p:cNvPr>
            <p:cNvGrpSpPr/>
            <p:nvPr/>
          </p:nvGrpSpPr>
          <p:grpSpPr>
            <a:xfrm>
              <a:off x="7351480" y="3254128"/>
              <a:ext cx="812792" cy="2141325"/>
              <a:chOff x="7379855" y="4205789"/>
              <a:chExt cx="812792" cy="2141325"/>
            </a:xfrm>
          </p:grpSpPr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6F415FD-D5C7-4C8A-9C10-00EB53A0A61A}"/>
                  </a:ext>
                </a:extLst>
              </p:cNvPr>
              <p:cNvCxnSpPr/>
              <p:nvPr/>
            </p:nvCxnSpPr>
            <p:spPr>
              <a:xfrm flipV="1">
                <a:off x="7379855" y="4205789"/>
                <a:ext cx="0" cy="214132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BFB3D82-78DC-443A-8602-2E090ACB8577}"/>
                  </a:ext>
                </a:extLst>
              </p:cNvPr>
              <p:cNvSpPr txBox="1"/>
              <p:nvPr/>
            </p:nvSpPr>
            <p:spPr>
              <a:xfrm>
                <a:off x="7693890" y="5061528"/>
                <a:ext cx="498757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h1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9AC35AF-EA01-42C4-82AF-3E9297B351CC}"/>
                </a:ext>
              </a:extLst>
            </p:cNvPr>
            <p:cNvGrpSpPr/>
            <p:nvPr/>
          </p:nvGrpSpPr>
          <p:grpSpPr>
            <a:xfrm>
              <a:off x="8854857" y="4941455"/>
              <a:ext cx="584540" cy="500319"/>
              <a:chOff x="8883232" y="4730092"/>
              <a:chExt cx="584540" cy="1756451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8737385-9684-435D-A69A-A67D963DA9ED}"/>
                  </a:ext>
                </a:extLst>
              </p:cNvPr>
              <p:cNvSpPr txBox="1"/>
              <p:nvPr/>
            </p:nvSpPr>
            <p:spPr>
              <a:xfrm>
                <a:off x="8883232" y="5081893"/>
                <a:ext cx="498757" cy="1404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h2</a:t>
                </a: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85D8026-4D80-41DB-8896-7FE624CD1E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67772" y="4730092"/>
                <a:ext cx="0" cy="162626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C0258B73-D699-43CB-9B4D-6223C58B4D7A}"/>
              </a:ext>
            </a:extLst>
          </p:cNvPr>
          <p:cNvGrpSpPr/>
          <p:nvPr/>
        </p:nvGrpSpPr>
        <p:grpSpPr>
          <a:xfrm>
            <a:off x="4944231" y="2222741"/>
            <a:ext cx="2900000" cy="2160000"/>
            <a:chOff x="1564606" y="3409878"/>
            <a:chExt cx="3866667" cy="2880000"/>
          </a:xfrm>
        </p:grpSpPr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25C67F13-57F2-4BB3-A282-8683F1155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4606" y="3409878"/>
              <a:ext cx="3866667" cy="2880000"/>
            </a:xfrm>
            <a:prstGeom prst="rect">
              <a:avLst/>
            </a:prstGeom>
          </p:spPr>
        </p:pic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FFFBD463-1166-439B-A1D5-5716B62F0164}"/>
                </a:ext>
              </a:extLst>
            </p:cNvPr>
            <p:cNvCxnSpPr/>
            <p:nvPr/>
          </p:nvCxnSpPr>
          <p:spPr>
            <a:xfrm flipV="1">
              <a:off x="2162175" y="3585777"/>
              <a:ext cx="0" cy="222389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A94D6F23-A52C-4BAE-ABDB-2FD4FB577A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46782" y="4076272"/>
              <a:ext cx="0" cy="175414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493F96C3-0A05-4629-968F-E8CE3F45FC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6035" y="3665744"/>
              <a:ext cx="235141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0F413FDF-4852-434C-B787-08CFD83227E0}"/>
                    </a:ext>
                  </a:extLst>
                </p:cNvPr>
                <p:cNvSpPr/>
                <p:nvPr/>
              </p:nvSpPr>
              <p:spPr>
                <a:xfrm>
                  <a:off x="3585950" y="3641954"/>
                  <a:ext cx="348300" cy="4001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35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𝜏</m:t>
                        </m:r>
                      </m:oMath>
                    </m:oMathPara>
                  </a14:m>
                  <a:endParaRPr lang="en-GB" sz="1350" dirty="0"/>
                </a:p>
              </p:txBody>
            </p:sp>
          </mc:Choice>
          <mc:Fallback xmlns=""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0F413FDF-4852-434C-B787-08CFD83227E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5950" y="3641954"/>
                  <a:ext cx="348300" cy="40010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5C6CB1C-DC82-4C75-936B-B49E36C8E445}"/>
                </a:ext>
              </a:extLst>
            </p:cNvPr>
            <p:cNvSpPr txBox="1"/>
            <p:nvPr/>
          </p:nvSpPr>
          <p:spPr>
            <a:xfrm>
              <a:off x="2452543" y="4558015"/>
              <a:ext cx="48648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h1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19C9ED6-BF0D-413A-9DAA-AEAF8A265E59}"/>
                </a:ext>
              </a:extLst>
            </p:cNvPr>
            <p:cNvSpPr txBox="1"/>
            <p:nvPr/>
          </p:nvSpPr>
          <p:spPr>
            <a:xfrm>
              <a:off x="4320001" y="4656702"/>
              <a:ext cx="48648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h2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7ECAD06-DE5E-4563-9FD3-EF319443EC99}"/>
              </a:ext>
            </a:extLst>
          </p:cNvPr>
          <p:cNvGrpSpPr/>
          <p:nvPr/>
        </p:nvGrpSpPr>
        <p:grpSpPr>
          <a:xfrm>
            <a:off x="4938828" y="2229398"/>
            <a:ext cx="2900000" cy="2160000"/>
            <a:chOff x="10777716" y="4147127"/>
            <a:chExt cx="3866667" cy="2880000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EDD9D952-AE91-4EDF-A9C5-C55E874D0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77716" y="4147127"/>
              <a:ext cx="3866667" cy="2880000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84A4B56-E0AB-4460-A97E-80F9AAD19536}"/>
                </a:ext>
              </a:extLst>
            </p:cNvPr>
            <p:cNvGrpSpPr/>
            <p:nvPr/>
          </p:nvGrpSpPr>
          <p:grpSpPr>
            <a:xfrm>
              <a:off x="11587603" y="4303880"/>
              <a:ext cx="2651950" cy="400108"/>
              <a:chOff x="7573818" y="4100989"/>
              <a:chExt cx="2651950" cy="400108"/>
            </a:xfrm>
          </p:grpSpPr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091D15C9-F32E-4127-824F-9A26AD993FBA}"/>
                  </a:ext>
                </a:extLst>
              </p:cNvPr>
              <p:cNvCxnSpPr/>
              <p:nvPr/>
            </p:nvCxnSpPr>
            <p:spPr>
              <a:xfrm>
                <a:off x="7573818" y="4147127"/>
                <a:ext cx="2576946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EFC04E44-1A50-44BC-94EC-A144CE164E97}"/>
                      </a:ext>
                    </a:extLst>
                  </p:cNvPr>
                  <p:cNvSpPr txBox="1"/>
                  <p:nvPr/>
                </p:nvSpPr>
                <p:spPr>
                  <a:xfrm>
                    <a:off x="7924801" y="4100989"/>
                    <a:ext cx="2300967" cy="4001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𝜏</m:t>
                          </m:r>
                        </m:oMath>
                      </m:oMathPara>
                    </a14:m>
                    <a:endParaRPr lang="en-GB" sz="1350" dirty="0"/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EFC04E44-1A50-44BC-94EC-A144CE164E9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24801" y="4100989"/>
                    <a:ext cx="2300967" cy="40010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44A8761-6AAF-4074-9DF6-D381DE52E543}"/>
                </a:ext>
              </a:extLst>
            </p:cNvPr>
            <p:cNvGrpSpPr/>
            <p:nvPr/>
          </p:nvGrpSpPr>
          <p:grpSpPr>
            <a:xfrm>
              <a:off x="11393640" y="4408680"/>
              <a:ext cx="812792" cy="2141325"/>
              <a:chOff x="7379855" y="4205789"/>
              <a:chExt cx="812792" cy="2141325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D994B40F-1102-4E17-8B29-D5EA1621F3C4}"/>
                  </a:ext>
                </a:extLst>
              </p:cNvPr>
              <p:cNvCxnSpPr/>
              <p:nvPr/>
            </p:nvCxnSpPr>
            <p:spPr>
              <a:xfrm flipV="1">
                <a:off x="7379855" y="4205789"/>
                <a:ext cx="0" cy="214132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ADF0FE5-12BB-47E4-B404-F26CBD78AAD4}"/>
                  </a:ext>
                </a:extLst>
              </p:cNvPr>
              <p:cNvSpPr txBox="1"/>
              <p:nvPr/>
            </p:nvSpPr>
            <p:spPr>
              <a:xfrm>
                <a:off x="7693890" y="5061528"/>
                <a:ext cx="498757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h1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F0C97FF-43DB-4FAC-90D2-48C9FA3EC103}"/>
                </a:ext>
              </a:extLst>
            </p:cNvPr>
            <p:cNvGrpSpPr/>
            <p:nvPr/>
          </p:nvGrpSpPr>
          <p:grpSpPr>
            <a:xfrm>
              <a:off x="13765235" y="4417916"/>
              <a:ext cx="584540" cy="2141325"/>
              <a:chOff x="9751450" y="4215025"/>
              <a:chExt cx="584540" cy="214132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106122C-9AC0-4FF7-96E0-CFBF9538D52D}"/>
                  </a:ext>
                </a:extLst>
              </p:cNvPr>
              <p:cNvSpPr txBox="1"/>
              <p:nvPr/>
            </p:nvSpPr>
            <p:spPr>
              <a:xfrm>
                <a:off x="9751450" y="5081892"/>
                <a:ext cx="498757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/>
                  <a:t>h2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5C692BED-CB22-4087-9F5D-C477D7ACFCFA}"/>
                  </a:ext>
                </a:extLst>
              </p:cNvPr>
              <p:cNvCxnSpPr/>
              <p:nvPr/>
            </p:nvCxnSpPr>
            <p:spPr>
              <a:xfrm flipV="1">
                <a:off x="10335990" y="4215025"/>
                <a:ext cx="0" cy="214132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Multiplication Sign 109">
            <a:extLst>
              <a:ext uri="{FF2B5EF4-FFF2-40B4-BE49-F238E27FC236}">
                <a16:creationId xmlns:a16="http://schemas.microsoft.com/office/drawing/2014/main" id="{87884024-F51A-4982-A0BF-A028E277A4C0}"/>
              </a:ext>
            </a:extLst>
          </p:cNvPr>
          <p:cNvSpPr/>
          <p:nvPr/>
        </p:nvSpPr>
        <p:spPr>
          <a:xfrm>
            <a:off x="7487742" y="1515141"/>
            <a:ext cx="276555" cy="276555"/>
          </a:xfrm>
          <a:prstGeom prst="mathMultiply">
            <a:avLst>
              <a:gd name="adj1" fmla="val 913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1" name="Multiplication Sign 110">
            <a:extLst>
              <a:ext uri="{FF2B5EF4-FFF2-40B4-BE49-F238E27FC236}">
                <a16:creationId xmlns:a16="http://schemas.microsoft.com/office/drawing/2014/main" id="{00F170E8-C512-48FE-9CC1-03010FDE46CF}"/>
              </a:ext>
            </a:extLst>
          </p:cNvPr>
          <p:cNvSpPr/>
          <p:nvPr/>
        </p:nvSpPr>
        <p:spPr>
          <a:xfrm>
            <a:off x="8103024" y="747107"/>
            <a:ext cx="276555" cy="276555"/>
          </a:xfrm>
          <a:prstGeom prst="mathMultiply">
            <a:avLst>
              <a:gd name="adj1" fmla="val 913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2" name="Multiplication Sign 111">
            <a:extLst>
              <a:ext uri="{FF2B5EF4-FFF2-40B4-BE49-F238E27FC236}">
                <a16:creationId xmlns:a16="http://schemas.microsoft.com/office/drawing/2014/main" id="{80901EBC-ADF5-4210-9D3C-98BB7DBDAB47}"/>
              </a:ext>
            </a:extLst>
          </p:cNvPr>
          <p:cNvSpPr/>
          <p:nvPr/>
        </p:nvSpPr>
        <p:spPr>
          <a:xfrm>
            <a:off x="8394118" y="546227"/>
            <a:ext cx="276555" cy="276555"/>
          </a:xfrm>
          <a:prstGeom prst="mathMultiply">
            <a:avLst>
              <a:gd name="adj1" fmla="val 913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3C65A9-9C42-4FEB-81A0-6778C4024755}"/>
              </a:ext>
            </a:extLst>
          </p:cNvPr>
          <p:cNvSpPr txBox="1"/>
          <p:nvPr/>
        </p:nvSpPr>
        <p:spPr>
          <a:xfrm>
            <a:off x="6679675" y="383217"/>
            <a:ext cx="2250207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6"/>
                </a:solidFill>
              </a:rPr>
              <a:t>Availability function of the detector system</a:t>
            </a:r>
          </a:p>
        </p:txBody>
      </p:sp>
      <p:sp>
        <p:nvSpPr>
          <p:cNvPr id="51" name="Date Placeholder 2">
            <a:extLst>
              <a:ext uri="{FF2B5EF4-FFF2-40B4-BE49-F238E27FC236}">
                <a16:creationId xmlns:a16="http://schemas.microsoft.com/office/drawing/2014/main" id="{57C49280-A465-4F4B-A31B-F67208FA57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9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10" grpId="0" animBg="1"/>
      <p:bldP spid="110" grpId="1" animBg="1"/>
      <p:bldP spid="111" grpId="0" animBg="1"/>
      <p:bldP spid="111" grpId="1" animBg="1"/>
      <p:bldP spid="11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BEE51-4AE1-1F8F-BBA8-C6F17F895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Spare slides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AD9256-F9DF-14B5-0421-14D7AB29CD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1BE44-D0F1-0511-054F-792C356E7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30DFF7-AA69-8C05-CEB1-6C3B90B41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FA07D2E-2FCA-E54F-052E-9586FCDEA3B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5324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AC83D54-F7EB-4118-8BC0-C8D6B1305E09}"/>
              </a:ext>
            </a:extLst>
          </p:cNvPr>
          <p:cNvGrpSpPr/>
          <p:nvPr/>
        </p:nvGrpSpPr>
        <p:grpSpPr>
          <a:xfrm>
            <a:off x="3866611" y="459312"/>
            <a:ext cx="5025787" cy="3914670"/>
            <a:chOff x="3866611" y="459312"/>
            <a:chExt cx="5025787" cy="3914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73ED3BF-AEA0-4255-933B-517DF8CBA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6611" y="687836"/>
              <a:ext cx="5025787" cy="368614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985FDF-3A63-40FD-8D19-F619371E7DDD}"/>
                </a:ext>
              </a:extLst>
            </p:cNvPr>
            <p:cNvSpPr txBox="1"/>
            <p:nvPr/>
          </p:nvSpPr>
          <p:spPr>
            <a:xfrm>
              <a:off x="4580048" y="459312"/>
              <a:ext cx="422867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6"/>
                  </a:solidFill>
                </a:rPr>
                <a:t>1 photon per pulse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6875AA0-95B4-4A0C-BE0D-77CCB1510F84}"/>
              </a:ext>
            </a:extLst>
          </p:cNvPr>
          <p:cNvGrpSpPr/>
          <p:nvPr/>
        </p:nvGrpSpPr>
        <p:grpSpPr>
          <a:xfrm>
            <a:off x="3866611" y="459312"/>
            <a:ext cx="5025787" cy="3900770"/>
            <a:chOff x="3866611" y="473212"/>
            <a:chExt cx="5025787" cy="390077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98D552E-A6A3-457D-AF3C-FCDD28205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66611" y="687836"/>
              <a:ext cx="5025787" cy="368614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AC759E3-F326-4232-978F-9CD255678086}"/>
                </a:ext>
              </a:extLst>
            </p:cNvPr>
            <p:cNvSpPr txBox="1"/>
            <p:nvPr/>
          </p:nvSpPr>
          <p:spPr>
            <a:xfrm>
              <a:off x="4580048" y="473212"/>
              <a:ext cx="422867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6"/>
                  </a:solidFill>
                </a:rPr>
                <a:t>10 photons per pulse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graphicFrame>
        <p:nvGraphicFramePr>
          <p:cNvPr id="15" name="Content Placeholder 9">
            <a:extLst>
              <a:ext uri="{FF2B5EF4-FFF2-40B4-BE49-F238E27FC236}">
                <a16:creationId xmlns:a16="http://schemas.microsoft.com/office/drawing/2014/main" id="{F379A8A5-6EBE-4009-8751-DE31A26C47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47009"/>
              </p:ext>
            </p:extLst>
          </p:nvPr>
        </p:nvGraphicFramePr>
        <p:xfrm>
          <a:off x="287416" y="902450"/>
          <a:ext cx="3514964" cy="3138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2F90F28B-6EF8-4E64-ACC9-228C04BF0F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F00F5A-24D7-4CA8-8966-3AC06749FA5C}"/>
              </a:ext>
            </a:extLst>
          </p:cNvPr>
          <p:cNvGrpSpPr/>
          <p:nvPr/>
        </p:nvGrpSpPr>
        <p:grpSpPr>
          <a:xfrm>
            <a:off x="3866611" y="424410"/>
            <a:ext cx="5012944" cy="3935672"/>
            <a:chOff x="3873032" y="519113"/>
            <a:chExt cx="5012944" cy="393567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AD2C4EF-5EB9-4927-A9BC-E7E3632C48FD}"/>
                </a:ext>
              </a:extLst>
            </p:cNvPr>
            <p:cNvGrpSpPr/>
            <p:nvPr/>
          </p:nvGrpSpPr>
          <p:grpSpPr>
            <a:xfrm>
              <a:off x="3873032" y="519113"/>
              <a:ext cx="5012944" cy="3935672"/>
              <a:chOff x="3879453" y="238154"/>
              <a:chExt cx="5012944" cy="3935672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FEE62D3-38D8-4444-BF8A-E6B89EAC1357}"/>
                  </a:ext>
                </a:extLst>
              </p:cNvPr>
              <p:cNvSpPr/>
              <p:nvPr/>
            </p:nvSpPr>
            <p:spPr>
              <a:xfrm>
                <a:off x="3879453" y="238154"/>
                <a:ext cx="410607" cy="39356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896728F-9AAA-416D-87E4-8E3916564D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165256" y="351156"/>
                <a:ext cx="4727141" cy="382267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F4468E1-CE42-4302-B1D5-6F56DEB911E8}"/>
                </a:ext>
              </a:extLst>
            </p:cNvPr>
            <p:cNvSpPr txBox="1"/>
            <p:nvPr/>
          </p:nvSpPr>
          <p:spPr>
            <a:xfrm>
              <a:off x="4555161" y="538124"/>
              <a:ext cx="422867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6"/>
                  </a:solidFill>
                </a:rPr>
                <a:t>1000 photons per pulse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745" y="22464"/>
            <a:ext cx="8382256" cy="705332"/>
          </a:xfrm>
        </p:spPr>
        <p:txBody>
          <a:bodyPr vert="horz" lIns="45720" rIns="45720" anchor="ctr">
            <a:normAutofit/>
          </a:bodyPr>
          <a:lstStyle/>
          <a:p>
            <a:r>
              <a:rPr lang="en-GB" sz="3200" dirty="0"/>
              <a:t>Example: Pile up </a:t>
            </a:r>
          </a:p>
        </p:txBody>
      </p:sp>
    </p:spTree>
    <p:extLst>
      <p:ext uri="{BB962C8B-B14F-4D97-AF65-F5344CB8AC3E}">
        <p14:creationId xmlns:p14="http://schemas.microsoft.com/office/powerpoint/2010/main" val="79845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4DB0-FF39-4CA8-9AC2-890A23F0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98" y="1356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Statistical error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61E36-E730-44AD-BB5F-530A973AB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9">
                <a:extLst>
                  <a:ext uri="{FF2B5EF4-FFF2-40B4-BE49-F238E27FC236}">
                    <a16:creationId xmlns:a16="http://schemas.microsoft.com/office/drawing/2014/main" id="{39950D86-06AC-4FD2-9807-CD4786DFF1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3524666"/>
                  </p:ext>
                </p:extLst>
              </p:nvPr>
            </p:nvGraphicFramePr>
            <p:xfrm>
              <a:off x="287338" y="858587"/>
              <a:ext cx="8487011" cy="24196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Content Placeholder 9">
                <a:extLst>
                  <a:ext uri="{FF2B5EF4-FFF2-40B4-BE49-F238E27FC236}">
                    <a16:creationId xmlns:a16="http://schemas.microsoft.com/office/drawing/2014/main" id="{39950D86-06AC-4FD2-9807-CD4786DFF1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3524666"/>
                  </p:ext>
                </p:extLst>
              </p:nvPr>
            </p:nvGraphicFramePr>
            <p:xfrm>
              <a:off x="287338" y="858587"/>
              <a:ext cx="8487011" cy="24196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EE03D102-747F-470E-81D4-ED8EF8248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572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9054653-C7A6-4B34-8866-D81DCC6063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53"/>
          <a:stretch/>
        </p:blipFill>
        <p:spPr>
          <a:xfrm>
            <a:off x="2786928" y="234826"/>
            <a:ext cx="6664828" cy="41718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91" y="1576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Post Processing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62414-D220-430C-8361-CB0C2D3CE029}"/>
              </a:ext>
            </a:extLst>
          </p:cNvPr>
          <p:cNvSpPr/>
          <p:nvPr/>
        </p:nvSpPr>
        <p:spPr>
          <a:xfrm>
            <a:off x="335973" y="1143640"/>
            <a:ext cx="4426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NimbusRomNo9L-Medi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B5063-98D9-4DE9-8C8C-D225C6A063CC}"/>
              </a:ext>
            </a:extLst>
          </p:cNvPr>
          <p:cNvSpPr/>
          <p:nvPr/>
        </p:nvSpPr>
        <p:spPr>
          <a:xfrm>
            <a:off x="7476183" y="1007418"/>
            <a:ext cx="1454727" cy="22924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B9CE32-95F8-4D40-8435-53A61CB35CAF}"/>
              </a:ext>
            </a:extLst>
          </p:cNvPr>
          <p:cNvSpPr/>
          <p:nvPr/>
        </p:nvSpPr>
        <p:spPr>
          <a:xfrm>
            <a:off x="7476183" y="2270053"/>
            <a:ext cx="1454727" cy="22924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ontent Placeholder 9">
            <a:extLst>
              <a:ext uri="{FF2B5EF4-FFF2-40B4-BE49-F238E27FC236}">
                <a16:creationId xmlns:a16="http://schemas.microsoft.com/office/drawing/2014/main" id="{DB7B7CEF-D9E2-4559-999B-06740DF8A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55666"/>
              </p:ext>
            </p:extLst>
          </p:nvPr>
        </p:nvGraphicFramePr>
        <p:xfrm>
          <a:off x="287416" y="1099555"/>
          <a:ext cx="3141584" cy="2597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AA1FE738-6EE6-4A67-849A-B3417E76C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402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4DB0-FF39-4CA8-9AC2-890A23F0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01" y="1576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Invalid bucket and bunches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61E36-E730-44AD-BB5F-530A973AB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CB7FEF-9C76-48DF-BB0F-71A4BDD7A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618" y="932834"/>
            <a:ext cx="4338171" cy="3246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9">
                <a:extLst>
                  <a:ext uri="{FF2B5EF4-FFF2-40B4-BE49-F238E27FC236}">
                    <a16:creationId xmlns:a16="http://schemas.microsoft.com/office/drawing/2014/main" id="{90DA0910-17E6-4C34-9DDE-08A9FCA69C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239654"/>
                  </p:ext>
                </p:extLst>
              </p:nvPr>
            </p:nvGraphicFramePr>
            <p:xfrm>
              <a:off x="287339" y="625121"/>
              <a:ext cx="4023956" cy="37655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" name="Content Placeholder 9">
                <a:extLst>
                  <a:ext uri="{FF2B5EF4-FFF2-40B4-BE49-F238E27FC236}">
                    <a16:creationId xmlns:a16="http://schemas.microsoft.com/office/drawing/2014/main" id="{90DA0910-17E6-4C34-9DDE-08A9FCA69C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239654"/>
                  </p:ext>
                </p:extLst>
              </p:nvPr>
            </p:nvGraphicFramePr>
            <p:xfrm>
              <a:off x="287339" y="625121"/>
              <a:ext cx="4023956" cy="376557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567B822-8903-47C5-8B37-64E7B22373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730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6">
            <a:extLst>
              <a:ext uri="{FF2B5EF4-FFF2-40B4-BE49-F238E27FC236}">
                <a16:creationId xmlns:a16="http://schemas.microsoft.com/office/drawing/2014/main" id="{AF203F72-89F8-4231-BB59-27E1030A2387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603" y="519113"/>
            <a:ext cx="5090578" cy="374987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AAEC14D-A9D8-4F53-9162-A927072708AB}"/>
              </a:ext>
            </a:extLst>
          </p:cNvPr>
          <p:cNvSpPr txBox="1">
            <a:spLocks/>
          </p:cNvSpPr>
          <p:nvPr/>
        </p:nvSpPr>
        <p:spPr>
          <a:xfrm>
            <a:off x="230065" y="43608"/>
            <a:ext cx="4654987" cy="633699"/>
          </a:xfrm>
          <a:prstGeom prst="rect">
            <a:avLst/>
          </a:prstGeom>
        </p:spPr>
        <p:txBody>
          <a:bodyPr vert="horz" lIns="45720" tIns="45720" rIns="4572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 err="1"/>
              <a:t>Integration</a:t>
            </a:r>
            <a:r>
              <a:rPr lang="es-ES" sz="3200" dirty="0"/>
              <a:t> RF </a:t>
            </a:r>
            <a:r>
              <a:rPr lang="es-ES" sz="3200" dirty="0" err="1"/>
              <a:t>buckets</a:t>
            </a:r>
            <a:r>
              <a:rPr lang="es-ES" sz="3200" dirty="0"/>
              <a:t> </a:t>
            </a:r>
          </a:p>
        </p:txBody>
      </p:sp>
      <p:graphicFrame>
        <p:nvGraphicFramePr>
          <p:cNvPr id="7" name="Content Placeholder 9">
            <a:extLst>
              <a:ext uri="{FF2B5EF4-FFF2-40B4-BE49-F238E27FC236}">
                <a16:creationId xmlns:a16="http://schemas.microsoft.com/office/drawing/2014/main" id="{98D36F66-D1C2-4BC6-9FEC-D755CC1BB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304548"/>
              </p:ext>
            </p:extLst>
          </p:nvPr>
        </p:nvGraphicFramePr>
        <p:xfrm>
          <a:off x="287415" y="1099555"/>
          <a:ext cx="3292363" cy="2441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ACFC9E9-62DA-4685-85DE-EE1AB2C8FB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691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number of green and black bars&#10;&#10;Description automatically generated">
            <a:extLst>
              <a:ext uri="{FF2B5EF4-FFF2-40B4-BE49-F238E27FC236}">
                <a16:creationId xmlns:a16="http://schemas.microsoft.com/office/drawing/2014/main" id="{D9C97BFE-EE47-1B76-A868-2A902DF8A2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9" b="-135"/>
          <a:stretch/>
        </p:blipFill>
        <p:spPr>
          <a:xfrm>
            <a:off x="3240530" y="103670"/>
            <a:ext cx="5726430" cy="433605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6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76FCCB-2D50-40BB-8CC0-E45595163EE4}"/>
              </a:ext>
            </a:extLst>
          </p:cNvPr>
          <p:cNvSpPr/>
          <p:nvPr/>
        </p:nvSpPr>
        <p:spPr>
          <a:xfrm>
            <a:off x="3943993" y="1327888"/>
            <a:ext cx="1701107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GB" sz="1000" dirty="0"/>
              <a:t>Window size 11 by default </a:t>
            </a:r>
          </a:p>
          <a:p>
            <a:endParaRPr lang="en-GB" sz="1000" dirty="0">
              <a:cs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FB5F43-E3FA-1EAE-897F-AAE733235500}"/>
              </a:ext>
            </a:extLst>
          </p:cNvPr>
          <p:cNvSpPr/>
          <p:nvPr/>
        </p:nvSpPr>
        <p:spPr>
          <a:xfrm>
            <a:off x="6244866" y="2200275"/>
            <a:ext cx="297180" cy="17773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00BE05-B1CC-4DFE-4CC3-8960E571CB10}"/>
              </a:ext>
            </a:extLst>
          </p:cNvPr>
          <p:cNvSpPr/>
          <p:nvPr/>
        </p:nvSpPr>
        <p:spPr>
          <a:xfrm>
            <a:off x="6606665" y="2834640"/>
            <a:ext cx="274320" cy="113848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1703B17-B72E-4E66-8E8E-15FE92A91BE9}"/>
              </a:ext>
            </a:extLst>
          </p:cNvPr>
          <p:cNvSpPr/>
          <p:nvPr/>
        </p:nvSpPr>
        <p:spPr>
          <a:xfrm rot="16200000">
            <a:off x="6290803" y="-218164"/>
            <a:ext cx="234981" cy="389249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2C50FC-D930-D11C-5C56-338856C2E576}"/>
              </a:ext>
            </a:extLst>
          </p:cNvPr>
          <p:cNvSpPr txBox="1"/>
          <p:nvPr/>
        </p:nvSpPr>
        <p:spPr>
          <a:xfrm>
            <a:off x="5790528" y="1348828"/>
            <a:ext cx="118403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dirty="0"/>
              <a:t> 8 valid edges </a:t>
            </a:r>
            <a:endParaRPr lang="en-GB" sz="1000" dirty="0">
              <a:cs typeface="Arial"/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30CB836C-4DA0-DCF8-0ABB-1151470B4A33}"/>
              </a:ext>
            </a:extLst>
          </p:cNvPr>
          <p:cNvSpPr/>
          <p:nvPr/>
        </p:nvSpPr>
        <p:spPr>
          <a:xfrm rot="16200000">
            <a:off x="6634063" y="-218248"/>
            <a:ext cx="219524" cy="389249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5F97CF-7850-E98B-DEF8-FA697D238363}"/>
              </a:ext>
            </a:extLst>
          </p:cNvPr>
          <p:cNvSpPr txBox="1"/>
          <p:nvPr/>
        </p:nvSpPr>
        <p:spPr>
          <a:xfrm>
            <a:off x="6151809" y="1348827"/>
            <a:ext cx="118403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dirty="0"/>
              <a:t>9 valid edges </a:t>
            </a:r>
            <a:endParaRPr lang="en-GB" sz="1000" dirty="0">
              <a:cs typeface="Arial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C7FA1E3-A713-4A8D-99F0-1B6518A6B6B3}"/>
              </a:ext>
            </a:extLst>
          </p:cNvPr>
          <p:cNvSpPr txBox="1">
            <a:spLocks/>
          </p:cNvSpPr>
          <p:nvPr/>
        </p:nvSpPr>
        <p:spPr>
          <a:xfrm>
            <a:off x="235268" y="37109"/>
            <a:ext cx="3591989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Define Local Baseline</a:t>
            </a:r>
            <a:endParaRPr lang="es-ES" sz="28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714252-33F0-428C-B97A-7942D7A7AF75}"/>
              </a:ext>
            </a:extLst>
          </p:cNvPr>
          <p:cNvCxnSpPr>
            <a:cxnSpLocks/>
          </p:cNvCxnSpPr>
          <p:nvPr/>
        </p:nvCxnSpPr>
        <p:spPr>
          <a:xfrm>
            <a:off x="6244866" y="1930386"/>
            <a:ext cx="593774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9">
                <a:extLst>
                  <a:ext uri="{FF2B5EF4-FFF2-40B4-BE49-F238E27FC236}">
                    <a16:creationId xmlns:a16="http://schemas.microsoft.com/office/drawing/2014/main" id="{4C083A45-8562-4DD5-B204-6D92A7D597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7357783"/>
                  </p:ext>
                </p:extLst>
              </p:nvPr>
            </p:nvGraphicFramePr>
            <p:xfrm>
              <a:off x="287339" y="625122"/>
              <a:ext cx="2781839" cy="362586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15" name="Content Placeholder 9">
                <a:extLst>
                  <a:ext uri="{FF2B5EF4-FFF2-40B4-BE49-F238E27FC236}">
                    <a16:creationId xmlns:a16="http://schemas.microsoft.com/office/drawing/2014/main" id="{4C083A45-8562-4DD5-B204-6D92A7D597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7357783"/>
                  </p:ext>
                </p:extLst>
              </p:nvPr>
            </p:nvGraphicFramePr>
            <p:xfrm>
              <a:off x="287339" y="625122"/>
              <a:ext cx="2781839" cy="362586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305DE168-6DBB-45EF-BC0E-22A2D06E3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13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L 0.03663 0.0003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  <p:bldP spid="11" grpId="1" animBg="1"/>
      <p:bldP spid="14" grpId="0" animBg="1"/>
      <p:bldP spid="8" grpId="0" animBg="1"/>
      <p:bldP spid="8" grpId="1" animBg="1"/>
      <p:bldP spid="4" grpId="0"/>
      <p:bldP spid="4" grpId="1"/>
      <p:bldP spid="16" grpId="0" animBg="1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11088"/>
            <a:ext cx="8393109" cy="705332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US" sz="3200" dirty="0"/>
              <a:t>Measuring Dispersion in Optical </a:t>
            </a:r>
            <a:r>
              <a:rPr lang="en-US" sz="3200" dirty="0" err="1"/>
              <a:t>fibre</a:t>
            </a:r>
            <a:r>
              <a:rPr lang="en-US" sz="3200" dirty="0"/>
              <a:t>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8693-CC24-46B5-A941-AF2146915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64" y="900545"/>
            <a:ext cx="4030186" cy="3057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3EE679-4A00-4CDC-8FBD-949BA140C4B2}"/>
              </a:ext>
            </a:extLst>
          </p:cNvPr>
          <p:cNvSpPr txBox="1"/>
          <p:nvPr/>
        </p:nvSpPr>
        <p:spPr>
          <a:xfrm>
            <a:off x="1758379" y="3952050"/>
            <a:ext cx="2191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Time in 25 </a:t>
            </a:r>
            <a:r>
              <a:rPr lang="en-GB" sz="1200" dirty="0" err="1"/>
              <a:t>ps</a:t>
            </a:r>
            <a:r>
              <a:rPr lang="en-GB" sz="1200" dirty="0"/>
              <a:t> steps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2C8590-ECC4-40C6-BAA8-39170C1D5DDC}"/>
              </a:ext>
            </a:extLst>
          </p:cNvPr>
          <p:cNvSpPr txBox="1"/>
          <p:nvPr/>
        </p:nvSpPr>
        <p:spPr>
          <a:xfrm rot="16200000">
            <a:off x="-39825" y="2120137"/>
            <a:ext cx="81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counts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24D6193-FE31-43A3-9C8C-3B0464D82E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968486"/>
              </p:ext>
            </p:extLst>
          </p:nvPr>
        </p:nvGraphicFramePr>
        <p:xfrm>
          <a:off x="4573374" y="1812170"/>
          <a:ext cx="4113426" cy="1361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142">
                  <a:extLst>
                    <a:ext uri="{9D8B030D-6E8A-4147-A177-3AD203B41FA5}">
                      <a16:colId xmlns:a16="http://schemas.microsoft.com/office/drawing/2014/main" val="607220767"/>
                    </a:ext>
                  </a:extLst>
                </a:gridCol>
                <a:gridCol w="1371142">
                  <a:extLst>
                    <a:ext uri="{9D8B030D-6E8A-4147-A177-3AD203B41FA5}">
                      <a16:colId xmlns:a16="http://schemas.microsoft.com/office/drawing/2014/main" val="475512765"/>
                    </a:ext>
                  </a:extLst>
                </a:gridCol>
                <a:gridCol w="1371142">
                  <a:extLst>
                    <a:ext uri="{9D8B030D-6E8A-4147-A177-3AD203B41FA5}">
                      <a16:colId xmlns:a16="http://schemas.microsoft.com/office/drawing/2014/main" val="1581789746"/>
                    </a:ext>
                  </a:extLst>
                </a:gridCol>
              </a:tblGrid>
              <a:tr h="541436">
                <a:tc>
                  <a:txBody>
                    <a:bodyPr/>
                    <a:lstStyle/>
                    <a:p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FWHM</a:t>
                      </a:r>
                    </a:p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Broadening (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+mj-lt"/>
                        </a:rPr>
                        <a:t>ps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Broadening</a:t>
                      </a:r>
                      <a:b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(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+mj-lt"/>
                        </a:rPr>
                        <a:t>ps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+mj-lt"/>
                        </a:rPr>
                        <a:t> per m)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198859"/>
                  </a:ext>
                </a:extLst>
              </a:tr>
              <a:tr h="410124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+mj-lt"/>
                        </a:rPr>
                        <a:t>Graded index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+mj-lt"/>
                        </a:rPr>
                        <a:t>77.725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latin typeface="+mj-lt"/>
                        </a:rPr>
                        <a:t>5.182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39072"/>
                  </a:ext>
                </a:extLst>
              </a:tr>
              <a:tr h="410124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+mj-lt"/>
                        </a:rPr>
                        <a:t>Step Index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+mj-lt"/>
                        </a:rPr>
                        <a:t>83.275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+mj-lt"/>
                        </a:rPr>
                        <a:t>16.655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52748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C32A5ED-4E59-436C-B86C-95E0ABC569AF}"/>
              </a:ext>
            </a:extLst>
          </p:cNvPr>
          <p:cNvSpPr txBox="1"/>
          <p:nvPr/>
        </p:nvSpPr>
        <p:spPr>
          <a:xfrm>
            <a:off x="5910676" y="785884"/>
            <a:ext cx="2274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FWHM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7.692 bins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B050"/>
                </a:solidFill>
                <a:latin typeface="+mj-lt"/>
              </a:rPr>
              <a:t>10.80 bins 15 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  <a:latin typeface="+mj-lt"/>
              </a:rPr>
              <a:t>11.03 bins  5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3D55B4-6EF6-4A82-98C4-16AB7C6A2128}"/>
              </a:ext>
            </a:extLst>
          </p:cNvPr>
          <p:cNvSpPr txBox="1"/>
          <p:nvPr/>
        </p:nvSpPr>
        <p:spPr>
          <a:xfrm>
            <a:off x="4573374" y="3250206"/>
            <a:ext cx="4027553" cy="841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sz="1400" dirty="0">
                <a:latin typeface="+mj-lt"/>
              </a:rPr>
              <a:t>Material dispersion accounts for 0.717 (per m)</a:t>
            </a:r>
          </a:p>
          <a:p>
            <a:r>
              <a:rPr lang="en-GB" sz="1400" dirty="0">
                <a:latin typeface="+mj-lt"/>
              </a:rPr>
              <a:t>Modal dispersion accounts for less than 57.242 (</a:t>
            </a:r>
            <a:r>
              <a:rPr lang="en-GB" sz="1400" dirty="0" err="1">
                <a:latin typeface="+mj-lt"/>
              </a:rPr>
              <a:t>ps</a:t>
            </a:r>
            <a:r>
              <a:rPr lang="en-GB" sz="1400" dirty="0">
                <a:latin typeface="+mj-lt"/>
              </a:rPr>
              <a:t> per m)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E095C3D5-816B-4A3E-B72B-1627F74F2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43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CAA9D2-31AF-234C-0F27-8A16E030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578" t="76248" r="7406" b="3048"/>
          <a:stretch/>
        </p:blipFill>
        <p:spPr>
          <a:xfrm>
            <a:off x="3391199" y="2923200"/>
            <a:ext cx="1310401" cy="6542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4C909E-DF4C-5346-849F-C075CE35B715}"/>
              </a:ext>
            </a:extLst>
          </p:cNvPr>
          <p:cNvSpPr/>
          <p:nvPr/>
        </p:nvSpPr>
        <p:spPr>
          <a:xfrm>
            <a:off x="13041" y="3735096"/>
            <a:ext cx="864000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4DFC71-ECC9-D17B-AF05-FD7C4AD4D2F7}"/>
              </a:ext>
            </a:extLst>
          </p:cNvPr>
          <p:cNvSpPr txBox="1"/>
          <p:nvPr/>
        </p:nvSpPr>
        <p:spPr>
          <a:xfrm>
            <a:off x="-118550" y="389997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24D101-519D-5D58-E0C1-4C070DB8E2EF}"/>
              </a:ext>
            </a:extLst>
          </p:cNvPr>
          <p:cNvSpPr/>
          <p:nvPr/>
        </p:nvSpPr>
        <p:spPr>
          <a:xfrm>
            <a:off x="1148763" y="3734088"/>
            <a:ext cx="864000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1B322-A60F-09EB-9446-2AE303299DB6}"/>
              </a:ext>
            </a:extLst>
          </p:cNvPr>
          <p:cNvSpPr txBox="1"/>
          <p:nvPr/>
        </p:nvSpPr>
        <p:spPr>
          <a:xfrm>
            <a:off x="1001967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3766C6F-EF1E-3F66-537D-1ED97BFAC011}"/>
              </a:ext>
            </a:extLst>
          </p:cNvPr>
          <p:cNvSpPr/>
          <p:nvPr/>
        </p:nvSpPr>
        <p:spPr>
          <a:xfrm>
            <a:off x="2290748" y="3743875"/>
            <a:ext cx="864000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B00C2F-0F97-7385-B931-064702C6EBF9}"/>
              </a:ext>
            </a:extLst>
          </p:cNvPr>
          <p:cNvSpPr txBox="1"/>
          <p:nvPr/>
        </p:nvSpPr>
        <p:spPr>
          <a:xfrm>
            <a:off x="2158411" y="3915027"/>
            <a:ext cx="11457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Electronics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41BACFA-DF00-090C-A8C4-666F3524FEE4}"/>
              </a:ext>
            </a:extLst>
          </p:cNvPr>
          <p:cNvSpPr/>
          <p:nvPr/>
        </p:nvSpPr>
        <p:spPr>
          <a:xfrm>
            <a:off x="2036182" y="3948592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Content Placeholder 9">
            <a:extLst>
              <a:ext uri="{FF2B5EF4-FFF2-40B4-BE49-F238E27FC236}">
                <a16:creationId xmlns:a16="http://schemas.microsoft.com/office/drawing/2014/main" id="{0946B0F4-DC11-2DA5-FEDC-2744846AF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28674"/>
              </p:ext>
            </p:extLst>
          </p:nvPr>
        </p:nvGraphicFramePr>
        <p:xfrm>
          <a:off x="5640971" y="102393"/>
          <a:ext cx="3457212" cy="430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5A6096-8B4A-7D47-8434-C04D85A12A20}"/>
              </a:ext>
            </a:extLst>
          </p:cNvPr>
          <p:cNvSpPr/>
          <p:nvPr/>
        </p:nvSpPr>
        <p:spPr>
          <a:xfrm>
            <a:off x="4636899" y="3734087"/>
            <a:ext cx="864000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A0AAA-EAA0-491C-F8E1-2CFA0329C64E}"/>
              </a:ext>
            </a:extLst>
          </p:cNvPr>
          <p:cNvSpPr txBox="1"/>
          <p:nvPr/>
        </p:nvSpPr>
        <p:spPr>
          <a:xfrm>
            <a:off x="4489977" y="389571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F06FD37-9475-0C4B-9DF6-5AED1434E5FA}"/>
              </a:ext>
            </a:extLst>
          </p:cNvPr>
          <p:cNvSpPr/>
          <p:nvPr/>
        </p:nvSpPr>
        <p:spPr>
          <a:xfrm>
            <a:off x="4386366" y="3937246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47047-93B4-C549-5CE0-BE60A5F9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02856" y="520902"/>
            <a:ext cx="4850466" cy="3156459"/>
          </a:xfrm>
          <a:prstGeom prst="rect">
            <a:avLst/>
          </a:prstGeom>
        </p:spPr>
      </p:pic>
      <p:sp>
        <p:nvSpPr>
          <p:cNvPr id="89" name="Title 1">
            <a:extLst>
              <a:ext uri="{FF2B5EF4-FFF2-40B4-BE49-F238E27FC236}">
                <a16:creationId xmlns:a16="http://schemas.microsoft.com/office/drawing/2014/main" id="{654743AC-8B0F-99C4-676B-FC23126E0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34635"/>
            <a:ext cx="8226854" cy="484478"/>
          </a:xfrm>
        </p:spPr>
        <p:txBody>
          <a:bodyPr>
            <a:noAutofit/>
          </a:bodyPr>
          <a:lstStyle/>
          <a:p>
            <a:r>
              <a:rPr lang="en-GB" sz="3200" dirty="0"/>
              <a:t>BSRL Components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1288088-0EFB-6003-3291-D6EC8B4C3C97}"/>
              </a:ext>
            </a:extLst>
          </p:cNvPr>
          <p:cNvSpPr/>
          <p:nvPr/>
        </p:nvSpPr>
        <p:spPr>
          <a:xfrm>
            <a:off x="3431320" y="3753006"/>
            <a:ext cx="936000" cy="654269"/>
          </a:xfrm>
          <a:prstGeom prst="roundRect">
            <a:avLst/>
          </a:prstGeom>
          <a:solidFill>
            <a:srgbClr val="FFC000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4DC0441-BA32-98EE-A609-3239C320BE4B}"/>
              </a:ext>
            </a:extLst>
          </p:cNvPr>
          <p:cNvSpPr/>
          <p:nvPr/>
        </p:nvSpPr>
        <p:spPr>
          <a:xfrm>
            <a:off x="3175596" y="3920104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0BDA1-AE6A-E3C5-7028-123959E02D50}"/>
              </a:ext>
            </a:extLst>
          </p:cNvPr>
          <p:cNvSpPr txBox="1"/>
          <p:nvPr/>
        </p:nvSpPr>
        <p:spPr>
          <a:xfrm>
            <a:off x="3337860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73138DF-E927-8F3A-F43B-037C1E5E3706}"/>
              </a:ext>
            </a:extLst>
          </p:cNvPr>
          <p:cNvSpPr/>
          <p:nvPr/>
        </p:nvSpPr>
        <p:spPr>
          <a:xfrm>
            <a:off x="901905" y="3940230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216804A-7EE1-FAF4-C849-7AAEB103944E}"/>
              </a:ext>
            </a:extLst>
          </p:cNvPr>
          <p:cNvSpPr/>
          <p:nvPr/>
        </p:nvSpPr>
        <p:spPr>
          <a:xfrm>
            <a:off x="5589884" y="882336"/>
            <a:ext cx="3554115" cy="3389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4EC65C-8952-931B-037D-CD76F4C38881}"/>
              </a:ext>
            </a:extLst>
          </p:cNvPr>
          <p:cNvSpPr/>
          <p:nvPr/>
        </p:nvSpPr>
        <p:spPr>
          <a:xfrm>
            <a:off x="901905" y="3677361"/>
            <a:ext cx="4682710" cy="746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252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-114716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After-Pulsing in Corrected histograms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62414-D220-430C-8361-CB0C2D3CE029}"/>
              </a:ext>
            </a:extLst>
          </p:cNvPr>
          <p:cNvSpPr/>
          <p:nvPr/>
        </p:nvSpPr>
        <p:spPr>
          <a:xfrm>
            <a:off x="374073" y="1097169"/>
            <a:ext cx="4426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NimbusRomNo9L-Medi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B9FB45-D109-49D7-AB54-E6DEC2501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380" y="582326"/>
            <a:ext cx="4143207" cy="3105753"/>
          </a:xfrm>
          <a:prstGeom prst="rect">
            <a:avLst/>
          </a:prstGeom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2DFCDE4F-6F18-4A63-8D40-EB2C1E8AF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r>
              <a:rPr lang="en-US" dirty="0"/>
              <a:t>15/04/2024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6C75F9-2157-465B-B67D-8F13736F691A}"/>
              </a:ext>
            </a:extLst>
          </p:cNvPr>
          <p:cNvSpPr txBox="1"/>
          <p:nvPr/>
        </p:nvSpPr>
        <p:spPr>
          <a:xfrm>
            <a:off x="4432878" y="3783284"/>
            <a:ext cx="4542198" cy="58477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NimbusRomNo9L-Medi"/>
              </a:rPr>
              <a:t>The relative heights of these buckets have to be tested for multiple different fills  </a:t>
            </a:r>
          </a:p>
        </p:txBody>
      </p:sp>
      <p:graphicFrame>
        <p:nvGraphicFramePr>
          <p:cNvPr id="14" name="Content Placeholder 9">
            <a:extLst>
              <a:ext uri="{FF2B5EF4-FFF2-40B4-BE49-F238E27FC236}">
                <a16:creationId xmlns:a16="http://schemas.microsoft.com/office/drawing/2014/main" id="{B0AC0F73-D7DD-F721-CAFB-34F9C664DFBB}"/>
              </a:ext>
            </a:extLst>
          </p:cNvPr>
          <p:cNvGraphicFramePr>
            <a:graphicFrameLocks noGrp="1"/>
          </p:cNvGraphicFramePr>
          <p:nvPr/>
        </p:nvGraphicFramePr>
        <p:xfrm>
          <a:off x="316140" y="561158"/>
          <a:ext cx="4000120" cy="3593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429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CAA9D2-31AF-234C-0F27-8A16E030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578" t="76248" r="7406" b="3048"/>
          <a:stretch/>
        </p:blipFill>
        <p:spPr>
          <a:xfrm>
            <a:off x="3391199" y="2923200"/>
            <a:ext cx="1310401" cy="6542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4C909E-DF4C-5346-849F-C075CE35B715}"/>
              </a:ext>
            </a:extLst>
          </p:cNvPr>
          <p:cNvSpPr/>
          <p:nvPr/>
        </p:nvSpPr>
        <p:spPr>
          <a:xfrm>
            <a:off x="13041" y="3735096"/>
            <a:ext cx="864000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4DFC71-ECC9-D17B-AF05-FD7C4AD4D2F7}"/>
              </a:ext>
            </a:extLst>
          </p:cNvPr>
          <p:cNvSpPr txBox="1"/>
          <p:nvPr/>
        </p:nvSpPr>
        <p:spPr>
          <a:xfrm>
            <a:off x="-118550" y="389997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24D101-519D-5D58-E0C1-4C070DB8E2EF}"/>
              </a:ext>
            </a:extLst>
          </p:cNvPr>
          <p:cNvSpPr/>
          <p:nvPr/>
        </p:nvSpPr>
        <p:spPr>
          <a:xfrm>
            <a:off x="1148763" y="3734088"/>
            <a:ext cx="864000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1B322-A60F-09EB-9446-2AE303299DB6}"/>
              </a:ext>
            </a:extLst>
          </p:cNvPr>
          <p:cNvSpPr txBox="1"/>
          <p:nvPr/>
        </p:nvSpPr>
        <p:spPr>
          <a:xfrm>
            <a:off x="1001967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3766C6F-EF1E-3F66-537D-1ED97BFAC011}"/>
              </a:ext>
            </a:extLst>
          </p:cNvPr>
          <p:cNvSpPr/>
          <p:nvPr/>
        </p:nvSpPr>
        <p:spPr>
          <a:xfrm>
            <a:off x="2290748" y="3743875"/>
            <a:ext cx="864000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B00C2F-0F97-7385-B931-064702C6EBF9}"/>
              </a:ext>
            </a:extLst>
          </p:cNvPr>
          <p:cNvSpPr txBox="1"/>
          <p:nvPr/>
        </p:nvSpPr>
        <p:spPr>
          <a:xfrm>
            <a:off x="2158411" y="3915027"/>
            <a:ext cx="11457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Electronics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41BACFA-DF00-090C-A8C4-666F3524FEE4}"/>
              </a:ext>
            </a:extLst>
          </p:cNvPr>
          <p:cNvSpPr/>
          <p:nvPr/>
        </p:nvSpPr>
        <p:spPr>
          <a:xfrm>
            <a:off x="2036182" y="3948592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Content Placeholder 9">
            <a:extLst>
              <a:ext uri="{FF2B5EF4-FFF2-40B4-BE49-F238E27FC236}">
                <a16:creationId xmlns:a16="http://schemas.microsoft.com/office/drawing/2014/main" id="{0946B0F4-DC11-2DA5-FEDC-2744846AF621}"/>
              </a:ext>
            </a:extLst>
          </p:cNvPr>
          <p:cNvGraphicFramePr>
            <a:graphicFrameLocks noGrp="1"/>
          </p:cNvGraphicFramePr>
          <p:nvPr/>
        </p:nvGraphicFramePr>
        <p:xfrm>
          <a:off x="5640971" y="102393"/>
          <a:ext cx="3457212" cy="430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5A6096-8B4A-7D47-8434-C04D85A12A20}"/>
              </a:ext>
            </a:extLst>
          </p:cNvPr>
          <p:cNvSpPr/>
          <p:nvPr/>
        </p:nvSpPr>
        <p:spPr>
          <a:xfrm>
            <a:off x="4636899" y="3734087"/>
            <a:ext cx="864000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A0AAA-EAA0-491C-F8E1-2CFA0329C64E}"/>
              </a:ext>
            </a:extLst>
          </p:cNvPr>
          <p:cNvSpPr txBox="1"/>
          <p:nvPr/>
        </p:nvSpPr>
        <p:spPr>
          <a:xfrm>
            <a:off x="4489977" y="389571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F06FD37-9475-0C4B-9DF6-5AED1434E5FA}"/>
              </a:ext>
            </a:extLst>
          </p:cNvPr>
          <p:cNvSpPr/>
          <p:nvPr/>
        </p:nvSpPr>
        <p:spPr>
          <a:xfrm>
            <a:off x="4386366" y="3937246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47047-93B4-C549-5CE0-BE60A5F9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05903" y="520902"/>
            <a:ext cx="4844371" cy="3156459"/>
          </a:xfrm>
          <a:prstGeom prst="rect">
            <a:avLst/>
          </a:prstGeom>
        </p:spPr>
      </p:pic>
      <p:sp>
        <p:nvSpPr>
          <p:cNvPr id="89" name="Title 1">
            <a:extLst>
              <a:ext uri="{FF2B5EF4-FFF2-40B4-BE49-F238E27FC236}">
                <a16:creationId xmlns:a16="http://schemas.microsoft.com/office/drawing/2014/main" id="{654743AC-8B0F-99C4-676B-FC23126E0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34635"/>
            <a:ext cx="8226854" cy="484478"/>
          </a:xfrm>
        </p:spPr>
        <p:txBody>
          <a:bodyPr>
            <a:noAutofit/>
          </a:bodyPr>
          <a:lstStyle/>
          <a:p>
            <a:r>
              <a:rPr lang="en-GB" sz="3200" dirty="0"/>
              <a:t>BSRL Components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1288088-0EFB-6003-3291-D6EC8B4C3C97}"/>
              </a:ext>
            </a:extLst>
          </p:cNvPr>
          <p:cNvSpPr/>
          <p:nvPr/>
        </p:nvSpPr>
        <p:spPr>
          <a:xfrm>
            <a:off x="3431320" y="3753006"/>
            <a:ext cx="936000" cy="654269"/>
          </a:xfrm>
          <a:prstGeom prst="roundRect">
            <a:avLst/>
          </a:prstGeom>
          <a:solidFill>
            <a:srgbClr val="FFC000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4DC0441-BA32-98EE-A609-3239C320BE4B}"/>
              </a:ext>
            </a:extLst>
          </p:cNvPr>
          <p:cNvSpPr/>
          <p:nvPr/>
        </p:nvSpPr>
        <p:spPr>
          <a:xfrm>
            <a:off x="3175596" y="3920104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0BDA1-AE6A-E3C5-7028-123959E02D50}"/>
              </a:ext>
            </a:extLst>
          </p:cNvPr>
          <p:cNvSpPr txBox="1"/>
          <p:nvPr/>
        </p:nvSpPr>
        <p:spPr>
          <a:xfrm>
            <a:off x="3337860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73138DF-E927-8F3A-F43B-037C1E5E3706}"/>
              </a:ext>
            </a:extLst>
          </p:cNvPr>
          <p:cNvSpPr/>
          <p:nvPr/>
        </p:nvSpPr>
        <p:spPr>
          <a:xfrm>
            <a:off x="901905" y="3940230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216804A-7EE1-FAF4-C849-7AAEB103944E}"/>
              </a:ext>
            </a:extLst>
          </p:cNvPr>
          <p:cNvSpPr/>
          <p:nvPr/>
        </p:nvSpPr>
        <p:spPr>
          <a:xfrm>
            <a:off x="5589884" y="1515649"/>
            <a:ext cx="3554115" cy="2755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4EC65C-8952-931B-037D-CD76F4C38881}"/>
              </a:ext>
            </a:extLst>
          </p:cNvPr>
          <p:cNvSpPr/>
          <p:nvPr/>
        </p:nvSpPr>
        <p:spPr>
          <a:xfrm>
            <a:off x="2036183" y="3677361"/>
            <a:ext cx="3548432" cy="746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4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CAA9D2-31AF-234C-0F27-8A16E030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578" t="76248" r="7406" b="3048"/>
          <a:stretch/>
        </p:blipFill>
        <p:spPr>
          <a:xfrm>
            <a:off x="3391199" y="2923200"/>
            <a:ext cx="1310401" cy="6542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4C909E-DF4C-5346-849F-C075CE35B715}"/>
              </a:ext>
            </a:extLst>
          </p:cNvPr>
          <p:cNvSpPr/>
          <p:nvPr/>
        </p:nvSpPr>
        <p:spPr>
          <a:xfrm>
            <a:off x="13041" y="3735096"/>
            <a:ext cx="864000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4DFC71-ECC9-D17B-AF05-FD7C4AD4D2F7}"/>
              </a:ext>
            </a:extLst>
          </p:cNvPr>
          <p:cNvSpPr txBox="1"/>
          <p:nvPr/>
        </p:nvSpPr>
        <p:spPr>
          <a:xfrm>
            <a:off x="-118550" y="389997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24D101-519D-5D58-E0C1-4C070DB8E2EF}"/>
              </a:ext>
            </a:extLst>
          </p:cNvPr>
          <p:cNvSpPr/>
          <p:nvPr/>
        </p:nvSpPr>
        <p:spPr>
          <a:xfrm>
            <a:off x="1148763" y="3734088"/>
            <a:ext cx="864000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1B322-A60F-09EB-9446-2AE303299DB6}"/>
              </a:ext>
            </a:extLst>
          </p:cNvPr>
          <p:cNvSpPr txBox="1"/>
          <p:nvPr/>
        </p:nvSpPr>
        <p:spPr>
          <a:xfrm>
            <a:off x="1001967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3766C6F-EF1E-3F66-537D-1ED97BFAC011}"/>
              </a:ext>
            </a:extLst>
          </p:cNvPr>
          <p:cNvSpPr/>
          <p:nvPr/>
        </p:nvSpPr>
        <p:spPr>
          <a:xfrm>
            <a:off x="2290748" y="3743875"/>
            <a:ext cx="864000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B00C2F-0F97-7385-B931-064702C6EBF9}"/>
              </a:ext>
            </a:extLst>
          </p:cNvPr>
          <p:cNvSpPr txBox="1"/>
          <p:nvPr/>
        </p:nvSpPr>
        <p:spPr>
          <a:xfrm>
            <a:off x="2158411" y="3915027"/>
            <a:ext cx="11457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Electronics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41BACFA-DF00-090C-A8C4-666F3524FEE4}"/>
              </a:ext>
            </a:extLst>
          </p:cNvPr>
          <p:cNvSpPr/>
          <p:nvPr/>
        </p:nvSpPr>
        <p:spPr>
          <a:xfrm>
            <a:off x="2036182" y="3948592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Content Placeholder 9">
            <a:extLst>
              <a:ext uri="{FF2B5EF4-FFF2-40B4-BE49-F238E27FC236}">
                <a16:creationId xmlns:a16="http://schemas.microsoft.com/office/drawing/2014/main" id="{0946B0F4-DC11-2DA5-FEDC-2744846AF621}"/>
              </a:ext>
            </a:extLst>
          </p:cNvPr>
          <p:cNvGraphicFramePr>
            <a:graphicFrameLocks noGrp="1"/>
          </p:cNvGraphicFramePr>
          <p:nvPr/>
        </p:nvGraphicFramePr>
        <p:xfrm>
          <a:off x="5640971" y="102393"/>
          <a:ext cx="3457212" cy="430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5A6096-8B4A-7D47-8434-C04D85A12A20}"/>
              </a:ext>
            </a:extLst>
          </p:cNvPr>
          <p:cNvSpPr/>
          <p:nvPr/>
        </p:nvSpPr>
        <p:spPr>
          <a:xfrm>
            <a:off x="4636899" y="3734087"/>
            <a:ext cx="864000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A0AAA-EAA0-491C-F8E1-2CFA0329C64E}"/>
              </a:ext>
            </a:extLst>
          </p:cNvPr>
          <p:cNvSpPr txBox="1"/>
          <p:nvPr/>
        </p:nvSpPr>
        <p:spPr>
          <a:xfrm>
            <a:off x="4489977" y="389571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F06FD37-9475-0C4B-9DF6-5AED1434E5FA}"/>
              </a:ext>
            </a:extLst>
          </p:cNvPr>
          <p:cNvSpPr/>
          <p:nvPr/>
        </p:nvSpPr>
        <p:spPr>
          <a:xfrm>
            <a:off x="4386366" y="3937246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747047-93B4-C549-5CE0-BE60A5F9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05903" y="520902"/>
            <a:ext cx="4844371" cy="3156459"/>
          </a:xfrm>
          <a:prstGeom prst="rect">
            <a:avLst/>
          </a:prstGeom>
        </p:spPr>
      </p:pic>
      <p:sp>
        <p:nvSpPr>
          <p:cNvPr id="89" name="Title 1">
            <a:extLst>
              <a:ext uri="{FF2B5EF4-FFF2-40B4-BE49-F238E27FC236}">
                <a16:creationId xmlns:a16="http://schemas.microsoft.com/office/drawing/2014/main" id="{654743AC-8B0F-99C4-676B-FC23126E0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34635"/>
            <a:ext cx="8226854" cy="484478"/>
          </a:xfrm>
        </p:spPr>
        <p:txBody>
          <a:bodyPr>
            <a:noAutofit/>
          </a:bodyPr>
          <a:lstStyle/>
          <a:p>
            <a:r>
              <a:rPr lang="en-GB" sz="3200" dirty="0"/>
              <a:t>BSRL Components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1288088-0EFB-6003-3291-D6EC8B4C3C97}"/>
              </a:ext>
            </a:extLst>
          </p:cNvPr>
          <p:cNvSpPr/>
          <p:nvPr/>
        </p:nvSpPr>
        <p:spPr>
          <a:xfrm>
            <a:off x="3431320" y="3753006"/>
            <a:ext cx="936000" cy="654269"/>
          </a:xfrm>
          <a:prstGeom prst="roundRect">
            <a:avLst/>
          </a:prstGeom>
          <a:solidFill>
            <a:srgbClr val="FFC000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4DC0441-BA32-98EE-A609-3239C320BE4B}"/>
              </a:ext>
            </a:extLst>
          </p:cNvPr>
          <p:cNvSpPr/>
          <p:nvPr/>
        </p:nvSpPr>
        <p:spPr>
          <a:xfrm>
            <a:off x="3175596" y="3920104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0BDA1-AE6A-E3C5-7028-123959E02D50}"/>
              </a:ext>
            </a:extLst>
          </p:cNvPr>
          <p:cNvSpPr txBox="1"/>
          <p:nvPr/>
        </p:nvSpPr>
        <p:spPr>
          <a:xfrm>
            <a:off x="3337860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73138DF-E927-8F3A-F43B-037C1E5E3706}"/>
              </a:ext>
            </a:extLst>
          </p:cNvPr>
          <p:cNvSpPr/>
          <p:nvPr/>
        </p:nvSpPr>
        <p:spPr>
          <a:xfrm>
            <a:off x="901905" y="3940230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216804A-7EE1-FAF4-C849-7AAEB103944E}"/>
              </a:ext>
            </a:extLst>
          </p:cNvPr>
          <p:cNvSpPr/>
          <p:nvPr/>
        </p:nvSpPr>
        <p:spPr>
          <a:xfrm>
            <a:off x="5589884" y="2292263"/>
            <a:ext cx="3554115" cy="1979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4EC65C-8952-931B-037D-CD76F4C38881}"/>
              </a:ext>
            </a:extLst>
          </p:cNvPr>
          <p:cNvSpPr/>
          <p:nvPr/>
        </p:nvSpPr>
        <p:spPr>
          <a:xfrm>
            <a:off x="3170327" y="3677361"/>
            <a:ext cx="2414287" cy="746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28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0747047-93B4-C549-5CE0-BE60A5F93A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/>
          <a:stretch/>
        </p:blipFill>
        <p:spPr>
          <a:xfrm>
            <a:off x="209281" y="520902"/>
            <a:ext cx="4837616" cy="315645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CAA9D2-31AF-234C-0F27-8A16E03055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578" t="76248" r="7406" b="3048"/>
          <a:stretch/>
        </p:blipFill>
        <p:spPr>
          <a:xfrm>
            <a:off x="3391199" y="2923200"/>
            <a:ext cx="1310401" cy="6542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4C909E-DF4C-5346-849F-C075CE35B715}"/>
              </a:ext>
            </a:extLst>
          </p:cNvPr>
          <p:cNvSpPr/>
          <p:nvPr/>
        </p:nvSpPr>
        <p:spPr>
          <a:xfrm>
            <a:off x="13041" y="3735096"/>
            <a:ext cx="864000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4DFC71-ECC9-D17B-AF05-FD7C4AD4D2F7}"/>
              </a:ext>
            </a:extLst>
          </p:cNvPr>
          <p:cNvSpPr txBox="1"/>
          <p:nvPr/>
        </p:nvSpPr>
        <p:spPr>
          <a:xfrm>
            <a:off x="-118550" y="389997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24D101-519D-5D58-E0C1-4C070DB8E2EF}"/>
              </a:ext>
            </a:extLst>
          </p:cNvPr>
          <p:cNvSpPr/>
          <p:nvPr/>
        </p:nvSpPr>
        <p:spPr>
          <a:xfrm>
            <a:off x="1148763" y="3734088"/>
            <a:ext cx="864000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1B322-A60F-09EB-9446-2AE303299DB6}"/>
              </a:ext>
            </a:extLst>
          </p:cNvPr>
          <p:cNvSpPr txBox="1"/>
          <p:nvPr/>
        </p:nvSpPr>
        <p:spPr>
          <a:xfrm>
            <a:off x="1001967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3766C6F-EF1E-3F66-537D-1ED97BFAC011}"/>
              </a:ext>
            </a:extLst>
          </p:cNvPr>
          <p:cNvSpPr/>
          <p:nvPr/>
        </p:nvSpPr>
        <p:spPr>
          <a:xfrm>
            <a:off x="2290748" y="3743875"/>
            <a:ext cx="864000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B00C2F-0F97-7385-B931-064702C6EBF9}"/>
              </a:ext>
            </a:extLst>
          </p:cNvPr>
          <p:cNvSpPr txBox="1"/>
          <p:nvPr/>
        </p:nvSpPr>
        <p:spPr>
          <a:xfrm>
            <a:off x="2158411" y="3915027"/>
            <a:ext cx="11457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Electronics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41BACFA-DF00-090C-A8C4-666F3524FEE4}"/>
              </a:ext>
            </a:extLst>
          </p:cNvPr>
          <p:cNvSpPr/>
          <p:nvPr/>
        </p:nvSpPr>
        <p:spPr>
          <a:xfrm>
            <a:off x="2036182" y="3948592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1" name="Content Placeholder 9">
            <a:extLst>
              <a:ext uri="{FF2B5EF4-FFF2-40B4-BE49-F238E27FC236}">
                <a16:creationId xmlns:a16="http://schemas.microsoft.com/office/drawing/2014/main" id="{0946B0F4-DC11-2DA5-FEDC-2744846AF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015387"/>
              </p:ext>
            </p:extLst>
          </p:nvPr>
        </p:nvGraphicFramePr>
        <p:xfrm>
          <a:off x="5640971" y="102393"/>
          <a:ext cx="3457212" cy="4301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5A6096-8B4A-7D47-8434-C04D85A12A20}"/>
              </a:ext>
            </a:extLst>
          </p:cNvPr>
          <p:cNvSpPr/>
          <p:nvPr/>
        </p:nvSpPr>
        <p:spPr>
          <a:xfrm>
            <a:off x="4636899" y="3734087"/>
            <a:ext cx="864000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A0AAA-EAA0-491C-F8E1-2CFA0329C64E}"/>
              </a:ext>
            </a:extLst>
          </p:cNvPr>
          <p:cNvSpPr txBox="1"/>
          <p:nvPr/>
        </p:nvSpPr>
        <p:spPr>
          <a:xfrm>
            <a:off x="4489977" y="3895719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F06FD37-9475-0C4B-9DF6-5AED1434E5FA}"/>
              </a:ext>
            </a:extLst>
          </p:cNvPr>
          <p:cNvSpPr/>
          <p:nvPr/>
        </p:nvSpPr>
        <p:spPr>
          <a:xfrm>
            <a:off x="4386366" y="3937246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itle 1">
            <a:extLst>
              <a:ext uri="{FF2B5EF4-FFF2-40B4-BE49-F238E27FC236}">
                <a16:creationId xmlns:a16="http://schemas.microsoft.com/office/drawing/2014/main" id="{654743AC-8B0F-99C4-676B-FC23126E0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34635"/>
            <a:ext cx="8226854" cy="484478"/>
          </a:xfrm>
        </p:spPr>
        <p:txBody>
          <a:bodyPr>
            <a:noAutofit/>
          </a:bodyPr>
          <a:lstStyle/>
          <a:p>
            <a:r>
              <a:rPr lang="en-GB" sz="3200" dirty="0"/>
              <a:t>BSRL Components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1288088-0EFB-6003-3291-D6EC8B4C3C97}"/>
              </a:ext>
            </a:extLst>
          </p:cNvPr>
          <p:cNvSpPr/>
          <p:nvPr/>
        </p:nvSpPr>
        <p:spPr>
          <a:xfrm>
            <a:off x="3431320" y="3753006"/>
            <a:ext cx="936000" cy="654269"/>
          </a:xfrm>
          <a:prstGeom prst="roundRect">
            <a:avLst/>
          </a:prstGeom>
          <a:solidFill>
            <a:srgbClr val="FFC000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4DC0441-BA32-98EE-A609-3239C320BE4B}"/>
              </a:ext>
            </a:extLst>
          </p:cNvPr>
          <p:cNvSpPr/>
          <p:nvPr/>
        </p:nvSpPr>
        <p:spPr>
          <a:xfrm>
            <a:off x="3175596" y="3920104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A0BDA1-AE6A-E3C5-7028-123959E02D50}"/>
              </a:ext>
            </a:extLst>
          </p:cNvPr>
          <p:cNvSpPr txBox="1"/>
          <p:nvPr/>
        </p:nvSpPr>
        <p:spPr>
          <a:xfrm>
            <a:off x="3337860" y="388969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73138DF-E927-8F3A-F43B-037C1E5E3706}"/>
              </a:ext>
            </a:extLst>
          </p:cNvPr>
          <p:cNvSpPr/>
          <p:nvPr/>
        </p:nvSpPr>
        <p:spPr>
          <a:xfrm>
            <a:off x="901905" y="3940230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42BCCE9-477D-BDD4-B4AF-44842712C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674" y="2024715"/>
            <a:ext cx="683744" cy="161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EB4FAAF-713C-7440-F6E6-4E80FC087E72}"/>
              </a:ext>
            </a:extLst>
          </p:cNvPr>
          <p:cNvSpPr/>
          <p:nvPr/>
        </p:nvSpPr>
        <p:spPr>
          <a:xfrm>
            <a:off x="4352011" y="3059651"/>
            <a:ext cx="18000" cy="413359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90257C-0421-A0E8-EB11-6C7BBFA49A61}"/>
              </a:ext>
            </a:extLst>
          </p:cNvPr>
          <p:cNvCxnSpPr>
            <a:cxnSpLocks/>
          </p:cNvCxnSpPr>
          <p:nvPr/>
        </p:nvCxnSpPr>
        <p:spPr>
          <a:xfrm flipV="1">
            <a:off x="4384741" y="2024715"/>
            <a:ext cx="579344" cy="1034936"/>
          </a:xfrm>
          <a:prstGeom prst="line">
            <a:avLst/>
          </a:prstGeom>
          <a:ln w="3175"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031BF1-4525-722F-99EB-D9A002A6A7BE}"/>
              </a:ext>
            </a:extLst>
          </p:cNvPr>
          <p:cNvCxnSpPr>
            <a:cxnSpLocks/>
          </p:cNvCxnSpPr>
          <p:nvPr/>
        </p:nvCxnSpPr>
        <p:spPr>
          <a:xfrm>
            <a:off x="4386366" y="3451258"/>
            <a:ext cx="536654" cy="190775"/>
          </a:xfrm>
          <a:prstGeom prst="line">
            <a:avLst/>
          </a:prstGeom>
          <a:ln w="3175"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808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B1CC-4A4D-4C10-B41A-0AAA2FC15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309825"/>
            <a:ext cx="8226854" cy="1167810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GB" sz="3200" dirty="0"/>
              <a:t>Optical Performance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EB595-26CA-41F6-A094-41C9C29D0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79F120-7D4E-40B7-8225-ED6BDE41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5728" y="4767263"/>
            <a:ext cx="2133600" cy="273844"/>
          </a:xfrm>
        </p:spPr>
        <p:txBody>
          <a:bodyPr/>
          <a:lstStyle/>
          <a:p>
            <a:fld id="{3D7237A7-1F84-4814-8660-91EA9C58BB6A}" type="datetime1">
              <a:rPr lang="en-GB" smtClean="0"/>
              <a:t>13/12/2024</a:t>
            </a:fld>
            <a:endParaRPr lang="en-US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A226007-1DE6-0756-78D0-CBCE3570629E}"/>
              </a:ext>
            </a:extLst>
          </p:cNvPr>
          <p:cNvSpPr/>
          <p:nvPr/>
        </p:nvSpPr>
        <p:spPr>
          <a:xfrm>
            <a:off x="1142561" y="1230096"/>
            <a:ext cx="1166649" cy="654269"/>
          </a:xfrm>
          <a:prstGeom prst="roundRect">
            <a:avLst/>
          </a:prstGeom>
          <a:solidFill>
            <a:srgbClr val="A8CE97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8CE97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DFB99F-5715-2AA0-E9DC-8E72B732BE1C}"/>
              </a:ext>
            </a:extLst>
          </p:cNvPr>
          <p:cNvSpPr txBox="1"/>
          <p:nvPr/>
        </p:nvSpPr>
        <p:spPr>
          <a:xfrm>
            <a:off x="1163485" y="1371152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Optics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954FD99-F372-A651-57E3-D62D39D24647}"/>
              </a:ext>
            </a:extLst>
          </p:cNvPr>
          <p:cNvSpPr/>
          <p:nvPr/>
        </p:nvSpPr>
        <p:spPr>
          <a:xfrm>
            <a:off x="2590961" y="1226281"/>
            <a:ext cx="1166649" cy="65426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BCE607-375F-77CC-A543-3DFE1F5A812B}"/>
              </a:ext>
            </a:extLst>
          </p:cNvPr>
          <p:cNvSpPr txBox="1"/>
          <p:nvPr/>
        </p:nvSpPr>
        <p:spPr>
          <a:xfrm>
            <a:off x="2611885" y="1367337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Detector 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EBF791D2-A0EA-1B64-037D-5BF15F327AE0}"/>
              </a:ext>
            </a:extLst>
          </p:cNvPr>
          <p:cNvSpPr/>
          <p:nvPr/>
        </p:nvSpPr>
        <p:spPr>
          <a:xfrm>
            <a:off x="2331285" y="1418240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2AE6E3D-FA1D-7F64-1159-23D82C1F6C13}"/>
              </a:ext>
            </a:extLst>
          </p:cNvPr>
          <p:cNvSpPr/>
          <p:nvPr/>
        </p:nvSpPr>
        <p:spPr>
          <a:xfrm>
            <a:off x="4046560" y="1221734"/>
            <a:ext cx="1166649" cy="654269"/>
          </a:xfrm>
          <a:prstGeom prst="roundRect">
            <a:avLst/>
          </a:prstGeom>
          <a:solidFill>
            <a:srgbClr val="FFFF99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82774-B6B9-94D2-B5C1-0F7564D90FEA}"/>
              </a:ext>
            </a:extLst>
          </p:cNvPr>
          <p:cNvSpPr txBox="1"/>
          <p:nvPr/>
        </p:nvSpPr>
        <p:spPr>
          <a:xfrm>
            <a:off x="4067484" y="1362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Electronics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AF7845A-1D9F-ABB4-46C4-B9149506FBC9}"/>
              </a:ext>
            </a:extLst>
          </p:cNvPr>
          <p:cNvSpPr/>
          <p:nvPr/>
        </p:nvSpPr>
        <p:spPr>
          <a:xfrm>
            <a:off x="3779684" y="1413693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B6B7059-D016-C014-C251-1FA1B2BEFD10}"/>
              </a:ext>
            </a:extLst>
          </p:cNvPr>
          <p:cNvSpPr/>
          <p:nvPr/>
        </p:nvSpPr>
        <p:spPr>
          <a:xfrm>
            <a:off x="5494960" y="1215734"/>
            <a:ext cx="1166649" cy="654269"/>
          </a:xfrm>
          <a:prstGeom prst="roundRect">
            <a:avLst/>
          </a:prstGeom>
          <a:solidFill>
            <a:srgbClr val="FFC000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EA59EF-9EA9-E2B0-CC58-276823BA3352}"/>
              </a:ext>
            </a:extLst>
          </p:cNvPr>
          <p:cNvSpPr txBox="1"/>
          <p:nvPr/>
        </p:nvSpPr>
        <p:spPr>
          <a:xfrm>
            <a:off x="5515884" y="1356790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Software 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963B890-AE5B-C4FF-48AC-9B0A5194CACE}"/>
              </a:ext>
            </a:extLst>
          </p:cNvPr>
          <p:cNvSpPr/>
          <p:nvPr/>
        </p:nvSpPr>
        <p:spPr>
          <a:xfrm>
            <a:off x="5228084" y="1407693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519144-B7F0-32B9-44B5-95BF34898890}"/>
              </a:ext>
            </a:extLst>
          </p:cNvPr>
          <p:cNvSpPr/>
          <p:nvPr/>
        </p:nvSpPr>
        <p:spPr>
          <a:xfrm>
            <a:off x="6950064" y="1217822"/>
            <a:ext cx="1166649" cy="654269"/>
          </a:xfrm>
          <a:prstGeom prst="roundRect">
            <a:avLst/>
          </a:prstGeom>
          <a:solidFill>
            <a:srgbClr val="C1AEDA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FEF49E-F6D6-2270-1222-9AC34B6B7973}"/>
              </a:ext>
            </a:extLst>
          </p:cNvPr>
          <p:cNvSpPr txBox="1"/>
          <p:nvPr/>
        </p:nvSpPr>
        <p:spPr>
          <a:xfrm>
            <a:off x="6970988" y="1358878"/>
            <a:ext cx="1145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Analysis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C650F3-0D2B-6D21-8810-AB287B7EAD40}"/>
              </a:ext>
            </a:extLst>
          </p:cNvPr>
          <p:cNvSpPr/>
          <p:nvPr/>
        </p:nvSpPr>
        <p:spPr>
          <a:xfrm>
            <a:off x="6683188" y="1409781"/>
            <a:ext cx="244800" cy="26752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AD54C0-0EF7-5FD7-A2CF-5E4F91DFE126}"/>
              </a:ext>
            </a:extLst>
          </p:cNvPr>
          <p:cNvGrpSpPr/>
          <p:nvPr/>
        </p:nvGrpSpPr>
        <p:grpSpPr>
          <a:xfrm>
            <a:off x="3367704" y="2618904"/>
            <a:ext cx="1756800" cy="1043154"/>
            <a:chOff x="532800" y="1677600"/>
            <a:chExt cx="1756800" cy="104315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448C1DDF-85D8-CFFA-C19F-B0D33A175515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736358-DBDA-52A7-0CD8-630ECB72EFFF}"/>
                </a:ext>
              </a:extLst>
            </p:cNvPr>
            <p:cNvSpPr txBox="1"/>
            <p:nvPr/>
          </p:nvSpPr>
          <p:spPr>
            <a:xfrm>
              <a:off x="640324" y="1797424"/>
              <a:ext cx="1497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Counting Rate</a:t>
              </a:r>
            </a:p>
            <a:p>
              <a:pPr algn="ctr"/>
              <a:r>
                <a:rPr lang="en-GB" dirty="0"/>
                <a:t>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1EAD215-0764-0F31-7734-3F5B0F6D9D79}"/>
              </a:ext>
            </a:extLst>
          </p:cNvPr>
          <p:cNvGrpSpPr/>
          <p:nvPr/>
        </p:nvGrpSpPr>
        <p:grpSpPr>
          <a:xfrm>
            <a:off x="1399355" y="2621537"/>
            <a:ext cx="1756800" cy="894150"/>
            <a:chOff x="532800" y="1677600"/>
            <a:chExt cx="1756800" cy="89415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0A2B3D1D-958B-22C1-179A-7EAB54AFC8A5}"/>
                </a:ext>
              </a:extLst>
            </p:cNvPr>
            <p:cNvSpPr/>
            <p:nvPr/>
          </p:nvSpPr>
          <p:spPr>
            <a:xfrm>
              <a:off x="532800" y="1677600"/>
              <a:ext cx="1756800" cy="89415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056698-9854-78A6-9A90-5CC001F477C9}"/>
                </a:ext>
              </a:extLst>
            </p:cNvPr>
            <p:cNvSpPr txBox="1"/>
            <p:nvPr/>
          </p:nvSpPr>
          <p:spPr>
            <a:xfrm>
              <a:off x="662400" y="1780035"/>
              <a:ext cx="149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59337-678D-C885-73DD-65CE0886B1B9}"/>
              </a:ext>
            </a:extLst>
          </p:cNvPr>
          <p:cNvCxnSpPr>
            <a:cxnSpLocks/>
            <a:stCxn id="30" idx="2"/>
            <a:endCxn id="6" idx="0"/>
          </p:cNvCxnSpPr>
          <p:nvPr/>
        </p:nvCxnSpPr>
        <p:spPr>
          <a:xfrm>
            <a:off x="1725886" y="1884365"/>
            <a:ext cx="2520218" cy="73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FE7BCA4-9F72-956C-65AA-E283AE507384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1725886" y="1884365"/>
            <a:ext cx="538297" cy="788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95E5E11-0C98-E6B8-0D15-17D6D120E0C5}"/>
              </a:ext>
            </a:extLst>
          </p:cNvPr>
          <p:cNvSpPr txBox="1"/>
          <p:nvPr/>
        </p:nvSpPr>
        <p:spPr>
          <a:xfrm>
            <a:off x="1608349" y="2831061"/>
            <a:ext cx="137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Dispersion</a:t>
            </a:r>
          </a:p>
        </p:txBody>
      </p:sp>
    </p:spTree>
    <p:extLst>
      <p:ext uri="{BB962C8B-B14F-4D97-AF65-F5344CB8AC3E}">
        <p14:creationId xmlns:p14="http://schemas.microsoft.com/office/powerpoint/2010/main" val="262560615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F293A100A6474D95E0EFB8DC597BAD" ma:contentTypeVersion="6" ma:contentTypeDescription="Create a new document." ma:contentTypeScope="" ma:versionID="1cd0489896b55e6a8e10646d8d19e592">
  <xsd:schema xmlns:xsd="http://www.w3.org/2001/XMLSchema" xmlns:xs="http://www.w3.org/2001/XMLSchema" xmlns:p="http://schemas.microsoft.com/office/2006/metadata/properties" xmlns:ns3="94796dae-400b-4666-99a5-c52d22227d69" xmlns:ns4="fa3bca27-4cd9-4882-bdd5-369007bb2297" targetNamespace="http://schemas.microsoft.com/office/2006/metadata/properties" ma:root="true" ma:fieldsID="5318d9a61a84db3f22e161a009c889fc" ns3:_="" ns4:_="">
    <xsd:import namespace="94796dae-400b-4666-99a5-c52d22227d69"/>
    <xsd:import namespace="fa3bca27-4cd9-4882-bdd5-369007bb229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796dae-400b-4666-99a5-c52d22227d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3bca27-4cd9-4882-bdd5-369007bb229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4796dae-400b-4666-99a5-c52d22227d69" xsi:nil="true"/>
  </documentManagement>
</p:properties>
</file>

<file path=customXml/itemProps1.xml><?xml version="1.0" encoding="utf-8"?>
<ds:datastoreItem xmlns:ds="http://schemas.openxmlformats.org/officeDocument/2006/customXml" ds:itemID="{13D71718-FE01-40A2-BCA9-7F01A4F3DB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796dae-400b-4666-99a5-c52d22227d69"/>
    <ds:schemaRef ds:uri="fa3bca27-4cd9-4882-bdd5-369007bb22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62FA7A-DB35-49AC-B1C0-6B36533586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6C9217-4CA0-4BA7-89A4-B1D48329FD9B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fa3bca27-4cd9-4882-bdd5-369007bb2297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94796dae-400b-4666-99a5-c52d22227d6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66612</TotalTime>
  <Words>2626</Words>
  <Application>Microsoft Office PowerPoint</Application>
  <PresentationFormat>On-screen Show (16:9)</PresentationFormat>
  <Paragraphs>673</Paragraphs>
  <Slides>50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Aptos</vt:lpstr>
      <vt:lpstr>Aptos Narrow</vt:lpstr>
      <vt:lpstr>Arial</vt:lpstr>
      <vt:lpstr>Calibri</vt:lpstr>
      <vt:lpstr>Cambria Math</vt:lpstr>
      <vt:lpstr>NimbusRomNo9L-Medi</vt:lpstr>
      <vt:lpstr>Sans Serif</vt:lpstr>
      <vt:lpstr>Wingdings</vt:lpstr>
      <vt:lpstr>CERNCorporate16-9</vt:lpstr>
      <vt:lpstr>PowerPoint Presentation</vt:lpstr>
      <vt:lpstr>Performance Analysis of the BSRL and Possible Improvements </vt:lpstr>
      <vt:lpstr>Longitudinal Profile </vt:lpstr>
      <vt:lpstr>Beam Synchrotron Radiation Longitudinal Density Monitor  (BSRL)</vt:lpstr>
      <vt:lpstr>BSRL Components </vt:lpstr>
      <vt:lpstr>BSRL Components </vt:lpstr>
      <vt:lpstr>BSRL Components </vt:lpstr>
      <vt:lpstr>BSRL Components </vt:lpstr>
      <vt:lpstr>Optical Performance </vt:lpstr>
      <vt:lpstr>Fibre Dispersion</vt:lpstr>
      <vt:lpstr>Counting rate </vt:lpstr>
      <vt:lpstr>Detector Performance </vt:lpstr>
      <vt:lpstr>Hybrid Photo Multiplier (HPM)</vt:lpstr>
      <vt:lpstr>Deadtime</vt:lpstr>
      <vt:lpstr>Deadtime</vt:lpstr>
      <vt:lpstr>Deadtime</vt:lpstr>
      <vt:lpstr>PowerPoint Presentation</vt:lpstr>
      <vt:lpstr>PowerPoint Presentation</vt:lpstr>
      <vt:lpstr>PowerPoint Presentation</vt:lpstr>
      <vt:lpstr>After-pulsing</vt:lpstr>
      <vt:lpstr>After-pulsing in Raw Histograms </vt:lpstr>
      <vt:lpstr>Electronics Performance </vt:lpstr>
      <vt:lpstr>Electronics Dead Time </vt:lpstr>
      <vt:lpstr>Timing Source   </vt:lpstr>
      <vt:lpstr>TDC Internal Time Jitter </vt:lpstr>
      <vt:lpstr>Total Timing Jitter</vt:lpstr>
      <vt:lpstr>Analysis Performance </vt:lpstr>
      <vt:lpstr>Deadtime Correction </vt:lpstr>
      <vt:lpstr>PowerPoint Presentation</vt:lpstr>
      <vt:lpstr>Summary </vt:lpstr>
      <vt:lpstr>Ongoing Work </vt:lpstr>
      <vt:lpstr>BSRL Performance Simulator Software </vt:lpstr>
      <vt:lpstr>PowerPoint Presentation</vt:lpstr>
      <vt:lpstr>PowerPoint Presentation</vt:lpstr>
      <vt:lpstr>PowerPoint Presentation</vt:lpstr>
      <vt:lpstr>Summary </vt:lpstr>
      <vt:lpstr>Spare slides  (Mitigation Strategies)</vt:lpstr>
      <vt:lpstr>Dispersion Compensation deconvolution  </vt:lpstr>
      <vt:lpstr>Dispersion Compensation Fibre </vt:lpstr>
      <vt:lpstr>Measuring the effect of the optical fibres </vt:lpstr>
      <vt:lpstr>Measuring availability function </vt:lpstr>
      <vt:lpstr>Spare slides </vt:lpstr>
      <vt:lpstr>Example: Pile up </vt:lpstr>
      <vt:lpstr>Statistical error </vt:lpstr>
      <vt:lpstr>Post Processing </vt:lpstr>
      <vt:lpstr>Invalid bucket and bunches </vt:lpstr>
      <vt:lpstr>PowerPoint Presentation</vt:lpstr>
      <vt:lpstr>PowerPoint Presentation</vt:lpstr>
      <vt:lpstr>Measuring Dispersion in Optical fibre  </vt:lpstr>
      <vt:lpstr>After-Pulsing in Corrected histograms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Jury, Alexander</cp:lastModifiedBy>
  <cp:revision>948</cp:revision>
  <dcterms:created xsi:type="dcterms:W3CDTF">2022-11-17T08:56:56Z</dcterms:created>
  <dcterms:modified xsi:type="dcterms:W3CDTF">2024-12-13T14:46:47Z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0x0101008AF293A100A6474D95E0EFB8DC597BAD</vt:lpwstr>
  </property>
</Properties>
</file>