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260" r:id="rId3"/>
    <p:sldId id="278" r:id="rId4"/>
    <p:sldId id="261" r:id="rId5"/>
    <p:sldId id="262" r:id="rId6"/>
    <p:sldId id="263" r:id="rId7"/>
    <p:sldId id="264" r:id="rId8"/>
    <p:sldId id="266" r:id="rId9"/>
    <p:sldId id="270" r:id="rId10"/>
    <p:sldId id="271" r:id="rId11"/>
    <p:sldId id="368" r:id="rId12"/>
    <p:sldId id="370" r:id="rId13"/>
    <p:sldId id="356" r:id="rId14"/>
    <p:sldId id="372" r:id="rId15"/>
    <p:sldId id="269" r:id="rId16"/>
    <p:sldId id="358" r:id="rId17"/>
    <p:sldId id="360" r:id="rId18"/>
    <p:sldId id="367" r:id="rId19"/>
    <p:sldId id="359" r:id="rId20"/>
    <p:sldId id="361" r:id="rId21"/>
    <p:sldId id="369" r:id="rId22"/>
    <p:sldId id="363" r:id="rId23"/>
    <p:sldId id="275" r:id="rId24"/>
    <p:sldId id="274" r:id="rId25"/>
    <p:sldId id="277" r:id="rId26"/>
    <p:sldId id="279" r:id="rId27"/>
    <p:sldId id="354" r:id="rId28"/>
    <p:sldId id="364" r:id="rId29"/>
    <p:sldId id="371" r:id="rId30"/>
    <p:sldId id="365" r:id="rId31"/>
    <p:sldId id="36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9" autoAdjust="0"/>
    <p:restoredTop sz="83221" autoAdjust="0"/>
  </p:normalViewPr>
  <p:slideViewPr>
    <p:cSldViewPr snapToObjects="1">
      <p:cViewPr varScale="1">
        <p:scale>
          <a:sx n="85" d="100"/>
          <a:sy n="85" d="100"/>
        </p:scale>
        <p:origin x="858" y="3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$V_{\pi}= - \frac{\lambda g}{n_3^3 r_{33} L \Gamma}$ </a:t>
            </a:r>
          </a:p>
          <a:p>
            <a:endParaRPr lang="en-GB" dirty="0"/>
          </a:p>
          <a:p>
            <a:r>
              <a:rPr lang="en-GB" dirty="0"/>
              <a:t>$\Delta \phi = - \frac{\pi L}{\lambda} n_3^3 r_{33} \frac{V}{g} \Gamma$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95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9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36078-F76D-581A-1BB8-F77A20FE9F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D64761-BDCB-974E-F114-0E047FDC4A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52EDB6-76AD-46D6-570E-0833770FA3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86C82-424C-C510-CF8D-B66BAF7B1C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8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74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61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0459A-5F9F-40B5-A22A-FC5602600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2007E7-4E28-CE02-629B-734CC224ED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7C180F-1A84-3F34-C76D-DBF7445815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3D9B0-8AE5-D7A8-293A-6149E212CD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250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5E3F218-3A28-0020-EB68-9A1C7A56BC6E}"/>
              </a:ext>
            </a:extLst>
          </p:cNvPr>
          <p:cNvGrpSpPr/>
          <p:nvPr userDrawn="1"/>
        </p:nvGrpSpPr>
        <p:grpSpPr>
          <a:xfrm>
            <a:off x="2927648" y="2395780"/>
            <a:ext cx="6228352" cy="2066439"/>
            <a:chOff x="5052224" y="714489"/>
            <a:chExt cx="6228352" cy="2066439"/>
          </a:xfrm>
        </p:grpSpPr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EE4B09E4-4C45-B860-7DF9-EB1A4CBC26E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  <p:pic>
          <p:nvPicPr>
            <p:cNvPr id="7" name="Picture 2" descr="Royal Holloway, University of London">
              <a:extLst>
                <a:ext uri="{FF2B5EF4-FFF2-40B4-BE49-F238E27FC236}">
                  <a16:creationId xmlns:a16="http://schemas.microsoft.com/office/drawing/2014/main" id="{ACF297A2-A6AA-4E32-5626-4D915AE80A0B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8121" y="721881"/>
              <a:ext cx="4122455" cy="2059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C2A1718-5652-6746-87EA-2129C5FBB0DE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D329237-9A28-7F47-B6F4-ED5E1F4D6B14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DE4D9939-E67D-404A-BFAF-D6865F994267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922FD57-7E01-2947-A36A-572802D78600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060ADF95-1D50-A346-9F36-9D11B5959A20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30B6D7F9-B89E-4E44-88DB-D2B03C1575BD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82CA310A-8036-D740-9C67-C96559B7989C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F864767-D034-6F4D-A79A-403E389348E4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A5B03441-D3E1-7842-803A-ECC2015F2216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95FBFAC2-1082-0349-931A-E17E3D1FD5EA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4037E494-8AEE-344E-B8BB-A4B2E261658F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429B46AD-AE35-A04A-BBC1-316D1F62DB10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A558FDC-26AC-9D9B-3E6B-BCD025F09095}"/>
              </a:ext>
            </a:extLst>
          </p:cNvPr>
          <p:cNvGrpSpPr/>
          <p:nvPr userDrawn="1"/>
        </p:nvGrpSpPr>
        <p:grpSpPr>
          <a:xfrm>
            <a:off x="2981823" y="836712"/>
            <a:ext cx="6228352" cy="2066439"/>
            <a:chOff x="5052224" y="714489"/>
            <a:chExt cx="6228352" cy="2066439"/>
          </a:xfrm>
        </p:grpSpPr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A2679B87-F92D-91F6-69BF-481624EE6C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  <p:pic>
          <p:nvPicPr>
            <p:cNvPr id="2050" name="Picture 2" descr="Royal Holloway, University of London">
              <a:extLst>
                <a:ext uri="{FF2B5EF4-FFF2-40B4-BE49-F238E27FC236}">
                  <a16:creationId xmlns:a16="http://schemas.microsoft.com/office/drawing/2014/main" id="{3721DFCE-84AA-ABD0-8AF2-F145377096C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58121" y="721881"/>
              <a:ext cx="4122455" cy="2059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7FC59C3C-3539-0F4E-8F5B-F97EBD723FC3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7FC59C3C-3539-0F4E-8F5B-F97EBD723FC3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2C63C51-3C01-364C-8C1F-513415625717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C7823244-45B8-6B4F-9B08-B3ECCA62DD59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/>
          <a:p>
            <a:fld id="{E5029319-06AA-7F42-ADF7-19DBBD11312C}" type="datetime1">
              <a:rPr lang="de-CH" smtClean="0"/>
              <a:t>13.12.2024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26" name="Picture 2" descr="Royal Holloway University Rebranding by The Team - Logo-Designer.co">
            <a:extLst>
              <a:ext uri="{FF2B5EF4-FFF2-40B4-BE49-F238E27FC236}">
                <a16:creationId xmlns:a16="http://schemas.microsoft.com/office/drawing/2014/main" id="{232E6971-A5E8-5978-D8B2-EB8C408806D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87" y="6364600"/>
            <a:ext cx="613753" cy="37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3C5A2491-9EF2-56DB-5921-26C76F0C2B14}"/>
              </a:ext>
            </a:extLst>
          </p:cNvPr>
          <p:cNvSpPr txBox="1">
            <a:spLocks/>
          </p:cNvSpPr>
          <p:nvPr userDrawn="1"/>
        </p:nvSpPr>
        <p:spPr>
          <a:xfrm>
            <a:off x="1720407" y="6378349"/>
            <a:ext cx="2431377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Daniel Harryman</a:t>
            </a: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32E2B3C0-FD6F-BF79-2896-23F0ED0F9C47}"/>
              </a:ext>
            </a:extLst>
          </p:cNvPr>
          <p:cNvSpPr txBox="1">
            <a:spLocks/>
          </p:cNvSpPr>
          <p:nvPr userDrawn="1"/>
        </p:nvSpPr>
        <p:spPr>
          <a:xfrm>
            <a:off x="4151784" y="6393174"/>
            <a:ext cx="4176464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EO-BPM: High-Bandwidth Electro-Optical Beam Position Monitoring for HL-LHC</a:t>
            </a: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8ACC425C-E9BC-03E5-2A9E-FAF0C6165CD9}"/>
              </a:ext>
            </a:extLst>
          </p:cNvPr>
          <p:cNvSpPr txBox="1">
            <a:spLocks/>
          </p:cNvSpPr>
          <p:nvPr userDrawn="1"/>
        </p:nvSpPr>
        <p:spPr>
          <a:xfrm>
            <a:off x="8472802" y="6378349"/>
            <a:ext cx="2431377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13/12/24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2.png"/><Relationship Id="rId7" Type="http://schemas.openxmlformats.org/officeDocument/2006/relationships/image" Target="../media/image4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dirty="0"/>
              <a:t>EO-BPM: Electro-Optical Beam Position Monitoring for HL-LHC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49549"/>
            <a:ext cx="11376026" cy="803787"/>
          </a:xfrm>
        </p:spPr>
        <p:txBody>
          <a:bodyPr/>
          <a:lstStyle/>
          <a:p>
            <a:pPr algn="l"/>
            <a:r>
              <a:rPr lang="en-US" dirty="0"/>
              <a:t>Daniel Harryman</a:t>
            </a:r>
          </a:p>
          <a:p>
            <a:pPr algn="l"/>
            <a:r>
              <a:rPr lang="en-US" b="0" dirty="0"/>
              <a:t>Contributions: Max Bosman, Stephen Gibson, Thibaut Lefevre, Tom Levens</a:t>
            </a:r>
          </a:p>
          <a:p>
            <a:pPr algn="l"/>
            <a:r>
              <a:rPr lang="en-US" b="0" dirty="0"/>
              <a:t>13/12/2024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6D9BA3-28CA-576A-C827-14D76B89E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EA7159-B139-DA39-A3CA-1197BBC34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3CFAB-B805-3A91-78E2-F509557DB9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98FE997-3881-9FC0-D2AA-819EF4B9A9DA}"/>
              </a:ext>
            </a:extLst>
          </p:cNvPr>
          <p:cNvGrpSpPr>
            <a:grpSpLocks noChangeAspect="1"/>
          </p:cNvGrpSpPr>
          <p:nvPr/>
        </p:nvGrpSpPr>
        <p:grpSpPr>
          <a:xfrm>
            <a:off x="857363" y="1670254"/>
            <a:ext cx="4473283" cy="1578952"/>
            <a:chOff x="857363" y="1670254"/>
            <a:chExt cx="10036506" cy="354262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0AD4354-31AE-4BEB-E2C2-6560AA7AFB4F}"/>
                </a:ext>
              </a:extLst>
            </p:cNvPr>
            <p:cNvSpPr/>
            <p:nvPr/>
          </p:nvSpPr>
          <p:spPr>
            <a:xfrm>
              <a:off x="6008625" y="2132856"/>
              <a:ext cx="705678" cy="171284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ADFEAD-051B-4961-B045-E225ECDEC025}"/>
                </a:ext>
              </a:extLst>
            </p:cNvPr>
            <p:cNvSpPr/>
            <p:nvPr/>
          </p:nvSpPr>
          <p:spPr>
            <a:xfrm>
              <a:off x="5620082" y="2025029"/>
              <a:ext cx="1512168" cy="567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2350AD2-AEC4-F577-C85D-8BC3799BED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2595208"/>
              <a:ext cx="399228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4FE6F6A3-B381-0F1C-6DBE-B34AFE9D12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4308052"/>
              <a:ext cx="399228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456DDFC-6B79-3BF1-7EE5-805C4F15ED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3451630"/>
              <a:ext cx="3992282" cy="0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C6AA744-13B8-6C95-B75B-CDBD050A7D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61464" y="2638797"/>
              <a:ext cx="0" cy="1625665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0826DD2-6631-1EBA-27B4-4DA0D6C13C92}"/>
                </a:ext>
              </a:extLst>
            </p:cNvPr>
            <p:cNvCxnSpPr>
              <a:cxnSpLocks/>
            </p:cNvCxnSpPr>
            <p:nvPr/>
          </p:nvCxnSpPr>
          <p:spPr>
            <a:xfrm>
              <a:off x="4026013" y="2464650"/>
              <a:ext cx="4749800" cy="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EF2B5D-C65B-C5DE-2D64-3EEBB56F8E7E}"/>
                </a:ext>
              </a:extLst>
            </p:cNvPr>
            <p:cNvSpPr/>
            <p:nvPr/>
          </p:nvSpPr>
          <p:spPr>
            <a:xfrm>
              <a:off x="6070070" y="2382100"/>
              <a:ext cx="582788" cy="165100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4DE03DF-69F9-0AE8-B1A8-90828FFCE0C1}"/>
                </a:ext>
              </a:extLst>
            </p:cNvPr>
            <p:cNvCxnSpPr>
              <a:cxnSpLocks/>
            </p:cNvCxnSpPr>
            <p:nvPr/>
          </p:nvCxnSpPr>
          <p:spPr>
            <a:xfrm>
              <a:off x="4026013" y="4430631"/>
              <a:ext cx="4749800" cy="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AB08DB0-BF32-994D-6A65-6632553130DD}"/>
                </a:ext>
              </a:extLst>
            </p:cNvPr>
            <p:cNvSpPr/>
            <p:nvPr/>
          </p:nvSpPr>
          <p:spPr>
            <a:xfrm>
              <a:off x="6070070" y="4348943"/>
              <a:ext cx="582788" cy="165100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A82B16B-830F-8563-E60D-B21026381E82}"/>
                </a:ext>
              </a:extLst>
            </p:cNvPr>
            <p:cNvSpPr/>
            <p:nvPr/>
          </p:nvSpPr>
          <p:spPr>
            <a:xfrm>
              <a:off x="857363" y="3313133"/>
              <a:ext cx="1301750" cy="2769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5" name="Connector: Curved 14">
              <a:extLst>
                <a:ext uri="{FF2B5EF4-FFF2-40B4-BE49-F238E27FC236}">
                  <a16:creationId xmlns:a16="http://schemas.microsoft.com/office/drawing/2014/main" id="{85A9A88B-2599-F77A-C309-DE6F375D929A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V="1">
              <a:off x="2159113" y="2464650"/>
              <a:ext cx="1934573" cy="986979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Curved 15">
              <a:extLst>
                <a:ext uri="{FF2B5EF4-FFF2-40B4-BE49-F238E27FC236}">
                  <a16:creationId xmlns:a16="http://schemas.microsoft.com/office/drawing/2014/main" id="{28DDAE96-04F1-03E1-CE8A-5D3407D6569D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2159113" y="3451629"/>
              <a:ext cx="1914939" cy="979002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Curved 16">
              <a:extLst>
                <a:ext uri="{FF2B5EF4-FFF2-40B4-BE49-F238E27FC236}">
                  <a16:creationId xmlns:a16="http://schemas.microsoft.com/office/drawing/2014/main" id="{58E88AF9-A03C-20EE-2B37-9F4B9FAD8A3C}"/>
                </a:ext>
              </a:extLst>
            </p:cNvPr>
            <p:cNvCxnSpPr>
              <a:cxnSpLocks/>
            </p:cNvCxnSpPr>
            <p:nvPr/>
          </p:nvCxnSpPr>
          <p:spPr>
            <a:xfrm>
              <a:off x="8758360" y="2464649"/>
              <a:ext cx="1915859" cy="986979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Curved 17">
              <a:extLst>
                <a:ext uri="{FF2B5EF4-FFF2-40B4-BE49-F238E27FC236}">
                  <a16:creationId xmlns:a16="http://schemas.microsoft.com/office/drawing/2014/main" id="{F82ACADB-A85F-1405-1BA9-8CD4A1C91F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0598" y="3451627"/>
              <a:ext cx="1889034" cy="979003"/>
            </a:xfrm>
            <a:prstGeom prst="curvedConnector3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9B21E97E-6902-2109-04FD-0E427A894C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346" y="3091759"/>
              <a:ext cx="1211783" cy="157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>
              <a:extLst>
                <a:ext uri="{FF2B5EF4-FFF2-40B4-BE49-F238E27FC236}">
                  <a16:creationId xmlns:a16="http://schemas.microsoft.com/office/drawing/2014/main" id="{8A3958EE-DF75-4B02-4D39-DA2F52D136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285" y="2141447"/>
              <a:ext cx="1168358" cy="221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BD6E3C6A-43DD-71FC-770B-F74E2AAAAC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285" y="4586955"/>
              <a:ext cx="1168358" cy="221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9624ADB5-2B2A-7665-0190-45F2782419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5743" y="3313133"/>
              <a:ext cx="258126" cy="24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D037C47-6AEB-E594-8311-6BF5611E9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34684" y="4492878"/>
              <a:ext cx="967374" cy="7200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5A3A174-2C72-8981-E118-792A5616C0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34684" y="1670254"/>
              <a:ext cx="953950" cy="720000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89DD835-DB9F-3B83-D18A-1596ECABBE97}"/>
                </a:ext>
              </a:extLst>
            </p:cNvPr>
            <p:cNvSpPr/>
            <p:nvPr/>
          </p:nvSpPr>
          <p:spPr>
            <a:xfrm>
              <a:off x="6008625" y="2904797"/>
              <a:ext cx="705678" cy="16896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BDC6FB9D-5CEF-74F8-820E-54275C74F3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6508" y="1546351"/>
            <a:ext cx="6235868" cy="34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26BA520-B7D0-FA82-33D7-BD0D9D8E3A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6954" y="1539206"/>
            <a:ext cx="6246995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6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BBEB1-539D-3273-5D37-E7E3DBC8D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 descr="A graph with a blue line&#10;&#10;Description automatically generated">
            <a:extLst>
              <a:ext uri="{FF2B5EF4-FFF2-40B4-BE49-F238E27FC236}">
                <a16:creationId xmlns:a16="http://schemas.microsoft.com/office/drawing/2014/main" id="{22E2DC1F-0DD6-EE9F-AF94-31192F833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450002"/>
            <a:ext cx="5852172" cy="43891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B988B7A-0B80-759A-78BF-1671D1E7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C0C14-3994-C9BD-3D02-FE8DD7B960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04F1C98-BB4C-9A61-75C1-7739FFE3FB0B}"/>
              </a:ext>
            </a:extLst>
          </p:cNvPr>
          <p:cNvCxnSpPr>
            <a:cxnSpLocks/>
          </p:cNvCxnSpPr>
          <p:nvPr/>
        </p:nvCxnSpPr>
        <p:spPr>
          <a:xfrm>
            <a:off x="2466663" y="2780928"/>
            <a:ext cx="0" cy="2664296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5201EB0-B294-DADF-338D-AEA632CF7691}"/>
              </a:ext>
            </a:extLst>
          </p:cNvPr>
          <p:cNvCxnSpPr>
            <a:cxnSpLocks/>
          </p:cNvCxnSpPr>
          <p:nvPr/>
        </p:nvCxnSpPr>
        <p:spPr>
          <a:xfrm>
            <a:off x="2933408" y="3739511"/>
            <a:ext cx="0" cy="166848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5554E2-93A0-CEC2-C919-11E2F5B7E82C}"/>
              </a:ext>
            </a:extLst>
          </p:cNvPr>
          <p:cNvCxnSpPr>
            <a:cxnSpLocks/>
          </p:cNvCxnSpPr>
          <p:nvPr/>
        </p:nvCxnSpPr>
        <p:spPr>
          <a:xfrm>
            <a:off x="2927648" y="3738872"/>
            <a:ext cx="4530743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D3080D6-C7B9-C2E5-DFB7-E0EB555C6F5A}"/>
              </a:ext>
            </a:extLst>
          </p:cNvPr>
          <p:cNvCxnSpPr>
            <a:cxnSpLocks/>
          </p:cNvCxnSpPr>
          <p:nvPr/>
        </p:nvCxnSpPr>
        <p:spPr>
          <a:xfrm>
            <a:off x="2464976" y="2776345"/>
            <a:ext cx="4999176" cy="63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52F54097-B816-E118-9F58-AE410AEC3650}"/>
              </a:ext>
            </a:extLst>
          </p:cNvPr>
          <p:cNvSpPr/>
          <p:nvPr/>
        </p:nvSpPr>
        <p:spPr>
          <a:xfrm>
            <a:off x="2423015" y="2721364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F345AB8-1F86-2844-9716-6BC92FE82808}"/>
              </a:ext>
            </a:extLst>
          </p:cNvPr>
          <p:cNvCxnSpPr>
            <a:cxnSpLocks/>
          </p:cNvCxnSpPr>
          <p:nvPr/>
        </p:nvCxnSpPr>
        <p:spPr>
          <a:xfrm>
            <a:off x="2466663" y="2734378"/>
            <a:ext cx="466745" cy="1005133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BAD3412-A09C-A0B0-F72F-F0D302AD2E5F}"/>
              </a:ext>
            </a:extLst>
          </p:cNvPr>
          <p:cNvCxnSpPr>
            <a:cxnSpLocks/>
          </p:cNvCxnSpPr>
          <p:nvPr/>
        </p:nvCxnSpPr>
        <p:spPr>
          <a:xfrm>
            <a:off x="2456333" y="5429934"/>
            <a:ext cx="47131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1AA63E5B-4B90-3DBC-E8F2-62FE43819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479" y="5495108"/>
            <a:ext cx="323399" cy="2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86D579C7-4774-A3DC-B8D6-9317F1F421E5}"/>
              </a:ext>
            </a:extLst>
          </p:cNvPr>
          <p:cNvCxnSpPr>
            <a:cxnSpLocks/>
          </p:cNvCxnSpPr>
          <p:nvPr/>
        </p:nvCxnSpPr>
        <p:spPr>
          <a:xfrm>
            <a:off x="7506113" y="2758996"/>
            <a:ext cx="11521" cy="981499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9" name="Content Placeholder 6">
            <a:extLst>
              <a:ext uri="{FF2B5EF4-FFF2-40B4-BE49-F238E27FC236}">
                <a16:creationId xmlns:a16="http://schemas.microsoft.com/office/drawing/2014/main" id="{E3ABA43E-3D54-09CD-E056-03B7060BFF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44582" y="2847972"/>
            <a:ext cx="1728192" cy="1152128"/>
          </a:xfrm>
        </p:spPr>
        <p:txBody>
          <a:bodyPr/>
          <a:lstStyle/>
          <a:p>
            <a:r>
              <a:rPr lang="en-US" b="0" dirty="0"/>
              <a:t>Large intensity change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1030" name="Straight Connector 1029">
            <a:extLst>
              <a:ext uri="{FF2B5EF4-FFF2-40B4-BE49-F238E27FC236}">
                <a16:creationId xmlns:a16="http://schemas.microsoft.com/office/drawing/2014/main" id="{09E7CC37-A875-263A-C5DB-7AD15448EEB8}"/>
              </a:ext>
            </a:extLst>
          </p:cNvPr>
          <p:cNvCxnSpPr>
            <a:cxnSpLocks/>
          </p:cNvCxnSpPr>
          <p:nvPr/>
        </p:nvCxnSpPr>
        <p:spPr>
          <a:xfrm>
            <a:off x="3397007" y="4653136"/>
            <a:ext cx="0" cy="79208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155F5EBA-F53B-D8D7-C2A7-B55EC981E4B3}"/>
              </a:ext>
            </a:extLst>
          </p:cNvPr>
          <p:cNvCxnSpPr>
            <a:cxnSpLocks/>
          </p:cNvCxnSpPr>
          <p:nvPr/>
        </p:nvCxnSpPr>
        <p:spPr>
          <a:xfrm>
            <a:off x="3863752" y="4941168"/>
            <a:ext cx="0" cy="46683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2" name="Straight Connector 1031">
            <a:extLst>
              <a:ext uri="{FF2B5EF4-FFF2-40B4-BE49-F238E27FC236}">
                <a16:creationId xmlns:a16="http://schemas.microsoft.com/office/drawing/2014/main" id="{AE5B71C3-722C-44A3-FE77-7407D192F143}"/>
              </a:ext>
            </a:extLst>
          </p:cNvPr>
          <p:cNvCxnSpPr>
            <a:cxnSpLocks/>
          </p:cNvCxnSpPr>
          <p:nvPr/>
        </p:nvCxnSpPr>
        <p:spPr>
          <a:xfrm>
            <a:off x="3863752" y="4941160"/>
            <a:ext cx="4530743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8A357214-A2DF-BFA0-EFCB-483E43D95FCD}"/>
              </a:ext>
            </a:extLst>
          </p:cNvPr>
          <p:cNvCxnSpPr>
            <a:cxnSpLocks/>
          </p:cNvCxnSpPr>
          <p:nvPr/>
        </p:nvCxnSpPr>
        <p:spPr>
          <a:xfrm>
            <a:off x="3325007" y="4580716"/>
            <a:ext cx="5069488" cy="0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Straight Arrow Connector 1033">
            <a:extLst>
              <a:ext uri="{FF2B5EF4-FFF2-40B4-BE49-F238E27FC236}">
                <a16:creationId xmlns:a16="http://schemas.microsoft.com/office/drawing/2014/main" id="{00721419-8809-93FA-3462-CE1D31465432}"/>
              </a:ext>
            </a:extLst>
          </p:cNvPr>
          <p:cNvCxnSpPr>
            <a:cxnSpLocks/>
          </p:cNvCxnSpPr>
          <p:nvPr/>
        </p:nvCxnSpPr>
        <p:spPr>
          <a:xfrm>
            <a:off x="3386677" y="5429934"/>
            <a:ext cx="471315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4">
            <a:extLst>
              <a:ext uri="{FF2B5EF4-FFF2-40B4-BE49-F238E27FC236}">
                <a16:creationId xmlns:a16="http://schemas.microsoft.com/office/drawing/2014/main" id="{D5DF3573-9B51-1DC3-82FC-4E178A0C4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823" y="5495108"/>
            <a:ext cx="323399" cy="2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6" name="Straight Arrow Connector 1035">
            <a:extLst>
              <a:ext uri="{FF2B5EF4-FFF2-40B4-BE49-F238E27FC236}">
                <a16:creationId xmlns:a16="http://schemas.microsoft.com/office/drawing/2014/main" id="{FD2B7959-346F-7418-1ED6-F98437036875}"/>
              </a:ext>
            </a:extLst>
          </p:cNvPr>
          <p:cNvCxnSpPr>
            <a:cxnSpLocks/>
          </p:cNvCxnSpPr>
          <p:nvPr/>
        </p:nvCxnSpPr>
        <p:spPr>
          <a:xfrm>
            <a:off x="8406016" y="4580716"/>
            <a:ext cx="0" cy="318681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Content Placeholder 6">
            <a:extLst>
              <a:ext uri="{FF2B5EF4-FFF2-40B4-BE49-F238E27FC236}">
                <a16:creationId xmlns:a16="http://schemas.microsoft.com/office/drawing/2014/main" id="{5C25DBC9-8936-19D3-F662-DD9566D824F2}"/>
              </a:ext>
            </a:extLst>
          </p:cNvPr>
          <p:cNvSpPr txBox="1">
            <a:spLocks/>
          </p:cNvSpPr>
          <p:nvPr/>
        </p:nvSpPr>
        <p:spPr>
          <a:xfrm>
            <a:off x="8508678" y="4437112"/>
            <a:ext cx="1728192" cy="154389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/>
              <a:t>Small intensity change</a:t>
            </a:r>
          </a:p>
          <a:p>
            <a:endParaRPr lang="en-US" b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1038" name="Straight Arrow Connector 1037">
            <a:extLst>
              <a:ext uri="{FF2B5EF4-FFF2-40B4-BE49-F238E27FC236}">
                <a16:creationId xmlns:a16="http://schemas.microsoft.com/office/drawing/2014/main" id="{F4448FD2-CA8E-C758-BA86-DBD97750D130}"/>
              </a:ext>
            </a:extLst>
          </p:cNvPr>
          <p:cNvCxnSpPr>
            <a:cxnSpLocks/>
          </p:cNvCxnSpPr>
          <p:nvPr/>
        </p:nvCxnSpPr>
        <p:spPr>
          <a:xfrm>
            <a:off x="3333632" y="4551867"/>
            <a:ext cx="524360" cy="389293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9" name="Oval 1038">
            <a:extLst>
              <a:ext uri="{FF2B5EF4-FFF2-40B4-BE49-F238E27FC236}">
                <a16:creationId xmlns:a16="http://schemas.microsoft.com/office/drawing/2014/main" id="{F9387F3C-5638-631E-B37A-19EB71793872}"/>
              </a:ext>
            </a:extLst>
          </p:cNvPr>
          <p:cNvSpPr/>
          <p:nvPr/>
        </p:nvSpPr>
        <p:spPr>
          <a:xfrm>
            <a:off x="3328064" y="4509120"/>
            <a:ext cx="144000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build="p"/>
      <p:bldP spid="1037" grpId="0"/>
      <p:bldP spid="10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34E76-A5C8-30BB-FC94-476E141692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7DABD82-4F34-8771-2DCD-FBC14E61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E8582-B92F-44AC-32F6-8B97D8C16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033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A1C27-B419-B5DC-7EB4-05676290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History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016CA-6BA2-FBD6-FE57-BE3EFAB173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638BA0-BC3E-BA10-143A-A1776E4365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2590" y="943042"/>
            <a:ext cx="3167765" cy="2547257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7F2D99-59B2-0932-4E5C-D8D0FA58FE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50" y="3599032"/>
            <a:ext cx="3240360" cy="24277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F87DCA-9F8A-2AC7-2763-20A65B9FAFF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5760" y="3610713"/>
            <a:ext cx="4334595" cy="2430166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F7E73D-A30F-FB41-8EAB-BDF81B71742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678" y="952216"/>
            <a:ext cx="3629842" cy="25472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C5A49A-19D9-1404-7978-6D218AD312F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3678" y="3610713"/>
            <a:ext cx="3629842" cy="24160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3ACA6B-7AE9-1EF1-41AA-A526F16CE32F}"/>
              </a:ext>
            </a:extLst>
          </p:cNvPr>
          <p:cNvSpPr txBox="1"/>
          <p:nvPr/>
        </p:nvSpPr>
        <p:spPr>
          <a:xfrm>
            <a:off x="343748" y="906464"/>
            <a:ext cx="482308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rgbClr val="2F2F2F"/>
                </a:solidFill>
              </a:rPr>
              <a:t>2016: Original SPS design using bulky free-space optics with a polariser/analyser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rgbClr val="2F2F2F"/>
                </a:solidFill>
              </a:rPr>
              <a:t>2018: Installation of a compact </a:t>
            </a:r>
            <a:r>
              <a:rPr lang="en-GB" sz="1800" dirty="0">
                <a:solidFill>
                  <a:srgbClr val="2F2F2F"/>
                </a:solidFill>
              </a:rPr>
              <a:t>interferometric</a:t>
            </a:r>
            <a:r>
              <a:rPr lang="en-CH" sz="1800" dirty="0">
                <a:solidFill>
                  <a:srgbClr val="2F2F2F"/>
                </a:solidFill>
              </a:rPr>
              <a:t> design in 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rgbClr val="2F2F2F"/>
                </a:solidFill>
              </a:rPr>
              <a:t>2021: Optimised fully fiber-coupled </a:t>
            </a:r>
            <a:r>
              <a:rPr lang="en-GB" sz="1800" dirty="0">
                <a:solidFill>
                  <a:srgbClr val="2F2F2F"/>
                </a:solidFill>
              </a:rPr>
              <a:t>waveguide</a:t>
            </a:r>
            <a:r>
              <a:rPr lang="en-CH" sz="1800" dirty="0">
                <a:solidFill>
                  <a:srgbClr val="2F2F2F"/>
                </a:solidFill>
              </a:rPr>
              <a:t>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rgbClr val="2F2F2F"/>
                </a:solidFill>
              </a:rPr>
              <a:t>2021: Beam tests in HiRadMat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800" dirty="0">
                <a:solidFill>
                  <a:srgbClr val="2F2F2F"/>
                </a:solidFill>
              </a:rPr>
              <a:t>2022: Beam tests in CLEAR</a:t>
            </a:r>
            <a:endParaRPr lang="nl-NL" sz="1800" dirty="0">
              <a:solidFill>
                <a:srgbClr val="2F2F2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2F2F2F"/>
                </a:solidFill>
              </a:rPr>
              <a:t>2024: SPS installation waveguide design</a:t>
            </a:r>
          </a:p>
        </p:txBody>
      </p:sp>
    </p:spTree>
    <p:extLst>
      <p:ext uri="{BB962C8B-B14F-4D97-AF65-F5344CB8AC3E}">
        <p14:creationId xmlns:p14="http://schemas.microsoft.com/office/powerpoint/2010/main" val="354613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440E4-B34C-620C-42C6-A2CB0ADBA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19EC5D7-BA24-523E-DE29-32B661AEB620}"/>
              </a:ext>
            </a:extLst>
          </p:cNvPr>
          <p:cNvGrpSpPr>
            <a:grpSpLocks noChangeAspect="1"/>
          </p:cNvGrpSpPr>
          <p:nvPr/>
        </p:nvGrpSpPr>
        <p:grpSpPr>
          <a:xfrm>
            <a:off x="8030312" y="2996833"/>
            <a:ext cx="3721935" cy="3240479"/>
            <a:chOff x="8112224" y="3536610"/>
            <a:chExt cx="3096344" cy="269581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EF200FF-9D8D-F2B2-3A18-1D43496EF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12224" y="3882736"/>
              <a:ext cx="3096344" cy="234968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D9FD48C-EE4A-C625-FAD4-01776F09DCA1}"/>
                </a:ext>
              </a:extLst>
            </p:cNvPr>
            <p:cNvSpPr/>
            <p:nvPr/>
          </p:nvSpPr>
          <p:spPr>
            <a:xfrm>
              <a:off x="8544272" y="3536610"/>
              <a:ext cx="2563893" cy="3846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E4E64111-DF32-F445-8049-AEA93E73E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064275" cy="1065742"/>
          </a:xfrm>
        </p:spPr>
        <p:txBody>
          <a:bodyPr/>
          <a:lstStyle/>
          <a:p>
            <a:r>
              <a:rPr lang="en-GB" dirty="0"/>
              <a:t>Installation History: CLEAR &amp; </a:t>
            </a:r>
            <a:r>
              <a:rPr lang="en-GB" dirty="0" err="1"/>
              <a:t>HiRadMat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AFA794E-D779-0E65-2954-E19BB308F7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Measurements from a 5 bunch electron train show that a bunch spacing of 666ps (1.5GHz) was observable.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With an upgraded detector, the pulse width indicates the time resolution of EO pick-up is well within the &lt; 50 </a:t>
            </a:r>
            <a:r>
              <a:rPr lang="en-US" b="0" dirty="0" err="1"/>
              <a:t>ps</a:t>
            </a:r>
            <a:r>
              <a:rPr lang="en-US" b="0" dirty="0"/>
              <a:t> specification required for the HL-LHC measurement of 1ns bunches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/>
              <a:t>HiRadMat</a:t>
            </a:r>
            <a:r>
              <a:rPr lang="en-US" b="0" dirty="0"/>
              <a:t> experiments demonstrated a 3GHz response, limited by a 3GHz low pass filter in the detector chain.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329865-6172-BA9F-6551-C285875F10A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810AD1-4605-A539-11A3-B34522F588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1420" y="218721"/>
            <a:ext cx="3856217" cy="288944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7481C4-CF9B-C7E7-F0D6-3C85F2376852}"/>
              </a:ext>
            </a:extLst>
          </p:cNvPr>
          <p:cNvSpPr txBox="1">
            <a:spLocks/>
          </p:cNvSpPr>
          <p:nvPr/>
        </p:nvSpPr>
        <p:spPr>
          <a:xfrm>
            <a:off x="9010485" y="3251826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/>
              <a:t>Single Shot, Singe Pulse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463ED2-DD0A-ADA7-1F9F-12F01FCD57CB}"/>
              </a:ext>
            </a:extLst>
          </p:cNvPr>
          <p:cNvSpPr txBox="1">
            <a:spLocks/>
          </p:cNvSpPr>
          <p:nvPr/>
        </p:nvSpPr>
        <p:spPr>
          <a:xfrm>
            <a:off x="8976320" y="52224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/>
              <a:t>Single Shot, Pulse Train</a:t>
            </a:r>
          </a:p>
        </p:txBody>
      </p:sp>
    </p:spTree>
    <p:extLst>
      <p:ext uri="{BB962C8B-B14F-4D97-AF65-F5344CB8AC3E}">
        <p14:creationId xmlns:p14="http://schemas.microsoft.com/office/powerpoint/2010/main" val="300528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C6BB9-DEAC-2A61-C986-A66778BD4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Installation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C7C89-DA15-63BF-56DD-AF6844A794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5903122F-8FE3-5F15-3EEF-7E37ECB2C6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 button electrode connects to the lithium niobate crystal.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 </a:t>
            </a:r>
            <a:r>
              <a:rPr lang="en-US" b="0" dirty="0" err="1"/>
              <a:t>fibre</a:t>
            </a:r>
            <a:r>
              <a:rPr lang="en-US" b="0" dirty="0"/>
              <a:t> is passed through the crystal connecting it to the laser and splitter tree.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 waveguide is cut into the top of the crystal to amplify the signal.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 stack if </a:t>
            </a:r>
            <a:r>
              <a:rPr lang="en-US" b="0" dirty="0" err="1"/>
              <a:t>fibre</a:t>
            </a:r>
            <a:r>
              <a:rPr lang="en-US" b="0" dirty="0"/>
              <a:t> trays are mounted on the top of the instrument to build the splitter tree.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DF75FE-C7A5-BF0B-11C2-B4F55B0B9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697" y="836712"/>
            <a:ext cx="4341849" cy="24089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1E5065-9E33-8EFA-C4D9-89818E4E9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373" y="3392737"/>
            <a:ext cx="3921173" cy="268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3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5F0F9-2ED7-7EEE-6E24-787426593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804C7-7069-761C-BE02-37E336F3EF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Installation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67B2D6-67B6-2AD2-B5CD-C2603EBA67C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5FF0DB67-9E4B-5E25-CA84-D474501FB0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Installation was delayed (~1 year) due to vacuum leaking in the ceramic seals.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System was finally installed this year (2024) in the SPS.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System is located 18m upstream of a </a:t>
            </a:r>
            <a:r>
              <a:rPr lang="en-US" b="0" dirty="0" err="1"/>
              <a:t>stripline</a:t>
            </a:r>
            <a:r>
              <a:rPr lang="en-US" b="0" dirty="0"/>
              <a:t> BPM, used as the SPS head-tail monitor.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334192-F3E4-5303-711A-B28DB3CAF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343" y="737270"/>
            <a:ext cx="4267010" cy="1904517"/>
          </a:xfrm>
          <a:prstGeom prst="rect">
            <a:avLst/>
          </a:prstGeom>
        </p:spPr>
      </p:pic>
      <p:pic>
        <p:nvPicPr>
          <p:cNvPr id="11" name="Picture 10" descr="A group of men wearing helmets&#10;&#10;Description automatically generated">
            <a:extLst>
              <a:ext uri="{FF2B5EF4-FFF2-40B4-BE49-F238E27FC236}">
                <a16:creationId xmlns:a16="http://schemas.microsoft.com/office/drawing/2014/main" id="{E8625F66-AC86-3A3A-3E11-BA2A4E7D39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104112" y="2924945"/>
            <a:ext cx="4253240" cy="3189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452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28F12-5B08-E164-4726-9A789BBBB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Installation: Raw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58FB3-260C-1B63-BE7D-2CCD262012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130463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To examine the performance of the EO-BPM signals are compared between the EO-BP and the </a:t>
            </a:r>
            <a:r>
              <a:rPr lang="en-GB" b="0" dirty="0" err="1"/>
              <a:t>stripline</a:t>
            </a:r>
            <a:r>
              <a:rPr lang="en-GB" b="0" dirty="0"/>
              <a:t> BPM.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raw signals from the EO-BPM exhibit a similar bunch response to the </a:t>
            </a:r>
            <a:r>
              <a:rPr lang="en-GB" b="0" dirty="0" err="1"/>
              <a:t>stripline</a:t>
            </a:r>
            <a:r>
              <a:rPr lang="en-GB" b="0" dirty="0"/>
              <a:t> BPM.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901326-C37A-4F25-7141-CD5B1E532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9" name="Picture 18" descr="A graph of a graph with a number of colors&#10;&#10;Description automatically generated with medium confidence">
            <a:extLst>
              <a:ext uri="{FF2B5EF4-FFF2-40B4-BE49-F238E27FC236}">
                <a16:creationId xmlns:a16="http://schemas.microsoft.com/office/drawing/2014/main" id="{E8035847-34A1-ACC7-9FC9-6BD4B3512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3120587"/>
            <a:ext cx="4115231" cy="3086423"/>
          </a:xfrm>
          <a:prstGeom prst="rect">
            <a:avLst/>
          </a:prstGeom>
        </p:spPr>
      </p:pic>
      <p:pic>
        <p:nvPicPr>
          <p:cNvPr id="20" name="Picture 19" descr="A graph of a graph of a number of colored lines&#10;&#10;Description automatically generated with medium confidence">
            <a:extLst>
              <a:ext uri="{FF2B5EF4-FFF2-40B4-BE49-F238E27FC236}">
                <a16:creationId xmlns:a16="http://schemas.microsoft.com/office/drawing/2014/main" id="{9D6714EB-B180-053C-746D-F9AE22A2D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7178" y="3120747"/>
            <a:ext cx="4115231" cy="3086423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70204C9-C1DA-63C6-82CC-17B6700CE3CA}"/>
              </a:ext>
            </a:extLst>
          </p:cNvPr>
          <p:cNvSpPr txBox="1">
            <a:spLocks/>
          </p:cNvSpPr>
          <p:nvPr/>
        </p:nvSpPr>
        <p:spPr>
          <a:xfrm>
            <a:off x="3010431" y="2991802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/>
              <a:t>EO-BPM </a:t>
            </a:r>
            <a:r>
              <a:rPr lang="el-GR" sz="1800" b="0" dirty="0"/>
              <a:t>Δ</a:t>
            </a:r>
            <a:endParaRPr lang="en-GB" sz="1800" b="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DCCEDD5-72C7-974B-B753-287F6174EE07}"/>
              </a:ext>
            </a:extLst>
          </p:cNvPr>
          <p:cNvSpPr txBox="1">
            <a:spLocks/>
          </p:cNvSpPr>
          <p:nvPr/>
        </p:nvSpPr>
        <p:spPr>
          <a:xfrm>
            <a:off x="7213145" y="3015257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 err="1"/>
              <a:t>Stripline</a:t>
            </a:r>
            <a:r>
              <a:rPr lang="en-GB" sz="1800" b="0" dirty="0"/>
              <a:t> </a:t>
            </a:r>
            <a:r>
              <a:rPr lang="el-GR" sz="1800" b="0" dirty="0"/>
              <a:t>Σ</a:t>
            </a:r>
            <a:endParaRPr lang="en-GB" sz="1800" b="0" dirty="0"/>
          </a:p>
        </p:txBody>
      </p:sp>
    </p:spTree>
    <p:extLst>
      <p:ext uri="{BB962C8B-B14F-4D97-AF65-F5344CB8AC3E}">
        <p14:creationId xmlns:p14="http://schemas.microsoft.com/office/powerpoint/2010/main" val="7434073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879CE8-455F-DC13-FE3B-67593BC0B1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52C30-2CCA-CA62-987C-2226E0EEB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Installation: Raw Data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1ADDB-1A8E-6150-4E9F-4F6E8E996D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 descr="A graph of a line graph&#10;&#10;Description automatically generated">
            <a:extLst>
              <a:ext uri="{FF2B5EF4-FFF2-40B4-BE49-F238E27FC236}">
                <a16:creationId xmlns:a16="http://schemas.microsoft.com/office/drawing/2014/main" id="{37BBDE54-9B2E-2AE4-A0F3-6F27B1F5F0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714" y="3390791"/>
            <a:ext cx="3023999" cy="2520000"/>
          </a:xfrm>
          <a:prstGeom prst="rect">
            <a:avLst/>
          </a:prstGeom>
        </p:spPr>
      </p:pic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B33CE37-BCB7-711A-CA14-39AA494EC7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6816" y="3390791"/>
            <a:ext cx="3024000" cy="2520000"/>
          </a:xfrm>
          <a:prstGeom prst="rect">
            <a:avLst/>
          </a:prstGeom>
        </p:spPr>
      </p:pic>
      <p:pic>
        <p:nvPicPr>
          <p:cNvPr id="7" name="Picture 6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51E22657-4689-AC44-A838-E2E25292A54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296" y="3390791"/>
            <a:ext cx="3023999" cy="2520000"/>
          </a:xfrm>
          <a:prstGeom prst="rect">
            <a:avLst/>
          </a:prstGeom>
        </p:spPr>
      </p:pic>
      <p:pic>
        <p:nvPicPr>
          <p:cNvPr id="8" name="Picture 7" descr="A graph of a line graph&#10;&#10;Description automatically generated">
            <a:extLst>
              <a:ext uri="{FF2B5EF4-FFF2-40B4-BE49-F238E27FC236}">
                <a16:creationId xmlns:a16="http://schemas.microsoft.com/office/drawing/2014/main" id="{13E1C356-E590-0632-E3C8-F5BDA4EF2E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8000" y="3390791"/>
            <a:ext cx="3024000" cy="2520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83F90C5-6816-2744-8343-BA0F5DC6EB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1304637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Examining he signals closer the EO-BPM </a:t>
            </a:r>
            <a:r>
              <a:rPr lang="el-GR" b="0" dirty="0"/>
              <a:t>Δ</a:t>
            </a:r>
            <a:r>
              <a:rPr lang="en-GB" b="0" dirty="0"/>
              <a:t> channel appears as a combination of the </a:t>
            </a:r>
            <a:r>
              <a:rPr lang="en-GB" b="0" dirty="0" err="1"/>
              <a:t>Stripline</a:t>
            </a:r>
            <a:r>
              <a:rPr lang="en-GB" b="0" dirty="0"/>
              <a:t> </a:t>
            </a:r>
            <a:r>
              <a:rPr lang="el-GR" b="0" dirty="0"/>
              <a:t>Σ </a:t>
            </a:r>
            <a:r>
              <a:rPr lang="en-GB" b="0" dirty="0"/>
              <a:t>and </a:t>
            </a:r>
            <a:r>
              <a:rPr lang="el-GR" b="0" dirty="0"/>
              <a:t>Δ</a:t>
            </a:r>
            <a:r>
              <a:rPr lang="en-GB" b="0" dirty="0"/>
              <a:t> channels.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is due to an imbalance between the left and right EO-BPM pickups.  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A4DA6AF-127B-C36B-A050-2CE46A59B606}"/>
              </a:ext>
            </a:extLst>
          </p:cNvPr>
          <p:cNvSpPr txBox="1">
            <a:spLocks/>
          </p:cNvSpPr>
          <p:nvPr/>
        </p:nvSpPr>
        <p:spPr>
          <a:xfrm>
            <a:off x="533593" y="3429000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/>
              <a:t>EO-BPM </a:t>
            </a:r>
            <a:r>
              <a:rPr lang="el-GR" sz="1800" b="0" dirty="0"/>
              <a:t>Δ</a:t>
            </a:r>
            <a:endParaRPr lang="en-GB" sz="1800" b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AE9B5A1-DDBD-612E-E38C-B3AFD6F18B97}"/>
              </a:ext>
            </a:extLst>
          </p:cNvPr>
          <p:cNvSpPr txBox="1">
            <a:spLocks/>
          </p:cNvSpPr>
          <p:nvPr/>
        </p:nvSpPr>
        <p:spPr>
          <a:xfrm>
            <a:off x="6608696" y="3422350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 err="1"/>
              <a:t>Stripline</a:t>
            </a:r>
            <a:r>
              <a:rPr lang="en-GB" sz="1800" b="0" dirty="0"/>
              <a:t> </a:t>
            </a:r>
            <a:r>
              <a:rPr lang="el-GR" sz="1800" b="0" dirty="0"/>
              <a:t>Δ</a:t>
            </a:r>
            <a:endParaRPr lang="en-GB" sz="1800" b="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9C46085-3BD1-A842-EEEA-F1349BA9F31B}"/>
              </a:ext>
            </a:extLst>
          </p:cNvPr>
          <p:cNvSpPr txBox="1">
            <a:spLocks/>
          </p:cNvSpPr>
          <p:nvPr/>
        </p:nvSpPr>
        <p:spPr>
          <a:xfrm>
            <a:off x="3509959" y="3387016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 err="1"/>
              <a:t>Stripline</a:t>
            </a:r>
            <a:r>
              <a:rPr lang="en-GB" sz="1800" b="0" dirty="0"/>
              <a:t> </a:t>
            </a:r>
            <a:r>
              <a:rPr lang="el-GR" sz="1800" b="0" dirty="0"/>
              <a:t>Σ</a:t>
            </a:r>
            <a:endParaRPr lang="en-GB" sz="1800" b="0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AAE91E5-6B99-5D1B-A22A-7DF29241D2FA}"/>
              </a:ext>
            </a:extLst>
          </p:cNvPr>
          <p:cNvSpPr txBox="1">
            <a:spLocks/>
          </p:cNvSpPr>
          <p:nvPr/>
        </p:nvSpPr>
        <p:spPr>
          <a:xfrm>
            <a:off x="9633416" y="3425473"/>
            <a:ext cx="2160240" cy="25789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 err="1"/>
              <a:t>Stripline</a:t>
            </a:r>
            <a:r>
              <a:rPr lang="en-GB" sz="1800" b="0" dirty="0"/>
              <a:t> </a:t>
            </a:r>
            <a:r>
              <a:rPr lang="el-GR" sz="1800" b="0" dirty="0"/>
              <a:t>Σ Δ</a:t>
            </a:r>
            <a:r>
              <a:rPr lang="en-GB" sz="1800" b="0" dirty="0"/>
              <a:t> Combination</a:t>
            </a:r>
          </a:p>
        </p:txBody>
      </p:sp>
    </p:spTree>
    <p:extLst>
      <p:ext uri="{BB962C8B-B14F-4D97-AF65-F5344CB8AC3E}">
        <p14:creationId xmlns:p14="http://schemas.microsoft.com/office/powerpoint/2010/main" val="49895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BD7E4CB4-1AB9-5A27-77AA-49AA0546D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496323" cy="1065742"/>
          </a:xfrm>
        </p:spPr>
        <p:txBody>
          <a:bodyPr/>
          <a:lstStyle/>
          <a:p>
            <a:r>
              <a:rPr lang="en-GB" dirty="0"/>
              <a:t>SPS Installation: Position Sensitivity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E67EDAB-8BF0-4AB8-B48B-F648F9A46F0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Bumped beam in the SPS. Correlated EO-BPM </a:t>
            </a:r>
            <a:r>
              <a:rPr lang="el-GR" b="0" dirty="0"/>
              <a:t>Δ</a:t>
            </a:r>
            <a:r>
              <a:rPr lang="en-GB" b="0" dirty="0"/>
              <a:t> response with local BPMs.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10 mm mismatch between optical centre and beampipe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Assembly inconsistencies cause stronger electro-optic response </a:t>
            </a:r>
            <a:br>
              <a:rPr lang="en-GB" b="0" dirty="0"/>
            </a:br>
            <a:r>
              <a:rPr lang="en-GB" b="0" dirty="0"/>
              <a:t>of the left crystal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Analysis show 3.5 dB difference; </a:t>
            </a:r>
            <a:br>
              <a:rPr lang="en-GB" b="0" dirty="0"/>
            </a:br>
            <a:r>
              <a:rPr lang="en-GB" b="0" dirty="0"/>
              <a:t>10 </a:t>
            </a:r>
            <a:r>
              <a:rPr lang="el-GR" b="0" dirty="0"/>
              <a:t>μ</a:t>
            </a:r>
            <a:r>
              <a:rPr lang="en-GB" b="0" dirty="0"/>
              <a:t>m displacement was 10 dB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4F63F-E6F5-7939-A173-10EFA278E25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835178-EAD6-C1E2-EE37-CA706BB27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562" y="1131233"/>
            <a:ext cx="6000000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D2A874F-1822-56DA-4246-12A85DDD2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Concept and Theory</a:t>
            </a:r>
          </a:p>
          <a:p>
            <a:r>
              <a:rPr lang="en-US" b="0" dirty="0"/>
              <a:t>History </a:t>
            </a:r>
          </a:p>
          <a:p>
            <a:r>
              <a:rPr lang="en-US" b="0" dirty="0"/>
              <a:t>Installation</a:t>
            </a:r>
          </a:p>
          <a:p>
            <a:pPr lvl="1"/>
            <a:r>
              <a:rPr lang="en-US" dirty="0"/>
              <a:t>Position Sensitivity</a:t>
            </a:r>
          </a:p>
          <a:p>
            <a:pPr lvl="1"/>
            <a:r>
              <a:rPr lang="en-US" b="0" dirty="0"/>
              <a:t>Dynamic Range</a:t>
            </a:r>
          </a:p>
          <a:p>
            <a:pPr lvl="1"/>
            <a:r>
              <a:rPr lang="en-US" dirty="0"/>
              <a:t>Pickup Matching</a:t>
            </a:r>
          </a:p>
          <a:p>
            <a:pPr lvl="1"/>
            <a:r>
              <a:rPr lang="en-US" dirty="0"/>
              <a:t>Stability</a:t>
            </a:r>
            <a:endParaRPr lang="en-US" b="0" dirty="0"/>
          </a:p>
          <a:p>
            <a:r>
              <a:rPr lang="en-US" b="0" dirty="0"/>
              <a:t>Future Developments:</a:t>
            </a:r>
          </a:p>
          <a:p>
            <a:pPr lvl="1"/>
            <a:r>
              <a:rPr lang="en-US" dirty="0"/>
              <a:t>Stability</a:t>
            </a:r>
          </a:p>
          <a:p>
            <a:pPr lvl="1"/>
            <a:r>
              <a:rPr lang="en-US" dirty="0"/>
              <a:t>Dynamic Range</a:t>
            </a:r>
          </a:p>
          <a:p>
            <a:pPr lvl="1"/>
            <a:r>
              <a:rPr lang="en-US" dirty="0"/>
              <a:t>Matching</a:t>
            </a:r>
          </a:p>
          <a:p>
            <a:r>
              <a:rPr lang="en-US" b="0" dirty="0"/>
              <a:t>Future</a:t>
            </a:r>
            <a:endParaRPr lang="en-GB" b="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EFC14CD-950B-6B51-E7B3-EDC73C037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91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26C14C-6545-8CC1-9E94-4C9A0B7DC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A6892E32-91B1-6395-D5A6-997EA5450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8064275" cy="1065742"/>
          </a:xfrm>
        </p:spPr>
        <p:txBody>
          <a:bodyPr/>
          <a:lstStyle/>
          <a:p>
            <a:r>
              <a:rPr lang="en-GB" dirty="0"/>
              <a:t>SPS Installation: Dynamic Range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4DCA159-E35C-09F9-7AA4-03086538E9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Variability of bunch types requires the EO-BPM to cover the dynamic range of the SPS (3x10</a:t>
            </a:r>
            <a:r>
              <a:rPr lang="en-US" b="0" baseline="30000" dirty="0"/>
              <a:t>9</a:t>
            </a:r>
            <a:r>
              <a:rPr lang="en-US" b="0" dirty="0"/>
              <a:t> – 2.2x10</a:t>
            </a:r>
            <a:r>
              <a:rPr lang="en-US" b="0" baseline="30000" dirty="0"/>
              <a:t>11</a:t>
            </a:r>
            <a:r>
              <a:rPr lang="en-US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Each data point is 100 averaged turns of a bunch taken at injection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Data shows a clear linear response in output voltage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Trendline intersects x axis at 1.5x10</a:t>
            </a:r>
            <a:r>
              <a:rPr lang="en-US" b="0" baseline="30000" dirty="0"/>
              <a:t>10</a:t>
            </a:r>
            <a:r>
              <a:rPr lang="en-US" b="0" dirty="0"/>
              <a:t>: no signal below this bunch charge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E0C71F-7C1F-3163-5E5A-E22194973B3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9" name="Picture 8" descr="A graph with a line and a bunch of blue crosses&#10;&#10;Description automatically generated with medium confidence">
            <a:extLst>
              <a:ext uri="{FF2B5EF4-FFF2-40B4-BE49-F238E27FC236}">
                <a16:creationId xmlns:a16="http://schemas.microsoft.com/office/drawing/2014/main" id="{8224299B-E149-320B-75C9-257BEA6DD4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598658"/>
            <a:ext cx="5976664" cy="399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08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4CFA5FE-808C-727D-FC13-A3F71F0C5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Developments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4FEBC-A89F-5C98-65E0-5D469ED68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228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56321-5230-D3EB-D820-AE03C9F5E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AA1C4D9-48BB-1479-AD03-513FBD86787A}"/>
              </a:ext>
            </a:extLst>
          </p:cNvPr>
          <p:cNvGrpSpPr/>
          <p:nvPr/>
        </p:nvGrpSpPr>
        <p:grpSpPr>
          <a:xfrm>
            <a:off x="1103867" y="2642794"/>
            <a:ext cx="5473539" cy="3586295"/>
            <a:chOff x="2820670" y="2756004"/>
            <a:chExt cx="5148469" cy="3331866"/>
          </a:xfrm>
        </p:grpSpPr>
        <p:pic>
          <p:nvPicPr>
            <p:cNvPr id="12" name="Picture 11" descr="A graph of a normal distribution&#10;&#10;Description automatically generated">
              <a:extLst>
                <a:ext uri="{FF2B5EF4-FFF2-40B4-BE49-F238E27FC236}">
                  <a16:creationId xmlns:a16="http://schemas.microsoft.com/office/drawing/2014/main" id="{0B222E64-E609-7C2F-CB4D-4F8E3774B4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98"/>
            <a:stretch/>
          </p:blipFill>
          <p:spPr>
            <a:xfrm>
              <a:off x="2820670" y="2756004"/>
              <a:ext cx="5148469" cy="3331866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6ED8789-B293-4B37-8D85-7C8A7E0EBC70}"/>
                </a:ext>
              </a:extLst>
            </p:cNvPr>
            <p:cNvCxnSpPr/>
            <p:nvPr/>
          </p:nvCxnSpPr>
          <p:spPr>
            <a:xfrm>
              <a:off x="5327794" y="2997058"/>
              <a:ext cx="0" cy="1800772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BEC82F1-BEC6-1C94-02DB-14150143C1F2}"/>
                </a:ext>
              </a:extLst>
            </p:cNvPr>
            <p:cNvSpPr/>
            <p:nvPr/>
          </p:nvSpPr>
          <p:spPr>
            <a:xfrm>
              <a:off x="5394906" y="3771842"/>
              <a:ext cx="603257" cy="2872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67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684FBCC-B710-4FB4-DBC6-ED666339CA45}"/>
                </a:ext>
              </a:extLst>
            </p:cNvPr>
            <p:cNvSpPr/>
            <p:nvPr/>
          </p:nvSpPr>
          <p:spPr>
            <a:xfrm>
              <a:off x="5205631" y="3771842"/>
              <a:ext cx="938913" cy="28727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67">
                  <a:solidFill>
                    <a:sysClr val="windowText" lastClr="000000"/>
                  </a:solidFill>
                </a:rPr>
                <a:t>10 dB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D84245-DCF8-805B-803C-83F1D0D7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Developments: Matching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ACBD5-F1E5-357A-282B-EF1A4F0C6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4F1C6-6A3F-CE8C-C2AA-B03E2D4187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110886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Data shows there is a large mismatch between the two pickups.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Simulations show this if an electrode in the mechanical assembly is off by 10</a:t>
            </a:r>
            <a:r>
              <a:rPr lang="el-GR" b="0" dirty="0"/>
              <a:t>μ</a:t>
            </a:r>
            <a:r>
              <a:rPr lang="en-GB" b="0" dirty="0"/>
              <a:t>m signal drops 10dB.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AA4D246-09B8-1526-8754-DEE9AB227503}"/>
              </a:ext>
            </a:extLst>
          </p:cNvPr>
          <p:cNvGrpSpPr/>
          <p:nvPr/>
        </p:nvGrpSpPr>
        <p:grpSpPr>
          <a:xfrm>
            <a:off x="6713774" y="2765121"/>
            <a:ext cx="3977157" cy="3463968"/>
            <a:chOff x="6577406" y="2642794"/>
            <a:chExt cx="3977157" cy="3463968"/>
          </a:xfrm>
        </p:grpSpPr>
        <p:pic>
          <p:nvPicPr>
            <p:cNvPr id="13" name="Picture 12" descr="A diagram of a machine&#10;&#10;Description automatically generated">
              <a:extLst>
                <a:ext uri="{FF2B5EF4-FFF2-40B4-BE49-F238E27FC236}">
                  <a16:creationId xmlns:a16="http://schemas.microsoft.com/office/drawing/2014/main" id="{C9FB7EFD-30FD-47EE-DB6F-B0487C96EA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0136" y="2642794"/>
              <a:ext cx="3234427" cy="3463968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906A8EC-E4B5-1EB1-E84F-144A51282BFF}"/>
                </a:ext>
              </a:extLst>
            </p:cNvPr>
            <p:cNvCxnSpPr/>
            <p:nvPr/>
          </p:nvCxnSpPr>
          <p:spPr>
            <a:xfrm flipH="1">
              <a:off x="7320136" y="5107553"/>
              <a:ext cx="1611585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554D948-5B46-9A3F-5029-0600523FF064}"/>
                </a:ext>
              </a:extLst>
            </p:cNvPr>
            <p:cNvSpPr/>
            <p:nvPr/>
          </p:nvSpPr>
          <p:spPr>
            <a:xfrm>
              <a:off x="6577406" y="4953401"/>
              <a:ext cx="922525" cy="28727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867" dirty="0">
                  <a:solidFill>
                    <a:sysClr val="windowText" lastClr="000000"/>
                  </a:solidFill>
                </a:rPr>
                <a:t>LNB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59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6277A-ECF4-BD61-4B7E-D2191A2F4B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9186B-4413-DAF4-3A42-7585ED464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Developments: Matching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A50A8-6E8F-94E4-2334-4666DA7D84F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Pickups redesigns with mechanical adjustability are currently being simulated.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Lab testing of new pickup housing will ensure matching before installing.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366252-FC16-8B42-AE58-ED8B54619C5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93315C-FBA5-C2AE-8356-CEB3E00A37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592" b="990"/>
          <a:stretch/>
        </p:blipFill>
        <p:spPr>
          <a:xfrm>
            <a:off x="6296170" y="1598658"/>
            <a:ext cx="5367372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367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5F113-64DC-2028-7C27-17ABD6650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Developments: Stability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0286EC2-1311-4757-564B-CFDD4A1E9ED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current design suffers from optical drifts in each interferometer arm.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Each arm can be stabilised by tuning the laser wavelength, but only one can be stabilised at a time.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Propose add additional actuators/modulators into the system to stabilise all at once.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Propose to redesign the splitter tree shortening the interferometer arms, </a:t>
            </a:r>
            <a:r>
              <a:rPr lang="en-GB" b="0"/>
              <a:t>using splicing or a PLC. 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B3C7A-1B2A-F7E9-74ED-26C5ED06D3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6" name="Picture 15" descr="A machine with wires and wires&#10;&#10;Description automatically generated">
            <a:extLst>
              <a:ext uri="{FF2B5EF4-FFF2-40B4-BE49-F238E27FC236}">
                <a16:creationId xmlns:a16="http://schemas.microsoft.com/office/drawing/2014/main" id="{E27472BA-B956-7EF3-B75D-7C463A24CB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453" r="11456" b="5110"/>
          <a:stretch/>
        </p:blipFill>
        <p:spPr>
          <a:xfrm>
            <a:off x="6888088" y="110401"/>
            <a:ext cx="4679899" cy="33075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E27401-EA97-4069-D21F-4C4FE801E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813" y="3573017"/>
            <a:ext cx="5795899" cy="259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69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0D6BD-66DB-B5D6-2DEE-94C10824B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A139426-6774-90E4-81A1-409DEA1FA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</a:t>
            </a:r>
            <a:r>
              <a:rPr lang="en-US" dirty="0"/>
              <a:t>: Stability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D0948-855E-3776-2301-126EA4C80B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764C1EE-760A-EDFA-2EFD-EDF8B5B04D95}"/>
              </a:ext>
            </a:extLst>
          </p:cNvPr>
          <p:cNvSpPr/>
          <p:nvPr/>
        </p:nvSpPr>
        <p:spPr>
          <a:xfrm>
            <a:off x="6008625" y="2595208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009FF10-9256-D2F7-3FD4-ED4F9270C39C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A04A024-9FBE-A426-6C48-F8F808521602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77B3F5-8B00-E291-3722-1D1F068DA51B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4567F9-BCF6-A35F-1983-D21131B2492D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FFD43E20-7570-02BE-EABF-3917F405BAAD}"/>
              </a:ext>
            </a:extLst>
          </p:cNvPr>
          <p:cNvSpPr/>
          <p:nvPr/>
        </p:nvSpPr>
        <p:spPr>
          <a:xfrm>
            <a:off x="6008625" y="3367149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2EF71B-C254-B394-6EFC-717A2F560CF7}"/>
              </a:ext>
            </a:extLst>
          </p:cNvPr>
          <p:cNvCxnSpPr>
            <a:cxnSpLocks/>
          </p:cNvCxnSpPr>
          <p:nvPr/>
        </p:nvCxnSpPr>
        <p:spPr>
          <a:xfrm>
            <a:off x="4026013" y="2464650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5A0A53A-47AC-776D-E8C0-5DD79BF7807F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869E86-C027-21DA-0144-7684197E86BF}"/>
              </a:ext>
            </a:extLst>
          </p:cNvPr>
          <p:cNvCxnSpPr>
            <a:cxnSpLocks/>
          </p:cNvCxnSpPr>
          <p:nvPr/>
        </p:nvCxnSpPr>
        <p:spPr>
          <a:xfrm>
            <a:off x="4026013" y="4430631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0EA013-BA4B-4B7A-986C-1216B2297CD2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3734AD-7BA2-0D60-A609-D0DF31F4549F}"/>
              </a:ext>
            </a:extLst>
          </p:cNvPr>
          <p:cNvSpPr/>
          <p:nvPr/>
        </p:nvSpPr>
        <p:spPr>
          <a:xfrm>
            <a:off x="857363" y="3313133"/>
            <a:ext cx="1301750" cy="276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D0776C53-A5CC-F3AD-A1F4-9CBB98925AE2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59113" y="2464650"/>
            <a:ext cx="1934573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7B2F7AD8-6750-9ABE-5968-A04E09D44634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159113" y="3451629"/>
            <a:ext cx="1914939" cy="979002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EBE72645-FF39-20B4-7C07-65C266C90BD4}"/>
              </a:ext>
            </a:extLst>
          </p:cNvPr>
          <p:cNvCxnSpPr>
            <a:cxnSpLocks/>
          </p:cNvCxnSpPr>
          <p:nvPr/>
        </p:nvCxnSpPr>
        <p:spPr>
          <a:xfrm>
            <a:off x="8758360" y="2464649"/>
            <a:ext cx="1915859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F2F1CE2F-13F9-D199-24CD-750B28563136}"/>
              </a:ext>
            </a:extLst>
          </p:cNvPr>
          <p:cNvCxnSpPr>
            <a:cxnSpLocks/>
          </p:cNvCxnSpPr>
          <p:nvPr/>
        </p:nvCxnSpPr>
        <p:spPr>
          <a:xfrm flipV="1">
            <a:off x="8730598" y="3451627"/>
            <a:ext cx="1889034" cy="979003"/>
          </a:xfrm>
          <a:prstGeom prst="curvedConnector3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9BA898B6-36D0-3180-A709-86765EC9CB76}"/>
              </a:ext>
            </a:extLst>
          </p:cNvPr>
          <p:cNvCxnSpPr>
            <a:cxnSpLocks/>
          </p:cNvCxnSpPr>
          <p:nvPr/>
        </p:nvCxnSpPr>
        <p:spPr>
          <a:xfrm flipV="1">
            <a:off x="4040715" y="1818245"/>
            <a:ext cx="2320749" cy="646404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1BC6A0AA-1945-C0F9-3AFB-E6A95D657EAB}"/>
              </a:ext>
            </a:extLst>
          </p:cNvPr>
          <p:cNvCxnSpPr>
            <a:cxnSpLocks/>
          </p:cNvCxnSpPr>
          <p:nvPr/>
        </p:nvCxnSpPr>
        <p:spPr>
          <a:xfrm flipV="1">
            <a:off x="8730598" y="1835966"/>
            <a:ext cx="1814906" cy="62735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C4B244CC-E7A9-492A-18E5-BC09A4B6B65D}"/>
              </a:ext>
            </a:extLst>
          </p:cNvPr>
          <p:cNvCxnSpPr>
            <a:cxnSpLocks/>
          </p:cNvCxnSpPr>
          <p:nvPr/>
        </p:nvCxnSpPr>
        <p:spPr>
          <a:xfrm>
            <a:off x="6319095" y="1823267"/>
            <a:ext cx="4226409" cy="12698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F02EB4F-1E36-10EA-93DF-F30726AB54AC}"/>
              </a:ext>
            </a:extLst>
          </p:cNvPr>
          <p:cNvGrpSpPr/>
          <p:nvPr/>
        </p:nvGrpSpPr>
        <p:grpSpPr>
          <a:xfrm flipV="1">
            <a:off x="4026013" y="4429797"/>
            <a:ext cx="6504789" cy="646404"/>
            <a:chOff x="3660988" y="5188408"/>
            <a:chExt cx="6504789" cy="646404"/>
          </a:xfrm>
        </p:grpSpPr>
        <p:cxnSp>
          <p:nvCxnSpPr>
            <p:cNvPr id="23" name="Connector: Curved 22">
              <a:extLst>
                <a:ext uri="{FF2B5EF4-FFF2-40B4-BE49-F238E27FC236}">
                  <a16:creationId xmlns:a16="http://schemas.microsoft.com/office/drawing/2014/main" id="{7A4A9D31-7B95-75F8-842E-2DC391BFA3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0988" y="5188408"/>
              <a:ext cx="2320749" cy="646404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F892706B-2EA4-2484-C4DC-BE4217CB7B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0871" y="5206129"/>
              <a:ext cx="1814906" cy="627355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Curved 24">
              <a:extLst>
                <a:ext uri="{FF2B5EF4-FFF2-40B4-BE49-F238E27FC236}">
                  <a16:creationId xmlns:a16="http://schemas.microsoft.com/office/drawing/2014/main" id="{61527205-BCD9-E09E-3F1A-F19394BCDE08}"/>
                </a:ext>
              </a:extLst>
            </p:cNvPr>
            <p:cNvCxnSpPr>
              <a:cxnSpLocks/>
            </p:cNvCxnSpPr>
            <p:nvPr/>
          </p:nvCxnSpPr>
          <p:spPr>
            <a:xfrm>
              <a:off x="5939368" y="5193430"/>
              <a:ext cx="4226409" cy="12698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4">
            <a:extLst>
              <a:ext uri="{FF2B5EF4-FFF2-40B4-BE49-F238E27FC236}">
                <a16:creationId xmlns:a16="http://schemas.microsoft.com/office/drawing/2014/main" id="{C2456995-6BAD-84AE-A401-06223D49F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46" y="3091759"/>
            <a:ext cx="1211783" cy="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CE97F65E-0883-E5B7-57B1-E2CB6297EA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2141447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5AFE40A2-C3C7-0614-6E1C-592B249D7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4586955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>
            <a:extLst>
              <a:ext uri="{FF2B5EF4-FFF2-40B4-BE49-F238E27FC236}">
                <a16:creationId xmlns:a16="http://schemas.microsoft.com/office/drawing/2014/main" id="{9F96DC7E-319E-755C-6BEF-FEDF4C160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1715964"/>
            <a:ext cx="323641" cy="24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E6238F6A-7358-E7A4-5393-B345D427C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4955601"/>
            <a:ext cx="344065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F624C81F-0E74-9FFA-1A76-686440B8DB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3313133"/>
            <a:ext cx="258126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E398D5AE-5BE1-B84D-C772-5D0CDEFE74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33" t="1" b="-1"/>
          <a:stretch/>
        </p:blipFill>
        <p:spPr bwMode="auto">
          <a:xfrm>
            <a:off x="1427451" y="3360184"/>
            <a:ext cx="161571" cy="18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B93B2B1C-027C-A5C5-32A7-1998E48DE499}"/>
              </a:ext>
            </a:extLst>
          </p:cNvPr>
          <p:cNvGrpSpPr/>
          <p:nvPr/>
        </p:nvGrpSpPr>
        <p:grpSpPr>
          <a:xfrm>
            <a:off x="6055368" y="1705223"/>
            <a:ext cx="582788" cy="216000"/>
            <a:chOff x="6055368" y="1705223"/>
            <a:chExt cx="582788" cy="21600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3B8705F-F3B6-9A49-CCA7-1F66EEE73F2C}"/>
                </a:ext>
              </a:extLst>
            </p:cNvPr>
            <p:cNvSpPr/>
            <p:nvPr/>
          </p:nvSpPr>
          <p:spPr>
            <a:xfrm>
              <a:off x="6055368" y="1705223"/>
              <a:ext cx="582788" cy="21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036" name="Picture 12">
              <a:extLst>
                <a:ext uri="{FF2B5EF4-FFF2-40B4-BE49-F238E27FC236}">
                  <a16:creationId xmlns:a16="http://schemas.microsoft.com/office/drawing/2014/main" id="{21FC80E0-7DC7-C995-0052-55B2C3A339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0615" y="1718393"/>
              <a:ext cx="115974" cy="186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34181A5-D8CB-47D5-01D9-458A0CEE5E0A}"/>
              </a:ext>
            </a:extLst>
          </p:cNvPr>
          <p:cNvGrpSpPr/>
          <p:nvPr/>
        </p:nvGrpSpPr>
        <p:grpSpPr>
          <a:xfrm>
            <a:off x="6076710" y="4963179"/>
            <a:ext cx="582788" cy="216000"/>
            <a:chOff x="6055368" y="1705223"/>
            <a:chExt cx="582788" cy="21600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8F5401A-65E9-8B5F-A0A4-6D39FBBDAB5A}"/>
                </a:ext>
              </a:extLst>
            </p:cNvPr>
            <p:cNvSpPr/>
            <p:nvPr/>
          </p:nvSpPr>
          <p:spPr>
            <a:xfrm>
              <a:off x="6055368" y="1705223"/>
              <a:ext cx="582788" cy="21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12">
              <a:extLst>
                <a:ext uri="{FF2B5EF4-FFF2-40B4-BE49-F238E27FC236}">
                  <a16:creationId xmlns:a16="http://schemas.microsoft.com/office/drawing/2014/main" id="{307D46D4-D290-06DA-DBD6-BB1B21050A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0615" y="1718393"/>
              <a:ext cx="115974" cy="186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5748713-F6C9-D7E7-5E06-C546C6537D40}"/>
              </a:ext>
            </a:extLst>
          </p:cNvPr>
          <p:cNvGrpSpPr/>
          <p:nvPr/>
        </p:nvGrpSpPr>
        <p:grpSpPr>
          <a:xfrm>
            <a:off x="9410377" y="2787580"/>
            <a:ext cx="582788" cy="216000"/>
            <a:chOff x="6055368" y="1705223"/>
            <a:chExt cx="582788" cy="21600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82D0C4D-3489-F672-4506-6E7DF6BF0F4C}"/>
                </a:ext>
              </a:extLst>
            </p:cNvPr>
            <p:cNvSpPr/>
            <p:nvPr/>
          </p:nvSpPr>
          <p:spPr>
            <a:xfrm>
              <a:off x="6055368" y="1705223"/>
              <a:ext cx="582788" cy="21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3" name="Picture 12">
              <a:extLst>
                <a:ext uri="{FF2B5EF4-FFF2-40B4-BE49-F238E27FC236}">
                  <a16:creationId xmlns:a16="http://schemas.microsoft.com/office/drawing/2014/main" id="{8A6AF4FD-F24D-D492-1F81-AE4C3B3D8D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70615" y="1718393"/>
              <a:ext cx="115974" cy="186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38" name="Picture 14" descr="Fiber-Coupled Integrated Electro-Optical Modulators | Jenoptik">
            <a:extLst>
              <a:ext uri="{FF2B5EF4-FFF2-40B4-BE49-F238E27FC236}">
                <a16:creationId xmlns:a16="http://schemas.microsoft.com/office/drawing/2014/main" id="{E55A8383-0FD5-A9C6-9815-212D44F5F9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1" b="17749"/>
          <a:stretch/>
        </p:blipFill>
        <p:spPr bwMode="auto">
          <a:xfrm>
            <a:off x="9278540" y="1149"/>
            <a:ext cx="2913460" cy="136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573F770-EF5A-4EE5-C80E-4AC883F95786}"/>
              </a:ext>
            </a:extLst>
          </p:cNvPr>
          <p:cNvCxnSpPr>
            <a:cxnSpLocks/>
          </p:cNvCxnSpPr>
          <p:nvPr/>
        </p:nvCxnSpPr>
        <p:spPr>
          <a:xfrm flipV="1">
            <a:off x="6714303" y="1083430"/>
            <a:ext cx="2550049" cy="60927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21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CEF32-D979-D04D-984A-2103238F93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78C726-50E3-D5F3-6EDE-CD5ACD1B3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Developments: Dynamic Range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AFE9F-426B-1227-A00E-AA7440855D1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856E306-807C-8BF7-5BF3-E58BB8DF32F0}"/>
              </a:ext>
            </a:extLst>
          </p:cNvPr>
          <p:cNvGrpSpPr>
            <a:grpSpLocks noChangeAspect="1"/>
          </p:cNvGrpSpPr>
          <p:nvPr/>
        </p:nvGrpSpPr>
        <p:grpSpPr>
          <a:xfrm>
            <a:off x="857363" y="1670254"/>
            <a:ext cx="4473283" cy="1578952"/>
            <a:chOff x="857363" y="1670254"/>
            <a:chExt cx="10036506" cy="3542624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450F065-C809-4B5E-8723-51FADF6562B6}"/>
                </a:ext>
              </a:extLst>
            </p:cNvPr>
            <p:cNvSpPr/>
            <p:nvPr/>
          </p:nvSpPr>
          <p:spPr>
            <a:xfrm>
              <a:off x="6008625" y="2132856"/>
              <a:ext cx="705678" cy="1712843"/>
            </a:xfrm>
            <a:prstGeom prst="ellipse">
              <a:avLst/>
            </a:prstGeom>
            <a:gradFill flip="none" rotWithShape="1">
              <a:gsLst>
                <a:gs pos="0">
                  <a:srgbClr val="FF0000">
                    <a:tint val="66000"/>
                    <a:satMod val="160000"/>
                  </a:srgbClr>
                </a:gs>
                <a:gs pos="50000">
                  <a:srgbClr val="FF0000">
                    <a:tint val="44500"/>
                    <a:satMod val="160000"/>
                  </a:srgbClr>
                </a:gs>
                <a:gs pos="100000">
                  <a:srgbClr val="FF0000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9929776-2E26-FE75-10B7-4E1B573C9427}"/>
                </a:ext>
              </a:extLst>
            </p:cNvPr>
            <p:cNvSpPr/>
            <p:nvPr/>
          </p:nvSpPr>
          <p:spPr>
            <a:xfrm>
              <a:off x="5620082" y="2025029"/>
              <a:ext cx="1512168" cy="5672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072DAFA8-3E7F-9D4A-6D06-2E6517874A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2595208"/>
              <a:ext cx="399228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9A8E8B2D-6F2A-0EE5-6AA6-F05C6DFFED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4308052"/>
              <a:ext cx="3992282" cy="0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CB5EFB8-0AD8-708E-7421-4FEEB0C961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67808" y="3451630"/>
              <a:ext cx="3992282" cy="0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83A1402-B860-E009-CCE9-7648B20FFF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61464" y="2638797"/>
              <a:ext cx="0" cy="1625665"/>
            </a:xfrm>
            <a:prstGeom prst="line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45B7CC6-F893-285D-2A87-8924C9EE45C2}"/>
                </a:ext>
              </a:extLst>
            </p:cNvPr>
            <p:cNvCxnSpPr>
              <a:cxnSpLocks/>
            </p:cNvCxnSpPr>
            <p:nvPr/>
          </p:nvCxnSpPr>
          <p:spPr>
            <a:xfrm>
              <a:off x="4026013" y="2464650"/>
              <a:ext cx="4749800" cy="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EFABA39-3CB6-DC18-0328-4F1108F286A7}"/>
                </a:ext>
              </a:extLst>
            </p:cNvPr>
            <p:cNvSpPr/>
            <p:nvPr/>
          </p:nvSpPr>
          <p:spPr>
            <a:xfrm>
              <a:off x="6070070" y="2382100"/>
              <a:ext cx="582788" cy="165100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4E59C2E-51C4-DEA8-71BE-726705B675D9}"/>
                </a:ext>
              </a:extLst>
            </p:cNvPr>
            <p:cNvCxnSpPr>
              <a:cxnSpLocks/>
            </p:cNvCxnSpPr>
            <p:nvPr/>
          </p:nvCxnSpPr>
          <p:spPr>
            <a:xfrm>
              <a:off x="4026013" y="4430631"/>
              <a:ext cx="4749800" cy="0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88E21BA-8939-5974-5490-2D048A03D769}"/>
                </a:ext>
              </a:extLst>
            </p:cNvPr>
            <p:cNvSpPr/>
            <p:nvPr/>
          </p:nvSpPr>
          <p:spPr>
            <a:xfrm>
              <a:off x="6070070" y="4348943"/>
              <a:ext cx="582788" cy="165100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F288ADC-F668-491D-6F54-CE15CCB26097}"/>
                </a:ext>
              </a:extLst>
            </p:cNvPr>
            <p:cNvSpPr/>
            <p:nvPr/>
          </p:nvSpPr>
          <p:spPr>
            <a:xfrm>
              <a:off x="857363" y="3313133"/>
              <a:ext cx="1301750" cy="2769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5" name="Connector: Curved 14">
              <a:extLst>
                <a:ext uri="{FF2B5EF4-FFF2-40B4-BE49-F238E27FC236}">
                  <a16:creationId xmlns:a16="http://schemas.microsoft.com/office/drawing/2014/main" id="{2A7E9A42-C799-BF8B-45B1-85E189760E7A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V="1">
              <a:off x="2159113" y="2464650"/>
              <a:ext cx="1934573" cy="986979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or: Curved 15">
              <a:extLst>
                <a:ext uri="{FF2B5EF4-FFF2-40B4-BE49-F238E27FC236}">
                  <a16:creationId xmlns:a16="http://schemas.microsoft.com/office/drawing/2014/main" id="{F565DA38-2E90-E06F-83CB-CE8E5BB5C67B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>
              <a:off x="2159113" y="3451629"/>
              <a:ext cx="1914939" cy="979002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or: Curved 16">
              <a:extLst>
                <a:ext uri="{FF2B5EF4-FFF2-40B4-BE49-F238E27FC236}">
                  <a16:creationId xmlns:a16="http://schemas.microsoft.com/office/drawing/2014/main" id="{28B8E5EF-C7B6-C22D-5573-4C39F95EB3EB}"/>
                </a:ext>
              </a:extLst>
            </p:cNvPr>
            <p:cNvCxnSpPr>
              <a:cxnSpLocks/>
            </p:cNvCxnSpPr>
            <p:nvPr/>
          </p:nvCxnSpPr>
          <p:spPr>
            <a:xfrm>
              <a:off x="8758360" y="2464649"/>
              <a:ext cx="1915859" cy="986979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Curved 17">
              <a:extLst>
                <a:ext uri="{FF2B5EF4-FFF2-40B4-BE49-F238E27FC236}">
                  <a16:creationId xmlns:a16="http://schemas.microsoft.com/office/drawing/2014/main" id="{CB5D5272-D0FD-A01A-C3E0-932D739DF2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0598" y="3451627"/>
              <a:ext cx="1889034" cy="979003"/>
            </a:xfrm>
            <a:prstGeom prst="curvedConnector3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Picture 4">
              <a:extLst>
                <a:ext uri="{FF2B5EF4-FFF2-40B4-BE49-F238E27FC236}">
                  <a16:creationId xmlns:a16="http://schemas.microsoft.com/office/drawing/2014/main" id="{0F0D4903-FCF3-378E-3C91-46A51436AE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2346" y="3091759"/>
              <a:ext cx="1211783" cy="157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6">
              <a:extLst>
                <a:ext uri="{FF2B5EF4-FFF2-40B4-BE49-F238E27FC236}">
                  <a16:creationId xmlns:a16="http://schemas.microsoft.com/office/drawing/2014/main" id="{F10B3CAD-B336-BD86-DAE4-F8C6D37D5D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285" y="2141447"/>
              <a:ext cx="1168358" cy="221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D3833BDB-7C6E-7992-CF2A-5505D6AFF0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285" y="4586955"/>
              <a:ext cx="1168358" cy="221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4">
              <a:extLst>
                <a:ext uri="{FF2B5EF4-FFF2-40B4-BE49-F238E27FC236}">
                  <a16:creationId xmlns:a16="http://schemas.microsoft.com/office/drawing/2014/main" id="{C7D5CB50-EA23-0AF9-394E-A5B32CA2B3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5743" y="3313133"/>
              <a:ext cx="258126" cy="241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59E4B0F7-0EB5-BB40-30DC-8894142FA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34684" y="4492878"/>
              <a:ext cx="967374" cy="720000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00873E7-6F3F-A955-DE90-248DBBC96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34684" y="1670254"/>
              <a:ext cx="953950" cy="720000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5CFDD0B-5515-79CC-DE26-FEB851017EE0}"/>
                </a:ext>
              </a:extLst>
            </p:cNvPr>
            <p:cNvSpPr/>
            <p:nvPr/>
          </p:nvSpPr>
          <p:spPr>
            <a:xfrm>
              <a:off x="6008625" y="2904797"/>
              <a:ext cx="705678" cy="16896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1737E8C9-C221-0073-8540-75F69A11E1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6508" y="1546351"/>
            <a:ext cx="6235868" cy="342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3B02056-528F-0D2D-F534-C0220447F1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6954" y="1539206"/>
            <a:ext cx="6246995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9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B8C53-7D1F-D453-5D58-79D92BB1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Developments: Dynamic 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07009-AE54-AC65-FF72-563E60B14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138081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As the phase shift induced gets larger the signal can ‘over rotate’ due to the periodic function of the response.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Hard to deconvolve the phase response from the signals.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85FEC1-88BE-1BAD-B470-8EFB26A5B07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0" name="Picture 39" descr="A graph of a graph showing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CF89AD47-0B1C-16A7-5276-A83AC67E8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619" y="3902914"/>
            <a:ext cx="2976331" cy="2232248"/>
          </a:xfrm>
          <a:prstGeom prst="rect">
            <a:avLst/>
          </a:prstGeom>
        </p:spPr>
      </p:pic>
      <p:pic>
        <p:nvPicPr>
          <p:cNvPr id="42" name="Picture 41" descr="A graph with a red line&#10;&#10;Description automatically generated">
            <a:extLst>
              <a:ext uri="{FF2B5EF4-FFF2-40B4-BE49-F238E27FC236}">
                <a16:creationId xmlns:a16="http://schemas.microsoft.com/office/drawing/2014/main" id="{52E5C9A2-89CA-0049-0C38-67AF257093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2328" y="3902914"/>
            <a:ext cx="2976331" cy="2232248"/>
          </a:xfrm>
          <a:prstGeom prst="rect">
            <a:avLst/>
          </a:prstGeom>
        </p:spPr>
      </p:pic>
      <p:pic>
        <p:nvPicPr>
          <p:cNvPr id="44" name="Picture 43" descr="A graph with a red line&#10;&#10;Description automatically generated">
            <a:extLst>
              <a:ext uri="{FF2B5EF4-FFF2-40B4-BE49-F238E27FC236}">
                <a16:creationId xmlns:a16="http://schemas.microsoft.com/office/drawing/2014/main" id="{AB157712-0D4B-7361-223D-13069F4CCD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8659" y="3730569"/>
            <a:ext cx="2976331" cy="2232248"/>
          </a:xfrm>
          <a:prstGeom prst="rect">
            <a:avLst/>
          </a:prstGeom>
        </p:spPr>
      </p:pic>
      <p:pic>
        <p:nvPicPr>
          <p:cNvPr id="45" name="Picture 44" descr="A graph of a graph of a number of colored lines&#10;&#10;Description automatically generated with medium confidence">
            <a:extLst>
              <a:ext uri="{FF2B5EF4-FFF2-40B4-BE49-F238E27FC236}">
                <a16:creationId xmlns:a16="http://schemas.microsoft.com/office/drawing/2014/main" id="{8BC858C2-3807-BE93-1F97-C6B5EDE520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902914"/>
            <a:ext cx="2976331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403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358D6-CB8F-84F1-AC97-9DECDBA6A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C96A9-C074-25BE-F530-0F6A778B5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Developments: Dynamic Range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E0863-3957-6D09-5949-0DDD4505D1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8658"/>
            <a:ext cx="523471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One solution to over-rotation is to linearise the response of the system with a 90-degree optical hybrid.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performs an optical IQ demodulation between the signal and an optical reference.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Linearises the output but can’t correct for periodic repetition from large phase shifts.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A106B3-000A-DE18-B42E-0D56933679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3C414FD-52F0-5F96-38ED-04DDF7EC2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0376" y="1593298"/>
            <a:ext cx="5404768" cy="2583803"/>
          </a:xfrm>
          <a:prstGeom prst="rect">
            <a:avLst/>
          </a:prstGeom>
        </p:spPr>
      </p:pic>
      <p:pic>
        <p:nvPicPr>
          <p:cNvPr id="11" name="Picture 10" descr="A diagram of a phase diagram&#10;&#10;Description automatically generated with medium confidence">
            <a:extLst>
              <a:ext uri="{FF2B5EF4-FFF2-40B4-BE49-F238E27FC236}">
                <a16:creationId xmlns:a16="http://schemas.microsoft.com/office/drawing/2014/main" id="{FD66CC0E-8053-4A54-E7AD-A10FFD5A4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60" y="837069"/>
            <a:ext cx="6393600" cy="5328000"/>
          </a:xfrm>
          <a:prstGeom prst="rect">
            <a:avLst/>
          </a:prstGeom>
        </p:spPr>
      </p:pic>
      <p:pic>
        <p:nvPicPr>
          <p:cNvPr id="21" name="Picture 20" descr="A diagram of a phase shift&#10;&#10;Description automatically generated with medium confidence">
            <a:extLst>
              <a:ext uri="{FF2B5EF4-FFF2-40B4-BE49-F238E27FC236}">
                <a16:creationId xmlns:a16="http://schemas.microsoft.com/office/drawing/2014/main" id="{BC932E92-93B7-7D8B-DA26-80A5A982D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960" y="836355"/>
            <a:ext cx="6393600" cy="5328000"/>
          </a:xfrm>
          <a:prstGeom prst="rect">
            <a:avLst/>
          </a:prstGeom>
        </p:spPr>
      </p:pic>
      <p:pic>
        <p:nvPicPr>
          <p:cNvPr id="19" name="Picture 18" descr="A diagram of a phase shift&#10;&#10;Description automatically generated with medium confidence">
            <a:extLst>
              <a:ext uri="{FF2B5EF4-FFF2-40B4-BE49-F238E27FC236}">
                <a16:creationId xmlns:a16="http://schemas.microsoft.com/office/drawing/2014/main" id="{DD0BDF2C-3569-6D32-7FB4-1FC9CF22CB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5960" y="836712"/>
            <a:ext cx="6393600" cy="53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58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73DFE0-6729-61BC-A472-B3A5491F13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593A5A8-A821-57B3-209F-813648410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C2B20-AF27-E778-C118-78FC4A3AD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075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00764A9-FFA3-4812-E59B-8182A7BB9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3CB2A0D-135A-1092-DCEE-A572BECAFB1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Crabbing will be used on HL-LHC bunches to increase luminosity.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Crabbing changes the bunch tilt to increase the overlap area of the two bunches.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Residual crabbing on the bunch is expected to be ~30</a:t>
            </a:r>
            <a:r>
              <a:rPr lang="el-GR" b="0" dirty="0"/>
              <a:t>μ</a:t>
            </a:r>
            <a:r>
              <a:rPr lang="en-GB" b="0" dirty="0"/>
              <a:t>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Measuring the tilt on the bunches gives difficult requirements: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Bunch intensity: 3x10</a:t>
            </a:r>
            <a:r>
              <a:rPr lang="en-GB" baseline="30000" dirty="0"/>
              <a:t>9</a:t>
            </a:r>
            <a:r>
              <a:rPr lang="en-GB" dirty="0"/>
              <a:t> – 2.2x10</a:t>
            </a:r>
            <a:r>
              <a:rPr lang="en-GB" baseline="30000" dirty="0"/>
              <a:t>11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Bunch length: ~1ns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Bandwidth: &gt;5GHz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Time resolution: 50ps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b="0" dirty="0"/>
              <a:t>Position res</a:t>
            </a:r>
            <a:r>
              <a:rPr lang="en-GB" dirty="0"/>
              <a:t>olution (Pilot/Nominal): 100/10</a:t>
            </a:r>
            <a:r>
              <a:rPr lang="el-GR" dirty="0"/>
              <a:t>μ</a:t>
            </a:r>
            <a:r>
              <a:rPr lang="en-GB" dirty="0"/>
              <a:t>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4C46D-53BE-C230-E350-D46452C7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2" descr="Crab cavities: colliding protons head-on | CERN">
            <a:extLst>
              <a:ext uri="{FF2B5EF4-FFF2-40B4-BE49-F238E27FC236}">
                <a16:creationId xmlns:a16="http://schemas.microsoft.com/office/drawing/2014/main" id="{9524F1DF-CCCE-5295-5DB4-AFD64B2CFC3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45400"/>
            <a:ext cx="5611813" cy="370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9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4E72A-732E-BDD3-ADA3-8BD7DEDDD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33012D-2E97-3954-65E7-EBC358FC34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144865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EO-BPM development so far shows promising potential for high-bandwidth development.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 prototype system shows that an EO-BPM can be build and deployed, refinement is still needed to move from an R&amp;D project to an operational system.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Review is scheduled for January 16</a:t>
            </a:r>
            <a:r>
              <a:rPr lang="en-GB" b="0" baseline="30000" dirty="0"/>
              <a:t>th </a:t>
            </a:r>
            <a:r>
              <a:rPr lang="en-GB" b="0" dirty="0"/>
              <a:t>to decide which type technology will be selected to build crab cavity diagnostics.  </a:t>
            </a:r>
          </a:p>
          <a:p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endParaRPr lang="en-GB" b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B9E0E-46A9-24DD-FA12-32362596B6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395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56A89-70C9-1764-CD20-D7F7C7402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B879506-78D1-7E90-52D2-256055CF350A}"/>
              </a:ext>
            </a:extLst>
          </p:cNvPr>
          <p:cNvSpPr txBox="1">
            <a:spLocks/>
          </p:cNvSpPr>
          <p:nvPr/>
        </p:nvSpPr>
        <p:spPr>
          <a:xfrm>
            <a:off x="0" y="2896129"/>
            <a:ext cx="12192000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4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10388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561C7D-BE31-297A-1273-3D3353B6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363124C-4A05-2271-830E-9EEC3C342B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Birefringent lithium niobate crystals undergo a linear change in refractive index when subjected to an electrical field.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The change in refractive index induces a linear phase shift in a laser passing through the crystal.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This effect has a rapid time response. COTS modulators can have an analogue bandwidth &gt;30GHz.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031DB-2358-DF20-BAF0-9658E9A398B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Free-Space Electro-Optic Modulators Tutorial">
            <a:extLst>
              <a:ext uri="{FF2B5EF4-FFF2-40B4-BE49-F238E27FC236}">
                <a16:creationId xmlns:a16="http://schemas.microsoft.com/office/drawing/2014/main" id="{0DE89A5B-2644-B62C-E9B3-124E90707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69" r="3956" b="30103"/>
          <a:stretch/>
        </p:blipFill>
        <p:spPr bwMode="auto">
          <a:xfrm>
            <a:off x="7752184" y="1027012"/>
            <a:ext cx="2988866" cy="190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776984-76B1-6AC2-58D0-EB253E3FF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5009" y="3946327"/>
            <a:ext cx="2244631" cy="92283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5C676FD-31CE-38C3-0EDB-5BAFF7AFB3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6200" y="4941168"/>
            <a:ext cx="2341207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5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D612E-FA4D-BB73-7608-89ED130B52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C4120A-D33C-C027-4CAA-4A9DE6808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94BCE-02B0-31EA-2FE7-AFD28A3F37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EB89822-455F-5118-8674-108400D6ADC8}"/>
              </a:ext>
            </a:extLst>
          </p:cNvPr>
          <p:cNvSpPr/>
          <p:nvPr/>
        </p:nvSpPr>
        <p:spPr>
          <a:xfrm>
            <a:off x="6008625" y="2595208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2560C40-10A2-317C-B868-1809CDA4C468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36B74C0-4639-006C-4AEF-5ACAFDD28D3B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C03E46B-8748-83CD-7405-8909CD02F68C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EB42F05-1B17-512C-C520-C87BCE4D9B30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39DBFE29-8687-DF48-AF70-D86E0F83B52D}"/>
              </a:ext>
            </a:extLst>
          </p:cNvPr>
          <p:cNvSpPr/>
          <p:nvPr/>
        </p:nvSpPr>
        <p:spPr>
          <a:xfrm>
            <a:off x="6008625" y="3367149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FDDAF5-7646-9087-CE37-EBF6EE04EACB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BDF0C8-684D-EF85-212F-C2A97877BF32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6">
            <a:extLst>
              <a:ext uri="{FF2B5EF4-FFF2-40B4-BE49-F238E27FC236}">
                <a16:creationId xmlns:a16="http://schemas.microsoft.com/office/drawing/2014/main" id="{7ACA074E-B7A0-EC1A-251A-F7402B089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2141447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6B139539-AAE4-0F6C-69A4-F80AE0714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4586955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0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1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DE262-CAB0-DBC5-DED3-973F1FCA0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2F5D17-26D8-AE5C-6D71-51FAD98B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B0AC4-A42E-7A1F-E0C9-F15FDCEACC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AAF8FBE-A2B9-7EB6-22DC-709AB863384D}"/>
              </a:ext>
            </a:extLst>
          </p:cNvPr>
          <p:cNvSpPr/>
          <p:nvPr/>
        </p:nvSpPr>
        <p:spPr>
          <a:xfrm>
            <a:off x="6008625" y="2595208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9C95930-0637-0908-985B-2FF16ED52C3D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CA21F3E-660B-B9DE-6A42-521345F54460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998555D-FAE9-0B85-077E-608DD1F7426C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BB8068A-A062-1BC2-C80F-A7C54D767FC4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2FE3897C-5E49-A69D-3414-47AA9A4FFB66}"/>
              </a:ext>
            </a:extLst>
          </p:cNvPr>
          <p:cNvSpPr/>
          <p:nvPr/>
        </p:nvSpPr>
        <p:spPr>
          <a:xfrm>
            <a:off x="6008625" y="3367149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590362-8374-CC0A-AC7A-143E6B0D9C3B}"/>
              </a:ext>
            </a:extLst>
          </p:cNvPr>
          <p:cNvCxnSpPr>
            <a:cxnSpLocks/>
          </p:cNvCxnSpPr>
          <p:nvPr/>
        </p:nvCxnSpPr>
        <p:spPr>
          <a:xfrm>
            <a:off x="4026013" y="2464650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BEEB847-9CFE-A62F-3C15-175716B6934F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138DF8-9641-32F7-EBBB-1E3892992D03}"/>
              </a:ext>
            </a:extLst>
          </p:cNvPr>
          <p:cNvCxnSpPr>
            <a:cxnSpLocks/>
          </p:cNvCxnSpPr>
          <p:nvPr/>
        </p:nvCxnSpPr>
        <p:spPr>
          <a:xfrm>
            <a:off x="4026013" y="4430631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196B14E-C952-CB0E-F744-1A618CC12BA0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DEBBB1E-0EC7-B937-C432-B5FAFB01CF95}"/>
              </a:ext>
            </a:extLst>
          </p:cNvPr>
          <p:cNvSpPr/>
          <p:nvPr/>
        </p:nvSpPr>
        <p:spPr>
          <a:xfrm>
            <a:off x="857363" y="3313133"/>
            <a:ext cx="1301750" cy="276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17DC9178-6BD6-5545-CC62-3B99E35C5A6B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59113" y="2464650"/>
            <a:ext cx="1934573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9E525254-15F4-414A-CD01-C4F1CFFA71A2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159113" y="3451629"/>
            <a:ext cx="1914939" cy="979002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72C07002-CEBF-D854-FA6B-5DA06D32A97C}"/>
              </a:ext>
            </a:extLst>
          </p:cNvPr>
          <p:cNvCxnSpPr>
            <a:cxnSpLocks/>
          </p:cNvCxnSpPr>
          <p:nvPr/>
        </p:nvCxnSpPr>
        <p:spPr>
          <a:xfrm>
            <a:off x="8758360" y="2464649"/>
            <a:ext cx="1915859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98C99831-8942-A614-C8D5-C72FE7BD080C}"/>
              </a:ext>
            </a:extLst>
          </p:cNvPr>
          <p:cNvCxnSpPr>
            <a:cxnSpLocks/>
          </p:cNvCxnSpPr>
          <p:nvPr/>
        </p:nvCxnSpPr>
        <p:spPr>
          <a:xfrm flipV="1">
            <a:off x="8730598" y="3451627"/>
            <a:ext cx="1889034" cy="979003"/>
          </a:xfrm>
          <a:prstGeom prst="curvedConnector3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4">
            <a:extLst>
              <a:ext uri="{FF2B5EF4-FFF2-40B4-BE49-F238E27FC236}">
                <a16:creationId xmlns:a16="http://schemas.microsoft.com/office/drawing/2014/main" id="{EEB05C8F-6298-CEA8-D623-408CA21CC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46" y="3091759"/>
            <a:ext cx="1211783" cy="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D7FDD088-073B-990C-7378-DACABD511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2141447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3017022D-C005-4B18-7EF1-25F4F4562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4586955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842495DA-8894-947D-096B-B1CFA6EB0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3313133"/>
            <a:ext cx="258126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26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FACC5-91F3-FFDF-9B53-0D74652F0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0C0CC6D-04AA-A011-A3D6-B4E65D903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8B994-D507-C62D-AE4F-70D53E637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1F74954-9BBC-5E37-CE01-8CA9E740C662}"/>
              </a:ext>
            </a:extLst>
          </p:cNvPr>
          <p:cNvSpPr/>
          <p:nvPr/>
        </p:nvSpPr>
        <p:spPr>
          <a:xfrm>
            <a:off x="6008625" y="2595208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F372F58-C911-F7CB-5CC3-0E06C912FCC1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5ED66D3-5B5A-2C5B-E140-C7DBF1089AF5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98D5C54-04F4-F2D2-FDC1-D831480F26CA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32D1FE8-2719-8142-E28A-E039D8A9933B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47129CE2-78EA-6F7D-CA72-BF34B42E29E6}"/>
              </a:ext>
            </a:extLst>
          </p:cNvPr>
          <p:cNvSpPr/>
          <p:nvPr/>
        </p:nvSpPr>
        <p:spPr>
          <a:xfrm>
            <a:off x="6008625" y="3367149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DACDE2-425C-4652-DE22-A1C2FCB7C0F7}"/>
              </a:ext>
            </a:extLst>
          </p:cNvPr>
          <p:cNvCxnSpPr>
            <a:cxnSpLocks/>
          </p:cNvCxnSpPr>
          <p:nvPr/>
        </p:nvCxnSpPr>
        <p:spPr>
          <a:xfrm>
            <a:off x="4026013" y="2464650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46C20844-BC0C-1D11-7E20-A39668414EA8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A3EB6D-FF68-3D52-E1CB-2741B85F6B7B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C42DA6-38AC-7A85-6D24-B5F7F2F89B2F}"/>
              </a:ext>
            </a:extLst>
          </p:cNvPr>
          <p:cNvSpPr/>
          <p:nvPr/>
        </p:nvSpPr>
        <p:spPr>
          <a:xfrm>
            <a:off x="857363" y="3313133"/>
            <a:ext cx="1301750" cy="276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BF5D0FBB-0D04-4FCB-B2A9-745ADF9E2338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59113" y="2464650"/>
            <a:ext cx="1934573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14F75D80-8011-99B5-D67E-FADC1474C540}"/>
              </a:ext>
            </a:extLst>
          </p:cNvPr>
          <p:cNvCxnSpPr>
            <a:cxnSpLocks/>
          </p:cNvCxnSpPr>
          <p:nvPr/>
        </p:nvCxnSpPr>
        <p:spPr>
          <a:xfrm flipV="1">
            <a:off x="4040715" y="1818245"/>
            <a:ext cx="2320749" cy="646404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40307C71-C89C-62A6-AEA3-C32217E77316}"/>
              </a:ext>
            </a:extLst>
          </p:cNvPr>
          <p:cNvCxnSpPr>
            <a:cxnSpLocks/>
          </p:cNvCxnSpPr>
          <p:nvPr/>
        </p:nvCxnSpPr>
        <p:spPr>
          <a:xfrm flipV="1">
            <a:off x="8730598" y="1835966"/>
            <a:ext cx="1814906" cy="62735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48387C51-AC58-20EE-C0CB-C4DC2AB56F9C}"/>
              </a:ext>
            </a:extLst>
          </p:cNvPr>
          <p:cNvCxnSpPr>
            <a:cxnSpLocks/>
          </p:cNvCxnSpPr>
          <p:nvPr/>
        </p:nvCxnSpPr>
        <p:spPr>
          <a:xfrm>
            <a:off x="6319095" y="1823267"/>
            <a:ext cx="4226409" cy="12698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4">
            <a:extLst>
              <a:ext uri="{FF2B5EF4-FFF2-40B4-BE49-F238E27FC236}">
                <a16:creationId xmlns:a16="http://schemas.microsoft.com/office/drawing/2014/main" id="{830F6555-0A35-FB6A-ECDF-7C25D26AC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46" y="3091759"/>
            <a:ext cx="1211783" cy="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5F2F20E9-F81F-DE5F-1E49-08742189A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2141447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B79E1518-C6B0-3C26-182C-1E9316986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4586955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>
            <a:extLst>
              <a:ext uri="{FF2B5EF4-FFF2-40B4-BE49-F238E27FC236}">
                <a16:creationId xmlns:a16="http://schemas.microsoft.com/office/drawing/2014/main" id="{DF8D7A9B-C592-74E8-ACFE-DE1DE68BA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1715964"/>
            <a:ext cx="323641" cy="24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6C1C79A-6E5D-0051-EEBD-7721752C7B6F}"/>
              </a:ext>
            </a:extLst>
          </p:cNvPr>
          <p:cNvCxnSpPr>
            <a:cxnSpLocks/>
          </p:cNvCxnSpPr>
          <p:nvPr/>
        </p:nvCxnSpPr>
        <p:spPr>
          <a:xfrm>
            <a:off x="4026013" y="4430631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C5427FED-C834-FA52-372B-46E4230E3B29}"/>
              </a:ext>
            </a:extLst>
          </p:cNvPr>
          <p:cNvCxnSpPr>
            <a:cxnSpLocks/>
          </p:cNvCxnSpPr>
          <p:nvPr/>
        </p:nvCxnSpPr>
        <p:spPr>
          <a:xfrm>
            <a:off x="2159113" y="3451629"/>
            <a:ext cx="1914939" cy="979002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DA80E87-50AA-9290-82C1-A561AAAFBEEC}"/>
              </a:ext>
            </a:extLst>
          </p:cNvPr>
          <p:cNvGrpSpPr/>
          <p:nvPr/>
        </p:nvGrpSpPr>
        <p:grpSpPr>
          <a:xfrm flipV="1">
            <a:off x="4026013" y="4429797"/>
            <a:ext cx="6504789" cy="646404"/>
            <a:chOff x="3660988" y="5188408"/>
            <a:chExt cx="6504789" cy="646404"/>
          </a:xfrm>
        </p:grpSpPr>
        <p:cxnSp>
          <p:nvCxnSpPr>
            <p:cNvPr id="35" name="Connector: Curved 34">
              <a:extLst>
                <a:ext uri="{FF2B5EF4-FFF2-40B4-BE49-F238E27FC236}">
                  <a16:creationId xmlns:a16="http://schemas.microsoft.com/office/drawing/2014/main" id="{469514B6-772B-4492-8354-C448DC003C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0988" y="5188408"/>
              <a:ext cx="2320749" cy="646404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or: Curved 35">
              <a:extLst>
                <a:ext uri="{FF2B5EF4-FFF2-40B4-BE49-F238E27FC236}">
                  <a16:creationId xmlns:a16="http://schemas.microsoft.com/office/drawing/2014/main" id="{4EE858BC-F702-C18D-F0B2-F95CD0D82E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0871" y="5206129"/>
              <a:ext cx="1814906" cy="627355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or: Curved 36">
              <a:extLst>
                <a:ext uri="{FF2B5EF4-FFF2-40B4-BE49-F238E27FC236}">
                  <a16:creationId xmlns:a16="http://schemas.microsoft.com/office/drawing/2014/main" id="{7382AB35-B1EE-0B94-1608-FC8A10EA7F8C}"/>
                </a:ext>
              </a:extLst>
            </p:cNvPr>
            <p:cNvCxnSpPr>
              <a:cxnSpLocks/>
            </p:cNvCxnSpPr>
            <p:nvPr/>
          </p:nvCxnSpPr>
          <p:spPr>
            <a:xfrm>
              <a:off x="5939368" y="5193430"/>
              <a:ext cx="4226409" cy="12698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2">
            <a:extLst>
              <a:ext uri="{FF2B5EF4-FFF2-40B4-BE49-F238E27FC236}">
                <a16:creationId xmlns:a16="http://schemas.microsoft.com/office/drawing/2014/main" id="{DED61A30-6484-C0D2-E38C-0FE9ADDD58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4955601"/>
            <a:ext cx="344065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8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E7F20-B8AA-19F2-D022-D7817927E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27BDC7-C4B3-24B8-A048-4F366246B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DA38B-2610-E881-36B1-DEBFA11495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DE708D1-C1D2-08A1-DA8B-A48E710804B4}"/>
              </a:ext>
            </a:extLst>
          </p:cNvPr>
          <p:cNvSpPr/>
          <p:nvPr/>
        </p:nvSpPr>
        <p:spPr>
          <a:xfrm>
            <a:off x="6008625" y="2595208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DF40F29-16E4-557E-9494-46B78C26E4FB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879313B-CFD5-2CA3-CE65-E6520A561577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71312FB-2101-9AB7-6C15-52BF3CAB6B0F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100654F-BB03-B30C-DF11-222072D66A36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B88090-A425-5BCC-B594-23545FF8D688}"/>
              </a:ext>
            </a:extLst>
          </p:cNvPr>
          <p:cNvSpPr/>
          <p:nvPr/>
        </p:nvSpPr>
        <p:spPr>
          <a:xfrm>
            <a:off x="6008625" y="3367149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BBD4823-ADE6-328D-160F-88CAEB9AA5FF}"/>
              </a:ext>
            </a:extLst>
          </p:cNvPr>
          <p:cNvCxnSpPr>
            <a:cxnSpLocks/>
          </p:cNvCxnSpPr>
          <p:nvPr/>
        </p:nvCxnSpPr>
        <p:spPr>
          <a:xfrm>
            <a:off x="4026013" y="2464650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729549E-7269-B6E5-6618-9D6DAB5082BC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1E44A3C-C378-212C-95A1-A47BC62ECF30}"/>
              </a:ext>
            </a:extLst>
          </p:cNvPr>
          <p:cNvCxnSpPr>
            <a:cxnSpLocks/>
          </p:cNvCxnSpPr>
          <p:nvPr/>
        </p:nvCxnSpPr>
        <p:spPr>
          <a:xfrm>
            <a:off x="4026013" y="4430631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F4BCBB4-4B00-5A35-45DE-2497E6AB88D0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9D5BED-6E8E-8ADD-5355-0497B30737AD}"/>
              </a:ext>
            </a:extLst>
          </p:cNvPr>
          <p:cNvSpPr/>
          <p:nvPr/>
        </p:nvSpPr>
        <p:spPr>
          <a:xfrm>
            <a:off x="857363" y="3313133"/>
            <a:ext cx="1301750" cy="276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A1BF05D4-CA2D-E265-4832-E2E7B85D62DC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59113" y="2464650"/>
            <a:ext cx="1934573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2BFF1272-1BB4-83B2-8377-64815C9380A4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159113" y="3451629"/>
            <a:ext cx="1914939" cy="979002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32993D02-F6DA-4FA9-AA13-0FA2D2D71110}"/>
              </a:ext>
            </a:extLst>
          </p:cNvPr>
          <p:cNvCxnSpPr>
            <a:cxnSpLocks/>
          </p:cNvCxnSpPr>
          <p:nvPr/>
        </p:nvCxnSpPr>
        <p:spPr>
          <a:xfrm>
            <a:off x="8758360" y="2464649"/>
            <a:ext cx="1915859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A0103CE2-9C3C-3995-10CA-055A04DCD368}"/>
              </a:ext>
            </a:extLst>
          </p:cNvPr>
          <p:cNvCxnSpPr>
            <a:cxnSpLocks/>
          </p:cNvCxnSpPr>
          <p:nvPr/>
        </p:nvCxnSpPr>
        <p:spPr>
          <a:xfrm flipV="1">
            <a:off x="8730598" y="3451627"/>
            <a:ext cx="1889034" cy="979003"/>
          </a:xfrm>
          <a:prstGeom prst="curvedConnector3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Curved 18">
            <a:extLst>
              <a:ext uri="{FF2B5EF4-FFF2-40B4-BE49-F238E27FC236}">
                <a16:creationId xmlns:a16="http://schemas.microsoft.com/office/drawing/2014/main" id="{D3478CD7-C645-FAEE-C60A-ECDEE06D4A43}"/>
              </a:ext>
            </a:extLst>
          </p:cNvPr>
          <p:cNvCxnSpPr>
            <a:cxnSpLocks/>
          </p:cNvCxnSpPr>
          <p:nvPr/>
        </p:nvCxnSpPr>
        <p:spPr>
          <a:xfrm flipV="1">
            <a:off x="4040715" y="1818245"/>
            <a:ext cx="2320749" cy="646404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FA7575BF-7E08-F706-82B4-D79808571EFE}"/>
              </a:ext>
            </a:extLst>
          </p:cNvPr>
          <p:cNvCxnSpPr>
            <a:cxnSpLocks/>
          </p:cNvCxnSpPr>
          <p:nvPr/>
        </p:nvCxnSpPr>
        <p:spPr>
          <a:xfrm flipV="1">
            <a:off x="8730598" y="1835966"/>
            <a:ext cx="1814906" cy="627355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Curved 20">
            <a:extLst>
              <a:ext uri="{FF2B5EF4-FFF2-40B4-BE49-F238E27FC236}">
                <a16:creationId xmlns:a16="http://schemas.microsoft.com/office/drawing/2014/main" id="{662114A0-6838-D237-271E-6812574E61CF}"/>
              </a:ext>
            </a:extLst>
          </p:cNvPr>
          <p:cNvCxnSpPr>
            <a:cxnSpLocks/>
          </p:cNvCxnSpPr>
          <p:nvPr/>
        </p:nvCxnSpPr>
        <p:spPr>
          <a:xfrm>
            <a:off x="6319095" y="1823267"/>
            <a:ext cx="4226409" cy="12698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1FE1A2A-AEA8-2BB6-3036-E2019CDBEA5D}"/>
              </a:ext>
            </a:extLst>
          </p:cNvPr>
          <p:cNvGrpSpPr/>
          <p:nvPr/>
        </p:nvGrpSpPr>
        <p:grpSpPr>
          <a:xfrm flipV="1">
            <a:off x="4026013" y="4429797"/>
            <a:ext cx="6504789" cy="646404"/>
            <a:chOff x="3660988" y="5188408"/>
            <a:chExt cx="6504789" cy="646404"/>
          </a:xfrm>
        </p:grpSpPr>
        <p:cxnSp>
          <p:nvCxnSpPr>
            <p:cNvPr id="23" name="Connector: Curved 22">
              <a:extLst>
                <a:ext uri="{FF2B5EF4-FFF2-40B4-BE49-F238E27FC236}">
                  <a16:creationId xmlns:a16="http://schemas.microsoft.com/office/drawing/2014/main" id="{6F003C6B-FA18-6017-CBD3-466CCE191E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0988" y="5188408"/>
              <a:ext cx="2320749" cy="646404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Curved 23">
              <a:extLst>
                <a:ext uri="{FF2B5EF4-FFF2-40B4-BE49-F238E27FC236}">
                  <a16:creationId xmlns:a16="http://schemas.microsoft.com/office/drawing/2014/main" id="{71B34E15-07A1-599E-E07D-FF80544F51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50871" y="5206129"/>
              <a:ext cx="1814906" cy="627355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Curved 24">
              <a:extLst>
                <a:ext uri="{FF2B5EF4-FFF2-40B4-BE49-F238E27FC236}">
                  <a16:creationId xmlns:a16="http://schemas.microsoft.com/office/drawing/2014/main" id="{9BDB8AF7-D114-B561-CA64-C95062B61EBF}"/>
                </a:ext>
              </a:extLst>
            </p:cNvPr>
            <p:cNvCxnSpPr>
              <a:cxnSpLocks/>
            </p:cNvCxnSpPr>
            <p:nvPr/>
          </p:nvCxnSpPr>
          <p:spPr>
            <a:xfrm>
              <a:off x="5939368" y="5193430"/>
              <a:ext cx="4226409" cy="12698"/>
            </a:xfrm>
            <a:prstGeom prst="curved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4">
            <a:extLst>
              <a:ext uri="{FF2B5EF4-FFF2-40B4-BE49-F238E27FC236}">
                <a16:creationId xmlns:a16="http://schemas.microsoft.com/office/drawing/2014/main" id="{4CC6223F-D17A-3830-12FB-3394E7A01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46" y="3091759"/>
            <a:ext cx="1211783" cy="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3D851F35-E8EF-6FF1-6C79-A96B86CDC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2141447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2117C2CB-B82E-A669-E2B7-77EDBDEBA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4586955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>
            <a:extLst>
              <a:ext uri="{FF2B5EF4-FFF2-40B4-BE49-F238E27FC236}">
                <a16:creationId xmlns:a16="http://schemas.microsoft.com/office/drawing/2014/main" id="{261A555A-458E-8A31-739A-1F9BBDFEA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1715964"/>
            <a:ext cx="323641" cy="24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>
            <a:extLst>
              <a:ext uri="{FF2B5EF4-FFF2-40B4-BE49-F238E27FC236}">
                <a16:creationId xmlns:a16="http://schemas.microsoft.com/office/drawing/2014/main" id="{D60AA64B-A47A-8A2E-8A56-4497F455AB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4955601"/>
            <a:ext cx="344065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F712AE98-19C9-0808-2886-3DBC551A1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3313133"/>
            <a:ext cx="258126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69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B0399-2C77-A444-B741-D0B4A42176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E3B1A86E-DE32-3ABA-165E-790AF416DC9C}"/>
              </a:ext>
            </a:extLst>
          </p:cNvPr>
          <p:cNvSpPr/>
          <p:nvPr/>
        </p:nvSpPr>
        <p:spPr>
          <a:xfrm>
            <a:off x="6008625" y="2132856"/>
            <a:ext cx="705678" cy="1712843"/>
          </a:xfrm>
          <a:prstGeom prst="ellipse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8BBE08-4429-EC63-6D0F-D96DB038A64A}"/>
              </a:ext>
            </a:extLst>
          </p:cNvPr>
          <p:cNvSpPr/>
          <p:nvPr/>
        </p:nvSpPr>
        <p:spPr>
          <a:xfrm>
            <a:off x="5620082" y="2025029"/>
            <a:ext cx="1512168" cy="567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35F950-C736-D5C3-727F-42506E019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 and Theory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86C96-B8B3-261D-4A31-713801BAB23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BA09A50-399F-9C64-F1A2-C0F5EAC31A54}"/>
              </a:ext>
            </a:extLst>
          </p:cNvPr>
          <p:cNvCxnSpPr>
            <a:cxnSpLocks/>
          </p:cNvCxnSpPr>
          <p:nvPr/>
        </p:nvCxnSpPr>
        <p:spPr>
          <a:xfrm flipV="1">
            <a:off x="4367808" y="2595208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3FC4663-989E-BDEC-DEF0-837C2A0F68AD}"/>
              </a:ext>
            </a:extLst>
          </p:cNvPr>
          <p:cNvCxnSpPr>
            <a:cxnSpLocks/>
          </p:cNvCxnSpPr>
          <p:nvPr/>
        </p:nvCxnSpPr>
        <p:spPr>
          <a:xfrm flipV="1">
            <a:off x="4367808" y="4308052"/>
            <a:ext cx="399228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11F54-829C-B87B-5008-D0E9ADDCA6AA}"/>
              </a:ext>
            </a:extLst>
          </p:cNvPr>
          <p:cNvCxnSpPr>
            <a:cxnSpLocks/>
          </p:cNvCxnSpPr>
          <p:nvPr/>
        </p:nvCxnSpPr>
        <p:spPr>
          <a:xfrm flipV="1">
            <a:off x="4367808" y="3451630"/>
            <a:ext cx="3992282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4515D4-BF9C-3466-B31A-0DD4EBD9A4A3}"/>
              </a:ext>
            </a:extLst>
          </p:cNvPr>
          <p:cNvCxnSpPr>
            <a:cxnSpLocks/>
          </p:cNvCxnSpPr>
          <p:nvPr/>
        </p:nvCxnSpPr>
        <p:spPr>
          <a:xfrm flipH="1" flipV="1">
            <a:off x="6361464" y="2638797"/>
            <a:ext cx="0" cy="1625665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6283DE0-0839-9FBA-6E93-E78E19CBE72C}"/>
              </a:ext>
            </a:extLst>
          </p:cNvPr>
          <p:cNvCxnSpPr>
            <a:cxnSpLocks/>
          </p:cNvCxnSpPr>
          <p:nvPr/>
        </p:nvCxnSpPr>
        <p:spPr>
          <a:xfrm>
            <a:off x="4026013" y="2464650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D4E3B9B-F47B-2DFD-6294-3452C86E4452}"/>
              </a:ext>
            </a:extLst>
          </p:cNvPr>
          <p:cNvSpPr/>
          <p:nvPr/>
        </p:nvSpPr>
        <p:spPr>
          <a:xfrm>
            <a:off x="6070070" y="2382100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0612D0-A074-FEFB-BD3C-116C36CDDB0C}"/>
              </a:ext>
            </a:extLst>
          </p:cNvPr>
          <p:cNvCxnSpPr>
            <a:cxnSpLocks/>
          </p:cNvCxnSpPr>
          <p:nvPr/>
        </p:nvCxnSpPr>
        <p:spPr>
          <a:xfrm>
            <a:off x="4026013" y="4430631"/>
            <a:ext cx="4749800" cy="0"/>
          </a:xfrm>
          <a:prstGeom prst="line">
            <a:avLst/>
          </a:prstGeom>
          <a:ln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0227269-AFEE-B47A-08CB-A9EA14C8469E}"/>
              </a:ext>
            </a:extLst>
          </p:cNvPr>
          <p:cNvSpPr/>
          <p:nvPr/>
        </p:nvSpPr>
        <p:spPr>
          <a:xfrm>
            <a:off x="6070070" y="4348943"/>
            <a:ext cx="582788" cy="165100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10C0DA-3D5B-50D9-BB09-9EFA1AEA3F0B}"/>
              </a:ext>
            </a:extLst>
          </p:cNvPr>
          <p:cNvSpPr/>
          <p:nvPr/>
        </p:nvSpPr>
        <p:spPr>
          <a:xfrm>
            <a:off x="857363" y="3313133"/>
            <a:ext cx="1301750" cy="276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5" name="Connector: Curved 14">
            <a:extLst>
              <a:ext uri="{FF2B5EF4-FFF2-40B4-BE49-F238E27FC236}">
                <a16:creationId xmlns:a16="http://schemas.microsoft.com/office/drawing/2014/main" id="{71B3C7C3-7FE4-FB39-C7B8-934BD120B884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2159113" y="2464650"/>
            <a:ext cx="1934573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6ECB49A1-CA7B-6EE4-5FF1-28165B1F7988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159113" y="3451629"/>
            <a:ext cx="1914939" cy="979002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Curved 16">
            <a:extLst>
              <a:ext uri="{FF2B5EF4-FFF2-40B4-BE49-F238E27FC236}">
                <a16:creationId xmlns:a16="http://schemas.microsoft.com/office/drawing/2014/main" id="{BF92C385-42B6-9202-B270-A73CCBA231B1}"/>
              </a:ext>
            </a:extLst>
          </p:cNvPr>
          <p:cNvCxnSpPr>
            <a:cxnSpLocks/>
          </p:cNvCxnSpPr>
          <p:nvPr/>
        </p:nvCxnSpPr>
        <p:spPr>
          <a:xfrm>
            <a:off x="8758360" y="2464649"/>
            <a:ext cx="1915859" cy="986979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35CBC831-CAFE-1232-CA50-8A1D1286ACA7}"/>
              </a:ext>
            </a:extLst>
          </p:cNvPr>
          <p:cNvCxnSpPr>
            <a:cxnSpLocks/>
          </p:cNvCxnSpPr>
          <p:nvPr/>
        </p:nvCxnSpPr>
        <p:spPr>
          <a:xfrm flipV="1">
            <a:off x="8730598" y="3451627"/>
            <a:ext cx="1889034" cy="979003"/>
          </a:xfrm>
          <a:prstGeom prst="curvedConnector3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4">
            <a:extLst>
              <a:ext uri="{FF2B5EF4-FFF2-40B4-BE49-F238E27FC236}">
                <a16:creationId xmlns:a16="http://schemas.microsoft.com/office/drawing/2014/main" id="{557FDFA1-FFA8-4B45-4F9F-D8129BEF5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346" y="3091759"/>
            <a:ext cx="1211783" cy="15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15B0D011-E3CA-75F0-C047-8CE2076CE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2141447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>
            <a:extLst>
              <a:ext uri="{FF2B5EF4-FFF2-40B4-BE49-F238E27FC236}">
                <a16:creationId xmlns:a16="http://schemas.microsoft.com/office/drawing/2014/main" id="{F18E42B0-AD01-DB7B-CC8F-56BBFDE96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285" y="4586955"/>
            <a:ext cx="1168358" cy="22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>
            <a:extLst>
              <a:ext uri="{FF2B5EF4-FFF2-40B4-BE49-F238E27FC236}">
                <a16:creationId xmlns:a16="http://schemas.microsoft.com/office/drawing/2014/main" id="{87A887A1-9E87-3B81-DFA4-7D3D414A8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5743" y="3313133"/>
            <a:ext cx="258126" cy="24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AE07835E-363E-DCF7-0DD4-EEF2A89F37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4684" y="4492878"/>
            <a:ext cx="967374" cy="7200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FA6049D-56D5-5CCD-3B13-288355478B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4684" y="1670254"/>
            <a:ext cx="953950" cy="7200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97ABB1CD-1F51-7ACA-67B6-E6222E76705F}"/>
              </a:ext>
            </a:extLst>
          </p:cNvPr>
          <p:cNvSpPr/>
          <p:nvPr/>
        </p:nvSpPr>
        <p:spPr>
          <a:xfrm>
            <a:off x="6008625" y="2904797"/>
            <a:ext cx="705678" cy="16896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99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Cobranding_16x9 PPT_v2024</Template>
  <TotalTime>5445</TotalTime>
  <Words>1045</Words>
  <Application>Microsoft Office PowerPoint</Application>
  <PresentationFormat>Widescreen</PresentationFormat>
  <Paragraphs>160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EO-BPM: Electro-Optical Beam Position Monitoring for HL-LHC</vt:lpstr>
      <vt:lpstr>Agenda</vt:lpstr>
      <vt:lpstr>Concept and Theory </vt:lpstr>
      <vt:lpstr>Concept and Theory </vt:lpstr>
      <vt:lpstr>Concept and Theory </vt:lpstr>
      <vt:lpstr>Concept and Theory </vt:lpstr>
      <vt:lpstr>Concept and Theory </vt:lpstr>
      <vt:lpstr>Concept and Theory </vt:lpstr>
      <vt:lpstr>Concept and Theory </vt:lpstr>
      <vt:lpstr>Concept and Theory </vt:lpstr>
      <vt:lpstr>Concept and Theory </vt:lpstr>
      <vt:lpstr>Installation</vt:lpstr>
      <vt:lpstr>Installation History</vt:lpstr>
      <vt:lpstr>Installation History: CLEAR &amp; HiRadMat</vt:lpstr>
      <vt:lpstr>SPS Installation</vt:lpstr>
      <vt:lpstr>SPS Installation</vt:lpstr>
      <vt:lpstr>SPS Installation: Raw Data</vt:lpstr>
      <vt:lpstr>SPS Installation: Raw Data</vt:lpstr>
      <vt:lpstr>SPS Installation: Position Sensitivity</vt:lpstr>
      <vt:lpstr>SPS Installation: Dynamic Range</vt:lpstr>
      <vt:lpstr>Future Developments</vt:lpstr>
      <vt:lpstr>Developments: Matching</vt:lpstr>
      <vt:lpstr>Developments: Matching</vt:lpstr>
      <vt:lpstr>Developments: Stability</vt:lpstr>
      <vt:lpstr>Developments: Stability</vt:lpstr>
      <vt:lpstr>Developments: Dynamic Range</vt:lpstr>
      <vt:lpstr>Developments: Dynamic Range</vt:lpstr>
      <vt:lpstr>Developments: Dynamic Range</vt:lpstr>
      <vt:lpstr>Conclusion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Harryman, Daniel</dc:creator>
  <cp:lastModifiedBy>Harryman, Daniel</cp:lastModifiedBy>
  <cp:revision>91</cp:revision>
  <cp:lastPrinted>2020-01-30T13:49:18Z</cp:lastPrinted>
  <dcterms:created xsi:type="dcterms:W3CDTF">2024-06-17T10:41:02Z</dcterms:created>
  <dcterms:modified xsi:type="dcterms:W3CDTF">2024-12-13T14:49:46Z</dcterms:modified>
</cp:coreProperties>
</file>