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1"/>
  </p:notesMasterIdLst>
  <p:sldIdLst>
    <p:sldId id="260" r:id="rId2"/>
    <p:sldId id="365" r:id="rId3"/>
    <p:sldId id="350" r:id="rId4"/>
    <p:sldId id="355" r:id="rId5"/>
    <p:sldId id="364" r:id="rId6"/>
    <p:sldId id="352" r:id="rId7"/>
    <p:sldId id="347" r:id="rId8"/>
    <p:sldId id="349" r:id="rId9"/>
    <p:sldId id="336" r:id="rId10"/>
    <p:sldId id="351" r:id="rId11"/>
    <p:sldId id="334" r:id="rId12"/>
    <p:sldId id="360" r:id="rId13"/>
    <p:sldId id="338" r:id="rId14"/>
    <p:sldId id="361" r:id="rId15"/>
    <p:sldId id="362" r:id="rId16"/>
    <p:sldId id="329" r:id="rId17"/>
    <p:sldId id="363" r:id="rId18"/>
    <p:sldId id="366" r:id="rId19"/>
    <p:sldId id="319" r:id="rId20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A0DCE5"/>
    <a:srgbClr val="61C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7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0-16T14:39:22.069"/>
    </inkml:context>
    <inkml:brush xml:id="br0">
      <inkml:brushProperty name="width" value="0.1" units="cm"/>
      <inkml:brushProperty name="height" value="0.6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0,'1'0,"0"0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27DC97DC-CFE2-45C2-9641-0BAB9B7F45AF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2371BAD-BD93-44A7-A9CC-5AF42DC1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7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016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754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653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227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4759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4377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3008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7514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1892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776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378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363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020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058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714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473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365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5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66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671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1190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7633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02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86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7550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585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18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78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89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85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211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4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15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69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7 November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61567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odimd.web.cern.ch/AF4KT5IaTvKPG50fkP0bWw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0.png"/><Relationship Id="rId4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Integration P42 line</a:t>
            </a:r>
            <a:br>
              <a:rPr lang="en-US" dirty="0"/>
            </a:br>
            <a:r>
              <a:rPr lang="en-US" dirty="0"/>
              <a:t>BDF-</a:t>
            </a:r>
            <a:r>
              <a:rPr lang="en-US" dirty="0" err="1"/>
              <a:t>SHiP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33480"/>
            <a:ext cx="11376026" cy="1270559"/>
          </a:xfrm>
        </p:spPr>
        <p:txBody>
          <a:bodyPr/>
          <a:lstStyle/>
          <a:p>
            <a:pPr algn="ctr"/>
            <a:r>
              <a:rPr lang="en-US" sz="1800" b="1" dirty="0"/>
              <a:t>HI-ECN3 Integration</a:t>
            </a:r>
          </a:p>
          <a:p>
            <a:pPr algn="ctr"/>
            <a:r>
              <a:rPr lang="en-US" sz="1800" dirty="0"/>
              <a:t>Beatriz Martinez Sutil (BE-EA-DC)</a:t>
            </a:r>
          </a:p>
          <a:p>
            <a:pPr algn="ctr"/>
            <a:r>
              <a:rPr lang="en-US" sz="1800" dirty="0"/>
              <a:t>07/11/2024</a:t>
            </a:r>
          </a:p>
        </p:txBody>
      </p:sp>
    </p:spTree>
    <p:extLst>
      <p:ext uri="{BB962C8B-B14F-4D97-AF65-F5344CB8AC3E}">
        <p14:creationId xmlns:p14="http://schemas.microsoft.com/office/powerpoint/2010/main" val="401735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Beam skeleton study: </a:t>
            </a:r>
            <a:r>
              <a:rPr lang="en-US" dirty="0" err="1"/>
              <a:t>SHiP</a:t>
            </a:r>
            <a:r>
              <a:rPr lang="en-US" dirty="0"/>
              <a:t> skeleton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3BB51D-8519-521F-952E-F7D8A8B1AC78}"/>
              </a:ext>
            </a:extLst>
          </p:cNvPr>
          <p:cNvSpPr txBox="1"/>
          <p:nvPr/>
        </p:nvSpPr>
        <p:spPr>
          <a:xfrm>
            <a:off x="412775" y="1718441"/>
            <a:ext cx="79923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</a:rPr>
              <a:t>Beam skeleton P42, analysis of the </a:t>
            </a:r>
            <a:r>
              <a:rPr lang="en-US" sz="3200" b="1" dirty="0" err="1">
                <a:solidFill>
                  <a:srgbClr val="000000"/>
                </a:solidFill>
              </a:rPr>
              <a:t>SHiP</a:t>
            </a:r>
            <a:r>
              <a:rPr lang="en-US" sz="3200" b="1" dirty="0">
                <a:solidFill>
                  <a:srgbClr val="000000"/>
                </a:solidFill>
              </a:rPr>
              <a:t> beam skeleton:</a:t>
            </a:r>
          </a:p>
          <a:p>
            <a:endParaRPr lang="en-US" sz="3200" b="1" dirty="0">
              <a:solidFill>
                <a:srgbClr val="000000"/>
              </a:solidFill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rgbClr val="000000"/>
                </a:solidFill>
              </a:rPr>
              <a:t>New files (</a:t>
            </a:r>
            <a:r>
              <a:rPr lang="en-US" sz="3200" b="1" dirty="0" err="1">
                <a:solidFill>
                  <a:srgbClr val="000000"/>
                </a:solidFill>
              </a:rPr>
              <a:t>madx</a:t>
            </a:r>
            <a:r>
              <a:rPr lang="en-US" sz="3200" b="1" dirty="0">
                <a:solidFill>
                  <a:srgbClr val="000000"/>
                </a:solidFill>
              </a:rPr>
              <a:t>, 2024).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200" b="1" dirty="0" err="1">
                <a:solidFill>
                  <a:srgbClr val="000000"/>
                </a:solidFill>
              </a:rPr>
              <a:t>SHiP</a:t>
            </a:r>
            <a:r>
              <a:rPr lang="en-US" sz="3200" b="1" dirty="0">
                <a:solidFill>
                  <a:srgbClr val="000000"/>
                </a:solidFill>
              </a:rPr>
              <a:t> skeleton (?).</a:t>
            </a:r>
            <a:endParaRPr lang="en-GB" sz="3200" b="1" dirty="0">
              <a:solidFill>
                <a:srgbClr val="00000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BD84045-2C00-35FC-0A4D-3AE27FAAA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9743" y="4277442"/>
            <a:ext cx="2713569" cy="1778431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FFF5D65-CB45-3A1A-74C9-2A33CBA9DA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56878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Beam skeleton study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376D457-E516-AA7A-B6A4-0E7F4CEE562A}"/>
              </a:ext>
            </a:extLst>
          </p:cNvPr>
          <p:cNvGrpSpPr/>
          <p:nvPr/>
        </p:nvGrpSpPr>
        <p:grpSpPr>
          <a:xfrm>
            <a:off x="0" y="1404657"/>
            <a:ext cx="12192000" cy="4048686"/>
            <a:chOff x="0" y="1404657"/>
            <a:chExt cx="12192000" cy="404868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A720DA4-7B23-95FD-218D-15D49DE3E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404657"/>
              <a:ext cx="12192000" cy="404868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4DE06F7-F405-2258-549F-3580AC009942}"/>
                </a:ext>
              </a:extLst>
            </p:cNvPr>
            <p:cNvSpPr txBox="1"/>
            <p:nvPr/>
          </p:nvSpPr>
          <p:spPr>
            <a:xfrm>
              <a:off x="3282461" y="3059668"/>
              <a:ext cx="154861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End of P42</a:t>
              </a:r>
              <a:endParaRPr lang="en-GB" dirty="0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E4A4E55-5C8D-8EF9-A314-7D58327B840C}"/>
                </a:ext>
              </a:extLst>
            </p:cNvPr>
            <p:cNvCxnSpPr/>
            <p:nvPr/>
          </p:nvCxnSpPr>
          <p:spPr>
            <a:xfrm>
              <a:off x="3893820" y="3429000"/>
              <a:ext cx="0" cy="38862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0DA5A83-CD8C-EC58-CAC9-83048371396C}"/>
              </a:ext>
            </a:extLst>
          </p:cNvPr>
          <p:cNvSpPr txBox="1"/>
          <p:nvPr/>
        </p:nvSpPr>
        <p:spPr>
          <a:xfrm>
            <a:off x="1265213" y="3334821"/>
            <a:ext cx="169134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Post LS3 P42 line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4EDCD2-BD0B-27A7-4FE3-BB5AD92C7D87}"/>
              </a:ext>
            </a:extLst>
          </p:cNvPr>
          <p:cNvSpPr txBox="1"/>
          <p:nvPr/>
        </p:nvSpPr>
        <p:spPr>
          <a:xfrm>
            <a:off x="1387134" y="4240193"/>
            <a:ext cx="154861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Current P42 line</a:t>
            </a:r>
            <a:endParaRPr lang="en-GB" sz="14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C6157A5-71CC-14B0-5BCB-79BA606415F8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2110888" y="3642598"/>
            <a:ext cx="159872" cy="274082"/>
          </a:xfrm>
          <a:prstGeom prst="straightConnector1">
            <a:avLst/>
          </a:prstGeom>
          <a:ln w="12700">
            <a:solidFill>
              <a:srgbClr val="F4F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992B70F-65E1-9758-620C-DCEFDEF154BE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2161443" y="4038600"/>
            <a:ext cx="231237" cy="201593"/>
          </a:xfrm>
          <a:prstGeom prst="straightConnector1">
            <a:avLst/>
          </a:prstGeom>
          <a:ln w="12700">
            <a:solidFill>
              <a:srgbClr val="F4F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BFD2DB1-9CD0-80BE-52B3-C4610F52B5FE}"/>
              </a:ext>
            </a:extLst>
          </p:cNvPr>
          <p:cNvSpPr txBox="1"/>
          <p:nvPr/>
        </p:nvSpPr>
        <p:spPr>
          <a:xfrm>
            <a:off x="4984576" y="5453385"/>
            <a:ext cx="2396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Beam Skeleton Detector vs P42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2D7FCB0-76F1-0606-BF01-8546E8BB665D}"/>
              </a:ext>
            </a:extLst>
          </p:cNvPr>
          <p:cNvSpPr txBox="1"/>
          <p:nvPr/>
        </p:nvSpPr>
        <p:spPr>
          <a:xfrm>
            <a:off x="2473074" y="5804717"/>
            <a:ext cx="671034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Beam skeleton of the detector NOT UPDATED: Needs follow up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3845B3-4B37-2264-8C6D-E03A0F5158D1}"/>
              </a:ext>
            </a:extLst>
          </p:cNvPr>
          <p:cNvSpPr txBox="1"/>
          <p:nvPr/>
        </p:nvSpPr>
        <p:spPr>
          <a:xfrm>
            <a:off x="5253150" y="4240193"/>
            <a:ext cx="17073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Current </a:t>
            </a:r>
            <a:r>
              <a:rPr lang="en-US" sz="1400" dirty="0" err="1"/>
              <a:t>SHiP</a:t>
            </a:r>
            <a:r>
              <a:rPr lang="en-US" sz="1400" dirty="0"/>
              <a:t> line</a:t>
            </a:r>
            <a:endParaRPr lang="en-GB" sz="14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00446B4-7365-C7F4-0EE8-8BCBEEAF5DFE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6106813" y="4038600"/>
            <a:ext cx="151884" cy="201593"/>
          </a:xfrm>
          <a:prstGeom prst="straightConnector1">
            <a:avLst/>
          </a:prstGeom>
          <a:ln w="12700">
            <a:solidFill>
              <a:srgbClr val="F4F3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5E36223-C496-A33B-18C8-8DBE19298C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281411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A5C33-8B30-AA3C-3E2F-9DA1C752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INDEX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14AB8E-D1B1-9924-EFA4-F9EABE8A4712}"/>
              </a:ext>
            </a:extLst>
          </p:cNvPr>
          <p:cNvSpPr txBox="1"/>
          <p:nvPr/>
        </p:nvSpPr>
        <p:spPr>
          <a:xfrm>
            <a:off x="412775" y="1393534"/>
            <a:ext cx="7527636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Beam skeleton study: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Analysis of the </a:t>
            </a:r>
            <a:r>
              <a:rPr lang="en-US" sz="2400" dirty="0" err="1">
                <a:solidFill>
                  <a:srgbClr val="000000"/>
                </a:solidFill>
              </a:rPr>
              <a:t>madx</a:t>
            </a:r>
            <a:r>
              <a:rPr lang="en-US" sz="2400" dirty="0">
                <a:solidFill>
                  <a:srgbClr val="000000"/>
                </a:solidFill>
              </a:rPr>
              <a:t> files for the current layout.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Analysis of current vs new layout in </a:t>
            </a:r>
            <a:r>
              <a:rPr lang="en-US" sz="2400" dirty="0" err="1">
                <a:solidFill>
                  <a:srgbClr val="000000"/>
                </a:solidFill>
              </a:rPr>
              <a:t>madx</a:t>
            </a:r>
            <a:r>
              <a:rPr lang="en-US" sz="2400" dirty="0">
                <a:solidFill>
                  <a:srgbClr val="000000"/>
                </a:solidFill>
              </a:rPr>
              <a:t> files.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Analysis of the new layout vs </a:t>
            </a:r>
            <a:r>
              <a:rPr lang="en-US" sz="2400" dirty="0" err="1">
                <a:solidFill>
                  <a:srgbClr val="000000"/>
                </a:solidFill>
              </a:rPr>
              <a:t>SHiP</a:t>
            </a:r>
            <a:r>
              <a:rPr lang="en-US" sz="2400" dirty="0">
                <a:solidFill>
                  <a:srgbClr val="000000"/>
                </a:solidFill>
              </a:rPr>
              <a:t> skeleton. 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P42 line changes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Changes requested.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New layout.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Integration of the new layout.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algn="l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9B4D601-6F00-E966-AA27-CD69E2AEB2DD}"/>
              </a:ext>
            </a:extLst>
          </p:cNvPr>
          <p:cNvSpPr/>
          <p:nvPr/>
        </p:nvSpPr>
        <p:spPr>
          <a:xfrm>
            <a:off x="308850" y="3176752"/>
            <a:ext cx="5006511" cy="1586022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985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Changes in the P42 layout</a:t>
            </a:r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1D1EE79-AC9F-5D38-1CD6-12217E41CF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461808"/>
              </p:ext>
            </p:extLst>
          </p:nvPr>
        </p:nvGraphicFramePr>
        <p:xfrm>
          <a:off x="464246" y="1167236"/>
          <a:ext cx="11587763" cy="4428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4062">
                  <a:extLst>
                    <a:ext uri="{9D8B030D-6E8A-4147-A177-3AD203B41FA5}">
                      <a16:colId xmlns:a16="http://schemas.microsoft.com/office/drawing/2014/main" val="19726761"/>
                    </a:ext>
                  </a:extLst>
                </a:gridCol>
                <a:gridCol w="1443181">
                  <a:extLst>
                    <a:ext uri="{9D8B030D-6E8A-4147-A177-3AD203B41FA5}">
                      <a16:colId xmlns:a16="http://schemas.microsoft.com/office/drawing/2014/main" val="863186408"/>
                    </a:ext>
                  </a:extLst>
                </a:gridCol>
                <a:gridCol w="1798940">
                  <a:extLst>
                    <a:ext uri="{9D8B030D-6E8A-4147-A177-3AD203B41FA5}">
                      <a16:colId xmlns:a16="http://schemas.microsoft.com/office/drawing/2014/main" val="468810580"/>
                    </a:ext>
                  </a:extLst>
                </a:gridCol>
                <a:gridCol w="1655395">
                  <a:extLst>
                    <a:ext uri="{9D8B030D-6E8A-4147-A177-3AD203B41FA5}">
                      <a16:colId xmlns:a16="http://schemas.microsoft.com/office/drawing/2014/main" val="542066852"/>
                    </a:ext>
                  </a:extLst>
                </a:gridCol>
                <a:gridCol w="1655395">
                  <a:extLst>
                    <a:ext uri="{9D8B030D-6E8A-4147-A177-3AD203B41FA5}">
                      <a16:colId xmlns:a16="http://schemas.microsoft.com/office/drawing/2014/main" val="3998291500"/>
                    </a:ext>
                  </a:extLst>
                </a:gridCol>
                <a:gridCol w="1655395">
                  <a:extLst>
                    <a:ext uri="{9D8B030D-6E8A-4147-A177-3AD203B41FA5}">
                      <a16:colId xmlns:a16="http://schemas.microsoft.com/office/drawing/2014/main" val="1587072924"/>
                    </a:ext>
                  </a:extLst>
                </a:gridCol>
                <a:gridCol w="1655395">
                  <a:extLst>
                    <a:ext uri="{9D8B030D-6E8A-4147-A177-3AD203B41FA5}">
                      <a16:colId xmlns:a16="http://schemas.microsoft.com/office/drawing/2014/main" val="342215209"/>
                    </a:ext>
                  </a:extLst>
                </a:gridCol>
              </a:tblGrid>
              <a:tr h="346631"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effectLst/>
                        </a:rPr>
                        <a:t>Element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>
                          <a:effectLst/>
                        </a:rPr>
                        <a:t>Original position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>
                          <a:effectLst/>
                        </a:rPr>
                        <a:t>New position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>
                          <a:effectLst/>
                        </a:rPr>
                        <a:t>Original bending angle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>
                          <a:effectLst/>
                        </a:rPr>
                        <a:t>New bending angle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>
                          <a:effectLst/>
                        </a:rPr>
                        <a:t>Original tilt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500" b="1" dirty="0">
                          <a:effectLst/>
                        </a:rPr>
                        <a:t>New tilt</a:t>
                      </a:r>
                    </a:p>
                  </a:txBody>
                  <a:tcPr marL="123825" marR="123825" marT="57150" marB="57150" anchor="ctr"/>
                </a:tc>
                <a:extLst>
                  <a:ext uri="{0D108BD9-81ED-4DB2-BD59-A6C34878D82A}">
                    <a16:rowId xmlns:a16="http://schemas.microsoft.com/office/drawing/2014/main" val="2406802599"/>
                  </a:ext>
                </a:extLst>
              </a:tr>
              <a:tr h="342168">
                <a:tc>
                  <a:txBody>
                    <a:bodyPr/>
                    <a:lstStyle/>
                    <a:p>
                      <a:r>
                        <a:rPr lang="en-GB" sz="13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MSN.X0430029</a:t>
                      </a:r>
                      <a:endParaRPr lang="en-GB" sz="13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31.030</a:t>
                      </a:r>
                      <a:endParaRPr lang="en-GB" sz="13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47.8950</a:t>
                      </a:r>
                      <a:endParaRPr lang="en-GB" sz="13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0.0028</a:t>
                      </a:r>
                      <a:endParaRPr lang="en-GB" sz="13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0.00311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-0.0002618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-0.0002618</a:t>
                      </a:r>
                    </a:p>
                  </a:txBody>
                  <a:tcPr marL="123825" marR="123825" marT="57150" marB="57150" anchor="ctr"/>
                </a:tc>
                <a:extLst>
                  <a:ext uri="{0D108BD9-81ED-4DB2-BD59-A6C34878D82A}">
                    <a16:rowId xmlns:a16="http://schemas.microsoft.com/office/drawing/2014/main" val="169048456"/>
                  </a:ext>
                </a:extLst>
              </a:tr>
              <a:tr h="597786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MSN.X0430022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24.0500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24.0500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0.0014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0.0000441 (for the 10 mm bump case)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-0.0002623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-0.0002623</a:t>
                      </a:r>
                    </a:p>
                  </a:txBody>
                  <a:tcPr marL="123825" marR="123825" marT="57150" marB="57150" anchor="ctr"/>
                </a:tc>
                <a:extLst>
                  <a:ext uri="{0D108BD9-81ED-4DB2-BD59-A6C34878D82A}">
                    <a16:rowId xmlns:a16="http://schemas.microsoft.com/office/drawing/2014/main" val="3043448895"/>
                  </a:ext>
                </a:extLst>
              </a:tr>
              <a:tr h="377209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MBNH.X0430718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720.73013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720.73013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-0.0071455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-0.0059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9.632e-05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9.632e-05</a:t>
                      </a:r>
                    </a:p>
                  </a:txBody>
                  <a:tcPr marL="123825" marR="123825" marT="57150" marB="57150" anchor="ctr"/>
                </a:tc>
                <a:extLst>
                  <a:ext uri="{0D108BD9-81ED-4DB2-BD59-A6C34878D82A}">
                    <a16:rowId xmlns:a16="http://schemas.microsoft.com/office/drawing/2014/main" val="3999430"/>
                  </a:ext>
                </a:extLst>
              </a:tr>
              <a:tr h="364995"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MBNH.X0430724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726.390146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726.390146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-0.0071455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-0.0059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0.0001617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0.0001617</a:t>
                      </a:r>
                    </a:p>
                  </a:txBody>
                  <a:tcPr marL="123825" marR="123825" marT="57150" marB="57150" anchor="ctr"/>
                </a:tc>
                <a:extLst>
                  <a:ext uri="{0D108BD9-81ED-4DB2-BD59-A6C34878D82A}">
                    <a16:rowId xmlns:a16="http://schemas.microsoft.com/office/drawing/2014/main" val="3813921699"/>
                  </a:ext>
                </a:extLst>
              </a:tr>
              <a:tr h="493606"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MBNH.X0430730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732.050148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732.050148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0.0029436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-0.001804 </a:t>
                      </a:r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(turned vertical)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0.000227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0.5 * pi</a:t>
                      </a:r>
                    </a:p>
                  </a:txBody>
                  <a:tcPr marL="123825" marR="123825" marT="57150" marB="57150" anchor="ctr"/>
                </a:tc>
                <a:extLst>
                  <a:ext uri="{0D108BD9-81ED-4DB2-BD59-A6C34878D82A}">
                    <a16:rowId xmlns:a16="http://schemas.microsoft.com/office/drawing/2014/main" val="1754178669"/>
                  </a:ext>
                </a:extLst>
              </a:tr>
              <a:tr h="388353"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MBNH.X0430735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737.710150015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Not used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0.0029436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Not used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0.0002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0.0002</a:t>
                      </a:r>
                    </a:p>
                  </a:txBody>
                  <a:tcPr marL="123825" marR="123825" marT="57150" marB="57150" anchor="ctr"/>
                </a:tc>
                <a:extLst>
                  <a:ext uri="{0D108BD9-81ED-4DB2-BD59-A6C34878D82A}">
                    <a16:rowId xmlns:a16="http://schemas.microsoft.com/office/drawing/2014/main" val="2756435673"/>
                  </a:ext>
                </a:extLst>
              </a:tr>
              <a:tr h="454954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MBNV.X0450823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825.56016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837.56016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0.006963100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-0.000111 </a:t>
                      </a:r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(turned horizontal)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1.570969525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0.0</a:t>
                      </a:r>
                    </a:p>
                  </a:txBody>
                  <a:tcPr marL="123825" marR="123825" marT="57150" marB="57150" anchor="ctr"/>
                </a:tc>
                <a:extLst>
                  <a:ext uri="{0D108BD9-81ED-4DB2-BD59-A6C34878D82A}">
                    <a16:rowId xmlns:a16="http://schemas.microsoft.com/office/drawing/2014/main" val="2768894413"/>
                  </a:ext>
                </a:extLst>
              </a:tr>
              <a:tr h="303428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MBNV.X0450829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831.220167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843.220167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0.006025400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0.007300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1.5709695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1.5709695</a:t>
                      </a:r>
                    </a:p>
                  </a:txBody>
                  <a:tcPr marL="123825" marR="123825" marT="57150" marB="57150" anchor="ctr"/>
                </a:tc>
                <a:extLst>
                  <a:ext uri="{0D108BD9-81ED-4DB2-BD59-A6C34878D82A}">
                    <a16:rowId xmlns:a16="http://schemas.microsoft.com/office/drawing/2014/main" val="483205985"/>
                  </a:ext>
                </a:extLst>
              </a:tr>
              <a:tr h="342131"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MBXGD.X0450834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835.928169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847.928169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-0.0033351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0.0033351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>
                          <a:solidFill>
                            <a:srgbClr val="000000"/>
                          </a:solidFill>
                          <a:effectLst/>
                        </a:rPr>
                        <a:t>1.5709695</a:t>
                      </a:r>
                    </a:p>
                  </a:txBody>
                  <a:tcPr marL="123825" marR="123825" marT="57150" marB="57150" anchor="ctr"/>
                </a:tc>
                <a:tc>
                  <a:txBody>
                    <a:bodyPr/>
                    <a:lstStyle/>
                    <a:p>
                      <a:r>
                        <a:rPr lang="en-GB" sz="1300" dirty="0">
                          <a:solidFill>
                            <a:srgbClr val="000000"/>
                          </a:solidFill>
                          <a:effectLst/>
                        </a:rPr>
                        <a:t>1.5709695</a:t>
                      </a:r>
                    </a:p>
                  </a:txBody>
                  <a:tcPr marL="123825" marR="123825" marT="57150" marB="57150" anchor="ctr"/>
                </a:tc>
                <a:extLst>
                  <a:ext uri="{0D108BD9-81ED-4DB2-BD59-A6C34878D82A}">
                    <a16:rowId xmlns:a16="http://schemas.microsoft.com/office/drawing/2014/main" val="70464113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C2B3B09-9A40-C40D-66EB-1B80B16FC42C}"/>
              </a:ext>
            </a:extLst>
          </p:cNvPr>
          <p:cNvSpPr txBox="1"/>
          <p:nvPr/>
        </p:nvSpPr>
        <p:spPr>
          <a:xfrm>
            <a:off x="3900792" y="6001528"/>
            <a:ext cx="45849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hlinkClick r:id="rId3"/>
              </a:rPr>
              <a:t>BDF / </a:t>
            </a:r>
            <a:r>
              <a:rPr lang="en-GB" dirty="0" err="1">
                <a:hlinkClick r:id="rId3"/>
              </a:rPr>
              <a:t>SHiP</a:t>
            </a:r>
            <a:r>
              <a:rPr lang="en-GB" dirty="0">
                <a:hlinkClick r:id="rId3"/>
              </a:rPr>
              <a:t> line design - </a:t>
            </a:r>
            <a:r>
              <a:rPr lang="en-GB" dirty="0" err="1">
                <a:hlinkClick r:id="rId3"/>
              </a:rPr>
              <a:t>CodiMD</a:t>
            </a:r>
            <a:r>
              <a:rPr lang="en-GB" dirty="0">
                <a:hlinkClick r:id="rId3"/>
              </a:rPr>
              <a:t> (cern.ch)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7F6603-624E-D427-D16F-C128F541428B}"/>
              </a:ext>
            </a:extLst>
          </p:cNvPr>
          <p:cNvSpPr txBox="1"/>
          <p:nvPr/>
        </p:nvSpPr>
        <p:spPr>
          <a:xfrm>
            <a:off x="5105254" y="5696302"/>
            <a:ext cx="1391055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62626"/>
                </a:solidFill>
                <a:effectLst/>
                <a:latin typeface="Segoe UI" panose="020B0502040204020203" pitchFamily="34" charset="0"/>
              </a:rPr>
              <a:t>Dipanwita Banerjee</a:t>
            </a:r>
            <a:endParaRPr lang="en-GB" sz="1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74DBA8-8F91-BC8E-13D0-6B1BE3C86625}"/>
              </a:ext>
            </a:extLst>
          </p:cNvPr>
          <p:cNvSpPr/>
          <p:nvPr/>
        </p:nvSpPr>
        <p:spPr>
          <a:xfrm>
            <a:off x="412775" y="2743200"/>
            <a:ext cx="11688434" cy="209681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E353EB-2E0A-0A6A-1626-59E114F2609D}"/>
              </a:ext>
            </a:extLst>
          </p:cNvPr>
          <p:cNvSpPr/>
          <p:nvPr/>
        </p:nvSpPr>
        <p:spPr>
          <a:xfrm>
            <a:off x="412775" y="4907902"/>
            <a:ext cx="11688434" cy="6878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10D068-C01A-CC6C-54EA-E10C73AF6162}"/>
              </a:ext>
            </a:extLst>
          </p:cNvPr>
          <p:cNvSpPr txBox="1"/>
          <p:nvPr/>
        </p:nvSpPr>
        <p:spPr>
          <a:xfrm rot="16200000">
            <a:off x="-208072" y="3721947"/>
            <a:ext cx="8628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TDC85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45D00F-617E-09D5-659D-F5D73AAD192E}"/>
              </a:ext>
            </a:extLst>
          </p:cNvPr>
          <p:cNvSpPr txBox="1"/>
          <p:nvPr/>
        </p:nvSpPr>
        <p:spPr>
          <a:xfrm rot="16200000">
            <a:off x="-208073" y="5025807"/>
            <a:ext cx="8628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TCC8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1EC548-30C5-0BE5-D2C9-296FB4AD1258}"/>
              </a:ext>
            </a:extLst>
          </p:cNvPr>
          <p:cNvSpPr/>
          <p:nvPr/>
        </p:nvSpPr>
        <p:spPr>
          <a:xfrm>
            <a:off x="412775" y="1703884"/>
            <a:ext cx="11688434" cy="979036"/>
          </a:xfrm>
          <a:prstGeom prst="rect">
            <a:avLst/>
          </a:prstGeom>
          <a:noFill/>
          <a:ln w="28575">
            <a:solidFill>
              <a:srgbClr val="A0DCE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BE5150-5551-420D-83C0-12A27A6A8CD4}"/>
              </a:ext>
            </a:extLst>
          </p:cNvPr>
          <p:cNvSpPr txBox="1"/>
          <p:nvPr/>
        </p:nvSpPr>
        <p:spPr>
          <a:xfrm rot="16200000">
            <a:off x="-208073" y="2018969"/>
            <a:ext cx="8628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TCC2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FD86BFD3-761F-ADF6-7C41-037168BE97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  <p:sp>
        <p:nvSpPr>
          <p:cNvPr id="17" name="Arrow: Bent-Up 16">
            <a:extLst>
              <a:ext uri="{FF2B5EF4-FFF2-40B4-BE49-F238E27FC236}">
                <a16:creationId xmlns:a16="http://schemas.microsoft.com/office/drawing/2014/main" id="{8D5A5FC0-EF1B-01C0-4103-9F03ED8E20EB}"/>
              </a:ext>
            </a:extLst>
          </p:cNvPr>
          <p:cNvSpPr/>
          <p:nvPr/>
        </p:nvSpPr>
        <p:spPr>
          <a:xfrm rot="10800000">
            <a:off x="113771" y="2722275"/>
            <a:ext cx="214672" cy="286682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98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layout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B25AC33-325F-13AD-2645-74E72AC5DF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54F590-2FCB-502F-92AD-6D97B77BD8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831"/>
          <a:stretch/>
        </p:blipFill>
        <p:spPr>
          <a:xfrm>
            <a:off x="0" y="1098689"/>
            <a:ext cx="12192000" cy="10657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BC4271-8EE6-8DD4-5CCD-CDCAE36FD3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1077" b="20626"/>
          <a:stretch/>
        </p:blipFill>
        <p:spPr>
          <a:xfrm>
            <a:off x="0" y="2164431"/>
            <a:ext cx="12192000" cy="457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EB66D82-F395-7122-D043-301693ED60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60332"/>
            <a:ext cx="12192000" cy="14035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DF9BA2-4A29-1934-2AF0-2361D9F14E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23838" b="9724"/>
          <a:stretch/>
        </p:blipFill>
        <p:spPr>
          <a:xfrm>
            <a:off x="0" y="3988531"/>
            <a:ext cx="12192000" cy="11663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A7D6C40-57A3-2CED-3A7E-CD6142A0CE7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900" b="2474"/>
          <a:stretch/>
        </p:blipFill>
        <p:spPr>
          <a:xfrm>
            <a:off x="0" y="5091851"/>
            <a:ext cx="8902762" cy="120033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31595F4-F73E-140A-CF8E-F2DFA90BBBE7}"/>
              </a:ext>
            </a:extLst>
          </p:cNvPr>
          <p:cNvSpPr txBox="1"/>
          <p:nvPr/>
        </p:nvSpPr>
        <p:spPr>
          <a:xfrm>
            <a:off x="683951" y="1074532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MBNH.X0430718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6723979-817E-D611-91F6-2DA87EF5B79C}"/>
              </a:ext>
            </a:extLst>
          </p:cNvPr>
          <p:cNvSpPr txBox="1"/>
          <p:nvPr/>
        </p:nvSpPr>
        <p:spPr>
          <a:xfrm>
            <a:off x="3634731" y="1067861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MBNH.X0430724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6853AAD-FBDE-CF32-11D2-4CFB925BBF16}"/>
              </a:ext>
            </a:extLst>
          </p:cNvPr>
          <p:cNvSpPr txBox="1"/>
          <p:nvPr/>
        </p:nvSpPr>
        <p:spPr>
          <a:xfrm>
            <a:off x="6393696" y="1027850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</a:t>
            </a:r>
            <a:r>
              <a:rPr lang="en-GB" sz="1300" dirty="0">
                <a:solidFill>
                  <a:srgbClr val="FF0000"/>
                </a:solidFill>
              </a:rPr>
              <a:t>V</a:t>
            </a:r>
            <a:r>
              <a:rPr lang="en-GB" sz="1300" dirty="0">
                <a:solidFill>
                  <a:srgbClr val="000000"/>
                </a:solidFill>
              </a:rPr>
              <a:t>.X0430730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9E64777-7EEC-25FD-B387-80C758021BDF}"/>
              </a:ext>
            </a:extLst>
          </p:cNvPr>
          <p:cNvSpPr txBox="1"/>
          <p:nvPr/>
        </p:nvSpPr>
        <p:spPr>
          <a:xfrm>
            <a:off x="91041" y="199888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BSP.X0430769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BE4FD8-0F4C-6921-9096-91703E90AEAF}"/>
              </a:ext>
            </a:extLst>
          </p:cNvPr>
          <p:cNvSpPr txBox="1"/>
          <p:nvPr/>
        </p:nvSpPr>
        <p:spPr>
          <a:xfrm>
            <a:off x="9010772" y="1931736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MBNH.X0450792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7DED9F-0B7D-2727-D42B-5EF834D506C1}"/>
              </a:ext>
            </a:extLst>
          </p:cNvPr>
          <p:cNvSpPr txBox="1"/>
          <p:nvPr/>
        </p:nvSpPr>
        <p:spPr>
          <a:xfrm>
            <a:off x="10601386" y="1938312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MBNH.X0450795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7C46B4-E808-666B-795C-CB33C72439F3}"/>
              </a:ext>
            </a:extLst>
          </p:cNvPr>
          <p:cNvSpPr txBox="1"/>
          <p:nvPr/>
        </p:nvSpPr>
        <p:spPr>
          <a:xfrm>
            <a:off x="1845670" y="257004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MBNH.X0450814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F21F3D3-E66B-1E97-4FA3-ED288BD50CD8}"/>
              </a:ext>
            </a:extLst>
          </p:cNvPr>
          <p:cNvSpPr txBox="1"/>
          <p:nvPr/>
        </p:nvSpPr>
        <p:spPr>
          <a:xfrm>
            <a:off x="5134304" y="249189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MBNH.X0450817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8E945A3-0692-1F47-D375-B095012449EE}"/>
              </a:ext>
            </a:extLst>
          </p:cNvPr>
          <p:cNvSpPr txBox="1"/>
          <p:nvPr/>
        </p:nvSpPr>
        <p:spPr>
          <a:xfrm>
            <a:off x="7237651" y="2550619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BSM.X0450819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D7114E-1C5A-34C7-9DBF-FEE0766D0079}"/>
              </a:ext>
            </a:extLst>
          </p:cNvPr>
          <p:cNvSpPr txBox="1"/>
          <p:nvPr/>
        </p:nvSpPr>
        <p:spPr>
          <a:xfrm>
            <a:off x="9109290" y="947805"/>
            <a:ext cx="235538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FF0000"/>
                </a:solidFill>
              </a:rPr>
              <a:t>MBNH.X0430735 removed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A00D980-4079-439D-975F-CD653D0921C4}"/>
              </a:ext>
            </a:extLst>
          </p:cNvPr>
          <p:cNvSpPr txBox="1"/>
          <p:nvPr/>
        </p:nvSpPr>
        <p:spPr>
          <a:xfrm>
            <a:off x="10157989" y="5759311"/>
            <a:ext cx="13469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Old layout</a:t>
            </a:r>
            <a:endParaRPr lang="en-GB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6A0583-F558-6676-08B9-13ADD96D08D5}"/>
              </a:ext>
            </a:extLst>
          </p:cNvPr>
          <p:cNvSpPr txBox="1"/>
          <p:nvPr/>
        </p:nvSpPr>
        <p:spPr>
          <a:xfrm>
            <a:off x="1433737" y="2022927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 QNL.X0450770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4F12419-0D03-69E4-3EDA-8C8A862D3EBE}"/>
              </a:ext>
            </a:extLst>
          </p:cNvPr>
          <p:cNvSpPr txBox="1"/>
          <p:nvPr/>
        </p:nvSpPr>
        <p:spPr>
          <a:xfrm>
            <a:off x="8518998" y="2473675"/>
            <a:ext cx="16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sz="1300" dirty="0">
                <a:solidFill>
                  <a:srgbClr val="000000"/>
                </a:solidFill>
              </a:rPr>
              <a:t>MCXCA.X0450820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73FA01-6BB8-B545-30C3-F97471B3600B}"/>
              </a:ext>
            </a:extLst>
          </p:cNvPr>
          <p:cNvSpPr txBox="1"/>
          <p:nvPr/>
        </p:nvSpPr>
        <p:spPr>
          <a:xfrm>
            <a:off x="9323586" y="2753286"/>
            <a:ext cx="29699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FF0000"/>
                </a:solidFill>
              </a:rPr>
              <a:t>Shifted </a:t>
            </a:r>
            <a:r>
              <a:rPr lang="en-GB" sz="1400" b="0" i="0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~</a:t>
            </a:r>
            <a:r>
              <a:rPr lang="en-GB" sz="1300" dirty="0">
                <a:solidFill>
                  <a:srgbClr val="FF0000"/>
                </a:solidFill>
              </a:rPr>
              <a:t>12m from MBNV.X0450823</a:t>
            </a:r>
          </a:p>
        </p:txBody>
      </p:sp>
      <p:sp>
        <p:nvSpPr>
          <p:cNvPr id="39" name="AutoShape 2" descr="{\displaystyle \sim }">
            <a:extLst>
              <a:ext uri="{FF2B5EF4-FFF2-40B4-BE49-F238E27FC236}">
                <a16:creationId xmlns:a16="http://schemas.microsoft.com/office/drawing/2014/main" id="{517AA0C4-BE92-42F6-C896-6889B0B3B0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B4E0CFF-DF33-1B6E-3F9D-0A723C335F6D}"/>
              </a:ext>
            </a:extLst>
          </p:cNvPr>
          <p:cNvSpPr txBox="1"/>
          <p:nvPr/>
        </p:nvSpPr>
        <p:spPr>
          <a:xfrm>
            <a:off x="7799928" y="3936002"/>
            <a:ext cx="3082139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</a:t>
            </a:r>
            <a:r>
              <a:rPr lang="en-GB" sz="1300" dirty="0">
                <a:solidFill>
                  <a:srgbClr val="FF0000"/>
                </a:solidFill>
              </a:rPr>
              <a:t>H</a:t>
            </a:r>
            <a:r>
              <a:rPr lang="en-GB" sz="1300" dirty="0">
                <a:solidFill>
                  <a:srgbClr val="000000"/>
                </a:solidFill>
              </a:rPr>
              <a:t>.X0450835 </a:t>
            </a:r>
            <a:r>
              <a:rPr lang="en-GB" sz="1300" dirty="0">
                <a:solidFill>
                  <a:srgbClr val="FF0000"/>
                </a:solidFill>
              </a:rPr>
              <a:t>(MBNV.X0450823)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B5AF9A3-71D6-E5FF-275B-669FD24D5E0F}"/>
              </a:ext>
            </a:extLst>
          </p:cNvPr>
          <p:cNvSpPr txBox="1"/>
          <p:nvPr/>
        </p:nvSpPr>
        <p:spPr>
          <a:xfrm>
            <a:off x="2135158" y="5121978"/>
            <a:ext cx="1499573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MBNH.X0450840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B215CA8-52F6-9D78-35B6-3DC88307E81D}"/>
              </a:ext>
            </a:extLst>
          </p:cNvPr>
          <p:cNvSpPr txBox="1"/>
          <p:nvPr/>
        </p:nvSpPr>
        <p:spPr>
          <a:xfrm>
            <a:off x="6199438" y="4991394"/>
            <a:ext cx="160049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MBXGD.X0450846</a:t>
            </a:r>
          </a:p>
        </p:txBody>
      </p:sp>
    </p:spTree>
    <p:extLst>
      <p:ext uri="{BB962C8B-B14F-4D97-AF65-F5344CB8AC3E}">
        <p14:creationId xmlns:p14="http://schemas.microsoft.com/office/powerpoint/2010/main" val="3216052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Integration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56BFC0-75E3-E020-1C62-DE848BEDD4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11" r="14715" b="1"/>
          <a:stretch/>
        </p:blipFill>
        <p:spPr>
          <a:xfrm>
            <a:off x="403200" y="967618"/>
            <a:ext cx="3708400" cy="3779837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FB0A6F-32F0-E5A6-B752-DBC9B80F68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5936" r="7261" b="-3"/>
          <a:stretch/>
        </p:blipFill>
        <p:spPr>
          <a:xfrm>
            <a:off x="8070824" y="962855"/>
            <a:ext cx="3713187" cy="3779837"/>
          </a:xfrm>
          <a:prstGeom prst="rect">
            <a:avLst/>
          </a:prstGeom>
          <a:noFill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78E54D-0C7F-8EDE-AA24-9BDB07CE9A6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405" r="17995" b="2"/>
          <a:stretch/>
        </p:blipFill>
        <p:spPr>
          <a:xfrm>
            <a:off x="4249059" y="976582"/>
            <a:ext cx="3708400" cy="3779837"/>
          </a:xfrm>
          <a:prstGeom prst="rect">
            <a:avLst/>
          </a:prstGeom>
          <a:noFill/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B25AC33-325F-13AD-2645-74E72AC5DFCE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7th November </a:t>
            </a:r>
            <a:r>
              <a:rPr kumimoji="0" lang="en-US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928C2ED-E8E7-3693-2017-D507525257B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7939" b="7378"/>
          <a:stretch/>
        </p:blipFill>
        <p:spPr>
          <a:xfrm>
            <a:off x="0" y="4868386"/>
            <a:ext cx="12192000" cy="147423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D8DDC20-6B5A-E00C-0756-19D6F632A191}"/>
              </a:ext>
            </a:extLst>
          </p:cNvPr>
          <p:cNvSpPr txBox="1"/>
          <p:nvPr/>
        </p:nvSpPr>
        <p:spPr>
          <a:xfrm>
            <a:off x="4933293" y="470799"/>
            <a:ext cx="2325413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00000"/>
                </a:solidFill>
              </a:rPr>
              <a:t>Integration: </a:t>
            </a:r>
            <a:r>
              <a:rPr lang="en-US" sz="1300" b="1" dirty="0">
                <a:solidFill>
                  <a:srgbClr val="000000"/>
                </a:solidFill>
              </a:rPr>
              <a:t>ST950060_01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300" dirty="0">
                <a:solidFill>
                  <a:srgbClr val="000000"/>
                </a:solidFill>
              </a:rPr>
              <a:t>Layout: </a:t>
            </a:r>
            <a:r>
              <a:rPr lang="en-US" sz="1300" b="1" dirty="0">
                <a:solidFill>
                  <a:srgbClr val="000000"/>
                </a:solidFill>
              </a:rPr>
              <a:t>ST194012_01</a:t>
            </a:r>
            <a:endParaRPr lang="en-GB" sz="13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543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Integration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76454AF-FD12-5432-A18B-57A033501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3840"/>
            <a:ext cx="12192000" cy="5078342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B25AC33-325F-13AD-2645-74E72AC5DF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130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Integration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B25AC33-325F-13AD-2645-74E72AC5DF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FC9C31A-9101-7E36-8487-0EC0EAA91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1974"/>
            <a:ext cx="12192000" cy="33850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F8B3D2-7E86-7D75-DBBD-61E649C0082F}"/>
              </a:ext>
            </a:extLst>
          </p:cNvPr>
          <p:cNvSpPr txBox="1"/>
          <p:nvPr/>
        </p:nvSpPr>
        <p:spPr>
          <a:xfrm>
            <a:off x="5831840" y="2824480"/>
            <a:ext cx="8263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Bridge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AA6499-3E78-4E78-58CE-0418923B2AFE}"/>
              </a:ext>
            </a:extLst>
          </p:cNvPr>
          <p:cNvSpPr txBox="1"/>
          <p:nvPr/>
        </p:nvSpPr>
        <p:spPr>
          <a:xfrm>
            <a:off x="4642243" y="2608488"/>
            <a:ext cx="8263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River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D65C5A-B257-D186-4347-A5EA01C99AD2}"/>
              </a:ext>
            </a:extLst>
          </p:cNvPr>
          <p:cNvSpPr txBox="1"/>
          <p:nvPr/>
        </p:nvSpPr>
        <p:spPr>
          <a:xfrm>
            <a:off x="2574099" y="3290500"/>
            <a:ext cx="82634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Ramp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4F5C6C-9D9A-2F76-7F10-F68716AEB2D2}"/>
              </a:ext>
            </a:extLst>
          </p:cNvPr>
          <p:cNvSpPr txBox="1"/>
          <p:nvPr/>
        </p:nvSpPr>
        <p:spPr>
          <a:xfrm>
            <a:off x="3618129" y="5593468"/>
            <a:ext cx="544035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00" dirty="0">
                <a:solidFill>
                  <a:srgbClr val="000000"/>
                </a:solidFill>
              </a:rPr>
              <a:t>North area soil mesh – ST1949012_01</a:t>
            </a:r>
          </a:p>
          <a:p>
            <a:pPr algn="ctr"/>
            <a:r>
              <a:rPr lang="en-US" sz="1500" dirty="0" err="1">
                <a:solidFill>
                  <a:srgbClr val="000000"/>
                </a:solidFill>
              </a:rPr>
              <a:t>K.Buffet</a:t>
            </a:r>
            <a:endParaRPr lang="en-GB" sz="1500" dirty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F5E0F67-2D17-D3CE-129C-30A1A360EEAB}"/>
              </a:ext>
            </a:extLst>
          </p:cNvPr>
          <p:cNvCxnSpPr>
            <a:cxnSpLocks/>
          </p:cNvCxnSpPr>
          <p:nvPr/>
        </p:nvCxnSpPr>
        <p:spPr>
          <a:xfrm flipH="1">
            <a:off x="2335338" y="3567499"/>
            <a:ext cx="238761" cy="180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A3FE08B-1849-8D80-375C-57FF072CF36B}"/>
              </a:ext>
            </a:extLst>
          </p:cNvPr>
          <p:cNvCxnSpPr>
            <a:cxnSpLocks/>
          </p:cNvCxnSpPr>
          <p:nvPr/>
        </p:nvCxnSpPr>
        <p:spPr>
          <a:xfrm>
            <a:off x="5183793" y="2780846"/>
            <a:ext cx="284797" cy="4910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76D9BC7-2556-70FA-98AA-388DC23693E8}"/>
              </a:ext>
            </a:extLst>
          </p:cNvPr>
          <p:cNvCxnSpPr>
            <a:cxnSpLocks/>
          </p:cNvCxnSpPr>
          <p:nvPr/>
        </p:nvCxnSpPr>
        <p:spPr>
          <a:xfrm>
            <a:off x="6245013" y="3159065"/>
            <a:ext cx="93291" cy="904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2616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Integration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B25AC33-325F-13AD-2645-74E72AC5DF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1425C8-0BAD-97C4-6D5C-271D53E3EE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6763" y="1612253"/>
            <a:ext cx="4201468" cy="31768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ACA9DF-22B3-F1AB-C284-503212D528C0}"/>
              </a:ext>
            </a:extLst>
          </p:cNvPr>
          <p:cNvSpPr txBox="1"/>
          <p:nvPr/>
        </p:nvSpPr>
        <p:spPr>
          <a:xfrm>
            <a:off x="7491156" y="4998067"/>
            <a:ext cx="4540769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Bridge on top of MBNH.X0450792 and MBNH.X0450795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0224408-7932-ED35-AC3C-F951D314410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925"/>
          <a:stretch/>
        </p:blipFill>
        <p:spPr>
          <a:xfrm>
            <a:off x="92232" y="1424531"/>
            <a:ext cx="6401676" cy="324316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D0CAB36-7BB1-C42A-6BF5-562CF394E4F0}"/>
              </a:ext>
            </a:extLst>
          </p:cNvPr>
          <p:cNvSpPr txBox="1"/>
          <p:nvPr/>
        </p:nvSpPr>
        <p:spPr>
          <a:xfrm>
            <a:off x="2279711" y="4891282"/>
            <a:ext cx="202671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300" dirty="0">
                <a:solidFill>
                  <a:srgbClr val="000000"/>
                </a:solidFill>
              </a:rPr>
              <a:t>Ramp on top of shielding</a:t>
            </a:r>
          </a:p>
        </p:txBody>
      </p:sp>
    </p:spTree>
    <p:extLst>
      <p:ext uri="{BB962C8B-B14F-4D97-AF65-F5344CB8AC3E}">
        <p14:creationId xmlns:p14="http://schemas.microsoft.com/office/powerpoint/2010/main" val="4243939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CEFDC-836A-4FF0-88A7-4E62868BE83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05575"/>
            <a:ext cx="788988" cy="238125"/>
          </a:xfrm>
        </p:spPr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25506-FB81-4842-822C-D0CEAA06595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510338"/>
            <a:ext cx="681037" cy="238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3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A5C33-8B30-AA3C-3E2F-9DA1C752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INDEX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14AB8E-D1B1-9924-EFA4-F9EABE8A4712}"/>
              </a:ext>
            </a:extLst>
          </p:cNvPr>
          <p:cNvSpPr txBox="1"/>
          <p:nvPr/>
        </p:nvSpPr>
        <p:spPr>
          <a:xfrm>
            <a:off x="412775" y="1393534"/>
            <a:ext cx="7527636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Beam skeleton study: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Analysis of the </a:t>
            </a:r>
            <a:r>
              <a:rPr lang="en-US" sz="2400" dirty="0" err="1">
                <a:solidFill>
                  <a:srgbClr val="000000"/>
                </a:solidFill>
              </a:rPr>
              <a:t>madx</a:t>
            </a:r>
            <a:r>
              <a:rPr lang="en-US" sz="2400" dirty="0">
                <a:solidFill>
                  <a:srgbClr val="000000"/>
                </a:solidFill>
              </a:rPr>
              <a:t> files for the current layout.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Analysis of current vs new layout in </a:t>
            </a:r>
            <a:r>
              <a:rPr lang="en-US" sz="2400" dirty="0" err="1">
                <a:solidFill>
                  <a:srgbClr val="000000"/>
                </a:solidFill>
              </a:rPr>
              <a:t>madx</a:t>
            </a:r>
            <a:r>
              <a:rPr lang="en-US" sz="2400" dirty="0">
                <a:solidFill>
                  <a:srgbClr val="000000"/>
                </a:solidFill>
              </a:rPr>
              <a:t> files.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Analysis of the new layout vs </a:t>
            </a:r>
            <a:r>
              <a:rPr lang="en-US" sz="2400" dirty="0" err="1">
                <a:solidFill>
                  <a:srgbClr val="000000"/>
                </a:solidFill>
              </a:rPr>
              <a:t>SHiP</a:t>
            </a:r>
            <a:r>
              <a:rPr lang="en-US" sz="2400" dirty="0">
                <a:solidFill>
                  <a:srgbClr val="000000"/>
                </a:solidFill>
              </a:rPr>
              <a:t> skeleton. 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P42 line changes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Changes requested.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New layout.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Integration of the new layout.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algn="l"/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34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Introduction: Definition of the P42 line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B94B0EB-DAC7-646B-C3CE-233BC0E9C40D}"/>
              </a:ext>
            </a:extLst>
          </p:cNvPr>
          <p:cNvGrpSpPr/>
          <p:nvPr/>
        </p:nvGrpSpPr>
        <p:grpSpPr>
          <a:xfrm>
            <a:off x="-16188" y="1385965"/>
            <a:ext cx="12208188" cy="4553479"/>
            <a:chOff x="-16188" y="1385965"/>
            <a:chExt cx="12208188" cy="455347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4752E91-8F4D-AD0F-8DA8-12F0E4F283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80" r="926"/>
            <a:stretch/>
          </p:blipFill>
          <p:spPr>
            <a:xfrm>
              <a:off x="-16188" y="1385965"/>
              <a:ext cx="12208188" cy="4553479"/>
            </a:xfrm>
            <a:prstGeom prst="rect">
              <a:avLst/>
            </a:prstGeom>
            <a:ln w="12700">
              <a:noFill/>
            </a:ln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86DA3C5-D2DD-B163-B131-49CBA76147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28039" y="1744411"/>
              <a:ext cx="428005" cy="660238"/>
            </a:xfrm>
            <a:prstGeom prst="line">
              <a:avLst/>
            </a:prstGeom>
            <a:ln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76E85BE9-51B6-3A7E-5840-F6C255CC332D}"/>
                </a:ext>
              </a:extLst>
            </p:cNvPr>
            <p:cNvCxnSpPr>
              <a:cxnSpLocks/>
            </p:cNvCxnSpPr>
            <p:nvPr/>
          </p:nvCxnSpPr>
          <p:spPr>
            <a:xfrm>
              <a:off x="3968750" y="1757174"/>
              <a:ext cx="5067871" cy="2054615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CB1F86D-84EB-B3D9-F0AC-1B90AC0A55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05418" y="3811789"/>
              <a:ext cx="231203" cy="37626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03A0362-59DD-8E45-D3A4-3100C8B7550F}"/>
                </a:ext>
              </a:extLst>
            </p:cNvPr>
            <p:cNvSpPr txBox="1"/>
            <p:nvPr/>
          </p:nvSpPr>
          <p:spPr>
            <a:xfrm rot="1412736">
              <a:off x="5645149" y="2222500"/>
              <a:ext cx="62865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>
                  <a:solidFill>
                    <a:srgbClr val="000000"/>
                  </a:solidFill>
                </a:rPr>
                <a:t>∼1km</a:t>
              </a:r>
            </a:p>
          </p:txBody>
        </p:sp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3D007298-3664-FF86-2D41-1B24E557015A}"/>
                    </a:ext>
                  </a:extLst>
                </p14:cNvPr>
                <p14:cNvContentPartPr/>
                <p14:nvPr/>
              </p14:nvContentPartPr>
              <p14:xfrm>
                <a:off x="3828072" y="2619901"/>
                <a:ext cx="1080" cy="3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6A07B9FC-4F15-84EE-537C-6EDA6C731EA9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810432" y="2511901"/>
                  <a:ext cx="36720" cy="21600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3CCF7EB-6938-E06C-88E2-43C13EA67EDD}"/>
                </a:ext>
              </a:extLst>
            </p:cNvPr>
            <p:cNvSpPr/>
            <p:nvPr/>
          </p:nvSpPr>
          <p:spPr>
            <a:xfrm rot="1326992">
              <a:off x="3662923" y="2665820"/>
              <a:ext cx="360561" cy="45719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951654E-367D-7FE6-6973-A00D5EC9BF37}"/>
                </a:ext>
              </a:extLst>
            </p:cNvPr>
            <p:cNvSpPr/>
            <p:nvPr/>
          </p:nvSpPr>
          <p:spPr>
            <a:xfrm rot="1326992">
              <a:off x="3973473" y="2720576"/>
              <a:ext cx="105544" cy="45719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51B2304-BE7C-FF64-AF7A-C27684090B03}"/>
                </a:ext>
              </a:extLst>
            </p:cNvPr>
            <p:cNvSpPr/>
            <p:nvPr/>
          </p:nvSpPr>
          <p:spPr>
            <a:xfrm rot="362117">
              <a:off x="4045363" y="2756211"/>
              <a:ext cx="71665" cy="45719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66F4072-B2B3-40B4-2472-C45105E2F622}"/>
                </a:ext>
              </a:extLst>
            </p:cNvPr>
            <p:cNvSpPr/>
            <p:nvPr/>
          </p:nvSpPr>
          <p:spPr>
            <a:xfrm rot="1326992">
              <a:off x="4051517" y="2742135"/>
              <a:ext cx="45719" cy="45719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B4D2751-B82C-77E5-1923-9D82B55E1B2B}"/>
                </a:ext>
              </a:extLst>
            </p:cNvPr>
            <p:cNvCxnSpPr>
              <a:cxnSpLocks/>
            </p:cNvCxnSpPr>
            <p:nvPr/>
          </p:nvCxnSpPr>
          <p:spPr>
            <a:xfrm>
              <a:off x="4103930" y="2773394"/>
              <a:ext cx="50206" cy="14439"/>
            </a:xfrm>
            <a:prstGeom prst="line">
              <a:avLst/>
            </a:prstGeom>
            <a:ln w="19050">
              <a:solidFill>
                <a:srgbClr val="B1B1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458F8C1-41A1-E46E-DD37-2AB189B2C97C}"/>
                </a:ext>
              </a:extLst>
            </p:cNvPr>
            <p:cNvCxnSpPr>
              <a:cxnSpLocks/>
            </p:cNvCxnSpPr>
            <p:nvPr/>
          </p:nvCxnSpPr>
          <p:spPr>
            <a:xfrm>
              <a:off x="4099247" y="2766174"/>
              <a:ext cx="50206" cy="14439"/>
            </a:xfrm>
            <a:prstGeom prst="line">
              <a:avLst/>
            </a:prstGeom>
            <a:ln w="19050">
              <a:solidFill>
                <a:srgbClr val="B1B1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9BCC3A2-AEB3-DFC5-D975-53EC3B79A0E9}"/>
                </a:ext>
              </a:extLst>
            </p:cNvPr>
            <p:cNvCxnSpPr>
              <a:cxnSpLocks/>
            </p:cNvCxnSpPr>
            <p:nvPr/>
          </p:nvCxnSpPr>
          <p:spPr>
            <a:xfrm>
              <a:off x="4124350" y="2780613"/>
              <a:ext cx="50206" cy="14439"/>
            </a:xfrm>
            <a:prstGeom prst="line">
              <a:avLst/>
            </a:prstGeom>
            <a:ln w="19050">
              <a:solidFill>
                <a:srgbClr val="B1B1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F01FC15-27F5-1C0C-190B-73353FA4616B}"/>
                </a:ext>
              </a:extLst>
            </p:cNvPr>
            <p:cNvCxnSpPr>
              <a:cxnSpLocks/>
            </p:cNvCxnSpPr>
            <p:nvPr/>
          </p:nvCxnSpPr>
          <p:spPr>
            <a:xfrm>
              <a:off x="4151577" y="2792845"/>
              <a:ext cx="50206" cy="14439"/>
            </a:xfrm>
            <a:prstGeom prst="line">
              <a:avLst/>
            </a:prstGeom>
            <a:ln w="19050">
              <a:solidFill>
                <a:srgbClr val="B1B1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40AE79F-33C9-FAB7-2CE1-406ED57C365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09010" y="2465070"/>
              <a:ext cx="697764" cy="335510"/>
            </a:xfrm>
            <a:prstGeom prst="line">
              <a:avLst/>
            </a:prstGeom>
            <a:ln w="12700">
              <a:solidFill>
                <a:srgbClr val="F614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CE44BAA-A328-DCDB-4629-8F9784865303}"/>
                </a:ext>
              </a:extLst>
            </p:cNvPr>
            <p:cNvCxnSpPr/>
            <p:nvPr/>
          </p:nvCxnSpPr>
          <p:spPr>
            <a:xfrm>
              <a:off x="4118927" y="2766647"/>
              <a:ext cx="0" cy="56264"/>
            </a:xfrm>
            <a:prstGeom prst="line">
              <a:avLst/>
            </a:prstGeom>
            <a:ln>
              <a:solidFill>
                <a:srgbClr val="898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11C9594-B8B8-2B3E-9C68-47B246D502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51272" y="2795767"/>
              <a:ext cx="32001" cy="15659"/>
            </a:xfrm>
            <a:prstGeom prst="line">
              <a:avLst/>
            </a:prstGeom>
            <a:ln>
              <a:solidFill>
                <a:srgbClr val="8989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1CC457B-356C-385D-57A9-80EBF9C69144}"/>
                </a:ext>
              </a:extLst>
            </p:cNvPr>
            <p:cNvCxnSpPr/>
            <p:nvPr/>
          </p:nvCxnSpPr>
          <p:spPr>
            <a:xfrm>
              <a:off x="3589642" y="2616718"/>
              <a:ext cx="53340" cy="636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A8B1323-807A-A47F-E68A-B36A1AEB3E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10039" y="2625672"/>
              <a:ext cx="42745" cy="4799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CCDFD6-FB4D-1A4D-8D88-52AF02C0E92E}"/>
                </a:ext>
              </a:extLst>
            </p:cNvPr>
            <p:cNvCxnSpPr>
              <a:cxnSpLocks/>
            </p:cNvCxnSpPr>
            <p:nvPr/>
          </p:nvCxnSpPr>
          <p:spPr>
            <a:xfrm>
              <a:off x="3599142" y="2610352"/>
              <a:ext cx="49627" cy="9549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5476E7D-8B6F-E72A-2B6D-CC972818B066}"/>
                </a:ext>
              </a:extLst>
            </p:cNvPr>
            <p:cNvCxnSpPr/>
            <p:nvPr/>
          </p:nvCxnSpPr>
          <p:spPr>
            <a:xfrm>
              <a:off x="3583886" y="2619901"/>
              <a:ext cx="53340" cy="636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EA557E2-E262-4B5A-CA0E-50A50B1C9D6C}"/>
                </a:ext>
              </a:extLst>
            </p:cNvPr>
            <p:cNvCxnSpPr/>
            <p:nvPr/>
          </p:nvCxnSpPr>
          <p:spPr>
            <a:xfrm>
              <a:off x="3583369" y="2613535"/>
              <a:ext cx="53340" cy="636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EEFFFA2-9F37-42D9-1429-21F8862EE0CA}"/>
                </a:ext>
              </a:extLst>
            </p:cNvPr>
            <p:cNvCxnSpPr/>
            <p:nvPr/>
          </p:nvCxnSpPr>
          <p:spPr>
            <a:xfrm>
              <a:off x="3742042" y="2769118"/>
              <a:ext cx="53340" cy="6366"/>
            </a:xfrm>
            <a:prstGeom prst="line">
              <a:avLst/>
            </a:prstGeom>
            <a:ln>
              <a:solidFill>
                <a:srgbClr val="B1B1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1C572FE-340C-D8E8-C635-902FBB7783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36036" y="2604152"/>
              <a:ext cx="37145" cy="26319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1D9A8CC-31B2-CCE4-7E9E-D9C6F8E881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1636" y="2604152"/>
              <a:ext cx="37145" cy="26319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E7139E5-AAE5-E08D-DDDE-9DA63B5F15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4081" y="2607381"/>
              <a:ext cx="37145" cy="26319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D502775-B002-E6B8-305C-7AA5C68551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54231" y="2604991"/>
              <a:ext cx="37145" cy="26319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8CCA76F-6DB0-E473-0C68-956B1C26230C}"/>
                </a:ext>
              </a:extLst>
            </p:cNvPr>
            <p:cNvCxnSpPr>
              <a:cxnSpLocks/>
            </p:cNvCxnSpPr>
            <p:nvPr/>
          </p:nvCxnSpPr>
          <p:spPr>
            <a:xfrm>
              <a:off x="3645898" y="2620782"/>
              <a:ext cx="47275" cy="17336"/>
            </a:xfrm>
            <a:prstGeom prst="line">
              <a:avLst/>
            </a:prstGeom>
            <a:ln w="12700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8D3B3F2-876A-68A8-0D9B-C7DB9B01E290}"/>
                </a:ext>
              </a:extLst>
            </p:cNvPr>
            <p:cNvCxnSpPr>
              <a:cxnSpLocks/>
              <a:endCxn id="23" idx="1"/>
            </p:cNvCxnSpPr>
            <p:nvPr/>
          </p:nvCxnSpPr>
          <p:spPr>
            <a:xfrm flipV="1">
              <a:off x="3640346" y="2620806"/>
              <a:ext cx="35842" cy="1821"/>
            </a:xfrm>
            <a:prstGeom prst="line">
              <a:avLst/>
            </a:prstGeom>
            <a:ln w="9525"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E73FCE6-01B1-9BF5-B68C-80E32650C4A5}"/>
                </a:ext>
              </a:extLst>
            </p:cNvPr>
            <p:cNvCxnSpPr>
              <a:cxnSpLocks/>
            </p:cNvCxnSpPr>
            <p:nvPr/>
          </p:nvCxnSpPr>
          <p:spPr>
            <a:xfrm>
              <a:off x="3637226" y="2629788"/>
              <a:ext cx="59074" cy="24539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FB15DD10-1ACB-CB48-841A-2B2C735A69AA}"/>
                </a:ext>
              </a:extLst>
            </p:cNvPr>
            <p:cNvCxnSpPr>
              <a:cxnSpLocks/>
            </p:cNvCxnSpPr>
            <p:nvPr/>
          </p:nvCxnSpPr>
          <p:spPr>
            <a:xfrm>
              <a:off x="3652945" y="2632861"/>
              <a:ext cx="70542" cy="31504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D2839FD-E64E-E976-8862-028045F326A1}"/>
                </a:ext>
              </a:extLst>
            </p:cNvPr>
            <p:cNvCxnSpPr>
              <a:cxnSpLocks/>
            </p:cNvCxnSpPr>
            <p:nvPr/>
          </p:nvCxnSpPr>
          <p:spPr>
            <a:xfrm>
              <a:off x="3648769" y="2631644"/>
              <a:ext cx="53340" cy="0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5DC5754-8BFB-86AA-FEF8-B7577D6765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1574" y="2618392"/>
              <a:ext cx="55152" cy="2584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BB024EE-CF84-1792-9484-F6C72EE299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116CF2-3F3A-9151-6636-5E86C4AA90C8}"/>
              </a:ext>
            </a:extLst>
          </p:cNvPr>
          <p:cNvSpPr txBox="1"/>
          <p:nvPr/>
        </p:nvSpPr>
        <p:spPr>
          <a:xfrm>
            <a:off x="5615991" y="5847111"/>
            <a:ext cx="63648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S. Girod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92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Introduction: NA CATIA coordinate systems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436C6C-2988-BD97-371F-8162966E32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238"/>
          <a:stretch/>
        </p:blipFill>
        <p:spPr>
          <a:xfrm>
            <a:off x="2408125" y="985344"/>
            <a:ext cx="7375750" cy="5149182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E556E50-C7CB-04FD-7CE8-D7205EA89D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A52A2AA-E2B7-CF41-B293-196B3470E76A}"/>
              </a:ext>
            </a:extLst>
          </p:cNvPr>
          <p:cNvSpPr/>
          <p:nvPr/>
        </p:nvSpPr>
        <p:spPr>
          <a:xfrm>
            <a:off x="7504386" y="2199391"/>
            <a:ext cx="441435" cy="236382"/>
          </a:xfrm>
          <a:prstGeom prst="round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BADC811-BF45-C04D-23F7-1D04738F66AA}"/>
              </a:ext>
            </a:extLst>
          </p:cNvPr>
          <p:cNvSpPr/>
          <p:nvPr/>
        </p:nvSpPr>
        <p:spPr>
          <a:xfrm>
            <a:off x="6434958" y="2618009"/>
            <a:ext cx="557049" cy="227667"/>
          </a:xfrm>
          <a:prstGeom prst="round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2638C1-E4D5-740C-B26A-D639056A3355}"/>
              </a:ext>
            </a:extLst>
          </p:cNvPr>
          <p:cNvSpPr txBox="1"/>
          <p:nvPr/>
        </p:nvSpPr>
        <p:spPr>
          <a:xfrm>
            <a:off x="9593014" y="6107516"/>
            <a:ext cx="63648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S. Girod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59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A5C33-8B30-AA3C-3E2F-9DA1C752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INDEX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14AB8E-D1B1-9924-EFA4-F9EABE8A4712}"/>
              </a:ext>
            </a:extLst>
          </p:cNvPr>
          <p:cNvSpPr txBox="1"/>
          <p:nvPr/>
        </p:nvSpPr>
        <p:spPr>
          <a:xfrm>
            <a:off x="412775" y="1393534"/>
            <a:ext cx="7527636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Beam skeleton study: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Analysis of the </a:t>
            </a:r>
            <a:r>
              <a:rPr lang="en-US" sz="2400" dirty="0" err="1">
                <a:solidFill>
                  <a:srgbClr val="000000"/>
                </a:solidFill>
              </a:rPr>
              <a:t>madx</a:t>
            </a:r>
            <a:r>
              <a:rPr lang="en-US" sz="2400" dirty="0">
                <a:solidFill>
                  <a:srgbClr val="000000"/>
                </a:solidFill>
              </a:rPr>
              <a:t> files for the current layout.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Analysis of current vs new layout in </a:t>
            </a:r>
            <a:r>
              <a:rPr lang="en-US" sz="2400" dirty="0" err="1">
                <a:solidFill>
                  <a:srgbClr val="000000"/>
                </a:solidFill>
              </a:rPr>
              <a:t>madx</a:t>
            </a:r>
            <a:r>
              <a:rPr lang="en-US" sz="2400" dirty="0">
                <a:solidFill>
                  <a:srgbClr val="000000"/>
                </a:solidFill>
              </a:rPr>
              <a:t> files.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Analysis of the new layout vs </a:t>
            </a:r>
            <a:r>
              <a:rPr lang="en-US" sz="2400" dirty="0" err="1">
                <a:solidFill>
                  <a:srgbClr val="000000"/>
                </a:solidFill>
              </a:rPr>
              <a:t>SHiP</a:t>
            </a:r>
            <a:r>
              <a:rPr lang="en-US" sz="2400" dirty="0">
                <a:solidFill>
                  <a:srgbClr val="000000"/>
                </a:solidFill>
              </a:rPr>
              <a:t> skeleton. </a:t>
            </a:r>
          </a:p>
          <a:p>
            <a:pPr lvl="1"/>
            <a:endParaRPr lang="en-US" sz="2400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P42 line changes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Changes requested.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New layout.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Integration of the new layout.</a:t>
            </a:r>
          </a:p>
          <a:p>
            <a:pPr lvl="1"/>
            <a:endParaRPr lang="en-US" dirty="0">
              <a:solidFill>
                <a:srgbClr val="000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rgbClr val="000000"/>
              </a:solidFill>
            </a:endParaRPr>
          </a:p>
          <a:p>
            <a:pPr algn="l"/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7CF2CD-8B6E-105A-8852-9F484C5D7534}"/>
              </a:ext>
            </a:extLst>
          </p:cNvPr>
          <p:cNvSpPr txBox="1"/>
          <p:nvPr/>
        </p:nvSpPr>
        <p:spPr>
          <a:xfrm>
            <a:off x="8115434" y="1838505"/>
            <a:ext cx="367336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Check the accuracy of </a:t>
            </a:r>
            <a:r>
              <a:rPr lang="en-US" sz="1400" dirty="0" err="1">
                <a:solidFill>
                  <a:srgbClr val="000000"/>
                </a:solidFill>
              </a:rPr>
              <a:t>madx</a:t>
            </a:r>
            <a:r>
              <a:rPr lang="en-US" sz="1400" dirty="0">
                <a:solidFill>
                  <a:srgbClr val="000000"/>
                </a:solidFill>
              </a:rPr>
              <a:t> files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CD293A-0617-7820-4E0F-D68CE0CE5267}"/>
              </a:ext>
            </a:extLst>
          </p:cNvPr>
          <p:cNvSpPr txBox="1"/>
          <p:nvPr/>
        </p:nvSpPr>
        <p:spPr>
          <a:xfrm>
            <a:off x="8115434" y="2152072"/>
            <a:ext cx="367336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Check that the new layout is achieving the objective.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3DA35B-EFAD-D66E-CE76-372F78119FB2}"/>
              </a:ext>
            </a:extLst>
          </p:cNvPr>
          <p:cNvSpPr txBox="1"/>
          <p:nvPr/>
        </p:nvSpPr>
        <p:spPr>
          <a:xfrm>
            <a:off x="8105859" y="2632253"/>
            <a:ext cx="367336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000000"/>
                </a:solidFill>
              </a:rPr>
              <a:t>Check the connection P42-SHiP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2F1CED8-FA35-C04E-5D38-90E2E1A23D16}"/>
              </a:ext>
            </a:extLst>
          </p:cNvPr>
          <p:cNvCxnSpPr>
            <a:endCxn id="8" idx="1"/>
          </p:cNvCxnSpPr>
          <p:nvPr/>
        </p:nvCxnSpPr>
        <p:spPr>
          <a:xfrm>
            <a:off x="7545372" y="1946227"/>
            <a:ext cx="5700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18628A7-230D-ED9F-5F23-5DEBAEF0C4B6}"/>
              </a:ext>
            </a:extLst>
          </p:cNvPr>
          <p:cNvCxnSpPr>
            <a:cxnSpLocks/>
          </p:cNvCxnSpPr>
          <p:nvPr/>
        </p:nvCxnSpPr>
        <p:spPr>
          <a:xfrm>
            <a:off x="7401910" y="2272048"/>
            <a:ext cx="6902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FF65006-0B12-93A4-1EED-08291BC1E544}"/>
              </a:ext>
            </a:extLst>
          </p:cNvPr>
          <p:cNvCxnSpPr>
            <a:cxnSpLocks/>
          </p:cNvCxnSpPr>
          <p:nvPr/>
        </p:nvCxnSpPr>
        <p:spPr>
          <a:xfrm>
            <a:off x="7140181" y="2739975"/>
            <a:ext cx="9519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DDB7453D-2D33-B31B-CD38-BA235AD98729}"/>
              </a:ext>
            </a:extLst>
          </p:cNvPr>
          <p:cNvSpPr/>
          <p:nvPr/>
        </p:nvSpPr>
        <p:spPr>
          <a:xfrm>
            <a:off x="295564" y="1274618"/>
            <a:ext cx="7296727" cy="175490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338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Beam skeleton study: Analysis of the current beam line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3BB51D-8519-521F-952E-F7D8A8B1AC78}"/>
              </a:ext>
            </a:extLst>
          </p:cNvPr>
          <p:cNvSpPr txBox="1"/>
          <p:nvPr/>
        </p:nvSpPr>
        <p:spPr>
          <a:xfrm>
            <a:off x="412775" y="1718441"/>
            <a:ext cx="79923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Analysis of the accuracy of the </a:t>
            </a:r>
            <a:r>
              <a:rPr lang="en-US" sz="3200" dirty="0" err="1">
                <a:solidFill>
                  <a:srgbClr val="000000"/>
                </a:solidFill>
              </a:rPr>
              <a:t>madx</a:t>
            </a:r>
            <a:r>
              <a:rPr lang="en-US" sz="3200" dirty="0">
                <a:solidFill>
                  <a:srgbClr val="000000"/>
                </a:solidFill>
              </a:rPr>
              <a:t> files respect to the current </a:t>
            </a:r>
            <a:r>
              <a:rPr lang="en-US" sz="3200" dirty="0" err="1">
                <a:solidFill>
                  <a:srgbClr val="000000"/>
                </a:solidFill>
              </a:rPr>
              <a:t>beatch</a:t>
            </a:r>
            <a:r>
              <a:rPr lang="en-US" sz="3200" dirty="0">
                <a:solidFill>
                  <a:srgbClr val="000000"/>
                </a:solidFill>
              </a:rPr>
              <a:t> files:</a:t>
            </a:r>
          </a:p>
          <a:p>
            <a:endParaRPr lang="en-US" sz="3200" b="1" dirty="0">
              <a:solidFill>
                <a:srgbClr val="000000"/>
              </a:solidFill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rgbClr val="000000"/>
                </a:solidFill>
              </a:rPr>
              <a:t>Old files (</a:t>
            </a:r>
            <a:r>
              <a:rPr lang="en-US" sz="3200" b="1" dirty="0" err="1">
                <a:solidFill>
                  <a:srgbClr val="000000"/>
                </a:solidFill>
              </a:rPr>
              <a:t>beatch</a:t>
            </a:r>
            <a:r>
              <a:rPr lang="en-US" sz="3200" b="1" dirty="0">
                <a:solidFill>
                  <a:srgbClr val="000000"/>
                </a:solidFill>
              </a:rPr>
              <a:t>, 2021)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rgbClr val="000000"/>
                </a:solidFill>
              </a:rPr>
              <a:t>New files (</a:t>
            </a:r>
            <a:r>
              <a:rPr lang="en-US" sz="3200" b="1" dirty="0" err="1">
                <a:solidFill>
                  <a:srgbClr val="000000"/>
                </a:solidFill>
              </a:rPr>
              <a:t>madx</a:t>
            </a:r>
            <a:r>
              <a:rPr lang="en-US" sz="3200" b="1" dirty="0">
                <a:solidFill>
                  <a:srgbClr val="000000"/>
                </a:solidFill>
              </a:rPr>
              <a:t>, 2024)</a:t>
            </a:r>
            <a:endParaRPr lang="en-GB" sz="3200" b="1" dirty="0">
              <a:solidFill>
                <a:srgbClr val="00000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BD84045-2C00-35FC-0A4D-3AE27FAAA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9743" y="4277442"/>
            <a:ext cx="2713569" cy="177843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B4C7529-D553-0E29-1FBE-08C4412E2F1D}"/>
              </a:ext>
            </a:extLst>
          </p:cNvPr>
          <p:cNvSpPr txBox="1"/>
          <p:nvPr/>
        </p:nvSpPr>
        <p:spPr>
          <a:xfrm>
            <a:off x="8868372" y="3757872"/>
            <a:ext cx="17740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ST1940324_01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9A8AA1B-FD55-1372-3E91-AD5A9A478FF7}"/>
              </a:ext>
            </a:extLst>
          </p:cNvPr>
          <p:cNvSpPr txBox="1"/>
          <p:nvPr/>
        </p:nvSpPr>
        <p:spPr>
          <a:xfrm>
            <a:off x="6400782" y="3718988"/>
            <a:ext cx="132430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2 types of data import 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07D6637-500D-0D86-1518-DC4FAE5B6A46}"/>
              </a:ext>
            </a:extLst>
          </p:cNvPr>
          <p:cNvCxnSpPr>
            <a:cxnSpLocks/>
            <a:endCxn id="2" idx="1"/>
          </p:cNvCxnSpPr>
          <p:nvPr/>
        </p:nvCxnSpPr>
        <p:spPr>
          <a:xfrm>
            <a:off x="5502148" y="3995987"/>
            <a:ext cx="8986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3138ACD2-6E32-9EE8-DF7F-B28B3A49D2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4240263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Beam skeleton study: Analysis of the current beam line</a:t>
            </a: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252541D-2835-E5E7-7660-E08C86A600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970691"/>
              </p:ext>
            </p:extLst>
          </p:nvPr>
        </p:nvGraphicFramePr>
        <p:xfrm>
          <a:off x="95977" y="1555756"/>
          <a:ext cx="11925230" cy="3992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733">
                  <a:extLst>
                    <a:ext uri="{9D8B030D-6E8A-4147-A177-3AD203B41FA5}">
                      <a16:colId xmlns:a16="http://schemas.microsoft.com/office/drawing/2014/main" val="3805914747"/>
                    </a:ext>
                  </a:extLst>
                </a:gridCol>
                <a:gridCol w="654269">
                  <a:extLst>
                    <a:ext uri="{9D8B030D-6E8A-4147-A177-3AD203B41FA5}">
                      <a16:colId xmlns:a16="http://schemas.microsoft.com/office/drawing/2014/main" val="1467849640"/>
                    </a:ext>
                  </a:extLst>
                </a:gridCol>
                <a:gridCol w="670035">
                  <a:extLst>
                    <a:ext uri="{9D8B030D-6E8A-4147-A177-3AD203B41FA5}">
                      <a16:colId xmlns:a16="http://schemas.microsoft.com/office/drawing/2014/main" val="168597253"/>
                    </a:ext>
                  </a:extLst>
                </a:gridCol>
                <a:gridCol w="756745">
                  <a:extLst>
                    <a:ext uri="{9D8B030D-6E8A-4147-A177-3AD203B41FA5}">
                      <a16:colId xmlns:a16="http://schemas.microsoft.com/office/drawing/2014/main" val="1620464680"/>
                    </a:ext>
                  </a:extLst>
                </a:gridCol>
                <a:gridCol w="701567">
                  <a:extLst>
                    <a:ext uri="{9D8B030D-6E8A-4147-A177-3AD203B41FA5}">
                      <a16:colId xmlns:a16="http://schemas.microsoft.com/office/drawing/2014/main" val="972546360"/>
                    </a:ext>
                  </a:extLst>
                </a:gridCol>
                <a:gridCol w="814331">
                  <a:extLst>
                    <a:ext uri="{9D8B030D-6E8A-4147-A177-3AD203B41FA5}">
                      <a16:colId xmlns:a16="http://schemas.microsoft.com/office/drawing/2014/main" val="3441077257"/>
                    </a:ext>
                  </a:extLst>
                </a:gridCol>
                <a:gridCol w="281371">
                  <a:extLst>
                    <a:ext uri="{9D8B030D-6E8A-4147-A177-3AD203B41FA5}">
                      <a16:colId xmlns:a16="http://schemas.microsoft.com/office/drawing/2014/main" val="2037095561"/>
                    </a:ext>
                  </a:extLst>
                </a:gridCol>
                <a:gridCol w="677917">
                  <a:extLst>
                    <a:ext uri="{9D8B030D-6E8A-4147-A177-3AD203B41FA5}">
                      <a16:colId xmlns:a16="http://schemas.microsoft.com/office/drawing/2014/main" val="2347512100"/>
                    </a:ext>
                  </a:extLst>
                </a:gridCol>
                <a:gridCol w="733096">
                  <a:extLst>
                    <a:ext uri="{9D8B030D-6E8A-4147-A177-3AD203B41FA5}">
                      <a16:colId xmlns:a16="http://schemas.microsoft.com/office/drawing/2014/main" val="773041910"/>
                    </a:ext>
                  </a:extLst>
                </a:gridCol>
                <a:gridCol w="725214">
                  <a:extLst>
                    <a:ext uri="{9D8B030D-6E8A-4147-A177-3AD203B41FA5}">
                      <a16:colId xmlns:a16="http://schemas.microsoft.com/office/drawing/2014/main" val="274439549"/>
                    </a:ext>
                  </a:extLst>
                </a:gridCol>
                <a:gridCol w="631745">
                  <a:extLst>
                    <a:ext uri="{9D8B030D-6E8A-4147-A177-3AD203B41FA5}">
                      <a16:colId xmlns:a16="http://schemas.microsoft.com/office/drawing/2014/main" val="1063090897"/>
                    </a:ext>
                  </a:extLst>
                </a:gridCol>
                <a:gridCol w="780048">
                  <a:extLst>
                    <a:ext uri="{9D8B030D-6E8A-4147-A177-3AD203B41FA5}">
                      <a16:colId xmlns:a16="http://schemas.microsoft.com/office/drawing/2014/main" val="4212717069"/>
                    </a:ext>
                  </a:extLst>
                </a:gridCol>
                <a:gridCol w="385476">
                  <a:extLst>
                    <a:ext uri="{9D8B030D-6E8A-4147-A177-3AD203B41FA5}">
                      <a16:colId xmlns:a16="http://schemas.microsoft.com/office/drawing/2014/main" val="3597462137"/>
                    </a:ext>
                  </a:extLst>
                </a:gridCol>
                <a:gridCol w="717331">
                  <a:extLst>
                    <a:ext uri="{9D8B030D-6E8A-4147-A177-3AD203B41FA5}">
                      <a16:colId xmlns:a16="http://schemas.microsoft.com/office/drawing/2014/main" val="1026474512"/>
                    </a:ext>
                  </a:extLst>
                </a:gridCol>
                <a:gridCol w="764628">
                  <a:extLst>
                    <a:ext uri="{9D8B030D-6E8A-4147-A177-3AD203B41FA5}">
                      <a16:colId xmlns:a16="http://schemas.microsoft.com/office/drawing/2014/main" val="1334882905"/>
                    </a:ext>
                  </a:extLst>
                </a:gridCol>
                <a:gridCol w="780393">
                  <a:extLst>
                    <a:ext uri="{9D8B030D-6E8A-4147-A177-3AD203B41FA5}">
                      <a16:colId xmlns:a16="http://schemas.microsoft.com/office/drawing/2014/main" val="2939767083"/>
                    </a:ext>
                  </a:extLst>
                </a:gridCol>
                <a:gridCol w="717331">
                  <a:extLst>
                    <a:ext uri="{9D8B030D-6E8A-4147-A177-3AD203B41FA5}">
                      <a16:colId xmlns:a16="http://schemas.microsoft.com/office/drawing/2014/main" val="3605036255"/>
                    </a:ext>
                  </a:extLst>
                </a:gridCol>
              </a:tblGrid>
              <a:tr h="285472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Distance (mm)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Distance (mm)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Distance (mm)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518671"/>
                  </a:ext>
                </a:extLst>
              </a:tr>
              <a:tr h="558989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Data import 1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Data import 2 </a:t>
                      </a:r>
                    </a:p>
                    <a:p>
                      <a:pPr algn="ctr"/>
                      <a:r>
                        <a:rPr lang="en-US" sz="1000" dirty="0"/>
                        <a:t>v1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Data import 2 v2</a:t>
                      </a:r>
                      <a:endParaRPr lang="en-GB" sz="1000" dirty="0"/>
                    </a:p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Data import 2 v3</a:t>
                      </a:r>
                      <a:endParaRPr lang="en-GB" sz="1000" dirty="0"/>
                    </a:p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Data import 1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Data import 2</a:t>
                      </a:r>
                    </a:p>
                    <a:p>
                      <a:pPr algn="ctr"/>
                      <a:r>
                        <a:rPr lang="en-US" sz="1000" dirty="0"/>
                        <a:t>v1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Data import 2 v2</a:t>
                      </a:r>
                      <a:endParaRPr lang="en-GB" sz="1000" dirty="0"/>
                    </a:p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Data import 2 v3</a:t>
                      </a:r>
                      <a:endParaRPr lang="en-GB" sz="1000" dirty="0"/>
                    </a:p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Data import 1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Data import 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v1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Data import 2 v2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Data import 2 v3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5292440"/>
                  </a:ext>
                </a:extLst>
              </a:tr>
              <a:tr h="446702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QNL0430111</a:t>
                      </a:r>
                      <a:endParaRPr lang="en-GB" sz="1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0.267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0.267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0.267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0.267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MBN0430565</a:t>
                      </a:r>
                      <a:endParaRPr lang="en-GB" sz="1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0.589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0.59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0.59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0.59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QNL0450817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0.965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0.965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0.965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0.965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6655196"/>
                  </a:ext>
                </a:extLst>
              </a:tr>
              <a:tr h="3400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MCX0430171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0.401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0.401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0.401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0.401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TCX0430631</a:t>
                      </a:r>
                      <a:endParaRPr lang="en-GB" sz="1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0.209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0.209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0.209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0.209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MCX0450820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0.901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</a:rPr>
                        <a:t>.902</a:t>
                      </a:r>
                      <a:endParaRPr lang="en-US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0.902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0.902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2396247"/>
                  </a:ext>
                </a:extLst>
              </a:tr>
              <a:tr h="3674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QNL0430169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0.48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0.481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0.481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0.481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XCHV0430683</a:t>
                      </a:r>
                      <a:endParaRPr lang="en-GB" sz="1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0.584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0.548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0.548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0.548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MBN.X0430823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  <a:highlight>
                            <a:srgbClr val="FF0000"/>
                          </a:highlight>
                        </a:rPr>
                        <a:t>8.467</a:t>
                      </a:r>
                      <a:endParaRPr lang="en-GB" sz="1000" dirty="0">
                        <a:solidFill>
                          <a:srgbClr val="000000"/>
                        </a:solidFill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0.92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  <a:highlight>
                            <a:srgbClr val="FF0000"/>
                          </a:highlight>
                        </a:rPr>
                        <a:t>8.647</a:t>
                      </a:r>
                      <a:endParaRPr lang="en-GB" sz="1000" dirty="0">
                        <a:solidFill>
                          <a:srgbClr val="000000"/>
                        </a:solidFill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0.92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5802544"/>
                  </a:ext>
                </a:extLst>
              </a:tr>
              <a:tr h="34345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QNL0430226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0.223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0.224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0.224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0.224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XFFH0430708</a:t>
                      </a:r>
                      <a:endParaRPr lang="en-GB" sz="1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0.583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0.583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0.583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0.583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MBN0450829</a:t>
                      </a:r>
                      <a:endParaRPr lang="en-GB" sz="1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  <a:highlight>
                            <a:srgbClr val="FF0000"/>
                          </a:highlight>
                        </a:rPr>
                        <a:t>9.765</a:t>
                      </a:r>
                      <a:endParaRPr lang="en-GB" sz="1000" dirty="0">
                        <a:solidFill>
                          <a:srgbClr val="000000"/>
                        </a:solidFill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0.246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  <a:highlight>
                            <a:srgbClr val="FF0000"/>
                          </a:highlight>
                        </a:rPr>
                        <a:t>9.965</a:t>
                      </a:r>
                      <a:endParaRPr lang="en-GB" sz="1000" dirty="0">
                        <a:solidFill>
                          <a:srgbClr val="000000"/>
                        </a:solidFill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0.246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98850"/>
                  </a:ext>
                </a:extLst>
              </a:tr>
              <a:tr h="53515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MCX0430228</a:t>
                      </a:r>
                      <a:endParaRPr lang="en-GB" sz="1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0.149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0.15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0.15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0.15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MCX0430715</a:t>
                      </a:r>
                      <a:endParaRPr lang="en-GB" sz="1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0.182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0.182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0.182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0.182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MBX0450834</a:t>
                      </a:r>
                      <a:endParaRPr lang="en-GB" sz="1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0.728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  <a:highlight>
                            <a:srgbClr val="FF0000"/>
                          </a:highlight>
                        </a:rPr>
                        <a:t>5.177</a:t>
                      </a:r>
                      <a:endParaRPr lang="en-GB" sz="1000" dirty="0">
                        <a:solidFill>
                          <a:srgbClr val="000000"/>
                        </a:solidFill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  <a:highlight>
                            <a:srgbClr val="FF0000"/>
                          </a:highlight>
                        </a:rPr>
                        <a:t>3.831</a:t>
                      </a:r>
                      <a:endParaRPr lang="en-GB" sz="1000" dirty="0">
                        <a:solidFill>
                          <a:srgbClr val="000000"/>
                        </a:solidFill>
                        <a:highlight>
                          <a:srgbClr val="FF0000"/>
                        </a:highligh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0.706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4505667"/>
                  </a:ext>
                </a:extLst>
              </a:tr>
              <a:tr h="4792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QNL0430399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0.419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0.419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0.419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0.419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MBN0430724</a:t>
                      </a:r>
                      <a:endParaRPr lang="en-GB" sz="1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0.792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0.792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0.792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0.792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005696"/>
                  </a:ext>
                </a:extLst>
              </a:tr>
              <a:tr h="493803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XFFV0430515</a:t>
                      </a:r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0.435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0.435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0.435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rgbClr val="000000"/>
                          </a:solidFill>
                        </a:rPr>
                        <a:t>0.435</a:t>
                      </a:r>
                      <a:endParaRPr lang="en-GB" sz="1000" b="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</a:rPr>
                        <a:t>MBN0430735</a:t>
                      </a:r>
                      <a:endParaRPr lang="en-GB" sz="1000" b="1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0.357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0.357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0.357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0.357</a:t>
                      </a:r>
                      <a:endParaRPr lang="en-GB" sz="1000" dirty="0">
                        <a:solidFill>
                          <a:srgbClr val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459503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E674BD8-BC56-378C-DFDD-B579D4BBD9FC}"/>
              </a:ext>
            </a:extLst>
          </p:cNvPr>
          <p:cNvSpPr txBox="1"/>
          <p:nvPr/>
        </p:nvSpPr>
        <p:spPr>
          <a:xfrm>
            <a:off x="1664006" y="5742776"/>
            <a:ext cx="90689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Table 1. Distance in each refence point between the </a:t>
            </a:r>
            <a:r>
              <a:rPr lang="en-US" dirty="0" err="1">
                <a:solidFill>
                  <a:srgbClr val="000000"/>
                </a:solidFill>
              </a:rPr>
              <a:t>madx</a:t>
            </a:r>
            <a:r>
              <a:rPr lang="en-US" dirty="0">
                <a:solidFill>
                  <a:srgbClr val="000000"/>
                </a:solidFill>
              </a:rPr>
              <a:t> and the </a:t>
            </a:r>
            <a:r>
              <a:rPr lang="en-US" dirty="0" err="1">
                <a:solidFill>
                  <a:srgbClr val="000000"/>
                </a:solidFill>
              </a:rPr>
              <a:t>beatch</a:t>
            </a:r>
            <a:r>
              <a:rPr lang="en-US" dirty="0">
                <a:solidFill>
                  <a:srgbClr val="000000"/>
                </a:solidFill>
              </a:rPr>
              <a:t> out files.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FBC4F31-9E8D-D10E-C309-E44A01800B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6F264A-4CC1-AC46-7777-D597C9869E71}"/>
              </a:ext>
            </a:extLst>
          </p:cNvPr>
          <p:cNvSpPr txBox="1"/>
          <p:nvPr/>
        </p:nvSpPr>
        <p:spPr>
          <a:xfrm>
            <a:off x="8796519" y="4946794"/>
            <a:ext cx="28232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000000"/>
                </a:solidFill>
              </a:rPr>
              <a:t>Data provided by Fabian and Dipanwita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397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Beam skeleton study: Analysis of the new layout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3BB51D-8519-521F-952E-F7D8A8B1AC78}"/>
              </a:ext>
            </a:extLst>
          </p:cNvPr>
          <p:cNvSpPr txBox="1"/>
          <p:nvPr/>
        </p:nvSpPr>
        <p:spPr>
          <a:xfrm>
            <a:off x="738909" y="1718441"/>
            <a:ext cx="831848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Analysis of current vs future beam skeleton:</a:t>
            </a:r>
          </a:p>
          <a:p>
            <a:endParaRPr lang="en-US" sz="3200" b="1" dirty="0">
              <a:solidFill>
                <a:srgbClr val="000000"/>
              </a:solidFill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rgbClr val="000000"/>
                </a:solidFill>
              </a:rPr>
              <a:t>Current beam line (</a:t>
            </a:r>
            <a:r>
              <a:rPr lang="en-US" sz="3200" b="1" dirty="0" err="1">
                <a:solidFill>
                  <a:srgbClr val="000000"/>
                </a:solidFill>
              </a:rPr>
              <a:t>madx</a:t>
            </a:r>
            <a:r>
              <a:rPr lang="en-US" sz="3200" b="1" dirty="0">
                <a:solidFill>
                  <a:srgbClr val="000000"/>
                </a:solidFill>
              </a:rPr>
              <a:t>, 2024).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200" b="1" dirty="0">
                <a:solidFill>
                  <a:srgbClr val="000000"/>
                </a:solidFill>
              </a:rPr>
              <a:t>Post LS3 beam line (</a:t>
            </a:r>
            <a:r>
              <a:rPr lang="en-US" sz="3200" b="1" dirty="0" err="1">
                <a:solidFill>
                  <a:srgbClr val="000000"/>
                </a:solidFill>
              </a:rPr>
              <a:t>madx</a:t>
            </a:r>
            <a:r>
              <a:rPr lang="en-US" sz="3200" b="1" dirty="0">
                <a:solidFill>
                  <a:srgbClr val="000000"/>
                </a:solidFill>
              </a:rPr>
              <a:t>, 2024).</a:t>
            </a:r>
            <a:endParaRPr lang="en-GB" sz="3200" b="1" dirty="0">
              <a:solidFill>
                <a:srgbClr val="000000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BD84045-2C00-35FC-0A4D-3AE27FAAA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9743" y="4277442"/>
            <a:ext cx="2713569" cy="1778431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815569D-86ED-6C5B-A793-FCAC14AFCD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81669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Beam skeleton study: Current (survey) vs Post LS3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516B23-1B51-DF98-EC3E-DC002ABE98D6}"/>
              </a:ext>
            </a:extLst>
          </p:cNvPr>
          <p:cNvSpPr txBox="1"/>
          <p:nvPr/>
        </p:nvSpPr>
        <p:spPr>
          <a:xfrm>
            <a:off x="17215" y="3992189"/>
            <a:ext cx="219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000000"/>
                </a:solidFill>
              </a:rPr>
              <a:t>Current beam line</a:t>
            </a:r>
            <a:endParaRPr lang="en-GB" u="sng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74A032-838F-656C-56AA-9F0FB2E950B3}"/>
              </a:ext>
            </a:extLst>
          </p:cNvPr>
          <p:cNvSpPr txBox="1"/>
          <p:nvPr/>
        </p:nvSpPr>
        <p:spPr>
          <a:xfrm>
            <a:off x="173135" y="5549899"/>
            <a:ext cx="219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000000"/>
                </a:solidFill>
              </a:rPr>
              <a:t>Post LS3 beam line</a:t>
            </a:r>
            <a:endParaRPr lang="en-GB" u="sng" dirty="0">
              <a:solidFill>
                <a:srgbClr val="0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260B6E-CA74-B035-DCC5-4D9FDD64AADD}"/>
              </a:ext>
            </a:extLst>
          </p:cNvPr>
          <p:cNvSpPr txBox="1"/>
          <p:nvPr/>
        </p:nvSpPr>
        <p:spPr>
          <a:xfrm>
            <a:off x="2563765" y="1551051"/>
            <a:ext cx="2327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P42 </a:t>
            </a:r>
            <a:r>
              <a:rPr lang="en-US" dirty="0">
                <a:solidFill>
                  <a:srgbClr val="000000"/>
                </a:solidFill>
              </a:rPr>
              <a:t>beam line </a:t>
            </a:r>
            <a:r>
              <a:rPr lang="en-US" b="1" dirty="0">
                <a:solidFill>
                  <a:srgbClr val="000000"/>
                </a:solidFill>
              </a:rPr>
              <a:t>end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FE57EA-96CF-67DE-F2CD-D8A56BBE2202}"/>
              </a:ext>
            </a:extLst>
          </p:cNvPr>
          <p:cNvSpPr txBox="1"/>
          <p:nvPr/>
        </p:nvSpPr>
        <p:spPr>
          <a:xfrm>
            <a:off x="2933268" y="3065491"/>
            <a:ext cx="1096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000000"/>
                </a:solidFill>
              </a:rPr>
              <a:t>CATIA</a:t>
            </a:r>
            <a:endParaRPr lang="en-GB" u="sng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A7E229-34C9-D404-D8D3-25ED08AEE10A}"/>
              </a:ext>
            </a:extLst>
          </p:cNvPr>
          <p:cNvSpPr txBox="1"/>
          <p:nvPr/>
        </p:nvSpPr>
        <p:spPr>
          <a:xfrm>
            <a:off x="7821819" y="2921756"/>
            <a:ext cx="1225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>
                <a:solidFill>
                  <a:srgbClr val="000000"/>
                </a:solidFill>
              </a:rPr>
              <a:t>Madx</a:t>
            </a:r>
            <a:r>
              <a:rPr lang="en-US" u="sng" dirty="0">
                <a:solidFill>
                  <a:srgbClr val="000000"/>
                </a:solidFill>
              </a:rPr>
              <a:t> files</a:t>
            </a:r>
            <a:endParaRPr lang="en-GB" u="sng" dirty="0">
              <a:solidFill>
                <a:srgbClr val="0000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1029433-4735-BD7E-1919-F8D55E707FD0}"/>
              </a:ext>
            </a:extLst>
          </p:cNvPr>
          <p:cNvCxnSpPr>
            <a:cxnSpLocks/>
          </p:cNvCxnSpPr>
          <p:nvPr/>
        </p:nvCxnSpPr>
        <p:spPr>
          <a:xfrm>
            <a:off x="4950277" y="1753428"/>
            <a:ext cx="584266" cy="42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F729F43-8F98-4BF5-BEF4-BBA77F5DAE8E}"/>
              </a:ext>
            </a:extLst>
          </p:cNvPr>
          <p:cNvSpPr txBox="1"/>
          <p:nvPr/>
        </p:nvSpPr>
        <p:spPr>
          <a:xfrm>
            <a:off x="5711059" y="1437214"/>
            <a:ext cx="3364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highlight>
                  <a:srgbClr val="00FF00"/>
                </a:highlight>
              </a:rPr>
              <a:t>Offset of 0.5m in Y and 0.8m in X (survey coordinate system) </a:t>
            </a:r>
            <a:endParaRPr lang="en-GB" dirty="0">
              <a:solidFill>
                <a:srgbClr val="000000"/>
              </a:solidFill>
              <a:highlight>
                <a:srgbClr val="00FF00"/>
              </a:highlight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4BC9EF-9B90-1B12-6796-66089AAF2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6668" y="4283494"/>
            <a:ext cx="7515332" cy="51695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DECB2C0-BE71-BF56-5356-572974668B6A}"/>
              </a:ext>
            </a:extLst>
          </p:cNvPr>
          <p:cNvSpPr/>
          <p:nvPr/>
        </p:nvSpPr>
        <p:spPr>
          <a:xfrm>
            <a:off x="9228485" y="4653071"/>
            <a:ext cx="2966765" cy="15196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746A89B-1715-BAD8-C160-7F63BB9BFA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6668" y="5417226"/>
            <a:ext cx="7515332" cy="55824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9D7C8B9-413E-6073-8AFA-E9FD2D093AE0}"/>
              </a:ext>
            </a:extLst>
          </p:cNvPr>
          <p:cNvSpPr/>
          <p:nvPr/>
        </p:nvSpPr>
        <p:spPr>
          <a:xfrm>
            <a:off x="9225235" y="5799559"/>
            <a:ext cx="2966765" cy="151968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F4E8E43-ADB8-BBF2-D3F2-F7988DD260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1031" y="3708967"/>
            <a:ext cx="1952898" cy="13051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E921135-74B0-0F31-AF24-4F2A9A5258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2424" y="5063286"/>
            <a:ext cx="2200582" cy="122889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F9EF076-D75D-C7CF-BB4C-7685E0453C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68518" y="1013650"/>
            <a:ext cx="2652044" cy="3040147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D76A3264-2523-C26B-5228-060D40FC4AC8}"/>
              </a:ext>
            </a:extLst>
          </p:cNvPr>
          <p:cNvSpPr/>
          <p:nvPr/>
        </p:nvSpPr>
        <p:spPr>
          <a:xfrm>
            <a:off x="10167270" y="3065491"/>
            <a:ext cx="582151" cy="12196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13FF24F-A73F-B9E4-3CA2-AB213B3C420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3073" y="1061869"/>
            <a:ext cx="2110394" cy="138311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793204D-CD62-2F3F-5A44-BBCC1D0C5B65}"/>
              </a:ext>
            </a:extLst>
          </p:cNvPr>
          <p:cNvSpPr/>
          <p:nvPr/>
        </p:nvSpPr>
        <p:spPr>
          <a:xfrm>
            <a:off x="11448173" y="3065491"/>
            <a:ext cx="582151" cy="12196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09B64009-2561-4AB3-5E03-A1A68D3892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7th November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05681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E41DC6A1-916A-4DF4-BDE1-09AEC80FA8F4}" vid="{5E681FE9-69F2-4737-BD3F-AB9600F9D3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20291</TotalTime>
  <Words>1024</Words>
  <Application>Microsoft Office PowerPoint</Application>
  <PresentationFormat>Widescreen</PresentationFormat>
  <Paragraphs>369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Aptos</vt:lpstr>
      <vt:lpstr>Arial</vt:lpstr>
      <vt:lpstr>Segoe UI</vt:lpstr>
      <vt:lpstr>Wingdings</vt:lpstr>
      <vt:lpstr>1_Office Theme</vt:lpstr>
      <vt:lpstr>Integration P42 line BDF-SHiP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TIDVG4 Integration TT83</dc:title>
  <dc:creator>Beatriz Martinez Sutil</dc:creator>
  <cp:lastModifiedBy>Beatriz Martinez Sutil</cp:lastModifiedBy>
  <cp:revision>276</cp:revision>
  <cp:lastPrinted>2024-10-17T09:44:44Z</cp:lastPrinted>
  <dcterms:created xsi:type="dcterms:W3CDTF">2024-06-06T13:05:18Z</dcterms:created>
  <dcterms:modified xsi:type="dcterms:W3CDTF">2024-11-07T12:18:50Z</dcterms:modified>
</cp:coreProperties>
</file>