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embeddedFontLst>
    <p:embeddedFont>
      <p:font typeface="Architects Daughter" panose="020B0604020202020204" charset="0"/>
      <p:regular r:id="rId19"/>
    </p:embeddedFont>
    <p:embeddedFont>
      <p:font typeface="Helvetica Neue" panose="020B0604020202020204" charset="0"/>
      <p:regular r:id="rId20"/>
      <p:bold r:id="rId21"/>
      <p:italic r:id="rId22"/>
      <p:boldItalic r:id="rId23"/>
    </p:embeddedFont>
    <p:embeddedFont>
      <p:font typeface="Lato" panose="020F0502020204030203" pitchFamily="34" charset="0"/>
      <p:regular r:id="rId24"/>
      <p:bold r:id="rId25"/>
      <p:italic r:id="rId26"/>
      <p:boldItalic r:id="rId27"/>
    </p:embeddedFont>
    <p:embeddedFont>
      <p:font typeface="Noto Sans" panose="020B0502040504020204" pitchFamily="34" charset="0"/>
      <p:regular r:id="rId28"/>
    </p:embeddedFont>
    <p:embeddedFont>
      <p:font typeface="Pacifico" panose="00000500000000000000" pitchFamily="2" charset="0"/>
      <p:regular r:id="rId29"/>
    </p:embeddedFont>
    <p:embeddedFont>
      <p:font typeface="Trebuchet MS" panose="020B0603020202020204" pitchFamily="3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69">
          <p15:clr>
            <a:srgbClr val="747775"/>
          </p15:clr>
        </p15:guide>
        <p15:guide id="2" orient="horz" pos="2976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4" roundtripDataSignature="AMtx7mhT8K2Qqc0G67dX7+yT5LqwcosO2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25D1C5B-F30D-4947-A4C8-50D4C06C3DE8}">
  <a:tblStyle styleId="{325D1C5B-F30D-4947-A4C8-50D4C06C3DE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822" y="60"/>
      </p:cViewPr>
      <p:guideLst>
        <p:guide pos="269"/>
        <p:guide orient="horz" pos="29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21" Type="http://schemas.openxmlformats.org/officeDocument/2006/relationships/font" Target="fonts/font3.fntdata"/><Relationship Id="rId3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70" name="Google Shape;7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7" name="Google Shape;277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9" name="Google Shape;299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5" name="Google Shape;315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5" name="Google Shape;335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9" name="Google Shape;349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2fe8fe1da7f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4" name="Google Shape;364;g2fe8fe1da7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6" name="Google Shape;14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5:notes"/>
          <p:cNvSpPr txBox="1">
            <a:spLocks noGrp="1"/>
          </p:cNvSpPr>
          <p:nvPr>
            <p:ph type="body" idx="1"/>
          </p:nvPr>
        </p:nvSpPr>
        <p:spPr>
          <a:xfrm>
            <a:off x="933874" y="4412774"/>
            <a:ext cx="5136300" cy="41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75" tIns="46525" rIns="93075" bIns="465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500"/>
          </a:p>
        </p:txBody>
      </p:sp>
      <p:sp>
        <p:nvSpPr>
          <p:cNvPr id="197" name="Google Shape;19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1250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4" name="Google Shape;204;p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1" type="tx">
  <p:cSld name="TITLE_AND_BODY">
    <p:bg>
      <p:bgPr>
        <a:solidFill>
          <a:srgbClr val="FAFC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" name="Google Shape;17;p11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Google Shape;18;p11"/>
          <p:cNvSpPr>
            <a:spLocks noGrp="1"/>
          </p:cNvSpPr>
          <p:nvPr>
            <p:ph type="pic" idx="2"/>
          </p:nvPr>
        </p:nvSpPr>
        <p:spPr>
          <a:xfrm>
            <a:off x="0" y="0"/>
            <a:ext cx="12195176" cy="464594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11">
  <p:cSld name="Layout 1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" name="Google Shape;21;p12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Google Shape;22;p12"/>
          <p:cNvSpPr>
            <a:spLocks noGrp="1"/>
          </p:cNvSpPr>
          <p:nvPr>
            <p:ph type="pic" idx="2"/>
          </p:nvPr>
        </p:nvSpPr>
        <p:spPr>
          <a:xfrm>
            <a:off x="8468471" y="0"/>
            <a:ext cx="3726705" cy="68580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23" name="Google Shape;23;p12"/>
          <p:cNvGrpSpPr/>
          <p:nvPr/>
        </p:nvGrpSpPr>
        <p:grpSpPr>
          <a:xfrm>
            <a:off x="6353" y="6258090"/>
            <a:ext cx="12185647" cy="635001"/>
            <a:chOff x="0" y="0"/>
            <a:chExt cx="24358601" cy="1270000"/>
          </a:xfrm>
        </p:grpSpPr>
        <p:sp>
          <p:nvSpPr>
            <p:cNvPr id="24" name="Google Shape;24;p12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25" name="Google Shape;25;p12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3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sldNum" idx="12"/>
          </p:nvPr>
        </p:nvSpPr>
        <p:spPr>
          <a:xfrm>
            <a:off x="11561551" y="282411"/>
            <a:ext cx="363189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title">
  <p:cSld name="TITL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1015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BLANK">
  <p:cSld name="2_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9"/>
          <p:cNvSpPr/>
          <p:nvPr/>
        </p:nvSpPr>
        <p:spPr>
          <a:xfrm>
            <a:off x="3178" y="6223355"/>
            <a:ext cx="12185649" cy="63500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0" dist="455140" dir="5400000" rotWithShape="0">
              <a:srgbClr val="02A2AC">
                <a:alpha val="4000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" name="Google Shape;34;p49" descr="Google Shape;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876076" y="6347585"/>
            <a:ext cx="2145743" cy="39568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49"/>
          <p:cNvSpPr txBox="1">
            <a:spLocks noGrp="1"/>
          </p:cNvSpPr>
          <p:nvPr>
            <p:ph type="sldNum" idx="12"/>
          </p:nvPr>
        </p:nvSpPr>
        <p:spPr>
          <a:xfrm>
            <a:off x="11561551" y="282410"/>
            <a:ext cx="352181" cy="364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0"/>
          <p:cNvSpPr txBox="1"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0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99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999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799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9pPr>
          </a:lstStyle>
          <a:p>
            <a:endParaRPr/>
          </a:p>
        </p:txBody>
      </p:sp>
      <p:sp>
        <p:nvSpPr>
          <p:cNvPr id="39" name="Google Shape;39;p50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99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999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799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9pPr>
          </a:lstStyle>
          <a:p>
            <a:endParaRPr/>
          </a:p>
        </p:txBody>
      </p:sp>
      <p:sp>
        <p:nvSpPr>
          <p:cNvPr id="41" name="Google Shape;41;p5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3">
  <p:cSld name="Layout 03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8"/>
          <p:cNvSpPr>
            <a:spLocks noGrp="1"/>
          </p:cNvSpPr>
          <p:nvPr>
            <p:ph type="pic" idx="2"/>
          </p:nvPr>
        </p:nvSpPr>
        <p:spPr>
          <a:xfrm>
            <a:off x="7682592" y="-1"/>
            <a:ext cx="3516759" cy="5940157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47" name="Google Shape;47;p18"/>
          <p:cNvGrpSpPr/>
          <p:nvPr/>
        </p:nvGrpSpPr>
        <p:grpSpPr>
          <a:xfrm>
            <a:off x="3177" y="6223354"/>
            <a:ext cx="12185647" cy="635001"/>
            <a:chOff x="0" y="0"/>
            <a:chExt cx="24358601" cy="1270000"/>
          </a:xfrm>
        </p:grpSpPr>
        <p:sp>
          <p:nvSpPr>
            <p:cNvPr id="48" name="Google Shape;48;p18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49" name="Google Shape;49;p18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0" name="Google Shape;50;p18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1"/>
          <p:cNvSpPr txBox="1">
            <a:spLocks noGrp="1"/>
          </p:cNvSpPr>
          <p:nvPr>
            <p:ph type="title"/>
          </p:nvPr>
        </p:nvSpPr>
        <p:spPr>
          <a:xfrm>
            <a:off x="609600" y="92075"/>
            <a:ext cx="10972801" cy="150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51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1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51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51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51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1" descr="Image 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21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27" cy="725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200">
                <a:solidFill>
                  <a:schemeClr val="accent6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1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" name="Google Shape;62;p21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21" descr="Image 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21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1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" name="Google Shape;66;p21" descr="Image 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21"/>
          <p:cNvSpPr txBox="1">
            <a:spLocks noGrp="1"/>
          </p:cNvSpPr>
          <p:nvPr>
            <p:ph type="sldNum" idx="12"/>
          </p:nvPr>
        </p:nvSpPr>
        <p:spPr>
          <a:xfrm>
            <a:off x="5892800" y="6172202"/>
            <a:ext cx="2844732" cy="368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/>
          <p:nvPr/>
        </p:nvSpPr>
        <p:spPr>
          <a:xfrm>
            <a:off x="3177" y="6223354"/>
            <a:ext cx="12185647" cy="63500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0" dist="455140" dir="5400000" rotWithShape="0">
              <a:srgbClr val="02A2AC">
                <a:alpha val="40000"/>
              </a:srgbClr>
            </a:outerShdw>
          </a:effectLst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" name="Google Shape;11;p10" descr="IDCN_logo_large.png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876075" y="6347585"/>
            <a:ext cx="2145742" cy="39568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0"/>
          <p:cNvSpPr txBox="1">
            <a:spLocks noGrp="1"/>
          </p:cNvSpPr>
          <p:nvPr>
            <p:ph type="title"/>
          </p:nvPr>
        </p:nvSpPr>
        <p:spPr>
          <a:xfrm>
            <a:off x="609600" y="92075"/>
            <a:ext cx="10972801" cy="150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1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jp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jp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jpg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linkedin.com/in/edouard-morgen/overlay/about-this-profile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13" Type="http://schemas.openxmlformats.org/officeDocument/2006/relationships/image" Target="../media/image27.pn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g"/><Relationship Id="rId11" Type="http://schemas.openxmlformats.org/officeDocument/2006/relationships/image" Target="../media/image25.png"/><Relationship Id="rId5" Type="http://schemas.openxmlformats.org/officeDocument/2006/relationships/image" Target="../media/image19.jpg"/><Relationship Id="rId10" Type="http://schemas.openxmlformats.org/officeDocument/2006/relationships/image" Target="../media/image24.png"/><Relationship Id="rId4" Type="http://schemas.openxmlformats.org/officeDocument/2006/relationships/image" Target="../media/image18.jp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13" Type="http://schemas.openxmlformats.org/officeDocument/2006/relationships/image" Target="../media/image38.png"/><Relationship Id="rId3" Type="http://schemas.openxmlformats.org/officeDocument/2006/relationships/image" Target="../media/image29.png"/><Relationship Id="rId7" Type="http://schemas.openxmlformats.org/officeDocument/2006/relationships/image" Target="../media/image14.jp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g"/><Relationship Id="rId11" Type="http://schemas.openxmlformats.org/officeDocument/2006/relationships/image" Target="../media/image36.png"/><Relationship Id="rId5" Type="http://schemas.openxmlformats.org/officeDocument/2006/relationships/image" Target="../media/image31.png"/><Relationship Id="rId15" Type="http://schemas.openxmlformats.org/officeDocument/2006/relationships/image" Target="../media/image40.jpg"/><Relationship Id="rId10" Type="http://schemas.openxmlformats.org/officeDocument/2006/relationships/image" Target="../media/image35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"/>
          <p:cNvSpPr txBox="1">
            <a:spLocks noGrp="1"/>
          </p:cNvSpPr>
          <p:nvPr>
            <p:ph type="sldNum" idx="12"/>
          </p:nvPr>
        </p:nvSpPr>
        <p:spPr>
          <a:xfrm>
            <a:off x="11689046" y="282410"/>
            <a:ext cx="168404" cy="243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ts val="2000"/>
              <a:buNone/>
            </a:pPr>
            <a:fld id="{00000000-1234-1234-1234-123412341234}" type="slidenum">
              <a:rPr lang="en-US" sz="1000" b="1">
                <a:solidFill>
                  <a:srgbClr val="BFBFB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fld>
            <a:endParaRPr sz="1000" b="1">
              <a:solidFill>
                <a:srgbClr val="BFBFB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3" name="Google Shape;73;p1" descr="Picture Placeholder 3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713" t="20575" r="2710" b="42340"/>
          <a:stretch/>
        </p:blipFill>
        <p:spPr>
          <a:xfrm>
            <a:off x="3175" y="0"/>
            <a:ext cx="12188851" cy="337785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"/>
          <p:cNvSpPr/>
          <p:nvPr/>
        </p:nvSpPr>
        <p:spPr>
          <a:xfrm>
            <a:off x="-35700" y="3230350"/>
            <a:ext cx="12216600" cy="3628200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750" b="1" i="0" u="none" strike="noStrike" cap="none">
              <a:solidFill>
                <a:srgbClr val="FAFC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5" name="Google Shape;75;p1"/>
          <p:cNvGrpSpPr/>
          <p:nvPr/>
        </p:nvGrpSpPr>
        <p:grpSpPr>
          <a:xfrm>
            <a:off x="393851" y="3600600"/>
            <a:ext cx="11553234" cy="30200"/>
            <a:chOff x="-1" y="-1"/>
            <a:chExt cx="20311592" cy="132486"/>
          </a:xfrm>
        </p:grpSpPr>
        <p:sp>
          <p:nvSpPr>
            <p:cNvPr id="76" name="Google Shape;76;p1"/>
            <p:cNvSpPr/>
            <p:nvPr/>
          </p:nvSpPr>
          <p:spPr>
            <a:xfrm>
              <a:off x="0" y="-1"/>
              <a:ext cx="20311591" cy="1324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77" name="Google Shape;77;p1"/>
            <p:cNvSpPr/>
            <p:nvPr/>
          </p:nvSpPr>
          <p:spPr>
            <a:xfrm>
              <a:off x="-1" y="-1"/>
              <a:ext cx="1838943" cy="132486"/>
            </a:xfrm>
            <a:prstGeom prst="rect">
              <a:avLst/>
            </a:prstGeom>
            <a:solidFill>
              <a:srgbClr val="EE8002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78" name="Google Shape;78;p1"/>
          <p:cNvGrpSpPr/>
          <p:nvPr/>
        </p:nvGrpSpPr>
        <p:grpSpPr>
          <a:xfrm>
            <a:off x="393825" y="3744593"/>
            <a:ext cx="11553255" cy="2960208"/>
            <a:chOff x="-1195533" y="-1170489"/>
            <a:chExt cx="21675900" cy="5920415"/>
          </a:xfrm>
        </p:grpSpPr>
        <p:sp>
          <p:nvSpPr>
            <p:cNvPr id="79" name="Google Shape;79;p1"/>
            <p:cNvSpPr txBox="1"/>
            <p:nvPr/>
          </p:nvSpPr>
          <p:spPr>
            <a:xfrm>
              <a:off x="-1195533" y="470726"/>
              <a:ext cx="21675900" cy="427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2750"/>
                <a:buFont typeface="Arial"/>
                <a:buNone/>
              </a:pPr>
              <a:r>
                <a:rPr lang="en-US" sz="28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CERN </a:t>
              </a:r>
              <a:br>
                <a:rPr lang="en-US" sz="28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28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Spouse Welcome Event</a:t>
              </a:r>
              <a:endPara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791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800" b="0" i="1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7916"/>
                </a:lnSpc>
                <a:spcBef>
                  <a:spcPts val="800"/>
                </a:spcBef>
                <a:spcAft>
                  <a:spcPts val="80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endParaRPr sz="2800" b="0" i="1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"/>
            <p:cNvSpPr txBox="1"/>
            <p:nvPr/>
          </p:nvSpPr>
          <p:spPr>
            <a:xfrm>
              <a:off x="-1195533" y="-1170489"/>
              <a:ext cx="10029900" cy="58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INTERNATIONAL DUAL CAREER NETWORK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1" name="Google Shape;81;p1"/>
          <p:cNvSpPr txBox="1"/>
          <p:nvPr/>
        </p:nvSpPr>
        <p:spPr>
          <a:xfrm>
            <a:off x="9780380" y="3744593"/>
            <a:ext cx="2134500" cy="32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rPr>
              <a:t>19 September 2024</a:t>
            </a:r>
            <a:endParaRPr sz="1800" b="0" i="0" u="none" strike="noStrike" cap="none">
              <a:solidFill>
                <a:srgbClr val="FAFC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" name="Google Shape;82;p1"/>
          <p:cNvGrpSpPr/>
          <p:nvPr/>
        </p:nvGrpSpPr>
        <p:grpSpPr>
          <a:xfrm>
            <a:off x="-17100" y="6191947"/>
            <a:ext cx="12179250" cy="666429"/>
            <a:chOff x="-7" y="-529621"/>
            <a:chExt cx="24358500" cy="1799700"/>
          </a:xfrm>
        </p:grpSpPr>
        <p:sp>
          <p:nvSpPr>
            <p:cNvPr id="83" name="Google Shape;83;p1"/>
            <p:cNvSpPr/>
            <p:nvPr/>
          </p:nvSpPr>
          <p:spPr>
            <a:xfrm>
              <a:off x="-7" y="-529621"/>
              <a:ext cx="24358500" cy="1799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84" name="Google Shape;84;p1" descr="IDCN_logo_large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9061768" y="-196572"/>
              <a:ext cx="4963000" cy="123639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5" name="Google Shape;85;p1" descr="A logo with white text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780380" y="4187713"/>
            <a:ext cx="1908666" cy="18842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4"/>
          <p:cNvSpPr txBox="1"/>
          <p:nvPr/>
        </p:nvSpPr>
        <p:spPr>
          <a:xfrm>
            <a:off x="486074" y="367714"/>
            <a:ext cx="11428230" cy="456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400" tIns="20400" rIns="20400" bIns="204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Newsletters, Posters, Success Stories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0" name="Google Shape;280;p44" descr="VF_page-000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6073" y="970964"/>
            <a:ext cx="2374554" cy="3516816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81" name="Google Shape;281;p44" descr="VF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07382" y="1567538"/>
            <a:ext cx="2374554" cy="3517858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82" name="Google Shape;282;p44" descr="IDCN Lake Geneva Picnic (1)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10065" y="970964"/>
            <a:ext cx="2486053" cy="3516816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grpSp>
        <p:nvGrpSpPr>
          <p:cNvPr id="283" name="Google Shape;283;p44"/>
          <p:cNvGrpSpPr/>
          <p:nvPr/>
        </p:nvGrpSpPr>
        <p:grpSpPr>
          <a:xfrm>
            <a:off x="714750" y="5267795"/>
            <a:ext cx="11049167" cy="979313"/>
            <a:chOff x="0" y="0"/>
            <a:chExt cx="22098333" cy="1958622"/>
          </a:xfrm>
        </p:grpSpPr>
        <p:sp>
          <p:nvSpPr>
            <p:cNvPr id="284" name="Google Shape;284;p44"/>
            <p:cNvSpPr txBox="1"/>
            <p:nvPr/>
          </p:nvSpPr>
          <p:spPr>
            <a:xfrm>
              <a:off x="5852457" y="41817"/>
              <a:ext cx="1347020" cy="19168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endParaRPr sz="6000" b="1" i="0" u="none" strike="noStrike" cap="none">
                <a:solidFill>
                  <a:srgbClr val="2C788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285" name="Google Shape;285;p44"/>
            <p:cNvCxnSpPr/>
            <p:nvPr/>
          </p:nvCxnSpPr>
          <p:spPr>
            <a:xfrm>
              <a:off x="7320770" y="198690"/>
              <a:ext cx="1" cy="1570707"/>
            </a:xfrm>
            <a:prstGeom prst="straightConnector1">
              <a:avLst/>
            </a:prstGeom>
            <a:noFill/>
            <a:ln w="38100" cap="flat" cmpd="sng">
              <a:solidFill>
                <a:srgbClr val="2C788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86" name="Google Shape;286;p44"/>
            <p:cNvSpPr txBox="1"/>
            <p:nvPr/>
          </p:nvSpPr>
          <p:spPr>
            <a:xfrm>
              <a:off x="7481063" y="285328"/>
              <a:ext cx="2959577" cy="1205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success story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44"/>
            <p:cNvSpPr txBox="1"/>
            <p:nvPr/>
          </p:nvSpPr>
          <p:spPr>
            <a:xfrm>
              <a:off x="10555107" y="0"/>
              <a:ext cx="1949780" cy="19168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endParaRPr sz="6000" b="1" i="0" u="none" strike="noStrike" cap="none">
                <a:solidFill>
                  <a:srgbClr val="2C788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288" name="Google Shape;288;p44"/>
            <p:cNvCxnSpPr/>
            <p:nvPr/>
          </p:nvCxnSpPr>
          <p:spPr>
            <a:xfrm>
              <a:off x="12626179" y="218329"/>
              <a:ext cx="1" cy="1570707"/>
            </a:xfrm>
            <a:prstGeom prst="straightConnector1">
              <a:avLst/>
            </a:prstGeom>
            <a:noFill/>
            <a:ln w="38100" cap="flat" cmpd="sng">
              <a:solidFill>
                <a:srgbClr val="2C788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89" name="Google Shape;289;p44"/>
            <p:cNvSpPr txBox="1"/>
            <p:nvPr/>
          </p:nvSpPr>
          <p:spPr>
            <a:xfrm>
              <a:off x="12792050" y="292156"/>
              <a:ext cx="2959576" cy="1205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published newsletters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44"/>
            <p:cNvSpPr txBox="1"/>
            <p:nvPr/>
          </p:nvSpPr>
          <p:spPr>
            <a:xfrm>
              <a:off x="16671630" y="36381"/>
              <a:ext cx="2124985" cy="19168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0"/>
                <a:buFont typeface="Arial"/>
                <a:buNone/>
              </a:pPr>
              <a:r>
                <a:rPr lang="en-US" sz="1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91" name="Google Shape;291;p44"/>
            <p:cNvCxnSpPr/>
            <p:nvPr/>
          </p:nvCxnSpPr>
          <p:spPr>
            <a:xfrm>
              <a:off x="18917908" y="223982"/>
              <a:ext cx="1" cy="1570707"/>
            </a:xfrm>
            <a:prstGeom prst="straightConnector1">
              <a:avLst/>
            </a:prstGeom>
            <a:noFill/>
            <a:ln w="38100" cap="flat" cmpd="sng">
              <a:solidFill>
                <a:srgbClr val="2C788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92" name="Google Shape;292;p44"/>
            <p:cNvSpPr txBox="1"/>
            <p:nvPr/>
          </p:nvSpPr>
          <p:spPr>
            <a:xfrm>
              <a:off x="19138755" y="397513"/>
              <a:ext cx="2959578" cy="1205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event posters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44"/>
            <p:cNvSpPr txBox="1"/>
            <p:nvPr/>
          </p:nvSpPr>
          <p:spPr>
            <a:xfrm>
              <a:off x="0" y="30727"/>
              <a:ext cx="1347020" cy="19168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0"/>
                <a:buFont typeface="Arial"/>
                <a:buNone/>
              </a:pPr>
              <a:r>
                <a:rPr lang="en-US" sz="1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94" name="Google Shape;294;p44"/>
            <p:cNvCxnSpPr/>
            <p:nvPr/>
          </p:nvCxnSpPr>
          <p:spPr>
            <a:xfrm flipH="1">
              <a:off x="1468312" y="218329"/>
              <a:ext cx="1" cy="1570707"/>
            </a:xfrm>
            <a:prstGeom prst="straightConnector1">
              <a:avLst/>
            </a:prstGeom>
            <a:noFill/>
            <a:ln w="38100" cap="flat" cmpd="sng">
              <a:solidFill>
                <a:srgbClr val="2C788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95" name="Google Shape;295;p44"/>
            <p:cNvSpPr txBox="1"/>
            <p:nvPr/>
          </p:nvSpPr>
          <p:spPr>
            <a:xfrm>
              <a:off x="1628605" y="279784"/>
              <a:ext cx="2959577" cy="1205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bi-annual report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96" name="Google Shape;296;p44" descr="A poster with people and tex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457065" y="981729"/>
            <a:ext cx="2248862" cy="4286066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45"/>
          <p:cNvPicPr preferRelativeResize="0"/>
          <p:nvPr/>
        </p:nvPicPr>
        <p:blipFill rotWithShape="1">
          <a:blip r:embed="rId3">
            <a:alphaModFix/>
          </a:blip>
          <a:srcRect l="23155" t="3761" r="22926" b="6444"/>
          <a:stretch/>
        </p:blipFill>
        <p:spPr>
          <a:xfrm>
            <a:off x="4384110" y="798077"/>
            <a:ext cx="5887232" cy="5515041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45"/>
          <p:cNvSpPr txBox="1"/>
          <p:nvPr/>
        </p:nvSpPr>
        <p:spPr>
          <a:xfrm>
            <a:off x="0" y="24395"/>
            <a:ext cx="121920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IDCN, Lake</a:t>
            </a:r>
            <a:r>
              <a:rPr lang="en-US" sz="27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Geneva</a:t>
            </a:r>
            <a:r>
              <a:rPr lang="en-US" sz="27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Activities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45"/>
          <p:cNvSpPr/>
          <p:nvPr/>
        </p:nvSpPr>
        <p:spPr>
          <a:xfrm>
            <a:off x="0" y="861238"/>
            <a:ext cx="3069860" cy="5358708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4" name="Google Shape;304;p45"/>
          <p:cNvSpPr txBox="1"/>
          <p:nvPr/>
        </p:nvSpPr>
        <p:spPr>
          <a:xfrm>
            <a:off x="232691" y="1499335"/>
            <a:ext cx="2837169" cy="2228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EXTERNAL EVENTS: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2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Corporate Events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2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Career Mornings </a:t>
            </a:r>
            <a:r>
              <a:rPr lang="en-US" sz="2000" b="1" i="0" u="sng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2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Global Webinars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5" name="Google Shape;305;p45" descr="A black background with blue 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5813" t="47209" r="5719" b="36857"/>
          <a:stretch/>
        </p:blipFill>
        <p:spPr>
          <a:xfrm>
            <a:off x="4508205" y="3136605"/>
            <a:ext cx="754911" cy="169963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45"/>
          <p:cNvSpPr txBox="1"/>
          <p:nvPr/>
        </p:nvSpPr>
        <p:spPr>
          <a:xfrm>
            <a:off x="5424424" y="3067718"/>
            <a:ext cx="1072116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191D1D"/>
                </a:solidFill>
                <a:latin typeface="Pacifico"/>
                <a:ea typeface="Pacifico"/>
                <a:cs typeface="Pacifico"/>
                <a:sym typeface="Pacifico"/>
              </a:rPr>
              <a:t>Feb 2023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45"/>
          <p:cNvSpPr txBox="1"/>
          <p:nvPr/>
        </p:nvSpPr>
        <p:spPr>
          <a:xfrm>
            <a:off x="8867247" y="5826529"/>
            <a:ext cx="121420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191D1D"/>
                </a:solidFill>
                <a:latin typeface="Pacifico"/>
                <a:ea typeface="Pacifico"/>
                <a:cs typeface="Pacifico"/>
                <a:sym typeface="Pacifico"/>
              </a:rPr>
              <a:t>May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8" name="Google Shape;308;p45" descr="Blue and black text on a black backgroun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07443" y="5697306"/>
            <a:ext cx="754911" cy="566183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45"/>
          <p:cNvSpPr txBox="1"/>
          <p:nvPr/>
        </p:nvSpPr>
        <p:spPr>
          <a:xfrm>
            <a:off x="5696647" y="5826529"/>
            <a:ext cx="1439671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191D1D"/>
                </a:solidFill>
                <a:latin typeface="Pacifico"/>
                <a:ea typeface="Pacifico"/>
                <a:cs typeface="Pacifico"/>
                <a:sym typeface="Pacifico"/>
              </a:rPr>
              <a:t>Nov 2023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45"/>
          <p:cNvSpPr txBox="1"/>
          <p:nvPr/>
        </p:nvSpPr>
        <p:spPr>
          <a:xfrm>
            <a:off x="8285693" y="3080912"/>
            <a:ext cx="1668494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191D1D"/>
                </a:solidFill>
                <a:latin typeface="Pacifico"/>
                <a:ea typeface="Pacifico"/>
                <a:cs typeface="Pacifico"/>
                <a:sym typeface="Pacifico"/>
              </a:rPr>
              <a:t>Dec 2023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1" name="Google Shape;311;p45" descr="A black background with blue tex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t="44001" b="40512"/>
          <a:stretch/>
        </p:blipFill>
        <p:spPr>
          <a:xfrm>
            <a:off x="6896422" y="3131009"/>
            <a:ext cx="1072116" cy="207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45" descr="A bird and nest logo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014935" y="5793871"/>
            <a:ext cx="582612" cy="4369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oogle Shape;317;p46"/>
          <p:cNvPicPr preferRelativeResize="0"/>
          <p:nvPr/>
        </p:nvPicPr>
        <p:blipFill rotWithShape="1">
          <a:blip r:embed="rId3">
            <a:alphaModFix/>
          </a:blip>
          <a:srcRect l="11902" r="11899"/>
          <a:stretch/>
        </p:blipFill>
        <p:spPr>
          <a:xfrm>
            <a:off x="3817088" y="861238"/>
            <a:ext cx="7331076" cy="5411933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46"/>
          <p:cNvSpPr/>
          <p:nvPr/>
        </p:nvSpPr>
        <p:spPr>
          <a:xfrm>
            <a:off x="0" y="861238"/>
            <a:ext cx="3069860" cy="5358708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9" name="Google Shape;319;p46"/>
          <p:cNvSpPr txBox="1"/>
          <p:nvPr/>
        </p:nvSpPr>
        <p:spPr>
          <a:xfrm>
            <a:off x="612450" y="193356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IDCN, Lake</a:t>
            </a:r>
            <a:r>
              <a:rPr lang="en-US" sz="27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Geneva</a:t>
            </a:r>
            <a:r>
              <a:rPr lang="en-US" sz="27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Activities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46"/>
          <p:cNvSpPr txBox="1"/>
          <p:nvPr/>
        </p:nvSpPr>
        <p:spPr>
          <a:xfrm>
            <a:off x="187011" y="1124761"/>
            <a:ext cx="2837169" cy="35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INTERNALS AND SOCIAL EVENTS: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2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Welcome Events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2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Masterclasses</a:t>
            </a:r>
            <a:endParaRPr sz="2000" b="1" i="0" u="sng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2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Spouse Welcome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2" indent="-158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1" name="Google Shape;321;p46" descr="A blue text on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84089" y="5690476"/>
            <a:ext cx="781426" cy="220997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46"/>
          <p:cNvSpPr txBox="1"/>
          <p:nvPr/>
        </p:nvSpPr>
        <p:spPr>
          <a:xfrm>
            <a:off x="7160581" y="5649840"/>
            <a:ext cx="118449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191D1D"/>
                </a:solidFill>
                <a:latin typeface="Pacifico"/>
                <a:ea typeface="Pacifico"/>
                <a:cs typeface="Pacifico"/>
                <a:sym typeface="Pacifico"/>
              </a:rPr>
              <a:t>Mar 2023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3" name="Google Shape;323;p46" descr="A blue and black logo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57914" y="3200401"/>
            <a:ext cx="481985" cy="13145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46"/>
          <p:cNvSpPr txBox="1"/>
          <p:nvPr/>
        </p:nvSpPr>
        <p:spPr>
          <a:xfrm>
            <a:off x="4492024" y="3130056"/>
            <a:ext cx="1260199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191D1D"/>
                </a:solidFill>
                <a:latin typeface="Pacifico"/>
                <a:ea typeface="Pacifico"/>
                <a:cs typeface="Pacifico"/>
                <a:sym typeface="Pacifico"/>
              </a:rPr>
              <a:t>May 2023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46"/>
          <p:cNvSpPr txBox="1"/>
          <p:nvPr/>
        </p:nvSpPr>
        <p:spPr>
          <a:xfrm>
            <a:off x="9554301" y="5837932"/>
            <a:ext cx="1206371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191D1D"/>
                </a:solidFill>
                <a:latin typeface="Pacifico"/>
                <a:ea typeface="Pacifico"/>
                <a:cs typeface="Pacifico"/>
                <a:sym typeface="Pacifico"/>
              </a:rPr>
              <a:t>May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46"/>
          <p:cNvSpPr txBox="1"/>
          <p:nvPr/>
        </p:nvSpPr>
        <p:spPr>
          <a:xfrm>
            <a:off x="4597105" y="5684064"/>
            <a:ext cx="1206371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191D1D"/>
                </a:solidFill>
                <a:latin typeface="Pacifico"/>
                <a:ea typeface="Pacifico"/>
                <a:cs typeface="Pacifico"/>
                <a:sym typeface="Pacifico"/>
              </a:rPr>
              <a:t>Jan 2023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Google Shape;327;p46" descr="A logo on a black background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t="45200" b="41277"/>
          <a:stretch/>
        </p:blipFill>
        <p:spPr>
          <a:xfrm>
            <a:off x="3892866" y="5538444"/>
            <a:ext cx="1307425" cy="220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46" descr="A blue and black logo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59040" y="2937622"/>
            <a:ext cx="558185" cy="166184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46"/>
          <p:cNvSpPr txBox="1"/>
          <p:nvPr/>
        </p:nvSpPr>
        <p:spPr>
          <a:xfrm>
            <a:off x="7074803" y="2866275"/>
            <a:ext cx="1352117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191D1D"/>
                </a:solidFill>
                <a:latin typeface="Pacifico"/>
                <a:ea typeface="Pacifico"/>
                <a:cs typeface="Pacifico"/>
                <a:sym typeface="Pacifico"/>
              </a:rPr>
              <a:t>Oct 2023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0" name="Google Shape;330;p46" descr="A blue logo with black background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 l="18254" r="17456"/>
          <a:stretch/>
        </p:blipFill>
        <p:spPr>
          <a:xfrm>
            <a:off x="8727746" y="3096634"/>
            <a:ext cx="382743" cy="374579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46"/>
          <p:cNvSpPr txBox="1"/>
          <p:nvPr/>
        </p:nvSpPr>
        <p:spPr>
          <a:xfrm>
            <a:off x="9309205" y="3130056"/>
            <a:ext cx="1352117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191D1D"/>
                </a:solidFill>
                <a:latin typeface="Pacifico"/>
                <a:ea typeface="Pacifico"/>
                <a:cs typeface="Pacifico"/>
                <a:sym typeface="Pacifico"/>
              </a:rPr>
              <a:t>Jun 2023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2" name="Google Shape;332;p46" descr="A bird and nest logo&#10;&#10;Description automatically generated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800998" y="5794746"/>
            <a:ext cx="582612" cy="4369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47"/>
          <p:cNvSpPr txBox="1">
            <a:spLocks noGrp="1"/>
          </p:cNvSpPr>
          <p:nvPr>
            <p:ph type="title"/>
          </p:nvPr>
        </p:nvSpPr>
        <p:spPr>
          <a:xfrm>
            <a:off x="125548" y="117984"/>
            <a:ext cx="11940904" cy="9355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22825" rIns="45675" bIns="228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600" b="1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Welcome Events for new Partner Members</a:t>
            </a:r>
            <a:endParaRPr sz="2600"/>
          </a:p>
        </p:txBody>
      </p:sp>
      <p:pic>
        <p:nvPicPr>
          <p:cNvPr id="338" name="Google Shape;338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94657" y="1466719"/>
            <a:ext cx="3792772" cy="27067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 cmpd="sng">
            <a:solidFill>
              <a:srgbClr val="292929"/>
            </a:solidFill>
            <a:prstDash val="solid"/>
            <a:miter lim="800000"/>
            <a:headEnd type="none" w="sm" len="sm"/>
            <a:tailEnd type="none" w="sm" len="sm"/>
          </a:ln>
          <a:effectLst>
            <a:reflection stA="28000" endPos="28000" dist="5000" dir="5400000" sy="-100000" algn="bl" rotWithShape="0"/>
          </a:effectLst>
        </p:spPr>
      </p:pic>
      <p:sp>
        <p:nvSpPr>
          <p:cNvPr id="339" name="Google Shape;339;p47"/>
          <p:cNvSpPr/>
          <p:nvPr/>
        </p:nvSpPr>
        <p:spPr>
          <a:xfrm>
            <a:off x="8412480" y="1053516"/>
            <a:ext cx="3792772" cy="5166429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340" name="Google Shape;340;p47"/>
          <p:cNvGrpSpPr/>
          <p:nvPr/>
        </p:nvGrpSpPr>
        <p:grpSpPr>
          <a:xfrm>
            <a:off x="165679" y="1466718"/>
            <a:ext cx="4001301" cy="2919932"/>
            <a:chOff x="313962" y="1466718"/>
            <a:chExt cx="4380041" cy="3118590"/>
          </a:xfrm>
        </p:grpSpPr>
        <p:pic>
          <p:nvPicPr>
            <p:cNvPr id="341" name="Google Shape;341;p47" descr="A computer with a black screen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12012" b="31026"/>
            <a:stretch/>
          </p:blipFill>
          <p:spPr>
            <a:xfrm>
              <a:off x="313962" y="1466718"/>
              <a:ext cx="4380041" cy="31185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2" name="Google Shape;342;p47" descr="A group of people&#10;&#10;Description automatically generated with low confidence"/>
            <p:cNvPicPr preferRelativeResize="0"/>
            <p:nvPr/>
          </p:nvPicPr>
          <p:blipFill rotWithShape="1">
            <a:blip r:embed="rId5">
              <a:alphaModFix/>
            </a:blip>
            <a:srcRect t="2342" r="3622"/>
            <a:stretch/>
          </p:blipFill>
          <p:spPr>
            <a:xfrm>
              <a:off x="1021606" y="1658208"/>
              <a:ext cx="2881936" cy="1904800"/>
            </a:xfrm>
            <a:prstGeom prst="roundRect">
              <a:avLst>
                <a:gd name="adj" fmla="val 3093"/>
              </a:avLst>
            </a:prstGeom>
            <a:noFill/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</p:spPr>
        </p:pic>
      </p:grpSp>
      <p:sp>
        <p:nvSpPr>
          <p:cNvPr id="343" name="Google Shape;343;p47"/>
          <p:cNvSpPr txBox="1"/>
          <p:nvPr/>
        </p:nvSpPr>
        <p:spPr>
          <a:xfrm>
            <a:off x="78214" y="4386650"/>
            <a:ext cx="378555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125" tIns="17125" rIns="17125" bIns="171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b="1" i="0" u="none" strike="noStrike" cap="none">
                <a:solidFill>
                  <a:srgbClr val="02A2AC"/>
                </a:solidFill>
                <a:latin typeface="Trebuchet MS"/>
                <a:ea typeface="Trebuchet MS"/>
                <a:cs typeface="Trebuchet MS"/>
                <a:sym typeface="Trebuchet MS"/>
              </a:rPr>
              <a:t>Online</a:t>
            </a:r>
            <a:endParaRPr sz="4800" b="1" i="0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4" name="Google Shape;344;p47"/>
          <p:cNvSpPr txBox="1"/>
          <p:nvPr/>
        </p:nvSpPr>
        <p:spPr>
          <a:xfrm>
            <a:off x="4322813" y="4386650"/>
            <a:ext cx="378555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125" tIns="17125" rIns="17125" bIns="171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b="1" i="0" u="none" strike="noStrike" cap="none">
                <a:solidFill>
                  <a:srgbClr val="02A2AC"/>
                </a:solidFill>
                <a:latin typeface="Trebuchet MS"/>
                <a:ea typeface="Trebuchet MS"/>
                <a:cs typeface="Trebuchet MS"/>
                <a:sym typeface="Trebuchet MS"/>
              </a:rPr>
              <a:t>On-site</a:t>
            </a:r>
            <a:endParaRPr sz="4800" b="1" i="0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5" name="Google Shape;345;p47"/>
          <p:cNvSpPr txBox="1"/>
          <p:nvPr/>
        </p:nvSpPr>
        <p:spPr>
          <a:xfrm>
            <a:off x="8550876" y="1230572"/>
            <a:ext cx="3515576" cy="2200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MAIN OBJECTIVES: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 warm, informative, and fun welcome session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Presentation and recruiting of volunteers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47"/>
          <p:cNvSpPr txBox="1"/>
          <p:nvPr/>
        </p:nvSpPr>
        <p:spPr>
          <a:xfrm>
            <a:off x="8550876" y="3854323"/>
            <a:ext cx="3515576" cy="969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TIMING: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2-3 times a year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Google Shape;351;p3"/>
          <p:cNvPicPr preferRelativeResize="0"/>
          <p:nvPr/>
        </p:nvPicPr>
        <p:blipFill rotWithShape="1">
          <a:blip r:embed="rId3">
            <a:alphaModFix/>
          </a:blip>
          <a:srcRect b="13538"/>
          <a:stretch/>
        </p:blipFill>
        <p:spPr>
          <a:xfrm>
            <a:off x="663107" y="307469"/>
            <a:ext cx="10865787" cy="54468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6"/>
          <p:cNvSpPr/>
          <p:nvPr/>
        </p:nvSpPr>
        <p:spPr>
          <a:xfrm>
            <a:off x="4715266" y="2742283"/>
            <a:ext cx="7098890" cy="164657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288A8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6"/>
          <p:cNvSpPr txBox="1"/>
          <p:nvPr/>
        </p:nvSpPr>
        <p:spPr>
          <a:xfrm>
            <a:off x="4913224" y="2819193"/>
            <a:ext cx="6666326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“Spousal Employment Support Event – How to integrate into the local job market?”</a:t>
            </a:r>
            <a:endParaRPr sz="2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8" name="Google Shape;358;p6" descr="A yellow post-it note with red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322698">
            <a:off x="118931" y="933116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6"/>
          <p:cNvSpPr txBox="1"/>
          <p:nvPr/>
        </p:nvSpPr>
        <p:spPr>
          <a:xfrm>
            <a:off x="612450" y="193356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The Next Event</a:t>
            </a:r>
            <a:endParaRPr/>
          </a:p>
        </p:txBody>
      </p:sp>
      <p:sp>
        <p:nvSpPr>
          <p:cNvPr id="360" name="Google Shape;360;p6"/>
          <p:cNvSpPr txBox="1"/>
          <p:nvPr/>
        </p:nvSpPr>
        <p:spPr>
          <a:xfrm>
            <a:off x="4715266" y="1343393"/>
            <a:ext cx="4121266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OCTOBER 29</a:t>
            </a:r>
            <a:r>
              <a:rPr lang="en-US" sz="2800" b="1" i="0" u="none" strike="noStrike" cap="none" baseline="30000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8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, 2024</a:t>
            </a:r>
            <a:br>
              <a:rPr lang="en-US" sz="28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WIPO premises</a:t>
            </a:r>
            <a:endParaRPr sz="28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"/>
          <p:cNvSpPr txBox="1"/>
          <p:nvPr/>
        </p:nvSpPr>
        <p:spPr>
          <a:xfrm>
            <a:off x="4608870" y="4478132"/>
            <a:ext cx="736601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Event Partners: UNOG, CAGI, IDCN, Université de Genève, Swiss Mission, Michael Page, Découvrir and GEM</a:t>
            </a:r>
            <a:endParaRPr sz="2400" b="1" i="0" u="sng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fe8fe1da7f_0_0"/>
          <p:cNvSpPr txBox="1"/>
          <p:nvPr/>
        </p:nvSpPr>
        <p:spPr>
          <a:xfrm>
            <a:off x="6359533" y="5134866"/>
            <a:ext cx="2492700" cy="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g2fe8fe1da7f_0_0"/>
          <p:cNvSpPr txBox="1"/>
          <p:nvPr/>
        </p:nvSpPr>
        <p:spPr>
          <a:xfrm>
            <a:off x="9264413" y="487625"/>
            <a:ext cx="2681400" cy="6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1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68" name="Google Shape;368;g2fe8fe1da7f_0_0"/>
          <p:cNvSpPr txBox="1"/>
          <p:nvPr/>
        </p:nvSpPr>
        <p:spPr>
          <a:xfrm>
            <a:off x="4466758" y="337175"/>
            <a:ext cx="37857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125" tIns="17125" rIns="17125" bIns="171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b="1" i="0" u="none" strike="noStrike" cap="none">
                <a:solidFill>
                  <a:srgbClr val="02A2AC"/>
                </a:solidFill>
                <a:latin typeface="Trebuchet MS"/>
                <a:ea typeface="Trebuchet MS"/>
                <a:cs typeface="Trebuchet MS"/>
                <a:sym typeface="Trebuchet MS"/>
              </a:rPr>
              <a:t>Q and A!</a:t>
            </a:r>
            <a:endParaRPr sz="4800" b="1" i="0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"/>
          <p:cNvSpPr/>
          <p:nvPr/>
        </p:nvSpPr>
        <p:spPr>
          <a:xfrm>
            <a:off x="95003" y="0"/>
            <a:ext cx="12192000" cy="718949"/>
          </a:xfrm>
          <a:prstGeom prst="rect">
            <a:avLst/>
          </a:prstGeom>
          <a:solidFill>
            <a:srgbClr val="00C0BC">
              <a:alpha val="2352"/>
            </a:srgbClr>
          </a:solidFill>
          <a:ln>
            <a:noFill/>
          </a:ln>
        </p:spPr>
        <p:txBody>
          <a:bodyPr spcFirstLastPara="1" wrap="square" lIns="22850" tIns="22850" rIns="22850" bIns="228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Challenges faced by employee partners/spouses</a:t>
            </a:r>
            <a:endParaRPr sz="2700" b="1" i="0" u="none" strike="noStrike" cap="none">
              <a:solidFill>
                <a:srgbClr val="3A9EA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666666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                          		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666666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                        </a:t>
            </a:r>
            <a:endParaRPr sz="3200" b="1" i="0" u="none" strike="noStrike" cap="none">
              <a:solidFill>
                <a:srgbClr val="000000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marL="1080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200"/>
              <a:buFont typeface="Noto Sans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4"/>
          <p:cNvSpPr/>
          <p:nvPr/>
        </p:nvSpPr>
        <p:spPr>
          <a:xfrm>
            <a:off x="831272" y="1852550"/>
            <a:ext cx="2731325" cy="117565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288A89"/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Language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4"/>
          <p:cNvSpPr/>
          <p:nvPr/>
        </p:nvSpPr>
        <p:spPr>
          <a:xfrm>
            <a:off x="518559" y="4569334"/>
            <a:ext cx="2731325" cy="117565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288A89"/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Work/Job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4"/>
          <p:cNvSpPr/>
          <p:nvPr/>
        </p:nvSpPr>
        <p:spPr>
          <a:xfrm>
            <a:off x="3827812" y="1155984"/>
            <a:ext cx="2731325" cy="117565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288A89"/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Guidance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"/>
          <p:cNvSpPr/>
          <p:nvPr/>
        </p:nvSpPr>
        <p:spPr>
          <a:xfrm>
            <a:off x="6581144" y="1758643"/>
            <a:ext cx="2731325" cy="117565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288A89"/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Culture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4"/>
          <p:cNvSpPr/>
          <p:nvPr/>
        </p:nvSpPr>
        <p:spPr>
          <a:xfrm>
            <a:off x="3364675" y="2955715"/>
            <a:ext cx="2731325" cy="117565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288A89"/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Interview Preparation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4"/>
          <p:cNvSpPr/>
          <p:nvPr/>
        </p:nvSpPr>
        <p:spPr>
          <a:xfrm>
            <a:off x="6210793" y="3543543"/>
            <a:ext cx="2731325" cy="117565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288A89"/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Networking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4"/>
          <p:cNvSpPr/>
          <p:nvPr/>
        </p:nvSpPr>
        <p:spPr>
          <a:xfrm>
            <a:off x="9067998" y="3393677"/>
            <a:ext cx="2731325" cy="117565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288A89"/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Social Life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4"/>
          <p:cNvSpPr/>
          <p:nvPr/>
        </p:nvSpPr>
        <p:spPr>
          <a:xfrm>
            <a:off x="8948929" y="724701"/>
            <a:ext cx="2850394" cy="117565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288A89"/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Integration</a:t>
            </a: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4"/>
          <p:cNvSpPr/>
          <p:nvPr/>
        </p:nvSpPr>
        <p:spPr>
          <a:xfrm>
            <a:off x="3827811" y="5087174"/>
            <a:ext cx="2731325" cy="117565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288A89"/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Overall Wellbeing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"/>
          <p:cNvSpPr/>
          <p:nvPr/>
        </p:nvSpPr>
        <p:spPr>
          <a:xfrm>
            <a:off x="0" y="0"/>
            <a:ext cx="5476344" cy="6858000"/>
          </a:xfrm>
          <a:prstGeom prst="rect">
            <a:avLst/>
          </a:prstGeom>
          <a:solidFill>
            <a:srgbClr val="02A2AC">
              <a:alpha val="69411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5"/>
          <p:cNvSpPr/>
          <p:nvPr/>
        </p:nvSpPr>
        <p:spPr>
          <a:xfrm>
            <a:off x="-321995" y="267341"/>
            <a:ext cx="3224340" cy="1316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OUR </a:t>
            </a:r>
            <a:endParaRPr sz="40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MISSION</a:t>
            </a:r>
            <a:endParaRPr sz="40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6" name="Google Shape;106;p5"/>
          <p:cNvSpPr/>
          <p:nvPr/>
        </p:nvSpPr>
        <p:spPr>
          <a:xfrm>
            <a:off x="5476346" y="0"/>
            <a:ext cx="6715654" cy="2775030"/>
          </a:xfrm>
          <a:prstGeom prst="rect">
            <a:avLst/>
          </a:prstGeom>
          <a:solidFill>
            <a:srgbClr val="F5E49F"/>
          </a:solidFill>
          <a:ln>
            <a:noFill/>
          </a:ln>
        </p:spPr>
        <p:txBody>
          <a:bodyPr spcFirstLastPara="1" wrap="square" lIns="54350" tIns="54350" rIns="54350" bIns="5435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IDCN is an association of multinational and local organizations that aim to support the professional integration of employee partners and spouses by hosting a variety of professional and social networking events, both locally and globally.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1" u="none" strike="noStrike" cap="none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By leveraging the talent available through dual-career partners and spouses, the IDCN emphasizes the importance of fulfilling organizational responsibilities towards inclusion, diversity, corporate social responsibility, environmental, social, and governance (ESG) standards, as well as sustainability initiatives.</a:t>
            </a:r>
            <a:endParaRPr sz="1400" b="0" i="0" u="none" strike="noStrike" cap="none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5"/>
          <p:cNvSpPr/>
          <p:nvPr/>
        </p:nvSpPr>
        <p:spPr>
          <a:xfrm>
            <a:off x="5476346" y="2794932"/>
            <a:ext cx="6715654" cy="718949"/>
          </a:xfrm>
          <a:prstGeom prst="rect">
            <a:avLst/>
          </a:prstGeom>
          <a:solidFill>
            <a:srgbClr val="00C0BC">
              <a:alpha val="2352"/>
            </a:srgbClr>
          </a:solidFill>
          <a:ln>
            <a:noFill/>
          </a:ln>
        </p:spPr>
        <p:txBody>
          <a:bodyPr spcFirstLastPara="1" wrap="square" lIns="22850" tIns="22850" rIns="22850" bIns="228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IDCN helps to make dual career assignments a success    </a:t>
            </a:r>
            <a:endParaRPr sz="9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666666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                          		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666666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                        </a:t>
            </a:r>
            <a:endParaRPr sz="3200" b="1" i="0" u="none" strike="noStrike" cap="none">
              <a:solidFill>
                <a:srgbClr val="000000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marL="1080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200"/>
              <a:buFont typeface="Noto Sans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5"/>
          <p:cNvSpPr/>
          <p:nvPr/>
        </p:nvSpPr>
        <p:spPr>
          <a:xfrm>
            <a:off x="7294418" y="3752207"/>
            <a:ext cx="2606655" cy="2121240"/>
          </a:xfrm>
          <a:prstGeom prst="flowChartSummingJunction">
            <a:avLst/>
          </a:prstGeom>
          <a:solidFill>
            <a:schemeClr val="accent1"/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1" u="none" strike="noStrike" cap="none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5"/>
          <p:cNvSpPr txBox="1"/>
          <p:nvPr/>
        </p:nvSpPr>
        <p:spPr>
          <a:xfrm>
            <a:off x="7851824" y="3860915"/>
            <a:ext cx="149184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Corporate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Events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5"/>
          <p:cNvSpPr txBox="1"/>
          <p:nvPr/>
        </p:nvSpPr>
        <p:spPr>
          <a:xfrm>
            <a:off x="7072218" y="4451254"/>
            <a:ext cx="149184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Career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Mornings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5"/>
          <p:cNvSpPr txBox="1"/>
          <p:nvPr/>
        </p:nvSpPr>
        <p:spPr>
          <a:xfrm>
            <a:off x="7831894" y="5247018"/>
            <a:ext cx="149184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Workshops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5"/>
          <p:cNvSpPr txBox="1"/>
          <p:nvPr/>
        </p:nvSpPr>
        <p:spPr>
          <a:xfrm>
            <a:off x="8522575" y="4471156"/>
            <a:ext cx="1667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Master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classes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3" name="Google Shape;113;p5" descr="A person standing in front of a group of peopl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4017" y="1847786"/>
            <a:ext cx="5500364" cy="5010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/>
          <p:nvPr/>
        </p:nvSpPr>
        <p:spPr>
          <a:xfrm>
            <a:off x="8911631" y="0"/>
            <a:ext cx="3207300" cy="6246600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9" name="Google Shape;119;p7"/>
          <p:cNvSpPr txBox="1"/>
          <p:nvPr/>
        </p:nvSpPr>
        <p:spPr>
          <a:xfrm>
            <a:off x="8984213" y="187702"/>
            <a:ext cx="3207787" cy="66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14 IDCN LOCATIONS</a:t>
            </a:r>
            <a:br>
              <a:rPr lang="en-US"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WORLDWIDE</a:t>
            </a:r>
            <a:endParaRPr sz="2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7" descr="A map of the north america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158" t="44334" b="2558"/>
          <a:stretch/>
        </p:blipFill>
        <p:spPr>
          <a:xfrm>
            <a:off x="1121084" y="438769"/>
            <a:ext cx="3037927" cy="221105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1960"/>
              </a:srgbClr>
            </a:outerShdw>
          </a:effectLst>
        </p:spPr>
      </p:pic>
      <p:pic>
        <p:nvPicPr>
          <p:cNvPr id="121" name="Google Shape;121;p7"/>
          <p:cNvPicPr preferRelativeResize="0"/>
          <p:nvPr/>
        </p:nvPicPr>
        <p:blipFill rotWithShape="1">
          <a:blip r:embed="rId4">
            <a:alphaModFix/>
          </a:blip>
          <a:srcRect t="19634" b="19634"/>
          <a:stretch/>
        </p:blipFill>
        <p:spPr>
          <a:xfrm>
            <a:off x="1112367" y="4099262"/>
            <a:ext cx="3037927" cy="221105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1960"/>
              </a:srgbClr>
            </a:outerShdw>
          </a:effectLst>
        </p:spPr>
      </p:pic>
      <p:pic>
        <p:nvPicPr>
          <p:cNvPr id="122" name="Google Shape;122;p7" descr="A map of europe with different colored countries/regions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l="10706" t="36248" r="19252" b="20303"/>
          <a:stretch/>
        </p:blipFill>
        <p:spPr>
          <a:xfrm>
            <a:off x="4599365" y="408006"/>
            <a:ext cx="3106253" cy="2237745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1960"/>
              </a:srgbClr>
            </a:outerShdw>
          </a:effectLst>
        </p:spPr>
      </p:pic>
      <p:pic>
        <p:nvPicPr>
          <p:cNvPr id="123" name="Google Shape;123;p7"/>
          <p:cNvPicPr preferRelativeResize="0"/>
          <p:nvPr/>
        </p:nvPicPr>
        <p:blipFill rotWithShape="1">
          <a:blip r:embed="rId6">
            <a:alphaModFix/>
          </a:blip>
          <a:srcRect t="42775" b="1813"/>
          <a:stretch/>
        </p:blipFill>
        <p:spPr>
          <a:xfrm>
            <a:off x="4667691" y="4099262"/>
            <a:ext cx="3037927" cy="221105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1960"/>
              </a:srgbClr>
            </a:outerShdw>
          </a:effectLst>
        </p:spPr>
      </p:pic>
      <p:pic>
        <p:nvPicPr>
          <p:cNvPr id="124" name="Google Shape;124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503985" y="810027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650740" y="2108322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402918" y="5072648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491526" y="5585544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800709" y="4720705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91857" y="1502205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22464" y="1148653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503283" y="700231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05378" y="1278055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48936" y="1437647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452035" y="1612202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147161" y="1766482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019473" y="1861517"/>
            <a:ext cx="169393" cy="26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37102" y="700231"/>
            <a:ext cx="169393" cy="264277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7"/>
          <p:cNvSpPr/>
          <p:nvPr/>
        </p:nvSpPr>
        <p:spPr>
          <a:xfrm>
            <a:off x="9903016" y="2322984"/>
            <a:ext cx="1426435" cy="256331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CD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9" name="Google Shape;139;p7"/>
          <p:cNvGrpSpPr/>
          <p:nvPr/>
        </p:nvGrpSpPr>
        <p:grpSpPr>
          <a:xfrm>
            <a:off x="9793480" y="1081147"/>
            <a:ext cx="1850941" cy="5133907"/>
            <a:chOff x="485578" y="188613"/>
            <a:chExt cx="3701880" cy="10476162"/>
          </a:xfrm>
        </p:grpSpPr>
        <p:sp>
          <p:nvSpPr>
            <p:cNvPr id="140" name="Google Shape;140;p7"/>
            <p:cNvSpPr txBox="1"/>
            <p:nvPr/>
          </p:nvSpPr>
          <p:spPr>
            <a:xfrm>
              <a:off x="657058" y="2029876"/>
              <a:ext cx="3530400" cy="86348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Europe</a:t>
              </a:r>
              <a:endParaRPr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Lake Geneva   </a:t>
              </a:r>
              <a:endParaRPr sz="14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Basel-Zurich</a:t>
              </a:r>
              <a:endParaRPr sz="800" b="0" i="0" u="none" strike="noStrike" cap="none" dirty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Brussels</a:t>
              </a:r>
              <a:endParaRPr sz="800" b="0" i="0" u="none" strike="noStrike" cap="none" dirty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Copenhagen</a:t>
              </a:r>
              <a:endParaRPr sz="800" b="0" i="0" u="none" strike="noStrike" cap="none" dirty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Jutland-Funen (DK)</a:t>
              </a:r>
              <a:endParaRPr sz="800" b="0" i="0" u="none" strike="noStrike" cap="none" dirty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London</a:t>
              </a:r>
              <a:endParaRPr sz="800" b="0" i="0" u="none" strike="noStrike" cap="none" dirty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Luxembourg</a:t>
              </a:r>
              <a:endParaRPr sz="2000" b="0" i="0" u="none" strike="noStrike" cap="none" dirty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Munich</a:t>
              </a:r>
              <a:endParaRPr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Paris</a:t>
              </a:r>
              <a:endParaRPr sz="800" b="0" i="0" u="none" strike="noStrike" cap="none" dirty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7"/>
            <p:cNvSpPr txBox="1"/>
            <p:nvPr/>
          </p:nvSpPr>
          <p:spPr>
            <a:xfrm>
              <a:off x="485578" y="188613"/>
              <a:ext cx="3178500" cy="270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Americas</a:t>
              </a:r>
              <a:endParaRPr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96850" marR="0" lvl="0" indent="-184150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New York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96850" marR="0" lvl="0" indent="-184150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Mexico City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2700" marR="0" lvl="0" indent="0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7"/>
            <p:cNvSpPr txBox="1"/>
            <p:nvPr/>
          </p:nvSpPr>
          <p:spPr>
            <a:xfrm>
              <a:off x="605114" y="7762750"/>
              <a:ext cx="3178630" cy="22240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ME &amp; Asia</a:t>
              </a:r>
              <a:endParaRPr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Dubai</a:t>
              </a:r>
              <a:endParaRPr sz="800" b="0" i="0" u="none" strike="noStrike" cap="none" dirty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Hong Kong</a:t>
              </a:r>
              <a:endParaRPr sz="800" b="0" i="0" u="none" strike="noStrike" cap="none" dirty="0">
                <a:solidFill>
                  <a:srgbClr val="73757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04107" marR="0" lvl="0" indent="-204107" algn="l" rtl="0">
                <a:lnSpc>
                  <a:spcPct val="96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FFFFFF"/>
                </a:buClr>
                <a:buSzPts val="2500"/>
                <a:buFont typeface="Arial"/>
                <a:buChar char="•"/>
              </a:pPr>
              <a:r>
                <a:rPr lang="en-US" sz="1400" b="0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Singapore</a:t>
              </a:r>
              <a:endParaRPr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43" name="Google Shape;143;p7" descr="A black background with numbers and a number of organizations&#10;&#10;Description automatically generated"/>
          <p:cNvPicPr preferRelativeResize="0"/>
          <p:nvPr/>
        </p:nvPicPr>
        <p:blipFill rotWithShape="1">
          <a:blip r:embed="rId9">
            <a:alphaModFix/>
          </a:blip>
          <a:srcRect t="11852" b="54387"/>
          <a:stretch/>
        </p:blipFill>
        <p:spPr>
          <a:xfrm>
            <a:off x="2611798" y="2542089"/>
            <a:ext cx="3810000" cy="16077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"/>
          <p:cNvSpPr txBox="1"/>
          <p:nvPr/>
        </p:nvSpPr>
        <p:spPr>
          <a:xfrm>
            <a:off x="408074" y="60430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 Lake Geneva, Key Metrics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9"/>
          <p:cNvSpPr txBox="1"/>
          <p:nvPr/>
        </p:nvSpPr>
        <p:spPr>
          <a:xfrm>
            <a:off x="1357072" y="5397907"/>
            <a:ext cx="426357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Employment rate – XX %</a:t>
            </a:r>
            <a:endParaRPr sz="2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0" name="Google Shape;150;p9"/>
          <p:cNvGrpSpPr/>
          <p:nvPr/>
        </p:nvGrpSpPr>
        <p:grpSpPr>
          <a:xfrm>
            <a:off x="3178176" y="1464832"/>
            <a:ext cx="6664888" cy="3928336"/>
            <a:chOff x="1038570" y="1274453"/>
            <a:chExt cx="5744824" cy="3025235"/>
          </a:xfrm>
        </p:grpSpPr>
        <p:sp>
          <p:nvSpPr>
            <p:cNvPr id="151" name="Google Shape;151;p9"/>
            <p:cNvSpPr/>
            <p:nvPr/>
          </p:nvSpPr>
          <p:spPr>
            <a:xfrm rot="10800000">
              <a:off x="2729653" y="2177610"/>
              <a:ext cx="941557" cy="150521"/>
            </a:xfrm>
            <a:prstGeom prst="parallelogram">
              <a:avLst>
                <a:gd name="adj" fmla="val 25000"/>
              </a:avLst>
            </a:prstGeom>
            <a:solidFill>
              <a:srgbClr val="288A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9"/>
            <p:cNvSpPr/>
            <p:nvPr/>
          </p:nvSpPr>
          <p:spPr>
            <a:xfrm>
              <a:off x="1038570" y="1274453"/>
              <a:ext cx="4405630" cy="914400"/>
            </a:xfrm>
            <a:prstGeom prst="roundRect">
              <a:avLst>
                <a:gd name="adj" fmla="val 50000"/>
              </a:avLst>
            </a:prstGeom>
            <a:noFill/>
            <a:ln w="34925" cap="flat" cmpd="sng">
              <a:solidFill>
                <a:srgbClr val="288A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9"/>
            <p:cNvSpPr/>
            <p:nvPr/>
          </p:nvSpPr>
          <p:spPr>
            <a:xfrm>
              <a:off x="1189776" y="1355278"/>
              <a:ext cx="4097236" cy="770509"/>
            </a:xfrm>
            <a:prstGeom prst="roundRect">
              <a:avLst>
                <a:gd name="adj" fmla="val 50000"/>
              </a:avLst>
            </a:prstGeom>
            <a:solidFill>
              <a:srgbClr val="288A89">
                <a:alpha val="82352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9"/>
            <p:cNvSpPr/>
            <p:nvPr/>
          </p:nvSpPr>
          <p:spPr>
            <a:xfrm>
              <a:off x="2118122" y="2328132"/>
              <a:ext cx="4405630" cy="914400"/>
            </a:xfrm>
            <a:prstGeom prst="roundRect">
              <a:avLst>
                <a:gd name="adj" fmla="val 50000"/>
              </a:avLst>
            </a:prstGeom>
            <a:noFill/>
            <a:ln w="34925" cap="flat" cmpd="sng">
              <a:solidFill>
                <a:srgbClr val="288A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9"/>
            <p:cNvSpPr/>
            <p:nvPr/>
          </p:nvSpPr>
          <p:spPr>
            <a:xfrm>
              <a:off x="2269328" y="2408957"/>
              <a:ext cx="4097236" cy="770509"/>
            </a:xfrm>
            <a:prstGeom prst="roundRect">
              <a:avLst>
                <a:gd name="adj" fmla="val 50000"/>
              </a:avLst>
            </a:prstGeom>
            <a:solidFill>
              <a:srgbClr val="00A3AC">
                <a:alpha val="67058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9"/>
            <p:cNvSpPr/>
            <p:nvPr/>
          </p:nvSpPr>
          <p:spPr>
            <a:xfrm>
              <a:off x="1038570" y="3385288"/>
              <a:ext cx="4405630" cy="914400"/>
            </a:xfrm>
            <a:prstGeom prst="roundRect">
              <a:avLst>
                <a:gd name="adj" fmla="val 50000"/>
              </a:avLst>
            </a:prstGeom>
            <a:noFill/>
            <a:ln w="34925" cap="flat" cmpd="sng">
              <a:solidFill>
                <a:srgbClr val="288A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9"/>
            <p:cNvSpPr/>
            <p:nvPr/>
          </p:nvSpPr>
          <p:spPr>
            <a:xfrm>
              <a:off x="1189776" y="3466113"/>
              <a:ext cx="4097236" cy="770509"/>
            </a:xfrm>
            <a:prstGeom prst="roundRect">
              <a:avLst>
                <a:gd name="adj" fmla="val 50000"/>
              </a:avLst>
            </a:prstGeom>
            <a:solidFill>
              <a:srgbClr val="288A89">
                <a:alpha val="82352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9"/>
            <p:cNvSpPr txBox="1"/>
            <p:nvPr/>
          </p:nvSpPr>
          <p:spPr>
            <a:xfrm>
              <a:off x="1349863" y="1539064"/>
              <a:ext cx="4226809" cy="40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Corporate Partners - 24</a:t>
              </a:r>
              <a:endPara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9"/>
            <p:cNvSpPr txBox="1"/>
            <p:nvPr/>
          </p:nvSpPr>
          <p:spPr>
            <a:xfrm>
              <a:off x="2612591" y="2585603"/>
              <a:ext cx="4170803" cy="40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1" i="0" u="none" strike="noStrike" cap="none">
                  <a:solidFill>
                    <a:srgbClr val="191D1D"/>
                  </a:solidFill>
                  <a:latin typeface="Arial"/>
                  <a:ea typeface="Arial"/>
                  <a:cs typeface="Arial"/>
                  <a:sym typeface="Arial"/>
                </a:rPr>
                <a:t>Partner Members - 423 </a:t>
              </a:r>
              <a:endParaRPr sz="28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9"/>
            <p:cNvSpPr txBox="1"/>
            <p:nvPr/>
          </p:nvSpPr>
          <p:spPr>
            <a:xfrm>
              <a:off x="1507518" y="3666908"/>
              <a:ext cx="4263570" cy="40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1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Volunteers 2024 - 15</a:t>
              </a:r>
              <a:endParaRPr sz="2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9"/>
            <p:cNvSpPr/>
            <p:nvPr/>
          </p:nvSpPr>
          <p:spPr>
            <a:xfrm rot="10800000">
              <a:off x="3847167" y="3252526"/>
              <a:ext cx="941557" cy="150521"/>
            </a:xfrm>
            <a:prstGeom prst="parallelogram">
              <a:avLst>
                <a:gd name="adj" fmla="val 25000"/>
              </a:avLst>
            </a:prstGeom>
            <a:solidFill>
              <a:srgbClr val="288A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2514" y="133845"/>
            <a:ext cx="11146971" cy="487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40" descr="A logo of the world economy forum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7827" y="5211061"/>
            <a:ext cx="1867230" cy="1089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77003" y="5261875"/>
            <a:ext cx="2957451" cy="591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40" descr="A close-up of a logo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86401" y="5211061"/>
            <a:ext cx="1697185" cy="9779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1"/>
          <p:cNvSpPr txBox="1"/>
          <p:nvPr/>
        </p:nvSpPr>
        <p:spPr>
          <a:xfrm>
            <a:off x="395882" y="321171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IDCN, Lake</a:t>
            </a:r>
            <a:r>
              <a:rPr lang="en-US" sz="27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Geneva</a:t>
            </a:r>
            <a:r>
              <a:rPr lang="en-US" sz="27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Steering Committee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5" name="Google Shape;175;p41" descr="Claudia Palm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37646" y="1080021"/>
            <a:ext cx="720000" cy="720000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76" name="Google Shape;176;p41"/>
          <p:cNvSpPr txBox="1"/>
          <p:nvPr/>
        </p:nvSpPr>
        <p:spPr>
          <a:xfrm>
            <a:off x="4753057" y="2967883"/>
            <a:ext cx="194155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Laurine Chiarini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41"/>
          <p:cNvSpPr txBox="1"/>
          <p:nvPr/>
        </p:nvSpPr>
        <p:spPr>
          <a:xfrm>
            <a:off x="4753057" y="3821603"/>
            <a:ext cx="262123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Homann Magali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41"/>
          <p:cNvSpPr txBox="1"/>
          <p:nvPr/>
        </p:nvSpPr>
        <p:spPr>
          <a:xfrm>
            <a:off x="4753057" y="2163063"/>
            <a:ext cx="17620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Veronika Beck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41"/>
          <p:cNvSpPr txBox="1"/>
          <p:nvPr/>
        </p:nvSpPr>
        <p:spPr>
          <a:xfrm>
            <a:off x="4727711" y="4686652"/>
            <a:ext cx="277072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Camille Pilet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41"/>
          <p:cNvSpPr txBox="1"/>
          <p:nvPr/>
        </p:nvSpPr>
        <p:spPr>
          <a:xfrm>
            <a:off x="4753057" y="5551701"/>
            <a:ext cx="311444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Anne Meylan 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41" descr="Veronika (Heinzel) Be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37646" y="1938829"/>
            <a:ext cx="720000" cy="720000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82" name="Google Shape;182;p41" descr="Laurine Chiarini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37646" y="2792549"/>
            <a:ext cx="720000" cy="720000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83" name="Google Shape;183;p41" descr="Camille Pilet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37646" y="4511318"/>
            <a:ext cx="720000" cy="720000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84" name="Google Shape;184;p41" descr="Magali Homann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737646" y="3646269"/>
            <a:ext cx="720000" cy="720000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85" name="Google Shape;185;p41" descr="Profile photo of Anne Meylan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37646" y="5376367"/>
            <a:ext cx="720000" cy="720000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86" name="Google Shape;186;p41"/>
          <p:cNvSpPr txBox="1"/>
          <p:nvPr/>
        </p:nvSpPr>
        <p:spPr>
          <a:xfrm>
            <a:off x="4680826" y="1108082"/>
            <a:ext cx="262123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Claudia Palm,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00A3AC"/>
                </a:solidFill>
                <a:latin typeface="Arial"/>
                <a:ea typeface="Arial"/>
                <a:cs typeface="Arial"/>
                <a:sym typeface="Arial"/>
              </a:rPr>
              <a:t>IDCN Network Lead</a:t>
            </a:r>
            <a:endParaRPr sz="1400" b="1" i="1" u="none" strike="noStrike" cap="none">
              <a:solidFill>
                <a:srgbClr val="00A3A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41"/>
          <p:cNvSpPr/>
          <p:nvPr/>
        </p:nvSpPr>
        <p:spPr>
          <a:xfrm>
            <a:off x="7874055" y="1053516"/>
            <a:ext cx="4331197" cy="5166429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8" name="Google Shape;188;p41"/>
          <p:cNvSpPr txBox="1"/>
          <p:nvPr/>
        </p:nvSpPr>
        <p:spPr>
          <a:xfrm>
            <a:off x="8073319" y="1434859"/>
            <a:ext cx="3946404" cy="3739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Provide guidance and advice to Partner Committee Office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Steering Committee meets quarterly </a:t>
            </a:r>
            <a:endParaRPr sz="2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4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443137" y="1080021"/>
            <a:ext cx="1752600" cy="73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4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875896" y="1862503"/>
            <a:ext cx="925220" cy="872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4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499265" y="2792549"/>
            <a:ext cx="1678482" cy="73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4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195506" y="3646269"/>
            <a:ext cx="228600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4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656637" y="4588962"/>
            <a:ext cx="2824869" cy="572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4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328837" y="5396897"/>
            <a:ext cx="1981200" cy="69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5"/>
          <p:cNvSpPr txBox="1"/>
          <p:nvPr/>
        </p:nvSpPr>
        <p:spPr>
          <a:xfrm>
            <a:off x="1075198" y="348977"/>
            <a:ext cx="11116802" cy="560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00" tIns="22800" rIns="22800" bIns="22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99"/>
              <a:buFont typeface="Arial"/>
              <a:buNone/>
            </a:pPr>
            <a:r>
              <a:rPr lang="en-US" sz="2699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IDCN, Lake Geneva Organization Chart </a:t>
            </a:r>
            <a:endParaRPr sz="2699" b="1" i="0" u="none" strike="noStrike" cap="none">
              <a:solidFill>
                <a:srgbClr val="3A9EA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00" name="Google Shape;200;p15"/>
          <p:cNvGraphicFramePr/>
          <p:nvPr>
            <p:extLst>
              <p:ext uri="{D42A27DB-BD31-4B8C-83A1-F6EECF244321}">
                <p14:modId xmlns:p14="http://schemas.microsoft.com/office/powerpoint/2010/main" val="2344113206"/>
              </p:ext>
            </p:extLst>
          </p:nvPr>
        </p:nvGraphicFramePr>
        <p:xfrm>
          <a:off x="358815" y="1006997"/>
          <a:ext cx="11620975" cy="5045135"/>
        </p:xfrm>
        <a:graphic>
          <a:graphicData uri="http://schemas.openxmlformats.org/drawingml/2006/table">
            <a:tbl>
              <a:tblPr>
                <a:noFill/>
                <a:tableStyleId>{325D1C5B-F30D-4947-A4C8-50D4C06C3DE8}</a:tableStyleId>
              </a:tblPr>
              <a:tblGrid>
                <a:gridCol w="2888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7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83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21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2975"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Partner Committee Office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3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975"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IDCN Lake Geneva Partner President - Pragya Bhatnagar 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975"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IDCN Lake Geneva Vice President – Mykhailo (Misha) Kurochkin</a:t>
                      </a:r>
                      <a:endParaRPr sz="1600" b="1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Membership</a:t>
                      </a:r>
                      <a:endParaRPr sz="1400" u="none" strike="noStrike" cap="none">
                        <a:highlight>
                          <a:srgbClr val="00FFFF"/>
                        </a:highlight>
                      </a:endParaRPr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 dirty="0">
                          <a:solidFill>
                            <a:schemeClr val="accent6"/>
                          </a:solidFill>
                          <a:highlight>
                            <a:srgbClr val="00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Events</a:t>
                      </a:r>
                      <a:endParaRPr sz="1400" u="none" strike="noStrike" cap="none" dirty="0">
                        <a:solidFill>
                          <a:schemeClr val="accent6"/>
                        </a:solidFill>
                        <a:highlight>
                          <a:srgbClr val="00FFFF"/>
                        </a:highlight>
                      </a:endParaRPr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3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Communication</a:t>
                      </a:r>
                      <a:endParaRPr sz="1400" u="none" strike="noStrike" cap="none">
                        <a:highlight>
                          <a:srgbClr val="00FFFF"/>
                        </a:highlight>
                      </a:endParaRPr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 dirty="0">
                          <a:solidFill>
                            <a:schemeClr val="accent6"/>
                          </a:solidFill>
                          <a:highlight>
                            <a:srgbClr val="00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Measurement</a:t>
                      </a:r>
                      <a:endParaRPr sz="1400" u="none" strike="noStrike" cap="none" dirty="0">
                        <a:solidFill>
                          <a:schemeClr val="accent6"/>
                        </a:solidFill>
                        <a:highlight>
                          <a:srgbClr val="00FFFF"/>
                        </a:highlight>
                      </a:endParaRPr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99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0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Enhance the overall membership experience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Coordinate and Facilitate networking events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3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Facilitate internal &amp; external communication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Track key performance metrics that drive overall strategy</a:t>
                      </a:r>
                      <a:endParaRPr sz="1400" u="none" strike="noStrike" cap="none" dirty="0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99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Volunteer Manager</a:t>
                      </a:r>
                      <a:endParaRPr sz="18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lt1"/>
                          </a:solidFill>
                        </a:rPr>
                        <a:t>Team Leads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>
                          <a:solidFill>
                            <a:schemeClr val="lt1"/>
                          </a:solidFill>
                        </a:rPr>
                        <a:t>Joreen Mufwaya </a:t>
                      </a:r>
                      <a:br>
                        <a:rPr lang="en-US" sz="1600" u="none" strike="noStrike" cap="none">
                          <a:solidFill>
                            <a:schemeClr val="lt1"/>
                          </a:solidFill>
                        </a:rPr>
                      </a:br>
                      <a:r>
                        <a:rPr lang="en-US" sz="1600" u="none" strike="noStrike" cap="none">
                          <a:solidFill>
                            <a:schemeClr val="lt1"/>
                          </a:solidFill>
                        </a:rPr>
                        <a:t>&amp; Jozi Rachman</a:t>
                      </a:r>
                      <a:endParaRPr sz="16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3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Team Lead</a:t>
                      </a:r>
                      <a:endParaRPr sz="18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Team Lead</a:t>
                      </a:r>
                      <a:endParaRPr sz="18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99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297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Dipanwita Dash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Zeinab Hashmat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>
                          <a:solidFill>
                            <a:schemeClr val="lt1"/>
                          </a:solidFill>
                        </a:rPr>
                        <a:t>Priy</a:t>
                      </a: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 Bhutada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99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297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LinkedIn Manager 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99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17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Membership Manager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Zeinab Hashmat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rowSpan="8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5750" marR="5750" marT="575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99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105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Events Team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3A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9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Zoi Mavrogonatou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Newsletter Manager</a:t>
                      </a:r>
                      <a:endParaRPr sz="16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297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Momal Talha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3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Agnieszka Wiecek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9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Membership Backup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>
                          <a:solidFill>
                            <a:schemeClr val="lt1"/>
                          </a:solidFill>
                        </a:rPr>
                        <a:t>Mykhailo (Misha) Kurochkin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3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Creative Designer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157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>
                          <a:solidFill>
                            <a:schemeClr val="lt1"/>
                          </a:solidFill>
                        </a:rPr>
                        <a:t>Karnali Bose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3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Vacant</a:t>
                      </a:r>
                      <a:endParaRPr sz="1400" b="1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9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u="none" strike="noStrike" cap="none"/>
                        <a:t>Vacant</a:t>
                      </a:r>
                      <a:endParaRPr sz="1400" b="1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lt1"/>
                          </a:solidFill>
                        </a:rPr>
                        <a:t>Vacant</a:t>
                      </a:r>
                      <a:endParaRPr sz="1400" b="1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3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Photographer</a:t>
                      </a:r>
                      <a:endParaRPr sz="1400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3297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lt1"/>
                          </a:solidFill>
                        </a:rPr>
                        <a:t>Vacant</a:t>
                      </a:r>
                      <a:endParaRPr sz="1400" b="1" u="none" strike="noStrike" cap="none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3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Diarmid</a:t>
                      </a:r>
                      <a:r>
                        <a:rPr lang="en-US" sz="16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Farquhar</a:t>
                      </a:r>
                      <a:endParaRPr sz="1400" u="none" strike="noStrike" cap="none" dirty="0"/>
                    </a:p>
                  </a:txBody>
                  <a:tcPr marL="5750" marR="5750" marT="575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3"/>
          <p:cNvSpPr txBox="1">
            <a:spLocks noGrp="1"/>
          </p:cNvSpPr>
          <p:nvPr>
            <p:ph type="ctrTitle" idx="4294967295"/>
          </p:nvPr>
        </p:nvSpPr>
        <p:spPr>
          <a:xfrm>
            <a:off x="9472" y="138866"/>
            <a:ext cx="12173057" cy="951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9EA8"/>
              </a:buClr>
              <a:buSzPts val="5400"/>
              <a:buFont typeface="Helvetica Neue"/>
              <a:buNone/>
            </a:pPr>
            <a:r>
              <a:rPr lang="en-US" sz="2699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 Events Calendar 2024</a:t>
            </a:r>
            <a:endParaRPr sz="4398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43"/>
          <p:cNvSpPr txBox="1">
            <a:spLocks noGrp="1"/>
          </p:cNvSpPr>
          <p:nvPr>
            <p:ph type="subTitle" idx="4294967295"/>
          </p:nvPr>
        </p:nvSpPr>
        <p:spPr>
          <a:xfrm rot="10800000" flipH="1">
            <a:off x="11405957" y="583853"/>
            <a:ext cx="776446" cy="123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normAutofit fontScale="25000" lnSpcReduction="20000"/>
          </a:bodyPr>
          <a:lstStyle/>
          <a:p>
            <a:pPr marL="228486" marR="0" lvl="0" indent="-19040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399" b="0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228486" marR="0" lvl="0" indent="-190405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399" b="0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228486" marR="0" lvl="0" indent="-209445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486" marR="0" lvl="0" indent="-190405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399" b="0" i="1" u="none" strike="noStrike" cap="none">
              <a:solidFill>
                <a:srgbClr val="02A2A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486" marR="0" lvl="0" indent="-209445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486" marR="0" lvl="0" indent="-184058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79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43"/>
          <p:cNvSpPr/>
          <p:nvPr/>
        </p:nvSpPr>
        <p:spPr>
          <a:xfrm>
            <a:off x="654834" y="1013806"/>
            <a:ext cx="11369476" cy="323532"/>
          </a:xfrm>
          <a:prstGeom prst="roundRect">
            <a:avLst>
              <a:gd name="adj" fmla="val 16667"/>
            </a:avLst>
          </a:prstGeom>
          <a:solidFill>
            <a:srgbClr val="02A2AC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1" i="0" u="none" strike="noStrike" cap="none">
                <a:solidFill>
                  <a:srgbClr val="FAFCFF"/>
                </a:solidFill>
                <a:latin typeface="Lato"/>
                <a:ea typeface="Lato"/>
                <a:cs typeface="Lato"/>
                <a:sym typeface="Lato"/>
              </a:rPr>
              <a:t>2024</a:t>
            </a:r>
            <a:endParaRPr sz="1300" b="1" i="0" u="none" strike="noStrike" cap="none">
              <a:solidFill>
                <a:srgbClr val="FAFC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9" name="Google Shape;209;p43"/>
          <p:cNvSpPr/>
          <p:nvPr/>
        </p:nvSpPr>
        <p:spPr>
          <a:xfrm>
            <a:off x="11145258" y="1406090"/>
            <a:ext cx="883490" cy="251569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Dec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0" name="Google Shape;210;p43"/>
          <p:cNvSpPr/>
          <p:nvPr/>
        </p:nvSpPr>
        <p:spPr>
          <a:xfrm>
            <a:off x="1597548" y="1406090"/>
            <a:ext cx="883490" cy="24917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Feb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1" name="Google Shape;211;p43"/>
          <p:cNvSpPr/>
          <p:nvPr/>
        </p:nvSpPr>
        <p:spPr>
          <a:xfrm>
            <a:off x="2568047" y="1406090"/>
            <a:ext cx="883490" cy="24917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 Mar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" name="Google Shape;212;p43"/>
          <p:cNvSpPr/>
          <p:nvPr/>
        </p:nvSpPr>
        <p:spPr>
          <a:xfrm>
            <a:off x="3530298" y="1406090"/>
            <a:ext cx="883490" cy="24917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Apr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3" name="Google Shape;213;p43"/>
          <p:cNvSpPr/>
          <p:nvPr/>
        </p:nvSpPr>
        <p:spPr>
          <a:xfrm>
            <a:off x="4492548" y="1406090"/>
            <a:ext cx="883490" cy="24917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May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4" name="Google Shape;214;p43"/>
          <p:cNvSpPr/>
          <p:nvPr/>
        </p:nvSpPr>
        <p:spPr>
          <a:xfrm>
            <a:off x="5446859" y="1406090"/>
            <a:ext cx="883490" cy="24917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Jun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5" name="Google Shape;215;p43"/>
          <p:cNvSpPr/>
          <p:nvPr/>
        </p:nvSpPr>
        <p:spPr>
          <a:xfrm>
            <a:off x="6401168" y="1406090"/>
            <a:ext cx="883490" cy="24917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 Jul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6" name="Google Shape;216;p43"/>
          <p:cNvSpPr/>
          <p:nvPr/>
        </p:nvSpPr>
        <p:spPr>
          <a:xfrm>
            <a:off x="7339605" y="1406090"/>
            <a:ext cx="883490" cy="24917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Aug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7" name="Google Shape;217;p43"/>
          <p:cNvSpPr/>
          <p:nvPr/>
        </p:nvSpPr>
        <p:spPr>
          <a:xfrm>
            <a:off x="8285977" y="1406090"/>
            <a:ext cx="883490" cy="24917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Sep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8" name="Google Shape;218;p43"/>
          <p:cNvSpPr/>
          <p:nvPr/>
        </p:nvSpPr>
        <p:spPr>
          <a:xfrm>
            <a:off x="9248230" y="1406090"/>
            <a:ext cx="883490" cy="24917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Oct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9" name="Google Shape;219;p43"/>
          <p:cNvSpPr/>
          <p:nvPr/>
        </p:nvSpPr>
        <p:spPr>
          <a:xfrm>
            <a:off x="10210481" y="1406090"/>
            <a:ext cx="883490" cy="24917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Nov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0" name="Google Shape;220;p43"/>
          <p:cNvSpPr/>
          <p:nvPr/>
        </p:nvSpPr>
        <p:spPr>
          <a:xfrm>
            <a:off x="659111" y="1393487"/>
            <a:ext cx="883490" cy="24917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25" tIns="20325" rIns="20325" bIns="203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Jan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1" name="Google Shape;221;p43"/>
          <p:cNvSpPr txBox="1"/>
          <p:nvPr/>
        </p:nvSpPr>
        <p:spPr>
          <a:xfrm>
            <a:off x="91031" y="1677923"/>
            <a:ext cx="883490" cy="289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Career</a:t>
            </a:r>
            <a:b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Mornings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&amp;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b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Corporate Events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43"/>
          <p:cNvSpPr txBox="1"/>
          <p:nvPr/>
        </p:nvSpPr>
        <p:spPr>
          <a:xfrm>
            <a:off x="85321" y="4813868"/>
            <a:ext cx="719325" cy="46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IDCN</a:t>
            </a:r>
            <a:b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Events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3" name="Google Shape;223;p43"/>
          <p:cNvGrpSpPr/>
          <p:nvPr/>
        </p:nvGrpSpPr>
        <p:grpSpPr>
          <a:xfrm>
            <a:off x="1380422" y="5015688"/>
            <a:ext cx="1172120" cy="621130"/>
            <a:chOff x="-4413661" y="14073245"/>
            <a:chExt cx="2916000" cy="1028053"/>
          </a:xfrm>
        </p:grpSpPr>
        <p:sp>
          <p:nvSpPr>
            <p:cNvPr id="224" name="Google Shape;224;p43"/>
            <p:cNvSpPr txBox="1"/>
            <p:nvPr/>
          </p:nvSpPr>
          <p:spPr>
            <a:xfrm>
              <a:off x="-4413661" y="14694215"/>
              <a:ext cx="2916000" cy="4070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25" tIns="45650" rIns="91325" bIns="4565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Masterclass</a:t>
              </a:r>
              <a:r>
                <a:rPr lang="en-US" sz="999" b="0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999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5" name="Google Shape;225;p4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3675414" y="14073245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6" name="Google Shape;226;p43"/>
          <p:cNvGrpSpPr/>
          <p:nvPr/>
        </p:nvGrpSpPr>
        <p:grpSpPr>
          <a:xfrm>
            <a:off x="11093971" y="2548198"/>
            <a:ext cx="883490" cy="770179"/>
            <a:chOff x="2314273" y="2523625"/>
            <a:chExt cx="1425140" cy="835914"/>
          </a:xfrm>
        </p:grpSpPr>
        <p:pic>
          <p:nvPicPr>
            <p:cNvPr id="227" name="Google Shape;227;p4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340516" y="2523625"/>
              <a:ext cx="1372654" cy="5667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8" name="Google Shape;228;p43"/>
            <p:cNvSpPr txBox="1"/>
            <p:nvPr/>
          </p:nvSpPr>
          <p:spPr>
            <a:xfrm>
              <a:off x="2314273" y="3113482"/>
              <a:ext cx="1425140" cy="2460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75" tIns="45625" rIns="91275" bIns="456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endParaRPr sz="999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9" name="Google Shape;229;p43"/>
          <p:cNvSpPr txBox="1"/>
          <p:nvPr/>
        </p:nvSpPr>
        <p:spPr>
          <a:xfrm>
            <a:off x="588898" y="4803587"/>
            <a:ext cx="895856" cy="101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 Corporate Member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endParaRPr sz="999" b="1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Welcome event </a:t>
            </a:r>
            <a:endParaRPr sz="999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0" name="Google Shape;230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31662" y="5000816"/>
            <a:ext cx="742879" cy="322826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3"/>
          <p:cNvSpPr txBox="1"/>
          <p:nvPr/>
        </p:nvSpPr>
        <p:spPr>
          <a:xfrm>
            <a:off x="11021958" y="5322146"/>
            <a:ext cx="1267527" cy="55347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Volunteer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Christmas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Lunch</a:t>
            </a:r>
            <a:endParaRPr sz="999" b="1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2" name="Google Shape;232;p43"/>
          <p:cNvGrpSpPr/>
          <p:nvPr/>
        </p:nvGrpSpPr>
        <p:grpSpPr>
          <a:xfrm>
            <a:off x="1318141" y="3747242"/>
            <a:ext cx="1206903" cy="760282"/>
            <a:chOff x="19723488" y="3623251"/>
            <a:chExt cx="4778146" cy="1949090"/>
          </a:xfrm>
        </p:grpSpPr>
        <p:pic>
          <p:nvPicPr>
            <p:cNvPr id="233" name="Google Shape;233;p43" descr="A blue text on a white background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0318607" y="3623251"/>
              <a:ext cx="3943349" cy="876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4" name="Google Shape;234;p43"/>
            <p:cNvSpPr txBox="1"/>
            <p:nvPr/>
          </p:nvSpPr>
          <p:spPr>
            <a:xfrm>
              <a:off x="19723488" y="4547551"/>
              <a:ext cx="4778146" cy="10247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25" tIns="45650" rIns="91325" bIns="4565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Awaereness Session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5" name="Google Shape;235;p43"/>
          <p:cNvSpPr/>
          <p:nvPr/>
        </p:nvSpPr>
        <p:spPr>
          <a:xfrm>
            <a:off x="6500697" y="1724014"/>
            <a:ext cx="1656442" cy="4483603"/>
          </a:xfrm>
          <a:prstGeom prst="roundRect">
            <a:avLst>
              <a:gd name="adj" fmla="val 16667"/>
            </a:avLst>
          </a:prstGeom>
          <a:solidFill>
            <a:srgbClr val="D1EAEA">
              <a:alpha val="30196"/>
            </a:srgbClr>
          </a:solidFill>
          <a:ln>
            <a:noFill/>
          </a:ln>
        </p:spPr>
        <p:txBody>
          <a:bodyPr spcFirstLastPara="1" wrap="square" lIns="20325" tIns="20325" rIns="20325" bIns="203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1" u="sng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Summer </a:t>
            </a:r>
            <a:endParaRPr sz="849" b="0" i="0" u="none" strike="noStrike" cap="none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1" u="sng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Break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6" name="Google Shape;236;p43" descr="A logo of a security officer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54678" y="2550843"/>
            <a:ext cx="1123797" cy="481627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43"/>
          <p:cNvSpPr txBox="1"/>
          <p:nvPr/>
        </p:nvSpPr>
        <p:spPr>
          <a:xfrm>
            <a:off x="2466268" y="4161471"/>
            <a:ext cx="1117991" cy="399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Awareness Session </a:t>
            </a:r>
            <a:endParaRPr sz="999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8" name="Google Shape;238;p43" descr="A logo of the world economy forum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552542" y="3639077"/>
            <a:ext cx="990321" cy="577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43" descr="A bird and nest logo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492548" y="2484320"/>
            <a:ext cx="958356" cy="647572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43"/>
          <p:cNvSpPr txBox="1"/>
          <p:nvPr/>
        </p:nvSpPr>
        <p:spPr>
          <a:xfrm>
            <a:off x="4477114" y="5376529"/>
            <a:ext cx="1117990" cy="24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Masterclass</a:t>
            </a:r>
            <a:endParaRPr sz="999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1" name="Google Shape;241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37290" y="5002614"/>
            <a:ext cx="570220" cy="399655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43"/>
          <p:cNvSpPr txBox="1"/>
          <p:nvPr/>
        </p:nvSpPr>
        <p:spPr>
          <a:xfrm>
            <a:off x="3420260" y="5391221"/>
            <a:ext cx="1117990" cy="24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Global Webinar </a:t>
            </a:r>
            <a:endParaRPr sz="999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3" name="Google Shape;243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67875" y="5004949"/>
            <a:ext cx="570220" cy="3996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4" name="Google Shape;244;p43"/>
          <p:cNvGrpSpPr/>
          <p:nvPr/>
        </p:nvGrpSpPr>
        <p:grpSpPr>
          <a:xfrm>
            <a:off x="5462459" y="5002614"/>
            <a:ext cx="1117990" cy="619895"/>
            <a:chOff x="-4095644" y="14073245"/>
            <a:chExt cx="2915999" cy="1001975"/>
          </a:xfrm>
        </p:grpSpPr>
        <p:sp>
          <p:nvSpPr>
            <p:cNvPr id="245" name="Google Shape;245;p43"/>
            <p:cNvSpPr txBox="1"/>
            <p:nvPr/>
          </p:nvSpPr>
          <p:spPr>
            <a:xfrm>
              <a:off x="-4095644" y="14677627"/>
              <a:ext cx="2915999" cy="3975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25" tIns="45650" rIns="91325" bIns="4565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All CM Meeting</a:t>
              </a:r>
              <a:endParaRPr sz="999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46" name="Google Shape;246;p4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3675414" y="14073245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7" name="Google Shape;247;p43"/>
          <p:cNvGrpSpPr/>
          <p:nvPr/>
        </p:nvGrpSpPr>
        <p:grpSpPr>
          <a:xfrm>
            <a:off x="8292532" y="4974375"/>
            <a:ext cx="1117990" cy="773655"/>
            <a:chOff x="-4095644" y="14073245"/>
            <a:chExt cx="2915999" cy="1250507"/>
          </a:xfrm>
        </p:grpSpPr>
        <p:sp>
          <p:nvSpPr>
            <p:cNvPr id="248" name="Google Shape;248;p43"/>
            <p:cNvSpPr txBox="1"/>
            <p:nvPr/>
          </p:nvSpPr>
          <p:spPr>
            <a:xfrm>
              <a:off x="-4095644" y="14677627"/>
              <a:ext cx="2915999" cy="6461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25" tIns="45650" rIns="91325" bIns="4565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Welcome Event + Training</a:t>
              </a:r>
              <a:endParaRPr sz="999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49" name="Google Shape;249;p4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3675414" y="14073245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50" name="Google Shape;250;p43"/>
          <p:cNvGrpSpPr/>
          <p:nvPr/>
        </p:nvGrpSpPr>
        <p:grpSpPr>
          <a:xfrm>
            <a:off x="9353111" y="5024033"/>
            <a:ext cx="1117990" cy="619895"/>
            <a:chOff x="-4095644" y="14073245"/>
            <a:chExt cx="2915999" cy="1001975"/>
          </a:xfrm>
        </p:grpSpPr>
        <p:sp>
          <p:nvSpPr>
            <p:cNvPr id="251" name="Google Shape;251;p43"/>
            <p:cNvSpPr txBox="1"/>
            <p:nvPr/>
          </p:nvSpPr>
          <p:spPr>
            <a:xfrm>
              <a:off x="-4095644" y="14677627"/>
              <a:ext cx="2915999" cy="3975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25" tIns="45650" rIns="91325" bIns="4565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r>
                <a:rPr lang="en-US" sz="999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Global Webinar</a:t>
              </a:r>
              <a:endParaRPr sz="999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52" name="Google Shape;252;p4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3675414" y="14073245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3" name="Google Shape;253;p43"/>
          <p:cNvSpPr txBox="1"/>
          <p:nvPr/>
        </p:nvSpPr>
        <p:spPr>
          <a:xfrm>
            <a:off x="10226434" y="5333981"/>
            <a:ext cx="1117990" cy="5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Steering Committee Meeting</a:t>
            </a:r>
            <a:endParaRPr sz="999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4" name="Google Shape;254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14486" y="4986977"/>
            <a:ext cx="570220" cy="399655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43"/>
          <p:cNvSpPr txBox="1"/>
          <p:nvPr/>
        </p:nvSpPr>
        <p:spPr>
          <a:xfrm>
            <a:off x="9248228" y="1724025"/>
            <a:ext cx="2776200" cy="338700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In Discussion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6" name="Google Shape;256;p43"/>
          <p:cNvGrpSpPr/>
          <p:nvPr/>
        </p:nvGrpSpPr>
        <p:grpSpPr>
          <a:xfrm>
            <a:off x="8167786" y="3547854"/>
            <a:ext cx="1001239" cy="498593"/>
            <a:chOff x="1365189" y="1797729"/>
            <a:chExt cx="1215100" cy="547736"/>
          </a:xfrm>
        </p:grpSpPr>
        <p:sp>
          <p:nvSpPr>
            <p:cNvPr id="257" name="Google Shape;257;p43"/>
            <p:cNvSpPr txBox="1"/>
            <p:nvPr/>
          </p:nvSpPr>
          <p:spPr>
            <a:xfrm>
              <a:off x="1365305" y="2099408"/>
              <a:ext cx="1214869" cy="2460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75" tIns="45625" rIns="91275" bIns="456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9"/>
                <a:buFont typeface="Arial"/>
                <a:buNone/>
              </a:pPr>
              <a:endParaRPr sz="999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58" name="Google Shape;258;p43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365189" y="1797729"/>
              <a:ext cx="1215100" cy="28451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59" name="Google Shape;259;p4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847117" y="2528760"/>
            <a:ext cx="1378291" cy="432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43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463169" y="2576288"/>
            <a:ext cx="1059113" cy="437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43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2504381" y="2394401"/>
            <a:ext cx="932010" cy="894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4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4701323" y="3366687"/>
            <a:ext cx="703116" cy="31445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43"/>
          <p:cNvSpPr txBox="1"/>
          <p:nvPr/>
        </p:nvSpPr>
        <p:spPr>
          <a:xfrm>
            <a:off x="4498625" y="3643208"/>
            <a:ext cx="1117991" cy="399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Awareness Session </a:t>
            </a:r>
            <a:endParaRPr sz="999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43"/>
          <p:cNvSpPr txBox="1"/>
          <p:nvPr/>
        </p:nvSpPr>
        <p:spPr>
          <a:xfrm>
            <a:off x="10941958" y="3078548"/>
            <a:ext cx="1117991" cy="24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December 10th</a:t>
            </a:r>
            <a:endParaRPr sz="999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44562" y="3998200"/>
            <a:ext cx="570220" cy="39965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43"/>
          <p:cNvSpPr txBox="1"/>
          <p:nvPr/>
        </p:nvSpPr>
        <p:spPr>
          <a:xfrm>
            <a:off x="3408656" y="2802100"/>
            <a:ext cx="1117991" cy="24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PMNL</a:t>
            </a:r>
            <a:endParaRPr sz="999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43"/>
          <p:cNvSpPr txBox="1"/>
          <p:nvPr/>
        </p:nvSpPr>
        <p:spPr>
          <a:xfrm>
            <a:off x="8121925" y="3834717"/>
            <a:ext cx="1117991" cy="24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September 19th</a:t>
            </a:r>
            <a:endParaRPr sz="999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43"/>
          <p:cNvSpPr txBox="1"/>
          <p:nvPr/>
        </p:nvSpPr>
        <p:spPr>
          <a:xfrm>
            <a:off x="10113671" y="2925076"/>
            <a:ext cx="1118100" cy="2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endParaRPr sz="999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43"/>
          <p:cNvSpPr txBox="1"/>
          <p:nvPr/>
        </p:nvSpPr>
        <p:spPr>
          <a:xfrm>
            <a:off x="9018184" y="2936392"/>
            <a:ext cx="1118100" cy="2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October 29th</a:t>
            </a:r>
            <a:endParaRPr sz="999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43"/>
          <p:cNvSpPr txBox="1"/>
          <p:nvPr/>
        </p:nvSpPr>
        <p:spPr>
          <a:xfrm>
            <a:off x="10024692" y="3915471"/>
            <a:ext cx="1118100" cy="2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Tentative</a:t>
            </a:r>
            <a:endParaRPr sz="999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1" name="Google Shape;271;p4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5451968" y="3387393"/>
            <a:ext cx="1001225" cy="592732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43"/>
          <p:cNvSpPr txBox="1"/>
          <p:nvPr/>
        </p:nvSpPr>
        <p:spPr>
          <a:xfrm>
            <a:off x="5370623" y="4399971"/>
            <a:ext cx="1118100" cy="2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Global Webinar </a:t>
            </a:r>
            <a:endParaRPr sz="999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43"/>
          <p:cNvSpPr txBox="1"/>
          <p:nvPr/>
        </p:nvSpPr>
        <p:spPr>
          <a:xfrm>
            <a:off x="8305529" y="5697913"/>
            <a:ext cx="1118100" cy="2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9"/>
              <a:buFont typeface="Arial"/>
              <a:buNone/>
            </a:pPr>
            <a:r>
              <a:rPr lang="en-US" sz="999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Volunteer Picnic</a:t>
            </a:r>
            <a:endParaRPr sz="999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4" name="Google Shape;274;p43" descr="SICPA SA – Swiss Biotech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210481" y="3423600"/>
            <a:ext cx="632660" cy="455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Default Theme">
      <a:dk1>
        <a:srgbClr val="737572"/>
      </a:dk1>
      <a:lt1>
        <a:srgbClr val="FAFCFF"/>
      </a:lt1>
      <a:dk2>
        <a:srgbClr val="A7A7A7"/>
      </a:dk2>
      <a:lt2>
        <a:srgbClr val="535353"/>
      </a:lt2>
      <a:accent1>
        <a:srgbClr val="E2BB19"/>
      </a:accent1>
      <a:accent2>
        <a:srgbClr val="EFD562"/>
      </a:accent2>
      <a:accent3>
        <a:srgbClr val="AA8C14"/>
      </a:accent3>
      <a:accent4>
        <a:srgbClr val="868789"/>
      </a:accent4>
      <a:accent5>
        <a:srgbClr val="B1B2B4"/>
      </a:accent5>
      <a:accent6>
        <a:srgbClr val="333C3C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569</Words>
  <Application>Microsoft Office PowerPoint</Application>
  <PresentationFormat>Widescreen</PresentationFormat>
  <Paragraphs>217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Pacifico</vt:lpstr>
      <vt:lpstr>Helvetica Neue</vt:lpstr>
      <vt:lpstr>Arial</vt:lpstr>
      <vt:lpstr>Trebuchet MS</vt:lpstr>
      <vt:lpstr>Noto Sans</vt:lpstr>
      <vt:lpstr>Architects Daughter</vt:lpstr>
      <vt:lpstr>Calibri</vt:lpstr>
      <vt:lpstr>Lato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IDCN Events Calendar 2024</vt:lpstr>
      <vt:lpstr>PowerPoint Presentation</vt:lpstr>
      <vt:lpstr>PowerPoint Presentation</vt:lpstr>
      <vt:lpstr>PowerPoint Presentation</vt:lpstr>
      <vt:lpstr>Welcome Events for new Partner Members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Jozi Rachman</dc:creator>
  <cp:lastModifiedBy>Pragya Bhatnagar</cp:lastModifiedBy>
  <cp:revision>3</cp:revision>
  <dcterms:created xsi:type="dcterms:W3CDTF">2023-03-10T11:42:49Z</dcterms:created>
  <dcterms:modified xsi:type="dcterms:W3CDTF">2024-09-17T10:32:06Z</dcterms:modified>
</cp:coreProperties>
</file>