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327" r:id="rId3"/>
    <p:sldId id="310" r:id="rId4"/>
    <p:sldId id="329" r:id="rId5"/>
    <p:sldId id="349" r:id="rId6"/>
    <p:sldId id="330" r:id="rId7"/>
    <p:sldId id="347" r:id="rId8"/>
    <p:sldId id="303" r:id="rId9"/>
    <p:sldId id="335" r:id="rId10"/>
    <p:sldId id="350" r:id="rId11"/>
    <p:sldId id="315" r:id="rId12"/>
    <p:sldId id="351" r:id="rId13"/>
    <p:sldId id="352" r:id="rId14"/>
    <p:sldId id="324" r:id="rId15"/>
    <p:sldId id="348" r:id="rId16"/>
    <p:sldId id="356" r:id="rId17"/>
    <p:sldId id="357" r:id="rId18"/>
    <p:sldId id="339" r:id="rId19"/>
    <p:sldId id="342" r:id="rId20"/>
    <p:sldId id="355" r:id="rId21"/>
    <p:sldId id="34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4686"/>
  </p:normalViewPr>
  <p:slideViewPr>
    <p:cSldViewPr snapToGrid="0" snapToObjects="1">
      <p:cViewPr varScale="1">
        <p:scale>
          <a:sx n="107" d="100"/>
          <a:sy n="107" d="100"/>
        </p:scale>
        <p:origin x="1200" y="1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 December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svg"/><Relationship Id="rId3" Type="http://schemas.openxmlformats.org/officeDocument/2006/relationships/image" Target="../media/image20.svg"/><Relationship Id="rId7" Type="http://schemas.openxmlformats.org/officeDocument/2006/relationships/image" Target="../media/image26.svg"/><Relationship Id="rId12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5" Type="http://schemas.openxmlformats.org/officeDocument/2006/relationships/image" Target="../media/image36.jpe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Relationship Id="rId1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svg"/><Relationship Id="rId3" Type="http://schemas.openxmlformats.org/officeDocument/2006/relationships/image" Target="../media/image20.svg"/><Relationship Id="rId7" Type="http://schemas.openxmlformats.org/officeDocument/2006/relationships/image" Target="../media/image26.svg"/><Relationship Id="rId12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5" Type="http://schemas.openxmlformats.org/officeDocument/2006/relationships/image" Target="../media/image38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Relationship Id="rId1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Public Event Advisory Board – 02 December 2024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sz="1500" dirty="0"/>
              <a:t>Dante Larini – Zoe Nikolaidou</a:t>
            </a:r>
          </a:p>
          <a:p>
            <a:r>
              <a:rPr lang="en-GB" sz="1500" dirty="0"/>
              <a:t>02 December 2024</a:t>
            </a:r>
            <a:endParaRPr lang="en-GB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EA7FD-2A7A-FA01-088F-CA394D3E3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sz="2800" b="0" i="1" dirty="0"/>
              <a:t>Super Quantum! </a:t>
            </a:r>
            <a:r>
              <a:rPr lang="en-US" sz="2800" b="0" dirty="0"/>
              <a:t>Public Event Season 2025</a:t>
            </a:r>
            <a:endParaRPr lang="fr-CH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F80DC-5129-4073-423B-908D9EF250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146" r="2" b="3660"/>
          <a:stretch/>
        </p:blipFill>
        <p:spPr>
          <a:xfrm>
            <a:off x="1191759" y="1051908"/>
            <a:ext cx="3753967" cy="51195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Picture 3" descr="A close up of text&#10;&#10;Description automatically generated">
            <a:extLst>
              <a:ext uri="{FF2B5EF4-FFF2-40B4-BE49-F238E27FC236}">
                <a16:creationId xmlns:a16="http://schemas.microsoft.com/office/drawing/2014/main" id="{D64FC053-52B6-83D6-11C2-44A61376FB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4107"/>
          <a:stretch/>
        </p:blipFill>
        <p:spPr>
          <a:xfrm>
            <a:off x="7013978" y="1051908"/>
            <a:ext cx="3089981" cy="2456089"/>
          </a:xfrm>
          <a:prstGeom prst="rect">
            <a:avLst/>
          </a:prstGeom>
          <a:noFill/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44EAA3A-003D-AF50-7B4E-10FF10A6C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03 December 2024</a:t>
            </a:r>
          </a:p>
        </p:txBody>
      </p:sp>
      <p:pic>
        <p:nvPicPr>
          <p:cNvPr id="7" name="Picture 6" descr="A blue and white poster&#10;&#10;Description automatically generated with medium confidence">
            <a:extLst>
              <a:ext uri="{FF2B5EF4-FFF2-40B4-BE49-F238E27FC236}">
                <a16:creationId xmlns:a16="http://schemas.microsoft.com/office/drawing/2014/main" id="{07312446-531B-034E-04D5-967D827F5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695" y="3716773"/>
            <a:ext cx="4365172" cy="245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fld id="{F3DC4547-0770-8D46-82D1-78FCDC6CBBD1}" type="datetime3">
              <a:rPr lang="en-US" smtClean="0"/>
              <a:t>2 December 2024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235E07C-7D3B-AF8B-781F-92A0E64F92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540" b="2194"/>
          <a:stretch/>
        </p:blipFill>
        <p:spPr>
          <a:xfrm>
            <a:off x="3121532" y="230188"/>
            <a:ext cx="8292571" cy="6071471"/>
          </a:xfrm>
          <a:prstGeom prst="rect">
            <a:avLst/>
          </a:prstGeom>
        </p:spPr>
      </p:pic>
      <p:pic>
        <p:nvPicPr>
          <p:cNvPr id="27" name="Picture 26" descr="A close up of text&#10;&#10;Description automatically generated">
            <a:extLst>
              <a:ext uri="{FF2B5EF4-FFF2-40B4-BE49-F238E27FC236}">
                <a16:creationId xmlns:a16="http://schemas.microsoft.com/office/drawing/2014/main" id="{552B9FA1-C33E-72AE-55DC-17A857CE76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4107"/>
          <a:stretch/>
        </p:blipFill>
        <p:spPr>
          <a:xfrm>
            <a:off x="723900" y="300910"/>
            <a:ext cx="1961070" cy="1558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5884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1649B-E45B-136E-DBCB-49F99FAFD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87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latin typeface="+mn-lt"/>
                <a:ea typeface="+mn-ea"/>
                <a:cs typeface="+mn-cs"/>
              </a:rPr>
              <a:t>Imagining Quantum City </a:t>
            </a:r>
            <a:r>
              <a:rPr lang="en-CH" sz="2000" b="0" i="1" dirty="0">
                <a:latin typeface="+mn-lt"/>
                <a:ea typeface="+mn-ea"/>
                <a:cs typeface="+mn-cs"/>
              </a:rPr>
              <a:t>Sparks!</a:t>
            </a:r>
            <a:r>
              <a:rPr lang="en-CH" sz="2000" b="0" dirty="0">
                <a:latin typeface="+mn-lt"/>
                <a:ea typeface="+mn-ea"/>
                <a:cs typeface="+mn-cs"/>
              </a:rPr>
              <a:t> 2025 Serendipity Forum @CERN</a:t>
            </a:r>
            <a:br>
              <a:rPr lang="en-CH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dirty="0"/>
          </a:p>
        </p:txBody>
      </p:sp>
      <p:pic>
        <p:nvPicPr>
          <p:cNvPr id="4" name="Picture 3" descr="A large building with a large round structure with a dome and people sitting in chairs&#10;&#10;Description automatically generated">
            <a:extLst>
              <a:ext uri="{FF2B5EF4-FFF2-40B4-BE49-F238E27FC236}">
                <a16:creationId xmlns:a16="http://schemas.microsoft.com/office/drawing/2014/main" id="{8A16EEF3-7C2F-D3C8-B7E8-AB4D4FAC4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933385" y="2801675"/>
            <a:ext cx="2700020" cy="17710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" name="Picture 4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83716455-653C-B3DC-D5DD-7B5CAB3BB3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4" t="32457" r="33284" b="34857"/>
          <a:stretch/>
        </p:blipFill>
        <p:spPr bwMode="auto">
          <a:xfrm>
            <a:off x="9826842" y="425901"/>
            <a:ext cx="1806564" cy="8256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4EC299-29D8-85F8-D4B8-142769BC3CDF}"/>
              </a:ext>
            </a:extLst>
          </p:cNvPr>
          <p:cNvSpPr txBox="1"/>
          <p:nvPr/>
        </p:nvSpPr>
        <p:spPr>
          <a:xfrm>
            <a:off x="967387" y="1362716"/>
            <a:ext cx="5128614" cy="367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 err="1"/>
              <a:t>Fully</a:t>
            </a:r>
            <a:r>
              <a:rPr lang="fr-CH" sz="1400" dirty="0"/>
              <a:t> </a:t>
            </a:r>
            <a:r>
              <a:rPr lang="fr-CH" sz="1400" dirty="0" err="1"/>
              <a:t>integrated</a:t>
            </a:r>
            <a:r>
              <a:rPr lang="fr-CH" sz="1400" dirty="0"/>
              <a:t> to the </a:t>
            </a:r>
            <a:r>
              <a:rPr lang="fr-CH" sz="1400" dirty="0" err="1"/>
              <a:t>season</a:t>
            </a:r>
            <a:r>
              <a:rPr lang="fr-CH" sz="1400" dirty="0"/>
              <a:t>, serves as a «Grand Finale»</a:t>
            </a:r>
          </a:p>
          <a:p>
            <a:pPr algn="l"/>
            <a:endParaRPr lang="fr-CH" sz="1400" dirty="0"/>
          </a:p>
          <a:p>
            <a:pPr algn="just">
              <a:lnSpc>
                <a:spcPct val="115000"/>
              </a:lnSpc>
            </a:pPr>
            <a:r>
              <a:rPr lang="en-GB" sz="14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Concept: </a:t>
            </a:r>
          </a:p>
          <a:p>
            <a:pPr algn="just">
              <a:lnSpc>
                <a:spcPct val="115000"/>
              </a:lnSpc>
            </a:pP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Throughout history, cities have always served as clusters of innovation. </a:t>
            </a:r>
          </a:p>
          <a:p>
            <a:pPr algn="just">
              <a:lnSpc>
                <a:spcPct val="115000"/>
              </a:lnSpc>
            </a:pP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400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By </a:t>
            </a:r>
            <a:r>
              <a:rPr lang="en-GB" sz="1400" b="1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2050</a:t>
            </a: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it is estimated that </a:t>
            </a:r>
            <a:r>
              <a:rPr lang="en-GB" sz="1400" b="1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68%</a:t>
            </a: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world population will be living in cities, compared with 57% today (</a:t>
            </a:r>
            <a:r>
              <a:rPr lang="en-GB" sz="1400" b="1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 billion extra people </a:t>
            </a: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joining urban centres).</a:t>
            </a:r>
          </a:p>
          <a:p>
            <a:pPr algn="just">
              <a:lnSpc>
                <a:spcPct val="115000"/>
              </a:lnSpc>
            </a:pPr>
            <a:r>
              <a:rPr lang="en-GB" sz="1400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400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400" i="1" kern="1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Question: </a:t>
            </a:r>
            <a:r>
              <a:rPr lang="en-GB" sz="1400" i="1" kern="100" dirty="0">
                <a:solidFill>
                  <a:srgbClr val="00B050"/>
                </a:solidFill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n-GB" sz="1400" i="1" kern="1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ould Quantum Technology help plan the city of tomorrow?</a:t>
            </a:r>
            <a:endParaRPr lang="en-CH" sz="1400" i="1" kern="100" dirty="0">
              <a:solidFill>
                <a:srgbClr val="00B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fr-CH" dirty="0"/>
          </a:p>
          <a:p>
            <a:pPr algn="l"/>
            <a:endParaRPr lang="fr-CH" dirty="0"/>
          </a:p>
          <a:p>
            <a:pPr algn="l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08029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C3D6D-F05A-2818-2E8C-34FD48784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9E86C-BD78-5D77-144C-74F4B942F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87" y="412354"/>
            <a:ext cx="7229941" cy="304139"/>
          </a:xfrm>
        </p:spPr>
        <p:txBody>
          <a:bodyPr/>
          <a:lstStyle/>
          <a:p>
            <a:pPr fontAlgn="base"/>
            <a:r>
              <a:rPr lang="en-CH" sz="1800" dirty="0">
                <a:latin typeface="+mn-lt"/>
                <a:ea typeface="+mn-ea"/>
                <a:cs typeface="+mn-cs"/>
              </a:rPr>
              <a:t>Imagining Quantum City </a:t>
            </a:r>
            <a:r>
              <a:rPr lang="en-CH" sz="1800" b="0" dirty="0">
                <a:latin typeface="+mn-lt"/>
                <a:ea typeface="+mn-ea"/>
                <a:cs typeface="+mn-cs"/>
              </a:rPr>
              <a:t>Sparks! 2025 Serendipity Forum @CERN</a:t>
            </a:r>
            <a:br>
              <a:rPr lang="en-CH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dirty="0"/>
          </a:p>
        </p:txBody>
      </p:sp>
      <p:pic>
        <p:nvPicPr>
          <p:cNvPr id="4" name="Picture 3" descr="A large building with a large round structure with a dome and people sitting in chairs&#10;&#10;Description automatically generated">
            <a:extLst>
              <a:ext uri="{FF2B5EF4-FFF2-40B4-BE49-F238E27FC236}">
                <a16:creationId xmlns:a16="http://schemas.microsoft.com/office/drawing/2014/main" id="{AB139708-0B19-C8F3-5CBF-D65AA9E25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933385" y="2801675"/>
            <a:ext cx="2700020" cy="17710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" name="Picture 4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F0759B0C-E5C5-7563-3C75-4B6FA8D652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4" t="32457" r="33284" b="34857"/>
          <a:stretch/>
        </p:blipFill>
        <p:spPr bwMode="auto">
          <a:xfrm>
            <a:off x="10086283" y="373593"/>
            <a:ext cx="1500505" cy="68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8DFC7F-D83F-28E7-4743-7B9D2991A23A}"/>
              </a:ext>
            </a:extLst>
          </p:cNvPr>
          <p:cNvSpPr txBox="1"/>
          <p:nvPr/>
        </p:nvSpPr>
        <p:spPr>
          <a:xfrm>
            <a:off x="967387" y="1274933"/>
            <a:ext cx="7488125" cy="572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Discussion: </a:t>
            </a:r>
          </a:p>
          <a:p>
            <a:pPr algn="l"/>
            <a:endParaRPr lang="fr-CH" dirty="0"/>
          </a:p>
          <a:p>
            <a:pPr algn="l"/>
            <a:r>
              <a:rPr lang="fr-CH" sz="1400" b="1" dirty="0"/>
              <a:t>1 </a:t>
            </a:r>
            <a:r>
              <a:rPr lang="fr-CH" sz="1400" dirty="0"/>
              <a:t>Expert in </a:t>
            </a:r>
            <a:r>
              <a:rPr lang="fr-CH" sz="1400" dirty="0" err="1"/>
              <a:t>urban</a:t>
            </a:r>
            <a:r>
              <a:rPr lang="fr-CH" sz="1400" dirty="0"/>
              <a:t> planning &amp; </a:t>
            </a:r>
            <a:r>
              <a:rPr lang="fr-CH" sz="1400" dirty="0" err="1"/>
              <a:t>innovaton</a:t>
            </a:r>
            <a:r>
              <a:rPr lang="fr-CH" sz="1400" dirty="0"/>
              <a:t> (ex: </a:t>
            </a:r>
            <a:r>
              <a:rPr lang="fr-CH" sz="1400" b="1" dirty="0"/>
              <a:t>Carlos Moreno</a:t>
            </a:r>
            <a:r>
              <a:rPr lang="fr-CH" sz="1400" dirty="0"/>
              <a:t>, </a:t>
            </a:r>
            <a:r>
              <a:rPr lang="fr-CH" sz="1400" dirty="0" err="1"/>
              <a:t>award-winning</a:t>
            </a:r>
            <a:r>
              <a:rPr lang="fr-CH" sz="1400" dirty="0"/>
              <a:t> </a:t>
            </a:r>
            <a:r>
              <a:rPr lang="fr-CH" sz="1400" dirty="0" err="1"/>
              <a:t>urban</a:t>
            </a:r>
            <a:r>
              <a:rPr lang="fr-CH" sz="1400" dirty="0"/>
              <a:t> planner and </a:t>
            </a:r>
            <a:r>
              <a:rPr lang="fr-CH" sz="1400" dirty="0" err="1"/>
              <a:t>architect</a:t>
            </a:r>
            <a:r>
              <a:rPr lang="fr-CH" sz="1400" dirty="0"/>
              <a:t>, world-</a:t>
            </a:r>
            <a:r>
              <a:rPr lang="fr-CH" sz="1400" dirty="0" err="1"/>
              <a:t>renown</a:t>
            </a:r>
            <a:r>
              <a:rPr lang="fr-CH" sz="1400" dirty="0"/>
              <a:t> </a:t>
            </a:r>
            <a:r>
              <a:rPr lang="fr-CH" sz="1400" dirty="0" err="1"/>
              <a:t>research</a:t>
            </a:r>
            <a:r>
              <a:rPr lang="fr-CH" sz="1400" dirty="0"/>
              <a:t> on smart and </a:t>
            </a:r>
            <a:r>
              <a:rPr lang="fr-CH" sz="1400" dirty="0" err="1"/>
              <a:t>sustainable</a:t>
            </a:r>
            <a:r>
              <a:rPr lang="fr-CH" sz="1400" dirty="0"/>
              <a:t> </a:t>
            </a:r>
            <a:r>
              <a:rPr lang="fr-CH" sz="1400" dirty="0" err="1"/>
              <a:t>cities</a:t>
            </a:r>
            <a:r>
              <a:rPr lang="fr-CH" sz="1400" dirty="0"/>
              <a:t>.)</a:t>
            </a:r>
          </a:p>
          <a:p>
            <a:endParaRPr lang="fr-CH" sz="1400" dirty="0"/>
          </a:p>
          <a:p>
            <a:pPr algn="l"/>
            <a:r>
              <a:rPr lang="fr-CH" sz="1400" b="1" dirty="0"/>
              <a:t>1 </a:t>
            </a:r>
            <a:r>
              <a:rPr lang="fr-CH" sz="1400" dirty="0"/>
              <a:t>Expert in Quantum </a:t>
            </a:r>
            <a:r>
              <a:rPr lang="fr-CH" sz="1400" dirty="0" err="1"/>
              <a:t>Technology</a:t>
            </a:r>
            <a:r>
              <a:rPr lang="fr-CH" sz="1400" dirty="0"/>
              <a:t> (ex: </a:t>
            </a:r>
            <a:r>
              <a:rPr lang="fr-CH" sz="1400" b="1" dirty="0"/>
              <a:t>Alain Aspect</a:t>
            </a:r>
            <a:r>
              <a:rPr lang="fr-CH" sz="1400" dirty="0"/>
              <a:t>, Nobel </a:t>
            </a:r>
            <a:r>
              <a:rPr lang="fr-CH" sz="1400" dirty="0" err="1"/>
              <a:t>Prize</a:t>
            </a:r>
            <a:r>
              <a:rPr lang="fr-CH" sz="1400" dirty="0"/>
              <a:t> in </a:t>
            </a:r>
            <a:r>
              <a:rPr lang="fr-CH" sz="1400" dirty="0" err="1"/>
              <a:t>Physics</a:t>
            </a:r>
            <a:r>
              <a:rPr lang="fr-CH" sz="1400" dirty="0"/>
              <a:t> 2022)</a:t>
            </a:r>
          </a:p>
          <a:p>
            <a:pPr algn="l"/>
            <a:endParaRPr lang="fr-CH" sz="1400" dirty="0"/>
          </a:p>
          <a:p>
            <a:pPr algn="l"/>
            <a:r>
              <a:rPr lang="fr-CH" sz="1400" b="1" dirty="0"/>
              <a:t>3</a:t>
            </a:r>
            <a:r>
              <a:rPr lang="fr-CH" sz="1400" dirty="0"/>
              <a:t> Experts in key </a:t>
            </a:r>
            <a:r>
              <a:rPr lang="fr-CH" sz="1400" dirty="0" err="1"/>
              <a:t>fields</a:t>
            </a:r>
            <a:r>
              <a:rPr lang="fr-CH" sz="1400" dirty="0"/>
              <a:t>:</a:t>
            </a:r>
          </a:p>
          <a:p>
            <a:pPr algn="l"/>
            <a:endParaRPr lang="fr-CH" sz="1400" dirty="0"/>
          </a:p>
          <a:p>
            <a:pPr marL="34290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r>
              <a:rPr lang="en-US" sz="1400" kern="100" dirty="0">
                <a:solidFill>
                  <a:srgbClr val="4EA72E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Climate mitigation</a:t>
            </a:r>
            <a:r>
              <a:rPr lang="en-US" sz="14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" panose="020B0604020202020204" pitchFamily="34" charset="0"/>
              </a:rPr>
              <a:t>(ex: </a:t>
            </a:r>
            <a:r>
              <a:rPr lang="en-US" sz="1400" b="1" dirty="0">
                <a:latin typeface="Arial" panose="020B0604020202020204" pitchFamily="34" charset="0"/>
              </a:rPr>
              <a:t>Christine </a:t>
            </a:r>
            <a:r>
              <a:rPr lang="en-US" sz="1400" b="1" dirty="0" err="1">
                <a:latin typeface="Arial" panose="020B0604020202020204" pitchFamily="34" charset="0"/>
              </a:rPr>
              <a:t>Fallet</a:t>
            </a:r>
            <a:r>
              <a:rPr lang="en-US" sz="1400" dirty="0">
                <a:latin typeface="Arial" panose="020B0604020202020204" pitchFamily="34" charset="0"/>
              </a:rPr>
              <a:t>, Lead Scientific Coordinator for CARIOQUA, European consortium conceiving </a:t>
            </a:r>
            <a:r>
              <a:rPr lang="en-GB" sz="1400" dirty="0">
                <a:latin typeface="Arial" panose="020B0604020202020204" pitchFamily="34" charset="0"/>
              </a:rPr>
              <a:t>quantum space sensor</a:t>
            </a:r>
            <a:r>
              <a:rPr lang="en-US" sz="1400" dirty="0">
                <a:latin typeface="Arial" panose="020B0604020202020204" pitchFamily="34" charset="0"/>
              </a:rPr>
              <a:t>)</a:t>
            </a:r>
          </a:p>
          <a:p>
            <a:pPr algn="just">
              <a:lnSpc>
                <a:spcPct val="115000"/>
              </a:lnSpc>
            </a:pPr>
            <a:r>
              <a:rPr lang="en-US" sz="1400" dirty="0">
                <a:latin typeface="Arial" panose="020B0604020202020204" pitchFamily="34" charset="0"/>
              </a:rPr>
              <a:t> </a:t>
            </a:r>
            <a:endParaRPr lang="en-CH" sz="1400" dirty="0"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r>
              <a:rPr lang="en-GB" sz="14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Healthcare</a:t>
            </a:r>
            <a:r>
              <a:rPr lang="en-GB" sz="14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14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ex: </a:t>
            </a:r>
            <a:r>
              <a:rPr lang="en-GB" sz="1400" b="1" kern="100" dirty="0">
                <a:latin typeface="Arial" panose="020B0604020202020204" pitchFamily="34" charset="0"/>
                <a:cs typeface="Times New Roman" panose="02020603050405020304" pitchFamily="18" charset="0"/>
              </a:rPr>
              <a:t>Rachel </a:t>
            </a:r>
            <a:r>
              <a:rPr lang="en-GB" sz="1400" b="1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Mckendry</a:t>
            </a:r>
            <a:r>
              <a:rPr lang="en-GB" sz="14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, UCL &amp; co-director of the UK Quantum Biomedical Sensing Research Hub, Q-BIOMED)</a:t>
            </a:r>
          </a:p>
          <a:p>
            <a:pPr marL="342900" lvl="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endParaRPr lang="en-GB" sz="14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r>
              <a:rPr lang="en-US" sz="1400" kern="100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Communications </a:t>
            </a:r>
            <a:r>
              <a:rPr lang="en-US" sz="14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(ex: </a:t>
            </a:r>
            <a:r>
              <a:rPr lang="en-US" sz="1400" b="1" kern="100" dirty="0">
                <a:latin typeface="Arial" panose="020B0604020202020204" pitchFamily="34" charset="0"/>
                <a:cs typeface="Times New Roman" panose="02020603050405020304" pitchFamily="18" charset="0"/>
              </a:rPr>
              <a:t>Heike riel</a:t>
            </a:r>
            <a:r>
              <a:rPr lang="en-US" sz="14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, Lead of IBM Research Quantum Europe)</a:t>
            </a:r>
            <a:endParaRPr lang="en-CH" sz="14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endParaRPr lang="en-CH" sz="14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endParaRPr lang="en-US" dirty="0"/>
          </a:p>
          <a:p>
            <a:pPr marL="342900" lvl="0" indent="-342900" algn="just">
              <a:lnSpc>
                <a:spcPct val="115000"/>
              </a:lnSpc>
              <a:buClr>
                <a:srgbClr val="000000"/>
              </a:buClr>
              <a:buSzPts val="1100"/>
              <a:buFont typeface="Symbol" pitchFamily="2" charset="2"/>
              <a:buChar char=""/>
            </a:pPr>
            <a:endParaRPr lang="en-CH" dirty="0"/>
          </a:p>
          <a:p>
            <a:pPr algn="l"/>
            <a:endParaRPr lang="fr-CH" dirty="0"/>
          </a:p>
          <a:p>
            <a:pPr algn="l"/>
            <a:endParaRPr lang="fr-CH" dirty="0"/>
          </a:p>
          <a:p>
            <a:pPr algn="l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96096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4.</a:t>
            </a:r>
            <a:r>
              <a:rPr lang="en-US" sz="2800" dirty="0">
                <a:solidFill>
                  <a:srgbClr val="0033A0"/>
                </a:solidFill>
              </a:rPr>
              <a:t> Events to be considered for next season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45170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2" y="392566"/>
            <a:ext cx="11380812" cy="396438"/>
          </a:xfrm>
        </p:spPr>
        <p:txBody>
          <a:bodyPr anchor="t">
            <a:normAutofit/>
          </a:bodyPr>
          <a:lstStyle/>
          <a:p>
            <a:r>
              <a:rPr lang="en-US" sz="1600" b="0" dirty="0"/>
              <a:t>“Trip CERN”: custom-made event by </a:t>
            </a:r>
            <a:r>
              <a:rPr lang="en-US" sz="1600" b="0" dirty="0" err="1"/>
              <a:t>Antigel</a:t>
            </a:r>
            <a:r>
              <a:rPr lang="en-US" sz="1600" b="0" dirty="0"/>
              <a:t>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F71BC11-66A9-A289-6B12-D49125D319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1886" y="3639019"/>
            <a:ext cx="2926204" cy="2132017"/>
          </a:xfrm>
        </p:spPr>
        <p:txBody>
          <a:bodyPr>
            <a:normAutofit fontScale="85000" lnSpcReduction="20000"/>
          </a:bodyPr>
          <a:lstStyle/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>
                <a:solidFill>
                  <a:srgbClr val="FFC000"/>
                </a:solidFill>
              </a:rPr>
              <a:t>To be validated (suggested by Zoe </a:t>
            </a:r>
            <a:r>
              <a:rPr lang="en-GB" sz="1500" b="0" dirty="0" err="1">
                <a:solidFill>
                  <a:srgbClr val="FFC000"/>
                </a:solidFill>
              </a:rPr>
              <a:t>Nikolaidou</a:t>
            </a:r>
            <a:r>
              <a:rPr lang="en-GB" sz="1500" b="0" dirty="0">
                <a:solidFill>
                  <a:srgbClr val="FFC000"/>
                </a:solidFill>
              </a:rPr>
              <a:t>)</a:t>
            </a:r>
          </a:p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In February 2026 - 19h30 tbc</a:t>
            </a:r>
            <a:endParaRPr lang="en-GB" sz="1500" dirty="0"/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Interdisciplinary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90 min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French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Not known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Internal costs ( approx. 10 000.-)</a:t>
            </a:r>
          </a:p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endParaRPr lang="en-GB" sz="1500" b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58ACF057-2D42-AD35-55AC-063D7067BB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950" y="3639019"/>
            <a:ext cx="3665537" cy="19065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1300" dirty="0"/>
              <a:t>A</a:t>
            </a:r>
            <a:r>
              <a:rPr lang="en-US" sz="1300" dirty="0"/>
              <a:t>NTIGEL 2024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One of the most prominent festivals of performing arts in Geneva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80% of their shows were sold out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46’000 participants in 54 different places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 December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368056" y="6424669"/>
            <a:ext cx="376933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Public Event Portfolio – December 2024</a:t>
            </a:r>
          </a:p>
        </p:txBody>
      </p:sp>
      <p:pic>
        <p:nvPicPr>
          <p:cNvPr id="25" name="Graphic 24" descr="Performance Curtains outline">
            <a:extLst>
              <a:ext uri="{FF2B5EF4-FFF2-40B4-BE49-F238E27FC236}">
                <a16:creationId xmlns:a16="http://schemas.microsoft.com/office/drawing/2014/main" id="{DECBCEE1-74E8-A52D-AA24-C3ABC8586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843" y="4300075"/>
            <a:ext cx="211668" cy="211668"/>
          </a:xfrm>
          <a:prstGeom prst="rect">
            <a:avLst/>
          </a:prstGeom>
        </p:spPr>
      </p:pic>
      <p:pic>
        <p:nvPicPr>
          <p:cNvPr id="27" name="Graphic 26" descr="Stopwatch 75% outline">
            <a:extLst>
              <a:ext uri="{FF2B5EF4-FFF2-40B4-BE49-F238E27FC236}">
                <a16:creationId xmlns:a16="http://schemas.microsoft.com/office/drawing/2014/main" id="{46975A53-0E22-B98E-905E-E2B74EF37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5068" y="4536149"/>
            <a:ext cx="270868" cy="270868"/>
          </a:xfrm>
          <a:prstGeom prst="rect">
            <a:avLst/>
          </a:prstGeom>
        </p:spPr>
      </p:pic>
      <p:pic>
        <p:nvPicPr>
          <p:cNvPr id="29" name="Graphic 28" descr="Monthly calendar outline">
            <a:extLst>
              <a:ext uri="{FF2B5EF4-FFF2-40B4-BE49-F238E27FC236}">
                <a16:creationId xmlns:a16="http://schemas.microsoft.com/office/drawing/2014/main" id="{EFC31EE9-A415-B54C-9E37-AF6BC27856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7446" y="3967899"/>
            <a:ext cx="284440" cy="284440"/>
          </a:xfrm>
          <a:prstGeom prst="rect">
            <a:avLst/>
          </a:prstGeom>
        </p:spPr>
      </p:pic>
      <p:pic>
        <p:nvPicPr>
          <p:cNvPr id="31" name="Graphic 30" descr="Speech outline">
            <a:extLst>
              <a:ext uri="{FF2B5EF4-FFF2-40B4-BE49-F238E27FC236}">
                <a16:creationId xmlns:a16="http://schemas.microsoft.com/office/drawing/2014/main" id="{0B3CA456-C29B-7AC8-8F8C-D57F1A4FC8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0887" y="4867515"/>
            <a:ext cx="256470" cy="256470"/>
          </a:xfrm>
          <a:prstGeom prst="rect">
            <a:avLst/>
          </a:prstGeom>
        </p:spPr>
      </p:pic>
      <p:pic>
        <p:nvPicPr>
          <p:cNvPr id="37" name="Graphic 36" descr="Money outline">
            <a:extLst>
              <a:ext uri="{FF2B5EF4-FFF2-40B4-BE49-F238E27FC236}">
                <a16:creationId xmlns:a16="http://schemas.microsoft.com/office/drawing/2014/main" id="{78CEDFEC-A47F-3FCF-E9A2-68B26D8420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7481" y="5414949"/>
            <a:ext cx="263281" cy="263281"/>
          </a:xfrm>
          <a:prstGeom prst="rect">
            <a:avLst/>
          </a:prstGeom>
        </p:spPr>
      </p:pic>
      <p:pic>
        <p:nvPicPr>
          <p:cNvPr id="41" name="Graphic 40" descr="Gavel outline">
            <a:extLst>
              <a:ext uri="{FF2B5EF4-FFF2-40B4-BE49-F238E27FC236}">
                <a16:creationId xmlns:a16="http://schemas.microsoft.com/office/drawing/2014/main" id="{B1238D3E-24DA-37AF-B4D2-C33BB96A55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7446" y="3513176"/>
            <a:ext cx="284440" cy="284440"/>
          </a:xfrm>
          <a:prstGeom prst="rect">
            <a:avLst/>
          </a:prstGeom>
        </p:spPr>
      </p:pic>
      <p:pic>
        <p:nvPicPr>
          <p:cNvPr id="43" name="Graphic 42" descr="Gender outline">
            <a:extLst>
              <a:ext uri="{FF2B5EF4-FFF2-40B4-BE49-F238E27FC236}">
                <a16:creationId xmlns:a16="http://schemas.microsoft.com/office/drawing/2014/main" id="{93145ED5-E21B-2337-11FB-5DA09F633C0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44728" y="5147021"/>
            <a:ext cx="254609" cy="254609"/>
          </a:xfrm>
          <a:prstGeom prst="rect">
            <a:avLst/>
          </a:prstGeom>
        </p:spPr>
      </p:pic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112EACC1-4A5C-1EA3-081E-929B21868DB7}"/>
              </a:ext>
            </a:extLst>
          </p:cNvPr>
          <p:cNvSpPr txBox="1">
            <a:spLocks/>
          </p:cNvSpPr>
          <p:nvPr/>
        </p:nvSpPr>
        <p:spPr>
          <a:xfrm>
            <a:off x="3795822" y="3685519"/>
            <a:ext cx="3930214" cy="22346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0" dirty="0"/>
              <a:t>The "Trip CERN" project invites guests to embark on an immersive bus journey through the CERN site. With headphones, they’ll experience a rich soundtrack and live narration, stopping at key locations where actors bring the story to life.</a:t>
            </a:r>
          </a:p>
          <a:p>
            <a:r>
              <a:rPr lang="en-GB" sz="1200" b="0" dirty="0"/>
              <a:t>At its heart is the story of Maria and Giuseppe, two physicists whose love blossoms amid ground-breaking discoveries at CERN in 1955. Their journey blends science, emotion, and the quest to understand both the universe and human connection.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CB4BC3-99FC-5EB7-65E2-99E806BD51B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35923" y="1062197"/>
            <a:ext cx="3543300" cy="2362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64DE98-0AE1-BF65-447A-F9637D7DECE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96755" y="1050126"/>
            <a:ext cx="35433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19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303DE-B70F-8FE6-B982-B78287BCA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BD109-0513-0C1E-B65E-E7F7C34EF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2" y="392566"/>
            <a:ext cx="11380812" cy="396438"/>
          </a:xfrm>
        </p:spPr>
        <p:txBody>
          <a:bodyPr anchor="t">
            <a:normAutofit/>
          </a:bodyPr>
          <a:lstStyle/>
          <a:p>
            <a:r>
              <a:rPr lang="en-US" sz="2000" b="0" dirty="0"/>
              <a:t>Die </a:t>
            </a:r>
            <a:r>
              <a:rPr lang="en-US" sz="2000" b="0" dirty="0" err="1"/>
              <a:t>Physiker</a:t>
            </a:r>
            <a:endParaRPr lang="en-US" sz="2000" b="0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CE43615-FADE-1C32-D41B-4D0A288F8C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1886" y="3639019"/>
            <a:ext cx="2926204" cy="2132017"/>
          </a:xfrm>
        </p:spPr>
        <p:txBody>
          <a:bodyPr>
            <a:normAutofit/>
          </a:bodyPr>
          <a:lstStyle/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>
                <a:solidFill>
                  <a:srgbClr val="FFC000"/>
                </a:solidFill>
              </a:rPr>
              <a:t>Initial discussion</a:t>
            </a:r>
          </a:p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March 2026</a:t>
            </a:r>
            <a:endParaRPr lang="en-GB" sz="1500" dirty="0"/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Theatre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German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Not known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tbc</a:t>
            </a:r>
          </a:p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endParaRPr lang="en-GB" sz="1500" b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8F16B408-188C-8AC4-1FF1-1E3AD16939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46095" y="3837621"/>
            <a:ext cx="3665537" cy="190658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fr-CH" sz="1300" dirty="0"/>
              <a:t>Die </a:t>
            </a:r>
            <a:r>
              <a:rPr lang="fr-CH" sz="1300" dirty="0" err="1"/>
              <a:t>Physiker</a:t>
            </a:r>
            <a:endParaRPr lang="en-US" sz="13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Award-winning play, sold out at the </a:t>
            </a:r>
            <a:r>
              <a:rPr lang="en-US" sz="1300" b="0" dirty="0" err="1"/>
              <a:t>Bühnen</a:t>
            </a:r>
            <a:r>
              <a:rPr lang="en-US" sz="1300" b="0" dirty="0"/>
              <a:t> Bern for each representation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Showcasing German language &amp; Swiss culture at CERN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Reaching out to the German-speaking community in the region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A7C275-7136-FF84-2FBC-7EA474BB075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 December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46CFC6-B6B7-8A1F-0041-F50BD530CF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368056" y="6424669"/>
            <a:ext cx="376933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Public Event Portfolio – December 2024</a:t>
            </a:r>
          </a:p>
        </p:txBody>
      </p:sp>
      <p:pic>
        <p:nvPicPr>
          <p:cNvPr id="25" name="Graphic 24" descr="Performance Curtains outline">
            <a:extLst>
              <a:ext uri="{FF2B5EF4-FFF2-40B4-BE49-F238E27FC236}">
                <a16:creationId xmlns:a16="http://schemas.microsoft.com/office/drawing/2014/main" id="{011A1388-F923-387F-824B-BC499E0BA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843" y="4374370"/>
            <a:ext cx="211668" cy="211668"/>
          </a:xfrm>
          <a:prstGeom prst="rect">
            <a:avLst/>
          </a:prstGeom>
        </p:spPr>
      </p:pic>
      <p:pic>
        <p:nvPicPr>
          <p:cNvPr id="29" name="Graphic 28" descr="Monthly calendar outline">
            <a:extLst>
              <a:ext uri="{FF2B5EF4-FFF2-40B4-BE49-F238E27FC236}">
                <a16:creationId xmlns:a16="http://schemas.microsoft.com/office/drawing/2014/main" id="{1FF70263-5147-007D-4270-302C169A30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446" y="3950754"/>
            <a:ext cx="284440" cy="284440"/>
          </a:xfrm>
          <a:prstGeom prst="rect">
            <a:avLst/>
          </a:prstGeom>
        </p:spPr>
      </p:pic>
      <p:pic>
        <p:nvPicPr>
          <p:cNvPr id="31" name="Graphic 30" descr="Speech outline">
            <a:extLst>
              <a:ext uri="{FF2B5EF4-FFF2-40B4-BE49-F238E27FC236}">
                <a16:creationId xmlns:a16="http://schemas.microsoft.com/office/drawing/2014/main" id="{40153CC2-5CE8-F3B8-4950-DD896B8330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0887" y="4713210"/>
            <a:ext cx="256470" cy="256470"/>
          </a:xfrm>
          <a:prstGeom prst="rect">
            <a:avLst/>
          </a:prstGeom>
        </p:spPr>
      </p:pic>
      <p:pic>
        <p:nvPicPr>
          <p:cNvPr id="37" name="Graphic 36" descr="Money outline">
            <a:extLst>
              <a:ext uri="{FF2B5EF4-FFF2-40B4-BE49-F238E27FC236}">
                <a16:creationId xmlns:a16="http://schemas.microsoft.com/office/drawing/2014/main" id="{AA765FBA-182B-D1DB-8A26-8267790FE3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7481" y="5414949"/>
            <a:ext cx="263281" cy="263281"/>
          </a:xfrm>
          <a:prstGeom prst="rect">
            <a:avLst/>
          </a:prstGeom>
        </p:spPr>
      </p:pic>
      <p:pic>
        <p:nvPicPr>
          <p:cNvPr id="41" name="Graphic 40" descr="Gavel outline">
            <a:extLst>
              <a:ext uri="{FF2B5EF4-FFF2-40B4-BE49-F238E27FC236}">
                <a16:creationId xmlns:a16="http://schemas.microsoft.com/office/drawing/2014/main" id="{B77DC484-C473-A8FC-EB5E-94F5F66191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7446" y="3553181"/>
            <a:ext cx="284440" cy="284440"/>
          </a:xfrm>
          <a:prstGeom prst="rect">
            <a:avLst/>
          </a:prstGeom>
        </p:spPr>
      </p:pic>
      <p:pic>
        <p:nvPicPr>
          <p:cNvPr id="43" name="Graphic 42" descr="Gender outline">
            <a:extLst>
              <a:ext uri="{FF2B5EF4-FFF2-40B4-BE49-F238E27FC236}">
                <a16:creationId xmlns:a16="http://schemas.microsoft.com/office/drawing/2014/main" id="{3F5A4070-FE06-488B-840C-D6DC9EA25C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4728" y="5055581"/>
            <a:ext cx="254609" cy="254609"/>
          </a:xfrm>
          <a:prstGeom prst="rect">
            <a:avLst/>
          </a:prstGeom>
        </p:spPr>
      </p:pic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18F31A2F-AB71-6829-EA0E-F05938E07948}"/>
              </a:ext>
            </a:extLst>
          </p:cNvPr>
          <p:cNvSpPr txBox="1">
            <a:spLocks/>
          </p:cNvSpPr>
          <p:nvPr/>
        </p:nvSpPr>
        <p:spPr>
          <a:xfrm>
            <a:off x="3795822" y="3792943"/>
            <a:ext cx="3930214" cy="17294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050" b="0" i="1" dirty="0"/>
              <a:t>Die Physiker </a:t>
            </a:r>
            <a:r>
              <a:rPr lang="de-DE" sz="1050" b="0" dirty="0" err="1"/>
              <a:t>is</a:t>
            </a:r>
            <a:r>
              <a:rPr lang="de-DE" sz="1050" b="0" dirty="0"/>
              <a:t> a </a:t>
            </a:r>
            <a:r>
              <a:rPr lang="de-DE" sz="1050" b="0" dirty="0" err="1"/>
              <a:t>satiric</a:t>
            </a:r>
            <a:r>
              <a:rPr lang="de-DE" sz="1050" b="0" dirty="0"/>
              <a:t> </a:t>
            </a:r>
            <a:r>
              <a:rPr lang="de-DE" sz="1050" b="0" dirty="0" err="1"/>
              <a:t>drama</a:t>
            </a:r>
            <a:r>
              <a:rPr lang="de-DE" sz="1050" b="0" dirty="0"/>
              <a:t>/</a:t>
            </a:r>
            <a:r>
              <a:rPr lang="de-DE" sz="1050" b="0" dirty="0" err="1"/>
              <a:t>tragic</a:t>
            </a:r>
            <a:r>
              <a:rPr lang="de-DE" sz="1050" b="0" dirty="0"/>
              <a:t> </a:t>
            </a:r>
            <a:r>
              <a:rPr lang="de-DE" sz="1050" b="0" dirty="0" err="1"/>
              <a:t>comedy</a:t>
            </a:r>
            <a:r>
              <a:rPr lang="de-DE" sz="1050" b="0" dirty="0"/>
              <a:t> </a:t>
            </a:r>
            <a:r>
              <a:rPr lang="de-DE" sz="1050" b="0" dirty="0" err="1"/>
              <a:t>written</a:t>
            </a:r>
            <a:r>
              <a:rPr lang="de-DE" sz="1050" b="0" dirty="0"/>
              <a:t> in 1961 </a:t>
            </a:r>
            <a:r>
              <a:rPr lang="de-DE" sz="1050" b="0" dirty="0" err="1"/>
              <a:t>by</a:t>
            </a:r>
            <a:r>
              <a:rPr lang="de-DE" sz="1050" b="0" dirty="0"/>
              <a:t> Swiss </a:t>
            </a:r>
            <a:r>
              <a:rPr lang="de-DE" sz="1050" b="0" dirty="0" err="1"/>
              <a:t>writer</a:t>
            </a:r>
            <a:r>
              <a:rPr lang="de-DE" sz="1050" b="0" dirty="0"/>
              <a:t> </a:t>
            </a:r>
            <a:r>
              <a:rPr lang="de-DE" sz="1050" dirty="0"/>
              <a:t>Friedrich Dürrenmatt</a:t>
            </a:r>
            <a:r>
              <a:rPr lang="de-DE" sz="1050" b="0" dirty="0"/>
              <a:t>. </a:t>
            </a:r>
          </a:p>
          <a:p>
            <a:pPr>
              <a:lnSpc>
                <a:spcPct val="150000"/>
              </a:lnSpc>
            </a:pPr>
            <a:r>
              <a:rPr lang="de-DE" sz="1050" b="0" dirty="0"/>
              <a:t>The </a:t>
            </a:r>
            <a:r>
              <a:rPr lang="de-DE" sz="1050" b="0" dirty="0" err="1"/>
              <a:t>play</a:t>
            </a:r>
            <a:r>
              <a:rPr lang="de-DE" sz="1050" b="0" dirty="0"/>
              <a:t> </a:t>
            </a:r>
            <a:r>
              <a:rPr lang="de-DE" sz="1050" b="0" dirty="0" err="1"/>
              <a:t>is</a:t>
            </a:r>
            <a:r>
              <a:rPr lang="de-DE" sz="1050" b="0" dirty="0"/>
              <a:t> </a:t>
            </a:r>
            <a:r>
              <a:rPr lang="de-DE" sz="1050" b="0" dirty="0" err="1"/>
              <a:t>about</a:t>
            </a:r>
            <a:r>
              <a:rPr lang="de-DE" sz="1050" b="0" dirty="0"/>
              <a:t> </a:t>
            </a:r>
            <a:r>
              <a:rPr lang="de-DE" sz="1050" dirty="0" err="1"/>
              <a:t>three</a:t>
            </a:r>
            <a:r>
              <a:rPr lang="de-DE" sz="1050" dirty="0"/>
              <a:t> </a:t>
            </a:r>
            <a:r>
              <a:rPr lang="de-DE" sz="1050" dirty="0" err="1"/>
              <a:t>scientists</a:t>
            </a:r>
            <a:r>
              <a:rPr lang="de-DE" sz="1050" dirty="0"/>
              <a:t> </a:t>
            </a:r>
            <a:r>
              <a:rPr lang="de-DE" sz="1050" dirty="0" err="1"/>
              <a:t>interned</a:t>
            </a:r>
            <a:r>
              <a:rPr lang="de-DE" sz="1050" dirty="0"/>
              <a:t> in a </a:t>
            </a:r>
            <a:r>
              <a:rPr lang="de-DE" sz="1050" dirty="0" err="1"/>
              <a:t>psychiatric</a:t>
            </a:r>
            <a:r>
              <a:rPr lang="de-DE" sz="1050" dirty="0"/>
              <a:t> </a:t>
            </a:r>
            <a:r>
              <a:rPr lang="de-DE" sz="1050" dirty="0" err="1"/>
              <a:t>clinic</a:t>
            </a:r>
            <a:r>
              <a:rPr lang="de-DE" sz="1050" b="0" dirty="0"/>
              <a:t>. But </a:t>
            </a:r>
            <a:r>
              <a:rPr lang="de-DE" sz="1050" b="0" dirty="0" err="1"/>
              <a:t>it</a:t>
            </a:r>
            <a:r>
              <a:rPr lang="de-DE" sz="1050" b="0" dirty="0"/>
              <a:t> </a:t>
            </a:r>
            <a:r>
              <a:rPr lang="de-DE" sz="1050" b="0" dirty="0" err="1"/>
              <a:t>turns</a:t>
            </a:r>
            <a:r>
              <a:rPr lang="de-DE" sz="1050" b="0" dirty="0"/>
              <a:t> out </a:t>
            </a:r>
            <a:r>
              <a:rPr lang="de-DE" sz="1050" b="0" dirty="0" err="1"/>
              <a:t>that</a:t>
            </a:r>
            <a:r>
              <a:rPr lang="de-DE" sz="1050" b="0" dirty="0"/>
              <a:t> </a:t>
            </a:r>
            <a:r>
              <a:rPr lang="de-DE" sz="1050" b="0" dirty="0" err="1"/>
              <a:t>none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them</a:t>
            </a:r>
            <a:r>
              <a:rPr lang="de-DE" sz="1050" b="0" dirty="0"/>
              <a:t> </a:t>
            </a:r>
            <a:r>
              <a:rPr lang="de-DE" sz="1050" b="0" dirty="0" err="1"/>
              <a:t>are</a:t>
            </a:r>
            <a:r>
              <a:rPr lang="de-DE" sz="1050" b="0" dirty="0"/>
              <a:t> </a:t>
            </a:r>
            <a:r>
              <a:rPr lang="de-DE" sz="1050" b="0" dirty="0" err="1"/>
              <a:t>actually</a:t>
            </a:r>
            <a:r>
              <a:rPr lang="de-DE" sz="1050" b="0" dirty="0"/>
              <a:t> </a:t>
            </a:r>
            <a:r>
              <a:rPr lang="de-DE" sz="1050" b="0" dirty="0" err="1"/>
              <a:t>mentally-suffering</a:t>
            </a:r>
            <a:r>
              <a:rPr lang="de-DE" sz="1050" b="0" dirty="0"/>
              <a:t>. </a:t>
            </a:r>
            <a:r>
              <a:rPr lang="de-DE" sz="1050" b="0" dirty="0" err="1"/>
              <a:t>Instead</a:t>
            </a:r>
            <a:r>
              <a:rPr lang="de-DE" sz="1050" b="0" dirty="0"/>
              <a:t>, </a:t>
            </a:r>
            <a:r>
              <a:rPr lang="de-DE" sz="1050" b="0" dirty="0" err="1"/>
              <a:t>they</a:t>
            </a:r>
            <a:r>
              <a:rPr lang="de-DE" sz="1050" b="0" dirty="0"/>
              <a:t> </a:t>
            </a:r>
            <a:r>
              <a:rPr lang="de-DE" sz="1050" b="0" dirty="0" err="1"/>
              <a:t>are</a:t>
            </a:r>
            <a:r>
              <a:rPr lang="de-DE" sz="1050" b="0" dirty="0"/>
              <a:t> all </a:t>
            </a:r>
            <a:r>
              <a:rPr lang="de-DE" sz="1050" b="0" dirty="0" err="1"/>
              <a:t>hiding</a:t>
            </a:r>
            <a:r>
              <a:rPr lang="de-DE" sz="1050" b="0" dirty="0"/>
              <a:t>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truth</a:t>
            </a:r>
            <a:r>
              <a:rPr lang="de-DE" sz="1050" b="0" dirty="0"/>
              <a:t> </a:t>
            </a:r>
            <a:r>
              <a:rPr lang="de-DE" sz="1050" b="0" dirty="0" err="1"/>
              <a:t>about</a:t>
            </a:r>
            <a:r>
              <a:rPr lang="de-DE" sz="1050" b="0" dirty="0"/>
              <a:t> a </a:t>
            </a:r>
            <a:r>
              <a:rPr lang="de-DE" sz="1050" dirty="0" err="1"/>
              <a:t>discovery</a:t>
            </a:r>
            <a:r>
              <a:rPr lang="de-DE" sz="1050" dirty="0"/>
              <a:t> </a:t>
            </a:r>
            <a:r>
              <a:rPr lang="de-DE" sz="1050" dirty="0" err="1"/>
              <a:t>which</a:t>
            </a:r>
            <a:r>
              <a:rPr lang="de-DE" sz="1050" dirty="0"/>
              <a:t> </a:t>
            </a:r>
            <a:r>
              <a:rPr lang="de-DE" sz="1050" dirty="0" err="1"/>
              <a:t>could</a:t>
            </a:r>
            <a:r>
              <a:rPr lang="de-DE" sz="1050" dirty="0"/>
              <a:t> </a:t>
            </a:r>
            <a:r>
              <a:rPr lang="de-DE" sz="1050" dirty="0" err="1"/>
              <a:t>radically</a:t>
            </a:r>
            <a:r>
              <a:rPr lang="de-DE" sz="1050" dirty="0"/>
              <a:t> </a:t>
            </a:r>
            <a:r>
              <a:rPr lang="de-DE" sz="1050" dirty="0" err="1"/>
              <a:t>benefit</a:t>
            </a:r>
            <a:r>
              <a:rPr lang="de-DE" sz="1050" dirty="0"/>
              <a:t> </a:t>
            </a:r>
            <a:r>
              <a:rPr lang="de-DE" sz="1050" dirty="0" err="1"/>
              <a:t>humanity</a:t>
            </a:r>
            <a:r>
              <a:rPr lang="de-DE" sz="1050" dirty="0"/>
              <a:t>… </a:t>
            </a:r>
            <a:r>
              <a:rPr lang="de-DE" sz="1050" dirty="0" err="1"/>
              <a:t>or</a:t>
            </a:r>
            <a:r>
              <a:rPr lang="de-DE" sz="1050" dirty="0"/>
              <a:t> </a:t>
            </a:r>
            <a:r>
              <a:rPr lang="de-DE" sz="1050" dirty="0" err="1"/>
              <a:t>destroy</a:t>
            </a:r>
            <a:r>
              <a:rPr lang="de-DE" sz="1050" dirty="0"/>
              <a:t> </a:t>
            </a:r>
            <a:r>
              <a:rPr lang="de-DE" sz="1050" dirty="0" err="1"/>
              <a:t>it!</a:t>
            </a:r>
            <a:endParaRPr lang="de-DE" sz="1050" dirty="0"/>
          </a:p>
          <a:p>
            <a:pPr>
              <a:lnSpc>
                <a:spcPct val="150000"/>
              </a:lnSpc>
            </a:pPr>
            <a:r>
              <a:rPr lang="de-DE" sz="1050" b="0" i="1" dirty="0"/>
              <a:t>Die Physiker </a:t>
            </a:r>
            <a:r>
              <a:rPr lang="de-DE" sz="1050" b="0" dirty="0" err="1"/>
              <a:t>examines</a:t>
            </a:r>
            <a:r>
              <a:rPr lang="de-DE" sz="1050" b="0" dirty="0"/>
              <a:t>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place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science</a:t>
            </a:r>
            <a:r>
              <a:rPr lang="de-DE" sz="1050" b="0" dirty="0"/>
              <a:t> in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world</a:t>
            </a:r>
            <a:r>
              <a:rPr lang="de-DE" sz="1050" b="0" dirty="0"/>
              <a:t> and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responsibility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scientists</a:t>
            </a:r>
            <a:r>
              <a:rPr lang="de-DE" sz="1050" b="0" dirty="0"/>
              <a:t> in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use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their</a:t>
            </a:r>
            <a:r>
              <a:rPr lang="de-DE" sz="1050" b="0" dirty="0"/>
              <a:t> </a:t>
            </a:r>
            <a:r>
              <a:rPr lang="de-DE" sz="1050" b="0" dirty="0" err="1"/>
              <a:t>discoveries</a:t>
            </a:r>
            <a:r>
              <a:rPr lang="de-DE" sz="1050" b="0" dirty="0"/>
              <a:t>.</a:t>
            </a:r>
          </a:p>
        </p:txBody>
      </p:sp>
      <p:pic>
        <p:nvPicPr>
          <p:cNvPr id="3074" name="Picture 2" descr="Programmheft-Vorschau: Die Physiker by Bühnen Bern - Issuu">
            <a:extLst>
              <a:ext uri="{FF2B5EF4-FFF2-40B4-BE49-F238E27FC236}">
                <a16:creationId xmlns:a16="http://schemas.microsoft.com/office/drawing/2014/main" id="{F95BFA30-859A-DAC6-CEDF-51423E1B5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2674" y="700911"/>
            <a:ext cx="2212378" cy="309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eater Basel: Dürrenmatts «Die Physiker» als Reenactment">
            <a:extLst>
              <a:ext uri="{FF2B5EF4-FFF2-40B4-BE49-F238E27FC236}">
                <a16:creationId xmlns:a16="http://schemas.microsoft.com/office/drawing/2014/main" id="{B44AD1A7-63D6-7FCF-84E9-2F52B311C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822" y="700911"/>
            <a:ext cx="3724449" cy="248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121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339DF-6C39-384E-A5C0-A2E3DFD90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40466-7936-1ACC-0B3C-F6C7FBCEB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2" y="392566"/>
            <a:ext cx="11380812" cy="396438"/>
          </a:xfrm>
        </p:spPr>
        <p:txBody>
          <a:bodyPr anchor="t">
            <a:normAutofit/>
          </a:bodyPr>
          <a:lstStyle/>
          <a:p>
            <a:r>
              <a:rPr lang="en-US" sz="2000" b="0" dirty="0" err="1"/>
              <a:t>Binôme</a:t>
            </a:r>
            <a:endParaRPr lang="en-US" sz="2000" b="0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DFDED72-C05A-0FF8-9547-C6130EA4DE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1886" y="3639019"/>
            <a:ext cx="2926204" cy="2132017"/>
          </a:xfrm>
        </p:spPr>
        <p:txBody>
          <a:bodyPr>
            <a:normAutofit/>
          </a:bodyPr>
          <a:lstStyle/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>
                <a:solidFill>
                  <a:srgbClr val="FFC000"/>
                </a:solidFill>
              </a:rPr>
              <a:t>Initial discussion</a:t>
            </a:r>
          </a:p>
          <a:p>
            <a:pPr marL="48766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 err="1"/>
              <a:t>tbd</a:t>
            </a:r>
            <a:endParaRPr lang="en-GB" sz="1500" dirty="0"/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Theatre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French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Not known </a:t>
            </a:r>
          </a:p>
          <a:p>
            <a:pPr marL="48766" lvl="0" indent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1200"/>
              <a:buNone/>
            </a:pPr>
            <a:r>
              <a:rPr lang="en-GB" sz="1500" b="0" dirty="0"/>
              <a:t>3’500 EUR</a:t>
            </a:r>
          </a:p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endParaRPr lang="en-GB" sz="1500" b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696D2B79-F4D1-F51C-67FF-20B5CD8D61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46095" y="3837621"/>
            <a:ext cx="3665537" cy="19065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CH" sz="1300" dirty="0"/>
              <a:t>Binôme</a:t>
            </a:r>
            <a:endParaRPr lang="en-US" sz="13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Collaboration with the ”Château Rouge” theatre in </a:t>
            </a:r>
            <a:r>
              <a:rPr lang="en-US" sz="1300" b="0" dirty="0" err="1"/>
              <a:t>Annemasse</a:t>
            </a:r>
            <a:endParaRPr lang="en-US" sz="1300" b="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/>
              <a:t>Opportunity to showcase a part of CERN we wish to choose in an interactive format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F88493-3825-E2FA-B42B-B90ED498CB1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 December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71064-B837-3131-DD6B-ED872D295C8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368056" y="6424669"/>
            <a:ext cx="376933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Public Event Portfolio – December 2024</a:t>
            </a:r>
          </a:p>
        </p:txBody>
      </p:sp>
      <p:pic>
        <p:nvPicPr>
          <p:cNvPr id="25" name="Graphic 24" descr="Performance Curtains outline">
            <a:extLst>
              <a:ext uri="{FF2B5EF4-FFF2-40B4-BE49-F238E27FC236}">
                <a16:creationId xmlns:a16="http://schemas.microsoft.com/office/drawing/2014/main" id="{C5C741A8-7E03-CF41-9829-C76064CD48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843" y="4374370"/>
            <a:ext cx="211668" cy="211668"/>
          </a:xfrm>
          <a:prstGeom prst="rect">
            <a:avLst/>
          </a:prstGeom>
        </p:spPr>
      </p:pic>
      <p:pic>
        <p:nvPicPr>
          <p:cNvPr id="29" name="Graphic 28" descr="Monthly calendar outline">
            <a:extLst>
              <a:ext uri="{FF2B5EF4-FFF2-40B4-BE49-F238E27FC236}">
                <a16:creationId xmlns:a16="http://schemas.microsoft.com/office/drawing/2014/main" id="{80C9DD7A-2880-A574-5C1E-7968A29CA0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446" y="3950754"/>
            <a:ext cx="284440" cy="284440"/>
          </a:xfrm>
          <a:prstGeom prst="rect">
            <a:avLst/>
          </a:prstGeom>
        </p:spPr>
      </p:pic>
      <p:pic>
        <p:nvPicPr>
          <p:cNvPr id="31" name="Graphic 30" descr="Speech outline">
            <a:extLst>
              <a:ext uri="{FF2B5EF4-FFF2-40B4-BE49-F238E27FC236}">
                <a16:creationId xmlns:a16="http://schemas.microsoft.com/office/drawing/2014/main" id="{4D43A78B-8632-DE33-1247-A10F4FD36D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0887" y="4713210"/>
            <a:ext cx="256470" cy="256470"/>
          </a:xfrm>
          <a:prstGeom prst="rect">
            <a:avLst/>
          </a:prstGeom>
        </p:spPr>
      </p:pic>
      <p:pic>
        <p:nvPicPr>
          <p:cNvPr id="37" name="Graphic 36" descr="Money outline">
            <a:extLst>
              <a:ext uri="{FF2B5EF4-FFF2-40B4-BE49-F238E27FC236}">
                <a16:creationId xmlns:a16="http://schemas.microsoft.com/office/drawing/2014/main" id="{2C6F1645-BDA9-F26C-C3EA-B2347F8F9A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7481" y="5414949"/>
            <a:ext cx="263281" cy="263281"/>
          </a:xfrm>
          <a:prstGeom prst="rect">
            <a:avLst/>
          </a:prstGeom>
        </p:spPr>
      </p:pic>
      <p:pic>
        <p:nvPicPr>
          <p:cNvPr id="41" name="Graphic 40" descr="Gavel outline">
            <a:extLst>
              <a:ext uri="{FF2B5EF4-FFF2-40B4-BE49-F238E27FC236}">
                <a16:creationId xmlns:a16="http://schemas.microsoft.com/office/drawing/2014/main" id="{614E3982-8D3A-65DA-9A69-AC29C54A6A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7446" y="3553181"/>
            <a:ext cx="284440" cy="284440"/>
          </a:xfrm>
          <a:prstGeom prst="rect">
            <a:avLst/>
          </a:prstGeom>
        </p:spPr>
      </p:pic>
      <p:pic>
        <p:nvPicPr>
          <p:cNvPr id="43" name="Graphic 42" descr="Gender outline">
            <a:extLst>
              <a:ext uri="{FF2B5EF4-FFF2-40B4-BE49-F238E27FC236}">
                <a16:creationId xmlns:a16="http://schemas.microsoft.com/office/drawing/2014/main" id="{DFDA38FF-EBC2-CF03-3645-C16569C1D3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4728" y="5055581"/>
            <a:ext cx="254609" cy="254609"/>
          </a:xfrm>
          <a:prstGeom prst="rect">
            <a:avLst/>
          </a:prstGeom>
        </p:spPr>
      </p:pic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85FDF6F2-2BFF-60B3-E401-B8E5B036FF32}"/>
              </a:ext>
            </a:extLst>
          </p:cNvPr>
          <p:cNvSpPr txBox="1">
            <a:spLocks/>
          </p:cNvSpPr>
          <p:nvPr/>
        </p:nvSpPr>
        <p:spPr>
          <a:xfrm>
            <a:off x="3688465" y="3837620"/>
            <a:ext cx="3930214" cy="1906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050" b="0" dirty="0"/>
              <a:t>In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concept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i="1" dirty="0" err="1"/>
              <a:t>Binôme</a:t>
            </a:r>
            <a:r>
              <a:rPr lang="de-DE" sz="1050" b="0" i="1" dirty="0"/>
              <a:t>, </a:t>
            </a:r>
            <a:r>
              <a:rPr lang="de-DE" sz="1050" b="0" dirty="0"/>
              <a:t>a </a:t>
            </a:r>
            <a:r>
              <a:rPr lang="de-DE" sz="1050" b="0" dirty="0" err="1"/>
              <a:t>researcher</a:t>
            </a:r>
            <a:r>
              <a:rPr lang="de-DE" sz="1050" b="0" dirty="0"/>
              <a:t> </a:t>
            </a:r>
            <a:r>
              <a:rPr lang="de-DE" sz="1050" b="0" dirty="0" err="1"/>
              <a:t>becomes</a:t>
            </a:r>
            <a:r>
              <a:rPr lang="de-DE" sz="1050" b="0" dirty="0"/>
              <a:t>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object</a:t>
            </a:r>
            <a:r>
              <a:rPr lang="de-DE" sz="1050" b="0" dirty="0"/>
              <a:t>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study</a:t>
            </a:r>
            <a:r>
              <a:rPr lang="de-DE" sz="1050" b="0" dirty="0"/>
              <a:t> </a:t>
            </a:r>
            <a:r>
              <a:rPr lang="de-DE" sz="1050" b="0" dirty="0" err="1"/>
              <a:t>for</a:t>
            </a:r>
            <a:r>
              <a:rPr lang="de-DE" sz="1050" b="0" dirty="0"/>
              <a:t> a </a:t>
            </a:r>
            <a:r>
              <a:rPr lang="de-DE" sz="1050" b="0" dirty="0" err="1"/>
              <a:t>playwright</a:t>
            </a:r>
            <a:r>
              <a:rPr lang="de-DE" sz="1050" b="0" dirty="0"/>
              <a:t> after a 50 min </a:t>
            </a:r>
            <a:r>
              <a:rPr lang="de-DE" sz="1050" b="0" dirty="0" err="1"/>
              <a:t>encounter</a:t>
            </a:r>
            <a:r>
              <a:rPr lang="de-DE" sz="1050" b="0" dirty="0"/>
              <a:t>. This </a:t>
            </a:r>
            <a:r>
              <a:rPr lang="de-DE" sz="1050" b="0" dirty="0" err="1"/>
              <a:t>results</a:t>
            </a:r>
            <a:r>
              <a:rPr lang="de-DE" sz="1050" b="0" dirty="0"/>
              <a:t> in a </a:t>
            </a:r>
            <a:r>
              <a:rPr lang="de-DE" sz="1050" b="0" dirty="0" err="1"/>
              <a:t>play</a:t>
            </a:r>
            <a:r>
              <a:rPr lang="de-DE" sz="1050" b="0" dirty="0"/>
              <a:t> </a:t>
            </a:r>
            <a:r>
              <a:rPr lang="de-DE" sz="1050" b="0" dirty="0" err="1"/>
              <a:t>freely</a:t>
            </a:r>
            <a:r>
              <a:rPr lang="de-DE" sz="1050" b="0" dirty="0"/>
              <a:t> </a:t>
            </a:r>
            <a:r>
              <a:rPr lang="de-DE" sz="1050" b="0" dirty="0" err="1"/>
              <a:t>inspired</a:t>
            </a:r>
            <a:r>
              <a:rPr lang="de-DE" sz="1050" b="0" dirty="0"/>
              <a:t> </a:t>
            </a:r>
            <a:r>
              <a:rPr lang="de-DE" sz="1050" b="0" dirty="0" err="1"/>
              <a:t>by</a:t>
            </a:r>
            <a:r>
              <a:rPr lang="de-DE" sz="1050" b="0" dirty="0"/>
              <a:t> </a:t>
            </a:r>
            <a:r>
              <a:rPr lang="de-DE" sz="1050" b="0" dirty="0" err="1"/>
              <a:t>their</a:t>
            </a:r>
            <a:r>
              <a:rPr lang="de-DE" sz="1050" b="0" dirty="0"/>
              <a:t> </a:t>
            </a:r>
            <a:r>
              <a:rPr lang="de-DE" sz="1050" b="0" dirty="0" err="1"/>
              <a:t>encounter</a:t>
            </a:r>
            <a:r>
              <a:rPr lang="de-DE" sz="1050" b="0" dirty="0"/>
              <a:t>. The </a:t>
            </a:r>
            <a:r>
              <a:rPr lang="de-DE" sz="1050" b="0" dirty="0" err="1"/>
              <a:t>show</a:t>
            </a:r>
            <a:r>
              <a:rPr lang="de-DE" sz="1050" b="0" dirty="0"/>
              <a:t> </a:t>
            </a:r>
            <a:r>
              <a:rPr lang="de-DE" sz="1050" b="0" dirty="0" err="1"/>
              <a:t>is</a:t>
            </a:r>
            <a:r>
              <a:rPr lang="de-DE" sz="1050" b="0" dirty="0"/>
              <a:t> </a:t>
            </a:r>
            <a:r>
              <a:rPr lang="de-DE" sz="1050" b="0" dirty="0" err="1"/>
              <a:t>often</a:t>
            </a:r>
            <a:r>
              <a:rPr lang="de-DE" sz="1050" b="0" dirty="0"/>
              <a:t> emotional, funny, and </a:t>
            </a:r>
            <a:r>
              <a:rPr lang="de-DE" sz="1050" b="0" dirty="0" err="1"/>
              <a:t>offers</a:t>
            </a:r>
            <a:r>
              <a:rPr lang="de-DE" sz="1050" b="0" dirty="0"/>
              <a:t> an </a:t>
            </a:r>
            <a:r>
              <a:rPr lang="de-DE" sz="1050" b="0" dirty="0" err="1"/>
              <a:t>unusual</a:t>
            </a:r>
            <a:r>
              <a:rPr lang="de-DE" sz="1050" b="0" dirty="0"/>
              <a:t> </a:t>
            </a:r>
            <a:r>
              <a:rPr lang="de-DE" sz="1050" b="0" dirty="0" err="1"/>
              <a:t>look</a:t>
            </a:r>
            <a:r>
              <a:rPr lang="de-DE" sz="1050" b="0" dirty="0"/>
              <a:t> at </a:t>
            </a:r>
            <a:r>
              <a:rPr lang="de-DE" sz="1050" b="0" dirty="0" err="1"/>
              <a:t>science</a:t>
            </a:r>
            <a:r>
              <a:rPr lang="de-DE" sz="1050" b="0" dirty="0"/>
              <a:t> and </a:t>
            </a:r>
            <a:r>
              <a:rPr lang="de-DE" sz="1050" b="0" dirty="0" err="1"/>
              <a:t>the</a:t>
            </a:r>
            <a:r>
              <a:rPr lang="de-DE" sz="1050" b="0" dirty="0"/>
              <a:t> </a:t>
            </a:r>
            <a:r>
              <a:rPr lang="de-DE" sz="1050" b="0" dirty="0" err="1"/>
              <a:t>people</a:t>
            </a:r>
            <a:r>
              <a:rPr lang="de-DE" sz="1050" b="0" dirty="0"/>
              <a:t> </a:t>
            </a:r>
            <a:r>
              <a:rPr lang="de-DE" sz="1050" b="0" dirty="0" err="1"/>
              <a:t>who</a:t>
            </a:r>
            <a:r>
              <a:rPr lang="de-DE" sz="1050" b="0" dirty="0"/>
              <a:t> </a:t>
            </a:r>
            <a:r>
              <a:rPr lang="de-DE" sz="1050" b="0" dirty="0" err="1"/>
              <a:t>make</a:t>
            </a:r>
            <a:r>
              <a:rPr lang="de-DE" sz="1050" b="0" dirty="0"/>
              <a:t> </a:t>
            </a:r>
            <a:r>
              <a:rPr lang="de-DE" sz="1050" b="0" dirty="0" err="1"/>
              <a:t>it</a:t>
            </a:r>
            <a:r>
              <a:rPr lang="de-DE" sz="1050" b="0" dirty="0"/>
              <a:t> happen. </a:t>
            </a:r>
          </a:p>
          <a:p>
            <a:pPr>
              <a:lnSpc>
                <a:spcPct val="150000"/>
              </a:lnSpc>
            </a:pPr>
            <a:r>
              <a:rPr lang="de-DE" sz="1050" b="0" dirty="0" err="1"/>
              <a:t>Since</a:t>
            </a:r>
            <a:r>
              <a:rPr lang="de-DE" sz="1050" b="0" dirty="0"/>
              <a:t> 2010: 56 </a:t>
            </a:r>
            <a:r>
              <a:rPr lang="de-DE" sz="1050" b="0" dirty="0" err="1"/>
              <a:t>shows</a:t>
            </a:r>
            <a:r>
              <a:rPr lang="de-DE" sz="1050" b="0" dirty="0"/>
              <a:t> </a:t>
            </a:r>
            <a:r>
              <a:rPr lang="de-DE" sz="1050" b="0" dirty="0" err="1"/>
              <a:t>created</a:t>
            </a:r>
            <a:r>
              <a:rPr lang="de-DE" sz="1050" b="0" dirty="0"/>
              <a:t>, </a:t>
            </a:r>
            <a:r>
              <a:rPr lang="de-DE" sz="1050" b="0" dirty="0" err="1"/>
              <a:t>more</a:t>
            </a:r>
            <a:r>
              <a:rPr lang="de-DE" sz="1050" b="0" dirty="0"/>
              <a:t> </a:t>
            </a:r>
            <a:r>
              <a:rPr lang="de-DE" sz="1050" b="0" dirty="0" err="1"/>
              <a:t>than</a:t>
            </a:r>
            <a:r>
              <a:rPr lang="de-DE" sz="1050" b="0" dirty="0"/>
              <a:t> 250 </a:t>
            </a:r>
            <a:r>
              <a:rPr lang="de-DE" sz="1050" b="0" dirty="0" err="1"/>
              <a:t>performances</a:t>
            </a:r>
            <a:r>
              <a:rPr lang="de-DE" sz="1050" b="0" dirty="0"/>
              <a:t> in </a:t>
            </a:r>
            <a:r>
              <a:rPr lang="de-DE" sz="1050" b="0" dirty="0" err="1"/>
              <a:t>were</a:t>
            </a:r>
            <a:r>
              <a:rPr lang="de-DE" sz="1050" b="0" dirty="0"/>
              <a:t> </a:t>
            </a:r>
            <a:r>
              <a:rPr lang="de-DE" sz="1050" b="0" dirty="0" err="1"/>
              <a:t>done</a:t>
            </a:r>
            <a:r>
              <a:rPr lang="de-DE" sz="1050" b="0" dirty="0"/>
              <a:t> in front </a:t>
            </a:r>
            <a:r>
              <a:rPr lang="de-DE" sz="1050" b="0" dirty="0" err="1"/>
              <a:t>of</a:t>
            </a:r>
            <a:r>
              <a:rPr lang="de-DE" sz="1050" b="0" dirty="0"/>
              <a:t> </a:t>
            </a:r>
            <a:r>
              <a:rPr lang="de-DE" sz="1050" b="0" dirty="0" err="1"/>
              <a:t>more</a:t>
            </a:r>
            <a:r>
              <a:rPr lang="de-DE" sz="1050" b="0" dirty="0"/>
              <a:t> </a:t>
            </a:r>
            <a:r>
              <a:rPr lang="de-DE" sz="1050" b="0" dirty="0" err="1"/>
              <a:t>than</a:t>
            </a:r>
            <a:r>
              <a:rPr lang="de-DE" sz="1050" b="0" dirty="0"/>
              <a:t> 20,000 </a:t>
            </a:r>
            <a:r>
              <a:rPr lang="de-DE" sz="1050" b="0" dirty="0" err="1"/>
              <a:t>spectators</a:t>
            </a:r>
            <a:endParaRPr lang="de-DE" sz="1050" b="0" dirty="0"/>
          </a:p>
          <a:p>
            <a:pPr>
              <a:lnSpc>
                <a:spcPct val="150000"/>
              </a:lnSpc>
            </a:pPr>
            <a:endParaRPr lang="de-DE" sz="1050" b="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11AB6-34EB-D146-9A8F-683C9C6EF80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93711" y="335481"/>
            <a:ext cx="2493935" cy="321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D992B5-17B4-869C-0F08-6F7C0AADCB4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5677" y="893763"/>
            <a:ext cx="5676533" cy="237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18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5.Other Event Proposals?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4591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6.Discussion 2025-2026 theme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3025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0" dirty="0"/>
              <a:t>Agenda</a:t>
            </a:r>
            <a:endParaRPr lang="en-US" sz="2400" b="0" dirty="0">
              <a:solidFill>
                <a:srgbClr val="F8964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r>
              <a:rPr lang="en-US" dirty="0"/>
              <a:t>02 December 2024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A99FC4-0AE8-DFB1-48AD-E2D7379424E3}"/>
              </a:ext>
            </a:extLst>
          </p:cNvPr>
          <p:cNvSpPr txBox="1"/>
          <p:nvPr/>
        </p:nvSpPr>
        <p:spPr>
          <a:xfrm>
            <a:off x="1368056" y="906464"/>
            <a:ext cx="5710478" cy="317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New Mandate of the Board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Autumn 2024 events overview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Presentation of the 2025 Quantum season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Events to be considered for next season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Other event proposals? 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Discussion on the 2025/2026 theme</a:t>
            </a: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27598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C1B8E-CFD1-5DB8-CADC-636A8ADA9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25-26 </a:t>
            </a:r>
            <a:r>
              <a:rPr lang="fr-CH" dirty="0" err="1"/>
              <a:t>season</a:t>
            </a:r>
            <a:r>
              <a:rPr lang="fr-CH" dirty="0"/>
              <a:t> </a:t>
            </a:r>
            <a:r>
              <a:rPr lang="fr-CH" dirty="0" err="1"/>
              <a:t>theme</a:t>
            </a:r>
            <a:r>
              <a:rPr lang="fr-CH" dirty="0"/>
              <a:t>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D0E82-8246-2171-A0BA-3FFECEA964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6104" y="1821970"/>
            <a:ext cx="3708400" cy="546754"/>
          </a:xfrm>
        </p:spPr>
        <p:txBody>
          <a:bodyPr>
            <a:normAutofit/>
          </a:bodyPr>
          <a:lstStyle/>
          <a:p>
            <a:r>
              <a:rPr lang="fr-CH" sz="1800" dirty="0">
                <a:solidFill>
                  <a:srgbClr val="FFC000"/>
                </a:solidFill>
              </a:rPr>
              <a:t>Light </a:t>
            </a:r>
            <a:r>
              <a:rPr lang="fr-CH" sz="1800" b="0" dirty="0">
                <a:solidFill>
                  <a:srgbClr val="FFC000"/>
                </a:solidFill>
              </a:rPr>
              <a:t>(Hi-</a:t>
            </a:r>
            <a:r>
              <a:rPr lang="fr-CH" sz="1800" b="0" dirty="0" err="1">
                <a:solidFill>
                  <a:srgbClr val="FFC000"/>
                </a:solidFill>
              </a:rPr>
              <a:t>Lumi</a:t>
            </a:r>
            <a:r>
              <a:rPr lang="fr-CH" sz="1800" b="0" dirty="0">
                <a:solidFill>
                  <a:srgbClr val="FFC000"/>
                </a:solidFill>
              </a:rPr>
              <a:t> LHC upgrade)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C883EC-BF6D-8EAC-A777-8DB5BDED40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365125"/>
          </a:xfrm>
        </p:spPr>
        <p:txBody>
          <a:bodyPr>
            <a:noAutofit/>
          </a:bodyPr>
          <a:lstStyle/>
          <a:p>
            <a:r>
              <a:rPr lang="fr-CH" sz="1800" dirty="0">
                <a:solidFill>
                  <a:srgbClr val="FF0000"/>
                </a:solidFill>
              </a:rPr>
              <a:t>Future </a:t>
            </a:r>
            <a:r>
              <a:rPr lang="fr-CH" sz="1800" b="0" dirty="0">
                <a:solidFill>
                  <a:srgbClr val="FF0000"/>
                </a:solidFill>
              </a:rPr>
              <a:t>Social impact of CERN </a:t>
            </a:r>
            <a:r>
              <a:rPr lang="fr-CH" sz="1800" b="0" dirty="0" err="1">
                <a:solidFill>
                  <a:srgbClr val="FF0000"/>
                </a:solidFill>
              </a:rPr>
              <a:t>research</a:t>
            </a:r>
            <a:r>
              <a:rPr lang="fr-CH" sz="1800" b="0" dirty="0">
                <a:solidFill>
                  <a:srgbClr val="FF0000"/>
                </a:solidFill>
              </a:rPr>
              <a:t> in the </a:t>
            </a:r>
            <a:r>
              <a:rPr lang="fr-CH" sz="1800" b="0" dirty="0" err="1">
                <a:solidFill>
                  <a:srgbClr val="FF0000"/>
                </a:solidFill>
              </a:rPr>
              <a:t>years</a:t>
            </a:r>
            <a:r>
              <a:rPr lang="fr-CH" sz="1800" b="0" dirty="0">
                <a:solidFill>
                  <a:srgbClr val="FF0000"/>
                </a:solidFill>
              </a:rPr>
              <a:t> to come</a:t>
            </a:r>
            <a:endParaRPr lang="fr-CH" sz="18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D0167E-3737-07F4-33DB-D52E8588BF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0E3CE7-AF96-F640-167B-0E16D0DE082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69014C-EB36-0905-4B80-28C13EE10AF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0812" y="2918525"/>
            <a:ext cx="3703132" cy="686603"/>
          </a:xfrm>
        </p:spPr>
        <p:txBody>
          <a:bodyPr>
            <a:normAutofit/>
          </a:bodyPr>
          <a:lstStyle/>
          <a:p>
            <a:r>
              <a:rPr lang="fr-CH" sz="1800" dirty="0" err="1">
                <a:solidFill>
                  <a:srgbClr val="00B0F0"/>
                </a:solidFill>
              </a:rPr>
              <a:t>Youth</a:t>
            </a:r>
            <a:r>
              <a:rPr lang="fr-CH" sz="1800" dirty="0">
                <a:solidFill>
                  <a:srgbClr val="00B0F0"/>
                </a:solidFill>
              </a:rPr>
              <a:t> </a:t>
            </a:r>
            <a:r>
              <a:rPr lang="fr-CH" sz="1800" b="0" dirty="0">
                <a:solidFill>
                  <a:srgbClr val="00B0F0"/>
                </a:solidFill>
              </a:rPr>
              <a:t>CERN host of </a:t>
            </a:r>
            <a:r>
              <a:rPr lang="fr-CH" sz="1800" b="0" dirty="0" err="1">
                <a:solidFill>
                  <a:srgbClr val="00B0F0"/>
                </a:solidFill>
              </a:rPr>
              <a:t>honour</a:t>
            </a:r>
            <a:r>
              <a:rPr lang="fr-CH" sz="1800" b="0" dirty="0">
                <a:solidFill>
                  <a:srgbClr val="00B0F0"/>
                </a:solidFill>
              </a:rPr>
              <a:t> for Cité des Métiers 2025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D93D0E5-3F7E-9555-EA72-AABBC260B618}"/>
              </a:ext>
            </a:extLst>
          </p:cNvPr>
          <p:cNvSpPr txBox="1">
            <a:spLocks/>
          </p:cNvSpPr>
          <p:nvPr/>
        </p:nvSpPr>
        <p:spPr>
          <a:xfrm>
            <a:off x="1368056" y="2944761"/>
            <a:ext cx="4220795" cy="5467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New European Strategy for Particle Physics </a:t>
            </a:r>
            <a:r>
              <a:rPr lang="en-GB" sz="1800" b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(January 2026)</a:t>
            </a:r>
            <a:endParaRPr lang="fr-CH" sz="1800" b="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24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Thank you!!!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215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1. Advisory Board new mandate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3345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0" dirty="0"/>
              <a:t>Mandate Highlights</a:t>
            </a:r>
            <a:endParaRPr lang="en-US" sz="2400" b="0" dirty="0">
              <a:solidFill>
                <a:srgbClr val="F8964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fld id="{F3DC4547-0770-8D46-82D1-78FCDC6CBBD1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A99FC4-0AE8-DFB1-48AD-E2D7379424E3}"/>
              </a:ext>
            </a:extLst>
          </p:cNvPr>
          <p:cNvSpPr txBox="1"/>
          <p:nvPr/>
        </p:nvSpPr>
        <p:spPr>
          <a:xfrm>
            <a:off x="1368055" y="1171008"/>
            <a:ext cx="8926133" cy="4201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>
              <a:buAutoNum type="arabicParenR"/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purpose of the CERN Public Event Advisory Board (PEAB) is to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advise the Public Event Curation Team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ensuring the quality and diversity of the public events 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season, in line with the Public Event Strategy. </a:t>
            </a:r>
          </a:p>
          <a:p>
            <a:pPr marL="228600" indent="-228600">
              <a:buAutoNum type="arabicParenR"/>
            </a:pPr>
            <a:endParaRPr lang="en-US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FontTx/>
              <a:buAutoNum type="arabicParenR"/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Board is responsible for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giving advice and views on proposals received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internal and external sources once feasibility has been established by the Science Gateway team, the CERN &amp; Society Foundation and the Public Events team. </a:t>
            </a:r>
          </a:p>
          <a:p>
            <a:pPr marL="228600" indent="-228600">
              <a:buFontTx/>
              <a:buAutoNum type="arabicParenR"/>
            </a:pP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FontTx/>
              <a:buAutoNum type="arabicParenR"/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PEAB is an advisory board chaired by the Public Event Curator. The decision-making powers rely ultimately with the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 Group Leader, based on the views of the PEAB and the Public Events Team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28600" indent="-228600">
              <a:buFontTx/>
              <a:buAutoNum type="arabicParenR"/>
            </a:pPr>
            <a:endParaRPr lang="en-US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embers are invited to assist the Public Events team by helping towards the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the content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including by suggesting speakers and partner 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organisations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meetings may be called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needed on a voluntary basis, especially regarding the preparation of CERN’s flagship event,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Sparks! </a:t>
            </a: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866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B0F51-F464-22AC-0CC6-E16ECCBF3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F67A2-0B97-28D7-AB48-A35EE841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0" dirty="0"/>
              <a:t>Members</a:t>
            </a:r>
            <a:endParaRPr lang="en-US" sz="2400" b="0" dirty="0">
              <a:solidFill>
                <a:srgbClr val="F8964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218A95-CC5C-6D71-D0E0-D98462A798A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fld id="{F3DC4547-0770-8D46-82D1-78FCDC6CBBD1}" type="datetime3">
              <a:rPr lang="en-US" smtClean="0"/>
              <a:t>2 December 2024</a:t>
            </a:fld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DD107C-EF91-6C7D-C3F1-46E98ABCE8FF}"/>
              </a:ext>
            </a:extLst>
          </p:cNvPr>
          <p:cNvSpPr txBox="1"/>
          <p:nvPr/>
        </p:nvSpPr>
        <p:spPr>
          <a:xfrm>
            <a:off x="5772234" y="1367938"/>
            <a:ext cx="6529745" cy="2028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fr-CH" sz="1800" b="1" dirty="0">
                <a:effectLst/>
                <a:ea typeface="Times New Roman" panose="02020603050405020304" pitchFamily="18" charset="0"/>
              </a:rPr>
              <a:t>François Briard 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or 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Loraine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Massarotti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(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Technical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Expert)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ea typeface="Times New Roman" panose="02020603050405020304" pitchFamily="18" charset="0"/>
              </a:rPr>
              <a:t>Melania Coletta 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(Diversity &amp; Inclusion Advisor)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ea typeface="Times New Roman" panose="02020603050405020304" pitchFamily="18" charset="0"/>
              </a:rPr>
              <a:t>Paola </a:t>
            </a:r>
            <a:r>
              <a:rPr lang="en-US" sz="1800" b="1" dirty="0" err="1">
                <a:effectLst/>
                <a:ea typeface="Times New Roman" panose="02020603050405020304" pitchFamily="18" charset="0"/>
              </a:rPr>
              <a:t>Catapano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(Technical Expert) 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800" b="1" dirty="0">
                <a:effectLst/>
                <a:ea typeface="Times New Roman" panose="02020603050405020304" pitchFamily="18" charset="0"/>
              </a:rPr>
              <a:t>Pascale Goy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(Financial Advisor &amp; Treasurer)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D95281-31B7-D188-3FE4-24DBE9AA35B5}"/>
              </a:ext>
            </a:extLst>
          </p:cNvPr>
          <p:cNvSpPr txBox="1"/>
          <p:nvPr/>
        </p:nvSpPr>
        <p:spPr>
          <a:xfrm>
            <a:off x="3928043" y="3555296"/>
            <a:ext cx="3688382" cy="1391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ea typeface="Times New Roman" panose="02020603050405020304" pitchFamily="18" charset="0"/>
              </a:rPr>
              <a:t>Dante Larini 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(Chair)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ea typeface="Times New Roman" panose="02020603050405020304" pitchFamily="18" charset="0"/>
              </a:rPr>
              <a:t>Zoe </a:t>
            </a:r>
            <a:r>
              <a:rPr lang="en-US" sz="1800" b="1" dirty="0" err="1">
                <a:effectLst/>
                <a:ea typeface="Times New Roman" panose="02020603050405020304" pitchFamily="18" charset="0"/>
              </a:rPr>
              <a:t>Nikolaidou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(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Deputy Chair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)</a:t>
            </a: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8DB4C6-D9D1-1AE1-7B4F-605497984119}"/>
              </a:ext>
            </a:extLst>
          </p:cNvPr>
          <p:cNvSpPr txBox="1"/>
          <p:nvPr/>
        </p:nvSpPr>
        <p:spPr>
          <a:xfrm>
            <a:off x="767347" y="1367938"/>
            <a:ext cx="4970754" cy="2346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800" b="1" dirty="0">
                <a:effectLst/>
                <a:ea typeface="Times New Roman" panose="02020603050405020304" pitchFamily="18" charset="0"/>
              </a:rPr>
              <a:t>Andreas </a:t>
            </a:r>
            <a:r>
              <a:rPr lang="en-GB" sz="1800" b="1" dirty="0" err="1">
                <a:effectLst/>
                <a:ea typeface="Times New Roman" panose="02020603050405020304" pitchFamily="18" charset="0"/>
              </a:rPr>
              <a:t>Juttner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(Content Advisor)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ea typeface="Times New Roman" panose="02020603050405020304" pitchFamily="18" charset="0"/>
              </a:rPr>
              <a:t>Antonella Del Rosso 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(Content Advisor)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800" b="1" dirty="0">
                <a:effectLst/>
                <a:ea typeface="Times New Roman" panose="02020603050405020304" pitchFamily="18" charset="0"/>
              </a:rPr>
              <a:t>Frederick </a:t>
            </a:r>
            <a:r>
              <a:rPr lang="en-GB" sz="1800" b="1" dirty="0" err="1">
                <a:effectLst/>
                <a:ea typeface="Times New Roman" panose="02020603050405020304" pitchFamily="18" charset="0"/>
              </a:rPr>
              <a:t>Bordry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Content Advisor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ea typeface="Times New Roman" panose="02020603050405020304" pitchFamily="18" charset="0"/>
              </a:rPr>
              <a:t>Manuela Cirilli 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Content Advisor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800" b="1" dirty="0" err="1">
                <a:effectLst/>
                <a:ea typeface="Times New Roman" panose="02020603050405020304" pitchFamily="18" charset="0"/>
              </a:rPr>
              <a:t>Mélissa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 Gaillard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Content Advisor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388C10-F237-6043-C2FC-09AA151CF78D}"/>
              </a:ext>
            </a:extLst>
          </p:cNvPr>
          <p:cNvSpPr txBox="1"/>
          <p:nvPr/>
        </p:nvSpPr>
        <p:spPr>
          <a:xfrm>
            <a:off x="1030551" y="5424105"/>
            <a:ext cx="7136905" cy="47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400" i="1" dirty="0">
                <a:ea typeface="Times New Roman" panose="02020603050405020304" pitchFamily="18" charset="0"/>
              </a:rPr>
              <a:t>External person 1 (March 2025): Local France cultural scene (Ain or Haute Savoie)</a:t>
            </a: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400" i="1" dirty="0">
                <a:effectLst/>
                <a:ea typeface="Times New Roman" panose="02020603050405020304" pitchFamily="18" charset="0"/>
              </a:rPr>
              <a:t>Externa</a:t>
            </a:r>
            <a:r>
              <a:rPr lang="en-US" sz="1400" i="1" dirty="0">
                <a:ea typeface="Times New Roman" panose="02020603050405020304" pitchFamily="18" charset="0"/>
              </a:rPr>
              <a:t>l person 2 (March 2025): Geneva cultural scene</a:t>
            </a:r>
            <a:endParaRPr lang="en-CH" sz="1400" i="1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44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2. </a:t>
            </a:r>
            <a:r>
              <a:rPr lang="en-US" sz="2800" dirty="0">
                <a:solidFill>
                  <a:srgbClr val="0033A0"/>
                </a:solidFill>
              </a:rPr>
              <a:t>Autumn 2024 events overview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816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8E7E5-FDB2-AA38-7A2C-F5AFC73AD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98BD4-8489-87AC-66A1-F5A129B67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sz="2000" dirty="0" err="1"/>
              <a:t>Dark</a:t>
            </a:r>
            <a:r>
              <a:rPr lang="fr-CH" sz="2000" dirty="0"/>
              <a:t> </a:t>
            </a:r>
            <a:r>
              <a:rPr lang="fr-CH" sz="2000" dirty="0" err="1"/>
              <a:t>Matter</a:t>
            </a:r>
            <a:r>
              <a:rPr lang="fr-CH" sz="2000" dirty="0"/>
              <a:t> Day 2024</a:t>
            </a:r>
            <a:r>
              <a:rPr lang="fr-CH" sz="2000" b="0" dirty="0"/>
              <a:t> </a:t>
            </a:r>
            <a:r>
              <a:rPr lang="fr-FR" sz="2000" b="0" i="0" dirty="0">
                <a:effectLst/>
              </a:rPr>
              <a:t>31 </a:t>
            </a:r>
            <a:r>
              <a:rPr lang="fr-FR" sz="2000" b="0" i="0" dirty="0" err="1">
                <a:effectLst/>
              </a:rPr>
              <a:t>October</a:t>
            </a:r>
            <a:r>
              <a:rPr lang="fr-FR" sz="2000" b="0" i="0" dirty="0">
                <a:effectLst/>
              </a:rPr>
              <a:t> </a:t>
            </a:r>
            <a:br>
              <a:rPr lang="fr-FR" sz="2000" b="0" i="0" dirty="0">
                <a:effectLst/>
              </a:rPr>
            </a:br>
            <a:br>
              <a:rPr lang="fr-CH" sz="2000" b="0" dirty="0"/>
            </a:br>
            <a:endParaRPr lang="en-US" sz="2000" dirty="0"/>
          </a:p>
        </p:txBody>
      </p:sp>
      <p:pic>
        <p:nvPicPr>
          <p:cNvPr id="5" name="Picture 4" descr="A group of people on stage&#10;&#10;Description automatically generated">
            <a:extLst>
              <a:ext uri="{FF2B5EF4-FFF2-40B4-BE49-F238E27FC236}">
                <a16:creationId xmlns:a16="http://schemas.microsoft.com/office/drawing/2014/main" id="{5B70D20C-F3A4-DC96-11D5-69D9B1784D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78" r="14169" b="-2"/>
          <a:stretch/>
        </p:blipFill>
        <p:spPr>
          <a:xfrm>
            <a:off x="407987" y="1592264"/>
            <a:ext cx="5616575" cy="4608512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9A691-8FDE-3584-81A0-8F1C344D9B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483" r="1" b="12417"/>
          <a:stretch/>
        </p:blipFill>
        <p:spPr>
          <a:xfrm>
            <a:off x="6172199" y="1592264"/>
            <a:ext cx="5611813" cy="4608511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B070AF-7EC4-E38D-5B26-6847017B93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FCD226-0BB7-E549-A217-A1266E93D8EE}" type="datetime3">
              <a:rPr lang="en-US" smtClean="0"/>
              <a:pPr>
                <a:spcAft>
                  <a:spcPts val="600"/>
                </a:spcAft>
              </a:pPr>
              <a:t>2 December 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82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56439"/>
            <a:ext cx="11376024" cy="564558"/>
          </a:xfrm>
        </p:spPr>
        <p:txBody>
          <a:bodyPr anchor="t">
            <a:noAutofit/>
          </a:bodyPr>
          <a:lstStyle/>
          <a:p>
            <a:r>
              <a:rPr lang="en-US" sz="2400" dirty="0" err="1"/>
              <a:t>Danser</a:t>
            </a:r>
            <a:r>
              <a:rPr lang="en-US" sz="2400" dirty="0"/>
              <a:t> avec </a:t>
            </a:r>
            <a:r>
              <a:rPr lang="en-US" sz="2400" dirty="0" err="1"/>
              <a:t>l’Evolution</a:t>
            </a:r>
            <a:r>
              <a:rPr lang="en-US" sz="2400" dirty="0"/>
              <a:t> </a:t>
            </a:r>
            <a:r>
              <a:rPr lang="en-US" sz="2400" b="0" dirty="0"/>
              <a:t>- 19 November 2024</a:t>
            </a:r>
            <a:br>
              <a:rPr lang="en-US" sz="4000" b="0" dirty="0"/>
            </a:br>
            <a:endParaRPr lang="en-US" sz="4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830C8A7-6F28-D317-7187-CECAC88A2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" r="17667" b="-2"/>
          <a:stretch/>
        </p:blipFill>
        <p:spPr bwMode="auto">
          <a:xfrm>
            <a:off x="407987" y="1598658"/>
            <a:ext cx="5616575" cy="460851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FCD226-0BB7-E549-A217-A1266E93D8EE}" type="datetime3">
              <a:rPr lang="en-US" smtClean="0"/>
              <a:pPr>
                <a:spcAft>
                  <a:spcPts val="600"/>
                </a:spcAft>
              </a:pPr>
              <a:t>2 December 2024</a:t>
            </a:fld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49860CC8-EE4C-758C-6439-E4A6BDB7D68D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2" r="-3" b="30530"/>
          <a:stretch/>
        </p:blipFill>
        <p:spPr bwMode="auto">
          <a:xfrm>
            <a:off x="6167438" y="1592263"/>
            <a:ext cx="5616575" cy="223202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6771CD-097F-EC2E-BE84-B0F5574B39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934" r="-3" b="7415"/>
          <a:stretch/>
        </p:blipFill>
        <p:spPr>
          <a:xfrm>
            <a:off x="6167438" y="3969703"/>
            <a:ext cx="5616575" cy="2232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4905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3. </a:t>
            </a:r>
            <a:r>
              <a:rPr lang="en-US" sz="2800" dirty="0">
                <a:solidFill>
                  <a:srgbClr val="0033A0"/>
                </a:solidFill>
              </a:rPr>
              <a:t>Presentation of the 2025 Quantum season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09295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4878</TotalTime>
  <Words>1067</Words>
  <Application>Microsoft Macintosh PowerPoint</Application>
  <PresentationFormat>Widescreen</PresentationFormat>
  <Paragraphs>141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Aptos</vt:lpstr>
      <vt:lpstr>Arial</vt:lpstr>
      <vt:lpstr>Calibri</vt:lpstr>
      <vt:lpstr>Symbol</vt:lpstr>
      <vt:lpstr>Times New Roman</vt:lpstr>
      <vt:lpstr>Office Theme</vt:lpstr>
      <vt:lpstr>Public Event Advisory Board – 02 December 2024</vt:lpstr>
      <vt:lpstr>Agenda</vt:lpstr>
      <vt:lpstr>1. Advisory Board new mandate </vt:lpstr>
      <vt:lpstr>Mandate Highlights</vt:lpstr>
      <vt:lpstr>Members</vt:lpstr>
      <vt:lpstr>2. Autumn 2024 events overview </vt:lpstr>
      <vt:lpstr>Dark Matter Day 2024 31 October   </vt:lpstr>
      <vt:lpstr>Danser avec l’Evolution - 19 November 2024 </vt:lpstr>
      <vt:lpstr>3. Presentation of the 2025 Quantum season </vt:lpstr>
      <vt:lpstr>Super Quantum! Public Event Season 2025</vt:lpstr>
      <vt:lpstr>PowerPoint Presentation</vt:lpstr>
      <vt:lpstr>Imagining Quantum City Sparks! 2025 Serendipity Forum @CERN </vt:lpstr>
      <vt:lpstr>Imagining Quantum City Sparks! 2025 Serendipity Forum @CERN </vt:lpstr>
      <vt:lpstr>4. Events to be considered for next season </vt:lpstr>
      <vt:lpstr>“Trip CERN”: custom-made event by Antigel </vt:lpstr>
      <vt:lpstr>Die Physiker</vt:lpstr>
      <vt:lpstr>Binôme</vt:lpstr>
      <vt:lpstr>5.Other Event Proposals?</vt:lpstr>
      <vt:lpstr>6.Discussion 2025-2026 theme</vt:lpstr>
      <vt:lpstr>25-26 season theme?</vt:lpstr>
      <vt:lpstr>Thank you!!!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Dante Larini</dc:creator>
  <cp:lastModifiedBy>Dante Larini</cp:lastModifiedBy>
  <cp:revision>34</cp:revision>
  <dcterms:created xsi:type="dcterms:W3CDTF">2024-08-30T13:04:26Z</dcterms:created>
  <dcterms:modified xsi:type="dcterms:W3CDTF">2024-12-02T11:33:35Z</dcterms:modified>
</cp:coreProperties>
</file>