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1677" r:id="rId3"/>
    <p:sldId id="1721" r:id="rId4"/>
    <p:sldId id="1722" r:id="rId5"/>
    <p:sldId id="1724" r:id="rId6"/>
    <p:sldId id="1712" r:id="rId7"/>
    <p:sldId id="1720" r:id="rId8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601"/>
    <a:srgbClr val="F88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6616011-9738-0579-ADF7-3CEE4CE8EEA3}">
  <a:tblStyle styleId="{66616011-9738-0579-ADF7-3CEE4CE8EEA3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60"/>
    <p:restoredTop sz="94653"/>
  </p:normalViewPr>
  <p:slideViewPr>
    <p:cSldViewPr>
      <p:cViewPr>
        <p:scale>
          <a:sx n="106" d="100"/>
          <a:sy n="106" d="100"/>
        </p:scale>
        <p:origin x="168" y="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E057A-F099-0D41-AE85-F54F796B1A65}" type="datetimeFigureOut">
              <a:rPr lang="en-RU" smtClean="0"/>
              <a:t>11/5/24</a:t>
            </a:fld>
            <a:endParaRPr lang="en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8E264-38AF-264B-B2B5-3DDA52C70CF9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352608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2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77357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4CB9F-5D44-7074-F094-FEE117E2C0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22D9ED-F20F-714D-5442-1B07E2FB06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690629-B8CF-327A-2A25-15B3A89450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371B5-4DF1-251C-0B6D-73565B6456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3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045831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11569-82F1-8863-679A-69090B7AF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6729AB-0E3F-0716-CE65-3C2854DE65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135EB9-833A-D31C-1D8E-A2D90DC144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395751-819E-B665-2E05-AC68998AAB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4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942131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1915E-BC13-10BA-F3A6-A9AADBD09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88C457-726E-9251-6F83-CD44D15776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31739C-19F4-2B9C-0BBE-4399802BD3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EF7937-AD21-5908-99B6-2AD3969BBE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5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505148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FC39E-D765-B58C-B802-CE4DC46547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65B93A-1FFC-9E0F-2070-0B2EEF1233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D9A46B-344B-DFE9-F325-C35DE5AB93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A90377-C29E-403E-71B5-F8AA83CB44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1E454-B094-CD4C-9FC8-4772C2969308}" type="slidenum">
              <a:rPr lang="en-RU" smtClean="0"/>
              <a:t>7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975029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69AC1C6-AA32-3204-C296-69B47CBF89C5}" type="datetime2">
              <a:rPr lang="en-GB"/>
              <a:t>Tuesday 5 November 2024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33273C7-1CFC-EB07-A7E0-881A3661F4F1}" type="datetime2">
              <a:rPr lang="en-GB"/>
              <a:t>Tuesday 5 November 2024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93CB79D-6DFE-1231-4617-1E6E262C6759}" type="datetime2">
              <a:rPr lang="en-GB"/>
              <a:t>Tuesday 5 November 2024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61F39E7E-EC18-D0E5-D4D6-AE79EEE8E336}" type="datetime2">
              <a:rPr lang="en-GB"/>
              <a:t>Tuesday 5 November 2024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98EAB7E-0549-F647-6F75-FF0B1DE8867C}" type="datetime2">
              <a:rPr lang="en-GB"/>
              <a:t>Tuesday 5 November 2024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66CAA3B-95CC-96BB-8A49-5A38BB34751A}" type="datetime2">
              <a:rPr lang="en-GB"/>
              <a:t>Tuesday 5 November 2024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8759617-48D6-3E56-D072-A37C7A2194A1}" type="datetime2">
              <a:rPr lang="en-GB"/>
              <a:t>Tuesday 5 November 2024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FB34D92-1362-5037-83B3-3E87B1152ECD}" type="datetime2">
              <a:rPr lang="en-GB"/>
              <a:t>Tuesday 5 November 2024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2EE870D-3367-C6D2-11FB-3D73921CB948}" type="datetime2">
              <a:rPr lang="en-GB"/>
              <a:t>Tuesday 5 November 2024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2E11637-9896-0925-C5D8-95BC06460504}" type="datetime2">
              <a:rPr lang="en-GB"/>
              <a:t>Tuesday 5 November 2024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E6EB6E4-105A-1D8D-1E57-B20D796F466E}" type="datetime2">
              <a:rPr lang="en-GB"/>
              <a:t>Tuesday 5 November 2024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1A11260-2925-AAA9-A480-DAC76A323C4C}" type="datetime2">
              <a:rPr lang="en-GB"/>
              <a:t>Tuesday 5 November 2024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4DE8217-A306-51DA-AD9F-6C0839D6B7C7}" type="datetime2">
              <a:rPr lang="en-GB"/>
              <a:t>Tuesday 5 November 2024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CBF4D5-68FF-78DD-0A19-E4438BA74BC4}" type="datetime2">
              <a:rPr lang="en-GB"/>
              <a:t>Tuesday 5 November 2024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FB5E4EC-1B6C-3A73-7318-F99323FD79A7}" type="datetime2">
              <a:rPr lang="en-GB"/>
              <a:t>Tuesday 5 November 2024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CFDB0E-CC66-D3BA-4B45-3265C1E88342}" type="datetime2">
              <a:rPr lang="en-GB"/>
              <a:t>Tuesday 5 November 2024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C0C8156-90D0-76DB-7EDA-952B2450F0FF}" type="datetime2">
              <a:rPr lang="en-GB"/>
              <a:t>Tuesday 5 November 2024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24E3017-3131-729D-4055-B7C1BFBE1F21}" type="datetime2">
              <a:rPr lang="en-GB"/>
              <a:t>Tuesday 5 November 2024</a:t>
            </a:fld>
            <a:endParaRPr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9A8CD83-9D01-CDEA-CC6C-6864898B8CE0}" type="datetime2">
              <a:rPr lang="en-GB"/>
              <a:t>Tuesday 5 November 2024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R. Ramjiawan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MDX 100 L design requirements</a:t>
            </a:r>
            <a:endParaRPr b="0" dirty="0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 bwMode="auto">
          <a:xfrm>
            <a:off x="407986" y="4622200"/>
            <a:ext cx="11084077" cy="803786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Aleksandr Gorn, Francesco Maria </a:t>
            </a:r>
            <a:r>
              <a:rPr lang="en-GB" sz="22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Velotti</a:t>
            </a: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, Matthew Alexander Fraser </a:t>
            </a:r>
            <a:r>
              <a:rPr lang="en-GB" sz="22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(</a:t>
            </a:r>
            <a:r>
              <a:rPr sz="2200" u="none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SY-ABT-BTP</a:t>
            </a:r>
            <a:r>
              <a:rPr lang="en-GB" sz="2200" u="none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)</a:t>
            </a:r>
          </a:p>
          <a:p>
            <a:pPr>
              <a:spcBef>
                <a:spcPts val="600"/>
              </a:spcBef>
              <a:defRPr/>
            </a:pP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Laurie </a:t>
            </a:r>
            <a:r>
              <a:rPr lang="en-GB" sz="22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Nevay</a:t>
            </a: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, Fabian Metzger </a:t>
            </a:r>
            <a:r>
              <a:rPr lang="en-GB" sz="22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(</a:t>
            </a:r>
            <a:r>
              <a:rPr lang="en-GB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BE-EA-LE</a:t>
            </a:r>
            <a:r>
              <a:rPr lang="en-GB" sz="2200" u="none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)</a:t>
            </a:r>
            <a:endParaRPr lang="en-GB" sz="2200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Calibri"/>
            </a:endParaRPr>
          </a:p>
          <a:p>
            <a:pPr>
              <a:spcBef>
                <a:spcPts val="600"/>
              </a:spcBef>
              <a:defRPr/>
            </a:pPr>
            <a:endParaRPr sz="2200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Calibri"/>
            </a:endParaRPr>
          </a:p>
          <a:p>
            <a:pPr>
              <a:spcBef>
                <a:spcPts val="600"/>
              </a:spcBef>
              <a:defRPr/>
            </a:pPr>
            <a:fld id="{C8438CDF-D073-574A-866A-9669A2B14BF6}" type="datetime1">
              <a:rPr lang="ru-RU" sz="1800" smtClean="0">
                <a:latin typeface="Helvetica Neue Light" panose="02000403000000020004" pitchFamily="2" charset="0"/>
                <a:ea typeface="Helvetica Neue Light" panose="02000403000000020004" pitchFamily="2" charset="0"/>
                <a:cs typeface="Calibri"/>
              </a:rPr>
              <a:t>05.11.2024</a:t>
            </a:fld>
            <a:endParaRPr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DFF95043-3327-C9CE-BAD1-99BCF49F4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MDX specifications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93B3279C-A1A6-69DC-3BBD-8323B83345C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05.11.2024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E1F54BD-C400-0536-DD7D-EC843774251F}"/>
                  </a:ext>
                </a:extLst>
              </p:cNvPr>
              <p:cNvSpPr txBox="1"/>
              <p:nvPr/>
            </p:nvSpPr>
            <p:spPr bwMode="auto">
              <a:xfrm>
                <a:off x="4727848" y="1124744"/>
                <a:ext cx="6730056" cy="3703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There are </a:t>
                </a:r>
                <a:r>
                  <a:rPr lang="en-US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9 MDX (MCXCA) correctors </a:t>
                </a: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installed in P42 and </a:t>
                </a:r>
                <a:r>
                  <a:rPr lang="en-US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1 vertical bumper </a:t>
                </a: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to be installed in TCC2 for the T4 bypass.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The correctors have </a:t>
                </a:r>
                <a:r>
                  <a:rPr lang="en-US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80 mm gap </a:t>
                </a: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between the poles.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Aperture constraint comes from the </a:t>
                </a:r>
                <a:r>
                  <a:rPr lang="en-US" b="1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vacuum system -elliptical </a:t>
                </a:r>
                <a:r>
                  <a:rPr lang="en-US" b="1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129 x 72 mm</a:t>
                </a:r>
                <a:r>
                  <a:rPr lang="en-US" b="1" i="0" baseline="3000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2</a:t>
                </a:r>
                <a:r>
                  <a:rPr lang="en-US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(inspected by Philippe B-B).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i="0" dirty="0">
                  <a:effectLst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Max integrated strength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∫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𝑩𝒅𝒍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Helvetica Neue" panose="02000503000000020004" pitchFamily="2" charset="0"/>
                        <a:cs typeface="Helvetica Neue" panose="02000503000000020004" pitchFamily="2" charset="0"/>
                      </a:rPr>
                      <m:t>≈</m:t>
                    </m:r>
                  </m:oMath>
                </a14:m>
                <a:r>
                  <a:rPr lang="en-US" b="1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0.63 Tm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i="0" dirty="0">
                  <a:effectLst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endParaRPr>
              </a:p>
              <a:p>
                <a:r>
                  <a:rPr lang="en-US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New laminated design is in progress.</a:t>
                </a:r>
              </a:p>
              <a:p>
                <a:r>
                  <a:rPr lang="en-US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It was suggested to use </a:t>
                </a:r>
                <a:r>
                  <a:rPr lang="en-US" b="1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100 mm gap</a:t>
                </a:r>
                <a:r>
                  <a:rPr lang="en-US" i="0" dirty="0">
                    <a:effectLst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 for all the new correctors.</a:t>
                </a: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E1F54BD-C400-0536-DD7D-EC8437742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27848" y="1124744"/>
                <a:ext cx="6730056" cy="3703834"/>
              </a:xfrm>
              <a:prstGeom prst="rect">
                <a:avLst/>
              </a:prstGeom>
              <a:blipFill>
                <a:blip r:embed="rId3"/>
                <a:stretch>
                  <a:fillRect l="-753" t="-683" b="-1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AC268596-AC9A-C906-F7CE-0F7132A9F7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045" y="996661"/>
            <a:ext cx="3575723" cy="510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00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55F36EA-D25F-9564-2FA8-35672AF5F84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ABB3005A-1D1A-23C7-0E6D-D6716C918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1CB8F2DF-D6BE-52AF-FF03-28085B788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3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005465B5-986C-22BD-083D-6655707BA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MDX correctors in P42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BCBBAFB-9A13-8E68-665B-9C5268CABF2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05.11.2024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EDE09B0-A004-8E8E-0742-4DCA42DDA63D}"/>
              </a:ext>
            </a:extLst>
          </p:cNvPr>
          <p:cNvGrpSpPr/>
          <p:nvPr/>
        </p:nvGrpSpPr>
        <p:grpSpPr>
          <a:xfrm>
            <a:off x="4727848" y="1011934"/>
            <a:ext cx="7200800" cy="5054206"/>
            <a:chOff x="3359696" y="1052736"/>
            <a:chExt cx="7200800" cy="505420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F647919-2EE7-4FBD-DB6B-39DA08B1C8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1012"/>
            <a:stretch/>
          </p:blipFill>
          <p:spPr>
            <a:xfrm>
              <a:off x="3867388" y="1052736"/>
              <a:ext cx="6693108" cy="505420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2E5E0AC-AE8D-2C32-9B94-22F8B7C6B1F7}"/>
                </a:ext>
              </a:extLst>
            </p:cNvPr>
            <p:cNvSpPr txBox="1"/>
            <p:nvPr/>
          </p:nvSpPr>
          <p:spPr bwMode="auto">
            <a:xfrm>
              <a:off x="3359696" y="3645024"/>
              <a:ext cx="1236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TT24 start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CC4F6FE-9238-3383-2AB3-38C7278D55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7808" y="3579839"/>
              <a:ext cx="153506" cy="16070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6A4861C-0479-DB76-C577-531960B19C9A}"/>
                </a:ext>
              </a:extLst>
            </p:cNvPr>
            <p:cNvSpPr txBox="1"/>
            <p:nvPr/>
          </p:nvSpPr>
          <p:spPr bwMode="auto">
            <a:xfrm>
              <a:off x="4980705" y="364502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T4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4FF59A3-2C00-732C-AB0E-4FD719BFA3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3556" y="1988840"/>
              <a:ext cx="8268" cy="156027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6D7F98A-6BF2-2728-2790-37875887C2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3556" y="4099862"/>
              <a:ext cx="8268" cy="156027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92E8B1F-D0EA-DA89-C365-E114633404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756441"/>
              </p:ext>
            </p:extLst>
          </p:nvPr>
        </p:nvGraphicFramePr>
        <p:xfrm>
          <a:off x="648575" y="1737461"/>
          <a:ext cx="3716623" cy="3596640"/>
        </p:xfrm>
        <a:graphic>
          <a:graphicData uri="http://schemas.openxmlformats.org/drawingml/2006/table">
            <a:tbl>
              <a:tblPr firstRow="1" bandRow="1">
                <a:tableStyleId>{66616011-9738-0579-ADF7-3CEE4CE8EEA3}</a:tableStyleId>
              </a:tblPr>
              <a:tblGrid>
                <a:gridCol w="2633643">
                  <a:extLst>
                    <a:ext uri="{9D8B030D-6E8A-4147-A177-3AD203B41FA5}">
                      <a16:colId xmlns:a16="http://schemas.microsoft.com/office/drawing/2014/main" val="1618898561"/>
                    </a:ext>
                  </a:extLst>
                </a:gridCol>
                <a:gridCol w="1082980">
                  <a:extLst>
                    <a:ext uri="{9D8B030D-6E8A-4147-A177-3AD203B41FA5}">
                      <a16:colId xmlns:a16="http://schemas.microsoft.com/office/drawing/2014/main" val="3517695883"/>
                    </a:ext>
                  </a:extLst>
                </a:gridCol>
              </a:tblGrid>
              <a:tr h="35801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Slot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Max SCR [mm]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851578"/>
                  </a:ext>
                </a:extLst>
              </a:tr>
              <a:tr h="232575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highlight>
                            <a:srgbClr val="F8A601"/>
                          </a:highlight>
                          <a:latin typeface="+mn-lt"/>
                          <a:ea typeface="+mn-ea"/>
                          <a:cs typeface="+mn-cs"/>
                        </a:rPr>
                        <a:t>MCXCA.X0430048 (V)</a:t>
                      </a:r>
                      <a:endParaRPr lang="en-US" sz="1600" dirty="0">
                        <a:highlight>
                          <a:srgbClr val="F8A601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highlight>
                            <a:srgbClr val="F8A601"/>
                          </a:highlight>
                          <a:latin typeface="+mn-lt"/>
                          <a:ea typeface="+mn-ea"/>
                          <a:cs typeface="+mn-cs"/>
                        </a:rPr>
                        <a:t>90.3</a:t>
                      </a:r>
                      <a:endParaRPr lang="en-US" sz="1600" dirty="0">
                        <a:highlight>
                          <a:srgbClr val="F8A601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256725"/>
                  </a:ext>
                </a:extLst>
              </a:tr>
              <a:tr h="232575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MCXCA.X0430100 (V)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18.4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672564"/>
                  </a:ext>
                </a:extLst>
              </a:tr>
              <a:tr h="232575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highlight>
                            <a:srgbClr val="F8A601"/>
                          </a:highlight>
                          <a:latin typeface="+mn-lt"/>
                          <a:ea typeface="+mn-ea"/>
                          <a:cs typeface="+mn-cs"/>
                        </a:rPr>
                        <a:t>MCXCA.X0430171 (H)</a:t>
                      </a:r>
                      <a:endParaRPr lang="en-US" sz="1600" dirty="0">
                        <a:highlight>
                          <a:srgbClr val="F8A601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highlight>
                            <a:srgbClr val="F8A601"/>
                          </a:highlight>
                          <a:latin typeface="+mn-lt"/>
                          <a:ea typeface="+mn-ea"/>
                          <a:cs typeface="+mn-cs"/>
                        </a:rPr>
                        <a:t>169.4</a:t>
                      </a:r>
                      <a:endParaRPr lang="en-US" sz="1600" dirty="0">
                        <a:highlight>
                          <a:srgbClr val="F8A601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132555"/>
                  </a:ext>
                </a:extLst>
              </a:tr>
              <a:tr h="227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dirty="0">
                          <a:effectLst/>
                          <a:highlight>
                            <a:srgbClr val="F8A601"/>
                          </a:highlight>
                        </a:rPr>
                        <a:t>MCXCA.X0430228 </a:t>
                      </a:r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highlight>
                            <a:srgbClr val="F8A601"/>
                          </a:highlight>
                          <a:latin typeface="+mn-lt"/>
                          <a:ea typeface="+mn-ea"/>
                          <a:cs typeface="+mn-cs"/>
                        </a:rPr>
                        <a:t>(V)</a:t>
                      </a:r>
                      <a:endParaRPr lang="en-US" sz="1600" b="0" dirty="0">
                        <a:effectLst/>
                        <a:highlight>
                          <a:srgbClr val="F8A601"/>
                        </a:highlight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highlight>
                            <a:srgbClr val="F8A601"/>
                          </a:highlight>
                          <a:latin typeface="+mn-lt"/>
                          <a:ea typeface="+mn-ea"/>
                          <a:cs typeface="+mn-cs"/>
                        </a:rPr>
                        <a:t>76.3</a:t>
                      </a:r>
                      <a:endParaRPr lang="en-US" sz="1600" dirty="0">
                        <a:highlight>
                          <a:srgbClr val="F8A601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69587"/>
                  </a:ext>
                </a:extLst>
              </a:tr>
              <a:tr h="227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dirty="0">
                          <a:effectLst/>
                        </a:rPr>
                        <a:t>MCXCA.X0430458 </a:t>
                      </a:r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(V)</a:t>
                      </a:r>
                      <a:endParaRPr lang="en-US" sz="1600" b="0" dirty="0">
                        <a:effectLst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51.4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817117"/>
                  </a:ext>
                </a:extLst>
              </a:tr>
              <a:tr h="232575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MCXCA.X0430573 (V)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38.5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871291"/>
                  </a:ext>
                </a:extLst>
              </a:tr>
              <a:tr h="227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dirty="0">
                          <a:effectLst/>
                        </a:rPr>
                        <a:t>MCXCA.X0430688 </a:t>
                      </a:r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(H)</a:t>
                      </a:r>
                      <a:endParaRPr lang="en-US" sz="1600" b="0" dirty="0">
                        <a:effectLst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36.6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622723"/>
                  </a:ext>
                </a:extLst>
              </a:tr>
              <a:tr h="227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MCXCA.X0430715 (V)</a:t>
                      </a:r>
                      <a:endParaRPr lang="en-US" sz="1600" b="0" dirty="0">
                        <a:effectLst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28.4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074615"/>
                  </a:ext>
                </a:extLst>
              </a:tr>
              <a:tr h="227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MCXCA.X0450820 (H)</a:t>
                      </a:r>
                      <a:endParaRPr lang="en-US" sz="1600" b="0" dirty="0">
                        <a:effectLst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69.8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20484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B751271-1C45-9A7D-C75A-3D9929746AA8}"/>
              </a:ext>
            </a:extLst>
          </p:cNvPr>
          <p:cNvSpPr txBox="1"/>
          <p:nvPr/>
        </p:nvSpPr>
        <p:spPr bwMode="auto">
          <a:xfrm>
            <a:off x="407987" y="906464"/>
            <a:ext cx="4699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Three correctors in P42 may cause beam transmission issues, because SCR is larger than the vacuum system </a:t>
            </a:r>
            <a:r>
              <a:rPr lang="en-US" sz="1600" dirty="0" err="1"/>
              <a:t>ø</a:t>
            </a:r>
            <a:r>
              <a:rPr lang="en-US" sz="1600" dirty="0"/>
              <a:t> = 72 mm at these locations.</a:t>
            </a:r>
          </a:p>
        </p:txBody>
      </p:sp>
    </p:spTree>
    <p:extLst>
      <p:ext uri="{BB962C8B-B14F-4D97-AF65-F5344CB8AC3E}">
        <p14:creationId xmlns:p14="http://schemas.microsoft.com/office/powerpoint/2010/main" val="2611981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9D71B2A-47F7-7AC2-78F7-EE782E5B8CBC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66FC3B32-DC49-37D3-3BED-47925E1A5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249710" y="1008678"/>
            <a:ext cx="6744576" cy="5054206"/>
          </a:xfrm>
          <a:prstGeom prst="rect">
            <a:avLst/>
          </a:prstGeom>
        </p:spPr>
      </p:pic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7F809DC0-9341-5D25-E4EA-CA797C837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12339DE5-DD23-DC6D-DA25-88689DB3A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30F1E28D-AAC7-8DC4-800F-F7D0A7DDB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MDX correctors in P42</a:t>
            </a:r>
            <a:endParaRPr lang="en-RU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923749B5-B866-39D9-0E89-A7C10FA7F49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06.11.2024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D2BC391-A66F-879D-17A1-C662F1E3B3DE}"/>
              </a:ext>
            </a:extLst>
          </p:cNvPr>
          <p:cNvGrpSpPr/>
          <p:nvPr/>
        </p:nvGrpSpPr>
        <p:grpSpPr>
          <a:xfrm>
            <a:off x="4727848" y="1948038"/>
            <a:ext cx="2074979" cy="3671294"/>
            <a:chOff x="3359696" y="1988840"/>
            <a:chExt cx="2074979" cy="367129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4D164AF-9A09-4B13-C786-D3F86B092DCB}"/>
                </a:ext>
              </a:extLst>
            </p:cNvPr>
            <p:cNvSpPr txBox="1"/>
            <p:nvPr/>
          </p:nvSpPr>
          <p:spPr bwMode="auto">
            <a:xfrm>
              <a:off x="3359696" y="3645024"/>
              <a:ext cx="1236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TT24 start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2DC2DC2-9210-F2FC-4129-C0A72F0849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7808" y="3579839"/>
              <a:ext cx="153506" cy="16070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3672A49-D1C0-AC79-C4A3-7EF2D9843A48}"/>
                </a:ext>
              </a:extLst>
            </p:cNvPr>
            <p:cNvSpPr txBox="1"/>
            <p:nvPr/>
          </p:nvSpPr>
          <p:spPr bwMode="auto">
            <a:xfrm>
              <a:off x="4980705" y="364502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T4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DAC8C63-4D9E-4597-6B1E-3C0C370B73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3556" y="1988840"/>
              <a:ext cx="8268" cy="156027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2939423-9364-A6BF-7992-8494BEFE7B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3556" y="4099862"/>
              <a:ext cx="8268" cy="156027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2F6565B-B6AA-DCEF-560B-7D10C79543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9306"/>
              </p:ext>
            </p:extLst>
          </p:nvPr>
        </p:nvGraphicFramePr>
        <p:xfrm>
          <a:off x="648575" y="1737461"/>
          <a:ext cx="3716623" cy="3596640"/>
        </p:xfrm>
        <a:graphic>
          <a:graphicData uri="http://schemas.openxmlformats.org/drawingml/2006/table">
            <a:tbl>
              <a:tblPr firstRow="1" bandRow="1">
                <a:tableStyleId>{66616011-9738-0579-ADF7-3CEE4CE8EEA3}</a:tableStyleId>
              </a:tblPr>
              <a:tblGrid>
                <a:gridCol w="2633643">
                  <a:extLst>
                    <a:ext uri="{9D8B030D-6E8A-4147-A177-3AD203B41FA5}">
                      <a16:colId xmlns:a16="http://schemas.microsoft.com/office/drawing/2014/main" val="1618898561"/>
                    </a:ext>
                  </a:extLst>
                </a:gridCol>
                <a:gridCol w="1082980">
                  <a:extLst>
                    <a:ext uri="{9D8B030D-6E8A-4147-A177-3AD203B41FA5}">
                      <a16:colId xmlns:a16="http://schemas.microsoft.com/office/drawing/2014/main" val="3517695883"/>
                    </a:ext>
                  </a:extLst>
                </a:gridCol>
              </a:tblGrid>
              <a:tr h="35801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Slot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Max SCR [mm]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851578"/>
                  </a:ext>
                </a:extLst>
              </a:tr>
              <a:tr h="232575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MCXCA.X0430048 (V)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28.9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256725"/>
                  </a:ext>
                </a:extLst>
              </a:tr>
              <a:tr h="232575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MCXCA.X0430100 (V)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27.7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672564"/>
                  </a:ext>
                </a:extLst>
              </a:tr>
              <a:tr h="232575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highlight>
                            <a:srgbClr val="F8A601"/>
                          </a:highlight>
                          <a:latin typeface="+mn-lt"/>
                          <a:ea typeface="+mn-ea"/>
                          <a:cs typeface="+mn-cs"/>
                        </a:rPr>
                        <a:t>MCXCA.X0430171 (H)</a:t>
                      </a:r>
                      <a:endParaRPr lang="en-US" sz="1600" dirty="0">
                        <a:highlight>
                          <a:srgbClr val="F8A601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highlight>
                            <a:srgbClr val="F8A601"/>
                          </a:highlight>
                          <a:latin typeface="+mn-lt"/>
                          <a:ea typeface="+mn-ea"/>
                          <a:cs typeface="+mn-cs"/>
                        </a:rPr>
                        <a:t>165.8</a:t>
                      </a:r>
                      <a:endParaRPr lang="en-US" sz="1400" dirty="0">
                        <a:highlight>
                          <a:srgbClr val="F8A601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132555"/>
                  </a:ext>
                </a:extLst>
              </a:tr>
              <a:tr h="227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dirty="0">
                          <a:effectLst/>
                          <a:highlight>
                            <a:srgbClr val="FFFF00"/>
                          </a:highlight>
                        </a:rPr>
                        <a:t>MCXCA.X0430228 </a:t>
                      </a:r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(V)</a:t>
                      </a:r>
                      <a:endParaRPr lang="en-US" sz="1600" b="0" dirty="0"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72.5</a:t>
                      </a:r>
                      <a:endParaRPr lang="en-US" sz="14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69587"/>
                  </a:ext>
                </a:extLst>
              </a:tr>
              <a:tr h="227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dirty="0">
                          <a:effectLst/>
                        </a:rPr>
                        <a:t>MCXCA.X0430458 </a:t>
                      </a:r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(V)</a:t>
                      </a:r>
                      <a:endParaRPr lang="en-US" sz="1600" b="0" dirty="0">
                        <a:effectLst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51.2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817117"/>
                  </a:ext>
                </a:extLst>
              </a:tr>
              <a:tr h="232575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MCXCA.X0430573 (V)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38.3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871291"/>
                  </a:ext>
                </a:extLst>
              </a:tr>
              <a:tr h="227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dirty="0">
                          <a:effectLst/>
                        </a:rPr>
                        <a:t>MCXCA.X0430688 </a:t>
                      </a:r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(H)</a:t>
                      </a:r>
                      <a:endParaRPr lang="en-US" sz="1600" b="0" dirty="0">
                        <a:effectLst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35.3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622723"/>
                  </a:ext>
                </a:extLst>
              </a:tr>
              <a:tr h="227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MCXCA.X0430715 (V)</a:t>
                      </a:r>
                      <a:endParaRPr lang="en-US" sz="1600" b="0" dirty="0">
                        <a:effectLst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28.5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074615"/>
                  </a:ext>
                </a:extLst>
              </a:tr>
              <a:tr h="2270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MCXCA.X0450820 (H)</a:t>
                      </a:r>
                      <a:endParaRPr lang="en-US" sz="1600" b="0" dirty="0">
                        <a:effectLst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55.9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20484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1773BDE-24D5-C06C-A6E1-FE70544E1626}"/>
              </a:ext>
            </a:extLst>
          </p:cNvPr>
          <p:cNvSpPr txBox="1"/>
          <p:nvPr/>
        </p:nvSpPr>
        <p:spPr bwMode="auto">
          <a:xfrm>
            <a:off x="407987" y="906464"/>
            <a:ext cx="4699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Three correctors in P42 may cause beam transmission issues, because SCR is larger than the vacuum system </a:t>
            </a:r>
            <a:r>
              <a:rPr lang="en-US" sz="1600" dirty="0" err="1"/>
              <a:t>ø</a:t>
            </a:r>
            <a:r>
              <a:rPr lang="en-US" sz="1600" dirty="0"/>
              <a:t> = 72 mm at these locations.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CEF78B-E696-2020-04D2-951A2B31171F}"/>
              </a:ext>
            </a:extLst>
          </p:cNvPr>
          <p:cNvSpPr txBox="1"/>
          <p:nvPr/>
        </p:nvSpPr>
        <p:spPr bwMode="auto">
          <a:xfrm>
            <a:off x="399661" y="5273913"/>
            <a:ext cx="53362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However, this can already be fixed near T4 by the optics rematching. Dispersion reduction at </a:t>
            </a:r>
            <a:r>
              <a:rPr lang="en-US" sz="1600" b="0" i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MCXCA.X0430171 </a:t>
            </a:r>
            <a:r>
              <a:rPr lang="en-US" sz="1600" dirty="0">
                <a:solidFill>
                  <a:schemeClr val="dk1"/>
                </a:solidFill>
              </a:rPr>
              <a:t>is</a:t>
            </a:r>
            <a:r>
              <a:rPr lang="en-US" sz="1600" b="0" i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being studied.</a:t>
            </a:r>
          </a:p>
          <a:p>
            <a:r>
              <a:rPr lang="en-US" sz="1600" dirty="0">
                <a:solidFill>
                  <a:schemeClr val="dk1"/>
                </a:solidFill>
              </a:rPr>
              <a:t>T</a:t>
            </a:r>
            <a:r>
              <a:rPr lang="en-US" sz="1600" dirty="0"/>
              <a:t>he new </a:t>
            </a:r>
            <a:r>
              <a:rPr lang="en-US" sz="1600" b="1" dirty="0"/>
              <a:t>aperture should be </a:t>
            </a:r>
            <a:r>
              <a:rPr lang="en-US" sz="1600" b="1" dirty="0" err="1"/>
              <a:t>ø</a:t>
            </a:r>
            <a:r>
              <a:rPr lang="en-US" sz="1600" b="1" dirty="0"/>
              <a:t> ≥ 72 mm.</a:t>
            </a:r>
          </a:p>
          <a:p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127763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74BB26C-51F7-0BA0-7B52-994BAFA058E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E3ED4F-5EF2-5DA5-B4D2-35062C437C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7278" b="41842"/>
          <a:stretch/>
        </p:blipFill>
        <p:spPr>
          <a:xfrm>
            <a:off x="507343" y="3314123"/>
            <a:ext cx="6131433" cy="18720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ABB2A4-A2CB-F2AC-ACAD-FA8563F0FEE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8648"/>
          <a:stretch/>
        </p:blipFill>
        <p:spPr>
          <a:xfrm>
            <a:off x="515027" y="947489"/>
            <a:ext cx="6116066" cy="2351568"/>
          </a:xfrm>
          <a:prstGeom prst="rect">
            <a:avLst/>
          </a:prstGeom>
        </p:spPr>
      </p:pic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7066CA9F-7F03-15FA-CB4E-EBE4D0C8F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9DA102CB-51BB-50D9-1B14-8EFC294B3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5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98888F5-1BB2-9680-571A-8CFC0FC19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RU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MDX upstream T4 for vertical bump</a:t>
            </a: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301030BA-A843-F889-D996-2A971B35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06.11.2024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AB689F-DAF3-C37E-32D3-81F7B178AD3F}"/>
              </a:ext>
            </a:extLst>
          </p:cNvPr>
          <p:cNvSpPr/>
          <p:nvPr/>
        </p:nvSpPr>
        <p:spPr>
          <a:xfrm>
            <a:off x="4439817" y="1774140"/>
            <a:ext cx="73190" cy="1441008"/>
          </a:xfrm>
          <a:prstGeom prst="rect">
            <a:avLst/>
          </a:prstGeom>
          <a:solidFill>
            <a:srgbClr val="7030A0">
              <a:alpha val="3811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A308F7C-FA37-1956-A71B-DFA6BC39B5C9}"/>
              </a:ext>
            </a:extLst>
          </p:cNvPr>
          <p:cNvCxnSpPr>
            <a:cxnSpLocks/>
          </p:cNvCxnSpPr>
          <p:nvPr/>
        </p:nvCxnSpPr>
        <p:spPr>
          <a:xfrm flipV="1">
            <a:off x="4027834" y="4828113"/>
            <a:ext cx="448578" cy="3457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C103BEE-0428-6F3D-55DE-2DC56AA7CBAF}"/>
              </a:ext>
            </a:extLst>
          </p:cNvPr>
          <p:cNvSpPr txBox="1"/>
          <p:nvPr/>
        </p:nvSpPr>
        <p:spPr bwMode="auto">
          <a:xfrm>
            <a:off x="629480" y="5212357"/>
            <a:ext cx="5898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Corrector position is scanned between </a:t>
            </a:r>
            <a:r>
              <a:rPr lang="en-US" sz="1400" dirty="0">
                <a:solidFill>
                  <a:srgbClr val="F8A601"/>
                </a:solidFill>
              </a:rPr>
              <a:t>MBN.241107 </a:t>
            </a:r>
            <a:r>
              <a:rPr lang="en-US" sz="1400" dirty="0"/>
              <a:t>and </a:t>
            </a:r>
            <a:r>
              <a:rPr lang="en-US" sz="1400" dirty="0">
                <a:solidFill>
                  <a:srgbClr val="F8A601"/>
                </a:solidFill>
              </a:rPr>
              <a:t>MCB.241110.</a:t>
            </a:r>
          </a:p>
          <a:p>
            <a:endParaRPr lang="en-US" sz="1400" dirty="0">
              <a:solidFill>
                <a:srgbClr val="F8A601"/>
              </a:solidFill>
            </a:endParaRPr>
          </a:p>
          <a:p>
            <a:r>
              <a:rPr lang="en-US" sz="1400" dirty="0"/>
              <a:t>Bending strength is matched for the beam to have -5 mm vertical offset at T4.</a:t>
            </a:r>
            <a:endParaRPr lang="en-US" sz="1400" dirty="0">
              <a:solidFill>
                <a:srgbClr val="F8A601"/>
              </a:solidFill>
            </a:endParaRPr>
          </a:p>
          <a:p>
            <a:endParaRPr lang="en-US" sz="1400" dirty="0">
              <a:solidFill>
                <a:srgbClr val="F8A601"/>
              </a:solidFill>
            </a:endParaRPr>
          </a:p>
          <a:p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2A4609-F347-277E-A80B-F133A8264F4C}"/>
              </a:ext>
            </a:extLst>
          </p:cNvPr>
          <p:cNvSpPr txBox="1"/>
          <p:nvPr/>
        </p:nvSpPr>
        <p:spPr bwMode="auto">
          <a:xfrm>
            <a:off x="6750158" y="4422199"/>
            <a:ext cx="56105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Moving the corrector closer to the </a:t>
            </a:r>
            <a:r>
              <a:rPr lang="en-US" sz="1600" dirty="0">
                <a:solidFill>
                  <a:srgbClr val="F8A601"/>
                </a:solidFill>
              </a:rPr>
              <a:t>MBN.241107 </a:t>
            </a:r>
            <a:r>
              <a:rPr lang="en-US" sz="1600" dirty="0">
                <a:solidFill>
                  <a:schemeClr val="accent1"/>
                </a:solidFill>
              </a:rPr>
              <a:t>is reasonable, because it would </a:t>
            </a:r>
            <a:r>
              <a:rPr lang="en-US" sz="1600" b="1" dirty="0">
                <a:solidFill>
                  <a:schemeClr val="accent1"/>
                </a:solidFill>
              </a:rPr>
              <a:t>reduce the SCR by 20 mm</a:t>
            </a:r>
            <a:r>
              <a:rPr lang="en-US" sz="1600" dirty="0">
                <a:solidFill>
                  <a:schemeClr val="accent1"/>
                </a:solidFill>
              </a:rPr>
              <a:t>, while </a:t>
            </a:r>
            <a:r>
              <a:rPr lang="en-US" sz="1600" dirty="0" err="1">
                <a:solidFill>
                  <a:schemeClr val="accent1"/>
                </a:solidFill>
              </a:rPr>
              <a:t>BdL</a:t>
            </a:r>
            <a:r>
              <a:rPr lang="en-US" sz="1600" dirty="0">
                <a:solidFill>
                  <a:schemeClr val="accent1"/>
                </a:solidFill>
              </a:rPr>
              <a:t> does not change dramatically.</a:t>
            </a:r>
          </a:p>
          <a:p>
            <a:endParaRPr lang="en-US" sz="1600" dirty="0"/>
          </a:p>
          <a:p>
            <a:r>
              <a:rPr lang="en-US" sz="1600" dirty="0"/>
              <a:t>Maximum bending </a:t>
            </a:r>
            <a:r>
              <a:rPr lang="en-US" sz="1600" b="1" dirty="0"/>
              <a:t>strength required is 0.46 Tm.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For comparison, </a:t>
            </a:r>
            <a:r>
              <a:rPr lang="en-US" sz="1600" b="1" dirty="0">
                <a:solidFill>
                  <a:schemeClr val="accent1"/>
                </a:solidFill>
              </a:rPr>
              <a:t>MDX 100 has 0.54 Tm.</a:t>
            </a:r>
            <a:endParaRPr lang="en-US" sz="1600" dirty="0">
              <a:solidFill>
                <a:schemeClr val="accent1"/>
              </a:solidFill>
            </a:endParaRPr>
          </a:p>
          <a:p>
            <a:endParaRPr lang="en-US" sz="1600" dirty="0">
              <a:solidFill>
                <a:srgbClr val="F8A601"/>
              </a:solidFill>
            </a:endParaRPr>
          </a:p>
          <a:p>
            <a:endParaRPr lang="en-US" sz="16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CBC8A83-03F6-BCA3-6E2D-D7892BE62E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0159" y="1124744"/>
            <a:ext cx="5055743" cy="33192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1E91CEF-8E62-248A-B4A4-906B8521B18B}"/>
              </a:ext>
            </a:extLst>
          </p:cNvPr>
          <p:cNvSpPr/>
          <p:nvPr/>
        </p:nvSpPr>
        <p:spPr>
          <a:xfrm>
            <a:off x="4439817" y="3351014"/>
            <a:ext cx="73190" cy="1441008"/>
          </a:xfrm>
          <a:prstGeom prst="rect">
            <a:avLst/>
          </a:prstGeom>
          <a:solidFill>
            <a:srgbClr val="7030A0">
              <a:alpha val="3811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4CB753-F00B-2051-6DD6-B8A3E646634F}"/>
              </a:ext>
            </a:extLst>
          </p:cNvPr>
          <p:cNvSpPr txBox="1"/>
          <p:nvPr/>
        </p:nvSpPr>
        <p:spPr bwMode="auto">
          <a:xfrm>
            <a:off x="5489209" y="1751621"/>
            <a:ext cx="1013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Positive wobbling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709351-4E93-8E14-73BB-E0F50287E4A8}"/>
              </a:ext>
            </a:extLst>
          </p:cNvPr>
          <p:cNvSpPr txBox="1"/>
          <p:nvPr/>
        </p:nvSpPr>
        <p:spPr bwMode="auto">
          <a:xfrm>
            <a:off x="5489209" y="3314123"/>
            <a:ext cx="1013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Negative wobbling</a:t>
            </a:r>
          </a:p>
        </p:txBody>
      </p:sp>
    </p:spTree>
    <p:extLst>
      <p:ext uri="{BB962C8B-B14F-4D97-AF65-F5344CB8AC3E}">
        <p14:creationId xmlns:p14="http://schemas.microsoft.com/office/powerpoint/2010/main" val="1741794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 bwMode="auto">
          <a:xfrm>
            <a:off x="2253773" y="3360420"/>
            <a:ext cx="7684453" cy="793244"/>
          </a:xfrm>
        </p:spPr>
        <p:txBody>
          <a:bodyPr/>
          <a:lstStyle/>
          <a:p>
            <a:pPr>
              <a:defRPr/>
            </a:pPr>
            <a:r>
              <a:rPr lang="en-GB" b="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Thanks for your attention!</a:t>
            </a:r>
            <a:endParaRPr b="0" dirty="0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799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B7A8E18C-CEBA-3044-41B2-9B019C9280BC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6141285" name="Footer Placeholder 11">
            <a:extLst>
              <a:ext uri="{FF2B5EF4-FFF2-40B4-BE49-F238E27FC236}">
                <a16:creationId xmlns:a16="http://schemas.microsoft.com/office/drawing/2014/main" id="{377EE63B-2061-37A9-D7A4-734189D2C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882418" y="6381328"/>
            <a:ext cx="1213582" cy="365125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A. Gorn</a:t>
            </a:r>
            <a:endParaRPr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27672624" name="Slide Number Placeholder 12">
            <a:extLst>
              <a:ext uri="{FF2B5EF4-FFF2-40B4-BE49-F238E27FC236}">
                <a16:creationId xmlns:a16="http://schemas.microsoft.com/office/drawing/2014/main" id="{DBAB343B-AA01-F824-B0BD-774D1A0ED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953848" y="6397024"/>
            <a:ext cx="355866" cy="365125"/>
          </a:xfrm>
        </p:spPr>
        <p:txBody>
          <a:bodyPr/>
          <a:lstStyle/>
          <a:p>
            <a:pPr>
              <a:defRPr/>
            </a:pPr>
            <a:fld id="{CD9117C7-64BD-23C1-75F2-3ABA14029ECD}" type="slidenum">
              <a:rPr lang="en-GB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7</a:t>
            </a:fld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9CF8462C-8844-9B2B-F8C2-4C29DB847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RU" b="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MDX upstream T4 for vertical bump</a:t>
            </a:r>
          </a:p>
        </p:txBody>
      </p:sp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3CD03286-45DD-D557-2C87-7F52DC55402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8875333" y="6381328"/>
            <a:ext cx="1685163" cy="365125"/>
          </a:xfrm>
        </p:spPr>
        <p:txBody>
          <a:bodyPr/>
          <a:lstStyle/>
          <a:p>
            <a:pPr>
              <a:defRPr/>
            </a:pPr>
            <a:fld id="{213A35A7-9770-D444-B9B5-64F679BB55AA}" type="datetime1">
              <a:rPr lang="ru-RU" smtClean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05.11.2024</a:t>
            </a:fld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88DF31-2079-51BF-204D-C7B88DA34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9781" y="1340768"/>
            <a:ext cx="7668133" cy="38263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C39CB5-9C00-DB2A-40F1-3BDD80019E69}"/>
              </a:ext>
            </a:extLst>
          </p:cNvPr>
          <p:cNvSpPr txBox="1"/>
          <p:nvPr/>
        </p:nvSpPr>
        <p:spPr bwMode="auto">
          <a:xfrm>
            <a:off x="3503712" y="5301208"/>
            <a:ext cx="5820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U" dirty="0"/>
              <a:t>Stay clear region + wobbling is too big for 100 mm gap.</a:t>
            </a:r>
          </a:p>
        </p:txBody>
      </p:sp>
    </p:spTree>
    <p:extLst>
      <p:ext uri="{BB962C8B-B14F-4D97-AF65-F5344CB8AC3E}">
        <p14:creationId xmlns:p14="http://schemas.microsoft.com/office/powerpoint/2010/main" val="1542493969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3787</TotalTime>
  <Words>490</Words>
  <Application>Microsoft Macintosh PowerPoint</Application>
  <DocSecurity>0</DocSecurity>
  <PresentationFormat>Widescreen</PresentationFormat>
  <Paragraphs>100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Arial</vt:lpstr>
      <vt:lpstr>Cambria Math</vt:lpstr>
      <vt:lpstr>Helvetica Neue</vt:lpstr>
      <vt:lpstr>Helvetica Neue Light</vt:lpstr>
      <vt:lpstr>Helvetica Neue Medium</vt:lpstr>
      <vt:lpstr>CERN</vt:lpstr>
      <vt:lpstr>MDX 100 L design requirements</vt:lpstr>
      <vt:lpstr>MDX specifications</vt:lpstr>
      <vt:lpstr>MDX correctors in P42</vt:lpstr>
      <vt:lpstr>MDX correctors in P42</vt:lpstr>
      <vt:lpstr>MDX upstream T4 for vertical bump</vt:lpstr>
      <vt:lpstr>Thanks for your attention!</vt:lpstr>
      <vt:lpstr>MDX upstream T4 for vertical bump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Rebecca Ramjiawan</dc:creator>
  <cp:keywords/>
  <dc:description/>
  <cp:lastModifiedBy>Aleksandr Gorn</cp:lastModifiedBy>
  <cp:revision>43</cp:revision>
  <dcterms:created xsi:type="dcterms:W3CDTF">2021-11-15T09:32:25Z</dcterms:created>
  <dcterms:modified xsi:type="dcterms:W3CDTF">2024-11-06T16:33:42Z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