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04" r:id="rId2"/>
  </p:sldMasterIdLst>
  <p:notesMasterIdLst>
    <p:notesMasterId r:id="rId48"/>
  </p:notesMasterIdLst>
  <p:handoutMasterIdLst>
    <p:handoutMasterId r:id="rId49"/>
  </p:handoutMasterIdLst>
  <p:sldIdLst>
    <p:sldId id="266" r:id="rId3"/>
    <p:sldId id="507" r:id="rId4"/>
    <p:sldId id="506" r:id="rId5"/>
    <p:sldId id="508" r:id="rId6"/>
    <p:sldId id="509" r:id="rId7"/>
    <p:sldId id="483" r:id="rId8"/>
    <p:sldId id="511" r:id="rId9"/>
    <p:sldId id="512" r:id="rId10"/>
    <p:sldId id="488" r:id="rId11"/>
    <p:sldId id="474" r:id="rId12"/>
    <p:sldId id="475" r:id="rId13"/>
    <p:sldId id="476" r:id="rId14"/>
    <p:sldId id="497" r:id="rId15"/>
    <p:sldId id="477" r:id="rId16"/>
    <p:sldId id="471" r:id="rId17"/>
    <p:sldId id="472" r:id="rId18"/>
    <p:sldId id="479" r:id="rId19"/>
    <p:sldId id="498" r:id="rId20"/>
    <p:sldId id="499" r:id="rId21"/>
    <p:sldId id="484" r:id="rId22"/>
    <p:sldId id="480" r:id="rId23"/>
    <p:sldId id="481" r:id="rId24"/>
    <p:sldId id="478" r:id="rId25"/>
    <p:sldId id="492" r:id="rId26"/>
    <p:sldId id="489" r:id="rId27"/>
    <p:sldId id="496" r:id="rId28"/>
    <p:sldId id="513" r:id="rId29"/>
    <p:sldId id="490" r:id="rId30"/>
    <p:sldId id="495" r:id="rId31"/>
    <p:sldId id="485" r:id="rId32"/>
    <p:sldId id="493" r:id="rId33"/>
    <p:sldId id="510" r:id="rId34"/>
    <p:sldId id="486" r:id="rId35"/>
    <p:sldId id="482" r:id="rId36"/>
    <p:sldId id="491" r:id="rId37"/>
    <p:sldId id="494" r:id="rId38"/>
    <p:sldId id="487" r:id="rId39"/>
    <p:sldId id="500" r:id="rId40"/>
    <p:sldId id="501" r:id="rId41"/>
    <p:sldId id="502" r:id="rId42"/>
    <p:sldId id="473" r:id="rId43"/>
    <p:sldId id="470" r:id="rId44"/>
    <p:sldId id="374" r:id="rId45"/>
    <p:sldId id="365" r:id="rId46"/>
    <p:sldId id="366" r:id="rId4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Lucas Vogel" initials="A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D04E-EE88-4D19-8A50-B2961A79A3C6}" type="datetimeFigureOut">
              <a:rPr lang="en-US" smtClean="0"/>
              <a:pPr/>
              <a:t>1/22/2025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0005D-1E02-4C45-8C27-F237E74439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746E9E-CF19-45A0-A0A7-7CFAECFE2C19}" type="datetimeFigureOut">
              <a:rPr lang="en-US"/>
              <a:pPr>
                <a:defRPr/>
              </a:pPr>
              <a:t>1/22/2025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99C3A2-DD1C-4855-B056-74DF3753E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2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99C3A2-DD1C-4855-B056-74DF3753E6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6CC4CC-0BB0-45AA-AA96-915F5B131D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Primary Aerosol sources, meaning particles are directly emmitted into the atmosphere either from biogenic sources </a:t>
            </a:r>
          </a:p>
          <a:p>
            <a:endParaRPr lang="de-CH"/>
          </a:p>
          <a:p>
            <a:r>
              <a:rPr lang="de-CH"/>
              <a:t>Click</a:t>
            </a:r>
          </a:p>
          <a:p>
            <a:endParaRPr lang="de-CH"/>
          </a:p>
          <a:p>
            <a:r>
              <a:rPr lang="de-CH"/>
              <a:t>Or antrophogenic sources…</a:t>
            </a:r>
          </a:p>
          <a:p>
            <a:endParaRPr lang="de-CH"/>
          </a:p>
          <a:p>
            <a:r>
              <a:rPr lang="de-CH"/>
              <a:t>Actually there is a small misstake on the slide Volcanos don‘t emmit Sulfates, They emmit large amounts of SO2 emmitted as a gas which gets oxidized in the atmosphere to sulfuric acid which then forms particles.</a:t>
            </a:r>
          </a:p>
          <a:p>
            <a:endParaRPr lang="de-CH"/>
          </a:p>
          <a:p>
            <a:r>
              <a:rPr lang="de-CH"/>
              <a:t>Next slide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17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0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7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2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1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6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9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75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3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2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27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youtube.com/watch?v=EneDwu0Hr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%2Fs41561-019-0400-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giss.nasa.gov/gistemp/graphs_v4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science/experiments/cloud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5" Type="http://schemas.openxmlformats.org/officeDocument/2006/relationships/hyperlink" Target="https://doi.org/10.1126%2Fscience.283.5408.1712" TargetMode="External"/><Relationship Id="rId4" Type="http://schemas.openxmlformats.org/officeDocument/2006/relationships/hyperlink" Target="https://doi.org/10.1038%2Fnature06949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11" Type="http://schemas.openxmlformats.org/officeDocument/2006/relationships/hyperlink" Target="https://data.giss.nasa.gov/gistemp/graphs_v4/" TargetMode="External"/><Relationship Id="rId5" Type="http://schemas.openxmlformats.org/officeDocument/2006/relationships/hyperlink" Target="https://doi.org/10.1126%2Fscience.283.5408.1712" TargetMode="External"/><Relationship Id="rId10" Type="http://schemas.openxmlformats.org/officeDocument/2006/relationships/hyperlink" Target="https://doi.org/10.1038%2Fs41561-019-0400-0" TargetMode="External"/><Relationship Id="rId4" Type="http://schemas.openxmlformats.org/officeDocument/2006/relationships/hyperlink" Target="https://doi.org/10.1038%2Fnature06949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164" y="2971037"/>
            <a:ext cx="6803136" cy="1762887"/>
          </a:xfrm>
          <a:noFill/>
          <a:ln>
            <a:noFill/>
          </a:ln>
        </p:spPr>
        <p:txBody>
          <a:bodyPr/>
          <a:lstStyle/>
          <a:p>
            <a:pPr eaLnBrk="1" hangingPunct="1"/>
            <a:br>
              <a:rPr lang="en-US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The </a:t>
            </a:r>
            <a:r>
              <a:rPr lang="en-US" sz="3600" b="1" dirty="0">
                <a:solidFill>
                  <a:srgbClr val="FF0000"/>
                </a:solidFill>
              </a:rPr>
              <a:t>CLOUD</a:t>
            </a:r>
            <a:r>
              <a:rPr lang="en-US" sz="3600" b="1" dirty="0">
                <a:solidFill>
                  <a:srgbClr val="002060"/>
                </a:solidFill>
              </a:rPr>
              <a:t> experiment</a:t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2060"/>
                </a:solidFill>
              </a:rPr>
              <a:t>osmics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002060"/>
                </a:solidFill>
              </a:rPr>
              <a:t>eaving </a:t>
            </a:r>
            <a:r>
              <a:rPr lang="en-US" dirty="0">
                <a:solidFill>
                  <a:srgbClr val="FF0000"/>
                </a:solidFill>
              </a:rPr>
              <a:t>Ou</a:t>
            </a:r>
            <a:r>
              <a:rPr lang="en-US" dirty="0">
                <a:solidFill>
                  <a:srgbClr val="002060"/>
                </a:solidFill>
              </a:rPr>
              <a:t>tdoor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>
                <a:solidFill>
                  <a:srgbClr val="002060"/>
                </a:solidFill>
              </a:rPr>
              <a:t>roplets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07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25" y="6419850"/>
            <a:ext cx="1885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Photo: NASA ISS007E10807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619"/>
            <a:ext cx="8229600" cy="596964"/>
          </a:xfrm>
        </p:spPr>
        <p:txBody>
          <a:bodyPr/>
          <a:lstStyle/>
          <a:p>
            <a:r>
              <a:rPr lang="en-US" dirty="0"/>
              <a:t>Role of aerosols on sun’s radiative forcing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7719" y="590365"/>
            <a:ext cx="6372225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5077" y="3888613"/>
            <a:ext cx="1504950" cy="234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420027" y="3982611"/>
            <a:ext cx="6215975" cy="209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cloud droplets form on aerosol “seeds” known as cloud condensation nuclei - CCN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Cloud properties are sensitive to number of droplets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aerosols/CCN: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Brighter clouds, with longer lifetimes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 of atmospheric aerosols: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(dust, sea salt, fires)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Secondary (gas-to-particle conversion)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8744" y="6289966"/>
            <a:ext cx="8764954" cy="3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youtube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“No particles no fog”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https://www.youtube.com/watch?v=EneDwu0HrVg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1_poll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4643438"/>
            <a:ext cx="2016125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37" name="Picture 5" descr="soot_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8" y="1873250"/>
            <a:ext cx="25812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00813" y="4132263"/>
            <a:ext cx="2159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Pollen:  10 - 100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85925" y="1404938"/>
            <a:ext cx="23764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Diesel soot: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498975" y="1404938"/>
            <a:ext cx="3168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Ammonium sulfate: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668338" y="4133850"/>
            <a:ext cx="2160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 salt: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4" cstate="screen"/>
          <a:srcRect l="6224" t="365" r="9987" b="1331"/>
          <a:stretch>
            <a:fillRect/>
          </a:stretch>
        </p:blipFill>
        <p:spPr bwMode="auto">
          <a:xfrm>
            <a:off x="3548063" y="4638675"/>
            <a:ext cx="2266950" cy="199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32163" y="4133850"/>
            <a:ext cx="26638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Mineral dust: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1258888" y="751777"/>
            <a:ext cx="6635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 Unicode MS" pitchFamily="34" charset="-128"/>
                <a:ea typeface="+mn-ea"/>
                <a:cs typeface="+mn-cs"/>
              </a:rPr>
              <a:t>Definition: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Suspension of small (liquid or solid) particles in a gas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69649" name="Picture 17" descr="seasalt2a"/>
          <p:cNvPicPr>
            <a:picLocks noChangeAspect="1" noChangeArrowheads="1"/>
          </p:cNvPicPr>
          <p:nvPr/>
        </p:nvPicPr>
        <p:blipFill>
          <a:blip r:embed="rId5" cstate="screen"/>
          <a:srcRect l="2420" t="-157" r="12204" b="1106"/>
          <a:stretch>
            <a:fillRect/>
          </a:stretch>
        </p:blipFill>
        <p:spPr bwMode="auto">
          <a:xfrm>
            <a:off x="523875" y="4641850"/>
            <a:ext cx="2520950" cy="1992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50" name="Picture 18" descr="ammoniumsulfate1"/>
          <p:cNvPicPr>
            <a:picLocks noChangeAspect="1" noChangeArrowheads="1"/>
          </p:cNvPicPr>
          <p:nvPr/>
        </p:nvPicPr>
        <p:blipFill>
          <a:blip r:embed="rId6" cstate="screen"/>
          <a:srcRect l="1448" t="8904" b="758"/>
          <a:stretch>
            <a:fillRect/>
          </a:stretch>
        </p:blipFill>
        <p:spPr bwMode="auto">
          <a:xfrm>
            <a:off x="4824413" y="1857375"/>
            <a:ext cx="2555875" cy="207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is an aerosol?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066" y="147281"/>
            <a:ext cx="7078663" cy="638175"/>
          </a:xfrm>
          <a:noFill/>
        </p:spPr>
        <p:txBody>
          <a:bodyPr lIns="54000" rIns="54000"/>
          <a:lstStyle/>
          <a:p>
            <a:r>
              <a:rPr lang="en-US" sz="2800" dirty="0">
                <a:solidFill>
                  <a:srgbClr val="FF0000"/>
                </a:solidFill>
              </a:rPr>
              <a:t>Primary</a:t>
            </a:r>
            <a:r>
              <a:rPr lang="en-US" sz="2800" dirty="0">
                <a:solidFill>
                  <a:schemeClr val="accent2"/>
                </a:solidFill>
              </a:rPr>
              <a:t> Aerosol Sources</a:t>
            </a:r>
            <a:endParaRPr lang="en-US" sz="2800" i="0" dirty="0">
              <a:solidFill>
                <a:schemeClr val="accent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4925" y="1196975"/>
            <a:ext cx="2232025" cy="2519363"/>
            <a:chOff x="22" y="754"/>
            <a:chExt cx="1406" cy="1587"/>
          </a:xfrm>
        </p:grpSpPr>
        <p:pic>
          <p:nvPicPr>
            <p:cNvPr id="105478" name="Picture 6" descr="Brandung mit Gischt"/>
            <p:cNvPicPr>
              <a:picLocks noChangeArrowheads="1"/>
            </p:cNvPicPr>
            <p:nvPr/>
          </p:nvPicPr>
          <p:blipFill>
            <a:blip r:embed="rId3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68" y="754"/>
              <a:ext cx="1360" cy="1360"/>
            </a:xfrm>
            <a:prstGeom prst="rect">
              <a:avLst/>
            </a:prstGeom>
            <a:noFill/>
            <a:ln w="15875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22" y="2110"/>
              <a:ext cx="764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Sea spray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8563"/>
            <a:ext cx="2316162" cy="2800350"/>
            <a:chOff x="2925" y="755"/>
            <a:chExt cx="1459" cy="1764"/>
          </a:xfrm>
        </p:grpSpPr>
        <p:sp>
          <p:nvSpPr>
            <p:cNvPr id="105477" name="Text Box 5"/>
            <p:cNvSpPr txBox="1">
              <a:spLocks noChangeArrowheads="1"/>
            </p:cNvSpPr>
            <p:nvPr/>
          </p:nvSpPr>
          <p:spPr bwMode="auto">
            <a:xfrm>
              <a:off x="2925" y="2115"/>
              <a:ext cx="1459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Volcano ► Sulfates,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dust</a:t>
              </a:r>
            </a:p>
          </p:txBody>
        </p:sp>
        <p:pic>
          <p:nvPicPr>
            <p:cNvPr id="105481" name="Picture 9" descr="volcano_7big_montserrat_eruption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55"/>
              <a:ext cx="1360" cy="1360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39975" y="1195388"/>
            <a:ext cx="2232025" cy="2528887"/>
            <a:chOff x="1474" y="753"/>
            <a:chExt cx="1406" cy="1593"/>
          </a:xfrm>
        </p:grpSpPr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1474" y="2115"/>
              <a:ext cx="900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Mineral dust</a:t>
              </a:r>
            </a:p>
          </p:txBody>
        </p:sp>
        <p:pic>
          <p:nvPicPr>
            <p:cNvPr id="105482" name="Picture 10" descr="1351a-1-med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520" y="753"/>
              <a:ext cx="1360" cy="1362"/>
            </a:xfrm>
            <a:prstGeom prst="rect">
              <a:avLst/>
            </a:prstGeom>
            <a:noFill/>
            <a:ln w="15875">
              <a:solidFill>
                <a:srgbClr val="C49308"/>
              </a:solidFill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51275" y="4076700"/>
            <a:ext cx="3348038" cy="2520950"/>
            <a:chOff x="2426" y="2568"/>
            <a:chExt cx="2109" cy="1588"/>
          </a:xfrm>
        </p:grpSpPr>
        <p:pic>
          <p:nvPicPr>
            <p:cNvPr id="105488" name="Picture 16" descr="Kohlekraftwerk new Mexico black smoke"/>
            <p:cNvPicPr>
              <a:picLocks noChangeAspect="1" noChangeArrowheads="1"/>
            </p:cNvPicPr>
            <p:nvPr/>
          </p:nvPicPr>
          <p:blipFill>
            <a:blip r:embed="rId6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472" y="2568"/>
              <a:ext cx="2063" cy="1359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426" y="3925"/>
              <a:ext cx="1633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Industrial Emissions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019925" y="2636838"/>
            <a:ext cx="3482975" cy="2312987"/>
            <a:chOff x="4422" y="1661"/>
            <a:chExt cx="2194" cy="1457"/>
          </a:xfrm>
        </p:grpSpPr>
        <p:pic>
          <p:nvPicPr>
            <p:cNvPr id="105492" name="Picture 20" descr="feu_de_foret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4422" y="1661"/>
              <a:ext cx="2194" cy="1457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91" name="Text Box 19"/>
            <p:cNvSpPr txBox="1">
              <a:spLocks noChangeArrowheads="1"/>
            </p:cNvSpPr>
            <p:nvPr/>
          </p:nvSpPr>
          <p:spPr bwMode="auto">
            <a:xfrm>
              <a:off x="4499" y="2659"/>
              <a:ext cx="1261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Biomass burning ►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Organics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925" y="4076700"/>
            <a:ext cx="3816350" cy="2527300"/>
            <a:chOff x="22" y="2568"/>
            <a:chExt cx="2404" cy="1592"/>
          </a:xfrm>
        </p:grpSpPr>
        <p:sp>
          <p:nvSpPr>
            <p:cNvPr id="105490" name="Text Box 18"/>
            <p:cNvSpPr txBox="1">
              <a:spLocks noChangeArrowheads="1"/>
            </p:cNvSpPr>
            <p:nvPr/>
          </p:nvSpPr>
          <p:spPr bwMode="auto">
            <a:xfrm>
              <a:off x="22" y="3929"/>
              <a:ext cx="1715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Traffic emissions ► Soot</a:t>
              </a:r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68" y="2568"/>
              <a:ext cx="2358" cy="1360"/>
              <a:chOff x="68" y="2568"/>
              <a:chExt cx="2358" cy="1416"/>
            </a:xfrm>
          </p:grpSpPr>
          <p:pic>
            <p:nvPicPr>
              <p:cNvPr id="105485" name="Picture 13" descr="A320 with 2 contrails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247" y="2568"/>
                <a:ext cx="1179" cy="878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7" name="Picture 15" descr="car-emission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6000" contrast="-6000"/>
              </a:blip>
              <a:srcRect/>
              <a:stretch>
                <a:fillRect/>
              </a:stretch>
            </p:blipFill>
            <p:spPr bwMode="auto">
              <a:xfrm>
                <a:off x="1202" y="3339"/>
                <a:ext cx="1222" cy="634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6" name="Picture 14" descr="turchetta1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68" y="2568"/>
                <a:ext cx="1215" cy="1416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08394-4E90-46C4-A727-FBE2A90E767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Primary</a:t>
            </a:r>
            <a:r>
              <a:rPr lang="en-GB" dirty="0"/>
              <a:t> vs. </a:t>
            </a:r>
            <a:r>
              <a:rPr lang="en-GB" dirty="0">
                <a:solidFill>
                  <a:srgbClr val="FF0000"/>
                </a:solidFill>
              </a:rPr>
              <a:t>secondary</a:t>
            </a:r>
            <a:r>
              <a:rPr lang="en-GB" dirty="0"/>
              <a:t> aerosols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14" y="1007390"/>
            <a:ext cx="8407190" cy="43144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Origin of global cloud condensation nuclei, CCN, 500-1000 m above ground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884" y="1450931"/>
            <a:ext cx="3767176" cy="33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667" y="1450931"/>
            <a:ext cx="3666416" cy="336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4317" y="4806479"/>
            <a:ext cx="2055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Merikanto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ACP,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70522" y="5824495"/>
            <a:ext cx="4339525" cy="731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econdary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aerosol formation – nucleation is poorly understood and </a:t>
            </a:r>
            <a:b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the key object of study in CLOUD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4089" y="5178761"/>
            <a:ext cx="3844766" cy="5323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About 50% of all cloud drops are formed on secondary aerosols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7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0"/>
            <a:ext cx="8229600" cy="834501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Secondary</a:t>
            </a:r>
            <a:r>
              <a:rPr lang="en-US" sz="2400" dirty="0"/>
              <a:t> aerosol production:</a:t>
            </a:r>
            <a:br>
              <a:rPr lang="en-US" sz="2400" dirty="0"/>
            </a:br>
            <a:r>
              <a:rPr lang="en-US" sz="2400" dirty="0"/>
              <a:t>Gas-to-particle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" y="3751818"/>
            <a:ext cx="5188839" cy="2259488"/>
          </a:xfrm>
        </p:spPr>
        <p:txBody>
          <a:bodyPr/>
          <a:lstStyle/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>
                <a:ea typeface="Lucida Grande" charset="0"/>
                <a:cs typeface="Lucida Grande" charset="0"/>
              </a:rPr>
              <a:t>Trace condensable vapour → CN → CCN</a:t>
            </a:r>
            <a:endParaRPr lang="en-US" sz="1400" dirty="0"/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Contributing vapors and nucleation rates poorly known 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H</a:t>
            </a:r>
            <a:r>
              <a:rPr lang="en-US" sz="1400" baseline="-6000" dirty="0"/>
              <a:t>2</a:t>
            </a:r>
            <a:r>
              <a:rPr lang="en-US" sz="1400" dirty="0"/>
              <a:t>SO</a:t>
            </a:r>
            <a:r>
              <a:rPr lang="en-US" sz="1400" baseline="-6000" dirty="0"/>
              <a:t>4</a:t>
            </a:r>
            <a:r>
              <a:rPr lang="en-US" sz="1400" dirty="0"/>
              <a:t> is thought to be the primary condensable </a:t>
            </a:r>
            <a:r>
              <a:rPr lang="en-US" sz="1400" dirty="0" err="1"/>
              <a:t>vapour</a:t>
            </a:r>
            <a:r>
              <a:rPr lang="en-US" sz="1400" dirty="0"/>
              <a:t> in atmosphere (sub </a:t>
            </a:r>
            <a:r>
              <a:rPr lang="en-US" sz="1400" dirty="0" err="1"/>
              <a:t>ppt</a:t>
            </a:r>
            <a:r>
              <a:rPr lang="en-US" sz="1400" dirty="0"/>
              <a:t>)</a:t>
            </a:r>
            <a:endParaRPr lang="en-US" sz="1400" dirty="0">
              <a:solidFill>
                <a:srgbClr val="0000FF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dirty="0"/>
              <a:t>Ion-induced nucleation pathway is energetically </a:t>
            </a:r>
            <a:r>
              <a:rPr lang="en-US" sz="1400" dirty="0" err="1"/>
              <a:t>favoured</a:t>
            </a:r>
            <a:r>
              <a:rPr lang="en-US" sz="1400" dirty="0"/>
              <a:t> but limited by the ion production rate and ion lifetime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400" i="1" dirty="0"/>
              <a:t>Candidate mechanism for solar-climate variability</a:t>
            </a:r>
          </a:p>
          <a:p>
            <a:endParaRPr lang="en-US" sz="16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293" y="3798338"/>
            <a:ext cx="3665451" cy="24596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16736" y="902223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399032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Solar wind modulates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1042416" y="1453896"/>
            <a:ext cx="429768" cy="17596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88007" y="5419800"/>
            <a:ext cx="4800600" cy="117441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secondary aerosol formation is the key object of study in CLOUD</a:t>
            </a:r>
          </a:p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kern="0" dirty="0">
                <a:solidFill>
                  <a:srgbClr val="FF0000"/>
                </a:solidFill>
                <a:latin typeface="Arial"/>
              </a:rPr>
              <a:t>Studies on cosmic ray influence is the original reason to have CLOUD at CERN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117" y="1071909"/>
            <a:ext cx="6940937" cy="2497139"/>
          </a:xfrm>
        </p:spPr>
        <p:txBody>
          <a:bodyPr/>
          <a:lstStyle/>
          <a:p>
            <a:pPr>
              <a:buNone/>
            </a:pPr>
            <a:r>
              <a:rPr lang="en-GB" dirty="0"/>
              <a:t>High energy particles from outer space</a:t>
            </a:r>
            <a:endParaRPr lang="en-US" dirty="0"/>
          </a:p>
          <a:p>
            <a:r>
              <a:rPr lang="en-US" dirty="0"/>
              <a:t>Mostly protons; ~90%</a:t>
            </a:r>
          </a:p>
          <a:p>
            <a:r>
              <a:rPr lang="en-GB" dirty="0"/>
              <a:t>Helium nuclei (alpha particles); ~9%</a:t>
            </a:r>
          </a:p>
          <a:p>
            <a:r>
              <a:rPr lang="en-GB" dirty="0"/>
              <a:t>Others: Electrons, heavy nuclei; 1%</a:t>
            </a:r>
          </a:p>
          <a:p>
            <a:pPr>
              <a:buNone/>
            </a:pPr>
            <a:r>
              <a:rPr lang="en-GB" dirty="0"/>
              <a:t>Earth atmosphere protects from the cosmic rays</a:t>
            </a:r>
          </a:p>
          <a:p>
            <a:r>
              <a:rPr lang="en-GB" dirty="0"/>
              <a:t>Lacking protection against cosmic rays is a major problem for long space travels.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4451" name="Picture 3" descr="C:\Temp\500px-Atmospheric_Collision_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4038" y="3759663"/>
            <a:ext cx="4762501" cy="2343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3003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53" y="192681"/>
            <a:ext cx="8229600" cy="675273"/>
          </a:xfrm>
        </p:spPr>
        <p:txBody>
          <a:bodyPr/>
          <a:lstStyle/>
          <a:p>
            <a:r>
              <a:rPr lang="en-GB" dirty="0"/>
              <a:t>  Solar </a:t>
            </a:r>
            <a:r>
              <a:rPr lang="en-GB" dirty="0">
                <a:sym typeface="Wingdings" pitchFamily="2" charset="2"/>
              </a:rPr>
              <a:t> Cosmic ray  Climate mechanism?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2038" y="1271239"/>
            <a:ext cx="8197332" cy="283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9770" y="4696506"/>
            <a:ext cx="8229600" cy="84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Higher solar activity → reduced GCRs → reduced cloud cover → warmer climate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5453" y="4400267"/>
            <a:ext cx="367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545" y="2293884"/>
            <a:ext cx="5054230" cy="4260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137" y="952746"/>
            <a:ext cx="896244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 studies the above topics by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Recreating atmosphere in a large chamber to study aerosol particle formation and inﬂuence of ions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Studying aerosol-cloud interactions by forming liquid or ice clouds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CLOUD’s unique features: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As realistic as possible </a:t>
            </a:r>
            <a:br>
              <a:rPr lang="en-GB" sz="1600" dirty="0"/>
            </a:br>
            <a:r>
              <a:rPr lang="en-GB" sz="1600" dirty="0"/>
              <a:t>atmospheric conditions: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Requires large chamber </a:t>
            </a:r>
            <a:br>
              <a:rPr lang="en-GB" sz="1400" dirty="0"/>
            </a:br>
            <a:r>
              <a:rPr lang="en-GB" sz="1400" dirty="0"/>
              <a:t>with contaminants &lt; 1 pptv </a:t>
            </a:r>
            <a:br>
              <a:rPr lang="en-GB" sz="1400" dirty="0"/>
            </a:br>
            <a:r>
              <a:rPr lang="en-GB" sz="1400" dirty="0"/>
              <a:t>(10</a:t>
            </a:r>
            <a:r>
              <a:rPr lang="en-GB" sz="1400" baseline="30000" dirty="0"/>
              <a:t>-12</a:t>
            </a:r>
            <a:r>
              <a:rPr lang="en-GB" sz="1400" dirty="0"/>
              <a:t> or 30 sec / 1 million years)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World's cleanest large </a:t>
            </a:r>
            <a:br>
              <a:rPr lang="en-GB" sz="1400" dirty="0"/>
            </a:br>
            <a:r>
              <a:rPr lang="en-GB" sz="1400" dirty="0"/>
              <a:t>atmospheric chamber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Measurement and control </a:t>
            </a:r>
            <a:br>
              <a:rPr lang="en-GB" sz="1600" dirty="0"/>
            </a:br>
            <a:r>
              <a:rPr lang="en-GB" sz="1600" dirty="0"/>
              <a:t>of ionizing radiation (cosmic rays </a:t>
            </a:r>
            <a:br>
              <a:rPr lang="en-GB" sz="1600" dirty="0"/>
            </a:br>
            <a:r>
              <a:rPr lang="en-GB" sz="1600" dirty="0"/>
              <a:t>and CERN’s beam)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Controlled injection of UV light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Over full tropospheric </a:t>
            </a:r>
            <a:br>
              <a:rPr lang="en-GB" sz="1600" dirty="0"/>
            </a:br>
            <a:r>
              <a:rPr lang="en-GB" sz="1600" dirty="0"/>
              <a:t>T range (+30°C → -65°C)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State-of-art instruments analyse </a:t>
            </a:r>
            <a:br>
              <a:rPr lang="en-GB" sz="1600" dirty="0"/>
            </a:br>
            <a:r>
              <a:rPr lang="en-GB" sz="1600" dirty="0"/>
              <a:t>contents of chamber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Aerosol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6" descr="CLOUD_chamber_01_12MAR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4401"/>
            <a:ext cx="5753100" cy="431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OUD_chamber_09_12MAR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6012" y="3669545"/>
            <a:ext cx="4247988" cy="31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76327" y="1229355"/>
            <a:ext cx="2644775" cy="19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8680" y="5413248"/>
            <a:ext cx="3648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27 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Pressure: Atmospheric ± 0.3 bar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Only metallic seals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Electropolished inner surfaces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3361138"/>
            <a:ext cx="5076825" cy="3496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Aerosol chamber in T11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5952" y="6488668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8065" name="Picture 1" descr="G:\Experiments\CLOUD\Photos\2009-12-11--2009-09-21_CLOUD_installation\2009-10-05-002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4702" y="754761"/>
            <a:ext cx="3353308" cy="2521839"/>
          </a:xfrm>
          <a:prstGeom prst="rect">
            <a:avLst/>
          </a:prstGeom>
          <a:noFill/>
        </p:spPr>
      </p:pic>
      <p:pic>
        <p:nvPicPr>
          <p:cNvPr id="4098" name="Picture 2" descr="P1000090b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4561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4276" y="3275457"/>
            <a:ext cx="119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July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5237" y="2908935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September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6BA-9DDD-85FD-DA91-9E3E8D66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BD8B-5D9D-9E82-2D83-10A6A644A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074" y="1648327"/>
            <a:ext cx="7515726" cy="4525963"/>
          </a:xfrm>
        </p:spPr>
        <p:txBody>
          <a:bodyPr/>
          <a:lstStyle/>
          <a:p>
            <a:pPr marL="265113" indent="-265113"/>
            <a:r>
              <a:rPr lang="en-GB" dirty="0"/>
              <a:t>Background: Earth’s climate, cosmic rays, aerosols and clouds </a:t>
            </a:r>
          </a:p>
          <a:p>
            <a:pPr marL="265113" indent="-265113"/>
            <a:r>
              <a:rPr lang="en-GB" dirty="0"/>
              <a:t>CLOUD Experiment: Concept, methods, results </a:t>
            </a:r>
          </a:p>
          <a:p>
            <a:pPr marL="265113" indent="-265113"/>
            <a:endParaRPr lang="en-GB" dirty="0"/>
          </a:p>
          <a:p>
            <a:pPr marL="265113" indent="-265113"/>
            <a:r>
              <a:rPr lang="en-GB" dirty="0"/>
              <a:t>(Visit to CLOUD, if visit schedule allows)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F491A-9F99-DF14-759D-6FF0CCAAE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71B60-2BA3-DFCE-27A2-6807FDD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0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105" y="735856"/>
            <a:ext cx="5815018" cy="530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319" y="3391217"/>
            <a:ext cx="3752455" cy="316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7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" y="969264"/>
            <a:ext cx="4773168" cy="3852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26892" y="1935958"/>
            <a:ext cx="1648437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PS East Hall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542032" y="2179547"/>
            <a:ext cx="2584860" cy="901982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706071" y="3321456"/>
            <a:ext cx="1980729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CLOUD beam area in PS East Hall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59089" y="5135825"/>
            <a:ext cx="3510547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Proton Synchrotron (PS)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accelerator, </a:t>
            </a:r>
            <a:r>
              <a:rPr lang="en-GB" sz="1600" dirty="0">
                <a:solidFill>
                  <a:srgbClr val="000000"/>
                </a:solidFill>
              </a:rPr>
              <a:t>first operation in 1959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H="1" flipV="1">
            <a:off x="1961660" y="3958314"/>
            <a:ext cx="135154" cy="1094533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48" y="4146157"/>
            <a:ext cx="5591284" cy="239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466634">
            <a:off x="6040252" y="4546122"/>
            <a:ext cx="549750" cy="445346"/>
          </a:xfrm>
          <a:prstGeom prst="rect">
            <a:avLst/>
          </a:prstGeom>
          <a:solidFill>
            <a:srgbClr val="FFC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6393179" y="3892625"/>
            <a:ext cx="546257" cy="778435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15076" y="6315075"/>
            <a:ext cx="800100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Here!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6086477" y="6105524"/>
            <a:ext cx="266701" cy="17145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Magnetic Disk 18"/>
          <p:cNvSpPr/>
          <p:nvPr/>
        </p:nvSpPr>
        <p:spPr>
          <a:xfrm>
            <a:off x="3247048" y="1791486"/>
            <a:ext cx="2537927" cy="292981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measurement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8305" y="3051304"/>
            <a:ext cx="2136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Chamber</a:t>
            </a:r>
            <a:endParaRPr lang="en-US" b="1" dirty="0"/>
          </a:p>
          <a:p>
            <a:pPr algn="ctr"/>
            <a:r>
              <a:rPr lang="en-GB" sz="1400" dirty="0"/>
              <a:t>Controlled experimental ‘sample’ of Earth’s atmosphere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302" y="1134373"/>
            <a:ext cx="2243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1. Fill chamber with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   clean air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+ water vapour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532" y="5243333"/>
            <a:ext cx="306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4. Expose to ionizing beam,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and possibly to UV-light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66" y="2515781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2. Set temperature and pressure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736" y="3619687"/>
            <a:ext cx="3595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3. Add trace gases,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condensable species</a:t>
            </a:r>
          </a:p>
          <a:p>
            <a:r>
              <a:rPr lang="en-GB" dirty="0">
                <a:solidFill>
                  <a:schemeClr val="accent2"/>
                </a:solidFill>
              </a:rPr>
              <a:t>in atmospheric, extremely low concentrations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~1 molecule in 10</a:t>
            </a:r>
            <a:r>
              <a:rPr lang="en-GB" sz="1600" baseline="30000" dirty="0">
                <a:solidFill>
                  <a:schemeClr val="accent2"/>
                </a:solidFill>
              </a:rPr>
              <a:t>12</a:t>
            </a:r>
            <a:r>
              <a:rPr lang="en-GB" sz="1600" dirty="0">
                <a:solidFill>
                  <a:schemeClr val="accent2"/>
                </a:solidFill>
              </a:rPr>
              <a:t> air molecules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061" y="4836499"/>
            <a:ext cx="36389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5. Observe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Particle growth size distribution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Electrical charge d</a:t>
            </a:r>
            <a:r>
              <a:rPr lang="fr-FR" sz="1400" dirty="0" err="1">
                <a:solidFill>
                  <a:srgbClr val="008000"/>
                </a:solidFill>
              </a:rPr>
              <a:t>istribution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Cloud </a:t>
            </a:r>
            <a:r>
              <a:rPr lang="fr-FR" sz="1400" dirty="0" err="1">
                <a:solidFill>
                  <a:srgbClr val="008000"/>
                </a:solidFill>
              </a:rPr>
              <a:t>droplet</a:t>
            </a:r>
            <a:r>
              <a:rPr lang="fr-FR" sz="1400" dirty="0">
                <a:solidFill>
                  <a:srgbClr val="008000"/>
                </a:solidFill>
              </a:rPr>
              <a:t>/</a:t>
            </a:r>
            <a:r>
              <a:rPr lang="fr-FR" sz="1400" dirty="0" err="1">
                <a:solidFill>
                  <a:srgbClr val="008000"/>
                </a:solidFill>
              </a:rPr>
              <a:t>ice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  <a:r>
              <a:rPr lang="fr-FR" sz="1400" dirty="0" err="1">
                <a:solidFill>
                  <a:srgbClr val="008000"/>
                </a:solidFill>
              </a:rPr>
              <a:t>particle</a:t>
            </a:r>
            <a:r>
              <a:rPr lang="fr-FR" sz="1400" dirty="0">
                <a:solidFill>
                  <a:srgbClr val="008000"/>
                </a:solidFill>
              </a:rPr>
              <a:t> concentrations,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etc.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94684" y="3002664"/>
            <a:ext cx="234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 Repeat experiment (typically some hours), possibly with varying parameters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1308" y="1069670"/>
            <a:ext cx="2452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Carefully flush the chamber and clean the chamber walls between experiments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23118" y="1884784"/>
            <a:ext cx="233266" cy="17728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774301" y="4086808"/>
            <a:ext cx="323462" cy="6842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149908" y="4851997"/>
            <a:ext cx="62202" cy="25169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353812" y="4695443"/>
            <a:ext cx="219459" cy="192027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02766" y="2945364"/>
            <a:ext cx="311022" cy="2177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0B58-053A-4A5E-66AB-3050B9DD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228"/>
            <a:ext cx="3766642" cy="675273"/>
          </a:xfrm>
        </p:spPr>
        <p:txBody>
          <a:bodyPr/>
          <a:lstStyle/>
          <a:p>
            <a:r>
              <a:rPr lang="en-US" sz="2400" dirty="0"/>
              <a:t>Example </a:t>
            </a:r>
            <a:br>
              <a:rPr lang="en-US" sz="2400" dirty="0"/>
            </a:br>
            <a:r>
              <a:rPr lang="en-US" sz="2400" dirty="0"/>
              <a:t>from CLOUD16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E232-C91B-E1DC-421C-C677271C5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931" y="1166018"/>
            <a:ext cx="3345180" cy="4525963"/>
          </a:xfrm>
        </p:spPr>
        <p:txBody>
          <a:bodyPr/>
          <a:lstStyle/>
          <a:p>
            <a:pPr marL="182563" indent="-182563"/>
            <a:r>
              <a:rPr lang="en-GB" dirty="0"/>
              <a:t>Aerosol particle formation in the tropical rainforest upper free troposphere </a:t>
            </a:r>
            <a:br>
              <a:rPr lang="en-GB" dirty="0"/>
            </a:br>
            <a:r>
              <a:rPr lang="en-GB" dirty="0"/>
              <a:t>(CLOUD chamber at -50°C)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EC460-9E98-0A74-CB21-0698674B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2263-B830-3DBA-60FC-B7E5DA1E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0E3FE0-EAA2-2B9E-8F50-DED87E608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059" y="1561"/>
            <a:ext cx="4717475" cy="663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30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ED19B-F26F-62EA-45E9-63ABD796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Each CLOUD contains many topics </a:t>
            </a:r>
            <a:br>
              <a:rPr lang="en-US" dirty="0"/>
            </a:br>
            <a:r>
              <a:rPr lang="en-US" sz="2000" dirty="0"/>
              <a:t>(this example is from CLOUD16 run in 2023)</a:t>
            </a:r>
            <a:endParaRPr lang="en-GB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E82FB-CD45-2E98-48D1-C7CD52141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9720"/>
            <a:ext cx="8229600" cy="5188903"/>
          </a:xfrm>
        </p:spPr>
        <p:txBody>
          <a:bodyPr/>
          <a:lstStyle/>
          <a:p>
            <a:r>
              <a:rPr lang="en-GB" sz="1600" dirty="0"/>
              <a:t>Tropical rainforest upper free troposphere: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Marine surfactants in the upper free troposphere: </a:t>
            </a:r>
          </a:p>
          <a:p>
            <a:pPr lvl="1"/>
            <a:r>
              <a:rPr lang="en-GB" sz="1400" dirty="0"/>
              <a:t>nonanal ((CH2)9O)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Cool boreal forest boundary layer: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 </a:t>
            </a:r>
          </a:p>
          <a:p>
            <a:pPr lvl="1"/>
            <a:r>
              <a:rPr lang="en-GB" sz="1400" dirty="0"/>
              <a:t>sulfuric acid </a:t>
            </a:r>
          </a:p>
          <a:p>
            <a:r>
              <a:rPr lang="en-GB" sz="1600" dirty="0"/>
              <a:t>Arctic boundary layer: </a:t>
            </a:r>
          </a:p>
          <a:p>
            <a:pPr lvl="1"/>
            <a:r>
              <a:rPr lang="en-GB" sz="1400" dirty="0" err="1"/>
              <a:t>dimethylsulﬁde</a:t>
            </a:r>
            <a:r>
              <a:rPr lang="en-GB" sz="1400" dirty="0"/>
              <a:t> (</a:t>
            </a:r>
            <a:r>
              <a:rPr lang="en-GB" sz="1400" dirty="0" err="1"/>
              <a:t>methanesulfonic</a:t>
            </a:r>
            <a:r>
              <a:rPr lang="en-GB" sz="1400" dirty="0"/>
              <a:t> acid, sulfuric acid) </a:t>
            </a:r>
          </a:p>
          <a:p>
            <a:pPr lvl="1"/>
            <a:r>
              <a:rPr lang="en-GB" sz="1400" dirty="0"/>
              <a:t>iodine (iodic acid, iodous acid) </a:t>
            </a:r>
          </a:p>
          <a:p>
            <a:pPr lvl="1"/>
            <a:r>
              <a:rPr lang="en-GB" sz="1400" dirty="0"/>
              <a:t>ammonia </a:t>
            </a:r>
          </a:p>
          <a:p>
            <a:pPr lvl="1"/>
            <a:r>
              <a:rPr lang="en-GB" sz="1400" dirty="0"/>
              <a:t>glyoxal (dialdehyde, CHOCHO) </a:t>
            </a:r>
          </a:p>
          <a:p>
            <a:r>
              <a:rPr lang="en-GB" sz="1600" dirty="0"/>
              <a:t>Interaction of biogenic and anthropogenic vapours in urban environments: </a:t>
            </a:r>
          </a:p>
          <a:p>
            <a:pPr lvl="1"/>
            <a:r>
              <a:rPr lang="en-GB" sz="1400" dirty="0"/>
              <a:t>biogenic vapours (trees): </a:t>
            </a:r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anthropogenic vapours (automobiles, industry...): sulfuric acid, ammonia, dimethylamine, aromatic organics, NOx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5964-076C-321B-5655-CDF92B16B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405EB-F1F3-9D2D-CE33-9604D1D9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2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0351-7A7B-EC10-F6FC-8D1B4EFBF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Geographical locations of nucleation mechanisms </a:t>
            </a:r>
            <a:br>
              <a:rPr lang="en-GB" sz="1800" dirty="0"/>
            </a:br>
            <a:r>
              <a:rPr lang="en-GB" sz="1800" dirty="0"/>
              <a:t>measured by CLOUD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BD3B3F-3B0C-1507-5843-A158DEC68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18" y="941656"/>
            <a:ext cx="8229601" cy="561432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B2C5-204E-7D3A-CD6C-06D6A066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3F2F-86D5-9311-751F-58DD406C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1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43725-54FA-DF88-5A76-2D2427708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3049"/>
            <a:ext cx="8229600" cy="484907"/>
          </a:xfrm>
        </p:spPr>
        <p:txBody>
          <a:bodyPr/>
          <a:lstStyle/>
          <a:p>
            <a:r>
              <a:rPr lang="fi-FI" sz="2400" dirty="0"/>
              <a:t>Latest main results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A1EE6B-28A5-E4E7-4AE4-B68D42CC3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8" y="725146"/>
            <a:ext cx="8229600" cy="5407707"/>
          </a:xfrm>
        </p:spPr>
        <p:txBody>
          <a:bodyPr/>
          <a:lstStyle/>
          <a:p>
            <a:r>
              <a:rPr lang="fi-FI" sz="1600" dirty="0"/>
              <a:t>Role of isoprene emitted from tropical rainforest trees on cloud formation on sea area</a:t>
            </a:r>
          </a:p>
          <a:p>
            <a:r>
              <a:rPr lang="fi-FI" sz="1600" dirty="0"/>
              <a:t>Field measurements (by non-CLOUD teams) on Amazon and Southern Atlantic compared to laboratory measurements done at CLOUD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F30CB-F0C3-2DB2-E3EF-5AC2EB91D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894BE-EABF-0D7B-71E1-C3B62FF65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9EC6C72-CBE5-52B3-7D7A-A1C4C27A7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0" y="1633657"/>
            <a:ext cx="7044854" cy="4709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A0E918-8473-5748-7901-3ADDA7CBE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332" y="1488060"/>
            <a:ext cx="2154082" cy="285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36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C82F-16F0-537C-9BEE-247B54BA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65" y="228600"/>
            <a:ext cx="8229600" cy="446673"/>
          </a:xfrm>
        </p:spPr>
        <p:txBody>
          <a:bodyPr/>
          <a:lstStyle/>
          <a:p>
            <a:r>
              <a:rPr lang="en-US" sz="2000" dirty="0"/>
              <a:t>Results: Improved understanding of atmospheric processes</a:t>
            </a:r>
            <a:endParaRPr lang="en-GB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14F40-9913-2FEE-3B43-0C8F932A6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229" y="685020"/>
            <a:ext cx="7241071" cy="595574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B216A-E0CC-20DA-C40B-F66C4776A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807C7-6E5F-B267-94DD-2C9496AD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9D35CF-91D0-067A-A88C-5705A61291E9}"/>
              </a:ext>
            </a:extLst>
          </p:cNvPr>
          <p:cNvSpPr/>
          <p:nvPr/>
        </p:nvSpPr>
        <p:spPr>
          <a:xfrm>
            <a:off x="4419600" y="6596111"/>
            <a:ext cx="304800" cy="8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9103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2361-743A-6F61-63A6-1673D1BC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CLOUD's near-term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6ED2-DC54-7A2B-72E5-74F4B43DE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2060"/>
            <a:ext cx="8229600" cy="4525963"/>
          </a:xfrm>
        </p:spPr>
        <p:txBody>
          <a:bodyPr/>
          <a:lstStyle/>
          <a:p>
            <a:r>
              <a:rPr lang="en-GB" dirty="0"/>
              <a:t>Aerosol particle formation and growth in cold regions:</a:t>
            </a:r>
          </a:p>
          <a:p>
            <a:pPr lvl="1"/>
            <a:r>
              <a:rPr lang="en-GB" dirty="0"/>
              <a:t>Tropical Atlantic and Paciﬁc upper free troposphere</a:t>
            </a:r>
          </a:p>
          <a:p>
            <a:pPr lvl="1"/>
            <a:r>
              <a:rPr lang="en-GB" dirty="0"/>
              <a:t>Asian monsoon upper free troposphere </a:t>
            </a:r>
          </a:p>
          <a:p>
            <a:pPr lvl="1"/>
            <a:r>
              <a:rPr lang="en-GB" dirty="0"/>
              <a:t>Southern Ocean upper free troposphere </a:t>
            </a:r>
          </a:p>
          <a:p>
            <a:pPr lvl="1"/>
            <a:r>
              <a:rPr lang="en-GB" dirty="0"/>
              <a:t>Particle evaporation in passing from cold to warm environments </a:t>
            </a:r>
          </a:p>
          <a:p>
            <a:endParaRPr lang="en-GB" dirty="0"/>
          </a:p>
          <a:p>
            <a:r>
              <a:rPr lang="en-GB" dirty="0"/>
              <a:t>"</a:t>
            </a:r>
            <a:r>
              <a:rPr lang="en-GB" dirty="0" err="1"/>
              <a:t>CLOUDy</a:t>
            </a:r>
            <a:r>
              <a:rPr lang="en-GB" dirty="0"/>
              <a:t>" experiments: </a:t>
            </a:r>
          </a:p>
          <a:p>
            <a:pPr lvl="1"/>
            <a:r>
              <a:rPr lang="en-GB" dirty="0"/>
              <a:t>Effect of aerosol charge on cloud microphysics (aerosol scavenging) </a:t>
            </a:r>
          </a:p>
          <a:p>
            <a:pPr lvl="1"/>
            <a:r>
              <a:rPr lang="en-GB" dirty="0"/>
              <a:t>Asian monsoon ice nucleation from HNO3-H2SO4-NH3 particles </a:t>
            </a:r>
          </a:p>
          <a:p>
            <a:pPr lvl="1"/>
            <a:r>
              <a:rPr lang="en-GB" dirty="0"/>
              <a:t>Transport of vapours to the upper free troposphere: release of NH3 (and other dissolved vapours) upon supercooled droplet freezing or evaporation </a:t>
            </a:r>
          </a:p>
          <a:p>
            <a:endParaRPr lang="en-GB" dirty="0"/>
          </a:p>
          <a:p>
            <a:r>
              <a:rPr lang="en-GB" dirty="0"/>
              <a:t>Parameterise CLOUD measurements for global climate models, and evaluate the impact on present and future climates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F013-DC49-0683-16D4-E84F4D7A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394CE-2352-6BCA-D336-47AB3863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Earth’s temperature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5299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collaboration &amp; Finland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948138" y="1145572"/>
          <a:ext cx="6061314" cy="529642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004702">
                  <a:extLst>
                    <a:ext uri="{9D8B030D-6E8A-4147-A177-3AD203B41FA5}">
                      <a16:colId xmlns:a16="http://schemas.microsoft.com/office/drawing/2014/main" val="3302417860"/>
                    </a:ext>
                  </a:extLst>
                </a:gridCol>
                <a:gridCol w="5056612">
                  <a:extLst>
                    <a:ext uri="{9D8B030D-6E8A-4147-A177-3AD203B41FA5}">
                      <a16:colId xmlns:a16="http://schemas.microsoft.com/office/drawing/2014/main" val="1871517951"/>
                    </a:ext>
                  </a:extLst>
                </a:gridCol>
              </a:tblGrid>
              <a:tr h="1554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>
                          <a:effectLst/>
                        </a:rPr>
                        <a:t>Country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dirty="0">
                          <a:effectLst/>
                        </a:rPr>
                        <a:t>Institution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794841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European Organization for Nuclear Research (CERN), Geneva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465387"/>
                  </a:ext>
                </a:extLst>
              </a:tr>
              <a:tr h="26895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Austria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Innsbruck, Institute for Ion and Applied Physics, Innsbruck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1225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University of Vienna, Faculty of Physics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9415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Cyprus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The Cyprus Institute, Climate &amp; Atmosphere Research Center, Nicosia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087881"/>
                  </a:ext>
                </a:extLst>
              </a:tr>
              <a:tr h="168095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Estonia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Tartu, Laboratory of Environmental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90047"/>
                  </a:ext>
                </a:extLst>
              </a:tr>
              <a:tr h="121920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Finnish Meteorological Institute, Helsinki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260239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Helsinki Institute of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1622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Eastern Finland, Department of Applied Physics, Kuopio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310335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Helsinki, Department of Physics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09651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Germany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Goethe University Frankfurt, Institute for Atm. and Env. Sciences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042063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Karlsruhe Institute of Technology, Institute for Meteorology and Climate Research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462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Leibniz Institute for Tropospheric Research, Leipzig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872333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Max-Planck Institute for Chemistry, Department of Atmospheric Chemistry, Mainz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268805"/>
                  </a:ext>
                </a:extLst>
              </a:tr>
              <a:tr h="268952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Portugal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Lisbon, Department of Physics and University of Beira Interior, Covilha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581402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Sweden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Stockholm, Department of Applied Environmental Science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86656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Paul Scherrer Institute, Laboratory of Atmospheric Chemistry, </a:t>
                      </a:r>
                      <a:r>
                        <a:rPr lang="en-GB" sz="1000" u="none" strike="noStrike" dirty="0" err="1">
                          <a:effectLst/>
                        </a:rPr>
                        <a:t>Villigen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46585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United States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California Institute of Technology, Div. of Chemistry and Chemical Eng., Pasadena, 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48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Carnegie Mellon University, Department of Chemical Eng., Pittsburgh, PA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561141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Aerodyne Research Inc., Billerica, MA with Tofwerk AG, Thun, 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71409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Colorado, Dep. of Chemistry and Biochemistry &amp; CIRES, Boulder, CO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70285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1705" y="1110477"/>
            <a:ext cx="2814955" cy="4693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20 </a:t>
            </a:r>
            <a:r>
              <a:rPr lang="en-US" dirty="0"/>
              <a:t>  i</a:t>
            </a:r>
            <a:r>
              <a:rPr lang="en-US" sz="1600" dirty="0"/>
              <a:t>nstitutions from</a:t>
            </a:r>
          </a:p>
          <a:p>
            <a:r>
              <a:rPr lang="en-GB" sz="1600" dirty="0"/>
              <a:t>9     countries with</a:t>
            </a:r>
          </a:p>
          <a:p>
            <a:r>
              <a:rPr lang="en-GB" sz="1600" dirty="0"/>
              <a:t>150 contributing </a:t>
            </a:r>
            <a:br>
              <a:rPr lang="en-GB" sz="1600" dirty="0"/>
            </a:br>
            <a:r>
              <a:rPr lang="en-GB" sz="1600" dirty="0"/>
              <a:t>       scientists and</a:t>
            </a:r>
            <a:br>
              <a:rPr lang="en-GB" sz="1600" dirty="0"/>
            </a:br>
            <a:r>
              <a:rPr lang="en-GB" sz="1600" dirty="0"/>
              <a:t>       technical staff.</a:t>
            </a:r>
          </a:p>
          <a:p>
            <a:endParaRPr lang="en-US" sz="1100" dirty="0"/>
          </a:p>
          <a:p>
            <a:r>
              <a:rPr lang="en-US" sz="1600" dirty="0"/>
              <a:t>Finnish institutes and scientists are centrally involved in CLOUD since the beginning: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State-of-the-art measurement instruments, operated at CLOUD.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Contributions to scientific studies and publications, </a:t>
            </a:r>
            <a:br>
              <a:rPr lang="en-US" sz="1400" dirty="0"/>
            </a:br>
            <a:r>
              <a:rPr lang="en-US" sz="1400" dirty="0"/>
              <a:t>in lead role in many of them.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Essential links to field measurements done in Finland and elsewhere.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3150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59A3F-5601-8E5B-7167-1849E8E0F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4756"/>
            <a:ext cx="8229600" cy="498622"/>
          </a:xfrm>
        </p:spPr>
        <p:txBody>
          <a:bodyPr/>
          <a:lstStyle/>
          <a:p>
            <a:r>
              <a:rPr lang="fr-FR" sz="2400" dirty="0"/>
              <a:t>Young </a:t>
            </a:r>
            <a:r>
              <a:rPr lang="fr-FR" sz="2400" dirty="0" err="1"/>
              <a:t>scientists</a:t>
            </a:r>
            <a:r>
              <a:rPr lang="fr-FR" sz="2400" dirty="0"/>
              <a:t> are central at CLOUD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0BDB-0FC2-A2A6-B070-4BCA772B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206B3E-C702-D1F6-2C2B-29EAA1F5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90A3DA-16B6-5EF1-9714-B4BFEAE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2816" y="1462761"/>
            <a:ext cx="5578598" cy="43284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C39-B3B5-04B7-83A4-EE3911FFA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2" y="1576137"/>
            <a:ext cx="3441461" cy="452596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Some of them are financed by</a:t>
            </a:r>
          </a:p>
          <a:p>
            <a:pPr marL="0" indent="0">
              <a:buNone/>
            </a:pPr>
            <a:r>
              <a:rPr lang="en-US" sz="1800" dirty="0"/>
              <a:t>EU Horizon Europe Marie Curie Doctoral Network: “CLOUD-DOC</a:t>
            </a:r>
            <a:r>
              <a:rPr lang="en-US" dirty="0"/>
              <a:t>”</a:t>
            </a:r>
          </a:p>
          <a:p>
            <a:pPr marL="182563" indent="-182563"/>
            <a:r>
              <a:rPr lang="en-GB" sz="1600" dirty="0"/>
              <a:t>12 PhD students </a:t>
            </a:r>
            <a:br>
              <a:rPr lang="en-GB" sz="1600" dirty="0"/>
            </a:br>
            <a:r>
              <a:rPr lang="en-GB" sz="1600" dirty="0"/>
              <a:t>at 12 CLOUD institutes (Frankfurt, CERN, Helsinki, Stockholm, </a:t>
            </a:r>
            <a:r>
              <a:rPr lang="en-GB" sz="1600" dirty="0" err="1"/>
              <a:t>Ionicon</a:t>
            </a:r>
            <a:r>
              <a:rPr lang="en-GB" sz="1600" dirty="0"/>
              <a:t>, </a:t>
            </a:r>
            <a:r>
              <a:rPr lang="en-GB" sz="1600" dirty="0" err="1"/>
              <a:t>Tropos</a:t>
            </a:r>
            <a:r>
              <a:rPr lang="en-GB" sz="1600" dirty="0"/>
              <a:t>, Cyprus Inst., Tartu, Vienna, </a:t>
            </a:r>
            <a:br>
              <a:rPr lang="en-GB" sz="1600" dirty="0"/>
            </a:br>
            <a:r>
              <a:rPr lang="en-GB" sz="1600" dirty="0"/>
              <a:t>KIT, PSI, </a:t>
            </a:r>
            <a:r>
              <a:rPr lang="en-GB" sz="1600" dirty="0" err="1"/>
              <a:t>Tofwerk</a:t>
            </a:r>
            <a:r>
              <a:rPr lang="en-GB" sz="1600" dirty="0"/>
              <a:t>) </a:t>
            </a:r>
          </a:p>
          <a:p>
            <a:pPr marL="182563" indent="-182563"/>
            <a:r>
              <a:rPr lang="en-GB" sz="1600" dirty="0"/>
              <a:t>1Sep22-31Aug26 (2.7M€)</a:t>
            </a:r>
          </a:p>
        </p:txBody>
      </p:sp>
    </p:spTree>
    <p:extLst>
      <p:ext uri="{BB962C8B-B14F-4D97-AF65-F5344CB8AC3E}">
        <p14:creationId xmlns:p14="http://schemas.microsoft.com/office/powerpoint/2010/main" val="21636944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5CF6F-F242-AA5A-8989-613E7083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Thank you for your attention. Questions?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1CAC0C-5866-15BB-B859-FD0C5727C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2" y="954505"/>
            <a:ext cx="8133347" cy="54162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84E1-8894-1C24-8169-6899CCC0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274DE-0146-8386-8F79-C9099727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55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DEBF-980A-C14C-3169-6E705B21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8D16F-0CAE-EA48-2C0B-473C70CF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5BE84-6D0E-B620-5A86-F2ED143C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CA84A-44DA-325C-F567-9DE953FD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068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in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68" y="663977"/>
            <a:ext cx="6592285" cy="1863988"/>
          </a:xfrm>
          <a:prstGeom prst="rect">
            <a:avLst/>
          </a:prstGeom>
        </p:spPr>
      </p:pic>
      <p:sp>
        <p:nvSpPr>
          <p:cNvPr id="7" name="Content Placeholder 6"/>
          <p:cNvSpPr txBox="1">
            <a:spLocks/>
          </p:cNvSpPr>
          <p:nvPr/>
        </p:nvSpPr>
        <p:spPr>
          <a:xfrm>
            <a:off x="457200" y="2631088"/>
            <a:ext cx="8341953" cy="37337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CLOUD experiment’s scientific goals: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Settling questions on cosmic ray – aerosol – cloud – climate links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Sharpening understanding on past &amp; present aerosol – cloud radiative forcing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Understanding drivers for urban smog formation</a:t>
            </a:r>
          </a:p>
          <a:p>
            <a:pPr marL="180975" indent="-180975">
              <a:spcBef>
                <a:spcPts val="600"/>
              </a:spcBef>
              <a:buAutoNum type="arabicPeriod"/>
            </a:pPr>
            <a:endParaRPr lang="en-US" sz="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2006: Approved in CERN’s scientific program.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2007-2009: Design and construction.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2009-2019: Operation and data taking. Between beam runs continuous adaptations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to improve and broaden the experimental measurement reach of CLOUD.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2020-2022: Major upgrade as part of CERN PS East Hall renovation.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2022- : Operation and data taking.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Peer-reviewed publications (2011-2022): ~75 papers, including 10 in Nature or Science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50570" y="6500383"/>
            <a:ext cx="7642860" cy="413608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GB" sz="1400" i="1" dirty="0"/>
              <a:t>For more on CLOUD see: </a:t>
            </a:r>
            <a:r>
              <a:rPr lang="en-GB" sz="1400" i="1" dirty="0">
                <a:hlinkClick r:id="rId3"/>
              </a:rPr>
              <a:t>http://home.cern/science/experiments/cloud</a:t>
            </a:r>
            <a:r>
              <a:rPr lang="en-GB" sz="1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82190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0F7B4-0436-0E52-4B63-80AE02D4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addressed by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F1E9D-47AA-F887-F8AE-B7AF172CC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32" y="1257458"/>
            <a:ext cx="8321735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For each system of precursor vapours and ambient conditions (T, relative humidity...): </a:t>
            </a:r>
          </a:p>
          <a:p>
            <a:endParaRPr lang="en-GB" sz="1600" dirty="0"/>
          </a:p>
          <a:p>
            <a:pPr marL="182563" indent="-182563"/>
            <a:r>
              <a:rPr lang="en-GB" sz="1600" dirty="0"/>
              <a:t>What is the aerosol particle formation rate vs vapour concentrations?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is the inﬂuence of ions from galactic cosmic rays between 0 and 10 km altitude?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How fast do the particles grow from molecular (~1 nm) to CCN sizes (~50 nm)?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Which chemical compounds are involved in a) nucleation and b) growth?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are the gas-phase chemical pathways transforming volatile precursor vapours into ultra-low-volatility nucleating vapours?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86746-6D76-221C-8FCC-BDC25523D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7E2FC-4E60-F5F2-0DEB-0920957AA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52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4CEA-2CC2-4C95-370E-EF438AC22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CLOUD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AA1EF-E6AE-CF79-B7F6-057B40E6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6360"/>
            <a:ext cx="8229600" cy="4525963"/>
          </a:xfrm>
        </p:spPr>
        <p:txBody>
          <a:bodyPr/>
          <a:lstStyle/>
          <a:p>
            <a:r>
              <a:rPr lang="en-GB" dirty="0"/>
              <a:t>CLOUD is providing a mechanistic understanding of aerosol particle formation and growth for global atmospheric chemistry and climate models </a:t>
            </a:r>
          </a:p>
          <a:p>
            <a:endParaRPr lang="en-GB" dirty="0"/>
          </a:p>
          <a:p>
            <a:r>
              <a:rPr lang="en-GB" dirty="0"/>
              <a:t>This is effectively catching up with gas-phase chemical kinetics where - since more than 40 years! - laboratory experiments have provided straightforward kinetic equations that could be inserted directly into models—that is, explicit mechanisms </a:t>
            </a:r>
          </a:p>
          <a:p>
            <a:endParaRPr lang="en-GB" dirty="0"/>
          </a:p>
          <a:p>
            <a:r>
              <a:rPr lang="en-GB" dirty="0"/>
              <a:t>In the aerosol world, a similar level of ‘nucleation kinetics’ has largely been achieved through CLOUD experiments over the past 12 years - but there is still much more to do </a:t>
            </a:r>
          </a:p>
          <a:p>
            <a:endParaRPr lang="en-GB" dirty="0"/>
          </a:p>
          <a:p>
            <a:r>
              <a:rPr lang="en-GB" dirty="0"/>
              <a:t>CLOUD has transformed how aerosols are represented in global climate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6287-C8D2-BFFA-1520-D2093F77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A7676-0DFC-88E3-AFA5-E62ED8C3F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33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000FD-A2A9-8054-B166-25478804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forcings since 1750 (IPCC AR6)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5CE0-0A78-8C62-7373-ECC25972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66084"/>
            <a:ext cx="8229600" cy="760079"/>
          </a:xfrm>
        </p:spPr>
        <p:txBody>
          <a:bodyPr/>
          <a:lstStyle/>
          <a:p>
            <a:r>
              <a:rPr lang="en-GB" dirty="0"/>
              <a:t>Estimated aerosol effective radiative forcing = -(1.3±0.7) W/m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r>
              <a:rPr lang="en-GB" dirty="0"/>
              <a:t>Effective radiative forcing from CO2 = (2.1±0.3) W/m</a:t>
            </a:r>
            <a:r>
              <a:rPr lang="en-GB" baseline="30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876B-1A6C-19CB-C549-26D04F79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6FC10-EC38-CF88-817D-1D69702F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8839F-320D-9987-FE79-E531C86F4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394"/>
            <a:ext cx="9144000" cy="412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533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11" name="Shape 29"/>
          <p:cNvSpPr/>
          <p:nvPr/>
        </p:nvSpPr>
        <p:spPr>
          <a:xfrm>
            <a:off x="6131918" y="3045384"/>
            <a:ext cx="291846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100 years: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041525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65" b="933"/>
          <a:stretch/>
        </p:blipFill>
        <p:spPr>
          <a:xfrm>
            <a:off x="1115853" y="3579628"/>
            <a:ext cx="4736307" cy="3127559"/>
          </a:xfrm>
          <a:prstGeom prst="rect">
            <a:avLst/>
          </a:prstGeom>
        </p:spPr>
      </p:pic>
      <p:sp>
        <p:nvSpPr>
          <p:cNvPr id="11" name="Shape 29"/>
          <p:cNvSpPr/>
          <p:nvPr/>
        </p:nvSpPr>
        <p:spPr>
          <a:xfrm>
            <a:off x="6131918" y="2937662"/>
            <a:ext cx="291846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100 years and doubling of CO2 in atmosphere: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  <p:sp>
        <p:nvSpPr>
          <p:cNvPr id="14" name="Shape 25"/>
          <p:cNvSpPr/>
          <p:nvPr/>
        </p:nvSpPr>
        <p:spPr>
          <a:xfrm>
            <a:off x="1584981" y="3893407"/>
            <a:ext cx="1379200" cy="16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  <p:sp>
        <p:nvSpPr>
          <p:cNvPr id="15" name="Shape 27"/>
          <p:cNvSpPr/>
          <p:nvPr/>
        </p:nvSpPr>
        <p:spPr>
          <a:xfrm flipV="1">
            <a:off x="5924154" y="4221479"/>
            <a:ext cx="0" cy="441960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Shape 29"/>
          <p:cNvSpPr/>
          <p:nvPr/>
        </p:nvSpPr>
        <p:spPr>
          <a:xfrm>
            <a:off x="6131918" y="4381046"/>
            <a:ext cx="2181502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=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last Ice age.</a:t>
            </a:r>
          </a:p>
        </p:txBody>
      </p:sp>
      <p:sp>
        <p:nvSpPr>
          <p:cNvPr id="17" name="Shape 29"/>
          <p:cNvSpPr/>
          <p:nvPr/>
        </p:nvSpPr>
        <p:spPr>
          <a:xfrm>
            <a:off x="6154778" y="5941739"/>
            <a:ext cx="279110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km thick ice on Northern Europe!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93080" y="6064701"/>
            <a:ext cx="480060" cy="107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57900" y="4869004"/>
            <a:ext cx="29599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EPICA = European Project for Ice Coring in Antarctica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Ice core measurements at Russian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Antartic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base</a:t>
            </a:r>
          </a:p>
        </p:txBody>
      </p:sp>
      <p:sp>
        <p:nvSpPr>
          <p:cNvPr id="18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292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Recent major increase in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27074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</a:t>
            </a:r>
            <a:r>
              <a:rPr lang="en-GB" baseline="-25000"/>
              <a:t>2</a:t>
            </a:r>
            <a:r>
              <a:rPr lang="en-GB"/>
              <a:t> in atmosphere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402" y="935946"/>
            <a:ext cx="5693219" cy="4112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324" y="4786586"/>
            <a:ext cx="1510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</p:spTree>
    <p:extLst>
      <p:ext uri="{BB962C8B-B14F-4D97-AF65-F5344CB8AC3E}">
        <p14:creationId xmlns:p14="http://schemas.microsoft.com/office/powerpoint/2010/main" val="27438752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82" y="809359"/>
            <a:ext cx="5739262" cy="5091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not only about CO</a:t>
            </a:r>
            <a:r>
              <a:rPr lang="en-US" baseline="-25000"/>
              <a:t>2</a:t>
            </a:r>
            <a:r>
              <a:rPr lang="en-US"/>
              <a:t> !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918" y="3251923"/>
            <a:ext cx="28098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Anthropogenic aerosol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forcings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are poorly understood.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1191" y="4252582"/>
            <a:ext cx="28437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Natural part is very small.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there a missing natural forcing?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that from varying cosmic ray flux, modulated by sun?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6128061" y="3321148"/>
            <a:ext cx="185423" cy="6235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28061" y="4422672"/>
            <a:ext cx="340112" cy="11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7351" y="5953991"/>
            <a:ext cx="3287306" cy="338554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marR="0" lvl="0" indent="-2682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+ B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CLOUD experiment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 bwMode="auto">
          <a:xfrm>
            <a:off x="575415" y="5900444"/>
            <a:ext cx="3694897" cy="42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5916246" y="1000369"/>
            <a:ext cx="211815" cy="109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469"/>
            <a:ext cx="8229600" cy="675273"/>
          </a:xfrm>
        </p:spPr>
        <p:txBody>
          <a:bodyPr/>
          <a:lstStyle/>
          <a:p>
            <a:r>
              <a:rPr lang="en-US" sz="2000" dirty="0"/>
              <a:t>Original reason why CLOUD is at CERN:</a:t>
            </a:r>
            <a:br>
              <a:rPr lang="en-US" sz="2000" dirty="0"/>
            </a:br>
            <a:r>
              <a:rPr lang="en-US" sz="2000" dirty="0"/>
              <a:t>Study link from Cosmic Rays via aerosols &amp; clouds to Climate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79" y="1085620"/>
            <a:ext cx="8229600" cy="4973638"/>
          </a:xfrm>
        </p:spPr>
        <p:txBody>
          <a:bodyPr/>
          <a:lstStyle/>
          <a:p>
            <a:r>
              <a:rPr lang="en-US" dirty="0"/>
              <a:t>Numerous correlations suggest GCR-climate connection. </a:t>
            </a:r>
          </a:p>
          <a:p>
            <a:r>
              <a:rPr lang="en-US" dirty="0">
                <a:solidFill>
                  <a:srgbClr val="FF0000"/>
                </a:solidFill>
              </a:rPr>
              <a:t>But no established mechanism to explain this.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8090" y="2358237"/>
            <a:ext cx="30956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Several recent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observations,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e.g.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Eichler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ACP, 2009: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Correlation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between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GCRs and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temperature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Siberia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 glacial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ice core data.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87626" y="2179898"/>
            <a:ext cx="6846062" cy="406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03197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G:\Experiments\CLOUD\Photos\2009-05-25_Nitrogen_dewar_arrival\DSCN125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29968" cy="27052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Ultra-pure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240" t="15355" r="7815" b="17166"/>
          <a:stretch>
            <a:fillRect/>
          </a:stretch>
        </p:blipFill>
        <p:spPr bwMode="auto">
          <a:xfrm>
            <a:off x="3954753" y="3154680"/>
            <a:ext cx="502465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G:\Experiments\CLOUD\Photos\2009-08-20_general\gas supply N2 and O2 b.JPG"/>
          <p:cNvPicPr>
            <a:picLocks noChangeAspect="1" noChangeArrowheads="1"/>
          </p:cNvPicPr>
          <p:nvPr/>
        </p:nvPicPr>
        <p:blipFill>
          <a:blip r:embed="rId4" cstate="print"/>
          <a:srcRect l="1816" t="9914" r="7601" b="2214"/>
          <a:stretch>
            <a:fillRect/>
          </a:stretch>
        </p:blipFill>
        <p:spPr bwMode="auto">
          <a:xfrm>
            <a:off x="969263" y="2815389"/>
            <a:ext cx="2907793" cy="375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131" y="747523"/>
            <a:ext cx="3879893" cy="2909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1" descr="G:\Experiments\CLOUD\Photos\2009-12-11--2009-09-21_CLOUD_installation\2009-10-20-00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0" y="749071"/>
            <a:ext cx="3829748" cy="5109947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824" y="3804172"/>
            <a:ext cx="4325112" cy="2870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2429" y="3790949"/>
            <a:ext cx="2004751" cy="28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768339"/>
            <a:ext cx="5085264" cy="3813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3972" name="Picture 4" descr="G:\Experiments\CLOUD\Photos\2009-12-11--2009-09-21_CLOUD_installation\2009-11-11-02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083" y="3876675"/>
            <a:ext cx="3977915" cy="2981324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74526"/>
            <a:ext cx="2247901" cy="3800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Increase of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93338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But the climate change is not only about CO</a:t>
            </a:r>
            <a:r>
              <a:rPr lang="en-US" sz="2400" baseline="-25000" dirty="0"/>
              <a:t>2 </a:t>
            </a:r>
            <a:r>
              <a:rPr lang="en-US" sz="2400" dirty="0"/>
              <a:t>!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1451224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933070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878235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511403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528497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2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00A7-ABFE-0032-7CFE-AADFEC3C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Solar irradiation in total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EEF80D-DC8C-DB16-714D-D897552EF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505" y="947251"/>
            <a:ext cx="5053263" cy="53834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D0648-74BF-728E-6071-6FB71CFC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31B07-1358-2C22-A35A-2CBBAC37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75125-6938-52CF-CB4C-8DA92D1E0B37}"/>
              </a:ext>
            </a:extLst>
          </p:cNvPr>
          <p:cNvSpPr txBox="1"/>
          <p:nvPr/>
        </p:nvSpPr>
        <p:spPr>
          <a:xfrm>
            <a:off x="6055894" y="5927558"/>
            <a:ext cx="3088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Source Wikipedia: </a:t>
            </a:r>
            <a:br>
              <a:rPr lang="fi-FI" sz="1200" dirty="0"/>
            </a:br>
            <a:r>
              <a:rPr lang="en-GB" sz="1200" dirty="0"/>
              <a:t>William M. </a:t>
            </a:r>
            <a:r>
              <a:rPr lang="en-GB" sz="1200" dirty="0" err="1"/>
              <a:t>Connolley</a:t>
            </a:r>
            <a:r>
              <a:rPr lang="en-GB" sz="1200" dirty="0"/>
              <a:t> using HadCM3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08792-9C4C-3390-B2EF-B2FC6A84CC00}"/>
              </a:ext>
            </a:extLst>
          </p:cNvPr>
          <p:cNvSpPr txBox="1"/>
          <p:nvPr/>
        </p:nvSpPr>
        <p:spPr>
          <a:xfrm>
            <a:off x="6106232" y="1922160"/>
            <a:ext cx="234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the top of Earth’s atmosphere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8E6C1C-8C90-CEE7-D8DE-0F7A1B00D7ED}"/>
              </a:ext>
            </a:extLst>
          </p:cNvPr>
          <p:cNvSpPr txBox="1"/>
          <p:nvPr/>
        </p:nvSpPr>
        <p:spPr>
          <a:xfrm>
            <a:off x="6106231" y="4802379"/>
            <a:ext cx="2500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ground level </a:t>
            </a:r>
            <a:br>
              <a:rPr lang="fi-FI" dirty="0"/>
            </a:br>
            <a:r>
              <a:rPr lang="fi-FI" sz="1400" dirty="0"/>
              <a:t>(uses the same colour scale)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61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Effect of aerosols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945901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6465" y="5033785"/>
            <a:ext cx="8897176" cy="133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/>
            <a:r>
              <a:rPr lang="en-GB" kern="0" dirty="0">
                <a:solidFill>
                  <a:srgbClr val="0070C0"/>
                </a:solidFill>
              </a:rPr>
              <a:t>Aerosols have a cooling effect. </a:t>
            </a:r>
          </a:p>
          <a:p>
            <a:pPr marL="581025" lvl="1" indent="-180975"/>
            <a:r>
              <a:rPr lang="en-GB" sz="1400" kern="0" dirty="0"/>
              <a:t>They have counter-acted a large but poorly understood fraction of warming from greenhouse gases </a:t>
            </a:r>
          </a:p>
          <a:p>
            <a:pPr marL="581025" lvl="1" indent="-180975"/>
            <a:r>
              <a:rPr lang="en-GB" sz="1400" kern="0" dirty="0"/>
              <a:t>The uncertainty in total anthropogenic radiative forcing is dominated by aerosols </a:t>
            </a:r>
          </a:p>
          <a:p>
            <a:pPr marL="581025" lvl="1" indent="-180975"/>
            <a:r>
              <a:rPr lang="en-GB" sz="1400" kern="0" dirty="0"/>
              <a:t>Future emission reductions (e.g. SO</a:t>
            </a:r>
            <a:r>
              <a:rPr lang="en-GB" sz="1400" kern="0" baseline="-25000" dirty="0"/>
              <a:t>2</a:t>
            </a:r>
            <a:r>
              <a:rPr lang="en-GB" sz="1400" kern="0" dirty="0"/>
              <a:t>) will reduce the cooling from aerosols/clouds. But by how much?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427747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372912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006080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023174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77316E-DD0A-14E8-7884-0E5073268F49}"/>
              </a:ext>
            </a:extLst>
          </p:cNvPr>
          <p:cNvSpPr txBox="1">
            <a:spLocks/>
          </p:cNvSpPr>
          <p:nvPr/>
        </p:nvSpPr>
        <p:spPr bwMode="auto">
          <a:xfrm>
            <a:off x="2197769" y="3392316"/>
            <a:ext cx="498013" cy="34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>
              <a:buSzPct val="125000"/>
            </a:pPr>
            <a:r>
              <a:rPr lang="en-GB" sz="1600" kern="0" dirty="0">
                <a:solidFill>
                  <a:srgbClr val="0070C0"/>
                </a:solidFill>
              </a:rPr>
              <a:t> 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0402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961F9-3648-E0C4-522D-5FF2AD11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Aerosol and clouds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9EE0-41D6-CA37-F476-042F68B1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5855258"/>
            <a:ext cx="8229600" cy="367047"/>
          </a:xfrm>
        </p:spPr>
        <p:txBody>
          <a:bodyPr/>
          <a:lstStyle/>
          <a:p>
            <a:pPr marL="0" indent="0" algn="r">
              <a:buNone/>
            </a:pPr>
            <a:r>
              <a:rPr lang="en-US" sz="1600" dirty="0"/>
              <a:t>North Pacific, NASA MODIS satellite, 4 March 2009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05B38-D9B9-9251-3CEF-2A33B0D4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B3AA5-7DD2-9ECD-3768-67651D5C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4C17B-3476-A2BB-FBA2-7D9A34FED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42" y="1033263"/>
            <a:ext cx="8502316" cy="479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719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16819</TotalTime>
  <Words>3241</Words>
  <Application>Microsoft Office PowerPoint</Application>
  <PresentationFormat>On-screen Show (4:3)</PresentationFormat>
  <Paragraphs>417</Paragraphs>
  <Slides>45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Arial</vt:lpstr>
      <vt:lpstr>Arial Unicode MS</vt:lpstr>
      <vt:lpstr>Calibri</vt:lpstr>
      <vt:lpstr>GreekC</vt:lpstr>
      <vt:lpstr>Lucida Grande</vt:lpstr>
      <vt:lpstr>Palatino Linotype</vt:lpstr>
      <vt:lpstr>Verdana</vt:lpstr>
      <vt:lpstr>Wingdings</vt:lpstr>
      <vt:lpstr>Default Design</vt:lpstr>
      <vt:lpstr>1_Default Design</vt:lpstr>
      <vt:lpstr> The CLOUD experiment Cosmics Leaving Outdoor Droplets</vt:lpstr>
      <vt:lpstr>Agenda</vt:lpstr>
      <vt:lpstr>Earth’s temperature</vt:lpstr>
      <vt:lpstr>Recent major increase in CO2</vt:lpstr>
      <vt:lpstr>Increase of CO2</vt:lpstr>
      <vt:lpstr>But the climate change is not only about CO2 !</vt:lpstr>
      <vt:lpstr>Solar irradiation in total</vt:lpstr>
      <vt:lpstr>Effect of aerosols</vt:lpstr>
      <vt:lpstr>Aerosol and clouds</vt:lpstr>
      <vt:lpstr>Role of aerosols on sun’s radiative forcing</vt:lpstr>
      <vt:lpstr>PowerPoint Presentation</vt:lpstr>
      <vt:lpstr>Primary Aerosol Sources</vt:lpstr>
      <vt:lpstr>Primary vs. secondary aerosols</vt:lpstr>
      <vt:lpstr>Secondary aerosol production: Gas-to-particle conversion</vt:lpstr>
      <vt:lpstr>Cosmic rays</vt:lpstr>
      <vt:lpstr>  Solar  Cosmic ray  Climate mechanism?</vt:lpstr>
      <vt:lpstr>CLOUD</vt:lpstr>
      <vt:lpstr>CLOUD Aerosol chamber</vt:lpstr>
      <vt:lpstr>Aerosol chamber in T11</vt:lpstr>
      <vt:lpstr>CLOUD</vt:lpstr>
      <vt:lpstr>CLOUD in CERN PS East Hall</vt:lpstr>
      <vt:lpstr>CLOUD in CERN PS East Hall</vt:lpstr>
      <vt:lpstr>CLOUD measurement principle</vt:lpstr>
      <vt:lpstr>Example  from CLOUD16</vt:lpstr>
      <vt:lpstr>Each CLOUD contains many topics  (this example is from CLOUD16 run in 2023)</vt:lpstr>
      <vt:lpstr>Geographical locations of nucleation mechanisms  measured by CLOUD</vt:lpstr>
      <vt:lpstr>Latest main results</vt:lpstr>
      <vt:lpstr>Results: Improved understanding of atmospheric processes</vt:lpstr>
      <vt:lpstr>CLOUD's near-term future plans</vt:lpstr>
      <vt:lpstr>CLOUD collaboration &amp; Finland</vt:lpstr>
      <vt:lpstr>Young scientists are central at CLOUD</vt:lpstr>
      <vt:lpstr>Thank you for your attention. Questions?</vt:lpstr>
      <vt:lpstr>Spare slides</vt:lpstr>
      <vt:lpstr>CLOUD in short</vt:lpstr>
      <vt:lpstr>Key questions addressed by CLOUD</vt:lpstr>
      <vt:lpstr>Summary of CLOUD</vt:lpstr>
      <vt:lpstr>Radiative forcings since 1750 (IPCC AR6)</vt:lpstr>
      <vt:lpstr>Global surface temperature</vt:lpstr>
      <vt:lpstr>Global surface temperature</vt:lpstr>
      <vt:lpstr>CO2 in atmosphere</vt:lpstr>
      <vt:lpstr>It’s not only about CO2 !</vt:lpstr>
      <vt:lpstr>Original reason why CLOUD is at CERN: Study link from Cosmic Rays via aerosols &amp; clouds to Climate</vt:lpstr>
      <vt:lpstr>Ultra-pure air</vt:lpstr>
      <vt:lpstr>UV system</vt:lpstr>
      <vt:lpstr>HV field cage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</dc:title>
  <dc:creator>Antti Onnela</dc:creator>
  <cp:lastModifiedBy>Antti Onnela</cp:lastModifiedBy>
  <cp:revision>813</cp:revision>
  <dcterms:created xsi:type="dcterms:W3CDTF">2008-02-05T21:33:15Z</dcterms:created>
  <dcterms:modified xsi:type="dcterms:W3CDTF">2025-01-22T09:23:30Z</dcterms:modified>
</cp:coreProperties>
</file>