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63" r:id="rId2"/>
    <p:sldId id="262" r:id="rId3"/>
    <p:sldId id="292" r:id="rId4"/>
    <p:sldId id="266" r:id="rId5"/>
    <p:sldId id="283" r:id="rId6"/>
    <p:sldId id="264" r:id="rId7"/>
    <p:sldId id="273" r:id="rId8"/>
    <p:sldId id="275" r:id="rId9"/>
    <p:sldId id="265" r:id="rId10"/>
    <p:sldId id="271" r:id="rId11"/>
    <p:sldId id="272" r:id="rId12"/>
    <p:sldId id="274" r:id="rId13"/>
    <p:sldId id="267" r:id="rId14"/>
    <p:sldId id="279" r:id="rId15"/>
    <p:sldId id="281" r:id="rId16"/>
    <p:sldId id="282" r:id="rId17"/>
    <p:sldId id="286" r:id="rId18"/>
    <p:sldId id="284" r:id="rId19"/>
    <p:sldId id="287" r:id="rId20"/>
    <p:sldId id="268" r:id="rId21"/>
    <p:sldId id="285" r:id="rId22"/>
    <p:sldId id="291" r:id="rId23"/>
    <p:sldId id="288" r:id="rId24"/>
    <p:sldId id="269" r:id="rId25"/>
    <p:sldId id="270" r:id="rId26"/>
    <p:sldId id="289" r:id="rId27"/>
    <p:sldId id="290" r:id="rId28"/>
  </p:sldIdLst>
  <p:sldSz cx="9144000" cy="5143500" type="screen16x9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04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A7024"/>
    <a:srgbClr val="B17ED8"/>
    <a:srgbClr val="9EB9DA"/>
    <a:srgbClr val="55B235"/>
    <a:srgbClr val="4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960" autoAdjust="0"/>
  </p:normalViewPr>
  <p:slideViewPr>
    <p:cSldViewPr snapToObjects="1" showGuides="1">
      <p:cViewPr varScale="1">
        <p:scale>
          <a:sx n="135" d="100"/>
          <a:sy n="135" d="100"/>
        </p:scale>
        <p:origin x="126" y="462"/>
      </p:cViewPr>
      <p:guideLst>
        <p:guide orient="horz" pos="3204"/>
        <p:guide pos="2880"/>
      </p:guideLst>
    </p:cSldViewPr>
  </p:slideViewPr>
  <p:notesTextViewPr>
    <p:cViewPr>
      <p:scale>
        <a:sx n="400" d="100"/>
        <a:sy n="4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08/11/2024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273261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08/11/2024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88442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402715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1755150"/>
            <a:ext cx="7200000" cy="135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/>
              <a:t>Presentation title - line 1 - Arial 30pt - bold </a:t>
            </a:r>
            <a:r>
              <a:rPr lang="en-GB" noProof="0" dirty="0" err="1"/>
              <a:t>HiLumi</a:t>
            </a:r>
            <a:r>
              <a:rPr lang="en-GB" noProof="0" dirty="0"/>
              <a:t> dark grey - line 2</a:t>
            </a:r>
            <a:br>
              <a:rPr lang="en-GB" noProof="0" dirty="0"/>
            </a:br>
            <a:r>
              <a:rPr lang="en-GB" noProof="0" dirty="0"/>
              <a:t>line 3</a:t>
            </a:r>
            <a:br>
              <a:rPr lang="en-GB" noProof="0" dirty="0"/>
            </a:br>
            <a:r>
              <a:rPr lang="en-GB" noProof="0" dirty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3600450"/>
            <a:ext cx="6480000" cy="74295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4767263"/>
            <a:ext cx="6309000" cy="27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4424362"/>
            <a:ext cx="6480000" cy="261938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914401"/>
            <a:ext cx="7920000" cy="3680222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911424"/>
            <a:ext cx="4040188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1543050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911424"/>
            <a:ext cx="4041775" cy="47982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1543050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4767263"/>
            <a:ext cx="66270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32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342900"/>
            <a:ext cx="79200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3829050"/>
            <a:ext cx="7920000" cy="7429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4767263"/>
            <a:ext cx="65508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3486150"/>
            <a:ext cx="7918450" cy="28575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8" name="Grouper 5"/>
          <p:cNvGrpSpPr/>
          <p:nvPr userDrawn="1"/>
        </p:nvGrpSpPr>
        <p:grpSpPr>
          <a:xfrm>
            <a:off x="1447800" y="4580063"/>
            <a:ext cx="457200" cy="457200"/>
            <a:chOff x="1447800" y="458006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2" name="Image 6" descr="CERN-logo_outline.jpg"/>
          <p:cNvPicPr>
            <a:picLocks noChangeAspect="1"/>
          </p:cNvPicPr>
          <p:nvPr userDrawn="1"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031750"/>
            <a:ext cx="6440400" cy="12258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4767263"/>
            <a:ext cx="6440400" cy="270000"/>
          </a:xfrm>
        </p:spPr>
        <p:txBody>
          <a:bodyPr/>
          <a:lstStyle/>
          <a:p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3714750"/>
            <a:ext cx="6440400" cy="9144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pic>
        <p:nvPicPr>
          <p:cNvPr id="7" name="Image 6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2" y="285750"/>
            <a:ext cx="3134659" cy="1270627"/>
          </a:xfrm>
          <a:prstGeom prst="rect">
            <a:avLst/>
          </a:prstGeom>
        </p:spPr>
      </p:pic>
      <p:grpSp>
        <p:nvGrpSpPr>
          <p:cNvPr id="10" name="Grouper 9"/>
          <p:cNvGrpSpPr/>
          <p:nvPr userDrawn="1"/>
        </p:nvGrpSpPr>
        <p:grpSpPr>
          <a:xfrm>
            <a:off x="457200" y="4552950"/>
            <a:ext cx="457200" cy="457200"/>
            <a:chOff x="1447800" y="458006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47800" y="458006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4" descr="CERN-logo_outline.jpg"/>
          <p:cNvPicPr>
            <a:picLocks noChangeAspect="1"/>
          </p:cNvPicPr>
          <p:nvPr userDrawn="1"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028701"/>
            <a:ext cx="7920000" cy="355136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438400" y="4767263"/>
            <a:ext cx="60936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100">
                <a:solidFill>
                  <a:schemeClr val="accent1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4767263"/>
            <a:ext cx="360000" cy="27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ctr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Relationship Id="rId5" Type="http://schemas.openxmlformats.org/officeDocument/2006/relationships/hyperlink" Target="https://indico.cern.ch/event/1079026/contributions/4546874/" TargetMode="Externa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png"/><Relationship Id="rId7" Type="http://schemas.openxmlformats.org/officeDocument/2006/relationships/hyperlink" Target="https://indico.cern.ch/event/1079026/contributions/4546863/" TargetMode="External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7.jpeg"/><Relationship Id="rId11" Type="http://schemas.openxmlformats.org/officeDocument/2006/relationships/image" Target="../media/image31.jpeg"/><Relationship Id="rId5" Type="http://schemas.openxmlformats.org/officeDocument/2006/relationships/image" Target="../media/image26.JPG"/><Relationship Id="rId10" Type="http://schemas.openxmlformats.org/officeDocument/2006/relationships/image" Target="../media/image30.jpe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1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3.jpeg"/><Relationship Id="rId4" Type="http://schemas.openxmlformats.org/officeDocument/2006/relationships/image" Target="../media/image10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2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7.jpeg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hyperlink" Target="https://indico.cern.ch/event/806637/contributions/3573662/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15.JPG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re 17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Q1/Q3 Cold Mass at CERN</a:t>
            </a:r>
          </a:p>
        </p:txBody>
      </p:sp>
      <p:sp>
        <p:nvSpPr>
          <p:cNvPr id="19" name="Sous-titre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H. Prin</a:t>
            </a:r>
            <a:r>
              <a:rPr lang="en-GB" sz="1600" dirty="0"/>
              <a:t>, T. Bampton, N. Bourcey, N. Eyraud, S. Straarup, O. Housiaux.</a:t>
            </a:r>
            <a:endParaRPr lang="en-GB" dirty="0"/>
          </a:p>
        </p:txBody>
      </p:sp>
      <p:sp>
        <p:nvSpPr>
          <p:cNvPr id="20" name="Espace réservé du texte 19"/>
          <p:cNvSpPr>
            <a:spLocks noGrp="1"/>
          </p:cNvSpPr>
          <p:nvPr>
            <p:ph type="body" sz="quarter" idx="14"/>
          </p:nvPr>
        </p:nvSpPr>
        <p:spPr/>
        <p:txBody>
          <a:bodyPr>
            <a:normAutofit/>
          </a:bodyPr>
          <a:lstStyle/>
          <a:p>
            <a:r>
              <a:rPr lang="en-US" b="0" i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November the 13</a:t>
            </a:r>
            <a:r>
              <a:rPr lang="en-US" b="0" i="0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US" b="0" i="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2024</a:t>
            </a:r>
            <a:endParaRPr lang="en-GB" b="0" i="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190" y="4406900"/>
            <a:ext cx="613410" cy="60325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8BE3B9-7070-3078-AA96-3CD48F65DD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13kA circuit and k-mod leads splicing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8D711E-8A94-52A6-BD6A-CEB21B748A9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@Fermilab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D9D538D-712A-67B5-4232-33ACA6C24B6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/>
              <a:t>Proposal @CERN</a:t>
            </a:r>
            <a:endParaRPr lang="en-GB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E10C11A-9108-B3C2-CECA-7974F540865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1600" dirty="0"/>
              <a:t>Assuming that the MQXFA magnets are delivered to CERN with their coil leads already spliced.</a:t>
            </a:r>
          </a:p>
          <a:p>
            <a:pPr marL="179388" indent="-179388" algn="just"/>
            <a:r>
              <a:rPr lang="en-US" sz="1600" dirty="0"/>
              <a:t>Copy and used Fermilab tooling design to connect the busbars</a:t>
            </a:r>
          </a:p>
          <a:p>
            <a:pPr marL="0" indent="0">
              <a:buNone/>
            </a:pPr>
            <a:r>
              <a:rPr lang="en-US" sz="1600" dirty="0"/>
              <a:t>OR</a:t>
            </a:r>
          </a:p>
          <a:p>
            <a:pPr marL="179388" indent="-179388" algn="just"/>
            <a:r>
              <a:rPr lang="en-US" sz="1600" dirty="0"/>
              <a:t>Adapt CERN tooling reusing the CLIQ cable splicing for the k-mod leads and redesign the busbar fixed point(s)</a:t>
            </a:r>
            <a:endParaRPr lang="en-GB" sz="1600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5B5E3-D462-6F09-4CD8-EA0809D2BB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C360CFC-328C-B302-F1F5-B0AF59492292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953927"/>
            <a:ext cx="1200825" cy="160476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CAA8ECE-DE33-A6B9-4D52-CD2B3E5F49B3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01678" y="1958780"/>
            <a:ext cx="1028727" cy="1599911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506BDAFE-21E6-A911-A938-37C388F29D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74059" y="1953926"/>
            <a:ext cx="1523329" cy="16047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3A732FCF-B069-6B05-2196-102427F1C6F6}"/>
              </a:ext>
            </a:extLst>
          </p:cNvPr>
          <p:cNvSpPr txBox="1"/>
          <p:nvPr/>
        </p:nvSpPr>
        <p:spPr>
          <a:xfrm>
            <a:off x="209090" y="3762724"/>
            <a:ext cx="43816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hlinkClick r:id="rId5"/>
              </a:rPr>
              <a:t>LMQXFA </a:t>
            </a:r>
            <a:r>
              <a:rPr lang="en-GB" sz="900" dirty="0" err="1">
                <a:hlinkClick r:id="rId5"/>
              </a:rPr>
              <a:t>coldmass</a:t>
            </a:r>
            <a:r>
              <a:rPr lang="en-GB" sz="900" dirty="0">
                <a:hlinkClick r:id="rId5"/>
              </a:rPr>
              <a:t> production experience and plan </a:t>
            </a:r>
            <a:endParaRPr lang="en-GB" sz="900" dirty="0"/>
          </a:p>
          <a:p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Presented by T. Strauss during the 11</a:t>
            </a:r>
            <a:r>
              <a:rPr lang="en-GB" sz="900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LH-LHC Collaboration meeting at CERN</a:t>
            </a:r>
            <a:endParaRPr lang="en-GB" sz="900" i="1" dirty="0"/>
          </a:p>
        </p:txBody>
      </p:sp>
    </p:spTree>
    <p:extLst>
      <p:ext uri="{BB962C8B-B14F-4D97-AF65-F5344CB8AC3E}">
        <p14:creationId xmlns:p14="http://schemas.microsoft.com/office/powerpoint/2010/main" val="33362488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Picture 54">
            <a:extLst>
              <a:ext uri="{FF2B5EF4-FFF2-40B4-BE49-F238E27FC236}">
                <a16:creationId xmlns:a16="http://schemas.microsoft.com/office/drawing/2014/main" id="{8181C16E-6D01-E494-623F-763C88EDDD6C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73754" y="1627670"/>
            <a:ext cx="619816" cy="75217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2E74E114-BC3D-CBD4-1451-E962D641B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Tack welding blocks and fixed points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B650524-2C82-13CA-BE6A-DA752AF9D38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@Fermilab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14B8A09-3DFF-5D6D-1F59-D37469A450A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Proposal @CERN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7259BD5-9909-3C68-289B-C2C2B7962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04A39E6-9564-1296-213E-BB967F4CBD05}"/>
              </a:ext>
            </a:extLst>
          </p:cNvPr>
          <p:cNvGrpSpPr/>
          <p:nvPr/>
        </p:nvGrpSpPr>
        <p:grpSpPr>
          <a:xfrm>
            <a:off x="111125" y="1347615"/>
            <a:ext cx="3489059" cy="3009352"/>
            <a:chOff x="3842402" y="2877940"/>
            <a:chExt cx="5169601" cy="4458839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8AC988BE-9642-40B0-8C37-556887D7679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6222373" y="2884994"/>
              <a:ext cx="1342409" cy="1817021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0B8083F6-7598-2185-7068-2AC8EB172A4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809254" y="2877940"/>
              <a:ext cx="916863" cy="1812835"/>
            </a:xfrm>
            <a:prstGeom prst="rect">
              <a:avLst/>
            </a:prstGeom>
          </p:spPr>
        </p:pic>
        <p:pic>
          <p:nvPicPr>
            <p:cNvPr id="10" name="Picture 9" descr="Diagram, engineering drawing&#10;&#10;Description automatically generated">
              <a:extLst>
                <a:ext uri="{FF2B5EF4-FFF2-40B4-BE49-F238E27FC236}">
                  <a16:creationId xmlns:a16="http://schemas.microsoft.com/office/drawing/2014/main" id="{1510F29C-2429-2016-7AEC-C698518E8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42402" y="5148446"/>
              <a:ext cx="2557512" cy="2188333"/>
            </a:xfrm>
            <a:prstGeom prst="rect">
              <a:avLst/>
            </a:prstGeom>
          </p:spPr>
        </p:pic>
        <p:pic>
          <p:nvPicPr>
            <p:cNvPr id="11" name="Picture 10" descr="Icon&#10;&#10;Description automatically generated">
              <a:extLst>
                <a:ext uri="{FF2B5EF4-FFF2-40B4-BE49-F238E27FC236}">
                  <a16:creationId xmlns:a16="http://schemas.microsoft.com/office/drawing/2014/main" id="{EFC8A150-0543-B8B0-086C-6131BC7EE488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355166" y="2896499"/>
              <a:ext cx="1779898" cy="1779898"/>
            </a:xfrm>
            <a:prstGeom prst="rect">
              <a:avLst/>
            </a:prstGeom>
          </p:spPr>
        </p:pic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4400C5-E54A-D511-7CDE-103982779E9D}"/>
                </a:ext>
              </a:extLst>
            </p:cNvPr>
            <p:cNvSpPr txBox="1"/>
            <p:nvPr/>
          </p:nvSpPr>
          <p:spPr>
            <a:xfrm>
              <a:off x="4793416" y="4653852"/>
              <a:ext cx="655483" cy="324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rgbClr val="FF0000"/>
                  </a:solidFill>
                </a:rPr>
                <a:t>Fixed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BE1FE2F3-6C88-8A5C-77C8-D422B9F59ED5}"/>
                </a:ext>
              </a:extLst>
            </p:cNvPr>
            <p:cNvSpPr txBox="1"/>
            <p:nvPr/>
          </p:nvSpPr>
          <p:spPr>
            <a:xfrm>
              <a:off x="6283662" y="4653318"/>
              <a:ext cx="1249741" cy="324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rgbClr val="FF0000"/>
                  </a:solidFill>
                </a:rPr>
                <a:t>Wide </a:t>
              </a:r>
              <a:r>
                <a:rPr lang="en-US" sz="900" dirty="0" err="1">
                  <a:solidFill>
                    <a:srgbClr val="FF0000"/>
                  </a:solidFill>
                </a:rPr>
                <a:t>Slidding</a:t>
              </a:r>
              <a:endParaRPr lang="en-US" sz="900" dirty="0">
                <a:solidFill>
                  <a:srgbClr val="FF0000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42E021D-7C34-2AAB-40AE-0E62A87B9E1A}"/>
                </a:ext>
              </a:extLst>
            </p:cNvPr>
            <p:cNvSpPr txBox="1"/>
            <p:nvPr/>
          </p:nvSpPr>
          <p:spPr>
            <a:xfrm>
              <a:off x="7609196" y="4654718"/>
              <a:ext cx="1402807" cy="32414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900" dirty="0">
                  <a:solidFill>
                    <a:srgbClr val="FF0000"/>
                  </a:solidFill>
                </a:rPr>
                <a:t>Narrow </a:t>
              </a:r>
              <a:r>
                <a:rPr lang="en-US" sz="900" dirty="0" err="1">
                  <a:solidFill>
                    <a:srgbClr val="FF0000"/>
                  </a:solidFill>
                </a:rPr>
                <a:t>Slidding</a:t>
              </a:r>
              <a:endParaRPr lang="en-US" sz="9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6" name="TextBox 15">
            <a:extLst>
              <a:ext uri="{FF2B5EF4-FFF2-40B4-BE49-F238E27FC236}">
                <a16:creationId xmlns:a16="http://schemas.microsoft.com/office/drawing/2014/main" id="{C485569E-5150-C8CC-9B91-E43BA708F57B}"/>
              </a:ext>
            </a:extLst>
          </p:cNvPr>
          <p:cNvSpPr txBox="1"/>
          <p:nvPr/>
        </p:nvSpPr>
        <p:spPr>
          <a:xfrm>
            <a:off x="209090" y="4227934"/>
            <a:ext cx="43816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dirty="0">
                <a:hlinkClick r:id="rId7"/>
              </a:rPr>
              <a:t>LMQXFA design modification due to requirements change </a:t>
            </a:r>
            <a:endParaRPr lang="en-GB" sz="900" dirty="0"/>
          </a:p>
          <a:p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Presented by A. Vouris during the 11</a:t>
            </a:r>
            <a:r>
              <a:rPr lang="en-GB" sz="900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LH-LHC Collaboration meeting at CERN</a:t>
            </a:r>
            <a:endParaRPr lang="en-GB" sz="900" i="1" dirty="0"/>
          </a:p>
        </p:txBody>
      </p:sp>
      <p:sp>
        <p:nvSpPr>
          <p:cNvPr id="17" name="Content Placeholder 5">
            <a:extLst>
              <a:ext uri="{FF2B5EF4-FFF2-40B4-BE49-F238E27FC236}">
                <a16:creationId xmlns:a16="http://schemas.microsoft.com/office/drawing/2014/main" id="{52B1C20E-C446-1E9D-9E3E-0FBA7CD90AC6}"/>
              </a:ext>
            </a:extLst>
          </p:cNvPr>
          <p:cNvSpPr txBox="1">
            <a:spLocks/>
          </p:cNvSpPr>
          <p:nvPr/>
        </p:nvSpPr>
        <p:spPr>
          <a:xfrm>
            <a:off x="4645026" y="1203598"/>
            <a:ext cx="4041775" cy="41764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ctr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79388" indent="-179388" algn="just"/>
            <a:r>
              <a:rPr lang="en-US" sz="1200" dirty="0"/>
              <a:t>Sliding blocks: use LHCMQXFBS0030 standard MQXFB alignment block</a:t>
            </a:r>
          </a:p>
          <a:p>
            <a:pPr marL="179388" indent="-179388" algn="just"/>
            <a:endParaRPr lang="en-US" sz="1200" dirty="0"/>
          </a:p>
          <a:p>
            <a:pPr marL="179388" indent="-179388" algn="just"/>
            <a:endParaRPr lang="en-US" sz="1200" dirty="0"/>
          </a:p>
          <a:p>
            <a:pPr marL="179388" indent="-179388" algn="just"/>
            <a:endParaRPr lang="en-US" sz="1200" dirty="0"/>
          </a:p>
          <a:p>
            <a:pPr marL="179388" indent="-179388" algn="just"/>
            <a:endParaRPr lang="en-US" sz="1200" dirty="0"/>
          </a:p>
          <a:p>
            <a:pPr marL="179388" indent="-179388" algn="just"/>
            <a:r>
              <a:rPr lang="en-US" sz="1200" dirty="0"/>
              <a:t>Fixed point: see Susana’s presentation to use LHC standard MQXFB alignment block standard MQXFB fixed point inside a machined yoke plate like for P2 and P3.</a:t>
            </a:r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endParaRPr lang="en-US" sz="1200" dirty="0"/>
          </a:p>
          <a:p>
            <a:pPr marL="0" indent="0">
              <a:buNone/>
            </a:pPr>
            <a:r>
              <a:rPr lang="en-US" sz="1200" dirty="0"/>
              <a:t>OR</a:t>
            </a:r>
          </a:p>
          <a:p>
            <a:pPr marL="179388" indent="-179388" algn="just"/>
            <a:r>
              <a:rPr lang="en-US" sz="1200" dirty="0"/>
              <a:t>See next slide</a:t>
            </a:r>
            <a:endParaRPr lang="en-GB" sz="1600" dirty="0"/>
          </a:p>
        </p:txBody>
      </p:sp>
      <p:pic>
        <p:nvPicPr>
          <p:cNvPr id="49" name="Picture 48">
            <a:extLst>
              <a:ext uri="{FF2B5EF4-FFF2-40B4-BE49-F238E27FC236}">
                <a16:creationId xmlns:a16="http://schemas.microsoft.com/office/drawing/2014/main" id="{C07E0A43-E72D-DF9F-B25A-2248C379F3D2}"/>
              </a:ext>
            </a:extLst>
          </p:cNvPr>
          <p:cNvPicPr>
            <a:picLocks noChangeAspect="1"/>
          </p:cNvPicPr>
          <p:nvPr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69361" y="3021631"/>
            <a:ext cx="2713696" cy="1170061"/>
          </a:xfrm>
          <a:prstGeom prst="rect">
            <a:avLst/>
          </a:prstGeom>
        </p:spPr>
      </p:pic>
      <p:pic>
        <p:nvPicPr>
          <p:cNvPr id="50" name="Picture 49">
            <a:extLst>
              <a:ext uri="{FF2B5EF4-FFF2-40B4-BE49-F238E27FC236}">
                <a16:creationId xmlns:a16="http://schemas.microsoft.com/office/drawing/2014/main" id="{7488E1A0-514A-E1DE-3ADD-CA73A1C664AB}"/>
              </a:ext>
            </a:extLst>
          </p:cNvPr>
          <p:cNvPicPr>
            <a:picLocks noChangeAspect="1"/>
          </p:cNvPicPr>
          <p:nvPr/>
        </p:nvPicPr>
        <p:blipFill rotWithShape="1">
          <a:blip r:embed="rId9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255" r="58960" b="17600"/>
          <a:stretch/>
        </p:blipFill>
        <p:spPr>
          <a:xfrm>
            <a:off x="6968674" y="1464249"/>
            <a:ext cx="823207" cy="907006"/>
          </a:xfrm>
          <a:prstGeom prst="rect">
            <a:avLst/>
          </a:prstGeom>
        </p:spPr>
      </p:pic>
      <p:grpSp>
        <p:nvGrpSpPr>
          <p:cNvPr id="53" name="Group 52">
            <a:extLst>
              <a:ext uri="{FF2B5EF4-FFF2-40B4-BE49-F238E27FC236}">
                <a16:creationId xmlns:a16="http://schemas.microsoft.com/office/drawing/2014/main" id="{91E016FB-34D1-D5BF-B175-B2BD205318C8}"/>
              </a:ext>
            </a:extLst>
          </p:cNvPr>
          <p:cNvGrpSpPr/>
          <p:nvPr/>
        </p:nvGrpSpPr>
        <p:grpSpPr>
          <a:xfrm>
            <a:off x="5148064" y="3062834"/>
            <a:ext cx="3229844" cy="1383236"/>
            <a:chOff x="1387569" y="2967041"/>
            <a:chExt cx="4209418" cy="1802752"/>
          </a:xfrm>
        </p:grpSpPr>
        <p:pic>
          <p:nvPicPr>
            <p:cNvPr id="51" name="Picture 50" descr="A close up of a speaker&#10;&#10;Description automatically generated with low confidence">
              <a:extLst>
                <a:ext uri="{FF2B5EF4-FFF2-40B4-BE49-F238E27FC236}">
                  <a16:creationId xmlns:a16="http://schemas.microsoft.com/office/drawing/2014/main" id="{0E418B40-4E28-BB55-1CFA-D9CDFB3E8E5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 rot="5400000">
              <a:off x="3871908" y="3041961"/>
              <a:ext cx="1800000" cy="1650159"/>
            </a:xfrm>
            <a:prstGeom prst="rect">
              <a:avLst/>
            </a:prstGeom>
          </p:spPr>
        </p:pic>
        <p:pic>
          <p:nvPicPr>
            <p:cNvPr id="52" name="Picture 51" descr="A picture containing device, green, miller&#10;&#10;Description automatically generated">
              <a:extLst>
                <a:ext uri="{FF2B5EF4-FFF2-40B4-BE49-F238E27FC236}">
                  <a16:creationId xmlns:a16="http://schemas.microsoft.com/office/drawing/2014/main" id="{A97E86A4-3569-F25F-A97C-D616EA2717FF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387569" y="2969793"/>
              <a:ext cx="2400000" cy="1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808474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8EA197-3840-8B2C-A681-467C769BA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LMQXFA magnets fixing to the cold mass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84D7B5-24CE-BDA0-C6C1-15A90C23EA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50A2BF0-1225-058B-9CBC-52150FC91D4D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019" y="987575"/>
            <a:ext cx="3108821" cy="18802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1F4D552-C881-D49D-EF14-16709CDD2716}"/>
              </a:ext>
            </a:extLst>
          </p:cNvPr>
          <p:cNvSpPr txBox="1"/>
          <p:nvPr/>
        </p:nvSpPr>
        <p:spPr>
          <a:xfrm>
            <a:off x="4753926" y="662748"/>
            <a:ext cx="4327757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Additional proposals:</a:t>
            </a:r>
          </a:p>
          <a:p>
            <a:pPr algn="just"/>
            <a:endParaRPr lang="en-US" sz="12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algn="just"/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Create an anchoring between the two magnets and the backing strips using either:</a:t>
            </a:r>
          </a:p>
          <a:p>
            <a:pPr algn="just"/>
            <a:endParaRPr lang="en-US" sz="1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junction between the </a:t>
            </a:r>
            <a:r>
              <a:rPr lang="en-US" sz="1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yoke tie rods</a:t>
            </a:r>
          </a:p>
          <a:p>
            <a:pPr marL="361950" indent="-171450" algn="just">
              <a:buClr>
                <a:srgbClr val="00B050"/>
              </a:buClr>
              <a:buFont typeface="Wingdings" panose="05000000000000000000" pitchFamily="2" charset="2"/>
              <a:buChar char=""/>
            </a:pP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One unique fixed point for both magnet aligned with the cold mass fixed point to the cryostat</a:t>
            </a:r>
          </a:p>
          <a:p>
            <a:pPr marL="361950" indent="-171450" algn="just">
              <a:buClr>
                <a:srgbClr val="00B050"/>
              </a:buClr>
              <a:buFont typeface="Wingdings" panose="05000000000000000000" pitchFamily="2" charset="2"/>
              <a:buChar char=""/>
            </a:pP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No transmission of force through the end plates to the coils</a:t>
            </a:r>
          </a:p>
          <a:p>
            <a:pPr marL="361950" indent="-171450" algn="just">
              <a:buClr>
                <a:schemeClr val="accent6"/>
              </a:buClr>
              <a:buFont typeface="Wingdings" panose="05000000000000000000" pitchFamily="2" charset="2"/>
              <a:buChar char=""/>
            </a:pP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M24 tie rods might imply multiple junctions</a:t>
            </a:r>
          </a:p>
          <a:p>
            <a:pPr marL="361950" indent="-171450" algn="just">
              <a:buClr>
                <a:schemeClr val="accent6"/>
              </a:buClr>
              <a:buFont typeface="Wingdings" panose="05000000000000000000" pitchFamily="2" charset="2"/>
              <a:buChar char=""/>
            </a:pPr>
            <a:endParaRPr lang="en-US" sz="1000" i="1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171450" indent="-171450" algn="just">
              <a:buClr>
                <a:schemeClr val="accent1"/>
              </a:buClr>
              <a:buFont typeface="Wingdings" panose="05000000000000000000" pitchFamily="2" charset="2"/>
              <a:buChar char="q"/>
            </a:pPr>
            <a:endParaRPr lang="en-US" sz="105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 algn="just">
              <a:buClr>
                <a:srgbClr val="7030A0"/>
              </a:buClr>
              <a:buFont typeface="Wingdings" panose="05000000000000000000" pitchFamily="2" charset="2"/>
              <a:buChar char="q"/>
            </a:pP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junction between the </a:t>
            </a:r>
            <a:r>
              <a:rPr lang="en-US" sz="1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collar packs tie rods</a:t>
            </a:r>
          </a:p>
          <a:p>
            <a:pPr marL="361950" indent="-171450" algn="just">
              <a:buClr>
                <a:srgbClr val="00B050"/>
              </a:buClr>
              <a:buFont typeface="Wingdings" panose="05000000000000000000" pitchFamily="2" charset="2"/>
              <a:buChar char=""/>
            </a:pPr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One unique fixed point for both magnet aligned with the cold mass fixed point to the cryostat</a:t>
            </a:r>
          </a:p>
          <a:p>
            <a:pPr marL="361950" indent="-171450" algn="just">
              <a:buClr>
                <a:srgbClr val="00B050"/>
              </a:buClr>
              <a:buFont typeface="Wingdings" panose="05000000000000000000" pitchFamily="2" charset="2"/>
              <a:buChar char=""/>
            </a:pPr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M36 tie rods stiffness</a:t>
            </a:r>
          </a:p>
          <a:p>
            <a:pPr marL="361950" indent="-171450" algn="just">
              <a:buClr>
                <a:schemeClr val="accent6"/>
              </a:buClr>
              <a:buFont typeface="Arial" panose="020B0604020202020204" pitchFamily="34" charset="0"/>
              <a:buChar char="?"/>
            </a:pPr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Transmission of force through the end plates to the coils</a:t>
            </a:r>
          </a:p>
          <a:p>
            <a:pPr algn="just">
              <a:buClr>
                <a:srgbClr val="7030A0"/>
              </a:buClr>
            </a:pPr>
            <a:endParaRPr lang="en-US" sz="105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q"/>
            </a:pPr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 junction between the </a:t>
            </a:r>
            <a:r>
              <a:rPr lang="en-US" sz="12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magnet end plates on the NCS</a:t>
            </a:r>
            <a:endParaRPr lang="en-US" sz="105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361950" indent="-171450" algn="just">
              <a:buClr>
                <a:srgbClr val="00B050"/>
              </a:buClr>
              <a:buFont typeface="Wingdings" panose="05000000000000000000" pitchFamily="2" charset="2"/>
              <a:buChar char=""/>
            </a:pPr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One unique fixed point for both magnet aligned with the cold mass fixed point to the cryostat</a:t>
            </a:r>
          </a:p>
          <a:p>
            <a:pPr marL="361950" indent="-171450" algn="just">
              <a:buClr>
                <a:srgbClr val="00B050"/>
              </a:buClr>
              <a:buFont typeface="Wingdings" panose="05000000000000000000" pitchFamily="2" charset="2"/>
              <a:buChar char=""/>
            </a:pPr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Single piece, easiest to put in place</a:t>
            </a:r>
          </a:p>
          <a:p>
            <a:pPr marL="361950" indent="-171450" algn="just">
              <a:buClr>
                <a:schemeClr val="accent6"/>
              </a:buClr>
              <a:buFont typeface="Wingdings" panose="05000000000000000000" pitchFamily="2" charset="2"/>
              <a:buChar char="K"/>
            </a:pPr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Keys must be shorten</a:t>
            </a:r>
          </a:p>
          <a:p>
            <a:pPr marL="361950" indent="-171450" algn="just">
              <a:buClr>
                <a:schemeClr val="accent6"/>
              </a:buClr>
              <a:buFont typeface="Arial" panose="020B0604020202020204" pitchFamily="34" charset="0"/>
              <a:buChar char="?"/>
            </a:pPr>
            <a:r>
              <a:rPr lang="en-US" sz="105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Transmission of force through the end plates to the coils</a:t>
            </a:r>
          </a:p>
          <a:p>
            <a:pPr algn="just">
              <a:buClr>
                <a:schemeClr val="accent3"/>
              </a:buClr>
            </a:pP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4849F577-493B-A27D-6C48-3EA28E83216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84573" y="2162091"/>
            <a:ext cx="2047063" cy="2848255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CB58DCD-0600-BD0D-806E-032F3CC655A3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5687" y="2777254"/>
            <a:ext cx="1188091" cy="2134752"/>
          </a:xfrm>
          <a:prstGeom prst="rect">
            <a:avLst/>
          </a:prstGeom>
        </p:spPr>
      </p:pic>
      <p:grpSp>
        <p:nvGrpSpPr>
          <p:cNvPr id="61" name="Group 60">
            <a:extLst>
              <a:ext uri="{FF2B5EF4-FFF2-40B4-BE49-F238E27FC236}">
                <a16:creationId xmlns:a16="http://schemas.microsoft.com/office/drawing/2014/main" id="{110AF0F0-88E8-5C8F-CE7B-4AB762229C39}"/>
              </a:ext>
            </a:extLst>
          </p:cNvPr>
          <p:cNvGrpSpPr/>
          <p:nvPr/>
        </p:nvGrpSpPr>
        <p:grpSpPr>
          <a:xfrm>
            <a:off x="872942" y="2825797"/>
            <a:ext cx="3195002" cy="1952324"/>
            <a:chOff x="872942" y="2825797"/>
            <a:chExt cx="3195002" cy="1952324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B11A0293-F93B-3BF5-A761-B778D19B1F6F}"/>
                </a:ext>
              </a:extLst>
            </p:cNvPr>
            <p:cNvSpPr/>
            <p:nvPr/>
          </p:nvSpPr>
          <p:spPr>
            <a:xfrm>
              <a:off x="2843808" y="3712755"/>
              <a:ext cx="1152128" cy="120051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5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D47164B-9378-7F3A-484C-BF9521B72BE1}"/>
                </a:ext>
              </a:extLst>
            </p:cNvPr>
            <p:cNvSpPr/>
            <p:nvPr/>
          </p:nvSpPr>
          <p:spPr>
            <a:xfrm>
              <a:off x="2771800" y="3032575"/>
              <a:ext cx="1296144" cy="120051"/>
            </a:xfrm>
            <a:prstGeom prst="rect">
              <a:avLst/>
            </a:prstGeom>
            <a:gradFill>
              <a:gsLst>
                <a:gs pos="0">
                  <a:schemeClr val="accent1">
                    <a:tint val="100000"/>
                    <a:shade val="100000"/>
                    <a:satMod val="130000"/>
                    <a:alpha val="50000"/>
                  </a:schemeClr>
                </a:gs>
                <a:gs pos="100000">
                  <a:schemeClr val="accent1">
                    <a:tint val="50000"/>
                    <a:shade val="100000"/>
                    <a:satMod val="350000"/>
                    <a:alpha val="50000"/>
                  </a:schemeClr>
                </a:gs>
              </a:gsLst>
            </a:gra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0" name="Group 49">
              <a:extLst>
                <a:ext uri="{FF2B5EF4-FFF2-40B4-BE49-F238E27FC236}">
                  <a16:creationId xmlns:a16="http://schemas.microsoft.com/office/drawing/2014/main" id="{73A8D641-7581-F673-FCCA-432B55808D75}"/>
                </a:ext>
              </a:extLst>
            </p:cNvPr>
            <p:cNvGrpSpPr/>
            <p:nvPr/>
          </p:nvGrpSpPr>
          <p:grpSpPr>
            <a:xfrm>
              <a:off x="872942" y="2825797"/>
              <a:ext cx="1952324" cy="1952324"/>
              <a:chOff x="872942" y="2825797"/>
              <a:chExt cx="1952324" cy="1952324"/>
            </a:xfrm>
          </p:grpSpPr>
          <p:sp>
            <p:nvSpPr>
              <p:cNvPr id="42" name="Oval 41">
                <a:extLst>
                  <a:ext uri="{FF2B5EF4-FFF2-40B4-BE49-F238E27FC236}">
                    <a16:creationId xmlns:a16="http://schemas.microsoft.com/office/drawing/2014/main" id="{2FF745C3-D384-BEDF-FF22-120638378B49}"/>
                  </a:ext>
                </a:extLst>
              </p:cNvPr>
              <p:cNvSpPr/>
              <p:nvPr/>
            </p:nvSpPr>
            <p:spPr>
              <a:xfrm>
                <a:off x="1043608" y="3495921"/>
                <a:ext cx="144016" cy="144016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5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D372B8E2-4151-BCE7-56D5-0C56DD59FB54}"/>
                  </a:ext>
                </a:extLst>
              </p:cNvPr>
              <p:cNvSpPr/>
              <p:nvPr/>
            </p:nvSpPr>
            <p:spPr>
              <a:xfrm>
                <a:off x="1043608" y="3988800"/>
                <a:ext cx="144016" cy="144016"/>
              </a:xfrm>
              <a:prstGeom prst="ellipse">
                <a:avLst/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5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6" name="Chord 45">
                <a:extLst>
                  <a:ext uri="{FF2B5EF4-FFF2-40B4-BE49-F238E27FC236}">
                    <a16:creationId xmlns:a16="http://schemas.microsoft.com/office/drawing/2014/main" id="{15F79324-CA40-8DB1-06B5-B730FE473FFE}"/>
                  </a:ext>
                </a:extLst>
              </p:cNvPr>
              <p:cNvSpPr/>
              <p:nvPr/>
            </p:nvSpPr>
            <p:spPr>
              <a:xfrm>
                <a:off x="872942" y="2825797"/>
                <a:ext cx="1952324" cy="1952324"/>
              </a:xfrm>
              <a:prstGeom prst="chord">
                <a:avLst>
                  <a:gd name="adj1" fmla="val 8350395"/>
                  <a:gd name="adj2" fmla="val 13306256"/>
                </a:avLst>
              </a:prstGeom>
              <a:gradFill>
                <a:gsLst>
                  <a:gs pos="0">
                    <a:schemeClr val="accent1">
                      <a:tint val="100000"/>
                      <a:shade val="100000"/>
                      <a:satMod val="130000"/>
                      <a:alpha val="50000"/>
                    </a:schemeClr>
                  </a:gs>
                  <a:gs pos="100000">
                    <a:schemeClr val="accent1">
                      <a:tint val="50000"/>
                      <a:shade val="100000"/>
                      <a:satMod val="350000"/>
                      <a:alpha val="50000"/>
                    </a:schemeClr>
                  </a:gs>
                </a:gsLst>
              </a:gra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7" name="Rectangle 46">
                <a:extLst>
                  <a:ext uri="{FF2B5EF4-FFF2-40B4-BE49-F238E27FC236}">
                    <a16:creationId xmlns:a16="http://schemas.microsoft.com/office/drawing/2014/main" id="{626BEAB8-DBA5-7269-9DA7-AAFE26BED462}"/>
                  </a:ext>
                </a:extLst>
              </p:cNvPr>
              <p:cNvSpPr/>
              <p:nvPr/>
            </p:nvSpPr>
            <p:spPr>
              <a:xfrm>
                <a:off x="872942" y="3752540"/>
                <a:ext cx="120051" cy="12005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6502569-CE39-36E4-2CDF-118FA38750F7}"/>
              </a:ext>
            </a:extLst>
          </p:cNvPr>
          <p:cNvGrpSpPr/>
          <p:nvPr/>
        </p:nvGrpSpPr>
        <p:grpSpPr>
          <a:xfrm>
            <a:off x="865204" y="2890608"/>
            <a:ext cx="2802578" cy="1558887"/>
            <a:chOff x="865204" y="2890608"/>
            <a:chExt cx="2802578" cy="1558887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B5840F1-F0B9-42FE-0543-F1F683D67233}"/>
                </a:ext>
              </a:extLst>
            </p:cNvPr>
            <p:cNvSpPr/>
            <p:nvPr/>
          </p:nvSpPr>
          <p:spPr>
            <a:xfrm>
              <a:off x="3131839" y="2890608"/>
              <a:ext cx="535943" cy="161219"/>
            </a:xfrm>
            <a:prstGeom prst="rect">
              <a:avLst/>
            </a:prstGeom>
            <a:gradFill>
              <a:gsLst>
                <a:gs pos="0">
                  <a:srgbClr val="7030A0"/>
                </a:gs>
                <a:gs pos="100000">
                  <a:srgbClr val="B17ED8"/>
                </a:gs>
              </a:gsLst>
            </a:gra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DB931F0D-78F1-1651-1EC2-3036AED3BC8A}"/>
                </a:ext>
              </a:extLst>
            </p:cNvPr>
            <p:cNvSpPr/>
            <p:nvPr/>
          </p:nvSpPr>
          <p:spPr>
            <a:xfrm>
              <a:off x="3131839" y="3683411"/>
              <a:ext cx="535943" cy="161219"/>
            </a:xfrm>
            <a:prstGeom prst="rect">
              <a:avLst/>
            </a:prstGeom>
            <a:gradFill>
              <a:gsLst>
                <a:gs pos="0">
                  <a:srgbClr val="7030A0"/>
                </a:gs>
                <a:gs pos="100000">
                  <a:srgbClr val="B17ED8"/>
                </a:gs>
              </a:gsLst>
            </a:gradFill>
            <a:ln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68A7E34A-A979-EDCE-CA67-AFD081FA638E}"/>
                </a:ext>
              </a:extLst>
            </p:cNvPr>
            <p:cNvGrpSpPr/>
            <p:nvPr/>
          </p:nvGrpSpPr>
          <p:grpSpPr>
            <a:xfrm>
              <a:off x="865204" y="3161031"/>
              <a:ext cx="725771" cy="1288464"/>
              <a:chOff x="1633509" y="3161031"/>
              <a:chExt cx="725771" cy="1288464"/>
            </a:xfrm>
          </p:grpSpPr>
          <p:sp>
            <p:nvSpPr>
              <p:cNvPr id="45" name="Oval 44">
                <a:extLst>
                  <a:ext uri="{FF2B5EF4-FFF2-40B4-BE49-F238E27FC236}">
                    <a16:creationId xmlns:a16="http://schemas.microsoft.com/office/drawing/2014/main" id="{87E0DB4D-962B-C024-1D74-8413934D9AB7}"/>
                  </a:ext>
                </a:extLst>
              </p:cNvPr>
              <p:cNvSpPr/>
              <p:nvPr/>
            </p:nvSpPr>
            <p:spPr>
              <a:xfrm>
                <a:off x="2141834" y="3362416"/>
                <a:ext cx="217446" cy="217446"/>
              </a:xfrm>
              <a:prstGeom prst="ellipse">
                <a:avLst/>
              </a:prstGeom>
              <a:gradFill>
                <a:gsLst>
                  <a:gs pos="0">
                    <a:srgbClr val="7030A0">
                      <a:alpha val="50000"/>
                    </a:srgbClr>
                  </a:gs>
                  <a:gs pos="100000">
                    <a:srgbClr val="B17ED8">
                      <a:alpha val="50000"/>
                    </a:srgbClr>
                  </a:gs>
                </a:gsLst>
              </a:gradFill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8" name="Oval 47">
                <a:extLst>
                  <a:ext uri="{FF2B5EF4-FFF2-40B4-BE49-F238E27FC236}">
                    <a16:creationId xmlns:a16="http://schemas.microsoft.com/office/drawing/2014/main" id="{829A0872-A63E-9058-096B-DFBD28315D55}"/>
                  </a:ext>
                </a:extLst>
              </p:cNvPr>
              <p:cNvSpPr/>
              <p:nvPr/>
            </p:nvSpPr>
            <p:spPr>
              <a:xfrm>
                <a:off x="2141834" y="4060808"/>
                <a:ext cx="217446" cy="217446"/>
              </a:xfrm>
              <a:prstGeom prst="ellipse">
                <a:avLst/>
              </a:prstGeom>
              <a:gradFill>
                <a:gsLst>
                  <a:gs pos="0">
                    <a:srgbClr val="7030A0">
                      <a:alpha val="50000"/>
                    </a:srgbClr>
                  </a:gs>
                  <a:gs pos="100000">
                    <a:srgbClr val="B17ED8">
                      <a:alpha val="50000"/>
                    </a:srgbClr>
                  </a:gs>
                </a:gsLst>
              </a:gradFill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49" name="Chord 48">
                <a:extLst>
                  <a:ext uri="{FF2B5EF4-FFF2-40B4-BE49-F238E27FC236}">
                    <a16:creationId xmlns:a16="http://schemas.microsoft.com/office/drawing/2014/main" id="{E299C0D8-CB1C-9038-C851-55AD26F163E2}"/>
                  </a:ext>
                </a:extLst>
              </p:cNvPr>
              <p:cNvSpPr/>
              <p:nvPr/>
            </p:nvSpPr>
            <p:spPr>
              <a:xfrm>
                <a:off x="1633509" y="3161031"/>
                <a:ext cx="634618" cy="1288464"/>
              </a:xfrm>
              <a:custGeom>
                <a:avLst/>
                <a:gdLst>
                  <a:gd name="connsiteX0" fmla="*/ 237510 w 1952324"/>
                  <a:gd name="connsiteY0" fmla="*/ 1614351 h 1952324"/>
                  <a:gd name="connsiteX1" fmla="*/ 248127 w 1952324"/>
                  <a:gd name="connsiteY1" fmla="*/ 325887 h 1952324"/>
                  <a:gd name="connsiteX2" fmla="*/ 237510 w 1952324"/>
                  <a:gd name="connsiteY2" fmla="*/ 1614351 h 1952324"/>
                  <a:gd name="connsiteX0" fmla="*/ 237510 w 248127"/>
                  <a:gd name="connsiteY0" fmla="*/ 1288464 h 1288464"/>
                  <a:gd name="connsiteX1" fmla="*/ 248127 w 248127"/>
                  <a:gd name="connsiteY1" fmla="*/ 0 h 1288464"/>
                  <a:gd name="connsiteX2" fmla="*/ 244051 w 248127"/>
                  <a:gd name="connsiteY2" fmla="*/ 340529 h 1288464"/>
                  <a:gd name="connsiteX3" fmla="*/ 237510 w 248127"/>
                  <a:gd name="connsiteY3" fmla="*/ 1288464 h 1288464"/>
                  <a:gd name="connsiteX0" fmla="*/ 237510 w 248127"/>
                  <a:gd name="connsiteY0" fmla="*/ 1288464 h 1341654"/>
                  <a:gd name="connsiteX1" fmla="*/ 248127 w 248127"/>
                  <a:gd name="connsiteY1" fmla="*/ 0 h 1341654"/>
                  <a:gd name="connsiteX2" fmla="*/ 244051 w 248127"/>
                  <a:gd name="connsiteY2" fmla="*/ 340529 h 1341654"/>
                  <a:gd name="connsiteX3" fmla="*/ 244052 w 248127"/>
                  <a:gd name="connsiteY3" fmla="*/ 1021566 h 1341654"/>
                  <a:gd name="connsiteX4" fmla="*/ 237510 w 248127"/>
                  <a:gd name="connsiteY4" fmla="*/ 1288464 h 1341654"/>
                  <a:gd name="connsiteX0" fmla="*/ 237510 w 634579"/>
                  <a:gd name="connsiteY0" fmla="*/ 1288464 h 1352983"/>
                  <a:gd name="connsiteX1" fmla="*/ 248127 w 634579"/>
                  <a:gd name="connsiteY1" fmla="*/ 0 h 1352983"/>
                  <a:gd name="connsiteX2" fmla="*/ 244051 w 634579"/>
                  <a:gd name="connsiteY2" fmla="*/ 340529 h 1352983"/>
                  <a:gd name="connsiteX3" fmla="*/ 634577 w 634579"/>
                  <a:gd name="connsiteY3" fmla="*/ 1097766 h 1352983"/>
                  <a:gd name="connsiteX4" fmla="*/ 237510 w 634579"/>
                  <a:gd name="connsiteY4" fmla="*/ 1288464 h 1352983"/>
                  <a:gd name="connsiteX0" fmla="*/ 237510 w 634579"/>
                  <a:gd name="connsiteY0" fmla="*/ 1288464 h 1341940"/>
                  <a:gd name="connsiteX1" fmla="*/ 248127 w 634579"/>
                  <a:gd name="connsiteY1" fmla="*/ 0 h 1341940"/>
                  <a:gd name="connsiteX2" fmla="*/ 244051 w 634579"/>
                  <a:gd name="connsiteY2" fmla="*/ 340529 h 1341940"/>
                  <a:gd name="connsiteX3" fmla="*/ 634577 w 634579"/>
                  <a:gd name="connsiteY3" fmla="*/ 1097766 h 1341940"/>
                  <a:gd name="connsiteX4" fmla="*/ 237510 w 634579"/>
                  <a:gd name="connsiteY4" fmla="*/ 1288464 h 1341940"/>
                  <a:gd name="connsiteX0" fmla="*/ 237510 w 634579"/>
                  <a:gd name="connsiteY0" fmla="*/ 1288464 h 1288464"/>
                  <a:gd name="connsiteX1" fmla="*/ 248127 w 634579"/>
                  <a:gd name="connsiteY1" fmla="*/ 0 h 1288464"/>
                  <a:gd name="connsiteX2" fmla="*/ 244051 w 634579"/>
                  <a:gd name="connsiteY2" fmla="*/ 340529 h 1288464"/>
                  <a:gd name="connsiteX3" fmla="*/ 634577 w 634579"/>
                  <a:gd name="connsiteY3" fmla="*/ 1097766 h 1288464"/>
                  <a:gd name="connsiteX4" fmla="*/ 237510 w 634579"/>
                  <a:gd name="connsiteY4" fmla="*/ 1288464 h 1288464"/>
                  <a:gd name="connsiteX0" fmla="*/ 237510 w 634618"/>
                  <a:gd name="connsiteY0" fmla="*/ 1288464 h 1288464"/>
                  <a:gd name="connsiteX1" fmla="*/ 248127 w 634618"/>
                  <a:gd name="connsiteY1" fmla="*/ 0 h 1288464"/>
                  <a:gd name="connsiteX2" fmla="*/ 615526 w 634618"/>
                  <a:gd name="connsiteY2" fmla="*/ 197654 h 1288464"/>
                  <a:gd name="connsiteX3" fmla="*/ 634577 w 634618"/>
                  <a:gd name="connsiteY3" fmla="*/ 1097766 h 1288464"/>
                  <a:gd name="connsiteX4" fmla="*/ 237510 w 634618"/>
                  <a:gd name="connsiteY4" fmla="*/ 1288464 h 1288464"/>
                  <a:gd name="connsiteX0" fmla="*/ 237510 w 634618"/>
                  <a:gd name="connsiteY0" fmla="*/ 1288464 h 1288464"/>
                  <a:gd name="connsiteX1" fmla="*/ 248127 w 634618"/>
                  <a:gd name="connsiteY1" fmla="*/ 0 h 1288464"/>
                  <a:gd name="connsiteX2" fmla="*/ 615526 w 634618"/>
                  <a:gd name="connsiteY2" fmla="*/ 197654 h 1288464"/>
                  <a:gd name="connsiteX3" fmla="*/ 634577 w 634618"/>
                  <a:gd name="connsiteY3" fmla="*/ 1097766 h 1288464"/>
                  <a:gd name="connsiteX4" fmla="*/ 237510 w 634618"/>
                  <a:gd name="connsiteY4" fmla="*/ 1288464 h 1288464"/>
                  <a:gd name="connsiteX0" fmla="*/ 237510 w 634618"/>
                  <a:gd name="connsiteY0" fmla="*/ 1288464 h 1288464"/>
                  <a:gd name="connsiteX1" fmla="*/ 248127 w 634618"/>
                  <a:gd name="connsiteY1" fmla="*/ 0 h 1288464"/>
                  <a:gd name="connsiteX2" fmla="*/ 615526 w 634618"/>
                  <a:gd name="connsiteY2" fmla="*/ 197654 h 1288464"/>
                  <a:gd name="connsiteX3" fmla="*/ 634577 w 634618"/>
                  <a:gd name="connsiteY3" fmla="*/ 1097766 h 1288464"/>
                  <a:gd name="connsiteX4" fmla="*/ 237510 w 634618"/>
                  <a:gd name="connsiteY4" fmla="*/ 1288464 h 1288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4618" h="1288464">
                    <a:moveTo>
                      <a:pt x="237510" y="1288464"/>
                    </a:moveTo>
                    <a:cubicBezTo>
                      <a:pt x="-83167" y="917306"/>
                      <a:pt x="-78623" y="365824"/>
                      <a:pt x="248127" y="0"/>
                    </a:cubicBezTo>
                    <a:cubicBezTo>
                      <a:pt x="618243" y="201616"/>
                      <a:pt x="245410" y="-6344"/>
                      <a:pt x="615526" y="197654"/>
                    </a:cubicBezTo>
                    <a:cubicBezTo>
                      <a:pt x="614847" y="367915"/>
                      <a:pt x="635667" y="939777"/>
                      <a:pt x="634577" y="1097766"/>
                    </a:cubicBezTo>
                    <a:cubicBezTo>
                      <a:pt x="469181" y="1174793"/>
                      <a:pt x="636881" y="1103918"/>
                      <a:pt x="237510" y="1288464"/>
                    </a:cubicBezTo>
                    <a:close/>
                  </a:path>
                </a:pathLst>
              </a:custGeom>
              <a:gradFill>
                <a:gsLst>
                  <a:gs pos="0">
                    <a:srgbClr val="7030A0">
                      <a:alpha val="50000"/>
                    </a:srgbClr>
                  </a:gs>
                  <a:gs pos="100000">
                    <a:srgbClr val="B17ED8">
                      <a:alpha val="50000"/>
                    </a:srgbClr>
                  </a:gs>
                </a:gsLst>
              </a:gradFill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 dirty="0"/>
              </a:p>
            </p:txBody>
          </p:sp>
          <p:sp>
            <p:nvSpPr>
              <p:cNvPr id="51" name="Rectangle 50">
                <a:extLst>
                  <a:ext uri="{FF2B5EF4-FFF2-40B4-BE49-F238E27FC236}">
                    <a16:creationId xmlns:a16="http://schemas.microsoft.com/office/drawing/2014/main" id="{409C534C-15DF-7C4C-B2B0-1A14908B9F6C}"/>
                  </a:ext>
                </a:extLst>
              </p:cNvPr>
              <p:cNvSpPr/>
              <p:nvPr/>
            </p:nvSpPr>
            <p:spPr>
              <a:xfrm>
                <a:off x="1638230" y="3752540"/>
                <a:ext cx="120051" cy="120051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rgbClr val="7030A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EF80A360-8E6A-1153-1B70-17E9587DD62A}"/>
              </a:ext>
            </a:extLst>
          </p:cNvPr>
          <p:cNvGrpSpPr/>
          <p:nvPr/>
        </p:nvGrpSpPr>
        <p:grpSpPr>
          <a:xfrm>
            <a:off x="862187" y="3161031"/>
            <a:ext cx="3081023" cy="930355"/>
            <a:chOff x="861632" y="3161031"/>
            <a:chExt cx="3081023" cy="930355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09FE001-BD5E-4813-CDC9-6C375C20E925}"/>
                </a:ext>
              </a:extLst>
            </p:cNvPr>
            <p:cNvSpPr/>
            <p:nvPr/>
          </p:nvSpPr>
          <p:spPr>
            <a:xfrm>
              <a:off x="2873554" y="3161031"/>
              <a:ext cx="1069101" cy="505518"/>
            </a:xfrm>
            <a:prstGeom prst="rect">
              <a:avLst/>
            </a:prstGeom>
            <a:gradFill>
              <a:gsLst>
                <a:gs pos="0">
                  <a:schemeClr val="accent6">
                    <a:tint val="100000"/>
                    <a:shade val="100000"/>
                    <a:satMod val="130000"/>
                    <a:alpha val="50000"/>
                  </a:schemeClr>
                </a:gs>
                <a:gs pos="100000">
                  <a:schemeClr val="accent6">
                    <a:tint val="50000"/>
                    <a:shade val="100000"/>
                    <a:satMod val="350000"/>
                    <a:alpha val="50000"/>
                  </a:schemeClr>
                </a:gs>
              </a:gsLst>
            </a:gra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BA555AD6-FF60-E27E-0BAF-716F94AF6AEB}"/>
                </a:ext>
              </a:extLst>
            </p:cNvPr>
            <p:cNvSpPr/>
            <p:nvPr/>
          </p:nvSpPr>
          <p:spPr>
            <a:xfrm>
              <a:off x="3363806" y="3373941"/>
              <a:ext cx="72008" cy="72008"/>
            </a:xfrm>
            <a:prstGeom prst="ellipse">
              <a:avLst/>
            </a:prstGeom>
            <a:solidFill>
              <a:schemeClr val="bg1"/>
            </a:solidFill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53" name="Group 52">
              <a:extLst>
                <a:ext uri="{FF2B5EF4-FFF2-40B4-BE49-F238E27FC236}">
                  <a16:creationId xmlns:a16="http://schemas.microsoft.com/office/drawing/2014/main" id="{171D264A-7479-84FB-C6A2-05DF92DB2021}"/>
                </a:ext>
              </a:extLst>
            </p:cNvPr>
            <p:cNvGrpSpPr/>
            <p:nvPr/>
          </p:nvGrpSpPr>
          <p:grpSpPr>
            <a:xfrm>
              <a:off x="861632" y="3552975"/>
              <a:ext cx="460152" cy="538411"/>
              <a:chOff x="1862000" y="3556279"/>
              <a:chExt cx="460152" cy="538411"/>
            </a:xfrm>
          </p:grpSpPr>
          <p:sp>
            <p:nvSpPr>
              <p:cNvPr id="56" name="Chord 48">
                <a:extLst>
                  <a:ext uri="{FF2B5EF4-FFF2-40B4-BE49-F238E27FC236}">
                    <a16:creationId xmlns:a16="http://schemas.microsoft.com/office/drawing/2014/main" id="{0E260E95-EE03-60D5-765E-E214ED88DBB0}"/>
                  </a:ext>
                </a:extLst>
              </p:cNvPr>
              <p:cNvSpPr/>
              <p:nvPr/>
            </p:nvSpPr>
            <p:spPr>
              <a:xfrm>
                <a:off x="1862000" y="3556279"/>
                <a:ext cx="460152" cy="538411"/>
              </a:xfrm>
              <a:custGeom>
                <a:avLst/>
                <a:gdLst>
                  <a:gd name="connsiteX0" fmla="*/ 237510 w 1952324"/>
                  <a:gd name="connsiteY0" fmla="*/ 1614351 h 1952324"/>
                  <a:gd name="connsiteX1" fmla="*/ 248127 w 1952324"/>
                  <a:gd name="connsiteY1" fmla="*/ 325887 h 1952324"/>
                  <a:gd name="connsiteX2" fmla="*/ 237510 w 1952324"/>
                  <a:gd name="connsiteY2" fmla="*/ 1614351 h 1952324"/>
                  <a:gd name="connsiteX0" fmla="*/ 237510 w 248127"/>
                  <a:gd name="connsiteY0" fmla="*/ 1288464 h 1288464"/>
                  <a:gd name="connsiteX1" fmla="*/ 248127 w 248127"/>
                  <a:gd name="connsiteY1" fmla="*/ 0 h 1288464"/>
                  <a:gd name="connsiteX2" fmla="*/ 244051 w 248127"/>
                  <a:gd name="connsiteY2" fmla="*/ 340529 h 1288464"/>
                  <a:gd name="connsiteX3" fmla="*/ 237510 w 248127"/>
                  <a:gd name="connsiteY3" fmla="*/ 1288464 h 1288464"/>
                  <a:gd name="connsiteX0" fmla="*/ 237510 w 248127"/>
                  <a:gd name="connsiteY0" fmla="*/ 1288464 h 1341654"/>
                  <a:gd name="connsiteX1" fmla="*/ 248127 w 248127"/>
                  <a:gd name="connsiteY1" fmla="*/ 0 h 1341654"/>
                  <a:gd name="connsiteX2" fmla="*/ 244051 w 248127"/>
                  <a:gd name="connsiteY2" fmla="*/ 340529 h 1341654"/>
                  <a:gd name="connsiteX3" fmla="*/ 244052 w 248127"/>
                  <a:gd name="connsiteY3" fmla="*/ 1021566 h 1341654"/>
                  <a:gd name="connsiteX4" fmla="*/ 237510 w 248127"/>
                  <a:gd name="connsiteY4" fmla="*/ 1288464 h 1341654"/>
                  <a:gd name="connsiteX0" fmla="*/ 237510 w 634579"/>
                  <a:gd name="connsiteY0" fmla="*/ 1288464 h 1352983"/>
                  <a:gd name="connsiteX1" fmla="*/ 248127 w 634579"/>
                  <a:gd name="connsiteY1" fmla="*/ 0 h 1352983"/>
                  <a:gd name="connsiteX2" fmla="*/ 244051 w 634579"/>
                  <a:gd name="connsiteY2" fmla="*/ 340529 h 1352983"/>
                  <a:gd name="connsiteX3" fmla="*/ 634577 w 634579"/>
                  <a:gd name="connsiteY3" fmla="*/ 1097766 h 1352983"/>
                  <a:gd name="connsiteX4" fmla="*/ 237510 w 634579"/>
                  <a:gd name="connsiteY4" fmla="*/ 1288464 h 1352983"/>
                  <a:gd name="connsiteX0" fmla="*/ 237510 w 634579"/>
                  <a:gd name="connsiteY0" fmla="*/ 1288464 h 1341940"/>
                  <a:gd name="connsiteX1" fmla="*/ 248127 w 634579"/>
                  <a:gd name="connsiteY1" fmla="*/ 0 h 1341940"/>
                  <a:gd name="connsiteX2" fmla="*/ 244051 w 634579"/>
                  <a:gd name="connsiteY2" fmla="*/ 340529 h 1341940"/>
                  <a:gd name="connsiteX3" fmla="*/ 634577 w 634579"/>
                  <a:gd name="connsiteY3" fmla="*/ 1097766 h 1341940"/>
                  <a:gd name="connsiteX4" fmla="*/ 237510 w 634579"/>
                  <a:gd name="connsiteY4" fmla="*/ 1288464 h 1341940"/>
                  <a:gd name="connsiteX0" fmla="*/ 237510 w 634579"/>
                  <a:gd name="connsiteY0" fmla="*/ 1288464 h 1288464"/>
                  <a:gd name="connsiteX1" fmla="*/ 248127 w 634579"/>
                  <a:gd name="connsiteY1" fmla="*/ 0 h 1288464"/>
                  <a:gd name="connsiteX2" fmla="*/ 244051 w 634579"/>
                  <a:gd name="connsiteY2" fmla="*/ 340529 h 1288464"/>
                  <a:gd name="connsiteX3" fmla="*/ 634577 w 634579"/>
                  <a:gd name="connsiteY3" fmla="*/ 1097766 h 1288464"/>
                  <a:gd name="connsiteX4" fmla="*/ 237510 w 634579"/>
                  <a:gd name="connsiteY4" fmla="*/ 1288464 h 1288464"/>
                  <a:gd name="connsiteX0" fmla="*/ 237510 w 634618"/>
                  <a:gd name="connsiteY0" fmla="*/ 1288464 h 1288464"/>
                  <a:gd name="connsiteX1" fmla="*/ 248127 w 634618"/>
                  <a:gd name="connsiteY1" fmla="*/ 0 h 1288464"/>
                  <a:gd name="connsiteX2" fmla="*/ 615526 w 634618"/>
                  <a:gd name="connsiteY2" fmla="*/ 197654 h 1288464"/>
                  <a:gd name="connsiteX3" fmla="*/ 634577 w 634618"/>
                  <a:gd name="connsiteY3" fmla="*/ 1097766 h 1288464"/>
                  <a:gd name="connsiteX4" fmla="*/ 237510 w 634618"/>
                  <a:gd name="connsiteY4" fmla="*/ 1288464 h 1288464"/>
                  <a:gd name="connsiteX0" fmla="*/ 237510 w 634618"/>
                  <a:gd name="connsiteY0" fmla="*/ 1288464 h 1288464"/>
                  <a:gd name="connsiteX1" fmla="*/ 248127 w 634618"/>
                  <a:gd name="connsiteY1" fmla="*/ 0 h 1288464"/>
                  <a:gd name="connsiteX2" fmla="*/ 615526 w 634618"/>
                  <a:gd name="connsiteY2" fmla="*/ 197654 h 1288464"/>
                  <a:gd name="connsiteX3" fmla="*/ 634577 w 634618"/>
                  <a:gd name="connsiteY3" fmla="*/ 1097766 h 1288464"/>
                  <a:gd name="connsiteX4" fmla="*/ 237510 w 634618"/>
                  <a:gd name="connsiteY4" fmla="*/ 1288464 h 1288464"/>
                  <a:gd name="connsiteX0" fmla="*/ 237510 w 634618"/>
                  <a:gd name="connsiteY0" fmla="*/ 1288464 h 1288464"/>
                  <a:gd name="connsiteX1" fmla="*/ 248127 w 634618"/>
                  <a:gd name="connsiteY1" fmla="*/ 0 h 1288464"/>
                  <a:gd name="connsiteX2" fmla="*/ 615526 w 634618"/>
                  <a:gd name="connsiteY2" fmla="*/ 197654 h 1288464"/>
                  <a:gd name="connsiteX3" fmla="*/ 634577 w 634618"/>
                  <a:gd name="connsiteY3" fmla="*/ 1097766 h 1288464"/>
                  <a:gd name="connsiteX4" fmla="*/ 237510 w 634618"/>
                  <a:gd name="connsiteY4" fmla="*/ 1288464 h 1288464"/>
                  <a:gd name="connsiteX0" fmla="*/ 237510 w 634581"/>
                  <a:gd name="connsiteY0" fmla="*/ 1288464 h 1288464"/>
                  <a:gd name="connsiteX1" fmla="*/ 248127 w 634581"/>
                  <a:gd name="connsiteY1" fmla="*/ 0 h 1288464"/>
                  <a:gd name="connsiteX2" fmla="*/ 458364 w 634581"/>
                  <a:gd name="connsiteY2" fmla="*/ 321479 h 1288464"/>
                  <a:gd name="connsiteX3" fmla="*/ 634577 w 634581"/>
                  <a:gd name="connsiteY3" fmla="*/ 1097766 h 1288464"/>
                  <a:gd name="connsiteX4" fmla="*/ 237510 w 634581"/>
                  <a:gd name="connsiteY4" fmla="*/ 1288464 h 1288464"/>
                  <a:gd name="connsiteX0" fmla="*/ 237510 w 460929"/>
                  <a:gd name="connsiteY0" fmla="*/ 1288464 h 1288464"/>
                  <a:gd name="connsiteX1" fmla="*/ 248127 w 460929"/>
                  <a:gd name="connsiteY1" fmla="*/ 0 h 1288464"/>
                  <a:gd name="connsiteX2" fmla="*/ 458364 w 460929"/>
                  <a:gd name="connsiteY2" fmla="*/ 321479 h 1288464"/>
                  <a:gd name="connsiteX3" fmla="*/ 460746 w 460929"/>
                  <a:gd name="connsiteY3" fmla="*/ 902503 h 1288464"/>
                  <a:gd name="connsiteX4" fmla="*/ 237510 w 460929"/>
                  <a:gd name="connsiteY4" fmla="*/ 1288464 h 1288464"/>
                  <a:gd name="connsiteX0" fmla="*/ 237510 w 461110"/>
                  <a:gd name="connsiteY0" fmla="*/ 1288464 h 1288464"/>
                  <a:gd name="connsiteX1" fmla="*/ 248127 w 461110"/>
                  <a:gd name="connsiteY1" fmla="*/ 0 h 1288464"/>
                  <a:gd name="connsiteX2" fmla="*/ 460745 w 461110"/>
                  <a:gd name="connsiteY2" fmla="*/ 400060 h 1288464"/>
                  <a:gd name="connsiteX3" fmla="*/ 460746 w 461110"/>
                  <a:gd name="connsiteY3" fmla="*/ 902503 h 1288464"/>
                  <a:gd name="connsiteX4" fmla="*/ 237510 w 461110"/>
                  <a:gd name="connsiteY4" fmla="*/ 1288464 h 1288464"/>
                  <a:gd name="connsiteX0" fmla="*/ 163736 w 577836"/>
                  <a:gd name="connsiteY0" fmla="*/ 933658 h 933658"/>
                  <a:gd name="connsiteX1" fmla="*/ 364853 w 577836"/>
                  <a:gd name="connsiteY1" fmla="*/ 0 h 933658"/>
                  <a:gd name="connsiteX2" fmla="*/ 577471 w 577836"/>
                  <a:gd name="connsiteY2" fmla="*/ 400060 h 933658"/>
                  <a:gd name="connsiteX3" fmla="*/ 577472 w 577836"/>
                  <a:gd name="connsiteY3" fmla="*/ 902503 h 933658"/>
                  <a:gd name="connsiteX4" fmla="*/ 163736 w 577836"/>
                  <a:gd name="connsiteY4" fmla="*/ 933658 h 933658"/>
                  <a:gd name="connsiteX0" fmla="*/ 163736 w 577836"/>
                  <a:gd name="connsiteY0" fmla="*/ 933658 h 938992"/>
                  <a:gd name="connsiteX1" fmla="*/ 364853 w 577836"/>
                  <a:gd name="connsiteY1" fmla="*/ 0 h 938992"/>
                  <a:gd name="connsiteX2" fmla="*/ 577471 w 577836"/>
                  <a:gd name="connsiteY2" fmla="*/ 400060 h 938992"/>
                  <a:gd name="connsiteX3" fmla="*/ 577472 w 577836"/>
                  <a:gd name="connsiteY3" fmla="*/ 902503 h 938992"/>
                  <a:gd name="connsiteX4" fmla="*/ 163736 w 577836"/>
                  <a:gd name="connsiteY4" fmla="*/ 933658 h 938992"/>
                  <a:gd name="connsiteX0" fmla="*/ 163736 w 577836"/>
                  <a:gd name="connsiteY0" fmla="*/ 933658 h 933658"/>
                  <a:gd name="connsiteX1" fmla="*/ 364853 w 577836"/>
                  <a:gd name="connsiteY1" fmla="*/ 0 h 933658"/>
                  <a:gd name="connsiteX2" fmla="*/ 577471 w 577836"/>
                  <a:gd name="connsiteY2" fmla="*/ 400060 h 933658"/>
                  <a:gd name="connsiteX3" fmla="*/ 577472 w 577836"/>
                  <a:gd name="connsiteY3" fmla="*/ 902503 h 933658"/>
                  <a:gd name="connsiteX4" fmla="*/ 163736 w 577836"/>
                  <a:gd name="connsiteY4" fmla="*/ 933658 h 933658"/>
                  <a:gd name="connsiteX0" fmla="*/ 244646 w 658746"/>
                  <a:gd name="connsiteY0" fmla="*/ 597219 h 597219"/>
                  <a:gd name="connsiteX1" fmla="*/ 240976 w 658746"/>
                  <a:gd name="connsiteY1" fmla="*/ 27892 h 597219"/>
                  <a:gd name="connsiteX2" fmla="*/ 658381 w 658746"/>
                  <a:gd name="connsiteY2" fmla="*/ 63621 h 597219"/>
                  <a:gd name="connsiteX3" fmla="*/ 658382 w 658746"/>
                  <a:gd name="connsiteY3" fmla="*/ 566064 h 597219"/>
                  <a:gd name="connsiteX4" fmla="*/ 244646 w 658746"/>
                  <a:gd name="connsiteY4" fmla="*/ 597219 h 597219"/>
                  <a:gd name="connsiteX0" fmla="*/ 244646 w 846402"/>
                  <a:gd name="connsiteY0" fmla="*/ 569327 h 569327"/>
                  <a:gd name="connsiteX1" fmla="*/ 240976 w 846402"/>
                  <a:gd name="connsiteY1" fmla="*/ 0 h 569327"/>
                  <a:gd name="connsiteX2" fmla="*/ 658381 w 846402"/>
                  <a:gd name="connsiteY2" fmla="*/ 35729 h 569327"/>
                  <a:gd name="connsiteX3" fmla="*/ 658382 w 846402"/>
                  <a:gd name="connsiteY3" fmla="*/ 538172 h 569327"/>
                  <a:gd name="connsiteX4" fmla="*/ 244646 w 846402"/>
                  <a:gd name="connsiteY4" fmla="*/ 569327 h 569327"/>
                  <a:gd name="connsiteX0" fmla="*/ 250773 w 696552"/>
                  <a:gd name="connsiteY0" fmla="*/ 549922 h 549922"/>
                  <a:gd name="connsiteX1" fmla="*/ 235197 w 696552"/>
                  <a:gd name="connsiteY1" fmla="*/ 11551 h 549922"/>
                  <a:gd name="connsiteX2" fmla="*/ 664508 w 696552"/>
                  <a:gd name="connsiteY2" fmla="*/ 16324 h 549922"/>
                  <a:gd name="connsiteX3" fmla="*/ 664509 w 696552"/>
                  <a:gd name="connsiteY3" fmla="*/ 518767 h 549922"/>
                  <a:gd name="connsiteX4" fmla="*/ 250773 w 696552"/>
                  <a:gd name="connsiteY4" fmla="*/ 549922 h 549922"/>
                  <a:gd name="connsiteX0" fmla="*/ 250773 w 696552"/>
                  <a:gd name="connsiteY0" fmla="*/ 572634 h 572634"/>
                  <a:gd name="connsiteX1" fmla="*/ 235197 w 696552"/>
                  <a:gd name="connsiteY1" fmla="*/ 34263 h 572634"/>
                  <a:gd name="connsiteX2" fmla="*/ 664508 w 696552"/>
                  <a:gd name="connsiteY2" fmla="*/ 39036 h 572634"/>
                  <a:gd name="connsiteX3" fmla="*/ 664509 w 696552"/>
                  <a:gd name="connsiteY3" fmla="*/ 541479 h 572634"/>
                  <a:gd name="connsiteX4" fmla="*/ 250773 w 696552"/>
                  <a:gd name="connsiteY4" fmla="*/ 572634 h 572634"/>
                  <a:gd name="connsiteX0" fmla="*/ 175760 w 621539"/>
                  <a:gd name="connsiteY0" fmla="*/ 572634 h 572634"/>
                  <a:gd name="connsiteX1" fmla="*/ 160184 w 621539"/>
                  <a:gd name="connsiteY1" fmla="*/ 34263 h 572634"/>
                  <a:gd name="connsiteX2" fmla="*/ 589495 w 621539"/>
                  <a:gd name="connsiteY2" fmla="*/ 39036 h 572634"/>
                  <a:gd name="connsiteX3" fmla="*/ 589496 w 621539"/>
                  <a:gd name="connsiteY3" fmla="*/ 541479 h 572634"/>
                  <a:gd name="connsiteX4" fmla="*/ 175760 w 621539"/>
                  <a:gd name="connsiteY4" fmla="*/ 572634 h 572634"/>
                  <a:gd name="connsiteX0" fmla="*/ 74581 w 520360"/>
                  <a:gd name="connsiteY0" fmla="*/ 572634 h 572634"/>
                  <a:gd name="connsiteX1" fmla="*/ 59005 w 520360"/>
                  <a:gd name="connsiteY1" fmla="*/ 34263 h 572634"/>
                  <a:gd name="connsiteX2" fmla="*/ 488316 w 520360"/>
                  <a:gd name="connsiteY2" fmla="*/ 39036 h 572634"/>
                  <a:gd name="connsiteX3" fmla="*/ 488317 w 520360"/>
                  <a:gd name="connsiteY3" fmla="*/ 541479 h 572634"/>
                  <a:gd name="connsiteX4" fmla="*/ 74581 w 520360"/>
                  <a:gd name="connsiteY4" fmla="*/ 572634 h 572634"/>
                  <a:gd name="connsiteX0" fmla="*/ 46314 w 492093"/>
                  <a:gd name="connsiteY0" fmla="*/ 572634 h 572634"/>
                  <a:gd name="connsiteX1" fmla="*/ 30738 w 492093"/>
                  <a:gd name="connsiteY1" fmla="*/ 34263 h 572634"/>
                  <a:gd name="connsiteX2" fmla="*/ 460049 w 492093"/>
                  <a:gd name="connsiteY2" fmla="*/ 39036 h 572634"/>
                  <a:gd name="connsiteX3" fmla="*/ 460050 w 492093"/>
                  <a:gd name="connsiteY3" fmla="*/ 541479 h 572634"/>
                  <a:gd name="connsiteX4" fmla="*/ 46314 w 492093"/>
                  <a:gd name="connsiteY4" fmla="*/ 572634 h 572634"/>
                  <a:gd name="connsiteX0" fmla="*/ 46314 w 649784"/>
                  <a:gd name="connsiteY0" fmla="*/ 538466 h 538466"/>
                  <a:gd name="connsiteX1" fmla="*/ 30738 w 649784"/>
                  <a:gd name="connsiteY1" fmla="*/ 95 h 538466"/>
                  <a:gd name="connsiteX2" fmla="*/ 460049 w 649784"/>
                  <a:gd name="connsiteY2" fmla="*/ 4868 h 538466"/>
                  <a:gd name="connsiteX3" fmla="*/ 460050 w 649784"/>
                  <a:gd name="connsiteY3" fmla="*/ 507311 h 538466"/>
                  <a:gd name="connsiteX4" fmla="*/ 46314 w 649784"/>
                  <a:gd name="connsiteY4" fmla="*/ 538466 h 538466"/>
                  <a:gd name="connsiteX0" fmla="*/ 46314 w 461951"/>
                  <a:gd name="connsiteY0" fmla="*/ 740866 h 740866"/>
                  <a:gd name="connsiteX1" fmla="*/ 30738 w 461951"/>
                  <a:gd name="connsiteY1" fmla="*/ 202495 h 740866"/>
                  <a:gd name="connsiteX2" fmla="*/ 460049 w 461951"/>
                  <a:gd name="connsiteY2" fmla="*/ 207268 h 740866"/>
                  <a:gd name="connsiteX3" fmla="*/ 460050 w 461951"/>
                  <a:gd name="connsiteY3" fmla="*/ 709711 h 740866"/>
                  <a:gd name="connsiteX4" fmla="*/ 46314 w 461951"/>
                  <a:gd name="connsiteY4" fmla="*/ 740866 h 740866"/>
                  <a:gd name="connsiteX0" fmla="*/ 46314 w 461951"/>
                  <a:gd name="connsiteY0" fmla="*/ 740866 h 740866"/>
                  <a:gd name="connsiteX1" fmla="*/ 30738 w 461951"/>
                  <a:gd name="connsiteY1" fmla="*/ 202495 h 740866"/>
                  <a:gd name="connsiteX2" fmla="*/ 460049 w 461951"/>
                  <a:gd name="connsiteY2" fmla="*/ 207268 h 740866"/>
                  <a:gd name="connsiteX3" fmla="*/ 460050 w 461951"/>
                  <a:gd name="connsiteY3" fmla="*/ 709711 h 740866"/>
                  <a:gd name="connsiteX4" fmla="*/ 46314 w 461951"/>
                  <a:gd name="connsiteY4" fmla="*/ 740866 h 740866"/>
                  <a:gd name="connsiteX0" fmla="*/ 46314 w 649783"/>
                  <a:gd name="connsiteY0" fmla="*/ 538411 h 538411"/>
                  <a:gd name="connsiteX1" fmla="*/ 30738 w 649783"/>
                  <a:gd name="connsiteY1" fmla="*/ 40 h 538411"/>
                  <a:gd name="connsiteX2" fmla="*/ 460049 w 649783"/>
                  <a:gd name="connsiteY2" fmla="*/ 4813 h 538411"/>
                  <a:gd name="connsiteX3" fmla="*/ 460050 w 649783"/>
                  <a:gd name="connsiteY3" fmla="*/ 507256 h 538411"/>
                  <a:gd name="connsiteX4" fmla="*/ 46314 w 649783"/>
                  <a:gd name="connsiteY4" fmla="*/ 538411 h 538411"/>
                  <a:gd name="connsiteX0" fmla="*/ 46314 w 649783"/>
                  <a:gd name="connsiteY0" fmla="*/ 538411 h 538411"/>
                  <a:gd name="connsiteX1" fmla="*/ 30738 w 649783"/>
                  <a:gd name="connsiteY1" fmla="*/ 40 h 538411"/>
                  <a:gd name="connsiteX2" fmla="*/ 460049 w 649783"/>
                  <a:gd name="connsiteY2" fmla="*/ 4813 h 538411"/>
                  <a:gd name="connsiteX3" fmla="*/ 460050 w 649783"/>
                  <a:gd name="connsiteY3" fmla="*/ 507256 h 538411"/>
                  <a:gd name="connsiteX4" fmla="*/ 46314 w 649783"/>
                  <a:gd name="connsiteY4" fmla="*/ 538411 h 538411"/>
                  <a:gd name="connsiteX0" fmla="*/ 46314 w 649783"/>
                  <a:gd name="connsiteY0" fmla="*/ 538411 h 538411"/>
                  <a:gd name="connsiteX1" fmla="*/ 30738 w 649783"/>
                  <a:gd name="connsiteY1" fmla="*/ 40 h 538411"/>
                  <a:gd name="connsiteX2" fmla="*/ 460049 w 649783"/>
                  <a:gd name="connsiteY2" fmla="*/ 4813 h 538411"/>
                  <a:gd name="connsiteX3" fmla="*/ 460050 w 649783"/>
                  <a:gd name="connsiteY3" fmla="*/ 507256 h 538411"/>
                  <a:gd name="connsiteX4" fmla="*/ 46314 w 649783"/>
                  <a:gd name="connsiteY4" fmla="*/ 538411 h 538411"/>
                  <a:gd name="connsiteX0" fmla="*/ 46314 w 460152"/>
                  <a:gd name="connsiteY0" fmla="*/ 538411 h 538411"/>
                  <a:gd name="connsiteX1" fmla="*/ 30738 w 460152"/>
                  <a:gd name="connsiteY1" fmla="*/ 40 h 538411"/>
                  <a:gd name="connsiteX2" fmla="*/ 460049 w 460152"/>
                  <a:gd name="connsiteY2" fmla="*/ 4813 h 538411"/>
                  <a:gd name="connsiteX3" fmla="*/ 460050 w 460152"/>
                  <a:gd name="connsiteY3" fmla="*/ 507256 h 538411"/>
                  <a:gd name="connsiteX4" fmla="*/ 46314 w 460152"/>
                  <a:gd name="connsiteY4" fmla="*/ 538411 h 538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0152" h="538411">
                    <a:moveTo>
                      <a:pt x="46314" y="538411"/>
                    </a:moveTo>
                    <a:cubicBezTo>
                      <a:pt x="-12426" y="360134"/>
                      <a:pt x="-12643" y="165839"/>
                      <a:pt x="30738" y="40"/>
                    </a:cubicBezTo>
                    <a:cubicBezTo>
                      <a:pt x="460385" y="-750"/>
                      <a:pt x="33692" y="10764"/>
                      <a:pt x="460049" y="4813"/>
                    </a:cubicBezTo>
                    <a:cubicBezTo>
                      <a:pt x="453019" y="503687"/>
                      <a:pt x="461140" y="349267"/>
                      <a:pt x="460050" y="507256"/>
                    </a:cubicBezTo>
                    <a:cubicBezTo>
                      <a:pt x="49386" y="543802"/>
                      <a:pt x="462354" y="511027"/>
                      <a:pt x="46314" y="538411"/>
                    </a:cubicBezTo>
                    <a:close/>
                  </a:path>
                </a:pathLst>
              </a:custGeom>
              <a:gradFill>
                <a:gsLst>
                  <a:gs pos="0">
                    <a:schemeClr val="accent6">
                      <a:tint val="100000"/>
                      <a:shade val="100000"/>
                      <a:satMod val="130000"/>
                      <a:alpha val="50000"/>
                    </a:schemeClr>
                  </a:gs>
                  <a:gs pos="100000">
                    <a:schemeClr val="accent6">
                      <a:tint val="50000"/>
                      <a:shade val="100000"/>
                      <a:satMod val="350000"/>
                      <a:alpha val="50000"/>
                    </a:schemeClr>
                  </a:gs>
                </a:gsLst>
              </a:gra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57" name="Rectangle 56">
                <a:extLst>
                  <a:ext uri="{FF2B5EF4-FFF2-40B4-BE49-F238E27FC236}">
                    <a16:creationId xmlns:a16="http://schemas.microsoft.com/office/drawing/2014/main" id="{E969C0ED-8B23-F859-84C2-B4E58F4A5607}"/>
                  </a:ext>
                </a:extLst>
              </p:cNvPr>
              <p:cNvSpPr/>
              <p:nvPr/>
            </p:nvSpPr>
            <p:spPr>
              <a:xfrm>
                <a:off x="1866025" y="3752540"/>
                <a:ext cx="120051" cy="120051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1">
                <a:schemeClr val="accent6"/>
              </a:lnRef>
              <a:fillRef idx="3">
                <a:schemeClr val="accent6"/>
              </a:fillRef>
              <a:effectRef idx="2">
                <a:schemeClr val="accent6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</p:grp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F0DD494-8452-8148-8395-B8B2AF1A7CF8}"/>
              </a:ext>
            </a:extLst>
          </p:cNvPr>
          <p:cNvCxnSpPr>
            <a:cxnSpLocks/>
          </p:cNvCxnSpPr>
          <p:nvPr/>
        </p:nvCxnSpPr>
        <p:spPr>
          <a:xfrm flipH="1" flipV="1">
            <a:off x="1763688" y="1799155"/>
            <a:ext cx="1147494" cy="532081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11035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1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"/>
                            </p:stCondLst>
                            <p:childTnLst>
                              <p:par>
                                <p:cTn id="5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9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9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000"/>
                            </p:stCondLst>
                            <p:childTnLst>
                              <p:par>
                                <p:cTn id="7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12FDF4-5A98-70D3-D07C-F615C9D4E9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22454DE-9B9F-DC4F-9611-2B181EABE96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37080F6-1622-4D16-8BF1-56965271844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5318ACF-7C14-15CD-3086-7FF2041969B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9C0CC45-E3DD-AAA8-20A1-08AD2FC5883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7C8FF8-0F68-9AFD-9B75-C10531158A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DDBB899F-FD29-3D9C-09EB-D2D26B9901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494" y="0"/>
            <a:ext cx="7311012" cy="5143500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1DA109B-2D58-EF4D-776A-B404B05D53B9}"/>
              </a:ext>
            </a:extLst>
          </p:cNvPr>
          <p:cNvSpPr/>
          <p:nvPr/>
        </p:nvSpPr>
        <p:spPr>
          <a:xfrm>
            <a:off x="1619672" y="1627670"/>
            <a:ext cx="720080" cy="390066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17C6B64C-1DB1-48F6-B269-E06878ED3391}"/>
              </a:ext>
            </a:extLst>
          </p:cNvPr>
          <p:cNvSpPr/>
          <p:nvPr/>
        </p:nvSpPr>
        <p:spPr>
          <a:xfrm>
            <a:off x="2915816" y="4311483"/>
            <a:ext cx="720080" cy="390066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464B78FE-A386-D854-B580-5BFC0D6C63D2}"/>
              </a:ext>
            </a:extLst>
          </p:cNvPr>
          <p:cNvSpPr/>
          <p:nvPr/>
        </p:nvSpPr>
        <p:spPr>
          <a:xfrm>
            <a:off x="4571790" y="4311483"/>
            <a:ext cx="720080" cy="390066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0C4DA056-6D56-46B8-8318-4776E9F6B33C}"/>
              </a:ext>
            </a:extLst>
          </p:cNvPr>
          <p:cNvSpPr/>
          <p:nvPr/>
        </p:nvSpPr>
        <p:spPr>
          <a:xfrm>
            <a:off x="3635896" y="1635646"/>
            <a:ext cx="934728" cy="390066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927B3A3-5C29-498C-B752-E9052AD0AD7D}"/>
              </a:ext>
            </a:extLst>
          </p:cNvPr>
          <p:cNvSpPr/>
          <p:nvPr/>
        </p:nvSpPr>
        <p:spPr>
          <a:xfrm>
            <a:off x="5436096" y="1635646"/>
            <a:ext cx="720080" cy="390066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0141321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9A05AABC-E333-07C9-11D0-786B17B5046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91188" y="1521354"/>
            <a:ext cx="2550918" cy="2900908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61645579-4DB2-AE10-31FD-A3B1A13CE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Shell bevel design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78F93-34FD-9E81-A3D3-B81CB6FDD0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@Fermilab</a:t>
            </a:r>
            <a:endParaRPr lang="en-GB" dirty="0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9ED7280F-A6E3-A311-234D-DBD64BAFCA9F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0" y="1340790"/>
            <a:ext cx="2817083" cy="1670082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9970CA-2F10-964E-F20E-1EA68B506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@CERN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43B57E-74CE-D9A9-193D-CE08F1EFB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E7D922-FC2F-E219-304A-D0F8898E20D2}"/>
              </a:ext>
            </a:extLst>
          </p:cNvPr>
          <p:cNvSpPr/>
          <p:nvPr/>
        </p:nvSpPr>
        <p:spPr>
          <a:xfrm>
            <a:off x="2275550" y="1311610"/>
            <a:ext cx="712274" cy="71426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39158F5-CE93-32B0-85A9-93B4E0DC3FBF}"/>
              </a:ext>
            </a:extLst>
          </p:cNvPr>
          <p:cNvSpPr txBox="1"/>
          <p:nvPr/>
        </p:nvSpPr>
        <p:spPr>
          <a:xfrm>
            <a:off x="947965" y="2116909"/>
            <a:ext cx="7713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3"/>
                </a:solidFill>
              </a:rPr>
              <a:t>966.8mm</a:t>
            </a:r>
            <a:endParaRPr lang="en-GB" sz="1100" dirty="0">
              <a:solidFill>
                <a:schemeClr val="accent3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C6A77879-8DDC-3CD1-241E-D4A09141FBF3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68438" y="1711854"/>
            <a:ext cx="4591794" cy="3381584"/>
          </a:xfrm>
          <a:prstGeom prst="rect">
            <a:avLst/>
          </a:prstGeom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302808EE-5CB5-1D00-9C35-B82573295B3E}"/>
              </a:ext>
            </a:extLst>
          </p:cNvPr>
          <p:cNvSpPr/>
          <p:nvPr/>
        </p:nvSpPr>
        <p:spPr>
          <a:xfrm>
            <a:off x="4571266" y="4545133"/>
            <a:ext cx="2088966" cy="598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EB49D7B-E7A9-195A-E309-41DB531BFDE5}"/>
              </a:ext>
            </a:extLst>
          </p:cNvPr>
          <p:cNvSpPr txBox="1"/>
          <p:nvPr/>
        </p:nvSpPr>
        <p:spPr>
          <a:xfrm>
            <a:off x="1732981" y="1259744"/>
            <a:ext cx="148149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LHCLMQXFAS0002</a:t>
            </a:r>
            <a:endParaRPr lang="en-GB" sz="11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122068E-1A1D-203B-C786-59126344D2FE}"/>
              </a:ext>
            </a:extLst>
          </p:cNvPr>
          <p:cNvSpPr txBox="1"/>
          <p:nvPr/>
        </p:nvSpPr>
        <p:spPr>
          <a:xfrm>
            <a:off x="5919484" y="1252507"/>
            <a:ext cx="14574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LHCLMQXF_S0001</a:t>
            </a:r>
            <a:endParaRPr lang="en-GB" sz="1100" b="1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4068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645579-4DB2-AE10-31FD-A3B1A13CE4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Backing strip design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478F93-34FD-9E81-A3D3-B81CB6FDD0E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@Fermilab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B9970CA-2F10-964E-F20E-1EA68B5060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@CERN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A43B57E-74CE-D9A9-193D-CE08F1EFB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2E7D922-FC2F-E219-304A-D0F8898E20D2}"/>
              </a:ext>
            </a:extLst>
          </p:cNvPr>
          <p:cNvSpPr/>
          <p:nvPr/>
        </p:nvSpPr>
        <p:spPr>
          <a:xfrm>
            <a:off x="3563888" y="1311610"/>
            <a:ext cx="933500" cy="93610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6" name="Content Placeholder 15">
            <a:extLst>
              <a:ext uri="{FF2B5EF4-FFF2-40B4-BE49-F238E27FC236}">
                <a16:creationId xmlns:a16="http://schemas.microsoft.com/office/drawing/2014/main" id="{B1B430BB-5B52-9DB6-E289-252FB76237A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0248" y="1543051"/>
            <a:ext cx="3263640" cy="2540868"/>
          </a:xfrm>
        </p:spPr>
      </p:pic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EB4AAB05-B28E-1B08-C452-BD8B5A5D708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5553604" y="2067696"/>
            <a:ext cx="1713345" cy="2189904"/>
          </a:xfrm>
        </p:spPr>
      </p:pic>
      <p:pic>
        <p:nvPicPr>
          <p:cNvPr id="18" name="Content Placeholder 15">
            <a:extLst>
              <a:ext uri="{FF2B5EF4-FFF2-40B4-BE49-F238E27FC236}">
                <a16:creationId xmlns:a16="http://schemas.microsoft.com/office/drawing/2014/main" id="{324EBB3E-AEC1-AB0D-7B0B-E6D0857A1D16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57307" b="-65986"/>
          <a:stretch/>
        </p:blipFill>
        <p:spPr>
          <a:xfrm>
            <a:off x="2651333" y="1816559"/>
            <a:ext cx="3263640" cy="2540868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239158F5-CE93-32B0-85A9-93B4E0DC3FBF}"/>
              </a:ext>
            </a:extLst>
          </p:cNvPr>
          <p:cNvSpPr txBox="1"/>
          <p:nvPr/>
        </p:nvSpPr>
        <p:spPr>
          <a:xfrm>
            <a:off x="978539" y="2045794"/>
            <a:ext cx="49725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3"/>
                </a:solidFill>
              </a:rPr>
              <a:t>3mm</a:t>
            </a:r>
            <a:endParaRPr lang="en-GB" sz="1100" dirty="0">
              <a:solidFill>
                <a:schemeClr val="accent3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1C24DC1-ADF8-9289-B2A1-AE4D976B46FD}"/>
              </a:ext>
            </a:extLst>
          </p:cNvPr>
          <p:cNvSpPr txBox="1"/>
          <p:nvPr/>
        </p:nvSpPr>
        <p:spPr>
          <a:xfrm>
            <a:off x="743595" y="1685754"/>
            <a:ext cx="6142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3"/>
                </a:solidFill>
              </a:rPr>
              <a:t>3.2mm</a:t>
            </a:r>
            <a:endParaRPr lang="en-GB" sz="1100" dirty="0">
              <a:solidFill>
                <a:schemeClr val="accent3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482696A-E390-9C08-6FE8-71A223062479}"/>
              </a:ext>
            </a:extLst>
          </p:cNvPr>
          <p:cNvSpPr txBox="1"/>
          <p:nvPr/>
        </p:nvSpPr>
        <p:spPr>
          <a:xfrm>
            <a:off x="469272" y="3363838"/>
            <a:ext cx="57579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dirty="0">
                <a:solidFill>
                  <a:schemeClr val="accent3"/>
                </a:solidFill>
              </a:rPr>
              <a:t>24mm</a:t>
            </a:r>
            <a:endParaRPr lang="en-GB" sz="1100" dirty="0"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2013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78DD95-109E-D57E-4AC9-08E068BA9B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Lifting beam and cold mass rotation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92F4D4-243F-0EDD-6B72-1B384B98158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@Fermilab</a:t>
            </a:r>
            <a:endParaRPr lang="en-GB" dirty="0"/>
          </a:p>
        </p:txBody>
      </p:sp>
      <p:pic>
        <p:nvPicPr>
          <p:cNvPr id="9" name="Content Placeholder 8" descr="A group of people in a factory&#10;&#10;Description automatically generated">
            <a:extLst>
              <a:ext uri="{FF2B5EF4-FFF2-40B4-BE49-F238E27FC236}">
                <a16:creationId xmlns:a16="http://schemas.microsoft.com/office/drawing/2014/main" id="{088D7B0D-65C9-D330-3D81-AE5292E01406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2931791"/>
            <a:ext cx="3554392" cy="157472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2CCA77-977D-93C7-EC72-C88D5629D88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@CERN</a:t>
            </a:r>
            <a:endParaRPr lang="en-GB" dirty="0"/>
          </a:p>
        </p:txBody>
      </p:sp>
      <p:pic>
        <p:nvPicPr>
          <p:cNvPr id="12" name="Content Placeholder 11" descr="A person in a factory&#10;&#10;Description automatically generated">
            <a:extLst>
              <a:ext uri="{FF2B5EF4-FFF2-40B4-BE49-F238E27FC236}">
                <a16:creationId xmlns:a16="http://schemas.microsoft.com/office/drawing/2014/main" id="{9046A8A3-25A3-1361-321E-9B01C08163A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1730497"/>
            <a:ext cx="4041775" cy="2273498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70DB37-DD8A-B56E-3486-292E63F71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pic>
        <p:nvPicPr>
          <p:cNvPr id="10" name="Picture 9" descr="A picture containing building, indoor&#10;&#10;Description automatically generated">
            <a:extLst>
              <a:ext uri="{FF2B5EF4-FFF2-40B4-BE49-F238E27FC236}">
                <a16:creationId xmlns:a16="http://schemas.microsoft.com/office/drawing/2014/main" id="{DC40AE6B-2F7A-0075-E2BD-3B298FC9B87B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7584" y="1391246"/>
            <a:ext cx="3554392" cy="14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1481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6DE24-538B-1D01-BDCF-90026098A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from the cold mass preparation bench to the rotation one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229C62-F60B-14F7-74FE-7381C0166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81354944-ECD7-E8C5-D22D-B0A812B9EEBF}"/>
              </a:ext>
            </a:extLst>
          </p:cNvPr>
          <p:cNvGrpSpPr/>
          <p:nvPr/>
        </p:nvGrpSpPr>
        <p:grpSpPr>
          <a:xfrm>
            <a:off x="899592" y="820948"/>
            <a:ext cx="7344816" cy="1951346"/>
            <a:chOff x="0" y="581948"/>
            <a:chExt cx="9144000" cy="2429346"/>
          </a:xfrm>
        </p:grpSpPr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CCC63715-0A40-FE55-485D-D17633789F3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0" y="843558"/>
              <a:ext cx="9144000" cy="2167736"/>
            </a:xfrm>
            <a:prstGeom prst="rect">
              <a:avLst/>
            </a:prstGeom>
          </p:spPr>
        </p:pic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74499B8E-FEBB-EB1A-C7E6-A5976E8F27BA}"/>
                </a:ext>
              </a:extLst>
            </p:cNvPr>
            <p:cNvSpPr/>
            <p:nvPr/>
          </p:nvSpPr>
          <p:spPr>
            <a:xfrm>
              <a:off x="2771800" y="2215458"/>
              <a:ext cx="360040" cy="795836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38B9963-B784-BF57-8F8C-24B14F790453}"/>
                </a:ext>
              </a:extLst>
            </p:cNvPr>
            <p:cNvSpPr/>
            <p:nvPr/>
          </p:nvSpPr>
          <p:spPr>
            <a:xfrm>
              <a:off x="5723620" y="2215458"/>
              <a:ext cx="360040" cy="795836"/>
            </a:xfrm>
            <a:prstGeom prst="ellipse">
              <a:avLst/>
            </a:prstGeom>
            <a:noFill/>
            <a:ln w="3810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Arrow: Left 11">
              <a:extLst>
                <a:ext uri="{FF2B5EF4-FFF2-40B4-BE49-F238E27FC236}">
                  <a16:creationId xmlns:a16="http://schemas.microsoft.com/office/drawing/2014/main" id="{442E27C1-F0B0-8314-580B-E84A602EF3DF}"/>
                </a:ext>
              </a:extLst>
            </p:cNvPr>
            <p:cNvSpPr/>
            <p:nvPr/>
          </p:nvSpPr>
          <p:spPr>
            <a:xfrm>
              <a:off x="2771800" y="843558"/>
              <a:ext cx="180020" cy="219772"/>
            </a:xfrm>
            <a:prstGeom prst="lef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Arrow: Left 12">
              <a:extLst>
                <a:ext uri="{FF2B5EF4-FFF2-40B4-BE49-F238E27FC236}">
                  <a16:creationId xmlns:a16="http://schemas.microsoft.com/office/drawing/2014/main" id="{7F91D0DD-9FA8-6B45-8929-2776E2B654D9}"/>
                </a:ext>
              </a:extLst>
            </p:cNvPr>
            <p:cNvSpPr/>
            <p:nvPr/>
          </p:nvSpPr>
          <p:spPr>
            <a:xfrm flipH="1">
              <a:off x="5903640" y="843558"/>
              <a:ext cx="180020" cy="219772"/>
            </a:xfrm>
            <a:prstGeom prst="leftArrow">
              <a:avLst/>
            </a:prstGeom>
          </p:spPr>
          <p:style>
            <a:lnRef idx="1">
              <a:schemeClr val="accent3"/>
            </a:lnRef>
            <a:fillRef idx="3">
              <a:schemeClr val="accent3"/>
            </a:fillRef>
            <a:effectRef idx="2">
              <a:schemeClr val="accent3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217D293-3A3F-2835-76F2-B8829A54AFC2}"/>
                </a:ext>
              </a:extLst>
            </p:cNvPr>
            <p:cNvSpPr txBox="1"/>
            <p:nvPr/>
          </p:nvSpPr>
          <p:spPr>
            <a:xfrm>
              <a:off x="2683449" y="581948"/>
              <a:ext cx="5293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10cm</a:t>
              </a:r>
              <a:endParaRPr lang="en-GB" sz="1100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C7EFE403-CE5B-3200-14E5-5EA99E069A93}"/>
                </a:ext>
              </a:extLst>
            </p:cNvPr>
            <p:cNvSpPr txBox="1"/>
            <p:nvPr/>
          </p:nvSpPr>
          <p:spPr>
            <a:xfrm>
              <a:off x="5714492" y="581948"/>
              <a:ext cx="52931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100" i="1" dirty="0">
                  <a:solidFill>
                    <a:schemeClr val="accent3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10cm</a:t>
              </a:r>
              <a:endParaRPr lang="en-GB" sz="1100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pic>
        <p:nvPicPr>
          <p:cNvPr id="17" name="Picture 16">
            <a:extLst>
              <a:ext uri="{FF2B5EF4-FFF2-40B4-BE49-F238E27FC236}">
                <a16:creationId xmlns:a16="http://schemas.microsoft.com/office/drawing/2014/main" id="{BF8C6981-40EB-F920-BEC2-BACB8D320A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9592" y="2959118"/>
            <a:ext cx="7344816" cy="204249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AFABC87B-1DD3-EC59-DFA4-9DABB61D57B6}"/>
              </a:ext>
            </a:extLst>
          </p:cNvPr>
          <p:cNvSpPr txBox="1"/>
          <p:nvPr/>
        </p:nvSpPr>
        <p:spPr>
          <a:xfrm>
            <a:off x="8262140" y="3968352"/>
            <a:ext cx="587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1A7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1A7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Arrow: Left 19">
            <a:extLst>
              <a:ext uri="{FF2B5EF4-FFF2-40B4-BE49-F238E27FC236}">
                <a16:creationId xmlns:a16="http://schemas.microsoft.com/office/drawing/2014/main" id="{70D41E3B-1892-92E6-49D3-853F510E26C5}"/>
              </a:ext>
            </a:extLst>
          </p:cNvPr>
          <p:cNvSpPr/>
          <p:nvPr/>
        </p:nvSpPr>
        <p:spPr>
          <a:xfrm flipH="1">
            <a:off x="1259631" y="1025089"/>
            <a:ext cx="425162" cy="176529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2" name="Arrow: Left 21">
            <a:extLst>
              <a:ext uri="{FF2B5EF4-FFF2-40B4-BE49-F238E27FC236}">
                <a16:creationId xmlns:a16="http://schemas.microsoft.com/office/drawing/2014/main" id="{998B4C9D-3068-7DA8-352E-24CCF4BA9FF2}"/>
              </a:ext>
            </a:extLst>
          </p:cNvPr>
          <p:cNvSpPr/>
          <p:nvPr/>
        </p:nvSpPr>
        <p:spPr>
          <a:xfrm>
            <a:off x="7236296" y="1025089"/>
            <a:ext cx="425162" cy="176529"/>
          </a:xfrm>
          <a:prstGeom prst="lef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480070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671DA-EBEF-F21B-923C-1FBE9C53D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Lifting beam for transfer </a:t>
            </a:r>
            <a:br>
              <a:rPr lang="en-US" dirty="0"/>
            </a:br>
            <a:r>
              <a:rPr lang="en-US" dirty="0"/>
              <a:t>to the welding press conveyor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172CE-FD87-0ED9-F662-DB9F8D8DA3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@Fermilab</a:t>
            </a:r>
            <a:endParaRPr lang="en-GB" dirty="0"/>
          </a:p>
        </p:txBody>
      </p:sp>
      <p:pic>
        <p:nvPicPr>
          <p:cNvPr id="13" name="Content Placeholder 12" descr="A person working on a machine&#10;&#10;Description automatically generated">
            <a:extLst>
              <a:ext uri="{FF2B5EF4-FFF2-40B4-BE49-F238E27FC236}">
                <a16:creationId xmlns:a16="http://schemas.microsoft.com/office/drawing/2014/main" id="{384D7B06-5557-5956-6F1D-C0DBDA58459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888679"/>
            <a:ext cx="4040188" cy="2272605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2FE14-E5EF-0FDF-E477-EB832852B8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@CERN</a:t>
            </a:r>
            <a:endParaRPr lang="en-GB" dirty="0"/>
          </a:p>
        </p:txBody>
      </p:sp>
      <p:pic>
        <p:nvPicPr>
          <p:cNvPr id="9" name="Content Placeholder 8" descr="A large machine in a factory&#10;&#10;Description automatically generated">
            <a:extLst>
              <a:ext uri="{FF2B5EF4-FFF2-40B4-BE49-F238E27FC236}">
                <a16:creationId xmlns:a16="http://schemas.microsoft.com/office/drawing/2014/main" id="{24B45A78-92AD-FA33-8EE3-1A9F307701F2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1887786"/>
            <a:ext cx="4041775" cy="2273498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FED8A-890A-0FA4-2AE9-554769D34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078075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96DE24-538B-1D01-BDCF-90026098AA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Transfer from the rotation bench</a:t>
            </a:r>
            <a:br>
              <a:rPr lang="en-US" dirty="0"/>
            </a:br>
            <a:r>
              <a:rPr lang="en-US" dirty="0"/>
              <a:t> to the press conveyor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229C62-F60B-14F7-74FE-7381C0166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FABC87B-1DD3-EC59-DFA4-9DABB61D57B6}"/>
              </a:ext>
            </a:extLst>
          </p:cNvPr>
          <p:cNvSpPr txBox="1"/>
          <p:nvPr/>
        </p:nvSpPr>
        <p:spPr>
          <a:xfrm>
            <a:off x="8262140" y="2643758"/>
            <a:ext cx="58702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4000" dirty="0">
                <a:solidFill>
                  <a:srgbClr val="1A702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</a:t>
            </a:r>
            <a:endParaRPr lang="en-GB" sz="4000" dirty="0">
              <a:solidFill>
                <a:srgbClr val="1A702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0416E9-C36F-6E65-C591-A15C858742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9088" y="1901688"/>
            <a:ext cx="7344000" cy="1731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02133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r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</a:t>
            </a:r>
          </a:p>
        </p:txBody>
      </p:sp>
      <p:sp>
        <p:nvSpPr>
          <p:cNvPr id="9" name="Espace réservé du contenu 8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2200" dirty="0"/>
              <a:t>Following the CERN cold mass assembly workflow, what is the tooling needed to assemble a LMQXFA cold mass? Mainly in terms of:</a:t>
            </a:r>
          </a:p>
          <a:p>
            <a:pPr algn="just"/>
            <a:r>
              <a:rPr lang="en-GB" sz="2200" dirty="0"/>
              <a:t>Handling</a:t>
            </a:r>
          </a:p>
          <a:p>
            <a:pPr algn="just"/>
            <a:r>
              <a:rPr lang="en-GB" sz="2200" dirty="0"/>
              <a:t>Alignment</a:t>
            </a:r>
          </a:p>
          <a:p>
            <a:pPr algn="just"/>
            <a:r>
              <a:rPr lang="en-GB" sz="2200" dirty="0"/>
              <a:t>Splicing</a:t>
            </a:r>
          </a:p>
          <a:p>
            <a:pPr algn="just"/>
            <a:r>
              <a:rPr lang="en-GB" sz="2200" dirty="0"/>
              <a:t>Fixed point anchoring</a:t>
            </a:r>
          </a:p>
          <a:p>
            <a:pPr algn="just"/>
            <a:r>
              <a:rPr lang="en-GB" sz="2200" dirty="0"/>
              <a:t>Welding</a:t>
            </a:r>
          </a:p>
          <a:p>
            <a:pPr algn="just"/>
            <a:r>
              <a:rPr lang="en-GB" sz="2200" dirty="0"/>
              <a:t>…</a:t>
            </a:r>
          </a:p>
          <a:p>
            <a:pPr algn="just"/>
            <a:endParaRPr lang="en-GB" sz="2200" dirty="0"/>
          </a:p>
          <a:p>
            <a:pPr algn="just"/>
            <a:endParaRPr lang="en-GB" sz="220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7" name="Image 6" descr="CERN-logo_outline.jpg"/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434150" y="4563939"/>
            <a:ext cx="486864" cy="4788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5967D2-974D-0240-3F0B-A303854BF6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FB6AFC2-26DB-E0BC-C8EA-681428EBB42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3C184B-D8E6-E1B4-521C-9F99B5BED4C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59DD13D-8BB3-41DB-ECAF-A79D86890B3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7CD21DC-B1C4-E5F0-269B-E9CEC8A75BD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50EC1F8-11D9-E52F-473F-24653D2692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82FFF05-8E0B-68B2-3CD3-0BF673B9366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9401" y="0"/>
            <a:ext cx="7245198" cy="5143500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4AA70364-FE23-95C7-DB71-115877DA69D1}"/>
              </a:ext>
            </a:extLst>
          </p:cNvPr>
          <p:cNvSpPr/>
          <p:nvPr/>
        </p:nvSpPr>
        <p:spPr>
          <a:xfrm>
            <a:off x="2411760" y="1611169"/>
            <a:ext cx="792088" cy="390066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6E9AFED7-940B-AC0B-420B-D650EAB90B38}"/>
              </a:ext>
            </a:extLst>
          </p:cNvPr>
          <p:cNvSpPr/>
          <p:nvPr/>
        </p:nvSpPr>
        <p:spPr>
          <a:xfrm>
            <a:off x="6665913" y="1611169"/>
            <a:ext cx="792088" cy="390066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99AB2E36-350E-4FB5-98BE-EDC69D97E8DB}"/>
              </a:ext>
            </a:extLst>
          </p:cNvPr>
          <p:cNvSpPr/>
          <p:nvPr/>
        </p:nvSpPr>
        <p:spPr>
          <a:xfrm>
            <a:off x="3419872" y="3219822"/>
            <a:ext cx="792088" cy="390066"/>
          </a:xfrm>
          <a:prstGeom prst="roundRect">
            <a:avLst/>
          </a:prstGeom>
          <a:noFill/>
          <a:ln>
            <a:prstDash val="dash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6403712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5CD36C-BCB9-3FF8-35C0-A4156E8695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Longitudinal welding preparation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7BE83C-EBD7-87A5-5F99-9468790BC9C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@Fermilab</a:t>
            </a:r>
            <a:endParaRPr lang="en-GB" dirty="0"/>
          </a:p>
        </p:txBody>
      </p:sp>
      <p:pic>
        <p:nvPicPr>
          <p:cNvPr id="9" name="Content Placeholder 8" descr="A metal piece with a piece of paper&#10;&#10;Description automatically generated with medium confidence">
            <a:extLst>
              <a:ext uri="{FF2B5EF4-FFF2-40B4-BE49-F238E27FC236}">
                <a16:creationId xmlns:a16="http://schemas.microsoft.com/office/drawing/2014/main" id="{B2E36D37-FA42-BA20-1CF9-654CA6CD661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808764" y="2062717"/>
            <a:ext cx="3337059" cy="1877096"/>
          </a:xfrm>
        </p:spPr>
      </p:pic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EA359FA-3EDF-2F9A-0365-C74B81074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@CERN</a:t>
            </a:r>
            <a:endParaRPr lang="en-GB" dirty="0"/>
          </a:p>
        </p:txBody>
      </p:sp>
      <p:pic>
        <p:nvPicPr>
          <p:cNvPr id="11" name="Content Placeholder 10" descr="A close-up of a machine&#10;&#10;Description automatically generated">
            <a:extLst>
              <a:ext uri="{FF2B5EF4-FFF2-40B4-BE49-F238E27FC236}">
                <a16:creationId xmlns:a16="http://schemas.microsoft.com/office/drawing/2014/main" id="{720B4DA6-647F-FC7A-AB86-A2B24B6262C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75304" y="1332735"/>
            <a:ext cx="2981218" cy="1678426"/>
          </a:xfrm>
        </p:spPr>
      </p:pic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7F31BB-8EA5-7F1D-451F-6BC99B5E2B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pic>
        <p:nvPicPr>
          <p:cNvPr id="13" name="Picture 12" descr="A close-up of a machine&#10;&#10;Description automatically generated">
            <a:extLst>
              <a:ext uri="{FF2B5EF4-FFF2-40B4-BE49-F238E27FC236}">
                <a16:creationId xmlns:a16="http://schemas.microsoft.com/office/drawing/2014/main" id="{45E1A928-0B85-DE71-CD35-0710276757F0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6281" y="3057283"/>
            <a:ext cx="3001372" cy="1689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188140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7E227BB-3995-431F-B166-C1C4AD197B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Developed length and</a:t>
            </a:r>
            <a:br>
              <a:rPr lang="en-US" dirty="0"/>
            </a:br>
            <a:r>
              <a:rPr lang="en-US" dirty="0"/>
              <a:t> welding shrinkage measurements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63723BF-A72E-495C-8141-8F0CA87D92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pic>
        <p:nvPicPr>
          <p:cNvPr id="1027" name="Picture 3">
            <a:extLst>
              <a:ext uri="{FF2B5EF4-FFF2-40B4-BE49-F238E27FC236}">
                <a16:creationId xmlns:a16="http://schemas.microsoft.com/office/drawing/2014/main" id="{56ED6A40-EF38-A23C-05F4-FD8D6C7F6E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727" y="1072487"/>
            <a:ext cx="2649743" cy="1658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27DB41D-EBD8-01E1-78B0-278DE8597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7639" y="2933832"/>
            <a:ext cx="3779912" cy="2006549"/>
          </a:xfrm>
          <a:prstGeom prst="rect">
            <a:avLst/>
          </a:prstGeom>
        </p:spPr>
      </p:pic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552FFCF-0932-CB0F-7368-645D5A4FA954}"/>
              </a:ext>
            </a:extLst>
          </p:cNvPr>
          <p:cNvSpPr/>
          <p:nvPr/>
        </p:nvSpPr>
        <p:spPr>
          <a:xfrm>
            <a:off x="2058181" y="1092994"/>
            <a:ext cx="1194947" cy="1150144"/>
          </a:xfrm>
          <a:custGeom>
            <a:avLst/>
            <a:gdLst>
              <a:gd name="connsiteX0" fmla="*/ 1941 w 1194947"/>
              <a:gd name="connsiteY0" fmla="*/ 1150144 h 1150144"/>
              <a:gd name="connsiteX1" fmla="*/ 66235 w 1194947"/>
              <a:gd name="connsiteY1" fmla="*/ 857250 h 1150144"/>
              <a:gd name="connsiteX2" fmla="*/ 437710 w 1194947"/>
              <a:gd name="connsiteY2" fmla="*/ 757237 h 1150144"/>
              <a:gd name="connsiteX3" fmla="*/ 844903 w 1194947"/>
              <a:gd name="connsiteY3" fmla="*/ 721519 h 1150144"/>
              <a:gd name="connsiteX4" fmla="*/ 944916 w 1194947"/>
              <a:gd name="connsiteY4" fmla="*/ 407194 h 1150144"/>
              <a:gd name="connsiteX5" fmla="*/ 1002066 w 1194947"/>
              <a:gd name="connsiteY5" fmla="*/ 128587 h 1150144"/>
              <a:gd name="connsiteX6" fmla="*/ 1194947 w 1194947"/>
              <a:gd name="connsiteY6" fmla="*/ 0 h 115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4947" h="1150144">
                <a:moveTo>
                  <a:pt x="1941" y="1150144"/>
                </a:moveTo>
                <a:cubicBezTo>
                  <a:pt x="-2226" y="1036439"/>
                  <a:pt x="-6393" y="922734"/>
                  <a:pt x="66235" y="857250"/>
                </a:cubicBezTo>
                <a:cubicBezTo>
                  <a:pt x="138863" y="791766"/>
                  <a:pt x="307932" y="779859"/>
                  <a:pt x="437710" y="757237"/>
                </a:cubicBezTo>
                <a:cubicBezTo>
                  <a:pt x="567488" y="734615"/>
                  <a:pt x="760369" y="779859"/>
                  <a:pt x="844903" y="721519"/>
                </a:cubicBezTo>
                <a:cubicBezTo>
                  <a:pt x="929437" y="663179"/>
                  <a:pt x="918722" y="506016"/>
                  <a:pt x="944916" y="407194"/>
                </a:cubicBezTo>
                <a:cubicBezTo>
                  <a:pt x="971110" y="308372"/>
                  <a:pt x="960394" y="196453"/>
                  <a:pt x="1002066" y="128587"/>
                </a:cubicBezTo>
                <a:cubicBezTo>
                  <a:pt x="1043738" y="60721"/>
                  <a:pt x="1119342" y="30360"/>
                  <a:pt x="1194947" y="0"/>
                </a:cubicBezTo>
              </a:path>
            </a:pathLst>
          </a:cu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05D06DAB-B68E-0170-1DDF-1920FD123411}"/>
              </a:ext>
            </a:extLst>
          </p:cNvPr>
          <p:cNvSpPr/>
          <p:nvPr/>
        </p:nvSpPr>
        <p:spPr>
          <a:xfrm flipH="1">
            <a:off x="3208052" y="1092994"/>
            <a:ext cx="1194947" cy="1150144"/>
          </a:xfrm>
          <a:custGeom>
            <a:avLst/>
            <a:gdLst>
              <a:gd name="connsiteX0" fmla="*/ 1941 w 1194947"/>
              <a:gd name="connsiteY0" fmla="*/ 1150144 h 1150144"/>
              <a:gd name="connsiteX1" fmla="*/ 66235 w 1194947"/>
              <a:gd name="connsiteY1" fmla="*/ 857250 h 1150144"/>
              <a:gd name="connsiteX2" fmla="*/ 437710 w 1194947"/>
              <a:gd name="connsiteY2" fmla="*/ 757237 h 1150144"/>
              <a:gd name="connsiteX3" fmla="*/ 844903 w 1194947"/>
              <a:gd name="connsiteY3" fmla="*/ 721519 h 1150144"/>
              <a:gd name="connsiteX4" fmla="*/ 944916 w 1194947"/>
              <a:gd name="connsiteY4" fmla="*/ 407194 h 1150144"/>
              <a:gd name="connsiteX5" fmla="*/ 1002066 w 1194947"/>
              <a:gd name="connsiteY5" fmla="*/ 128587 h 1150144"/>
              <a:gd name="connsiteX6" fmla="*/ 1194947 w 1194947"/>
              <a:gd name="connsiteY6" fmla="*/ 0 h 115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4947" h="1150144">
                <a:moveTo>
                  <a:pt x="1941" y="1150144"/>
                </a:moveTo>
                <a:cubicBezTo>
                  <a:pt x="-2226" y="1036439"/>
                  <a:pt x="-6393" y="922734"/>
                  <a:pt x="66235" y="857250"/>
                </a:cubicBezTo>
                <a:cubicBezTo>
                  <a:pt x="138863" y="791766"/>
                  <a:pt x="307932" y="779859"/>
                  <a:pt x="437710" y="757237"/>
                </a:cubicBezTo>
                <a:cubicBezTo>
                  <a:pt x="567488" y="734615"/>
                  <a:pt x="760369" y="779859"/>
                  <a:pt x="844903" y="721519"/>
                </a:cubicBezTo>
                <a:cubicBezTo>
                  <a:pt x="929437" y="663179"/>
                  <a:pt x="918722" y="506016"/>
                  <a:pt x="944916" y="407194"/>
                </a:cubicBezTo>
                <a:cubicBezTo>
                  <a:pt x="971110" y="308372"/>
                  <a:pt x="960394" y="196453"/>
                  <a:pt x="1002066" y="128587"/>
                </a:cubicBezTo>
                <a:cubicBezTo>
                  <a:pt x="1043738" y="60721"/>
                  <a:pt x="1119342" y="30360"/>
                  <a:pt x="1194947" y="0"/>
                </a:cubicBezTo>
              </a:path>
            </a:pathLst>
          </a:cu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6A184F1B-6E64-98A0-A7A9-8A8CE822B582}"/>
              </a:ext>
            </a:extLst>
          </p:cNvPr>
          <p:cNvSpPr/>
          <p:nvPr/>
        </p:nvSpPr>
        <p:spPr>
          <a:xfrm flipV="1">
            <a:off x="2058181" y="2209668"/>
            <a:ext cx="1194947" cy="1150144"/>
          </a:xfrm>
          <a:custGeom>
            <a:avLst/>
            <a:gdLst>
              <a:gd name="connsiteX0" fmla="*/ 1941 w 1194947"/>
              <a:gd name="connsiteY0" fmla="*/ 1150144 h 1150144"/>
              <a:gd name="connsiteX1" fmla="*/ 66235 w 1194947"/>
              <a:gd name="connsiteY1" fmla="*/ 857250 h 1150144"/>
              <a:gd name="connsiteX2" fmla="*/ 437710 w 1194947"/>
              <a:gd name="connsiteY2" fmla="*/ 757237 h 1150144"/>
              <a:gd name="connsiteX3" fmla="*/ 844903 w 1194947"/>
              <a:gd name="connsiteY3" fmla="*/ 721519 h 1150144"/>
              <a:gd name="connsiteX4" fmla="*/ 944916 w 1194947"/>
              <a:gd name="connsiteY4" fmla="*/ 407194 h 1150144"/>
              <a:gd name="connsiteX5" fmla="*/ 1002066 w 1194947"/>
              <a:gd name="connsiteY5" fmla="*/ 128587 h 1150144"/>
              <a:gd name="connsiteX6" fmla="*/ 1194947 w 1194947"/>
              <a:gd name="connsiteY6" fmla="*/ 0 h 115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4947" h="1150144">
                <a:moveTo>
                  <a:pt x="1941" y="1150144"/>
                </a:moveTo>
                <a:cubicBezTo>
                  <a:pt x="-2226" y="1036439"/>
                  <a:pt x="-6393" y="922734"/>
                  <a:pt x="66235" y="857250"/>
                </a:cubicBezTo>
                <a:cubicBezTo>
                  <a:pt x="138863" y="791766"/>
                  <a:pt x="307932" y="779859"/>
                  <a:pt x="437710" y="757237"/>
                </a:cubicBezTo>
                <a:cubicBezTo>
                  <a:pt x="567488" y="734615"/>
                  <a:pt x="760369" y="779859"/>
                  <a:pt x="844903" y="721519"/>
                </a:cubicBezTo>
                <a:cubicBezTo>
                  <a:pt x="929437" y="663179"/>
                  <a:pt x="918722" y="506016"/>
                  <a:pt x="944916" y="407194"/>
                </a:cubicBezTo>
                <a:cubicBezTo>
                  <a:pt x="971110" y="308372"/>
                  <a:pt x="960394" y="196453"/>
                  <a:pt x="1002066" y="128587"/>
                </a:cubicBezTo>
                <a:cubicBezTo>
                  <a:pt x="1043738" y="60721"/>
                  <a:pt x="1119342" y="30360"/>
                  <a:pt x="1194947" y="0"/>
                </a:cubicBezTo>
              </a:path>
            </a:pathLst>
          </a:cu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D852E0D3-03F3-9A31-2C16-252612D7A471}"/>
              </a:ext>
            </a:extLst>
          </p:cNvPr>
          <p:cNvSpPr/>
          <p:nvPr/>
        </p:nvSpPr>
        <p:spPr>
          <a:xfrm flipH="1" flipV="1">
            <a:off x="3208052" y="2209668"/>
            <a:ext cx="1194947" cy="1150144"/>
          </a:xfrm>
          <a:custGeom>
            <a:avLst/>
            <a:gdLst>
              <a:gd name="connsiteX0" fmla="*/ 1941 w 1194947"/>
              <a:gd name="connsiteY0" fmla="*/ 1150144 h 1150144"/>
              <a:gd name="connsiteX1" fmla="*/ 66235 w 1194947"/>
              <a:gd name="connsiteY1" fmla="*/ 857250 h 1150144"/>
              <a:gd name="connsiteX2" fmla="*/ 437710 w 1194947"/>
              <a:gd name="connsiteY2" fmla="*/ 757237 h 1150144"/>
              <a:gd name="connsiteX3" fmla="*/ 844903 w 1194947"/>
              <a:gd name="connsiteY3" fmla="*/ 721519 h 1150144"/>
              <a:gd name="connsiteX4" fmla="*/ 944916 w 1194947"/>
              <a:gd name="connsiteY4" fmla="*/ 407194 h 1150144"/>
              <a:gd name="connsiteX5" fmla="*/ 1002066 w 1194947"/>
              <a:gd name="connsiteY5" fmla="*/ 128587 h 1150144"/>
              <a:gd name="connsiteX6" fmla="*/ 1194947 w 1194947"/>
              <a:gd name="connsiteY6" fmla="*/ 0 h 11501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94947" h="1150144">
                <a:moveTo>
                  <a:pt x="1941" y="1150144"/>
                </a:moveTo>
                <a:cubicBezTo>
                  <a:pt x="-2226" y="1036439"/>
                  <a:pt x="-6393" y="922734"/>
                  <a:pt x="66235" y="857250"/>
                </a:cubicBezTo>
                <a:cubicBezTo>
                  <a:pt x="138863" y="791766"/>
                  <a:pt x="307932" y="779859"/>
                  <a:pt x="437710" y="757237"/>
                </a:cubicBezTo>
                <a:cubicBezTo>
                  <a:pt x="567488" y="734615"/>
                  <a:pt x="760369" y="779859"/>
                  <a:pt x="844903" y="721519"/>
                </a:cubicBezTo>
                <a:cubicBezTo>
                  <a:pt x="929437" y="663179"/>
                  <a:pt x="918722" y="506016"/>
                  <a:pt x="944916" y="407194"/>
                </a:cubicBezTo>
                <a:cubicBezTo>
                  <a:pt x="971110" y="308372"/>
                  <a:pt x="960394" y="196453"/>
                  <a:pt x="1002066" y="128587"/>
                </a:cubicBezTo>
                <a:cubicBezTo>
                  <a:pt x="1043738" y="60721"/>
                  <a:pt x="1119342" y="30360"/>
                  <a:pt x="1194947" y="0"/>
                </a:cubicBezTo>
              </a:path>
            </a:pathLst>
          </a:custGeom>
          <a:ln w="28575"/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Arrow: Curved Right 12">
            <a:extLst>
              <a:ext uri="{FF2B5EF4-FFF2-40B4-BE49-F238E27FC236}">
                <a16:creationId xmlns:a16="http://schemas.microsoft.com/office/drawing/2014/main" id="{8E66CE87-2AAA-B92D-6CFD-3051FAD99449}"/>
              </a:ext>
            </a:extLst>
          </p:cNvPr>
          <p:cNvSpPr/>
          <p:nvPr/>
        </p:nvSpPr>
        <p:spPr>
          <a:xfrm rot="289024">
            <a:off x="1067413" y="2046877"/>
            <a:ext cx="831666" cy="2234290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4" name="Content Placeholder 13" descr="A person holding a tool&#10;&#10;Description automatically generated">
            <a:extLst>
              <a:ext uri="{FF2B5EF4-FFF2-40B4-BE49-F238E27FC236}">
                <a16:creationId xmlns:a16="http://schemas.microsoft.com/office/drawing/2014/main" id="{539D6CC9-AEB3-A5D5-84F9-BB7163DE2189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494851" y="1430984"/>
            <a:ext cx="1782889" cy="1003856"/>
          </a:xfrm>
          <a:prstGeom prst="rect">
            <a:avLst/>
          </a:prstGeom>
        </p:spPr>
      </p:pic>
      <p:pic>
        <p:nvPicPr>
          <p:cNvPr id="15" name="Picture 14" descr="A machine with a piece of equipment&#10;&#10;Description automatically generated">
            <a:extLst>
              <a:ext uri="{FF2B5EF4-FFF2-40B4-BE49-F238E27FC236}">
                <a16:creationId xmlns:a16="http://schemas.microsoft.com/office/drawing/2014/main" id="{52328E18-A9B4-F998-FE75-950EAD723E1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11656" y="1041467"/>
            <a:ext cx="2139639" cy="1776359"/>
          </a:xfrm>
          <a:prstGeom prst="rect">
            <a:avLst/>
          </a:prstGeom>
        </p:spPr>
      </p:pic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784B0298-E6EB-E9C3-DEA3-60973B4D84BA}"/>
              </a:ext>
            </a:extLst>
          </p:cNvPr>
          <p:cNvCxnSpPr/>
          <p:nvPr/>
        </p:nvCxnSpPr>
        <p:spPr>
          <a:xfrm flipV="1">
            <a:off x="3034847" y="3795886"/>
            <a:ext cx="0" cy="3600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DABECD1-B8B5-A89B-1C3D-9F03EC2A995A}"/>
              </a:ext>
            </a:extLst>
          </p:cNvPr>
          <p:cNvSpPr txBox="1"/>
          <p:nvPr/>
        </p:nvSpPr>
        <p:spPr>
          <a:xfrm rot="18900000">
            <a:off x="-127041" y="1961492"/>
            <a:ext cx="22330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Measurements of the MQXFA magnets developed length at reception (after cold test)</a:t>
            </a:r>
            <a:endParaRPr lang="en-GB" sz="1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069B87-AAAB-90A8-2FFD-D8190307FE90}"/>
              </a:ext>
            </a:extLst>
          </p:cNvPr>
          <p:cNvSpPr txBox="1"/>
          <p:nvPr/>
        </p:nvSpPr>
        <p:spPr>
          <a:xfrm>
            <a:off x="3007112" y="3837406"/>
            <a:ext cx="223301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Target gap determination</a:t>
            </a:r>
            <a:endParaRPr lang="en-GB" sz="1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1" name="Arrow: Right 20">
            <a:extLst>
              <a:ext uri="{FF2B5EF4-FFF2-40B4-BE49-F238E27FC236}">
                <a16:creationId xmlns:a16="http://schemas.microsoft.com/office/drawing/2014/main" id="{0DC5966F-F4FF-343B-1575-30D07D5AB648}"/>
              </a:ext>
            </a:extLst>
          </p:cNvPr>
          <p:cNvSpPr/>
          <p:nvPr/>
        </p:nvSpPr>
        <p:spPr>
          <a:xfrm rot="18786226">
            <a:off x="4230083" y="2499057"/>
            <a:ext cx="2336928" cy="27699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5F0CCA5-B46D-3378-819C-F459838429C8}"/>
              </a:ext>
            </a:extLst>
          </p:cNvPr>
          <p:cNvSpPr txBox="1"/>
          <p:nvPr/>
        </p:nvSpPr>
        <p:spPr>
          <a:xfrm rot="18783690">
            <a:off x="4724805" y="2794831"/>
            <a:ext cx="16550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Shell developed length adjustment in parallel to beveler welding preparation adjustment </a:t>
            </a:r>
            <a:endParaRPr lang="en-GB" sz="1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CFAF4C5-2942-B679-5037-075586070671}"/>
              </a:ext>
            </a:extLst>
          </p:cNvPr>
          <p:cNvSpPr txBox="1"/>
          <p:nvPr/>
        </p:nvSpPr>
        <p:spPr>
          <a:xfrm>
            <a:off x="7766361" y="2840856"/>
            <a:ext cx="14474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Shell developed length control before assembly</a:t>
            </a:r>
            <a:endParaRPr lang="en-GB" sz="12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24" name="Arrow: Curved Right 23">
            <a:extLst>
              <a:ext uri="{FF2B5EF4-FFF2-40B4-BE49-F238E27FC236}">
                <a16:creationId xmlns:a16="http://schemas.microsoft.com/office/drawing/2014/main" id="{D2B84259-304E-220B-15BA-40F789816F1C}"/>
              </a:ext>
            </a:extLst>
          </p:cNvPr>
          <p:cNvSpPr/>
          <p:nvPr/>
        </p:nvSpPr>
        <p:spPr>
          <a:xfrm rot="16400880" flipH="1">
            <a:off x="7725796" y="321495"/>
            <a:ext cx="458813" cy="1174897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25" name="Picture 24" descr="A person working on a machine&#10;&#10;Description automatically generated">
            <a:extLst>
              <a:ext uri="{FF2B5EF4-FFF2-40B4-BE49-F238E27FC236}">
                <a16:creationId xmlns:a16="http://schemas.microsoft.com/office/drawing/2014/main" id="{E32D4E90-654E-5802-2B44-BB4894981286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446389" y="3568500"/>
            <a:ext cx="1684157" cy="144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6" name="Arrow: Curved Right 25">
            <a:extLst>
              <a:ext uri="{FF2B5EF4-FFF2-40B4-BE49-F238E27FC236}">
                <a16:creationId xmlns:a16="http://schemas.microsoft.com/office/drawing/2014/main" id="{CD32E94D-C81E-22FC-E085-F3186C12D675}"/>
              </a:ext>
            </a:extLst>
          </p:cNvPr>
          <p:cNvSpPr/>
          <p:nvPr/>
        </p:nvSpPr>
        <p:spPr>
          <a:xfrm rot="1761662" flipH="1">
            <a:off x="8254314" y="3492466"/>
            <a:ext cx="539077" cy="1174897"/>
          </a:xfrm>
          <a:prstGeom prst="curv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27" name="Arrow: Right 26">
            <a:extLst>
              <a:ext uri="{FF2B5EF4-FFF2-40B4-BE49-F238E27FC236}">
                <a16:creationId xmlns:a16="http://schemas.microsoft.com/office/drawing/2014/main" id="{5341DB5D-AEE6-25F5-41D2-352CB58A3B3F}"/>
              </a:ext>
            </a:extLst>
          </p:cNvPr>
          <p:cNvSpPr/>
          <p:nvPr/>
        </p:nvSpPr>
        <p:spPr>
          <a:xfrm rot="10800000">
            <a:off x="5004047" y="4180142"/>
            <a:ext cx="1556243" cy="276999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386889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5671DA-EBEF-F21B-923C-1FBE9C53DA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Cold mass orientation to align</a:t>
            </a:r>
            <a:br>
              <a:rPr lang="en-US" dirty="0"/>
            </a:br>
            <a:r>
              <a:rPr lang="en-US" dirty="0"/>
              <a:t> the magnetic field to gravity</a:t>
            </a:r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93172CE-FD87-0ED9-F662-DB9F8D8DA37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@Fermilab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122FE14-E5EF-0FDF-E477-EB832852B8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@CERN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3FED8A-890A-0FA4-2AE9-554769D34D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23</a:t>
            </a:fld>
            <a:endParaRPr lang="fr-FR"/>
          </a:p>
        </p:txBody>
      </p:sp>
      <p:pic>
        <p:nvPicPr>
          <p:cNvPr id="17" name="Content Placeholder 16" descr="A large machine in a factory&#10;&#10;Description automatically generated">
            <a:extLst>
              <a:ext uri="{FF2B5EF4-FFF2-40B4-BE49-F238E27FC236}">
                <a16:creationId xmlns:a16="http://schemas.microsoft.com/office/drawing/2014/main" id="{9FDB3931-3DC1-0D4C-A1F4-C72CFD58862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7200" y="1888679"/>
            <a:ext cx="4040188" cy="2272605"/>
          </a:xfrm>
        </p:spPr>
      </p:pic>
      <p:pic>
        <p:nvPicPr>
          <p:cNvPr id="25" name="Content Placeholder 24" descr="A picture containing text, device, equipment, miller&#10;&#10;Description automatically generated">
            <a:extLst>
              <a:ext uri="{FF2B5EF4-FFF2-40B4-BE49-F238E27FC236}">
                <a16:creationId xmlns:a16="http://schemas.microsoft.com/office/drawing/2014/main" id="{EBDB066D-900F-F617-4EA5-75D296514E1F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6282" y="1888679"/>
            <a:ext cx="4039262" cy="2272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214875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F5B91-F34E-E3EC-0F5F-D882B154A9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2324B3E-003C-2782-412E-BE9DDFA857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B6F2A0-6951-B1AB-9588-F5A9C9D6D7E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F56FCBD-5674-9095-3932-5BE8E4EB53D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073FEC-B0F7-038D-79DD-7F80686EEEB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3EC9E10-4234-EF66-238A-FDB5193DF9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24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FDF05EF-F68F-0A71-0FBA-C413A98292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31567" y="0"/>
            <a:ext cx="7280866" cy="51435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58B0462A-3F3F-AD31-71D1-D5DB4B22148A}"/>
              </a:ext>
            </a:extLst>
          </p:cNvPr>
          <p:cNvSpPr/>
          <p:nvPr/>
        </p:nvSpPr>
        <p:spPr>
          <a:xfrm rot="19479302">
            <a:off x="-281654" y="2571276"/>
            <a:ext cx="5242537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3200" b="1" i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From here, standard cold mass assembly process can be used </a:t>
            </a:r>
            <a:endParaRPr lang="en-GB" sz="3200" b="1" i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159200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E837F6-4198-5788-E0C0-52048CD82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5F383E-D5A7-2602-47D0-6F0F3864BCA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4CB4829-92FE-E93C-5FB8-14DB80B370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03AC2B5-5CFB-0CC5-FD52-034782708F3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0EFA7E6-93F5-72A2-8ED3-E18B5E3AA218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1F4705-A0E0-4B77-B1DA-EAEF72EE3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25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417BA5C-D7D6-0423-2BFE-64916D49D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6494" y="0"/>
            <a:ext cx="7311012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2508890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7BBFB2B3-1CCF-76C4-A7E8-8D20C8110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C3184D9A-9A62-894D-33CA-84D5163D60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71550"/>
            <a:ext cx="7920000" cy="3961605"/>
          </a:xfrm>
        </p:spPr>
        <p:txBody>
          <a:bodyPr>
            <a:normAutofit fontScale="62500" lnSpcReduction="20000"/>
          </a:bodyPr>
          <a:lstStyle/>
          <a:p>
            <a:pPr marL="0" indent="0" algn="just">
              <a:buNone/>
            </a:pPr>
            <a:r>
              <a:rPr lang="en-US" sz="2400" dirty="0"/>
              <a:t>The study shows that it is possible to assemble a LMQXFA cold mass at CERN with the following tooling:</a:t>
            </a:r>
          </a:p>
          <a:p>
            <a:pPr marL="179388" indent="-179388" algn="just">
              <a:spcAft>
                <a:spcPts val="600"/>
              </a:spcAft>
            </a:pPr>
            <a:r>
              <a:rPr lang="en-GB" sz="2400" b="1" dirty="0"/>
              <a:t>A lifting beam to handle MQXFA magnets.</a:t>
            </a:r>
          </a:p>
          <a:p>
            <a:pPr marL="179388" indent="-179388" algn="just">
              <a:spcAft>
                <a:spcPts val="600"/>
              </a:spcAft>
            </a:pPr>
            <a:r>
              <a:rPr lang="en-GB" sz="2400" dirty="0"/>
              <a:t>Some modification to create a </a:t>
            </a:r>
            <a:r>
              <a:rPr lang="en-GB" sz="2400" b="1" dirty="0"/>
              <a:t>cold mass assembly bench </a:t>
            </a:r>
            <a:r>
              <a:rPr lang="en-GB" sz="2400" dirty="0"/>
              <a:t>or a new dedicated one to prevent disruption  to the assembly of other types. Most of the material is available, orders can be passed for the rails and the supporting frames.</a:t>
            </a:r>
          </a:p>
          <a:p>
            <a:pPr marL="179388" indent="-179388" algn="just">
              <a:spcAft>
                <a:spcPts val="600"/>
              </a:spcAft>
            </a:pPr>
            <a:r>
              <a:rPr lang="en-GB" sz="2400" dirty="0"/>
              <a:t>The accuracy using </a:t>
            </a:r>
            <a:r>
              <a:rPr lang="en-GB" sz="2400" b="1" dirty="0"/>
              <a:t>mechanical alignment to orient the magnetic field has been proven </a:t>
            </a:r>
            <a:r>
              <a:rPr lang="en-GB" sz="2400" dirty="0"/>
              <a:t>on the MQXFB magnets. Measurements within [-0.68,+0.27] </a:t>
            </a:r>
            <a:r>
              <a:rPr lang="en-GB" sz="2400" dirty="0" err="1"/>
              <a:t>mrad</a:t>
            </a:r>
            <a:r>
              <a:rPr lang="en-GB" sz="2400" dirty="0"/>
              <a:t> were obtained without major efforts. Alignment of the two MQXFA magnets is expected to be better using a rigid pre-aligned structure.</a:t>
            </a:r>
          </a:p>
          <a:p>
            <a:pPr marL="179388" indent="-179388" algn="just">
              <a:spcAft>
                <a:spcPts val="600"/>
              </a:spcAft>
            </a:pPr>
            <a:r>
              <a:rPr lang="en-GB" sz="2400" b="1" dirty="0"/>
              <a:t>Splicing tooling </a:t>
            </a:r>
            <a:r>
              <a:rPr lang="en-GB" sz="2400" dirty="0"/>
              <a:t>could be copied, adapted or even redesigned to fit with CERN procedures.</a:t>
            </a:r>
          </a:p>
          <a:p>
            <a:pPr marL="179388" indent="-179388" algn="just">
              <a:spcAft>
                <a:spcPts val="600"/>
              </a:spcAft>
            </a:pPr>
            <a:r>
              <a:rPr lang="en-GB" sz="2400" dirty="0"/>
              <a:t>Proposals related to fixed points have been elaborated. </a:t>
            </a:r>
            <a:r>
              <a:rPr lang="en-GB" sz="2400" b="1" dirty="0"/>
              <a:t>To be developed</a:t>
            </a:r>
            <a:r>
              <a:rPr lang="en-GB" sz="2400" dirty="0"/>
              <a:t>.</a:t>
            </a:r>
          </a:p>
          <a:p>
            <a:pPr marL="179388" indent="-179388" algn="just">
              <a:spcAft>
                <a:spcPts val="600"/>
              </a:spcAft>
            </a:pPr>
            <a:r>
              <a:rPr lang="en-GB" sz="2400" dirty="0"/>
              <a:t>US shells could be machined at CERN to our standard developed length and bevel design. </a:t>
            </a:r>
            <a:r>
              <a:rPr lang="en-GB" sz="2400" b="1" dirty="0"/>
              <a:t>CERN configuration backing strips to be ordered</a:t>
            </a:r>
            <a:r>
              <a:rPr lang="en-GB" sz="2400" dirty="0"/>
              <a:t>.</a:t>
            </a:r>
          </a:p>
          <a:p>
            <a:pPr marL="179388" indent="-179388" algn="just">
              <a:spcAft>
                <a:spcPts val="600"/>
              </a:spcAft>
            </a:pPr>
            <a:r>
              <a:rPr lang="en-GB" sz="2400" dirty="0"/>
              <a:t>Orientation to gravity of the cold mass (combining both MQXFA magnetic field) can be done according to the proven LMQXFB procedure.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15B35C7-154B-A7F3-90D1-64E6284B94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4573115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4A7D26-B8D5-41CE-A4FB-A77A193C4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work to be considered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0CD643-2933-4367-8881-06469C9609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US" dirty="0"/>
              <a:t>Reception tests and procedures to be written.</a:t>
            </a:r>
          </a:p>
          <a:p>
            <a:pPr algn="l"/>
            <a:r>
              <a:rPr lang="en-US" dirty="0"/>
              <a:t>Assembly and control procedures to be written.</a:t>
            </a:r>
          </a:p>
          <a:p>
            <a:pPr algn="l"/>
            <a:r>
              <a:rPr lang="en-US" dirty="0"/>
              <a:t>Preparation of subcomponents preparation has to be considered.</a:t>
            </a:r>
          </a:p>
          <a:p>
            <a:pPr algn="l"/>
            <a:r>
              <a:rPr lang="en-US" dirty="0"/>
              <a:t>Fabrication drawings to be updated?</a:t>
            </a:r>
          </a:p>
          <a:p>
            <a:pPr algn="l"/>
            <a:endParaRPr lang="en-US" dirty="0"/>
          </a:p>
          <a:p>
            <a:pPr algn="just"/>
            <a:r>
              <a:rPr lang="en-US" dirty="0"/>
              <a:t>Duration of assembly is estimated to be 3 months as for the LMQXFB, except for the first cold mass that might require a few additional weeks.</a:t>
            </a:r>
          </a:p>
          <a:p>
            <a:pPr algn="l"/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3ABD23E-9D00-4D91-8E21-67F47D99C8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6707586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A close up of a machine&#10;&#10;Description automatically generated">
            <a:extLst>
              <a:ext uri="{FF2B5EF4-FFF2-40B4-BE49-F238E27FC236}">
                <a16:creationId xmlns:a16="http://schemas.microsoft.com/office/drawing/2014/main" id="{B4B72382-6E05-69FC-CA15-78F5709B16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2402" y="1222937"/>
            <a:ext cx="7236296" cy="944618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9AA47D2-FC75-B0CA-8B90-69B955D6B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LMQXFA / LMQXFB</a:t>
            </a:r>
            <a:endParaRPr lang="en-GB" dirty="0"/>
          </a:p>
        </p:txBody>
      </p:sp>
      <p:pic>
        <p:nvPicPr>
          <p:cNvPr id="6" name="Content Placeholder 5" descr="A long white object with a long cylindrical object&#10;&#10;Description automatically generated with medium confidence">
            <a:extLst>
              <a:ext uri="{FF2B5EF4-FFF2-40B4-BE49-F238E27FC236}">
                <a16:creationId xmlns:a16="http://schemas.microsoft.com/office/drawing/2014/main" id="{FFBC9CA4-2D46-1614-F7E4-18B5198F84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873" t="39168" r="1460" b="43220"/>
          <a:stretch/>
        </p:blipFill>
        <p:spPr>
          <a:xfrm>
            <a:off x="1187623" y="3500765"/>
            <a:ext cx="7920000" cy="848571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4A9F59C-D970-3D1E-E357-E74190DD9F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5E00BDE-3790-59F7-17BF-6C7A30371E6E}"/>
              </a:ext>
            </a:extLst>
          </p:cNvPr>
          <p:cNvSpPr/>
          <p:nvPr/>
        </p:nvSpPr>
        <p:spPr>
          <a:xfrm>
            <a:off x="-8496" y="3516061"/>
            <a:ext cx="1483098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i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Q2</a:t>
            </a:r>
          </a:p>
          <a:p>
            <a:pPr algn="ctr"/>
            <a:r>
              <a:rPr lang="en-US" sz="2400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LMQXFB</a:t>
            </a:r>
            <a:endParaRPr lang="en-US" sz="2400" b="1" i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A6104A-0319-7568-A9FF-6AFBFE8CD2D0}"/>
              </a:ext>
            </a:extLst>
          </p:cNvPr>
          <p:cNvSpPr/>
          <p:nvPr/>
        </p:nvSpPr>
        <p:spPr>
          <a:xfrm>
            <a:off x="0" y="1201017"/>
            <a:ext cx="146610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400" b="1" i="1" cap="none" spc="0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Q1-Q3</a:t>
            </a:r>
          </a:p>
          <a:p>
            <a:pPr algn="ctr"/>
            <a:r>
              <a:rPr lang="en-US" sz="2400" b="1" i="1" dirty="0">
                <a:ln w="12700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pattFill prst="dkUpDiag">
                  <a:fgClr>
                    <a:schemeClr val="tx2"/>
                  </a:fgClr>
                  <a:bgClr>
                    <a:schemeClr val="tx2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tx2">
                      <a:lumMod val="75000"/>
                    </a:schemeClr>
                  </a:outerShdw>
                </a:effectLst>
              </a:rPr>
              <a:t>LMQXFA</a:t>
            </a:r>
            <a:endParaRPr lang="en-US" sz="2400" b="1" i="1" cap="none" spc="0" dirty="0">
              <a:ln w="12700">
                <a:solidFill>
                  <a:schemeClr val="tx2">
                    <a:lumMod val="75000"/>
                  </a:schemeClr>
                </a:solidFill>
                <a:prstDash val="solid"/>
              </a:ln>
              <a:pattFill prst="dkUpDiag">
                <a:fgClr>
                  <a:schemeClr val="tx2"/>
                </a:fgClr>
                <a:bgClr>
                  <a:schemeClr val="tx2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tx2">
                    <a:lumMod val="75000"/>
                  </a:schemeClr>
                </a:outerShdw>
              </a:effectLst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A500D26-1599-48EC-A935-32F17983D0FB}"/>
              </a:ext>
            </a:extLst>
          </p:cNvPr>
          <p:cNvSpPr txBox="1"/>
          <p:nvPr/>
        </p:nvSpPr>
        <p:spPr>
          <a:xfrm>
            <a:off x="3995936" y="4164670"/>
            <a:ext cx="10182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MQXFB</a:t>
            </a:r>
            <a:endParaRPr lang="en-GB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1B8E8F-1618-B511-F05B-B7207E332A76}"/>
              </a:ext>
            </a:extLst>
          </p:cNvPr>
          <p:cNvSpPr txBox="1"/>
          <p:nvPr/>
        </p:nvSpPr>
        <p:spPr>
          <a:xfrm>
            <a:off x="6949439" y="4161767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MCBXFB</a:t>
            </a:r>
            <a:endParaRPr lang="en-GB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8F42D8-2082-6EE8-640A-DC0C5251CCE3}"/>
              </a:ext>
            </a:extLst>
          </p:cNvPr>
          <p:cNvSpPr txBox="1"/>
          <p:nvPr/>
        </p:nvSpPr>
        <p:spPr>
          <a:xfrm>
            <a:off x="3059832" y="2032014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MQXFA</a:t>
            </a:r>
            <a:endParaRPr lang="en-GB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27FE618-284D-C55E-B71E-3609ACC13A39}"/>
              </a:ext>
            </a:extLst>
          </p:cNvPr>
          <p:cNvSpPr txBox="1"/>
          <p:nvPr/>
        </p:nvSpPr>
        <p:spPr>
          <a:xfrm>
            <a:off x="6084168" y="2032014"/>
            <a:ext cx="1005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MQXFA</a:t>
            </a:r>
            <a:endParaRPr lang="en-GB" b="1" i="1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5208DEBA-D293-E8C9-D611-1407431259BB}"/>
              </a:ext>
            </a:extLst>
          </p:cNvPr>
          <p:cNvSpPr txBox="1"/>
          <p:nvPr/>
        </p:nvSpPr>
        <p:spPr>
          <a:xfrm>
            <a:off x="4465245" y="3316099"/>
            <a:ext cx="9541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9.785m</a:t>
            </a:r>
            <a:endParaRPr lang="en-GB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E9A8C0EB-1D3D-661A-B9D1-74C881CA0F13}"/>
              </a:ext>
            </a:extLst>
          </p:cNvPr>
          <p:cNvCxnSpPr/>
          <p:nvPr/>
        </p:nvCxnSpPr>
        <p:spPr>
          <a:xfrm flipH="1">
            <a:off x="1907704" y="3516061"/>
            <a:ext cx="2557541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D3E1C335-1B83-349D-E688-08F1C1BB911C}"/>
              </a:ext>
            </a:extLst>
          </p:cNvPr>
          <p:cNvCxnSpPr>
            <a:cxnSpLocks/>
            <a:stCxn id="13" idx="3"/>
          </p:cNvCxnSpPr>
          <p:nvPr/>
        </p:nvCxnSpPr>
        <p:spPr>
          <a:xfrm>
            <a:off x="5419352" y="3500765"/>
            <a:ext cx="2753048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FDA54D3F-283F-044F-8B2F-D860D3899481}"/>
              </a:ext>
            </a:extLst>
          </p:cNvPr>
          <p:cNvSpPr txBox="1"/>
          <p:nvPr/>
        </p:nvSpPr>
        <p:spPr>
          <a:xfrm>
            <a:off x="4513397" y="1090940"/>
            <a:ext cx="8258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10.1m</a:t>
            </a:r>
            <a:endParaRPr lang="en-GB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F2653E8C-3558-3633-26D5-6E20CD0359BC}"/>
              </a:ext>
            </a:extLst>
          </p:cNvPr>
          <p:cNvCxnSpPr>
            <a:cxnSpLocks/>
          </p:cNvCxnSpPr>
          <p:nvPr/>
        </p:nvCxnSpPr>
        <p:spPr>
          <a:xfrm flipH="1">
            <a:off x="1764656" y="1290902"/>
            <a:ext cx="2700589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B0D87F5-8D1D-89E7-A7A5-0441D2AB251E}"/>
              </a:ext>
            </a:extLst>
          </p:cNvPr>
          <p:cNvCxnSpPr>
            <a:cxnSpLocks/>
          </p:cNvCxnSpPr>
          <p:nvPr/>
        </p:nvCxnSpPr>
        <p:spPr>
          <a:xfrm>
            <a:off x="5339264" y="1275606"/>
            <a:ext cx="3191016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5"/>
          </a:lnRef>
          <a:fillRef idx="0">
            <a:schemeClr val="accent5"/>
          </a:fillRef>
          <a:effectRef idx="1">
            <a:schemeClr val="accent5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54061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0B16427-E179-C467-51D4-E2173F5A7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90234A-C84A-E9D7-33A5-762A0C8D829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BBBF54-B714-BA88-B823-8CEAFF69D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BE2C2981-D997-78D5-5EF6-5AF638CEA80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375" y="0"/>
            <a:ext cx="7251249" cy="5143500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DBBACB9-F45A-C1CF-D236-87F5BB8707C7}"/>
              </a:ext>
            </a:extLst>
          </p:cNvPr>
          <p:cNvSpPr/>
          <p:nvPr/>
        </p:nvSpPr>
        <p:spPr>
          <a:xfrm>
            <a:off x="1619672" y="4443958"/>
            <a:ext cx="936104" cy="390066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3BBFC84F-4A4E-A1A4-ECD3-277FD52855A2}"/>
              </a:ext>
            </a:extLst>
          </p:cNvPr>
          <p:cNvCxnSpPr/>
          <p:nvPr/>
        </p:nvCxnSpPr>
        <p:spPr>
          <a:xfrm flipV="1">
            <a:off x="2987824" y="4371950"/>
            <a:ext cx="864096" cy="28803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D0DC9C92-C0CA-AA6D-23C6-94389C9B185F}"/>
              </a:ext>
            </a:extLst>
          </p:cNvPr>
          <p:cNvCxnSpPr/>
          <p:nvPr/>
        </p:nvCxnSpPr>
        <p:spPr>
          <a:xfrm flipV="1">
            <a:off x="4005858" y="3921099"/>
            <a:ext cx="864096" cy="28803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95D550E6-C4AD-1D43-779B-94F3A41A97FB}"/>
              </a:ext>
            </a:extLst>
          </p:cNvPr>
          <p:cNvCxnSpPr/>
          <p:nvPr/>
        </p:nvCxnSpPr>
        <p:spPr>
          <a:xfrm flipV="1">
            <a:off x="4644008" y="1707654"/>
            <a:ext cx="864096" cy="28803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526C1BF0-FF13-8E96-E5B6-FBEC91DFDF18}"/>
              </a:ext>
            </a:extLst>
          </p:cNvPr>
          <p:cNvCxnSpPr/>
          <p:nvPr/>
        </p:nvCxnSpPr>
        <p:spPr>
          <a:xfrm flipV="1">
            <a:off x="5076056" y="2670360"/>
            <a:ext cx="864096" cy="28803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38866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B6026A-C111-EA9C-3706-6A83298783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 Magnet handling</a:t>
            </a:r>
            <a:endParaRPr lang="en-GB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CE91D1C-1F6B-F88F-A35E-F1512497B52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Lifting beam @Fermilab</a:t>
            </a:r>
            <a:endParaRPr lang="en-GB" dirty="0"/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8D33C62-8765-85BD-D286-306954FC95C8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1385" y="1543050"/>
            <a:ext cx="3951817" cy="2963863"/>
          </a:xfrm>
        </p:spPr>
      </p:pic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A0ECD399-74DD-9457-79A3-EC944804F8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Lifting beam @CERN</a:t>
            </a:r>
            <a:endParaRPr lang="en-GB" dirty="0"/>
          </a:p>
          <a:p>
            <a:endParaRPr lang="en-GB" b="0" dirty="0"/>
          </a:p>
        </p:txBody>
      </p:sp>
      <p:pic>
        <p:nvPicPr>
          <p:cNvPr id="14" name="Content Placeholder 13" descr="A person in a factory&#10;&#10;Description automatically generated">
            <a:extLst>
              <a:ext uri="{FF2B5EF4-FFF2-40B4-BE49-F238E27FC236}">
                <a16:creationId xmlns:a16="http://schemas.microsoft.com/office/drawing/2014/main" id="{F6D2310C-698B-1DA0-F345-C8A6096F2DE8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5025" y="1543050"/>
            <a:ext cx="4041775" cy="2273498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1BC0941-B214-1A9C-A1D5-B6B65DD64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F50DA17-4C9E-68E7-C958-97AD042C8018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3608" y="3553649"/>
            <a:ext cx="3065348" cy="153733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14B52D1A-1880-1EA1-0D4D-9878CDA476D6}"/>
              </a:ext>
            </a:extLst>
          </p:cNvPr>
          <p:cNvSpPr txBox="1"/>
          <p:nvPr/>
        </p:nvSpPr>
        <p:spPr>
          <a:xfrm>
            <a:off x="4645027" y="3816548"/>
            <a:ext cx="40417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Only for MQXFB!</a:t>
            </a:r>
            <a:endParaRPr lang="en-GB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85F71B2-E3A5-2FD9-9196-D6C18CC4EE59}"/>
              </a:ext>
            </a:extLst>
          </p:cNvPr>
          <p:cNvSpPr txBox="1"/>
          <p:nvPr/>
        </p:nvSpPr>
        <p:spPr>
          <a:xfrm>
            <a:off x="4645025" y="4220170"/>
            <a:ext cx="404177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Possibility to recover from LBNL or Fermilab after the last MQXFA has been sent?</a:t>
            </a:r>
            <a:endParaRPr lang="en-GB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7" name="Arrow: Right 16">
            <a:extLst>
              <a:ext uri="{FF2B5EF4-FFF2-40B4-BE49-F238E27FC236}">
                <a16:creationId xmlns:a16="http://schemas.microsoft.com/office/drawing/2014/main" id="{71195C0B-3F02-3F19-320B-3938476D3F87}"/>
              </a:ext>
            </a:extLst>
          </p:cNvPr>
          <p:cNvSpPr/>
          <p:nvPr/>
        </p:nvSpPr>
        <p:spPr>
          <a:xfrm>
            <a:off x="4108956" y="4587974"/>
            <a:ext cx="536071" cy="27000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Arrow: Right 17">
            <a:extLst>
              <a:ext uri="{FF2B5EF4-FFF2-40B4-BE49-F238E27FC236}">
                <a16:creationId xmlns:a16="http://schemas.microsoft.com/office/drawing/2014/main" id="{E09FB150-450B-44CD-CAC1-BFE801316B60}"/>
              </a:ext>
            </a:extLst>
          </p:cNvPr>
          <p:cNvSpPr/>
          <p:nvPr/>
        </p:nvSpPr>
        <p:spPr>
          <a:xfrm rot="5400000">
            <a:off x="6671212" y="3312888"/>
            <a:ext cx="536071" cy="270000"/>
          </a:xfrm>
          <a:prstGeom prst="rightArrow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828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">
            <a:extLst>
              <a:ext uri="{FF2B5EF4-FFF2-40B4-BE49-F238E27FC236}">
                <a16:creationId xmlns:a16="http://schemas.microsoft.com/office/drawing/2014/main" id="{C043EA7D-D29D-7764-5516-74421DB26F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135000"/>
            <a:ext cx="7920000" cy="540000"/>
          </a:xfrm>
        </p:spPr>
        <p:txBody>
          <a:bodyPr/>
          <a:lstStyle/>
          <a:p>
            <a:r>
              <a:rPr lang="en-US" dirty="0"/>
              <a:t>MQXFA Magnets Alignment</a:t>
            </a:r>
          </a:p>
        </p:txBody>
      </p:sp>
      <p:sp>
        <p:nvSpPr>
          <p:cNvPr id="22" name="Text Placeholder 2">
            <a:extLst>
              <a:ext uri="{FF2B5EF4-FFF2-40B4-BE49-F238E27FC236}">
                <a16:creationId xmlns:a16="http://schemas.microsoft.com/office/drawing/2014/main" id="{86DB686D-53E3-BF78-2F14-AD3C52D0BE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911424"/>
            <a:ext cx="4040188" cy="4798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Tooling @Fermilab</a:t>
            </a:r>
          </a:p>
        </p:txBody>
      </p:sp>
      <p:sp>
        <p:nvSpPr>
          <p:cNvPr id="24" name="Text Placeholder 4">
            <a:extLst>
              <a:ext uri="{FF2B5EF4-FFF2-40B4-BE49-F238E27FC236}">
                <a16:creationId xmlns:a16="http://schemas.microsoft.com/office/drawing/2014/main" id="{3CD6AC0E-8A78-29B5-3207-C2F768D35D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6" y="911424"/>
            <a:ext cx="4041775" cy="479822"/>
          </a:xfrm>
        </p:spPr>
        <p:txBody>
          <a:bodyPr>
            <a:normAutofit fontScale="85000" lnSpcReduction="20000"/>
          </a:bodyPr>
          <a:lstStyle/>
          <a:p>
            <a:r>
              <a:rPr lang="en-US" dirty="0"/>
              <a:t>Tooling that could be used</a:t>
            </a:r>
          </a:p>
          <a:p>
            <a:r>
              <a:rPr lang="en-US" dirty="0"/>
              <a:t> @CERN</a:t>
            </a:r>
          </a:p>
        </p:txBody>
      </p:sp>
      <p:pic>
        <p:nvPicPr>
          <p:cNvPr id="19" name="Content Placeholder 18" descr="A large metal machine in a factory&#10;&#10;Description automatically generated">
            <a:extLst>
              <a:ext uri="{FF2B5EF4-FFF2-40B4-BE49-F238E27FC236}">
                <a16:creationId xmlns:a16="http://schemas.microsoft.com/office/drawing/2014/main" id="{809ABC22-4004-DA88-1606-0DA861644C6D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850" y="3757682"/>
            <a:ext cx="2046181" cy="1152000"/>
          </a:xfrm>
        </p:spPr>
      </p:pic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5604B8-FA53-AEF9-A238-427A734D3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86800" y="4767263"/>
            <a:ext cx="360000" cy="270000"/>
          </a:xfrm>
        </p:spPr>
        <p:txBody>
          <a:bodyPr anchor="b">
            <a:normAutofit/>
          </a:bodyPr>
          <a:lstStyle/>
          <a:p>
            <a:pPr>
              <a:spcAft>
                <a:spcPts val="600"/>
              </a:spcAft>
            </a:pPr>
            <a:fld id="{BFDCA1C4-9514-7B4F-976F-D92F7E296653}" type="slidenum">
              <a:rPr lang="fr-FR" smtClean="0"/>
              <a:pPr>
                <a:spcAft>
                  <a:spcPts val="600"/>
                </a:spcAft>
              </a:pPr>
              <a:t>6</a:t>
            </a:fld>
            <a:endParaRPr lang="fr-FR"/>
          </a:p>
        </p:txBody>
      </p:sp>
      <p:pic>
        <p:nvPicPr>
          <p:cNvPr id="23" name="Picture 22" descr="A large machine with several boxes on top&#10;&#10;Description automatically generated with medium confidence">
            <a:extLst>
              <a:ext uri="{FF2B5EF4-FFF2-40B4-BE49-F238E27FC236}">
                <a16:creationId xmlns:a16="http://schemas.microsoft.com/office/drawing/2014/main" id="{4308B6DE-ABEE-4508-4193-5A19896A8EF1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84850" y="1391246"/>
            <a:ext cx="2046181" cy="1152000"/>
          </a:xfrm>
          <a:prstGeom prst="rect">
            <a:avLst/>
          </a:prstGeom>
        </p:spPr>
      </p:pic>
      <p:pic>
        <p:nvPicPr>
          <p:cNvPr id="27" name="Picture 26" descr="A group of metal objects on a table&#10;&#10;Description automatically generated">
            <a:extLst>
              <a:ext uri="{FF2B5EF4-FFF2-40B4-BE49-F238E27FC236}">
                <a16:creationId xmlns:a16="http://schemas.microsoft.com/office/drawing/2014/main" id="{A1EE07FA-0C34-0BB4-F62B-7F056BF5740C}"/>
              </a:ext>
            </a:extLst>
          </p:cNvPr>
          <p:cNvPicPr>
            <a:picLocks noChangeAspect="1"/>
          </p:cNvPicPr>
          <p:nvPr/>
        </p:nvPicPr>
        <p:blipFill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90760" y="2571750"/>
            <a:ext cx="2046181" cy="1152000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2E4985EC-77EA-F213-D185-6A73DD18EEC3}"/>
              </a:ext>
            </a:extLst>
          </p:cNvPr>
          <p:cNvSpPr txBox="1"/>
          <p:nvPr/>
        </p:nvSpPr>
        <p:spPr>
          <a:xfrm>
            <a:off x="6631031" y="1391246"/>
            <a:ext cx="2450651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Aluminum storage bench:</a:t>
            </a:r>
          </a:p>
          <a:p>
            <a:pPr marL="171450" indent="-171450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Full length available</a:t>
            </a:r>
          </a:p>
          <a:p>
            <a:pPr marL="171450" indent="-171450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Easy and cheep, additional supporting system already available</a:t>
            </a:r>
          </a:p>
          <a:p>
            <a:pPr marL="171450" indent="-171450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Does not interfere with MQXFB assembly and loading</a:t>
            </a:r>
          </a:p>
          <a:p>
            <a:pPr marL="171450" indent="-171450">
              <a:buClr>
                <a:schemeClr val="accent3"/>
              </a:buClr>
              <a:buFont typeface="Wingdings" panose="05000000000000000000" pitchFamily="2" charset="2"/>
              <a:buChar char=""/>
            </a:pPr>
            <a:r>
              <a:rPr lang="en-US" sz="900" b="1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Too soft and not stable </a:t>
            </a: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(</a:t>
            </a:r>
            <a:r>
              <a:rPr lang="en-US" sz="900" i="1" dirty="0" err="1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Al+plastic</a:t>
            </a: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 feet)</a:t>
            </a:r>
          </a:p>
          <a:p>
            <a:pPr marL="171450" indent="-171450">
              <a:buClr>
                <a:srgbClr val="55B235"/>
              </a:buClr>
              <a:buFont typeface="Wingdings" panose="05000000000000000000" pitchFamily="2" charset="2"/>
              <a:buChar char="L"/>
            </a:pPr>
            <a:endParaRPr lang="en-GB" sz="10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156CB81-CD03-C398-F24D-EAD27E5FB0F6}"/>
              </a:ext>
            </a:extLst>
          </p:cNvPr>
          <p:cNvSpPr txBox="1"/>
          <p:nvPr/>
        </p:nvSpPr>
        <p:spPr>
          <a:xfrm>
            <a:off x="6665913" y="2571750"/>
            <a:ext cx="2415769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MQXFB loading bench:</a:t>
            </a:r>
          </a:p>
          <a:p>
            <a:pPr marL="171450" indent="-171450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Robust alignment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"/>
            </a:pP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Existing supports could be adapted</a:t>
            </a:r>
          </a:p>
          <a:p>
            <a:pPr marL="171450" indent="-171450">
              <a:buClr>
                <a:schemeClr val="accent3"/>
              </a:buClr>
              <a:buFont typeface="Wingdings" panose="05000000000000000000" pitchFamily="2" charset="2"/>
              <a:buChar char=""/>
            </a:pPr>
            <a:r>
              <a:rPr lang="en-US" sz="900" b="1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Strong interference with MQXFB assembly</a:t>
            </a:r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FA12B310-B50F-9097-6CA2-49852F1E16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090" y="1880046"/>
            <a:ext cx="4088030" cy="1987847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BAB93ED9-0922-328F-31CE-A3DE89036842}"/>
              </a:ext>
            </a:extLst>
          </p:cNvPr>
          <p:cNvPicPr>
            <a:picLocks noChangeAspect="1"/>
          </p:cNvPicPr>
          <p:nvPr/>
        </p:nvPicPr>
        <p:blipFill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46788" y="3147749"/>
            <a:ext cx="854293" cy="1152001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57E087D0-B545-3EF9-239D-A8F4B1570FC6}"/>
              </a:ext>
            </a:extLst>
          </p:cNvPr>
          <p:cNvSpPr txBox="1"/>
          <p:nvPr/>
        </p:nvSpPr>
        <p:spPr>
          <a:xfrm>
            <a:off x="6687195" y="3757682"/>
            <a:ext cx="2415769" cy="12157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Cold mass assembly bench:</a:t>
            </a:r>
          </a:p>
          <a:p>
            <a:pPr marL="171450" indent="-171450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Robust alignment</a:t>
            </a:r>
          </a:p>
          <a:p>
            <a:pPr marL="171450" indent="-171450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Alignment features at the largest width</a:t>
            </a:r>
          </a:p>
          <a:p>
            <a:pPr marL="171450" indent="-171450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Adaptative longitudinal position of the supports and the magnets</a:t>
            </a:r>
          </a:p>
          <a:p>
            <a:pPr marL="171450" indent="-171450">
              <a:buClr>
                <a:schemeClr val="accent6"/>
              </a:buClr>
              <a:buFont typeface="Wingdings" panose="05000000000000000000" pitchFamily="2" charset="2"/>
              <a:buChar char=""/>
            </a:pPr>
            <a:r>
              <a:rPr lang="en-US" sz="9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Extension needed on the MCBXFB side (~2m) </a:t>
            </a:r>
          </a:p>
          <a:p>
            <a:pPr marL="171450" indent="-171450">
              <a:buClr>
                <a:schemeClr val="accent3"/>
              </a:buClr>
              <a:buFont typeface="Wingdings" panose="05000000000000000000" pitchFamily="2" charset="2"/>
              <a:buChar char=""/>
            </a:pPr>
            <a:r>
              <a:rPr lang="en-US" sz="900" b="1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Interference with LMQXFB assembly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455E35-A2F1-3B9B-F9BE-EB284744566A}"/>
              </a:ext>
            </a:extLst>
          </p:cNvPr>
          <p:cNvSpPr txBox="1"/>
          <p:nvPr/>
        </p:nvSpPr>
        <p:spPr>
          <a:xfrm>
            <a:off x="209090" y="4180874"/>
            <a:ext cx="438167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i="1" dirty="0">
                <a:hlinkClick r:id="rId7"/>
              </a:rPr>
              <a:t>Cold mass development AUP </a:t>
            </a:r>
          </a:p>
          <a:p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Presented by S. Feher during the 9</a:t>
            </a:r>
            <a:r>
              <a:rPr lang="en-GB" sz="900" i="1" baseline="300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th</a:t>
            </a:r>
            <a:r>
              <a:rPr lang="en-GB" sz="900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LH-LHC Collaboration meeting at Fermilab</a:t>
            </a:r>
            <a:r>
              <a:rPr lang="en-GB" sz="900" i="1" dirty="0">
                <a:hlinkClick r:id="rId7"/>
              </a:rPr>
              <a:t> </a:t>
            </a:r>
            <a:endParaRPr lang="en-GB" sz="900" i="1" dirty="0"/>
          </a:p>
        </p:txBody>
      </p:sp>
    </p:spTree>
    <p:extLst>
      <p:ext uri="{BB962C8B-B14F-4D97-AF65-F5344CB8AC3E}">
        <p14:creationId xmlns:p14="http://schemas.microsoft.com/office/powerpoint/2010/main" val="419210197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938A1-3DA3-DB16-FBF5-43CA4AADCA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MQXFA magnets</a:t>
            </a:r>
            <a:br>
              <a:rPr lang="en-US" dirty="0"/>
            </a:br>
            <a:r>
              <a:rPr lang="en-US" dirty="0"/>
              <a:t> new alignment bench in the LMF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A0E2C3C-62B7-E2B9-6EDD-1C19FCF3E4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Picture 8" descr="A large factory with many machines&#10;&#10;Description automatically generated">
            <a:extLst>
              <a:ext uri="{FF2B5EF4-FFF2-40B4-BE49-F238E27FC236}">
                <a16:creationId xmlns:a16="http://schemas.microsoft.com/office/drawing/2014/main" id="{8ACD06FD-6F8E-3434-A594-A6206D183DB1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7504" y="1203598"/>
            <a:ext cx="5499723" cy="3096344"/>
          </a:xfrm>
          <a:prstGeom prst="rect">
            <a:avLst/>
          </a:prstGeom>
        </p:spPr>
      </p:pic>
      <p:sp>
        <p:nvSpPr>
          <p:cNvPr id="10" name="Arrow: U-Turn 9">
            <a:extLst>
              <a:ext uri="{FF2B5EF4-FFF2-40B4-BE49-F238E27FC236}">
                <a16:creationId xmlns:a16="http://schemas.microsoft.com/office/drawing/2014/main" id="{949DCAA5-2703-D223-87E4-0F84D8AF69C9}"/>
              </a:ext>
            </a:extLst>
          </p:cNvPr>
          <p:cNvSpPr/>
          <p:nvPr/>
        </p:nvSpPr>
        <p:spPr>
          <a:xfrm flipH="1">
            <a:off x="1904535" y="2301750"/>
            <a:ext cx="2808312" cy="540000"/>
          </a:xfrm>
          <a:prstGeom prst="uturnArrow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BAE5A1D-B964-2F4D-D251-5A404668FCCF}"/>
              </a:ext>
            </a:extLst>
          </p:cNvPr>
          <p:cNvSpPr txBox="1"/>
          <p:nvPr/>
        </p:nvSpPr>
        <p:spPr>
          <a:xfrm>
            <a:off x="5652121" y="1391246"/>
            <a:ext cx="3429562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05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Transform the 8m preparation bench used for the CCT magnets, adding the 2m extension of the cold mass assembly bench:</a:t>
            </a:r>
          </a:p>
          <a:p>
            <a:pPr marL="171450" indent="-171450" algn="just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Full length available</a:t>
            </a:r>
          </a:p>
          <a:p>
            <a:pPr marL="171450" indent="-171450" algn="just">
              <a:buClr>
                <a:schemeClr val="accent6"/>
              </a:buClr>
              <a:buFont typeface="Wingdings" panose="05000000000000000000" pitchFamily="2" charset="2"/>
              <a:buChar char=""/>
            </a:pP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Realignment needed</a:t>
            </a:r>
          </a:p>
          <a:p>
            <a:pPr marL="171450" indent="-171450" algn="just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Robust alignment</a:t>
            </a:r>
          </a:p>
          <a:p>
            <a:pPr marL="171450" indent="-171450" algn="just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Adaptative longitudinal position of the supports and the magnets if the system is copied from the cold mass assembly bench. </a:t>
            </a:r>
          </a:p>
          <a:p>
            <a:pPr marL="171450" indent="-171450" algn="just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1000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Cheaper solution can be designed reusing the additional supporting system already available.</a:t>
            </a:r>
          </a:p>
          <a:p>
            <a:pPr marL="171450" indent="-171450" algn="just">
              <a:buClr>
                <a:srgbClr val="55B235"/>
              </a:buClr>
              <a:buFont typeface="Wingdings" panose="05000000000000000000" pitchFamily="2" charset="2"/>
              <a:buChar char="J"/>
            </a:pPr>
            <a:r>
              <a:rPr lang="en-US" sz="1000" b="1" i="1" dirty="0">
                <a:solidFill>
                  <a:schemeClr val="tx1">
                    <a:lumMod val="65000"/>
                    <a:lumOff val="35000"/>
                  </a:schemeClr>
                </a:solidFill>
                <a:sym typeface="Wingdings" panose="05000000000000000000" pitchFamily="2" charset="2"/>
              </a:rPr>
              <a:t>No interference with the other HL-LHC cold masses production</a:t>
            </a:r>
            <a:endParaRPr lang="en-US" sz="1000" i="1" dirty="0">
              <a:solidFill>
                <a:schemeClr val="tx1">
                  <a:lumMod val="65000"/>
                  <a:lumOff val="35000"/>
                </a:schemeClr>
              </a:solidFill>
              <a:sym typeface="Wingdings" panose="05000000000000000000" pitchFamily="2" charset="2"/>
            </a:endParaRPr>
          </a:p>
          <a:p>
            <a:pPr marL="171450" indent="-171450" algn="just">
              <a:buClr>
                <a:schemeClr val="accent3"/>
              </a:buClr>
              <a:buFont typeface="Wingdings" panose="05000000000000000000" pitchFamily="2" charset="2"/>
              <a:buChar char=""/>
            </a:pPr>
            <a:endParaRPr lang="en-GB" sz="105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BFC9221-7E47-6737-9CAA-32F01B0AACB5}"/>
              </a:ext>
            </a:extLst>
          </p:cNvPr>
          <p:cNvSpPr txBox="1"/>
          <p:nvPr/>
        </p:nvSpPr>
        <p:spPr>
          <a:xfrm>
            <a:off x="2051720" y="4391359"/>
            <a:ext cx="69159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Alignment based on the magnet mechanics and the bench alignment precision.</a:t>
            </a:r>
          </a:p>
          <a:p>
            <a:pPr algn="just"/>
            <a:r>
              <a:rPr lang="en-US" sz="1400" b="1" i="1" dirty="0">
                <a:solidFill>
                  <a:schemeClr val="tx1">
                    <a:lumMod val="65000"/>
                    <a:lumOff val="35000"/>
                  </a:schemeClr>
                </a:solidFill>
              </a:rPr>
              <a:t>No possibility to realign the magnets roll contrary to the bench in Fermilab.</a:t>
            </a:r>
            <a:endParaRPr lang="en-GB" sz="1400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5479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459445-CCFB-1220-EC29-2034E8E1D0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CERN experience using mechanics to align the MQXFB rolling angle toward gravity</a:t>
            </a:r>
            <a:endParaRPr lang="en-GB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937BFE-67C1-13F9-5D21-AB8F5E0958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3BCF6ED-9D47-18CB-75DC-678C1BBDA13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584" y="817983"/>
            <a:ext cx="7488832" cy="42192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0849581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A37362-111D-852F-510C-8E352AFB6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70EEC6F-6A03-3C3A-ED11-A39290C60D8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10F052A-EF8F-BE81-003E-8101724EA49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43B5EC2-0636-3380-E19C-B3E877AE0B0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41346C2-1E4D-5B82-7A9E-9DDBDA96F7BF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474CC4-F8C2-7CE5-9891-375C44C92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F0D9D23-4D00-17F3-FDE7-ADF5504532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46940" y="0"/>
            <a:ext cx="7250120" cy="5143500"/>
          </a:xfrm>
          <a:prstGeom prst="rect">
            <a:avLst/>
          </a:prstGeom>
        </p:spPr>
      </p:pic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B20F5F6-D72F-04AD-A214-AD898DD2768F}"/>
              </a:ext>
            </a:extLst>
          </p:cNvPr>
          <p:cNvSpPr/>
          <p:nvPr/>
        </p:nvSpPr>
        <p:spPr>
          <a:xfrm>
            <a:off x="1619672" y="1627670"/>
            <a:ext cx="720080" cy="390066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4B2961AA-C779-C37E-D3EF-B6B553967E07}"/>
              </a:ext>
            </a:extLst>
          </p:cNvPr>
          <p:cNvCxnSpPr/>
          <p:nvPr/>
        </p:nvCxnSpPr>
        <p:spPr>
          <a:xfrm flipV="1">
            <a:off x="2397444" y="1657436"/>
            <a:ext cx="864096" cy="288032"/>
          </a:xfrm>
          <a:prstGeom prst="line">
            <a:avLst/>
          </a:prstGeom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746A0D61-2617-7FB2-F090-7795B0BED076}"/>
              </a:ext>
            </a:extLst>
          </p:cNvPr>
          <p:cNvSpPr txBox="1"/>
          <p:nvPr/>
        </p:nvSpPr>
        <p:spPr>
          <a:xfrm>
            <a:off x="1969864" y="2063750"/>
            <a:ext cx="68159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+</a:t>
            </a:r>
          </a:p>
          <a:p>
            <a:pPr algn="ctr"/>
            <a:r>
              <a:rPr lang="en-US" sz="1400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k-mod</a:t>
            </a:r>
            <a:endParaRPr lang="en-GB" sz="1400" i="1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EB505463-6479-1824-B2CC-3DED43A53161}"/>
              </a:ext>
            </a:extLst>
          </p:cNvPr>
          <p:cNvSpPr/>
          <p:nvPr/>
        </p:nvSpPr>
        <p:spPr>
          <a:xfrm>
            <a:off x="3275856" y="2063750"/>
            <a:ext cx="720080" cy="390066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5" name="Rectangle: Rounded Corners 14">
            <a:extLst>
              <a:ext uri="{FF2B5EF4-FFF2-40B4-BE49-F238E27FC236}">
                <a16:creationId xmlns:a16="http://schemas.microsoft.com/office/drawing/2014/main" id="{62DBF784-7A85-47B1-4D2D-DA6493EFCB24}"/>
              </a:ext>
            </a:extLst>
          </p:cNvPr>
          <p:cNvSpPr/>
          <p:nvPr/>
        </p:nvSpPr>
        <p:spPr>
          <a:xfrm>
            <a:off x="3944778" y="1597782"/>
            <a:ext cx="720080" cy="390066"/>
          </a:xfrm>
          <a:prstGeom prst="roundRect">
            <a:avLst/>
          </a:prstGeom>
          <a:noFill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CB660E88-7FEB-4627-9EDD-829D6470F2D4}"/>
              </a:ext>
            </a:extLst>
          </p:cNvPr>
          <p:cNvSpPr/>
          <p:nvPr/>
        </p:nvSpPr>
        <p:spPr>
          <a:xfrm>
            <a:off x="4716016" y="1606419"/>
            <a:ext cx="632080" cy="390066"/>
          </a:xfrm>
          <a:prstGeom prst="roundRect">
            <a:avLst/>
          </a:prstGeom>
          <a:noFill/>
          <a:ln>
            <a:prstDash val="dash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0B4ADC5-C9C0-4CC1-A868-789ACD449B91}"/>
              </a:ext>
            </a:extLst>
          </p:cNvPr>
          <p:cNvSpPr txBox="1"/>
          <p:nvPr/>
        </p:nvSpPr>
        <p:spPr>
          <a:xfrm>
            <a:off x="5303218" y="1219884"/>
            <a:ext cx="13681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rgbClr val="C00000"/>
                </a:solidFill>
              </a:rPr>
              <a:t>No insertion direction issue but special care due to insulation thickness </a:t>
            </a:r>
            <a:endParaRPr lang="en-GB" sz="9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2478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39891</TotalTime>
  <Words>1108</Words>
  <Application>Microsoft Office PowerPoint</Application>
  <PresentationFormat>On-screen Show (16:9)</PresentationFormat>
  <Paragraphs>194</Paragraphs>
  <Slides>27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1" baseType="lpstr">
      <vt:lpstr>Arial</vt:lpstr>
      <vt:lpstr>Calibri</vt:lpstr>
      <vt:lpstr>Wingdings</vt:lpstr>
      <vt:lpstr>Thème Office</vt:lpstr>
      <vt:lpstr>Q1/Q3 Cold Mass at CERN</vt:lpstr>
      <vt:lpstr>Outline</vt:lpstr>
      <vt:lpstr>LMQXFA / LMQXFB</vt:lpstr>
      <vt:lpstr>PowerPoint Presentation</vt:lpstr>
      <vt:lpstr>MQXFA Magnet handling</vt:lpstr>
      <vt:lpstr>MQXFA Magnets Alignment</vt:lpstr>
      <vt:lpstr>MQXFA magnets  new alignment bench in the LMF</vt:lpstr>
      <vt:lpstr>CERN experience using mechanics to align the MQXFB rolling angle toward gravity</vt:lpstr>
      <vt:lpstr>PowerPoint Presentation</vt:lpstr>
      <vt:lpstr>13kA circuit and k-mod leads splicing</vt:lpstr>
      <vt:lpstr>Tack welding blocks and fixed points</vt:lpstr>
      <vt:lpstr>LMQXFA magnets fixing to the cold mass</vt:lpstr>
      <vt:lpstr>PowerPoint Presentation</vt:lpstr>
      <vt:lpstr>Shell bevel design</vt:lpstr>
      <vt:lpstr>Backing strip design</vt:lpstr>
      <vt:lpstr>Lifting beam and cold mass rotation</vt:lpstr>
      <vt:lpstr>Transfer from the cold mass preparation bench to the rotation one</vt:lpstr>
      <vt:lpstr>Lifting beam for transfer  to the welding press conveyor</vt:lpstr>
      <vt:lpstr>Transfer from the rotation bench  to the press conveyor</vt:lpstr>
      <vt:lpstr>PowerPoint Presentation</vt:lpstr>
      <vt:lpstr>Longitudinal welding preparation</vt:lpstr>
      <vt:lpstr>Developed length and  welding shrinkage measurements</vt:lpstr>
      <vt:lpstr>Cold mass orientation to align  the magnetic field to gravity</vt:lpstr>
      <vt:lpstr>PowerPoint Presentation</vt:lpstr>
      <vt:lpstr>PowerPoint Presentation</vt:lpstr>
      <vt:lpstr>Conclusion</vt:lpstr>
      <vt:lpstr>Additional work to be considered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Herve Prin</cp:lastModifiedBy>
  <cp:revision>123</cp:revision>
  <dcterms:created xsi:type="dcterms:W3CDTF">2016-02-12T09:02:01Z</dcterms:created>
  <dcterms:modified xsi:type="dcterms:W3CDTF">2024-11-13T08:05:32Z</dcterms:modified>
</cp:coreProperties>
</file>