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2">
  <p:sldMasterIdLst>
    <p:sldMasterId id="2147483648" r:id="rId1"/>
  </p:sldMasterIdLst>
  <p:notesMasterIdLst>
    <p:notesMasterId r:id="rId44"/>
  </p:notesMasterIdLst>
  <p:handoutMasterIdLst>
    <p:handoutMasterId r:id="rId45"/>
  </p:handoutMasterIdLst>
  <p:sldIdLst>
    <p:sldId id="605" r:id="rId2"/>
    <p:sldId id="1426" r:id="rId3"/>
    <p:sldId id="1453" r:id="rId4"/>
    <p:sldId id="1366" r:id="rId5"/>
    <p:sldId id="1423" r:id="rId6"/>
    <p:sldId id="1424" r:id="rId7"/>
    <p:sldId id="1425" r:id="rId8"/>
    <p:sldId id="1454" r:id="rId9"/>
    <p:sldId id="339" r:id="rId10"/>
    <p:sldId id="1467" r:id="rId11"/>
    <p:sldId id="1468" r:id="rId12"/>
    <p:sldId id="1469" r:id="rId13"/>
    <p:sldId id="1458" r:id="rId14"/>
    <p:sldId id="1430" r:id="rId15"/>
    <p:sldId id="1450" r:id="rId16"/>
    <p:sldId id="1455" r:id="rId17"/>
    <p:sldId id="1421" r:id="rId18"/>
    <p:sldId id="1434" r:id="rId19"/>
    <p:sldId id="1445" r:id="rId20"/>
    <p:sldId id="1440" r:id="rId21"/>
    <p:sldId id="1441" r:id="rId22"/>
    <p:sldId id="1433" r:id="rId23"/>
    <p:sldId id="1463" r:id="rId24"/>
    <p:sldId id="1464" r:id="rId25"/>
    <p:sldId id="1465" r:id="rId26"/>
    <p:sldId id="1466" r:id="rId27"/>
    <p:sldId id="1432" r:id="rId28"/>
    <p:sldId id="1451" r:id="rId29"/>
    <p:sldId id="1459" r:id="rId30"/>
    <p:sldId id="1449" r:id="rId31"/>
    <p:sldId id="1447" r:id="rId32"/>
    <p:sldId id="1456" r:id="rId33"/>
    <p:sldId id="1457" r:id="rId34"/>
    <p:sldId id="1470" r:id="rId35"/>
    <p:sldId id="1431" r:id="rId36"/>
    <p:sldId id="1438" r:id="rId37"/>
    <p:sldId id="1439" r:id="rId38"/>
    <p:sldId id="1435" r:id="rId39"/>
    <p:sldId id="1436" r:id="rId40"/>
    <p:sldId id="1437" r:id="rId41"/>
    <p:sldId id="1422" r:id="rId42"/>
    <p:sldId id="1197" r:id="rId43"/>
  </p:sldIdLst>
  <p:sldSz cx="9144000" cy="6858000" type="screen4x3"/>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EAD8"/>
    <a:srgbClr val="FB963C"/>
    <a:srgbClr val="FF3300"/>
    <a:srgbClr val="7030A0"/>
    <a:srgbClr val="BFBFBF"/>
    <a:srgbClr val="CC6600"/>
    <a:srgbClr val="0000FF"/>
    <a:srgbClr val="0093BE"/>
    <a:srgbClr val="000000"/>
    <a:srgbClr val="5A5A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996" autoAdjust="0"/>
    <p:restoredTop sz="94660"/>
  </p:normalViewPr>
  <p:slideViewPr>
    <p:cSldViewPr snapToGrid="0" snapToObjects="1" showGuides="1">
      <p:cViewPr>
        <p:scale>
          <a:sx n="100" d="100"/>
          <a:sy n="100" d="100"/>
        </p:scale>
        <p:origin x="1500" y="276"/>
      </p:cViewPr>
      <p:guideLst>
        <p:guide orient="horz" pos="4080"/>
        <p:guide pos="2880"/>
      </p:guideLst>
    </p:cSldViewPr>
  </p:slideViewPr>
  <p:notesTextViewPr>
    <p:cViewPr>
      <p:scale>
        <a:sx n="100" d="100"/>
        <a:sy n="100" d="100"/>
      </p:scale>
      <p:origin x="0" y="0"/>
    </p:cViewPr>
  </p:notesTextViewPr>
  <p:sorterViewPr>
    <p:cViewPr varScale="1">
      <p:scale>
        <a:sx n="1" d="1"/>
        <a:sy n="1" d="1"/>
      </p:scale>
      <p:origin x="0" y="-1280"/>
    </p:cViewPr>
  </p:sorterViewPr>
  <p:gridSpacing cx="180000" cy="1800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13/11/2024</a:t>
            </a:fld>
            <a:endParaRPr lang="fr-FR"/>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13/11/2024</a:t>
            </a:fld>
            <a:endParaRPr lang="fr-FR"/>
          </a:p>
        </p:txBody>
      </p:sp>
      <p:sp>
        <p:nvSpPr>
          <p:cNvPr id="4" name="Espace réservé de l'image des diapositives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endParaRPr lang="en-GB" noProof="0"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
        <p:nvSpPr>
          <p:cNvPr id="7" name="Picture Placeholder 6"/>
          <p:cNvSpPr>
            <a:spLocks noGrp="1"/>
          </p:cNvSpPr>
          <p:nvPr>
            <p:ph type="pic" sz="quarter" idx="13"/>
          </p:nvPr>
        </p:nvSpPr>
        <p:spPr>
          <a:xfrm>
            <a:off x="245034" y="1517468"/>
            <a:ext cx="2880000" cy="2160000"/>
          </a:xfrm>
        </p:spPr>
        <p:txBody>
          <a:bodyPr/>
          <a:lstStyle/>
          <a:p>
            <a:endParaRPr lang="en-GB" dirty="0"/>
          </a:p>
        </p:txBody>
      </p:sp>
      <p:sp>
        <p:nvSpPr>
          <p:cNvPr id="17" name="Picture Placeholder 6"/>
          <p:cNvSpPr>
            <a:spLocks noGrp="1"/>
          </p:cNvSpPr>
          <p:nvPr>
            <p:ph type="pic" sz="quarter" idx="14"/>
          </p:nvPr>
        </p:nvSpPr>
        <p:spPr>
          <a:xfrm>
            <a:off x="245034" y="3862559"/>
            <a:ext cx="2880000" cy="2160000"/>
          </a:xfrm>
        </p:spPr>
        <p:txBody>
          <a:bodyPr/>
          <a:lstStyle/>
          <a:p>
            <a:endParaRPr lang="en-GB"/>
          </a:p>
        </p:txBody>
      </p:sp>
      <p:sp>
        <p:nvSpPr>
          <p:cNvPr id="18" name="Picture Placeholder 6"/>
          <p:cNvSpPr>
            <a:spLocks noGrp="1"/>
          </p:cNvSpPr>
          <p:nvPr>
            <p:ph type="pic" sz="quarter" idx="15"/>
          </p:nvPr>
        </p:nvSpPr>
        <p:spPr>
          <a:xfrm>
            <a:off x="3194775" y="1517468"/>
            <a:ext cx="2880000" cy="2160000"/>
          </a:xfrm>
        </p:spPr>
        <p:txBody>
          <a:bodyPr/>
          <a:lstStyle/>
          <a:p>
            <a:endParaRPr lang="en-GB"/>
          </a:p>
        </p:txBody>
      </p:sp>
      <p:sp>
        <p:nvSpPr>
          <p:cNvPr id="19" name="Picture Placeholder 6"/>
          <p:cNvSpPr>
            <a:spLocks noGrp="1"/>
          </p:cNvSpPr>
          <p:nvPr>
            <p:ph type="pic" sz="quarter" idx="16"/>
          </p:nvPr>
        </p:nvSpPr>
        <p:spPr>
          <a:xfrm>
            <a:off x="3194775" y="3862981"/>
            <a:ext cx="2880000" cy="2160000"/>
          </a:xfrm>
        </p:spPr>
        <p:txBody>
          <a:bodyPr/>
          <a:lstStyle/>
          <a:p>
            <a:endParaRPr lang="en-GB"/>
          </a:p>
        </p:txBody>
      </p:sp>
      <p:sp>
        <p:nvSpPr>
          <p:cNvPr id="20" name="Picture Placeholder 6"/>
          <p:cNvSpPr>
            <a:spLocks noGrp="1"/>
          </p:cNvSpPr>
          <p:nvPr>
            <p:ph type="pic" sz="quarter" idx="17"/>
          </p:nvPr>
        </p:nvSpPr>
        <p:spPr>
          <a:xfrm>
            <a:off x="6136720" y="2195558"/>
            <a:ext cx="2880000" cy="2160000"/>
          </a:xfrm>
        </p:spPr>
        <p:txBody>
          <a:bodyPr/>
          <a:lstStyle/>
          <a:p>
            <a:endParaRPr lang="en-GB"/>
          </a:p>
        </p:txBody>
      </p:sp>
    </p:spTree>
    <p:extLst>
      <p:ext uri="{BB962C8B-B14F-4D97-AF65-F5344CB8AC3E}">
        <p14:creationId xmlns:p14="http://schemas.microsoft.com/office/powerpoint/2010/main" val="2962938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endParaRPr lang="en-GB" noProof="0"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endParaRPr lang="en-GB" noProof="0"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53" r:id="rId4"/>
    <p:sldLayoutId id="2147483654" r:id="rId5"/>
    <p:sldLayoutId id="2147483655" r:id="rId6"/>
    <p:sldLayoutId id="2147483657" r:id="rId7"/>
    <p:sldLayoutId id="2147483658" r:id="rId8"/>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indico.cern.ch/event/1102754/" TargetMode="Externa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edms.cern.ch/document/3180091" TargetMode="External"/><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indico.fnal.gov/event/60117/" TargetMode="External"/><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indico.cern.ch/event/1142636/" TargetMode="External"/><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2.xml"/><Relationship Id="rId4" Type="http://schemas.openxmlformats.org/officeDocument/2006/relationships/hyperlink" Target="https://indico.cern.ch/event/1142636/"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hyperlink" Target="https://indico.cern.ch/event/1142636/"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30.emf"/></Relationships>
</file>

<file path=ppt/slides/_rels/slide22.xml.rels><?xml version="1.0" encoding="UTF-8" standalone="yes"?>
<Relationships xmlns="http://schemas.openxmlformats.org/package/2006/relationships"><Relationship Id="rId3" Type="http://schemas.openxmlformats.org/officeDocument/2006/relationships/hyperlink" Target="https://edms.cern.ch/ui/file/2264829/AA/lhcmqxfas0048-vAA.pdf" TargetMode="External"/><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35.sv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svg"/><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2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57.png"/></Relationships>
</file>

<file path=ppt/slides/_rels/slide3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1.png"/></Relationships>
</file>

<file path=ppt/slides/_rels/slide3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 Id="rId5" Type="http://schemas.openxmlformats.org/officeDocument/2006/relationships/image" Target="../media/image66.png"/><Relationship Id="rId4" Type="http://schemas.openxmlformats.org/officeDocument/2006/relationships/image" Target="../media/image65.png"/></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edms.cern.ch/document/2264827" TargetMode="External"/><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edms.cern.ch/document/2264827" TargetMode="External"/><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1142636/"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hyperlink" Target="https://indico.cern.ch/event/1293138/contributions/5474499/attachments/2723922/4733264/CM%20and%20CryoAssembly%20Status%20-%20Hi-Lumi%20oct,%202023.pdf"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edms.cern.ch/document/2363726" TargetMode="External"/><Relationship Id="rId2" Type="http://schemas.openxmlformats.org/officeDocument/2006/relationships/hyperlink" Target="https://indico.cern.ch/event/1142636/" TargetMode="External"/><Relationship Id="rId1" Type="http://schemas.openxmlformats.org/officeDocument/2006/relationships/slideLayout" Target="../slideLayouts/slideLayout2.xml"/><Relationship Id="rId6" Type="http://schemas.openxmlformats.org/officeDocument/2006/relationships/hyperlink" Target="https://indico.fnal.gov/event/60117/" TargetMode="External"/><Relationship Id="rId5" Type="http://schemas.openxmlformats.org/officeDocument/2006/relationships/hyperlink" Target="https://edms.cern.ch/document/2675955" TargetMode="External"/><Relationship Id="rId4" Type="http://schemas.openxmlformats.org/officeDocument/2006/relationships/hyperlink" Target="https://edms.cern.ch/document/2659173"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edms.cern.ch/document/2675955"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indico.cern.ch/event/1421594/contributions/5979262/attachments/2942353/5169881/LQXFA02%20Test%20Results%20and%20Plans%20for%20testing%20LQXFA03-CM14.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3B616-0EA4-4FAD-BDA7-BE920E437798}"/>
              </a:ext>
            </a:extLst>
          </p:cNvPr>
          <p:cNvSpPr>
            <a:spLocks noGrp="1"/>
          </p:cNvSpPr>
          <p:nvPr>
            <p:ph type="ctrTitle"/>
          </p:nvPr>
        </p:nvSpPr>
        <p:spPr>
          <a:xfrm>
            <a:off x="764088" y="2955099"/>
            <a:ext cx="7807512" cy="990600"/>
          </a:xfrm>
        </p:spPr>
        <p:txBody>
          <a:bodyPr/>
          <a:lstStyle/>
          <a:p>
            <a:pPr algn="ctr"/>
            <a:r>
              <a:rPr lang="en-US" dirty="0">
                <a:solidFill>
                  <a:schemeClr val="tx1"/>
                </a:solidFill>
              </a:rPr>
              <a:t>Options for longitudinal welding AUP cold masses at CERN</a:t>
            </a:r>
            <a:endParaRPr lang="en-GB" dirty="0">
              <a:solidFill>
                <a:schemeClr val="tx1"/>
              </a:solidFill>
            </a:endParaRPr>
          </a:p>
        </p:txBody>
      </p:sp>
      <p:sp>
        <p:nvSpPr>
          <p:cNvPr id="3" name="Subtitle 2">
            <a:extLst>
              <a:ext uri="{FF2B5EF4-FFF2-40B4-BE49-F238E27FC236}">
                <a16:creationId xmlns:a16="http://schemas.microsoft.com/office/drawing/2014/main" id="{EDB2C4A7-6F4E-4C78-AD81-BE8097CE6529}"/>
              </a:ext>
            </a:extLst>
          </p:cNvPr>
          <p:cNvSpPr>
            <a:spLocks noGrp="1"/>
          </p:cNvSpPr>
          <p:nvPr>
            <p:ph type="subTitle" idx="1"/>
          </p:nvPr>
        </p:nvSpPr>
        <p:spPr>
          <a:xfrm>
            <a:off x="990600" y="4178300"/>
            <a:ext cx="6861000" cy="1727200"/>
          </a:xfrm>
        </p:spPr>
        <p:txBody>
          <a:bodyPr>
            <a:noAutofit/>
          </a:bodyPr>
          <a:lstStyle/>
          <a:p>
            <a:pPr algn="ctr"/>
            <a:r>
              <a:rPr lang="en-US" sz="1800" dirty="0">
                <a:solidFill>
                  <a:schemeClr val="tx1"/>
                </a:solidFill>
              </a:rPr>
              <a:t>Herve Prin, Tavis Bampton, Simon Straarup,  Susana Izquierdo Bermudez, Penelope Quassolo</a:t>
            </a:r>
            <a:endParaRPr lang="en-GB" sz="1800" dirty="0">
              <a:solidFill>
                <a:schemeClr val="tx1"/>
              </a:solidFill>
            </a:endParaRPr>
          </a:p>
        </p:txBody>
      </p:sp>
      <p:sp>
        <p:nvSpPr>
          <p:cNvPr id="4" name="Text Placeholder 3">
            <a:extLst>
              <a:ext uri="{FF2B5EF4-FFF2-40B4-BE49-F238E27FC236}">
                <a16:creationId xmlns:a16="http://schemas.microsoft.com/office/drawing/2014/main" id="{917AC6B3-F600-4704-9852-DC4E0AEA8891}"/>
              </a:ext>
            </a:extLst>
          </p:cNvPr>
          <p:cNvSpPr>
            <a:spLocks noGrp="1"/>
          </p:cNvSpPr>
          <p:nvPr>
            <p:ph type="body" sz="quarter" idx="14"/>
          </p:nvPr>
        </p:nvSpPr>
        <p:spPr>
          <a:xfrm>
            <a:off x="1371600" y="6073775"/>
            <a:ext cx="6480000" cy="349250"/>
          </a:xfrm>
        </p:spPr>
        <p:txBody>
          <a:bodyPr/>
          <a:lstStyle/>
          <a:p>
            <a:r>
              <a:rPr lang="en-US" dirty="0"/>
              <a:t>CERN: November 2024</a:t>
            </a:r>
            <a:endParaRPr lang="en-GB" dirty="0"/>
          </a:p>
        </p:txBody>
      </p:sp>
    </p:spTree>
    <p:extLst>
      <p:ext uri="{BB962C8B-B14F-4D97-AF65-F5344CB8AC3E}">
        <p14:creationId xmlns:p14="http://schemas.microsoft.com/office/powerpoint/2010/main" val="1437556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27D94-91A0-9FA3-DDBA-8846F17407EB}"/>
              </a:ext>
            </a:extLst>
          </p:cNvPr>
          <p:cNvSpPr>
            <a:spLocks noGrp="1"/>
          </p:cNvSpPr>
          <p:nvPr>
            <p:ph type="title"/>
          </p:nvPr>
        </p:nvSpPr>
        <p:spPr/>
        <p:txBody>
          <a:bodyPr/>
          <a:lstStyle/>
          <a:p>
            <a:r>
              <a:rPr lang="en-US" dirty="0"/>
              <a:t>Geometrical tolerances: experience</a:t>
            </a:r>
            <a:endParaRPr lang="en-GB" dirty="0"/>
          </a:p>
        </p:txBody>
      </p:sp>
      <p:sp>
        <p:nvSpPr>
          <p:cNvPr id="3" name="Content Placeholder 2">
            <a:extLst>
              <a:ext uri="{FF2B5EF4-FFF2-40B4-BE49-F238E27FC236}">
                <a16:creationId xmlns:a16="http://schemas.microsoft.com/office/drawing/2014/main" id="{7D2F2054-00F9-6D63-EAD7-DB5EE04EE405}"/>
              </a:ext>
            </a:extLst>
          </p:cNvPr>
          <p:cNvSpPr>
            <a:spLocks noGrp="1"/>
          </p:cNvSpPr>
          <p:nvPr>
            <p:ph idx="1"/>
          </p:nvPr>
        </p:nvSpPr>
        <p:spPr>
          <a:xfrm>
            <a:off x="457200" y="1242646"/>
            <a:ext cx="4536831" cy="1945969"/>
          </a:xfrm>
        </p:spPr>
        <p:txBody>
          <a:bodyPr>
            <a:normAutofit/>
          </a:bodyPr>
          <a:lstStyle/>
          <a:p>
            <a:r>
              <a:rPr lang="en-US" sz="1400" b="1" dirty="0"/>
              <a:t>Magnet OD </a:t>
            </a:r>
            <a:r>
              <a:rPr lang="en-US" sz="1400" dirty="0"/>
              <a:t>very reproducible (std along the length 0.20 mm, max – min along the length = 0.5 mm). Nice tool to derive the coil pre-stress within 10 MPa </a:t>
            </a:r>
            <a:r>
              <a:rPr lang="en-US" sz="1400" dirty="0">
                <a:hlinkClick r:id="rId2"/>
              </a:rPr>
              <a:t>see link</a:t>
            </a:r>
            <a:r>
              <a:rPr lang="en-US" sz="1400" dirty="0"/>
              <a:t>. </a:t>
            </a:r>
          </a:p>
          <a:p>
            <a:r>
              <a:rPr lang="en-US" sz="1400" dirty="0"/>
              <a:t>We can control the </a:t>
            </a:r>
            <a:r>
              <a:rPr lang="en-US" sz="1400" b="1" dirty="0"/>
              <a:t>average root gap and welding </a:t>
            </a:r>
            <a:r>
              <a:rPr lang="en-US" sz="1400" dirty="0"/>
              <a:t>shrinkage within ± 0.2 mm. Along the length, we can have variations up to ± 0.4 mm.</a:t>
            </a:r>
            <a:endParaRPr lang="en-GB" sz="1400" dirty="0"/>
          </a:p>
        </p:txBody>
      </p:sp>
      <p:sp>
        <p:nvSpPr>
          <p:cNvPr id="4" name="Footer Placeholder 3">
            <a:extLst>
              <a:ext uri="{FF2B5EF4-FFF2-40B4-BE49-F238E27FC236}">
                <a16:creationId xmlns:a16="http://schemas.microsoft.com/office/drawing/2014/main" id="{80CA7D3A-EA5D-CDC2-3347-9BD810DD21DF}"/>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9AC7F7C7-EDFB-E0B1-96B6-0497330371ED}"/>
              </a:ext>
            </a:extLst>
          </p:cNvPr>
          <p:cNvSpPr>
            <a:spLocks noGrp="1"/>
          </p:cNvSpPr>
          <p:nvPr>
            <p:ph type="sldNum" sz="quarter" idx="12"/>
          </p:nvPr>
        </p:nvSpPr>
        <p:spPr/>
        <p:txBody>
          <a:bodyPr/>
          <a:lstStyle/>
          <a:p>
            <a:fld id="{BFDCA1C4-9514-7B4F-976F-D92F7E296653}" type="slidenum">
              <a:rPr lang="fr-FR" smtClean="0"/>
              <a:pPr/>
              <a:t>10</a:t>
            </a:fld>
            <a:endParaRPr lang="fr-FR"/>
          </a:p>
        </p:txBody>
      </p:sp>
      <p:pic>
        <p:nvPicPr>
          <p:cNvPr id="7" name="Picture 6">
            <a:extLst>
              <a:ext uri="{FF2B5EF4-FFF2-40B4-BE49-F238E27FC236}">
                <a16:creationId xmlns:a16="http://schemas.microsoft.com/office/drawing/2014/main" id="{9F0C53C2-1315-58AB-00C3-B92FB11CAF09}"/>
              </a:ext>
            </a:extLst>
          </p:cNvPr>
          <p:cNvPicPr>
            <a:picLocks noChangeAspect="1"/>
          </p:cNvPicPr>
          <p:nvPr/>
        </p:nvPicPr>
        <p:blipFill>
          <a:blip r:embed="rId3"/>
          <a:stretch>
            <a:fillRect/>
          </a:stretch>
        </p:blipFill>
        <p:spPr>
          <a:xfrm>
            <a:off x="5139252" y="1008484"/>
            <a:ext cx="3540001" cy="2520000"/>
          </a:xfrm>
          <a:prstGeom prst="rect">
            <a:avLst/>
          </a:prstGeom>
        </p:spPr>
      </p:pic>
      <p:sp>
        <p:nvSpPr>
          <p:cNvPr id="9" name="TextBox 8">
            <a:extLst>
              <a:ext uri="{FF2B5EF4-FFF2-40B4-BE49-F238E27FC236}">
                <a16:creationId xmlns:a16="http://schemas.microsoft.com/office/drawing/2014/main" id="{B7800B52-222C-04B9-4C8A-D19EEFC76ADE}"/>
              </a:ext>
            </a:extLst>
          </p:cNvPr>
          <p:cNvSpPr txBox="1"/>
          <p:nvPr/>
        </p:nvSpPr>
        <p:spPr>
          <a:xfrm>
            <a:off x="5864810" y="1067613"/>
            <a:ext cx="1798981" cy="369332"/>
          </a:xfrm>
          <a:prstGeom prst="rect">
            <a:avLst/>
          </a:prstGeom>
          <a:noFill/>
        </p:spPr>
        <p:txBody>
          <a:bodyPr wrap="square" rtlCol="0">
            <a:spAutoFit/>
          </a:bodyPr>
          <a:lstStyle/>
          <a:p>
            <a:pPr algn="ctr"/>
            <a:r>
              <a:rPr lang="en-US" sz="900" dirty="0"/>
              <a:t>Tested in temporary cold mass before Q2 cold mass assembly</a:t>
            </a:r>
            <a:endParaRPr lang="en-GB" sz="900" dirty="0"/>
          </a:p>
        </p:txBody>
      </p:sp>
      <p:sp>
        <p:nvSpPr>
          <p:cNvPr id="10" name="Oval 9">
            <a:extLst>
              <a:ext uri="{FF2B5EF4-FFF2-40B4-BE49-F238E27FC236}">
                <a16:creationId xmlns:a16="http://schemas.microsoft.com/office/drawing/2014/main" id="{60D91D4A-DD42-B802-F586-95C5E339872B}"/>
              </a:ext>
            </a:extLst>
          </p:cNvPr>
          <p:cNvSpPr/>
          <p:nvPr/>
        </p:nvSpPr>
        <p:spPr>
          <a:xfrm>
            <a:off x="5864810" y="2004788"/>
            <a:ext cx="248479" cy="268357"/>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8FD794D1-8CD2-8B22-B61C-C2071066B2A0}"/>
              </a:ext>
            </a:extLst>
          </p:cNvPr>
          <p:cNvSpPr/>
          <p:nvPr/>
        </p:nvSpPr>
        <p:spPr>
          <a:xfrm>
            <a:off x="7039096" y="1994665"/>
            <a:ext cx="248479" cy="268357"/>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3" name="Straight Arrow Connector 12">
            <a:extLst>
              <a:ext uri="{FF2B5EF4-FFF2-40B4-BE49-F238E27FC236}">
                <a16:creationId xmlns:a16="http://schemas.microsoft.com/office/drawing/2014/main" id="{7E8C5DB2-046B-361F-D3AD-BA4FF85C3104}"/>
              </a:ext>
            </a:extLst>
          </p:cNvPr>
          <p:cNvCxnSpPr>
            <a:cxnSpLocks/>
            <a:endCxn id="10" idx="0"/>
          </p:cNvCxnSpPr>
          <p:nvPr/>
        </p:nvCxnSpPr>
        <p:spPr>
          <a:xfrm flipH="1">
            <a:off x="5989050" y="1436945"/>
            <a:ext cx="494572" cy="56784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B4BA3ECE-AD31-1601-EB77-96A48B41D352}"/>
              </a:ext>
            </a:extLst>
          </p:cNvPr>
          <p:cNvCxnSpPr>
            <a:cxnSpLocks/>
            <a:endCxn id="11" idx="0"/>
          </p:cNvCxnSpPr>
          <p:nvPr/>
        </p:nvCxnSpPr>
        <p:spPr>
          <a:xfrm>
            <a:off x="6483622" y="1420412"/>
            <a:ext cx="679714" cy="57425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6" name="Picture 5">
            <a:extLst>
              <a:ext uri="{FF2B5EF4-FFF2-40B4-BE49-F238E27FC236}">
                <a16:creationId xmlns:a16="http://schemas.microsoft.com/office/drawing/2014/main" id="{88E42DEA-FD85-25B4-0A77-949CE8EE51EB}"/>
              </a:ext>
            </a:extLst>
          </p:cNvPr>
          <p:cNvPicPr>
            <a:picLocks noChangeAspect="1"/>
          </p:cNvPicPr>
          <p:nvPr/>
        </p:nvPicPr>
        <p:blipFill>
          <a:blip r:embed="rId4"/>
          <a:stretch>
            <a:fillRect/>
          </a:stretch>
        </p:blipFill>
        <p:spPr>
          <a:xfrm>
            <a:off x="915197" y="3669386"/>
            <a:ext cx="3781718" cy="2700000"/>
          </a:xfrm>
          <a:prstGeom prst="rect">
            <a:avLst/>
          </a:prstGeom>
        </p:spPr>
      </p:pic>
      <p:pic>
        <p:nvPicPr>
          <p:cNvPr id="12" name="Picture 11">
            <a:extLst>
              <a:ext uri="{FF2B5EF4-FFF2-40B4-BE49-F238E27FC236}">
                <a16:creationId xmlns:a16="http://schemas.microsoft.com/office/drawing/2014/main" id="{485ED480-570B-D027-BC50-F89530B8FF6C}"/>
              </a:ext>
            </a:extLst>
          </p:cNvPr>
          <p:cNvPicPr>
            <a:picLocks noChangeAspect="1"/>
          </p:cNvPicPr>
          <p:nvPr/>
        </p:nvPicPr>
        <p:blipFill>
          <a:blip r:embed="rId5"/>
          <a:stretch>
            <a:fillRect/>
          </a:stretch>
        </p:blipFill>
        <p:spPr>
          <a:xfrm>
            <a:off x="5139252" y="3656350"/>
            <a:ext cx="3580967" cy="2700000"/>
          </a:xfrm>
          <a:prstGeom prst="rect">
            <a:avLst/>
          </a:prstGeom>
        </p:spPr>
      </p:pic>
      <p:graphicFrame>
        <p:nvGraphicFramePr>
          <p:cNvPr id="18" name="Content Placeholder 9">
            <a:extLst>
              <a:ext uri="{FF2B5EF4-FFF2-40B4-BE49-F238E27FC236}">
                <a16:creationId xmlns:a16="http://schemas.microsoft.com/office/drawing/2014/main" id="{4CFC80EB-FEC5-D65B-8650-A8F0D04A5185}"/>
              </a:ext>
            </a:extLst>
          </p:cNvPr>
          <p:cNvGraphicFramePr>
            <a:graphicFrameLocks/>
          </p:cNvGraphicFramePr>
          <p:nvPr>
            <p:extLst>
              <p:ext uri="{D42A27DB-BD31-4B8C-83A1-F6EECF244321}">
                <p14:modId xmlns:p14="http://schemas.microsoft.com/office/powerpoint/2010/main" val="2781847303"/>
              </p:ext>
            </p:extLst>
          </p:nvPr>
        </p:nvGraphicFramePr>
        <p:xfrm>
          <a:off x="1467462" y="2947459"/>
          <a:ext cx="2846388" cy="581025"/>
        </p:xfrm>
        <a:graphic>
          <a:graphicData uri="http://schemas.openxmlformats.org/drawingml/2006/table">
            <a:tbl>
              <a:tblPr>
                <a:tableStyleId>{BC89EF96-8CEA-46FF-86C4-4CE0E7609802}</a:tableStyleId>
              </a:tblPr>
              <a:tblGrid>
                <a:gridCol w="1195388">
                  <a:extLst>
                    <a:ext uri="{9D8B030D-6E8A-4147-A177-3AD203B41FA5}">
                      <a16:colId xmlns:a16="http://schemas.microsoft.com/office/drawing/2014/main" val="170360344"/>
                    </a:ext>
                  </a:extLst>
                </a:gridCol>
                <a:gridCol w="850900">
                  <a:extLst>
                    <a:ext uri="{9D8B030D-6E8A-4147-A177-3AD203B41FA5}">
                      <a16:colId xmlns:a16="http://schemas.microsoft.com/office/drawing/2014/main" val="1566371357"/>
                    </a:ext>
                  </a:extLst>
                </a:gridCol>
                <a:gridCol w="800100">
                  <a:extLst>
                    <a:ext uri="{9D8B030D-6E8A-4147-A177-3AD203B41FA5}">
                      <a16:colId xmlns:a16="http://schemas.microsoft.com/office/drawing/2014/main" val="2632004307"/>
                    </a:ext>
                  </a:extLst>
                </a:gridCol>
              </a:tblGrid>
              <a:tr h="200025">
                <a:tc>
                  <a:txBody>
                    <a:bodyPr/>
                    <a:lstStyle/>
                    <a:p>
                      <a:pPr algn="ctr" fontAlgn="b"/>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ctr" fontAlgn="b"/>
                      <a:r>
                        <a:rPr lang="en-GB" sz="1100" u="none" strike="noStrike">
                          <a:effectLst/>
                        </a:rPr>
                        <a:t>Average, mm</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ctr" fontAlgn="b"/>
                      <a:r>
                        <a:rPr lang="en-GB" sz="1100" u="none" strike="noStrike">
                          <a:effectLst/>
                        </a:rPr>
                        <a:t>STD, mm</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796256112"/>
                  </a:ext>
                </a:extLst>
              </a:tr>
              <a:tr h="190500">
                <a:tc>
                  <a:txBody>
                    <a:bodyPr/>
                    <a:lstStyle/>
                    <a:p>
                      <a:pPr algn="ctr" fontAlgn="b"/>
                      <a:r>
                        <a:rPr lang="en-GB" sz="1100" u="none" strike="noStrike">
                          <a:effectLst/>
                        </a:rPr>
                        <a:t>Root gap</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ctr" fontAlgn="b"/>
                      <a:r>
                        <a:rPr lang="en-GB" sz="1100" u="none" strike="noStrike">
                          <a:effectLst/>
                        </a:rPr>
                        <a:t>3.12</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ctr" fontAlgn="b"/>
                      <a:r>
                        <a:rPr lang="en-GB" sz="1100" u="none" strike="noStrike">
                          <a:effectLst/>
                        </a:rPr>
                        <a:t>0.14</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843245814"/>
                  </a:ext>
                </a:extLst>
              </a:tr>
              <a:tr h="190500">
                <a:tc>
                  <a:txBody>
                    <a:bodyPr/>
                    <a:lstStyle/>
                    <a:p>
                      <a:pPr algn="ctr" fontAlgn="b"/>
                      <a:r>
                        <a:rPr lang="en-GB" sz="1100" u="none" strike="noStrike">
                          <a:effectLst/>
                        </a:rPr>
                        <a:t>Welding shrinkage</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ctr" fontAlgn="b"/>
                      <a:r>
                        <a:rPr lang="en-GB" sz="1100" u="none" strike="noStrike">
                          <a:effectLst/>
                        </a:rPr>
                        <a:t>-2.12</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ctr" fontAlgn="b"/>
                      <a:r>
                        <a:rPr lang="en-GB" sz="1100" u="none" strike="noStrike" dirty="0">
                          <a:effectLst/>
                        </a:rPr>
                        <a:t>0.09</a:t>
                      </a:r>
                      <a:endParaRPr lang="en-GB" sz="1100" b="0"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498007976"/>
                  </a:ext>
                </a:extLst>
              </a:tr>
            </a:tbl>
          </a:graphicData>
        </a:graphic>
      </p:graphicFrame>
    </p:spTree>
    <p:extLst>
      <p:ext uri="{BB962C8B-B14F-4D97-AF65-F5344CB8AC3E}">
        <p14:creationId xmlns:p14="http://schemas.microsoft.com/office/powerpoint/2010/main" val="3554843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B47D0-3C00-A9D5-FED6-A6D36D8C2DEA}"/>
              </a:ext>
            </a:extLst>
          </p:cNvPr>
          <p:cNvSpPr>
            <a:spLocks noGrp="1"/>
          </p:cNvSpPr>
          <p:nvPr>
            <p:ph type="title"/>
          </p:nvPr>
        </p:nvSpPr>
        <p:spPr/>
        <p:txBody>
          <a:bodyPr/>
          <a:lstStyle/>
          <a:p>
            <a:r>
              <a:rPr lang="en-US" dirty="0"/>
              <a:t>Shell-Magnet Pairing</a:t>
            </a:r>
            <a:endParaRPr lang="en-GB" dirty="0"/>
          </a:p>
        </p:txBody>
      </p:sp>
      <p:sp>
        <p:nvSpPr>
          <p:cNvPr id="4" name="Footer Placeholder 3">
            <a:extLst>
              <a:ext uri="{FF2B5EF4-FFF2-40B4-BE49-F238E27FC236}">
                <a16:creationId xmlns:a16="http://schemas.microsoft.com/office/drawing/2014/main" id="{703DD29D-24EA-3E90-B3F6-DB62084065BC}"/>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31AAD13B-BCA0-4C47-B737-C6852BBE9E3B}"/>
              </a:ext>
            </a:extLst>
          </p:cNvPr>
          <p:cNvSpPr>
            <a:spLocks noGrp="1"/>
          </p:cNvSpPr>
          <p:nvPr>
            <p:ph type="sldNum" sz="quarter" idx="12"/>
          </p:nvPr>
        </p:nvSpPr>
        <p:spPr/>
        <p:txBody>
          <a:bodyPr/>
          <a:lstStyle/>
          <a:p>
            <a:fld id="{BFDCA1C4-9514-7B4F-976F-D92F7E296653}" type="slidenum">
              <a:rPr lang="fr-FR" smtClean="0"/>
              <a:pPr/>
              <a:t>11</a:t>
            </a:fld>
            <a:endParaRPr lang="fr-FR"/>
          </a:p>
        </p:txBody>
      </p:sp>
      <p:pic>
        <p:nvPicPr>
          <p:cNvPr id="6" name="Content Placeholder 5">
            <a:extLst>
              <a:ext uri="{FF2B5EF4-FFF2-40B4-BE49-F238E27FC236}">
                <a16:creationId xmlns:a16="http://schemas.microsoft.com/office/drawing/2014/main" id="{35DA64A0-155B-9859-658D-59333A057DC9}"/>
              </a:ext>
            </a:extLst>
          </p:cNvPr>
          <p:cNvPicPr>
            <a:picLocks noGrp="1" noChangeAspect="1"/>
          </p:cNvPicPr>
          <p:nvPr>
            <p:ph idx="1"/>
          </p:nvPr>
        </p:nvPicPr>
        <p:blipFill>
          <a:blip r:embed="rId2"/>
          <a:stretch>
            <a:fillRect/>
          </a:stretch>
        </p:blipFill>
        <p:spPr>
          <a:xfrm>
            <a:off x="156357" y="2841966"/>
            <a:ext cx="4224355" cy="3013979"/>
          </a:xfrm>
          <a:prstGeom prst="rect">
            <a:avLst/>
          </a:prstGeom>
        </p:spPr>
      </p:pic>
      <p:pic>
        <p:nvPicPr>
          <p:cNvPr id="7" name="Content Placeholder 5">
            <a:extLst>
              <a:ext uri="{FF2B5EF4-FFF2-40B4-BE49-F238E27FC236}">
                <a16:creationId xmlns:a16="http://schemas.microsoft.com/office/drawing/2014/main" id="{FA763256-3C81-4466-B587-4A2A81C8E5B1}"/>
              </a:ext>
            </a:extLst>
          </p:cNvPr>
          <p:cNvPicPr>
            <a:picLocks noChangeAspect="1"/>
          </p:cNvPicPr>
          <p:nvPr/>
        </p:nvPicPr>
        <p:blipFill>
          <a:blip r:embed="rId3"/>
          <a:stretch>
            <a:fillRect/>
          </a:stretch>
        </p:blipFill>
        <p:spPr>
          <a:xfrm>
            <a:off x="4621354" y="2841966"/>
            <a:ext cx="4245446" cy="3013979"/>
          </a:xfrm>
          <a:prstGeom prst="rect">
            <a:avLst/>
          </a:prstGeom>
        </p:spPr>
      </p:pic>
      <p:sp>
        <p:nvSpPr>
          <p:cNvPr id="8" name="Content Placeholder 2">
            <a:extLst>
              <a:ext uri="{FF2B5EF4-FFF2-40B4-BE49-F238E27FC236}">
                <a16:creationId xmlns:a16="http://schemas.microsoft.com/office/drawing/2014/main" id="{BE26A1A2-6B57-74F5-CCD8-8A2BC6750569}"/>
              </a:ext>
            </a:extLst>
          </p:cNvPr>
          <p:cNvSpPr txBox="1">
            <a:spLocks/>
          </p:cNvSpPr>
          <p:nvPr/>
        </p:nvSpPr>
        <p:spPr>
          <a:xfrm>
            <a:off x="612000" y="1219200"/>
            <a:ext cx="7617601" cy="490696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The shell paired developed length (including root gap and welding shrinkage) is within the expected geometrical tolerances (std along the length 0.50 mm, max – min along the length = 2 mm). </a:t>
            </a:r>
            <a:endParaRPr lang="en-GB" sz="1600" dirty="0"/>
          </a:p>
          <a:p>
            <a:r>
              <a:rPr lang="en-US" sz="1600" dirty="0"/>
              <a:t>The goal is to be ‘as close’ as possible to the magnet (minimize ‘micky mouse’ effect) but without touching. </a:t>
            </a:r>
            <a:endParaRPr lang="en-GB" sz="1600" dirty="0"/>
          </a:p>
        </p:txBody>
      </p:sp>
    </p:spTree>
    <p:extLst>
      <p:ext uri="{BB962C8B-B14F-4D97-AF65-F5344CB8AC3E}">
        <p14:creationId xmlns:p14="http://schemas.microsoft.com/office/powerpoint/2010/main" val="2284010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B47D0-3C00-A9D5-FED6-A6D36D8C2DEA}"/>
              </a:ext>
            </a:extLst>
          </p:cNvPr>
          <p:cNvSpPr>
            <a:spLocks noGrp="1"/>
          </p:cNvSpPr>
          <p:nvPr>
            <p:ph type="title"/>
          </p:nvPr>
        </p:nvSpPr>
        <p:spPr/>
        <p:txBody>
          <a:bodyPr/>
          <a:lstStyle/>
          <a:p>
            <a:r>
              <a:rPr lang="en-US" dirty="0"/>
              <a:t>Shell-Magnet Pairing</a:t>
            </a:r>
            <a:endParaRPr lang="en-GB" dirty="0"/>
          </a:p>
        </p:txBody>
      </p:sp>
      <p:sp>
        <p:nvSpPr>
          <p:cNvPr id="4" name="Footer Placeholder 3">
            <a:extLst>
              <a:ext uri="{FF2B5EF4-FFF2-40B4-BE49-F238E27FC236}">
                <a16:creationId xmlns:a16="http://schemas.microsoft.com/office/drawing/2014/main" id="{703DD29D-24EA-3E90-B3F6-DB62084065BC}"/>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31AAD13B-BCA0-4C47-B737-C6852BBE9E3B}"/>
              </a:ext>
            </a:extLst>
          </p:cNvPr>
          <p:cNvSpPr>
            <a:spLocks noGrp="1"/>
          </p:cNvSpPr>
          <p:nvPr>
            <p:ph type="sldNum" sz="quarter" idx="12"/>
          </p:nvPr>
        </p:nvSpPr>
        <p:spPr/>
        <p:txBody>
          <a:bodyPr/>
          <a:lstStyle/>
          <a:p>
            <a:fld id="{BFDCA1C4-9514-7B4F-976F-D92F7E296653}" type="slidenum">
              <a:rPr lang="fr-FR" smtClean="0"/>
              <a:pPr/>
              <a:t>12</a:t>
            </a:fld>
            <a:endParaRPr lang="fr-FR"/>
          </a:p>
        </p:txBody>
      </p:sp>
      <p:pic>
        <p:nvPicPr>
          <p:cNvPr id="7" name="Content Placeholder 5">
            <a:extLst>
              <a:ext uri="{FF2B5EF4-FFF2-40B4-BE49-F238E27FC236}">
                <a16:creationId xmlns:a16="http://schemas.microsoft.com/office/drawing/2014/main" id="{FA763256-3C81-4466-B587-4A2A81C8E5B1}"/>
              </a:ext>
            </a:extLst>
          </p:cNvPr>
          <p:cNvPicPr>
            <a:picLocks noChangeAspect="1"/>
          </p:cNvPicPr>
          <p:nvPr/>
        </p:nvPicPr>
        <p:blipFill>
          <a:blip r:embed="rId2"/>
          <a:stretch>
            <a:fillRect/>
          </a:stretch>
        </p:blipFill>
        <p:spPr>
          <a:xfrm>
            <a:off x="6160500" y="936794"/>
            <a:ext cx="2706300" cy="1921290"/>
          </a:xfrm>
          <a:prstGeom prst="rect">
            <a:avLst/>
          </a:prstGeom>
        </p:spPr>
      </p:pic>
      <p:sp>
        <p:nvSpPr>
          <p:cNvPr id="8" name="Content Placeholder 2">
            <a:extLst>
              <a:ext uri="{FF2B5EF4-FFF2-40B4-BE49-F238E27FC236}">
                <a16:creationId xmlns:a16="http://schemas.microsoft.com/office/drawing/2014/main" id="{BE26A1A2-6B57-74F5-CCD8-8A2BC6750569}"/>
              </a:ext>
            </a:extLst>
          </p:cNvPr>
          <p:cNvSpPr txBox="1">
            <a:spLocks/>
          </p:cNvSpPr>
          <p:nvPr/>
        </p:nvSpPr>
        <p:spPr>
          <a:xfrm>
            <a:off x="612001" y="1219200"/>
            <a:ext cx="5548500" cy="490696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Even in the case with ‘less margin’ we had always at least 0.5 mm margin</a:t>
            </a:r>
          </a:p>
          <a:p>
            <a:pPr lvl="1"/>
            <a:r>
              <a:rPr lang="en-US" sz="1200" dirty="0"/>
              <a:t>Note that in case of welding repairs following PAUT inspection, one can expect a local increase of the welding interference</a:t>
            </a:r>
          </a:p>
          <a:p>
            <a:pPr algn="just"/>
            <a:r>
              <a:rPr lang="en-US" sz="1600" dirty="0"/>
              <a:t>Only one case with a marginal interference in one longitudinal location (see </a:t>
            </a:r>
            <a:r>
              <a:rPr lang="en-GB" sz="1600" b="0" u="none" strike="noStrike" dirty="0">
                <a:solidFill>
                  <a:srgbClr val="0645AD"/>
                </a:solidFill>
                <a:effectLst/>
                <a:latin typeface="Helvetica Neue"/>
                <a:hlinkClick r:id="rId3"/>
              </a:rPr>
              <a:t>EDMS 3180091</a:t>
            </a:r>
            <a:r>
              <a:rPr lang="en-US" sz="1600" dirty="0"/>
              <a:t>)</a:t>
            </a:r>
            <a:endParaRPr lang="en-GB" sz="1600" dirty="0"/>
          </a:p>
        </p:txBody>
      </p:sp>
      <p:pic>
        <p:nvPicPr>
          <p:cNvPr id="10" name="Picture 9">
            <a:extLst>
              <a:ext uri="{FF2B5EF4-FFF2-40B4-BE49-F238E27FC236}">
                <a16:creationId xmlns:a16="http://schemas.microsoft.com/office/drawing/2014/main" id="{D2EF4322-73FE-179C-1AA6-BF268C459BA7}"/>
              </a:ext>
            </a:extLst>
          </p:cNvPr>
          <p:cNvPicPr>
            <a:picLocks noChangeAspect="1"/>
          </p:cNvPicPr>
          <p:nvPr/>
        </p:nvPicPr>
        <p:blipFill>
          <a:blip r:embed="rId4"/>
          <a:stretch>
            <a:fillRect/>
          </a:stretch>
        </p:blipFill>
        <p:spPr>
          <a:xfrm>
            <a:off x="1611453" y="2956266"/>
            <a:ext cx="6160947" cy="3268079"/>
          </a:xfrm>
          <a:prstGeom prst="rect">
            <a:avLst/>
          </a:prstGeom>
        </p:spPr>
      </p:pic>
      <p:sp>
        <p:nvSpPr>
          <p:cNvPr id="11" name="Oval 10">
            <a:extLst>
              <a:ext uri="{FF2B5EF4-FFF2-40B4-BE49-F238E27FC236}">
                <a16:creationId xmlns:a16="http://schemas.microsoft.com/office/drawing/2014/main" id="{BAFE66DE-2FAE-BDB1-6D6F-266EE92FA526}"/>
              </a:ext>
            </a:extLst>
          </p:cNvPr>
          <p:cNvSpPr/>
          <p:nvPr/>
        </p:nvSpPr>
        <p:spPr>
          <a:xfrm>
            <a:off x="7581900" y="1438275"/>
            <a:ext cx="276225" cy="51435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Arrow Connector 12">
            <a:extLst>
              <a:ext uri="{FF2B5EF4-FFF2-40B4-BE49-F238E27FC236}">
                <a16:creationId xmlns:a16="http://schemas.microsoft.com/office/drawing/2014/main" id="{4E8EE8FC-A4B8-BA2C-8993-F7EF700F32F0}"/>
              </a:ext>
            </a:extLst>
          </p:cNvPr>
          <p:cNvCxnSpPr>
            <a:stCxn id="11" idx="4"/>
          </p:cNvCxnSpPr>
          <p:nvPr/>
        </p:nvCxnSpPr>
        <p:spPr>
          <a:xfrm flipH="1">
            <a:off x="7077075" y="1952625"/>
            <a:ext cx="642938" cy="100364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20344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42924-F4D6-E53B-7091-30E2868572D1}"/>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DE87859E-B3AE-4E28-C84E-17FE12591B0D}"/>
              </a:ext>
            </a:extLst>
          </p:cNvPr>
          <p:cNvSpPr>
            <a:spLocks noGrp="1"/>
          </p:cNvSpPr>
          <p:nvPr>
            <p:ph idx="1"/>
          </p:nvPr>
        </p:nvSpPr>
        <p:spPr/>
        <p:txBody>
          <a:bodyPr>
            <a:normAutofit/>
          </a:bodyPr>
          <a:lstStyle/>
          <a:p>
            <a:r>
              <a:rPr lang="en-US" sz="2400" dirty="0"/>
              <a:t>Requirements</a:t>
            </a:r>
          </a:p>
          <a:p>
            <a:r>
              <a:rPr lang="en-US" sz="2400" dirty="0"/>
              <a:t>Welding parameters and feedback from construction</a:t>
            </a:r>
          </a:p>
          <a:p>
            <a:r>
              <a:rPr lang="en-US" sz="2400" b="1" dirty="0"/>
              <a:t>Options for longitudinal welding:</a:t>
            </a:r>
          </a:p>
          <a:p>
            <a:pPr lvl="1"/>
            <a:r>
              <a:rPr lang="en-US" b="1" dirty="0"/>
              <a:t>Option 1: AUP ‘MQXFA’ procedure</a:t>
            </a:r>
          </a:p>
          <a:p>
            <a:pPr lvl="1"/>
            <a:r>
              <a:rPr lang="en-US" dirty="0"/>
              <a:t>Option 2: CERN ‘MQXFB’ procedure </a:t>
            </a:r>
          </a:p>
          <a:p>
            <a:pPr lvl="1"/>
            <a:r>
              <a:rPr lang="en-US" dirty="0"/>
              <a:t>Option 3: CERN ‘modified’ procedure (see slides from Herve)</a:t>
            </a:r>
          </a:p>
          <a:p>
            <a:r>
              <a:rPr lang="en-GB" sz="2400" dirty="0"/>
              <a:t>Conclusions</a:t>
            </a:r>
          </a:p>
        </p:txBody>
      </p:sp>
      <p:sp>
        <p:nvSpPr>
          <p:cNvPr id="4" name="Footer Placeholder 3">
            <a:extLst>
              <a:ext uri="{FF2B5EF4-FFF2-40B4-BE49-F238E27FC236}">
                <a16:creationId xmlns:a16="http://schemas.microsoft.com/office/drawing/2014/main" id="{FC531D02-37B0-1DA0-1E3F-3D539515C3AB}"/>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164A4399-9C95-5A95-43D9-C3A75FC84931}"/>
              </a:ext>
            </a:extLst>
          </p:cNvPr>
          <p:cNvSpPr>
            <a:spLocks noGrp="1"/>
          </p:cNvSpPr>
          <p:nvPr>
            <p:ph type="sldNum" sz="quarter" idx="12"/>
          </p:nvPr>
        </p:nvSpPr>
        <p:spPr/>
        <p:txBody>
          <a:bodyPr/>
          <a:lstStyle/>
          <a:p>
            <a:fld id="{BFDCA1C4-9514-7B4F-976F-D92F7E296653}" type="slidenum">
              <a:rPr lang="fr-FR" smtClean="0"/>
              <a:pPr/>
              <a:t>13</a:t>
            </a:fld>
            <a:endParaRPr lang="fr-FR"/>
          </a:p>
        </p:txBody>
      </p:sp>
    </p:spTree>
    <p:extLst>
      <p:ext uri="{BB962C8B-B14F-4D97-AF65-F5344CB8AC3E}">
        <p14:creationId xmlns:p14="http://schemas.microsoft.com/office/powerpoint/2010/main" val="15490169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7B59D7-0E86-44EA-6EC4-297FC932FBDC}"/>
              </a:ext>
            </a:extLst>
          </p:cNvPr>
          <p:cNvSpPr>
            <a:spLocks noGrp="1"/>
          </p:cNvSpPr>
          <p:nvPr>
            <p:ph type="title"/>
          </p:nvPr>
        </p:nvSpPr>
        <p:spPr/>
        <p:txBody>
          <a:bodyPr/>
          <a:lstStyle/>
          <a:p>
            <a:r>
              <a:rPr lang="en-US" dirty="0"/>
              <a:t>AUP ‘MQXFA’ procedure</a:t>
            </a:r>
            <a:endParaRPr lang="en-GB" dirty="0"/>
          </a:p>
        </p:txBody>
      </p:sp>
      <p:pic>
        <p:nvPicPr>
          <p:cNvPr id="8" name="Content Placeholder 7">
            <a:extLst>
              <a:ext uri="{FF2B5EF4-FFF2-40B4-BE49-F238E27FC236}">
                <a16:creationId xmlns:a16="http://schemas.microsoft.com/office/drawing/2014/main" id="{3410C2BC-6752-F68A-037F-8EA2AA614686}"/>
              </a:ext>
            </a:extLst>
          </p:cNvPr>
          <p:cNvPicPr>
            <a:picLocks noGrp="1" noChangeAspect="1"/>
          </p:cNvPicPr>
          <p:nvPr>
            <p:ph idx="1"/>
          </p:nvPr>
        </p:nvPicPr>
        <p:blipFill>
          <a:blip r:embed="rId2"/>
          <a:srcRect l="18577" t="14001" r="37342" b="6688"/>
          <a:stretch/>
        </p:blipFill>
        <p:spPr>
          <a:xfrm>
            <a:off x="1477107" y="933097"/>
            <a:ext cx="6189785" cy="4661828"/>
          </a:xfrm>
        </p:spPr>
      </p:pic>
      <p:sp>
        <p:nvSpPr>
          <p:cNvPr id="4" name="Footer Placeholder 3">
            <a:extLst>
              <a:ext uri="{FF2B5EF4-FFF2-40B4-BE49-F238E27FC236}">
                <a16:creationId xmlns:a16="http://schemas.microsoft.com/office/drawing/2014/main" id="{13D09333-63F7-9617-3BDA-42B81496DDCD}"/>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4CE20A1E-DC5A-1F07-0BE8-F97B95C7845D}"/>
              </a:ext>
            </a:extLst>
          </p:cNvPr>
          <p:cNvSpPr>
            <a:spLocks noGrp="1"/>
          </p:cNvSpPr>
          <p:nvPr>
            <p:ph type="sldNum" sz="quarter" idx="12"/>
          </p:nvPr>
        </p:nvSpPr>
        <p:spPr/>
        <p:txBody>
          <a:bodyPr/>
          <a:lstStyle/>
          <a:p>
            <a:fld id="{BFDCA1C4-9514-7B4F-976F-D92F7E296653}" type="slidenum">
              <a:rPr lang="fr-FR" smtClean="0"/>
              <a:pPr/>
              <a:t>14</a:t>
            </a:fld>
            <a:endParaRPr lang="fr-FR"/>
          </a:p>
        </p:txBody>
      </p:sp>
      <p:sp>
        <p:nvSpPr>
          <p:cNvPr id="7" name="TextBox 6">
            <a:extLst>
              <a:ext uri="{FF2B5EF4-FFF2-40B4-BE49-F238E27FC236}">
                <a16:creationId xmlns:a16="http://schemas.microsoft.com/office/drawing/2014/main" id="{CF2EA8C9-D5CB-275C-F7C7-E299DA887410}"/>
              </a:ext>
            </a:extLst>
          </p:cNvPr>
          <p:cNvSpPr txBox="1"/>
          <p:nvPr/>
        </p:nvSpPr>
        <p:spPr>
          <a:xfrm>
            <a:off x="300445" y="5594925"/>
            <a:ext cx="8077200" cy="646331"/>
          </a:xfrm>
          <a:prstGeom prst="rect">
            <a:avLst/>
          </a:prstGeom>
          <a:noFill/>
        </p:spPr>
        <p:txBody>
          <a:bodyPr wrap="square">
            <a:spAutoFit/>
          </a:bodyPr>
          <a:lstStyle/>
          <a:p>
            <a:r>
              <a:rPr lang="en-GB" dirty="0">
                <a:hlinkClick r:id="rId3"/>
              </a:rPr>
              <a:t>CA Series Production Readiness Review (6-September 8, 2023) · INDICO-FNAL (Indico)</a:t>
            </a:r>
            <a:endParaRPr lang="en-GB" dirty="0"/>
          </a:p>
        </p:txBody>
      </p:sp>
      <p:sp>
        <p:nvSpPr>
          <p:cNvPr id="9" name="Rectangle 8">
            <a:extLst>
              <a:ext uri="{FF2B5EF4-FFF2-40B4-BE49-F238E27FC236}">
                <a16:creationId xmlns:a16="http://schemas.microsoft.com/office/drawing/2014/main" id="{472655DD-6A16-6D63-A41B-6954D816E0B9}"/>
              </a:ext>
            </a:extLst>
          </p:cNvPr>
          <p:cNvSpPr/>
          <p:nvPr/>
        </p:nvSpPr>
        <p:spPr>
          <a:xfrm>
            <a:off x="2241176" y="3155576"/>
            <a:ext cx="1852706" cy="209177"/>
          </a:xfrm>
          <a:prstGeom prst="rect">
            <a:avLst/>
          </a:prstGeom>
          <a:noFill/>
          <a:ln>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cxnSp>
        <p:nvCxnSpPr>
          <p:cNvPr id="11" name="Straight Arrow Connector 10">
            <a:extLst>
              <a:ext uri="{FF2B5EF4-FFF2-40B4-BE49-F238E27FC236}">
                <a16:creationId xmlns:a16="http://schemas.microsoft.com/office/drawing/2014/main" id="{2566F6A7-3A84-B607-5453-28A5E44632D7}"/>
              </a:ext>
            </a:extLst>
          </p:cNvPr>
          <p:cNvCxnSpPr>
            <a:cxnSpLocks/>
          </p:cNvCxnSpPr>
          <p:nvPr/>
        </p:nvCxnSpPr>
        <p:spPr>
          <a:xfrm>
            <a:off x="1905000" y="3263153"/>
            <a:ext cx="336176" cy="0"/>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FFDDFF26-F136-3CC8-3303-8252BE9F5B0E}"/>
              </a:ext>
            </a:extLst>
          </p:cNvPr>
          <p:cNvSpPr txBox="1"/>
          <p:nvPr/>
        </p:nvSpPr>
        <p:spPr>
          <a:xfrm>
            <a:off x="0" y="3044720"/>
            <a:ext cx="1905000" cy="430887"/>
          </a:xfrm>
          <a:prstGeom prst="rect">
            <a:avLst/>
          </a:prstGeom>
          <a:noFill/>
          <a:ln>
            <a:solidFill>
              <a:srgbClr val="00B050"/>
            </a:solidFill>
          </a:ln>
        </p:spPr>
        <p:txBody>
          <a:bodyPr wrap="square" rtlCol="0">
            <a:spAutoFit/>
          </a:bodyPr>
          <a:lstStyle/>
          <a:p>
            <a:pPr algn="ctr"/>
            <a:r>
              <a:rPr lang="en-US" sz="1100" dirty="0">
                <a:solidFill>
                  <a:srgbClr val="00B050"/>
                </a:solidFill>
              </a:rPr>
              <a:t>A priory we are OK with the 4 bolts at warms (0.5 g)</a:t>
            </a:r>
            <a:endParaRPr lang="en-GB" sz="1100" dirty="0">
              <a:solidFill>
                <a:srgbClr val="00B050"/>
              </a:solidFill>
            </a:endParaRPr>
          </a:p>
        </p:txBody>
      </p:sp>
      <p:sp>
        <p:nvSpPr>
          <p:cNvPr id="16" name="TextBox 15">
            <a:extLst>
              <a:ext uri="{FF2B5EF4-FFF2-40B4-BE49-F238E27FC236}">
                <a16:creationId xmlns:a16="http://schemas.microsoft.com/office/drawing/2014/main" id="{F6B8AA4C-2DCF-DFAE-29F1-9EACF2EAE07B}"/>
              </a:ext>
            </a:extLst>
          </p:cNvPr>
          <p:cNvSpPr txBox="1"/>
          <p:nvPr/>
        </p:nvSpPr>
        <p:spPr>
          <a:xfrm>
            <a:off x="0" y="3699725"/>
            <a:ext cx="2074985" cy="600164"/>
          </a:xfrm>
          <a:prstGeom prst="rect">
            <a:avLst/>
          </a:prstGeom>
          <a:noFill/>
          <a:ln>
            <a:solidFill>
              <a:srgbClr val="FB963C"/>
            </a:solidFill>
          </a:ln>
        </p:spPr>
        <p:txBody>
          <a:bodyPr wrap="square" rtlCol="0">
            <a:spAutoFit/>
          </a:bodyPr>
          <a:lstStyle/>
          <a:p>
            <a:r>
              <a:rPr lang="en-US" sz="1100" dirty="0">
                <a:solidFill>
                  <a:schemeClr val="accent6"/>
                </a:solidFill>
              </a:rPr>
              <a:t>At cold we are probably tight, load (2.5 bars) is 62 </a:t>
            </a:r>
            <a:r>
              <a:rPr lang="en-US" sz="1100" dirty="0" err="1">
                <a:solidFill>
                  <a:schemeClr val="accent6"/>
                </a:solidFill>
              </a:rPr>
              <a:t>kN</a:t>
            </a:r>
            <a:r>
              <a:rPr lang="en-US" sz="1100" dirty="0">
                <a:solidFill>
                  <a:schemeClr val="accent6"/>
                </a:solidFill>
              </a:rPr>
              <a:t> (62/32 = 1.9; 375/290* = 1.3)</a:t>
            </a:r>
            <a:endParaRPr lang="en-GB" sz="1100" dirty="0">
              <a:solidFill>
                <a:schemeClr val="accent6"/>
              </a:solidFill>
            </a:endParaRPr>
          </a:p>
        </p:txBody>
      </p:sp>
      <p:sp>
        <p:nvSpPr>
          <p:cNvPr id="18" name="TextBox 17">
            <a:extLst>
              <a:ext uri="{FF2B5EF4-FFF2-40B4-BE49-F238E27FC236}">
                <a16:creationId xmlns:a16="http://schemas.microsoft.com/office/drawing/2014/main" id="{A696CA93-C70B-C8A5-D3F1-F1484C7C0E80}"/>
              </a:ext>
            </a:extLst>
          </p:cNvPr>
          <p:cNvSpPr txBox="1"/>
          <p:nvPr/>
        </p:nvSpPr>
        <p:spPr>
          <a:xfrm>
            <a:off x="-478118" y="4551794"/>
            <a:ext cx="4572000" cy="369332"/>
          </a:xfrm>
          <a:prstGeom prst="rect">
            <a:avLst/>
          </a:prstGeom>
          <a:noFill/>
        </p:spPr>
        <p:txBody>
          <a:bodyPr wrap="square">
            <a:spAutoFit/>
          </a:bodyPr>
          <a:lstStyle/>
          <a:p>
            <a:pPr lvl="1"/>
            <a:r>
              <a:rPr lang="en-US" sz="900" dirty="0"/>
              <a:t>*R</a:t>
            </a:r>
            <a:r>
              <a:rPr lang="en-US" sz="900" baseline="-25000" dirty="0"/>
              <a:t>p0.2,SS</a:t>
            </a:r>
            <a:r>
              <a:rPr lang="en-US" sz="900" dirty="0"/>
              <a:t> (RT) = 290 MPa </a:t>
            </a:r>
          </a:p>
          <a:p>
            <a:pPr lvl="1"/>
            <a:r>
              <a:rPr lang="en-US" sz="900" dirty="0"/>
              <a:t>* R</a:t>
            </a:r>
            <a:r>
              <a:rPr lang="en-US" sz="900" baseline="-25000" dirty="0"/>
              <a:t>p0.2, SS</a:t>
            </a:r>
            <a:r>
              <a:rPr lang="en-US" sz="900" dirty="0"/>
              <a:t> (1.9 K) = 375 MPa</a:t>
            </a:r>
            <a:endParaRPr lang="en-GB" sz="1000" dirty="0"/>
          </a:p>
        </p:txBody>
      </p:sp>
    </p:spTree>
    <p:extLst>
      <p:ext uri="{BB962C8B-B14F-4D97-AF65-F5344CB8AC3E}">
        <p14:creationId xmlns:p14="http://schemas.microsoft.com/office/powerpoint/2010/main" val="167572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FD5BC-7CE1-6D1A-AC40-86BCD85649F7}"/>
              </a:ext>
            </a:extLst>
          </p:cNvPr>
          <p:cNvSpPr>
            <a:spLocks noGrp="1"/>
          </p:cNvSpPr>
          <p:nvPr>
            <p:ph type="title"/>
          </p:nvPr>
        </p:nvSpPr>
        <p:spPr/>
        <p:txBody>
          <a:bodyPr/>
          <a:lstStyle/>
          <a:p>
            <a:r>
              <a:rPr lang="en-US" dirty="0"/>
              <a:t>AUP ‘MQXFA’ procedure</a:t>
            </a:r>
            <a:endParaRPr lang="en-GB" dirty="0"/>
          </a:p>
        </p:txBody>
      </p:sp>
      <p:pic>
        <p:nvPicPr>
          <p:cNvPr id="7" name="Content Placeholder 6">
            <a:extLst>
              <a:ext uri="{FF2B5EF4-FFF2-40B4-BE49-F238E27FC236}">
                <a16:creationId xmlns:a16="http://schemas.microsoft.com/office/drawing/2014/main" id="{79EDE581-E2C6-3197-2765-1CA4F5FB5B56}"/>
              </a:ext>
            </a:extLst>
          </p:cNvPr>
          <p:cNvPicPr>
            <a:picLocks noGrp="1" noChangeAspect="1"/>
          </p:cNvPicPr>
          <p:nvPr>
            <p:ph idx="1"/>
          </p:nvPr>
        </p:nvPicPr>
        <p:blipFill>
          <a:blip r:embed="rId2"/>
          <a:srcRect l="27885" t="15469" r="28716" b="7182"/>
          <a:stretch/>
        </p:blipFill>
        <p:spPr>
          <a:xfrm>
            <a:off x="1087715" y="1084241"/>
            <a:ext cx="6626999" cy="4944318"/>
          </a:xfrm>
        </p:spPr>
      </p:pic>
      <p:sp>
        <p:nvSpPr>
          <p:cNvPr id="4" name="Footer Placeholder 3">
            <a:extLst>
              <a:ext uri="{FF2B5EF4-FFF2-40B4-BE49-F238E27FC236}">
                <a16:creationId xmlns:a16="http://schemas.microsoft.com/office/drawing/2014/main" id="{82F53DA1-3581-C0FE-AF7C-350EBCB312F0}"/>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897A628A-9B16-4243-5612-F6D25E5723AA}"/>
              </a:ext>
            </a:extLst>
          </p:cNvPr>
          <p:cNvSpPr>
            <a:spLocks noGrp="1"/>
          </p:cNvSpPr>
          <p:nvPr>
            <p:ph type="sldNum" sz="quarter" idx="12"/>
          </p:nvPr>
        </p:nvSpPr>
        <p:spPr/>
        <p:txBody>
          <a:bodyPr/>
          <a:lstStyle/>
          <a:p>
            <a:fld id="{BFDCA1C4-9514-7B4F-976F-D92F7E296653}" type="slidenum">
              <a:rPr lang="fr-FR" smtClean="0"/>
              <a:pPr/>
              <a:t>15</a:t>
            </a:fld>
            <a:endParaRPr lang="fr-FR"/>
          </a:p>
        </p:txBody>
      </p:sp>
      <p:sp>
        <p:nvSpPr>
          <p:cNvPr id="8" name="TextBox 7">
            <a:extLst>
              <a:ext uri="{FF2B5EF4-FFF2-40B4-BE49-F238E27FC236}">
                <a16:creationId xmlns:a16="http://schemas.microsoft.com/office/drawing/2014/main" id="{2E235AD5-DBE8-7FF6-1D64-54000508862F}"/>
              </a:ext>
            </a:extLst>
          </p:cNvPr>
          <p:cNvSpPr txBox="1"/>
          <p:nvPr/>
        </p:nvSpPr>
        <p:spPr>
          <a:xfrm>
            <a:off x="6944658" y="160911"/>
            <a:ext cx="2102142" cy="738664"/>
          </a:xfrm>
          <a:prstGeom prst="rect">
            <a:avLst/>
          </a:prstGeom>
          <a:solidFill>
            <a:srgbClr val="FEEAD8"/>
          </a:solidFill>
          <a:ln>
            <a:solidFill>
              <a:srgbClr val="FF0000"/>
            </a:solidFill>
          </a:ln>
        </p:spPr>
        <p:txBody>
          <a:bodyPr wrap="square" rtlCol="0">
            <a:spAutoFit/>
          </a:bodyPr>
          <a:lstStyle/>
          <a:p>
            <a:pPr algn="ctr"/>
            <a:r>
              <a:rPr lang="en-US" sz="1400" dirty="0">
                <a:solidFill>
                  <a:srgbClr val="FF0000"/>
                </a:solidFill>
              </a:rPr>
              <a:t>Requires modification and re-qualification of our welding procedure</a:t>
            </a:r>
            <a:endParaRPr lang="en-GB" sz="1400" dirty="0">
              <a:solidFill>
                <a:srgbClr val="FF0000"/>
              </a:solidFill>
            </a:endParaRPr>
          </a:p>
        </p:txBody>
      </p:sp>
    </p:spTree>
    <p:extLst>
      <p:ext uri="{BB962C8B-B14F-4D97-AF65-F5344CB8AC3E}">
        <p14:creationId xmlns:p14="http://schemas.microsoft.com/office/powerpoint/2010/main" val="38789382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42924-F4D6-E53B-7091-30E2868572D1}"/>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DE87859E-B3AE-4E28-C84E-17FE12591B0D}"/>
              </a:ext>
            </a:extLst>
          </p:cNvPr>
          <p:cNvSpPr>
            <a:spLocks noGrp="1"/>
          </p:cNvSpPr>
          <p:nvPr>
            <p:ph idx="1"/>
          </p:nvPr>
        </p:nvSpPr>
        <p:spPr/>
        <p:txBody>
          <a:bodyPr>
            <a:normAutofit/>
          </a:bodyPr>
          <a:lstStyle/>
          <a:p>
            <a:r>
              <a:rPr lang="en-US" sz="2400" dirty="0"/>
              <a:t>Requirements</a:t>
            </a:r>
          </a:p>
          <a:p>
            <a:r>
              <a:rPr lang="en-US" sz="2400" dirty="0"/>
              <a:t>Welding parameters and feedback from construction</a:t>
            </a:r>
          </a:p>
          <a:p>
            <a:r>
              <a:rPr lang="en-US" sz="2400" b="1" dirty="0"/>
              <a:t>Options for longitudinal welding:</a:t>
            </a:r>
          </a:p>
          <a:p>
            <a:pPr lvl="1"/>
            <a:r>
              <a:rPr lang="en-US" dirty="0"/>
              <a:t>Option 1: AUP ‘MQXFA’ procedure</a:t>
            </a:r>
          </a:p>
          <a:p>
            <a:pPr lvl="1"/>
            <a:r>
              <a:rPr lang="en-US" b="1" dirty="0"/>
              <a:t>Option 2: CERN ‘MQXFB’ procedure </a:t>
            </a:r>
          </a:p>
          <a:p>
            <a:pPr lvl="1"/>
            <a:r>
              <a:rPr lang="en-US" dirty="0"/>
              <a:t>Option 3: CERN ‘modified’ procedure (see slides from Herve)</a:t>
            </a:r>
          </a:p>
          <a:p>
            <a:r>
              <a:rPr lang="en-GB" sz="2400" dirty="0"/>
              <a:t>Conclusions</a:t>
            </a:r>
          </a:p>
        </p:txBody>
      </p:sp>
      <p:sp>
        <p:nvSpPr>
          <p:cNvPr id="4" name="Footer Placeholder 3">
            <a:extLst>
              <a:ext uri="{FF2B5EF4-FFF2-40B4-BE49-F238E27FC236}">
                <a16:creationId xmlns:a16="http://schemas.microsoft.com/office/drawing/2014/main" id="{FC531D02-37B0-1DA0-1E3F-3D539515C3AB}"/>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164A4399-9C95-5A95-43D9-C3A75FC84931}"/>
              </a:ext>
            </a:extLst>
          </p:cNvPr>
          <p:cNvSpPr>
            <a:spLocks noGrp="1"/>
          </p:cNvSpPr>
          <p:nvPr>
            <p:ph type="sldNum" sz="quarter" idx="12"/>
          </p:nvPr>
        </p:nvSpPr>
        <p:spPr/>
        <p:txBody>
          <a:bodyPr/>
          <a:lstStyle/>
          <a:p>
            <a:fld id="{BFDCA1C4-9514-7B4F-976F-D92F7E296653}" type="slidenum">
              <a:rPr lang="fr-FR" smtClean="0"/>
              <a:pPr/>
              <a:t>16</a:t>
            </a:fld>
            <a:endParaRPr lang="fr-FR"/>
          </a:p>
        </p:txBody>
      </p:sp>
    </p:spTree>
    <p:extLst>
      <p:ext uri="{BB962C8B-B14F-4D97-AF65-F5344CB8AC3E}">
        <p14:creationId xmlns:p14="http://schemas.microsoft.com/office/powerpoint/2010/main" val="39334975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604178-55F0-89BB-CDA9-A940A079C16D}"/>
              </a:ext>
            </a:extLst>
          </p:cNvPr>
          <p:cNvSpPr>
            <a:spLocks noGrp="1"/>
          </p:cNvSpPr>
          <p:nvPr>
            <p:ph type="title"/>
          </p:nvPr>
        </p:nvSpPr>
        <p:spPr/>
        <p:txBody>
          <a:bodyPr/>
          <a:lstStyle/>
          <a:p>
            <a:r>
              <a:rPr lang="en-US" dirty="0"/>
              <a:t>MQXFB approach</a:t>
            </a:r>
            <a:endParaRPr lang="en-GB" dirty="0"/>
          </a:p>
        </p:txBody>
      </p:sp>
      <p:pic>
        <p:nvPicPr>
          <p:cNvPr id="8" name="Content Placeholder 7">
            <a:extLst>
              <a:ext uri="{FF2B5EF4-FFF2-40B4-BE49-F238E27FC236}">
                <a16:creationId xmlns:a16="http://schemas.microsoft.com/office/drawing/2014/main" id="{3C0C5A66-9C86-2410-F9F4-40B04232D107}"/>
              </a:ext>
            </a:extLst>
          </p:cNvPr>
          <p:cNvPicPr>
            <a:picLocks noGrp="1" noChangeAspect="1"/>
          </p:cNvPicPr>
          <p:nvPr>
            <p:ph idx="1"/>
          </p:nvPr>
        </p:nvPicPr>
        <p:blipFill>
          <a:blip r:embed="rId2"/>
          <a:srcRect l="35565" t="24487" r="23151" b="11375"/>
          <a:stretch/>
        </p:blipFill>
        <p:spPr>
          <a:xfrm>
            <a:off x="373380" y="2661402"/>
            <a:ext cx="4094647" cy="2662953"/>
          </a:xfrm>
        </p:spPr>
      </p:pic>
      <p:sp>
        <p:nvSpPr>
          <p:cNvPr id="4" name="Footer Placeholder 3">
            <a:extLst>
              <a:ext uri="{FF2B5EF4-FFF2-40B4-BE49-F238E27FC236}">
                <a16:creationId xmlns:a16="http://schemas.microsoft.com/office/drawing/2014/main" id="{74D78DF1-DB7B-ED78-22E6-092D8C3DBBB7}"/>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3B2916BF-7217-0130-8170-DAF8F434F31D}"/>
              </a:ext>
            </a:extLst>
          </p:cNvPr>
          <p:cNvSpPr>
            <a:spLocks noGrp="1"/>
          </p:cNvSpPr>
          <p:nvPr>
            <p:ph type="sldNum" sz="quarter" idx="12"/>
          </p:nvPr>
        </p:nvSpPr>
        <p:spPr/>
        <p:txBody>
          <a:bodyPr/>
          <a:lstStyle/>
          <a:p>
            <a:fld id="{BFDCA1C4-9514-7B4F-976F-D92F7E296653}" type="slidenum">
              <a:rPr lang="fr-FR" smtClean="0"/>
              <a:pPr/>
              <a:t>17</a:t>
            </a:fld>
            <a:endParaRPr lang="fr-FR"/>
          </a:p>
        </p:txBody>
      </p:sp>
      <p:sp>
        <p:nvSpPr>
          <p:cNvPr id="7" name="TextBox 6">
            <a:extLst>
              <a:ext uri="{FF2B5EF4-FFF2-40B4-BE49-F238E27FC236}">
                <a16:creationId xmlns:a16="http://schemas.microsoft.com/office/drawing/2014/main" id="{9FA6037B-A503-C6F4-0B29-F88A130F77B2}"/>
              </a:ext>
            </a:extLst>
          </p:cNvPr>
          <p:cNvSpPr txBox="1"/>
          <p:nvPr/>
        </p:nvSpPr>
        <p:spPr>
          <a:xfrm>
            <a:off x="293570" y="5779591"/>
            <a:ext cx="8161427" cy="369332"/>
          </a:xfrm>
          <a:prstGeom prst="rect">
            <a:avLst/>
          </a:prstGeom>
          <a:noFill/>
        </p:spPr>
        <p:txBody>
          <a:bodyPr wrap="square">
            <a:spAutoFit/>
          </a:bodyPr>
          <a:lstStyle/>
          <a:p>
            <a:r>
              <a:rPr lang="en-GB" sz="1800" b="0" i="0" dirty="0">
                <a:effectLst/>
                <a:latin typeface="Roboto" panose="02000000000000000000" pitchFamily="2" charset="0"/>
              </a:rPr>
              <a:t>Technical Review of MQXFB Cold Mass: </a:t>
            </a:r>
            <a:r>
              <a:rPr lang="en-GB" dirty="0">
                <a:hlinkClick r:id="rId3"/>
              </a:rPr>
              <a:t>https://indico.cern.ch/event/1142636/</a:t>
            </a:r>
            <a:r>
              <a:rPr lang="en-GB" dirty="0"/>
              <a:t> </a:t>
            </a:r>
          </a:p>
        </p:txBody>
      </p:sp>
      <p:pic>
        <p:nvPicPr>
          <p:cNvPr id="10" name="Picture 9">
            <a:extLst>
              <a:ext uri="{FF2B5EF4-FFF2-40B4-BE49-F238E27FC236}">
                <a16:creationId xmlns:a16="http://schemas.microsoft.com/office/drawing/2014/main" id="{1D277C3C-4B66-BA6C-5F8D-E715E529005F}"/>
              </a:ext>
            </a:extLst>
          </p:cNvPr>
          <p:cNvPicPr>
            <a:picLocks noChangeAspect="1"/>
          </p:cNvPicPr>
          <p:nvPr/>
        </p:nvPicPr>
        <p:blipFill>
          <a:blip r:embed="rId4"/>
          <a:srcRect l="35834" t="22426" r="23750" b="11534"/>
          <a:stretch/>
        </p:blipFill>
        <p:spPr>
          <a:xfrm>
            <a:off x="4739640" y="2661402"/>
            <a:ext cx="3947160" cy="2699811"/>
          </a:xfrm>
          <a:prstGeom prst="rect">
            <a:avLst/>
          </a:prstGeom>
        </p:spPr>
      </p:pic>
      <p:sp>
        <p:nvSpPr>
          <p:cNvPr id="11" name="TextBox 10">
            <a:extLst>
              <a:ext uri="{FF2B5EF4-FFF2-40B4-BE49-F238E27FC236}">
                <a16:creationId xmlns:a16="http://schemas.microsoft.com/office/drawing/2014/main" id="{6A1E91C4-BB38-51BF-80C0-F34B3BE4974C}"/>
              </a:ext>
            </a:extLst>
          </p:cNvPr>
          <p:cNvSpPr txBox="1"/>
          <p:nvPr/>
        </p:nvSpPr>
        <p:spPr>
          <a:xfrm>
            <a:off x="755136" y="962164"/>
            <a:ext cx="7776864" cy="1175706"/>
          </a:xfrm>
          <a:prstGeom prst="rect">
            <a:avLst/>
          </a:prstGeom>
          <a:noFill/>
        </p:spPr>
        <p:txBody>
          <a:bodyPr wrap="square" rtlCol="0">
            <a:spAutoFit/>
          </a:bodyPr>
          <a:lstStyle/>
          <a:p>
            <a:pPr marL="285750" indent="-285750" algn="just">
              <a:spcBef>
                <a:spcPct val="20000"/>
              </a:spcBef>
              <a:buClr>
                <a:schemeClr val="accent6"/>
              </a:buClr>
              <a:buFont typeface="Wingdings" charset="2"/>
              <a:buChar char="§"/>
            </a:pPr>
            <a:r>
              <a:rPr lang="en-US" sz="1600" dirty="0"/>
              <a:t>Shell pairing with a gap in the top of the shell, such that after welding we are not in full contact with the magnet OD</a:t>
            </a:r>
          </a:p>
          <a:p>
            <a:pPr marL="285750" indent="-285750" algn="just">
              <a:spcBef>
                <a:spcPct val="20000"/>
              </a:spcBef>
              <a:buClr>
                <a:schemeClr val="accent6"/>
              </a:buClr>
              <a:buFont typeface="Wingdings" charset="2"/>
              <a:buChar char="§"/>
            </a:pPr>
            <a:r>
              <a:rPr lang="en-US" sz="1600" dirty="0"/>
              <a:t>Fixed point from the SS shell to the yoke to handle the expected load warm/cold </a:t>
            </a:r>
          </a:p>
          <a:p>
            <a:pPr marL="285750" indent="-285750" algn="just">
              <a:spcBef>
                <a:spcPct val="20000"/>
              </a:spcBef>
              <a:buClr>
                <a:schemeClr val="accent6"/>
              </a:buClr>
              <a:buFont typeface="Wingdings" charset="2"/>
              <a:buChar char="§"/>
            </a:pPr>
            <a:endParaRPr lang="en-US" sz="1600" dirty="0"/>
          </a:p>
        </p:txBody>
      </p:sp>
    </p:spTree>
    <p:extLst>
      <p:ext uri="{BB962C8B-B14F-4D97-AF65-F5344CB8AC3E}">
        <p14:creationId xmlns:p14="http://schemas.microsoft.com/office/powerpoint/2010/main" val="29892397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picture containing weapon&#10;&#10;Description automatically generated">
            <a:extLst>
              <a:ext uri="{FF2B5EF4-FFF2-40B4-BE49-F238E27FC236}">
                <a16:creationId xmlns:a16="http://schemas.microsoft.com/office/drawing/2014/main" id="{CDE1B5DC-62C6-4597-A2D5-876A29FD592D}"/>
              </a:ext>
            </a:extLst>
          </p:cNvPr>
          <p:cNvPicPr>
            <a:picLocks noChangeAspect="1"/>
          </p:cNvPicPr>
          <p:nvPr/>
        </p:nvPicPr>
        <p:blipFill rotWithShape="1">
          <a:blip r:embed="rId2"/>
          <a:srcRect t="14635"/>
          <a:stretch/>
        </p:blipFill>
        <p:spPr>
          <a:xfrm>
            <a:off x="779052" y="4094537"/>
            <a:ext cx="3672238" cy="2058993"/>
          </a:xfrm>
          <a:prstGeom prst="rect">
            <a:avLst/>
          </a:prstGeom>
        </p:spPr>
      </p:pic>
      <p:pic>
        <p:nvPicPr>
          <p:cNvPr id="7" name="Picture 6">
            <a:extLst>
              <a:ext uri="{FF2B5EF4-FFF2-40B4-BE49-F238E27FC236}">
                <a16:creationId xmlns:a16="http://schemas.microsoft.com/office/drawing/2014/main" id="{BD8CBCB7-3E6B-4830-9F88-CF97B5DD4B94}"/>
              </a:ext>
            </a:extLst>
          </p:cNvPr>
          <p:cNvPicPr>
            <a:picLocks noChangeAspect="1"/>
          </p:cNvPicPr>
          <p:nvPr/>
        </p:nvPicPr>
        <p:blipFill>
          <a:blip r:embed="rId3"/>
          <a:stretch>
            <a:fillRect/>
          </a:stretch>
        </p:blipFill>
        <p:spPr>
          <a:xfrm>
            <a:off x="5242845" y="4024745"/>
            <a:ext cx="3418181" cy="1845574"/>
          </a:xfrm>
          <a:prstGeom prst="rect">
            <a:avLst/>
          </a:prstGeom>
        </p:spPr>
      </p:pic>
      <p:sp>
        <p:nvSpPr>
          <p:cNvPr id="2" name="Title 1"/>
          <p:cNvSpPr>
            <a:spLocks noGrp="1"/>
          </p:cNvSpPr>
          <p:nvPr>
            <p:ph type="title"/>
          </p:nvPr>
        </p:nvSpPr>
        <p:spPr/>
        <p:txBody>
          <a:bodyPr>
            <a:normAutofit/>
          </a:bodyPr>
          <a:lstStyle/>
          <a:p>
            <a:pPr>
              <a:defRPr/>
            </a:pPr>
            <a:r>
              <a:rPr lang="en-US" dirty="0"/>
              <a:t>MQXFB – Fixed point</a:t>
            </a:r>
            <a:endParaRPr lang="en-GB" dirty="0"/>
          </a:p>
        </p:txBody>
      </p:sp>
      <p:sp>
        <p:nvSpPr>
          <p:cNvPr id="36872" name="Slide Number Placeholder 5"/>
          <p:cNvSpPr>
            <a:spLocks noGrp="1"/>
          </p:cNvSpPr>
          <p:nvPr>
            <p:ph type="sldNum" sz="quarter" idx="12"/>
          </p:nvPr>
        </p:nvSpPr>
        <p:spPr bwMode="auto">
          <a:xfrm>
            <a:off x="8661026" y="6377978"/>
            <a:ext cx="360000" cy="360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9pPr>
          </a:lstStyle>
          <a:p>
            <a:pPr marL="0" marR="0" lvl="0" indent="0" algn="r" defTabSz="457200" rtl="0" eaLnBrk="1" fontAlgn="auto" latinLnBrk="0" hangingPunct="1">
              <a:lnSpc>
                <a:spcPct val="100000"/>
              </a:lnSpc>
              <a:spcBef>
                <a:spcPct val="0"/>
              </a:spcBef>
              <a:spcAft>
                <a:spcPts val="0"/>
              </a:spcAft>
              <a:buClrTx/>
              <a:buSzTx/>
              <a:buFontTx/>
              <a:buNone/>
              <a:tabLst/>
              <a:defRPr/>
            </a:pPr>
            <a:fld id="{7835EF03-FD84-4ABC-AAFE-1A92082E1C93}" type="slidenum">
              <a:rPr kumimoji="0" lang="en-US" altLang="en-US" sz="1400" b="0" i="0" u="none" strike="noStrike" kern="1200" cap="none" spc="0" normalizeH="0" baseline="0" noProof="0" smtClean="0">
                <a:ln>
                  <a:noFill/>
                </a:ln>
                <a:solidFill>
                  <a:srgbClr val="005F8C"/>
                </a:solidFill>
                <a:effectLst/>
                <a:uLnTx/>
                <a:uFillTx/>
                <a:latin typeface="Calibri" panose="020F0502020204030204" pitchFamily="34" charset="0"/>
                <a:ea typeface="+mn-ea"/>
                <a:cs typeface="+mn-cs"/>
              </a:rPr>
              <a:pPr marL="0" marR="0" lvl="0" indent="0" algn="r" defTabSz="457200" rtl="0" eaLnBrk="1" fontAlgn="auto" latinLnBrk="0" hangingPunct="1">
                <a:lnSpc>
                  <a:spcPct val="100000"/>
                </a:lnSpc>
                <a:spcBef>
                  <a:spcPct val="0"/>
                </a:spcBef>
                <a:spcAft>
                  <a:spcPts val="0"/>
                </a:spcAft>
                <a:buClrTx/>
                <a:buSzTx/>
                <a:buFontTx/>
                <a:buNone/>
                <a:tabLst/>
                <a:defRPr/>
              </a:pPr>
              <a:t>18</a:t>
            </a:fld>
            <a:endParaRPr kumimoji="0" lang="en-US" altLang="en-US" sz="1400" b="0" i="0" u="none" strike="noStrike" kern="1200" cap="none" spc="0" normalizeH="0" baseline="0" noProof="0">
              <a:ln>
                <a:noFill/>
              </a:ln>
              <a:solidFill>
                <a:srgbClr val="005F8C"/>
              </a:solidFill>
              <a:effectLst/>
              <a:uLnTx/>
              <a:uFillTx/>
              <a:latin typeface="Calibri" panose="020F0502020204030204" pitchFamily="34" charset="0"/>
              <a:ea typeface="+mn-ea"/>
              <a:cs typeface="+mn-cs"/>
            </a:endParaRPr>
          </a:p>
        </p:txBody>
      </p:sp>
      <p:sp>
        <p:nvSpPr>
          <p:cNvPr id="18" name="Slide Number Placeholder 3"/>
          <p:cNvSpPr txBox="1">
            <a:spLocks/>
          </p:cNvSpPr>
          <p:nvPr/>
        </p:nvSpPr>
        <p:spPr>
          <a:xfrm>
            <a:off x="8645596" y="6498000"/>
            <a:ext cx="360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sp>
        <p:nvSpPr>
          <p:cNvPr id="3" name="TextBox 2"/>
          <p:cNvSpPr txBox="1"/>
          <p:nvPr/>
        </p:nvSpPr>
        <p:spPr>
          <a:xfrm>
            <a:off x="755136" y="962164"/>
            <a:ext cx="7776864" cy="2751522"/>
          </a:xfrm>
          <a:prstGeom prst="rect">
            <a:avLst/>
          </a:prstGeom>
          <a:noFill/>
        </p:spPr>
        <p:txBody>
          <a:bodyPr wrap="square" rtlCol="0">
            <a:spAutoFit/>
          </a:bodyPr>
          <a:lstStyle/>
          <a:p>
            <a:pPr marL="285750" indent="-285750" algn="just">
              <a:spcBef>
                <a:spcPct val="20000"/>
              </a:spcBef>
              <a:buClr>
                <a:schemeClr val="accent6"/>
              </a:buClr>
              <a:buFont typeface="Wingdings" charset="2"/>
              <a:buChar char="§"/>
            </a:pPr>
            <a:r>
              <a:rPr lang="en-US" sz="1600" dirty="0"/>
              <a:t>Machine new central yoke piece in ARMCO (2 per magnet), to optimize the iron geometry for the hosting of the pin:</a:t>
            </a:r>
          </a:p>
          <a:p>
            <a:pPr marL="742950" lvl="1" indent="-285750" algn="just">
              <a:spcBef>
                <a:spcPct val="20000"/>
              </a:spcBef>
              <a:buClr>
                <a:schemeClr val="accent6"/>
              </a:buClr>
              <a:buFont typeface="Wingdings" charset="2"/>
              <a:buChar char="§"/>
            </a:pPr>
            <a:r>
              <a:rPr lang="en-US" sz="1600" dirty="0"/>
              <a:t>Upper cooling channels removed (approved by CRG, we are removing 4 out of 192 cooling channels)</a:t>
            </a:r>
          </a:p>
          <a:p>
            <a:pPr marL="742950" lvl="1" indent="-285750" algn="just">
              <a:spcBef>
                <a:spcPct val="20000"/>
              </a:spcBef>
              <a:buClr>
                <a:schemeClr val="accent6"/>
              </a:buClr>
              <a:buFont typeface="Wingdings" charset="2"/>
              <a:buChar char="§"/>
            </a:pPr>
            <a:r>
              <a:rPr lang="en-US" sz="1600" dirty="0"/>
              <a:t>Removal of the tack welding block grooves</a:t>
            </a:r>
          </a:p>
          <a:p>
            <a:pPr marL="742950" lvl="1" indent="-285750" algn="just">
              <a:spcBef>
                <a:spcPct val="20000"/>
              </a:spcBef>
              <a:buClr>
                <a:schemeClr val="accent6"/>
              </a:buClr>
              <a:buFont typeface="Wingdings" charset="2"/>
              <a:buChar char="§"/>
            </a:pPr>
            <a:r>
              <a:rPr lang="en-US" sz="1600" dirty="0"/>
              <a:t>The thickness of the lamination was increased from 45 mm to 91.4 mm such that even if the longitudinal stiffness provided by the adjacent thin laminations is neglected, the stand-alone yoke can hold the forces</a:t>
            </a:r>
          </a:p>
          <a:p>
            <a:pPr marL="285750" indent="-285750" algn="just">
              <a:spcBef>
                <a:spcPct val="20000"/>
              </a:spcBef>
              <a:buClr>
                <a:schemeClr val="accent6"/>
              </a:buClr>
              <a:buFont typeface="Wingdings" charset="2"/>
              <a:buChar char="§"/>
            </a:pPr>
            <a:r>
              <a:rPr lang="en-US" sz="1600" dirty="0"/>
              <a:t>Exception for existing prototype magnets (MQXFBP2&amp;BP3), where the proposal is to re-machine the already assembled yoke</a:t>
            </a:r>
            <a:endParaRPr lang="en-US" sz="1600" dirty="0">
              <a:solidFill>
                <a:srgbClr val="FF0000"/>
              </a:solidFill>
            </a:endParaRPr>
          </a:p>
        </p:txBody>
      </p:sp>
      <p:sp>
        <p:nvSpPr>
          <p:cNvPr id="5" name="TextBox 4"/>
          <p:cNvSpPr txBox="1"/>
          <p:nvPr/>
        </p:nvSpPr>
        <p:spPr>
          <a:xfrm>
            <a:off x="1517488" y="3786760"/>
            <a:ext cx="2602834" cy="307777"/>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dirty="0"/>
              <a:t>3D geometry for the old piece</a:t>
            </a:r>
          </a:p>
        </p:txBody>
      </p:sp>
      <p:sp>
        <p:nvSpPr>
          <p:cNvPr id="9" name="TextBox 8">
            <a:extLst>
              <a:ext uri="{FF2B5EF4-FFF2-40B4-BE49-F238E27FC236}">
                <a16:creationId xmlns:a16="http://schemas.microsoft.com/office/drawing/2014/main" id="{A6C598E2-1CB2-4C38-8591-B586C079584F}"/>
              </a:ext>
            </a:extLst>
          </p:cNvPr>
          <p:cNvSpPr txBox="1"/>
          <p:nvPr/>
        </p:nvSpPr>
        <p:spPr>
          <a:xfrm>
            <a:off x="5613238" y="3775850"/>
            <a:ext cx="2602834" cy="307777"/>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dirty="0"/>
              <a:t>3D geometry for the new piece</a:t>
            </a:r>
          </a:p>
        </p:txBody>
      </p:sp>
      <p:sp>
        <p:nvSpPr>
          <p:cNvPr id="12" name="Arrow: Right 11">
            <a:extLst>
              <a:ext uri="{FF2B5EF4-FFF2-40B4-BE49-F238E27FC236}">
                <a16:creationId xmlns:a16="http://schemas.microsoft.com/office/drawing/2014/main" id="{3BF47DE9-75C7-4067-A4E8-0E853FEDECE2}"/>
              </a:ext>
            </a:extLst>
          </p:cNvPr>
          <p:cNvSpPr/>
          <p:nvPr/>
        </p:nvSpPr>
        <p:spPr>
          <a:xfrm>
            <a:off x="4628138" y="4749989"/>
            <a:ext cx="686275" cy="395085"/>
          </a:xfrm>
          <a:prstGeom prst="rightArrow">
            <a:avLst/>
          </a:prstGeom>
          <a:solidFill>
            <a:schemeClr val="accent1">
              <a:lumMod val="50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9" name="TextBox 18">
            <a:extLst>
              <a:ext uri="{FF2B5EF4-FFF2-40B4-BE49-F238E27FC236}">
                <a16:creationId xmlns:a16="http://schemas.microsoft.com/office/drawing/2014/main" id="{2B4C660E-916D-477C-899A-04F6FB7141C1}"/>
              </a:ext>
            </a:extLst>
          </p:cNvPr>
          <p:cNvSpPr txBox="1"/>
          <p:nvPr/>
        </p:nvSpPr>
        <p:spPr>
          <a:xfrm>
            <a:off x="1903206" y="6022719"/>
            <a:ext cx="2074244" cy="343702"/>
          </a:xfrm>
          <a:prstGeom prst="rect">
            <a:avLst/>
          </a:prstGeom>
          <a:noFill/>
        </p:spPr>
        <p:txBody>
          <a:bodyPr wrap="square">
            <a:spAutoFit/>
          </a:bodyPr>
          <a:lstStyle/>
          <a:p>
            <a:pPr algn="l"/>
            <a:r>
              <a:rPr lang="en-GB" sz="1600" b="1" i="0" dirty="0">
                <a:solidFill>
                  <a:srgbClr val="000000"/>
                </a:solidFill>
                <a:effectLst/>
                <a:latin typeface="+mj-lt"/>
              </a:rPr>
              <a:t>LHCMQXFBS0025</a:t>
            </a:r>
          </a:p>
        </p:txBody>
      </p:sp>
      <p:sp>
        <p:nvSpPr>
          <p:cNvPr id="14" name="TextBox 13">
            <a:extLst>
              <a:ext uri="{FF2B5EF4-FFF2-40B4-BE49-F238E27FC236}">
                <a16:creationId xmlns:a16="http://schemas.microsoft.com/office/drawing/2014/main" id="{1FF84998-864B-457E-ADB1-8C201CD3FF39}"/>
              </a:ext>
            </a:extLst>
          </p:cNvPr>
          <p:cNvSpPr txBox="1"/>
          <p:nvPr/>
        </p:nvSpPr>
        <p:spPr>
          <a:xfrm>
            <a:off x="6203672" y="5952297"/>
            <a:ext cx="2074244" cy="343702"/>
          </a:xfrm>
          <a:prstGeom prst="rect">
            <a:avLst/>
          </a:prstGeom>
          <a:noFill/>
        </p:spPr>
        <p:txBody>
          <a:bodyPr wrap="square">
            <a:spAutoFit/>
          </a:bodyPr>
          <a:lstStyle/>
          <a:p>
            <a:pPr algn="l"/>
            <a:r>
              <a:rPr lang="en-GB" sz="1600" b="1" i="0" dirty="0">
                <a:solidFill>
                  <a:srgbClr val="000000"/>
                </a:solidFill>
                <a:effectLst/>
                <a:latin typeface="+mj-lt"/>
              </a:rPr>
              <a:t>LHCMQXFBS0037</a:t>
            </a:r>
          </a:p>
        </p:txBody>
      </p:sp>
      <p:sp>
        <p:nvSpPr>
          <p:cNvPr id="4" name="TextBox 3">
            <a:extLst>
              <a:ext uri="{FF2B5EF4-FFF2-40B4-BE49-F238E27FC236}">
                <a16:creationId xmlns:a16="http://schemas.microsoft.com/office/drawing/2014/main" id="{3947C051-3C69-0977-F401-19F714765D3C}"/>
              </a:ext>
            </a:extLst>
          </p:cNvPr>
          <p:cNvSpPr txBox="1"/>
          <p:nvPr/>
        </p:nvSpPr>
        <p:spPr>
          <a:xfrm>
            <a:off x="293570" y="6332577"/>
            <a:ext cx="8161427" cy="369332"/>
          </a:xfrm>
          <a:prstGeom prst="rect">
            <a:avLst/>
          </a:prstGeom>
          <a:solidFill>
            <a:schemeClr val="bg1"/>
          </a:solidFill>
        </p:spPr>
        <p:txBody>
          <a:bodyPr wrap="square">
            <a:spAutoFit/>
          </a:bodyPr>
          <a:lstStyle/>
          <a:p>
            <a:r>
              <a:rPr lang="en-GB" sz="1800" b="0" i="0" dirty="0">
                <a:effectLst/>
                <a:latin typeface="Roboto" panose="02000000000000000000" pitchFamily="2" charset="0"/>
              </a:rPr>
              <a:t>Technical Review of MQXFB Cold Mass: </a:t>
            </a:r>
            <a:r>
              <a:rPr lang="en-GB" dirty="0">
                <a:hlinkClick r:id="rId4"/>
              </a:rPr>
              <a:t>https://indico.cern.ch/event/1142636/</a:t>
            </a:r>
            <a:r>
              <a:rPr lang="en-GB" dirty="0"/>
              <a:t> </a:t>
            </a:r>
          </a:p>
        </p:txBody>
      </p:sp>
    </p:spTree>
    <p:extLst>
      <p:ext uri="{BB962C8B-B14F-4D97-AF65-F5344CB8AC3E}">
        <p14:creationId xmlns:p14="http://schemas.microsoft.com/office/powerpoint/2010/main" val="41753091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A6814-CEA2-420F-8648-F1DC284CC5DC}"/>
              </a:ext>
            </a:extLst>
          </p:cNvPr>
          <p:cNvSpPr>
            <a:spLocks noGrp="1"/>
          </p:cNvSpPr>
          <p:nvPr>
            <p:ph type="title"/>
          </p:nvPr>
        </p:nvSpPr>
        <p:spPr/>
        <p:txBody>
          <a:bodyPr/>
          <a:lstStyle/>
          <a:p>
            <a:r>
              <a:rPr lang="en-US" dirty="0"/>
              <a:t>Overall system behavior and material limits</a:t>
            </a:r>
            <a:endParaRPr lang="en-GB" dirty="0"/>
          </a:p>
        </p:txBody>
      </p:sp>
      <p:sp>
        <p:nvSpPr>
          <p:cNvPr id="3" name="Content Placeholder 2">
            <a:extLst>
              <a:ext uri="{FF2B5EF4-FFF2-40B4-BE49-F238E27FC236}">
                <a16:creationId xmlns:a16="http://schemas.microsoft.com/office/drawing/2014/main" id="{D5A106E1-0747-46B0-B78A-0DA0755F43DC}"/>
              </a:ext>
            </a:extLst>
          </p:cNvPr>
          <p:cNvSpPr>
            <a:spLocks noGrp="1"/>
          </p:cNvSpPr>
          <p:nvPr>
            <p:ph idx="1"/>
          </p:nvPr>
        </p:nvSpPr>
        <p:spPr>
          <a:xfrm>
            <a:off x="308267" y="1788809"/>
            <a:ext cx="4385597" cy="1378495"/>
          </a:xfrm>
        </p:spPr>
        <p:txBody>
          <a:bodyPr>
            <a:normAutofit/>
          </a:bodyPr>
          <a:lstStyle/>
          <a:p>
            <a:r>
              <a:rPr lang="en-US" sz="1800" b="1" dirty="0"/>
              <a:t>Pin, welding strip and vessel</a:t>
            </a:r>
          </a:p>
          <a:p>
            <a:pPr lvl="1"/>
            <a:r>
              <a:rPr lang="en-US" sz="1600" dirty="0"/>
              <a:t>Material: Stainless-steel 316LN</a:t>
            </a:r>
          </a:p>
          <a:p>
            <a:pPr lvl="1"/>
            <a:r>
              <a:rPr lang="en-US" sz="1600" dirty="0"/>
              <a:t>R</a:t>
            </a:r>
            <a:r>
              <a:rPr lang="en-US" sz="1600" baseline="-25000" dirty="0"/>
              <a:t>p0.2</a:t>
            </a:r>
            <a:r>
              <a:rPr lang="en-US" sz="1600" dirty="0"/>
              <a:t> (RT): 290 MPa </a:t>
            </a:r>
          </a:p>
          <a:p>
            <a:pPr lvl="1"/>
            <a:r>
              <a:rPr lang="en-US" sz="1600" dirty="0"/>
              <a:t>R</a:t>
            </a:r>
            <a:r>
              <a:rPr lang="en-US" sz="1600" baseline="-25000" dirty="0"/>
              <a:t>p0.2</a:t>
            </a:r>
            <a:r>
              <a:rPr lang="en-US" sz="1600" dirty="0"/>
              <a:t> (1.9 K): 375 MPa</a:t>
            </a:r>
            <a:endParaRPr lang="en-GB" sz="1800" dirty="0"/>
          </a:p>
        </p:txBody>
      </p:sp>
      <p:sp>
        <p:nvSpPr>
          <p:cNvPr id="4" name="Footer Placeholder 3">
            <a:extLst>
              <a:ext uri="{FF2B5EF4-FFF2-40B4-BE49-F238E27FC236}">
                <a16:creationId xmlns:a16="http://schemas.microsoft.com/office/drawing/2014/main" id="{5B24581E-0070-4C27-8DD2-0EFAD633D925}"/>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AA30B1F5-957B-4538-88F7-662506F80E36}"/>
              </a:ext>
            </a:extLst>
          </p:cNvPr>
          <p:cNvSpPr>
            <a:spLocks noGrp="1"/>
          </p:cNvSpPr>
          <p:nvPr>
            <p:ph type="sldNum" sz="quarter" idx="12"/>
          </p:nvPr>
        </p:nvSpPr>
        <p:spPr/>
        <p:txBody>
          <a:bodyPr/>
          <a:lstStyle/>
          <a:p>
            <a:fld id="{BFDCA1C4-9514-7B4F-976F-D92F7E296653}" type="slidenum">
              <a:rPr lang="fr-FR" smtClean="0"/>
              <a:pPr/>
              <a:t>19</a:t>
            </a:fld>
            <a:endParaRPr lang="fr-FR"/>
          </a:p>
        </p:txBody>
      </p:sp>
      <p:pic>
        <p:nvPicPr>
          <p:cNvPr id="6" name="Picture 5">
            <a:extLst>
              <a:ext uri="{FF2B5EF4-FFF2-40B4-BE49-F238E27FC236}">
                <a16:creationId xmlns:a16="http://schemas.microsoft.com/office/drawing/2014/main" id="{0F35C814-9ECC-4E17-9F7D-149E45A9768E}"/>
              </a:ext>
            </a:extLst>
          </p:cNvPr>
          <p:cNvPicPr>
            <a:picLocks noChangeAspect="1"/>
          </p:cNvPicPr>
          <p:nvPr/>
        </p:nvPicPr>
        <p:blipFill rotWithShape="1">
          <a:blip r:embed="rId2"/>
          <a:srcRect t="31891" r="18955" b="26216"/>
          <a:stretch/>
        </p:blipFill>
        <p:spPr>
          <a:xfrm>
            <a:off x="4997597" y="1873327"/>
            <a:ext cx="3534404" cy="1467508"/>
          </a:xfrm>
          <a:prstGeom prst="rect">
            <a:avLst/>
          </a:prstGeom>
        </p:spPr>
      </p:pic>
      <p:pic>
        <p:nvPicPr>
          <p:cNvPr id="7" name="Picture 6">
            <a:extLst>
              <a:ext uri="{FF2B5EF4-FFF2-40B4-BE49-F238E27FC236}">
                <a16:creationId xmlns:a16="http://schemas.microsoft.com/office/drawing/2014/main" id="{D1EEC6AE-88B4-4B46-B2D7-E92EB1204D8E}"/>
              </a:ext>
            </a:extLst>
          </p:cNvPr>
          <p:cNvPicPr>
            <a:picLocks noChangeAspect="1"/>
          </p:cNvPicPr>
          <p:nvPr/>
        </p:nvPicPr>
        <p:blipFill rotWithShape="1">
          <a:blip r:embed="rId3"/>
          <a:srcRect l="2947" t="24673" r="23239" b="24363"/>
          <a:stretch/>
        </p:blipFill>
        <p:spPr>
          <a:xfrm>
            <a:off x="4997597" y="3503097"/>
            <a:ext cx="3534404" cy="1962269"/>
          </a:xfrm>
          <a:prstGeom prst="rect">
            <a:avLst/>
          </a:prstGeom>
        </p:spPr>
      </p:pic>
      <p:sp>
        <p:nvSpPr>
          <p:cNvPr id="8" name="Content Placeholder 2">
            <a:extLst>
              <a:ext uri="{FF2B5EF4-FFF2-40B4-BE49-F238E27FC236}">
                <a16:creationId xmlns:a16="http://schemas.microsoft.com/office/drawing/2014/main" id="{0908D56E-6553-4749-A0DE-10EB5CEEF005}"/>
              </a:ext>
            </a:extLst>
          </p:cNvPr>
          <p:cNvSpPr txBox="1">
            <a:spLocks/>
          </p:cNvSpPr>
          <p:nvPr/>
        </p:nvSpPr>
        <p:spPr>
          <a:xfrm>
            <a:off x="308268" y="3181417"/>
            <a:ext cx="4385597" cy="2031371"/>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b="1" dirty="0"/>
              <a:t>Iron yoke</a:t>
            </a:r>
          </a:p>
          <a:p>
            <a:pPr lvl="1"/>
            <a:r>
              <a:rPr lang="en-US" sz="1600" dirty="0"/>
              <a:t>Material: ARMCO (</a:t>
            </a:r>
            <a:r>
              <a:rPr lang="en-US" sz="1600" dirty="0">
                <a:solidFill>
                  <a:srgbClr val="FF0000"/>
                </a:solidFill>
              </a:rPr>
              <a:t>brittle at 1.9 K!</a:t>
            </a:r>
            <a:r>
              <a:rPr lang="en-US" sz="1600" dirty="0"/>
              <a:t>)</a:t>
            </a:r>
          </a:p>
          <a:p>
            <a:pPr lvl="1"/>
            <a:r>
              <a:rPr lang="en-US" sz="1600" dirty="0"/>
              <a:t>R</a:t>
            </a:r>
            <a:r>
              <a:rPr lang="en-US" sz="1600" baseline="-25000" dirty="0"/>
              <a:t>p0.2</a:t>
            </a:r>
            <a:r>
              <a:rPr lang="en-US" sz="1600" dirty="0"/>
              <a:t> (RT): 230 MPa </a:t>
            </a:r>
          </a:p>
          <a:p>
            <a:pPr lvl="1"/>
            <a:r>
              <a:rPr lang="en-US" sz="1600" dirty="0"/>
              <a:t>R</a:t>
            </a:r>
            <a:r>
              <a:rPr lang="en-US" sz="1600" baseline="-25000" dirty="0"/>
              <a:t>m </a:t>
            </a:r>
            <a:r>
              <a:rPr lang="en-US" sz="1600" dirty="0"/>
              <a:t>(1.9 K): 970 MPa </a:t>
            </a:r>
          </a:p>
          <a:p>
            <a:pPr lvl="1"/>
            <a:r>
              <a:rPr lang="en-US" sz="1600" dirty="0"/>
              <a:t>K</a:t>
            </a:r>
            <a:r>
              <a:rPr lang="en-US" sz="1600" baseline="-25000" dirty="0"/>
              <a:t>IC</a:t>
            </a:r>
            <a:r>
              <a:rPr lang="en-US" sz="1600" dirty="0"/>
              <a:t> (1.9 K): 25-29 MPa</a:t>
            </a:r>
            <a:r>
              <a:rPr lang="en-US" sz="1600" dirty="0">
                <a:cs typeface="Arial" panose="020B0604020202020204" pitchFamily="34" charset="0"/>
              </a:rPr>
              <a:t>∙</a:t>
            </a:r>
            <a:r>
              <a:rPr lang="en-US" sz="1600" dirty="0"/>
              <a:t>m</a:t>
            </a:r>
            <a:r>
              <a:rPr lang="en-US" sz="1600" baseline="30000" dirty="0"/>
              <a:t>0.5</a:t>
            </a:r>
          </a:p>
          <a:p>
            <a:pPr lvl="1"/>
            <a:r>
              <a:rPr lang="en-US" sz="1600" dirty="0"/>
              <a:t>See [1] for a full characterization of the material</a:t>
            </a:r>
          </a:p>
          <a:p>
            <a:pPr lvl="1"/>
            <a:endParaRPr lang="en-US" sz="1600" dirty="0"/>
          </a:p>
          <a:p>
            <a:endParaRPr lang="en-GB" sz="1600" dirty="0"/>
          </a:p>
        </p:txBody>
      </p:sp>
      <p:sp>
        <p:nvSpPr>
          <p:cNvPr id="9" name="Content Placeholder 2">
            <a:extLst>
              <a:ext uri="{FF2B5EF4-FFF2-40B4-BE49-F238E27FC236}">
                <a16:creationId xmlns:a16="http://schemas.microsoft.com/office/drawing/2014/main" id="{34629807-889E-4EA3-B78B-D8E27A401B88}"/>
              </a:ext>
            </a:extLst>
          </p:cNvPr>
          <p:cNvSpPr txBox="1">
            <a:spLocks/>
          </p:cNvSpPr>
          <p:nvPr/>
        </p:nvSpPr>
        <p:spPr>
          <a:xfrm>
            <a:off x="308269" y="5299505"/>
            <a:ext cx="4385597" cy="1378495"/>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b="1" dirty="0"/>
              <a:t>Welds </a:t>
            </a:r>
            <a:r>
              <a:rPr lang="en-US" sz="1800" dirty="0"/>
              <a:t>(see talk from Herve Prin)</a:t>
            </a:r>
          </a:p>
          <a:p>
            <a:pPr lvl="1"/>
            <a:endParaRPr lang="en-US" sz="1600" dirty="0"/>
          </a:p>
          <a:p>
            <a:pPr lvl="1"/>
            <a:endParaRPr lang="en-US" sz="1600" dirty="0"/>
          </a:p>
          <a:p>
            <a:endParaRPr lang="en-GB" sz="1600" dirty="0"/>
          </a:p>
        </p:txBody>
      </p:sp>
      <p:sp>
        <p:nvSpPr>
          <p:cNvPr id="11" name="TextBox 10">
            <a:extLst>
              <a:ext uri="{FF2B5EF4-FFF2-40B4-BE49-F238E27FC236}">
                <a16:creationId xmlns:a16="http://schemas.microsoft.com/office/drawing/2014/main" id="{D4993AB4-F813-44EA-BF89-743369E9AFAB}"/>
              </a:ext>
            </a:extLst>
          </p:cNvPr>
          <p:cNvSpPr txBox="1"/>
          <p:nvPr/>
        </p:nvSpPr>
        <p:spPr>
          <a:xfrm>
            <a:off x="97200" y="5638800"/>
            <a:ext cx="8434801" cy="646331"/>
          </a:xfrm>
          <a:prstGeom prst="rect">
            <a:avLst/>
          </a:prstGeom>
          <a:noFill/>
        </p:spPr>
        <p:txBody>
          <a:bodyPr wrap="square">
            <a:spAutoFit/>
          </a:bodyPr>
          <a:lstStyle/>
          <a:p>
            <a:r>
              <a:rPr lang="en-US" sz="1200" dirty="0"/>
              <a:t> [1] I. A. Santillana et al., "Mechanical Characterization of Low-Carbon Steels for High-Field Accelerator Magnets: Application to Nb</a:t>
            </a:r>
            <a:r>
              <a:rPr lang="en-US" sz="1200" baseline="-25000" dirty="0"/>
              <a:t>3</a:t>
            </a:r>
            <a:r>
              <a:rPr lang="en-US" sz="1200" dirty="0"/>
              <a:t>Sn Low-</a:t>
            </a:r>
            <a:r>
              <a:rPr lang="el-GR" sz="1200" dirty="0"/>
              <a:t>β</a:t>
            </a:r>
            <a:r>
              <a:rPr lang="en-US" sz="1200" dirty="0"/>
              <a:t> Quadrupole MQXF," in IEEE Transactions on Applied Superconductivity, vol. 32, no. 6, pp. 1-7, Sept. 2022, Art no. 4100507, DOI: 10.1109/TASC.2022.3149853. D</a:t>
            </a:r>
            <a:endParaRPr lang="en-GB" sz="1200" dirty="0"/>
          </a:p>
        </p:txBody>
      </p:sp>
      <p:sp>
        <p:nvSpPr>
          <p:cNvPr id="12" name="Content Placeholder 2">
            <a:extLst>
              <a:ext uri="{FF2B5EF4-FFF2-40B4-BE49-F238E27FC236}">
                <a16:creationId xmlns:a16="http://schemas.microsoft.com/office/drawing/2014/main" id="{F98C71E4-98DE-465C-884A-005EF7F553C0}"/>
              </a:ext>
            </a:extLst>
          </p:cNvPr>
          <p:cNvSpPr txBox="1">
            <a:spLocks/>
          </p:cNvSpPr>
          <p:nvPr/>
        </p:nvSpPr>
        <p:spPr>
          <a:xfrm>
            <a:off x="534600" y="1013077"/>
            <a:ext cx="8074800" cy="1378495"/>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600" dirty="0"/>
              <a:t>Stress concentration on the upper and lower edge due to the bending of the pin. Inhomogeneous contact with a stress concentration region going above the yield limit</a:t>
            </a:r>
          </a:p>
          <a:p>
            <a:pPr algn="ctr"/>
            <a:endParaRPr lang="en-GB" sz="1600" dirty="0"/>
          </a:p>
        </p:txBody>
      </p:sp>
      <p:sp>
        <p:nvSpPr>
          <p:cNvPr id="13" name="TextBox 12">
            <a:extLst>
              <a:ext uri="{FF2B5EF4-FFF2-40B4-BE49-F238E27FC236}">
                <a16:creationId xmlns:a16="http://schemas.microsoft.com/office/drawing/2014/main" id="{AB640696-4B84-4499-A980-82DB46710030}"/>
              </a:ext>
            </a:extLst>
          </p:cNvPr>
          <p:cNvSpPr txBox="1"/>
          <p:nvPr/>
        </p:nvSpPr>
        <p:spPr>
          <a:xfrm>
            <a:off x="6577388" y="26111"/>
            <a:ext cx="2498908" cy="307777"/>
          </a:xfrm>
          <a:prstGeom prst="rect">
            <a:avLst/>
          </a:prstGeom>
          <a:noFill/>
          <a:ln>
            <a:solidFill>
              <a:srgbClr val="00B050"/>
            </a:solidFill>
          </a:ln>
        </p:spPr>
        <p:txBody>
          <a:bodyPr wrap="square" rtlCol="0">
            <a:spAutoFit/>
          </a:bodyPr>
          <a:lstStyle/>
          <a:p>
            <a:pPr algn="ctr"/>
            <a:r>
              <a:rPr lang="en-US" sz="1400" dirty="0">
                <a:solidFill>
                  <a:srgbClr val="00B050"/>
                </a:solidFill>
              </a:rPr>
              <a:t>Jose Ferradas Troitino</a:t>
            </a:r>
            <a:endParaRPr lang="en-GB" sz="1400" dirty="0">
              <a:solidFill>
                <a:srgbClr val="00B050"/>
              </a:solidFill>
            </a:endParaRPr>
          </a:p>
        </p:txBody>
      </p:sp>
      <p:sp>
        <p:nvSpPr>
          <p:cNvPr id="10" name="TextBox 9">
            <a:extLst>
              <a:ext uri="{FF2B5EF4-FFF2-40B4-BE49-F238E27FC236}">
                <a16:creationId xmlns:a16="http://schemas.microsoft.com/office/drawing/2014/main" id="{B731D7F4-4EDA-4550-CC36-E9109238CE60}"/>
              </a:ext>
            </a:extLst>
          </p:cNvPr>
          <p:cNvSpPr txBox="1"/>
          <p:nvPr/>
        </p:nvSpPr>
        <p:spPr>
          <a:xfrm>
            <a:off x="293570" y="6332577"/>
            <a:ext cx="8161427" cy="369332"/>
          </a:xfrm>
          <a:prstGeom prst="rect">
            <a:avLst/>
          </a:prstGeom>
          <a:solidFill>
            <a:schemeClr val="bg1"/>
          </a:solidFill>
        </p:spPr>
        <p:txBody>
          <a:bodyPr wrap="square">
            <a:spAutoFit/>
          </a:bodyPr>
          <a:lstStyle/>
          <a:p>
            <a:r>
              <a:rPr lang="en-GB" sz="1800" b="0" i="0" dirty="0">
                <a:effectLst/>
                <a:latin typeface="Roboto" panose="02000000000000000000" pitchFamily="2" charset="0"/>
              </a:rPr>
              <a:t>Technical Review of MQXFB Cold Mass: </a:t>
            </a:r>
            <a:r>
              <a:rPr lang="en-GB" dirty="0">
                <a:hlinkClick r:id="rId4"/>
              </a:rPr>
              <a:t>https://indico.cern.ch/event/1142636/</a:t>
            </a:r>
            <a:r>
              <a:rPr lang="en-GB" dirty="0"/>
              <a:t> </a:t>
            </a:r>
          </a:p>
        </p:txBody>
      </p:sp>
    </p:spTree>
    <p:extLst>
      <p:ext uri="{BB962C8B-B14F-4D97-AF65-F5344CB8AC3E}">
        <p14:creationId xmlns:p14="http://schemas.microsoft.com/office/powerpoint/2010/main" val="1884951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42924-F4D6-E53B-7091-30E2868572D1}"/>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DE87859E-B3AE-4E28-C84E-17FE12591B0D}"/>
              </a:ext>
            </a:extLst>
          </p:cNvPr>
          <p:cNvSpPr>
            <a:spLocks noGrp="1"/>
          </p:cNvSpPr>
          <p:nvPr>
            <p:ph idx="1"/>
          </p:nvPr>
        </p:nvSpPr>
        <p:spPr/>
        <p:txBody>
          <a:bodyPr>
            <a:normAutofit/>
          </a:bodyPr>
          <a:lstStyle/>
          <a:p>
            <a:r>
              <a:rPr lang="en-US" sz="2400" dirty="0"/>
              <a:t>Requirements</a:t>
            </a:r>
          </a:p>
          <a:p>
            <a:r>
              <a:rPr lang="en-US" sz="2400" dirty="0"/>
              <a:t>Welding parameters and feedback from construction</a:t>
            </a:r>
          </a:p>
          <a:p>
            <a:r>
              <a:rPr lang="en-US" sz="2400" dirty="0"/>
              <a:t>Options for longitudinal welding:</a:t>
            </a:r>
          </a:p>
          <a:p>
            <a:pPr lvl="1"/>
            <a:r>
              <a:rPr lang="en-US" sz="2000" dirty="0"/>
              <a:t>Option 1: AUP ‘MQXFA’ procedure</a:t>
            </a:r>
          </a:p>
          <a:p>
            <a:pPr lvl="1"/>
            <a:r>
              <a:rPr lang="en-US" sz="2000" dirty="0"/>
              <a:t>Option 2: CERN ‘MQXFB’ procedure </a:t>
            </a:r>
          </a:p>
          <a:p>
            <a:pPr lvl="1"/>
            <a:r>
              <a:rPr lang="en-US" sz="2000" dirty="0"/>
              <a:t>Option 3: CERN ‘modified’ procedure (see slides from Herve)</a:t>
            </a:r>
          </a:p>
          <a:p>
            <a:r>
              <a:rPr lang="en-GB" sz="2400" dirty="0"/>
              <a:t>Conclusions</a:t>
            </a:r>
          </a:p>
        </p:txBody>
      </p:sp>
      <p:sp>
        <p:nvSpPr>
          <p:cNvPr id="4" name="Footer Placeholder 3">
            <a:extLst>
              <a:ext uri="{FF2B5EF4-FFF2-40B4-BE49-F238E27FC236}">
                <a16:creationId xmlns:a16="http://schemas.microsoft.com/office/drawing/2014/main" id="{FC531D02-37B0-1DA0-1E3F-3D539515C3AB}"/>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164A4399-9C95-5A95-43D9-C3A75FC84931}"/>
              </a:ext>
            </a:extLst>
          </p:cNvPr>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19989026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16600CEF-7F05-4DA2-98E5-9EE7B4909A95}"/>
              </a:ext>
            </a:extLst>
          </p:cNvPr>
          <p:cNvPicPr>
            <a:picLocks noChangeAspect="1"/>
          </p:cNvPicPr>
          <p:nvPr/>
        </p:nvPicPr>
        <p:blipFill>
          <a:blip r:embed="rId2"/>
          <a:stretch>
            <a:fillRect/>
          </a:stretch>
        </p:blipFill>
        <p:spPr>
          <a:xfrm>
            <a:off x="5368413" y="3450071"/>
            <a:ext cx="2760047" cy="2123954"/>
          </a:xfrm>
          <a:prstGeom prst="rect">
            <a:avLst/>
          </a:prstGeom>
        </p:spPr>
      </p:pic>
      <p:sp>
        <p:nvSpPr>
          <p:cNvPr id="2" name="Title 1">
            <a:extLst>
              <a:ext uri="{FF2B5EF4-FFF2-40B4-BE49-F238E27FC236}">
                <a16:creationId xmlns:a16="http://schemas.microsoft.com/office/drawing/2014/main" id="{020D6C1E-EBBE-4D12-806C-BE65395B5540}"/>
              </a:ext>
            </a:extLst>
          </p:cNvPr>
          <p:cNvSpPr>
            <a:spLocks noGrp="1"/>
          </p:cNvSpPr>
          <p:nvPr>
            <p:ph type="title"/>
          </p:nvPr>
        </p:nvSpPr>
        <p:spPr/>
        <p:txBody>
          <a:bodyPr/>
          <a:lstStyle/>
          <a:p>
            <a:r>
              <a:rPr lang="en-US" dirty="0"/>
              <a:t>Yoke, cryogenic temperature BP2&amp;BP3 cases</a:t>
            </a:r>
            <a:endParaRPr lang="en-GB" dirty="0"/>
          </a:p>
        </p:txBody>
      </p:sp>
      <p:sp>
        <p:nvSpPr>
          <p:cNvPr id="4" name="Footer Placeholder 3">
            <a:extLst>
              <a:ext uri="{FF2B5EF4-FFF2-40B4-BE49-F238E27FC236}">
                <a16:creationId xmlns:a16="http://schemas.microsoft.com/office/drawing/2014/main" id="{ECE16E4E-2D47-4805-BBCA-32E63EE4FA2A}"/>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4F44CDDE-EDD5-428B-A7C3-BB7CE155C621}"/>
              </a:ext>
            </a:extLst>
          </p:cNvPr>
          <p:cNvSpPr>
            <a:spLocks noGrp="1"/>
          </p:cNvSpPr>
          <p:nvPr>
            <p:ph type="sldNum" sz="quarter" idx="12"/>
          </p:nvPr>
        </p:nvSpPr>
        <p:spPr/>
        <p:txBody>
          <a:bodyPr/>
          <a:lstStyle/>
          <a:p>
            <a:fld id="{BFDCA1C4-9514-7B4F-976F-D92F7E296653}" type="slidenum">
              <a:rPr lang="fr-FR" smtClean="0"/>
              <a:pPr/>
              <a:t>20</a:t>
            </a:fld>
            <a:endParaRPr lang="fr-FR"/>
          </a:p>
        </p:txBody>
      </p:sp>
      <p:sp>
        <p:nvSpPr>
          <p:cNvPr id="7" name="TextBox 9">
            <a:extLst>
              <a:ext uri="{FF2B5EF4-FFF2-40B4-BE49-F238E27FC236}">
                <a16:creationId xmlns:a16="http://schemas.microsoft.com/office/drawing/2014/main" id="{1EDB711D-A4ED-42DB-9029-00E8A547D525}"/>
              </a:ext>
            </a:extLst>
          </p:cNvPr>
          <p:cNvSpPr txBox="1"/>
          <p:nvPr/>
        </p:nvSpPr>
        <p:spPr>
          <a:xfrm>
            <a:off x="6569992" y="5757877"/>
            <a:ext cx="2136118" cy="461665"/>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1200" dirty="0">
                <a:latin typeface="Arial"/>
              </a:rPr>
              <a:t>Due to the larger bending of the pin, 700 MPa S1 (4 bars)</a:t>
            </a:r>
            <a:endParaRPr lang="en-GB" sz="1200" dirty="0">
              <a:latin typeface="Arial"/>
            </a:endParaRPr>
          </a:p>
        </p:txBody>
      </p:sp>
      <p:cxnSp>
        <p:nvCxnSpPr>
          <p:cNvPr id="8" name="Straight Arrow Connector 7">
            <a:extLst>
              <a:ext uri="{FF2B5EF4-FFF2-40B4-BE49-F238E27FC236}">
                <a16:creationId xmlns:a16="http://schemas.microsoft.com/office/drawing/2014/main" id="{47F91F1D-F0A6-44C9-8688-3FA55E5506AA}"/>
              </a:ext>
            </a:extLst>
          </p:cNvPr>
          <p:cNvCxnSpPr>
            <a:cxnSpLocks/>
          </p:cNvCxnSpPr>
          <p:nvPr/>
        </p:nvCxnSpPr>
        <p:spPr>
          <a:xfrm flipH="1" flipV="1">
            <a:off x="6629028" y="4630961"/>
            <a:ext cx="692522" cy="1079871"/>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10" name="TextBox 9">
            <a:extLst>
              <a:ext uri="{FF2B5EF4-FFF2-40B4-BE49-F238E27FC236}">
                <a16:creationId xmlns:a16="http://schemas.microsoft.com/office/drawing/2014/main" id="{6AA9E744-6F96-4DAD-8508-1DA6B4724B03}"/>
              </a:ext>
            </a:extLst>
          </p:cNvPr>
          <p:cNvSpPr txBox="1"/>
          <p:nvPr/>
        </p:nvSpPr>
        <p:spPr>
          <a:xfrm>
            <a:off x="4991999" y="2957745"/>
            <a:ext cx="3327838" cy="3385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1600" b="1" i="1" dirty="0">
                <a:latin typeface="Arial"/>
              </a:rPr>
              <a:t>MQXFBP2 &amp; BP3 configuration</a:t>
            </a:r>
            <a:endParaRPr lang="en-GB" sz="1600" b="1" i="1" dirty="0">
              <a:latin typeface="Arial"/>
            </a:endParaRPr>
          </a:p>
        </p:txBody>
      </p:sp>
      <p:pic>
        <p:nvPicPr>
          <p:cNvPr id="12" name="Picture 11">
            <a:extLst>
              <a:ext uri="{FF2B5EF4-FFF2-40B4-BE49-F238E27FC236}">
                <a16:creationId xmlns:a16="http://schemas.microsoft.com/office/drawing/2014/main" id="{36DD86E5-3305-4ADA-9F80-286B0AD1865B}"/>
              </a:ext>
            </a:extLst>
          </p:cNvPr>
          <p:cNvPicPr>
            <a:picLocks noChangeAspect="1"/>
          </p:cNvPicPr>
          <p:nvPr/>
        </p:nvPicPr>
        <p:blipFill>
          <a:blip r:embed="rId3"/>
          <a:stretch>
            <a:fillRect/>
          </a:stretch>
        </p:blipFill>
        <p:spPr>
          <a:xfrm>
            <a:off x="536315" y="3388863"/>
            <a:ext cx="2700495" cy="2160000"/>
          </a:xfrm>
          <a:prstGeom prst="rect">
            <a:avLst/>
          </a:prstGeom>
        </p:spPr>
      </p:pic>
      <p:sp>
        <p:nvSpPr>
          <p:cNvPr id="13" name="TextBox 9">
            <a:extLst>
              <a:ext uri="{FF2B5EF4-FFF2-40B4-BE49-F238E27FC236}">
                <a16:creationId xmlns:a16="http://schemas.microsoft.com/office/drawing/2014/main" id="{CA921A75-ACD1-4785-9B5B-2221209ED0CA}"/>
              </a:ext>
            </a:extLst>
          </p:cNvPr>
          <p:cNvSpPr txBox="1"/>
          <p:nvPr/>
        </p:nvSpPr>
        <p:spPr>
          <a:xfrm>
            <a:off x="-42891" y="5584159"/>
            <a:ext cx="3327838"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1600" dirty="0">
                <a:solidFill>
                  <a:prstClr val="black"/>
                </a:solidFill>
                <a:latin typeface="Arial"/>
              </a:rPr>
              <a:t>First principal stress (S1)</a:t>
            </a:r>
          </a:p>
          <a:p>
            <a:pPr algn="ctr" defTabSz="457200"/>
            <a:r>
              <a:rPr lang="en-US" sz="1600" dirty="0">
                <a:solidFill>
                  <a:prstClr val="black"/>
                </a:solidFill>
                <a:latin typeface="Arial"/>
              </a:rPr>
              <a:t>Peak ~ 250 MPa (4 bars)</a:t>
            </a:r>
            <a:endParaRPr lang="en-GB" sz="1600" dirty="0">
              <a:solidFill>
                <a:prstClr val="black"/>
              </a:solidFill>
              <a:latin typeface="Arial"/>
            </a:endParaRPr>
          </a:p>
        </p:txBody>
      </p:sp>
      <p:cxnSp>
        <p:nvCxnSpPr>
          <p:cNvPr id="14" name="Straight Arrow Connector 13">
            <a:extLst>
              <a:ext uri="{FF2B5EF4-FFF2-40B4-BE49-F238E27FC236}">
                <a16:creationId xmlns:a16="http://schemas.microsoft.com/office/drawing/2014/main" id="{270AC7E4-4064-4299-9670-B1E2FA9B42FD}"/>
              </a:ext>
            </a:extLst>
          </p:cNvPr>
          <p:cNvCxnSpPr>
            <a:cxnSpLocks/>
            <a:stCxn id="12" idx="2"/>
          </p:cNvCxnSpPr>
          <p:nvPr/>
        </p:nvCxnSpPr>
        <p:spPr>
          <a:xfrm flipH="1" flipV="1">
            <a:off x="1491181" y="4462779"/>
            <a:ext cx="395382" cy="1086084"/>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15" name="TextBox 14">
            <a:extLst>
              <a:ext uri="{FF2B5EF4-FFF2-40B4-BE49-F238E27FC236}">
                <a16:creationId xmlns:a16="http://schemas.microsoft.com/office/drawing/2014/main" id="{04353010-686E-48CA-A6F8-F25C78DAB58E}"/>
              </a:ext>
            </a:extLst>
          </p:cNvPr>
          <p:cNvSpPr txBox="1"/>
          <p:nvPr/>
        </p:nvSpPr>
        <p:spPr>
          <a:xfrm>
            <a:off x="536315" y="2955570"/>
            <a:ext cx="3327838" cy="3385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1600" b="1" i="1" dirty="0">
                <a:solidFill>
                  <a:prstClr val="black"/>
                </a:solidFill>
                <a:latin typeface="Arial"/>
              </a:rPr>
              <a:t>Series magnets configuration</a:t>
            </a:r>
            <a:endParaRPr lang="en-GB" sz="1600" b="1" i="1" dirty="0">
              <a:solidFill>
                <a:prstClr val="black"/>
              </a:solidFill>
              <a:latin typeface="Arial"/>
            </a:endParaRPr>
          </a:p>
        </p:txBody>
      </p:sp>
      <p:sp>
        <p:nvSpPr>
          <p:cNvPr id="17" name="Content Placeholder 2">
            <a:extLst>
              <a:ext uri="{FF2B5EF4-FFF2-40B4-BE49-F238E27FC236}">
                <a16:creationId xmlns:a16="http://schemas.microsoft.com/office/drawing/2014/main" id="{23AE3AEE-CDD9-4F16-A892-2EA21859B3FA}"/>
              </a:ext>
            </a:extLst>
          </p:cNvPr>
          <p:cNvSpPr txBox="1">
            <a:spLocks/>
          </p:cNvSpPr>
          <p:nvPr/>
        </p:nvSpPr>
        <p:spPr>
          <a:xfrm>
            <a:off x="682443" y="1149338"/>
            <a:ext cx="7920000" cy="1601717"/>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For the existing magnets, the yoke will be re-machined after magnet assembly</a:t>
            </a:r>
          </a:p>
          <a:p>
            <a:pPr lvl="1"/>
            <a:r>
              <a:rPr lang="en-US" sz="1400" dirty="0"/>
              <a:t>Central lamination will be 45 mm instead of 91.4 mm (stand alone yoke cannot hold the full load, longitudinal stiffness provided by the yoke laminations needed)</a:t>
            </a:r>
          </a:p>
          <a:p>
            <a:pPr lvl="1"/>
            <a:r>
              <a:rPr lang="en-US" sz="1400" dirty="0"/>
              <a:t>Flattening of surfaces needed to avoid stress concentration singularities. Nevertheless, S1 ≈ 700 MPa ( 3 times the expected S1 for the series magnets); SEQV ≈ 1200 MPa (20 % higher than the limit in traction; assessment of the limit of the iron in compression on-going) </a:t>
            </a:r>
          </a:p>
          <a:p>
            <a:pPr lvl="2"/>
            <a:r>
              <a:rPr lang="en-US" sz="1000" dirty="0"/>
              <a:t>As a back up, the depth of the pin can be increased to limit the bending of the pin</a:t>
            </a:r>
          </a:p>
        </p:txBody>
      </p:sp>
      <p:cxnSp>
        <p:nvCxnSpPr>
          <p:cNvPr id="20" name="Straight Arrow Connector 19">
            <a:extLst>
              <a:ext uri="{FF2B5EF4-FFF2-40B4-BE49-F238E27FC236}">
                <a16:creationId xmlns:a16="http://schemas.microsoft.com/office/drawing/2014/main" id="{D9AC0914-B8A5-4956-8E12-8B4182AB646B}"/>
              </a:ext>
            </a:extLst>
          </p:cNvPr>
          <p:cNvCxnSpPr>
            <a:cxnSpLocks/>
          </p:cNvCxnSpPr>
          <p:nvPr/>
        </p:nvCxnSpPr>
        <p:spPr>
          <a:xfrm flipH="1">
            <a:off x="6068081" y="4043338"/>
            <a:ext cx="2136119" cy="255294"/>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18" name="TextBox 17">
            <a:extLst>
              <a:ext uri="{FF2B5EF4-FFF2-40B4-BE49-F238E27FC236}">
                <a16:creationId xmlns:a16="http://schemas.microsoft.com/office/drawing/2014/main" id="{1D07C9C7-28F3-486B-B91F-FC3241DF4223}"/>
              </a:ext>
            </a:extLst>
          </p:cNvPr>
          <p:cNvSpPr txBox="1"/>
          <p:nvPr/>
        </p:nvSpPr>
        <p:spPr>
          <a:xfrm>
            <a:off x="6577388" y="26111"/>
            <a:ext cx="2498908" cy="307777"/>
          </a:xfrm>
          <a:prstGeom prst="rect">
            <a:avLst/>
          </a:prstGeom>
          <a:noFill/>
          <a:ln>
            <a:solidFill>
              <a:srgbClr val="00B050"/>
            </a:solidFill>
          </a:ln>
        </p:spPr>
        <p:txBody>
          <a:bodyPr wrap="square" rtlCol="0">
            <a:spAutoFit/>
          </a:bodyPr>
          <a:lstStyle/>
          <a:p>
            <a:pPr algn="ctr"/>
            <a:r>
              <a:rPr lang="en-US" sz="1400" dirty="0">
                <a:solidFill>
                  <a:srgbClr val="00B050"/>
                </a:solidFill>
              </a:rPr>
              <a:t>Jose Ferradas Troitino</a:t>
            </a:r>
            <a:endParaRPr lang="en-GB" sz="1400" dirty="0">
              <a:solidFill>
                <a:srgbClr val="00B050"/>
              </a:solidFill>
            </a:endParaRPr>
          </a:p>
        </p:txBody>
      </p:sp>
      <p:cxnSp>
        <p:nvCxnSpPr>
          <p:cNvPr id="23" name="Straight Arrow Connector 22">
            <a:extLst>
              <a:ext uri="{FF2B5EF4-FFF2-40B4-BE49-F238E27FC236}">
                <a16:creationId xmlns:a16="http://schemas.microsoft.com/office/drawing/2014/main" id="{FF15E360-38C1-4A2F-A6D6-FDF7C21487E9}"/>
              </a:ext>
            </a:extLst>
          </p:cNvPr>
          <p:cNvCxnSpPr>
            <a:cxnSpLocks/>
          </p:cNvCxnSpPr>
          <p:nvPr/>
        </p:nvCxnSpPr>
        <p:spPr>
          <a:xfrm flipV="1">
            <a:off x="5671725" y="4426276"/>
            <a:ext cx="374660" cy="123241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28" name="TextBox 9">
            <a:extLst>
              <a:ext uri="{FF2B5EF4-FFF2-40B4-BE49-F238E27FC236}">
                <a16:creationId xmlns:a16="http://schemas.microsoft.com/office/drawing/2014/main" id="{932850B6-4F86-4868-B78B-A37900DBE924}"/>
              </a:ext>
            </a:extLst>
          </p:cNvPr>
          <p:cNvSpPr txBox="1"/>
          <p:nvPr/>
        </p:nvSpPr>
        <p:spPr>
          <a:xfrm>
            <a:off x="4607985" y="5757878"/>
            <a:ext cx="1898934"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1200" dirty="0">
                <a:latin typeface="Arial"/>
              </a:rPr>
              <a:t>Due to the presence of the cooling hole channel, 360 MPa S1 (4 bars) </a:t>
            </a:r>
            <a:endParaRPr lang="en-GB" sz="1200" dirty="0">
              <a:latin typeface="Arial"/>
            </a:endParaRPr>
          </a:p>
        </p:txBody>
      </p:sp>
      <p:sp>
        <p:nvSpPr>
          <p:cNvPr id="27" name="TextBox 26">
            <a:extLst>
              <a:ext uri="{FF2B5EF4-FFF2-40B4-BE49-F238E27FC236}">
                <a16:creationId xmlns:a16="http://schemas.microsoft.com/office/drawing/2014/main" id="{00DA14FB-DFD5-4DD2-B018-84071C1EE733}"/>
              </a:ext>
            </a:extLst>
          </p:cNvPr>
          <p:cNvSpPr txBox="1"/>
          <p:nvPr/>
        </p:nvSpPr>
        <p:spPr>
          <a:xfrm>
            <a:off x="5288516" y="4250151"/>
            <a:ext cx="696024" cy="215444"/>
          </a:xfrm>
          <a:prstGeom prst="rect">
            <a:avLst/>
          </a:prstGeom>
          <a:noFill/>
        </p:spPr>
        <p:txBody>
          <a:bodyPr wrap="none" rtlCol="0">
            <a:spAutoFit/>
          </a:bodyPr>
          <a:lstStyle/>
          <a:p>
            <a:r>
              <a:rPr lang="en-US" sz="800" dirty="0"/>
              <a:t>4 bars load</a:t>
            </a:r>
            <a:endParaRPr lang="en-GB" sz="800" dirty="0"/>
          </a:p>
        </p:txBody>
      </p:sp>
      <p:sp>
        <p:nvSpPr>
          <p:cNvPr id="31" name="TextBox 30">
            <a:extLst>
              <a:ext uri="{FF2B5EF4-FFF2-40B4-BE49-F238E27FC236}">
                <a16:creationId xmlns:a16="http://schemas.microsoft.com/office/drawing/2014/main" id="{E0938AB0-0BC3-4049-AC65-AE3239E393B6}"/>
              </a:ext>
            </a:extLst>
          </p:cNvPr>
          <p:cNvSpPr txBox="1"/>
          <p:nvPr/>
        </p:nvSpPr>
        <p:spPr>
          <a:xfrm>
            <a:off x="2631597" y="4523239"/>
            <a:ext cx="696024" cy="215444"/>
          </a:xfrm>
          <a:prstGeom prst="rect">
            <a:avLst/>
          </a:prstGeom>
          <a:noFill/>
        </p:spPr>
        <p:txBody>
          <a:bodyPr wrap="none" rtlCol="0">
            <a:spAutoFit/>
          </a:bodyPr>
          <a:lstStyle/>
          <a:p>
            <a:r>
              <a:rPr lang="en-US" sz="800" dirty="0"/>
              <a:t>5 bars load</a:t>
            </a:r>
            <a:endParaRPr lang="en-GB" sz="800" dirty="0"/>
          </a:p>
        </p:txBody>
      </p:sp>
      <p:sp>
        <p:nvSpPr>
          <p:cNvPr id="32" name="TextBox 31">
            <a:extLst>
              <a:ext uri="{FF2B5EF4-FFF2-40B4-BE49-F238E27FC236}">
                <a16:creationId xmlns:a16="http://schemas.microsoft.com/office/drawing/2014/main" id="{C7769F79-FE74-4E13-8F38-9F607D1AF52D}"/>
              </a:ext>
            </a:extLst>
          </p:cNvPr>
          <p:cNvSpPr txBox="1"/>
          <p:nvPr/>
        </p:nvSpPr>
        <p:spPr>
          <a:xfrm>
            <a:off x="0" y="6399838"/>
            <a:ext cx="8810826" cy="430887"/>
          </a:xfrm>
          <a:prstGeom prst="rect">
            <a:avLst/>
          </a:prstGeom>
          <a:solidFill>
            <a:schemeClr val="bg1"/>
          </a:solidFill>
        </p:spPr>
        <p:txBody>
          <a:bodyPr wrap="square" rtlCol="0">
            <a:spAutoFit/>
          </a:bodyPr>
          <a:lstStyle/>
          <a:p>
            <a:r>
              <a:rPr lang="en-US" sz="1100" dirty="0"/>
              <a:t>*Thermal contraction the pin assumed to be as iron instead of stainless steel, to assure contact of the pin to the yoke after cool down</a:t>
            </a:r>
          </a:p>
          <a:p>
            <a:r>
              <a:rPr lang="en-US" sz="1100" dirty="0"/>
              <a:t>* ANSYS color maps for 120 </a:t>
            </a:r>
            <a:r>
              <a:rPr lang="en-US" sz="1100" dirty="0" err="1"/>
              <a:t>kN</a:t>
            </a:r>
            <a:r>
              <a:rPr lang="en-US" sz="1100" dirty="0"/>
              <a:t> (5 bars), with a linear elastic model; results for assessment of the maximum stress scaled to 4 bars (96 </a:t>
            </a:r>
            <a:r>
              <a:rPr lang="en-US" sz="1100" dirty="0" err="1"/>
              <a:t>kN</a:t>
            </a:r>
            <a:r>
              <a:rPr lang="en-US" sz="1100" dirty="0"/>
              <a:t>)</a:t>
            </a:r>
            <a:endParaRPr lang="en-GB" sz="1100" dirty="0"/>
          </a:p>
        </p:txBody>
      </p:sp>
      <p:sp>
        <p:nvSpPr>
          <p:cNvPr id="34" name="TextBox 33">
            <a:extLst>
              <a:ext uri="{FF2B5EF4-FFF2-40B4-BE49-F238E27FC236}">
                <a16:creationId xmlns:a16="http://schemas.microsoft.com/office/drawing/2014/main" id="{3BC6BD16-F551-4FB7-9CE4-371F88AE2E96}"/>
              </a:ext>
            </a:extLst>
          </p:cNvPr>
          <p:cNvSpPr txBox="1"/>
          <p:nvPr/>
        </p:nvSpPr>
        <p:spPr>
          <a:xfrm>
            <a:off x="8124308" y="3690340"/>
            <a:ext cx="922492" cy="415498"/>
          </a:xfrm>
          <a:prstGeom prst="rect">
            <a:avLst/>
          </a:prstGeom>
          <a:noFill/>
        </p:spPr>
        <p:txBody>
          <a:bodyPr wrap="square">
            <a:spAutoFit/>
          </a:bodyPr>
          <a:lstStyle/>
          <a:p>
            <a:pPr algn="ctr"/>
            <a:r>
              <a:rPr lang="en-US" sz="1050" dirty="0">
                <a:latin typeface="Arial"/>
              </a:rPr>
              <a:t>200 MPa S1 (4 bars)</a:t>
            </a:r>
            <a:endParaRPr lang="en-GB" sz="1050" dirty="0"/>
          </a:p>
        </p:txBody>
      </p:sp>
    </p:spTree>
    <p:extLst>
      <p:ext uri="{BB962C8B-B14F-4D97-AF65-F5344CB8AC3E}">
        <p14:creationId xmlns:p14="http://schemas.microsoft.com/office/powerpoint/2010/main" val="21552033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16600CEF-7F05-4DA2-98E5-9EE7B4909A95}"/>
              </a:ext>
            </a:extLst>
          </p:cNvPr>
          <p:cNvPicPr>
            <a:picLocks noChangeAspect="1"/>
          </p:cNvPicPr>
          <p:nvPr/>
        </p:nvPicPr>
        <p:blipFill>
          <a:blip r:embed="rId2"/>
          <a:stretch>
            <a:fillRect/>
          </a:stretch>
        </p:blipFill>
        <p:spPr>
          <a:xfrm>
            <a:off x="680531" y="1096497"/>
            <a:ext cx="2760047" cy="2123954"/>
          </a:xfrm>
          <a:prstGeom prst="rect">
            <a:avLst/>
          </a:prstGeom>
        </p:spPr>
      </p:pic>
      <p:sp>
        <p:nvSpPr>
          <p:cNvPr id="2" name="Title 1">
            <a:extLst>
              <a:ext uri="{FF2B5EF4-FFF2-40B4-BE49-F238E27FC236}">
                <a16:creationId xmlns:a16="http://schemas.microsoft.com/office/drawing/2014/main" id="{020D6C1E-EBBE-4D12-806C-BE65395B5540}"/>
              </a:ext>
            </a:extLst>
          </p:cNvPr>
          <p:cNvSpPr>
            <a:spLocks noGrp="1"/>
          </p:cNvSpPr>
          <p:nvPr>
            <p:ph type="title"/>
          </p:nvPr>
        </p:nvSpPr>
        <p:spPr/>
        <p:txBody>
          <a:bodyPr/>
          <a:lstStyle/>
          <a:p>
            <a:r>
              <a:rPr lang="en-US" dirty="0"/>
              <a:t>Yoke, cryogenic temperature BP2&amp;BP3 cases</a:t>
            </a:r>
            <a:endParaRPr lang="en-GB" dirty="0"/>
          </a:p>
        </p:txBody>
      </p:sp>
      <p:sp>
        <p:nvSpPr>
          <p:cNvPr id="4" name="Footer Placeholder 3">
            <a:extLst>
              <a:ext uri="{FF2B5EF4-FFF2-40B4-BE49-F238E27FC236}">
                <a16:creationId xmlns:a16="http://schemas.microsoft.com/office/drawing/2014/main" id="{ECE16E4E-2D47-4805-BBCA-32E63EE4FA2A}"/>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4F44CDDE-EDD5-428B-A7C3-BB7CE155C621}"/>
              </a:ext>
            </a:extLst>
          </p:cNvPr>
          <p:cNvSpPr>
            <a:spLocks noGrp="1"/>
          </p:cNvSpPr>
          <p:nvPr>
            <p:ph type="sldNum" sz="quarter" idx="12"/>
          </p:nvPr>
        </p:nvSpPr>
        <p:spPr/>
        <p:txBody>
          <a:bodyPr/>
          <a:lstStyle/>
          <a:p>
            <a:fld id="{BFDCA1C4-9514-7B4F-976F-D92F7E296653}" type="slidenum">
              <a:rPr lang="fr-FR" smtClean="0"/>
              <a:pPr/>
              <a:t>21</a:t>
            </a:fld>
            <a:endParaRPr lang="fr-FR"/>
          </a:p>
        </p:txBody>
      </p:sp>
      <p:sp>
        <p:nvSpPr>
          <p:cNvPr id="7" name="TextBox 9">
            <a:extLst>
              <a:ext uri="{FF2B5EF4-FFF2-40B4-BE49-F238E27FC236}">
                <a16:creationId xmlns:a16="http://schemas.microsoft.com/office/drawing/2014/main" id="{1EDB711D-A4ED-42DB-9029-00E8A547D525}"/>
              </a:ext>
            </a:extLst>
          </p:cNvPr>
          <p:cNvSpPr txBox="1"/>
          <p:nvPr/>
        </p:nvSpPr>
        <p:spPr>
          <a:xfrm>
            <a:off x="2154826" y="3396482"/>
            <a:ext cx="2136118" cy="461665"/>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1200" dirty="0">
                <a:latin typeface="Arial"/>
              </a:rPr>
              <a:t>Due to the larger bending of the pin 700 MPa S1 (4 bars)</a:t>
            </a:r>
            <a:endParaRPr lang="en-GB" sz="1200" dirty="0">
              <a:latin typeface="Arial"/>
            </a:endParaRPr>
          </a:p>
        </p:txBody>
      </p:sp>
      <p:cxnSp>
        <p:nvCxnSpPr>
          <p:cNvPr id="8" name="Straight Arrow Connector 7">
            <a:extLst>
              <a:ext uri="{FF2B5EF4-FFF2-40B4-BE49-F238E27FC236}">
                <a16:creationId xmlns:a16="http://schemas.microsoft.com/office/drawing/2014/main" id="{47F91F1D-F0A6-44C9-8688-3FA55E5506AA}"/>
              </a:ext>
            </a:extLst>
          </p:cNvPr>
          <p:cNvCxnSpPr>
            <a:cxnSpLocks/>
          </p:cNvCxnSpPr>
          <p:nvPr/>
        </p:nvCxnSpPr>
        <p:spPr>
          <a:xfrm flipH="1" flipV="1">
            <a:off x="1941146" y="2277387"/>
            <a:ext cx="692522" cy="1079871"/>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0" name="Straight Arrow Connector 19">
            <a:extLst>
              <a:ext uri="{FF2B5EF4-FFF2-40B4-BE49-F238E27FC236}">
                <a16:creationId xmlns:a16="http://schemas.microsoft.com/office/drawing/2014/main" id="{D9AC0914-B8A5-4956-8E12-8B4182AB646B}"/>
              </a:ext>
            </a:extLst>
          </p:cNvPr>
          <p:cNvCxnSpPr>
            <a:cxnSpLocks/>
          </p:cNvCxnSpPr>
          <p:nvPr/>
        </p:nvCxnSpPr>
        <p:spPr>
          <a:xfrm flipH="1">
            <a:off x="1380199" y="1689764"/>
            <a:ext cx="2136119" cy="255294"/>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18" name="TextBox 17">
            <a:extLst>
              <a:ext uri="{FF2B5EF4-FFF2-40B4-BE49-F238E27FC236}">
                <a16:creationId xmlns:a16="http://schemas.microsoft.com/office/drawing/2014/main" id="{1D07C9C7-28F3-486B-B91F-FC3241DF4223}"/>
              </a:ext>
            </a:extLst>
          </p:cNvPr>
          <p:cNvSpPr txBox="1"/>
          <p:nvPr/>
        </p:nvSpPr>
        <p:spPr>
          <a:xfrm>
            <a:off x="5638800" y="26111"/>
            <a:ext cx="3437496" cy="307777"/>
          </a:xfrm>
          <a:prstGeom prst="rect">
            <a:avLst/>
          </a:prstGeom>
          <a:noFill/>
          <a:ln>
            <a:solidFill>
              <a:srgbClr val="00B050"/>
            </a:solidFill>
          </a:ln>
        </p:spPr>
        <p:txBody>
          <a:bodyPr wrap="square" rtlCol="0">
            <a:spAutoFit/>
          </a:bodyPr>
          <a:lstStyle/>
          <a:p>
            <a:pPr algn="ctr"/>
            <a:r>
              <a:rPr lang="en-US" sz="1400" dirty="0">
                <a:solidFill>
                  <a:srgbClr val="00B050"/>
                </a:solidFill>
              </a:rPr>
              <a:t>Jose Ferradas Troitino, Giorgio Vallone</a:t>
            </a:r>
            <a:endParaRPr lang="en-GB" sz="1400" dirty="0">
              <a:solidFill>
                <a:srgbClr val="00B050"/>
              </a:solidFill>
            </a:endParaRPr>
          </a:p>
        </p:txBody>
      </p:sp>
      <p:cxnSp>
        <p:nvCxnSpPr>
          <p:cNvPr id="23" name="Straight Arrow Connector 22">
            <a:extLst>
              <a:ext uri="{FF2B5EF4-FFF2-40B4-BE49-F238E27FC236}">
                <a16:creationId xmlns:a16="http://schemas.microsoft.com/office/drawing/2014/main" id="{FF15E360-38C1-4A2F-A6D6-FDF7C21487E9}"/>
              </a:ext>
            </a:extLst>
          </p:cNvPr>
          <p:cNvCxnSpPr>
            <a:cxnSpLocks/>
          </p:cNvCxnSpPr>
          <p:nvPr/>
        </p:nvCxnSpPr>
        <p:spPr>
          <a:xfrm flipV="1">
            <a:off x="983843" y="2072702"/>
            <a:ext cx="374660" cy="123241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28" name="TextBox 9">
            <a:extLst>
              <a:ext uri="{FF2B5EF4-FFF2-40B4-BE49-F238E27FC236}">
                <a16:creationId xmlns:a16="http://schemas.microsoft.com/office/drawing/2014/main" id="{932850B6-4F86-4868-B78B-A37900DBE924}"/>
              </a:ext>
            </a:extLst>
          </p:cNvPr>
          <p:cNvSpPr txBox="1"/>
          <p:nvPr/>
        </p:nvSpPr>
        <p:spPr>
          <a:xfrm>
            <a:off x="120673" y="3305009"/>
            <a:ext cx="1898934" cy="646331"/>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1200" dirty="0">
                <a:latin typeface="Arial"/>
              </a:rPr>
              <a:t>Due to the presence of the cooling hole channel, 360 MPa S1 (4 bars) </a:t>
            </a:r>
            <a:endParaRPr lang="en-GB" sz="1200" dirty="0">
              <a:latin typeface="Arial"/>
            </a:endParaRPr>
          </a:p>
        </p:txBody>
      </p:sp>
      <p:sp>
        <p:nvSpPr>
          <p:cNvPr id="27" name="TextBox 26">
            <a:extLst>
              <a:ext uri="{FF2B5EF4-FFF2-40B4-BE49-F238E27FC236}">
                <a16:creationId xmlns:a16="http://schemas.microsoft.com/office/drawing/2014/main" id="{00DA14FB-DFD5-4DD2-B018-84071C1EE733}"/>
              </a:ext>
            </a:extLst>
          </p:cNvPr>
          <p:cNvSpPr txBox="1"/>
          <p:nvPr/>
        </p:nvSpPr>
        <p:spPr>
          <a:xfrm>
            <a:off x="600634" y="1896577"/>
            <a:ext cx="696024" cy="215444"/>
          </a:xfrm>
          <a:prstGeom prst="rect">
            <a:avLst/>
          </a:prstGeom>
          <a:noFill/>
        </p:spPr>
        <p:txBody>
          <a:bodyPr wrap="none" rtlCol="0">
            <a:spAutoFit/>
          </a:bodyPr>
          <a:lstStyle/>
          <a:p>
            <a:r>
              <a:rPr lang="en-US" sz="800" dirty="0"/>
              <a:t>4 bars load</a:t>
            </a:r>
            <a:endParaRPr lang="en-GB" sz="800" dirty="0"/>
          </a:p>
        </p:txBody>
      </p:sp>
      <p:pic>
        <p:nvPicPr>
          <p:cNvPr id="21" name="Picture 20">
            <a:extLst>
              <a:ext uri="{FF2B5EF4-FFF2-40B4-BE49-F238E27FC236}">
                <a16:creationId xmlns:a16="http://schemas.microsoft.com/office/drawing/2014/main" id="{8DD60590-EDF9-4AEA-9B6E-DB443EC25DE1}"/>
              </a:ext>
            </a:extLst>
          </p:cNvPr>
          <p:cNvPicPr>
            <a:picLocks noChangeAspect="1"/>
          </p:cNvPicPr>
          <p:nvPr/>
        </p:nvPicPr>
        <p:blipFill>
          <a:blip r:embed="rId3"/>
          <a:stretch>
            <a:fillRect/>
          </a:stretch>
        </p:blipFill>
        <p:spPr>
          <a:xfrm>
            <a:off x="612000" y="4049820"/>
            <a:ext cx="2890020" cy="1676847"/>
          </a:xfrm>
          <a:prstGeom prst="rect">
            <a:avLst/>
          </a:prstGeom>
        </p:spPr>
      </p:pic>
      <p:sp>
        <p:nvSpPr>
          <p:cNvPr id="22" name="TextBox 9">
            <a:extLst>
              <a:ext uri="{FF2B5EF4-FFF2-40B4-BE49-F238E27FC236}">
                <a16:creationId xmlns:a16="http://schemas.microsoft.com/office/drawing/2014/main" id="{23895E66-567B-4E0B-B4FD-DBC1DB5A3B1B}"/>
              </a:ext>
            </a:extLst>
          </p:cNvPr>
          <p:cNvSpPr txBox="1"/>
          <p:nvPr/>
        </p:nvSpPr>
        <p:spPr>
          <a:xfrm>
            <a:off x="735394" y="5834884"/>
            <a:ext cx="2643231" cy="461665"/>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1200" dirty="0">
                <a:latin typeface="Arial"/>
              </a:rPr>
              <a:t>Due to the larger bending of the pin 1200 MPa SEQV (4 bars)</a:t>
            </a:r>
            <a:endParaRPr lang="en-GB" sz="1200" dirty="0">
              <a:latin typeface="Arial"/>
            </a:endParaRPr>
          </a:p>
        </p:txBody>
      </p:sp>
      <p:cxnSp>
        <p:nvCxnSpPr>
          <p:cNvPr id="24" name="Straight Arrow Connector 23">
            <a:extLst>
              <a:ext uri="{FF2B5EF4-FFF2-40B4-BE49-F238E27FC236}">
                <a16:creationId xmlns:a16="http://schemas.microsoft.com/office/drawing/2014/main" id="{B16BC2FD-89A8-4B25-8BF8-809F588E9A06}"/>
              </a:ext>
            </a:extLst>
          </p:cNvPr>
          <p:cNvCxnSpPr>
            <a:cxnSpLocks/>
          </p:cNvCxnSpPr>
          <p:nvPr/>
        </p:nvCxnSpPr>
        <p:spPr>
          <a:xfrm flipH="1" flipV="1">
            <a:off x="1540042" y="4621330"/>
            <a:ext cx="614784" cy="123241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26" name="TextBox 25">
            <a:extLst>
              <a:ext uri="{FF2B5EF4-FFF2-40B4-BE49-F238E27FC236}">
                <a16:creationId xmlns:a16="http://schemas.microsoft.com/office/drawing/2014/main" id="{ABAE593A-BE84-4DFF-A651-2DE404103C37}"/>
              </a:ext>
            </a:extLst>
          </p:cNvPr>
          <p:cNvSpPr txBox="1"/>
          <p:nvPr/>
        </p:nvSpPr>
        <p:spPr>
          <a:xfrm>
            <a:off x="3502020" y="1462403"/>
            <a:ext cx="922492" cy="415498"/>
          </a:xfrm>
          <a:prstGeom prst="rect">
            <a:avLst/>
          </a:prstGeom>
          <a:noFill/>
        </p:spPr>
        <p:txBody>
          <a:bodyPr wrap="square">
            <a:spAutoFit/>
          </a:bodyPr>
          <a:lstStyle/>
          <a:p>
            <a:pPr algn="ctr"/>
            <a:r>
              <a:rPr lang="en-US" sz="1050" dirty="0">
                <a:latin typeface="Arial"/>
              </a:rPr>
              <a:t>200 MPa S1 (4 bars)</a:t>
            </a:r>
            <a:endParaRPr lang="en-GB" sz="1050" dirty="0"/>
          </a:p>
        </p:txBody>
      </p:sp>
      <p:pic>
        <p:nvPicPr>
          <p:cNvPr id="29" name="Picture 28">
            <a:extLst>
              <a:ext uri="{FF2B5EF4-FFF2-40B4-BE49-F238E27FC236}">
                <a16:creationId xmlns:a16="http://schemas.microsoft.com/office/drawing/2014/main" id="{5449566C-D48A-4020-A409-67E3CFE18C82}"/>
              </a:ext>
            </a:extLst>
          </p:cNvPr>
          <p:cNvPicPr>
            <a:picLocks noChangeAspect="1"/>
          </p:cNvPicPr>
          <p:nvPr/>
        </p:nvPicPr>
        <p:blipFill>
          <a:blip r:embed="rId4"/>
          <a:stretch>
            <a:fillRect/>
          </a:stretch>
        </p:blipFill>
        <p:spPr>
          <a:xfrm>
            <a:off x="4117921" y="2246970"/>
            <a:ext cx="5334000" cy="4000500"/>
          </a:xfrm>
          <a:prstGeom prst="rect">
            <a:avLst/>
          </a:prstGeom>
        </p:spPr>
      </p:pic>
      <p:sp>
        <p:nvSpPr>
          <p:cNvPr id="31" name="Content Placeholder 2">
            <a:extLst>
              <a:ext uri="{FF2B5EF4-FFF2-40B4-BE49-F238E27FC236}">
                <a16:creationId xmlns:a16="http://schemas.microsoft.com/office/drawing/2014/main" id="{7533B93D-10F5-466D-AA49-04E9B29F7C2B}"/>
              </a:ext>
            </a:extLst>
          </p:cNvPr>
          <p:cNvSpPr txBox="1">
            <a:spLocks/>
          </p:cNvSpPr>
          <p:nvPr/>
        </p:nvSpPr>
        <p:spPr>
          <a:xfrm>
            <a:off x="4336120" y="893211"/>
            <a:ext cx="4468028" cy="1640421"/>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200" dirty="0"/>
              <a:t>Assuming that the stress along the crack length is equal to the peak stress, 700 MPa traction stress is not acceptable (see table in slide 13). FAD accounting for the actual stress profile along the most likely crack propagation path shows that the design has sufficient margin</a:t>
            </a:r>
          </a:p>
          <a:p>
            <a:r>
              <a:rPr lang="en-US" sz="1200" dirty="0"/>
              <a:t>The VM stress, mainly compressive, is very locally above R</a:t>
            </a:r>
            <a:r>
              <a:rPr lang="en-US" sz="1200" baseline="-25000" dirty="0"/>
              <a:t>m</a:t>
            </a:r>
            <a:r>
              <a:rPr lang="en-US" sz="1200" dirty="0"/>
              <a:t> (traction tests)</a:t>
            </a:r>
          </a:p>
          <a:p>
            <a:pPr marL="0" indent="0">
              <a:buNone/>
            </a:pPr>
            <a:endParaRPr lang="en-US" sz="900" dirty="0"/>
          </a:p>
        </p:txBody>
      </p:sp>
      <p:sp>
        <p:nvSpPr>
          <p:cNvPr id="32" name="TextBox 31">
            <a:extLst>
              <a:ext uri="{FF2B5EF4-FFF2-40B4-BE49-F238E27FC236}">
                <a16:creationId xmlns:a16="http://schemas.microsoft.com/office/drawing/2014/main" id="{DA52CC38-CF25-46FD-AA9B-C195DAA3AB74}"/>
              </a:ext>
            </a:extLst>
          </p:cNvPr>
          <p:cNvSpPr txBox="1"/>
          <p:nvPr/>
        </p:nvSpPr>
        <p:spPr>
          <a:xfrm>
            <a:off x="58051" y="6285990"/>
            <a:ext cx="7453974" cy="507831"/>
          </a:xfrm>
          <a:prstGeom prst="rect">
            <a:avLst/>
          </a:prstGeom>
          <a:solidFill>
            <a:schemeClr val="bg1"/>
          </a:solidFill>
        </p:spPr>
        <p:txBody>
          <a:bodyPr wrap="square">
            <a:spAutoFit/>
          </a:bodyPr>
          <a:lstStyle/>
          <a:p>
            <a:r>
              <a:rPr lang="en-US" sz="900" dirty="0">
                <a:solidFill>
                  <a:srgbClr val="00B050"/>
                </a:solidFill>
              </a:rPr>
              <a:t> [1] I. A. Santillana, G. Vallone et al.</a:t>
            </a:r>
            <a:r>
              <a:rPr lang="en-US" sz="900" dirty="0"/>
              <a:t>, "Mechanical Characterization of Low-Carbon Steels for High-Field Accelerator Magnets: Application to Nb</a:t>
            </a:r>
            <a:r>
              <a:rPr lang="en-US" sz="900" baseline="-25000" dirty="0"/>
              <a:t>3</a:t>
            </a:r>
            <a:r>
              <a:rPr lang="en-US" sz="900" dirty="0"/>
              <a:t>Sn Low-</a:t>
            </a:r>
            <a:r>
              <a:rPr lang="el-GR" sz="900" dirty="0"/>
              <a:t>β</a:t>
            </a:r>
            <a:r>
              <a:rPr lang="en-US" sz="900" dirty="0"/>
              <a:t> Quadrupole MQXF," in IEEE Transactions on Applied Superconductivity, vol. 32, no. 6, pp. 1-7, Sept. 2022, Art no. 4100507, DOI: 10.1109/TASC.2022.3149853. D</a:t>
            </a:r>
            <a:endParaRPr lang="en-GB" sz="900" dirty="0"/>
          </a:p>
        </p:txBody>
      </p:sp>
    </p:spTree>
    <p:extLst>
      <p:ext uri="{BB962C8B-B14F-4D97-AF65-F5344CB8AC3E}">
        <p14:creationId xmlns:p14="http://schemas.microsoft.com/office/powerpoint/2010/main" val="14366586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DA9DEEE-4BD5-C38B-37C0-62FE4A198C91}"/>
              </a:ext>
            </a:extLst>
          </p:cNvPr>
          <p:cNvPicPr>
            <a:picLocks noChangeAspect="1"/>
          </p:cNvPicPr>
          <p:nvPr/>
        </p:nvPicPr>
        <p:blipFill>
          <a:blip r:embed="rId2"/>
          <a:srcRect l="22361" t="22627" r="35347" b="2554"/>
          <a:stretch/>
        </p:blipFill>
        <p:spPr>
          <a:xfrm>
            <a:off x="63500" y="2551688"/>
            <a:ext cx="5031154" cy="3725863"/>
          </a:xfrm>
          <a:prstGeom prst="rect">
            <a:avLst/>
          </a:prstGeom>
        </p:spPr>
      </p:pic>
      <p:sp>
        <p:nvSpPr>
          <p:cNvPr id="2" name="Title 1">
            <a:extLst>
              <a:ext uri="{FF2B5EF4-FFF2-40B4-BE49-F238E27FC236}">
                <a16:creationId xmlns:a16="http://schemas.microsoft.com/office/drawing/2014/main" id="{40CE140A-6CE7-3AE9-2295-6637C94C059C}"/>
              </a:ext>
            </a:extLst>
          </p:cNvPr>
          <p:cNvSpPr>
            <a:spLocks noGrp="1"/>
          </p:cNvSpPr>
          <p:nvPr>
            <p:ph type="title"/>
          </p:nvPr>
        </p:nvSpPr>
        <p:spPr/>
        <p:txBody>
          <a:bodyPr/>
          <a:lstStyle/>
          <a:p>
            <a:r>
              <a:rPr lang="en-US" dirty="0"/>
              <a:t>Implementing “MQXFBP” approach in MQXFA magnets</a:t>
            </a:r>
            <a:endParaRPr lang="en-GB" dirty="0"/>
          </a:p>
        </p:txBody>
      </p:sp>
      <p:sp>
        <p:nvSpPr>
          <p:cNvPr id="4" name="Footer Placeholder 3">
            <a:extLst>
              <a:ext uri="{FF2B5EF4-FFF2-40B4-BE49-F238E27FC236}">
                <a16:creationId xmlns:a16="http://schemas.microsoft.com/office/drawing/2014/main" id="{9E363453-F025-4AB6-6253-1CD8B7982687}"/>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8D4FAB4E-ACB7-FB3F-2CFB-FD322EA695D9}"/>
              </a:ext>
            </a:extLst>
          </p:cNvPr>
          <p:cNvSpPr>
            <a:spLocks noGrp="1"/>
          </p:cNvSpPr>
          <p:nvPr>
            <p:ph type="sldNum" sz="quarter" idx="12"/>
          </p:nvPr>
        </p:nvSpPr>
        <p:spPr/>
        <p:txBody>
          <a:bodyPr/>
          <a:lstStyle/>
          <a:p>
            <a:fld id="{BFDCA1C4-9514-7B4F-976F-D92F7E296653}" type="slidenum">
              <a:rPr lang="fr-FR" smtClean="0"/>
              <a:pPr/>
              <a:t>22</a:t>
            </a:fld>
            <a:endParaRPr lang="fr-FR"/>
          </a:p>
        </p:txBody>
      </p:sp>
      <p:sp>
        <p:nvSpPr>
          <p:cNvPr id="7" name="TextBox 6">
            <a:extLst>
              <a:ext uri="{FF2B5EF4-FFF2-40B4-BE49-F238E27FC236}">
                <a16:creationId xmlns:a16="http://schemas.microsoft.com/office/drawing/2014/main" id="{EC246E28-9ED3-7F34-19D8-34597CB6B50E}"/>
              </a:ext>
            </a:extLst>
          </p:cNvPr>
          <p:cNvSpPr txBox="1"/>
          <p:nvPr/>
        </p:nvSpPr>
        <p:spPr>
          <a:xfrm>
            <a:off x="5295900" y="5230276"/>
            <a:ext cx="3530600" cy="1200329"/>
          </a:xfrm>
          <a:prstGeom prst="rect">
            <a:avLst/>
          </a:prstGeom>
          <a:noFill/>
        </p:spPr>
        <p:txBody>
          <a:bodyPr wrap="square">
            <a:spAutoFit/>
          </a:bodyPr>
          <a:lstStyle/>
          <a:p>
            <a:r>
              <a:rPr lang="en-GB" dirty="0"/>
              <a:t> </a:t>
            </a:r>
            <a:r>
              <a:rPr lang="en-GB" dirty="0">
                <a:hlinkClick r:id="rId3"/>
              </a:rPr>
              <a:t>https://edms.cern.ch/ui/file/2264829/AA/lhcmqxfas0048-vAA.pdf</a:t>
            </a:r>
            <a:endParaRPr lang="en-GB" dirty="0"/>
          </a:p>
          <a:p>
            <a:endParaRPr lang="en-GB" dirty="0"/>
          </a:p>
        </p:txBody>
      </p:sp>
      <p:sp>
        <p:nvSpPr>
          <p:cNvPr id="10" name="TextBox 9">
            <a:extLst>
              <a:ext uri="{FF2B5EF4-FFF2-40B4-BE49-F238E27FC236}">
                <a16:creationId xmlns:a16="http://schemas.microsoft.com/office/drawing/2014/main" id="{4E893030-F6B0-1A0A-0113-D6BE8AC54B6C}"/>
              </a:ext>
            </a:extLst>
          </p:cNvPr>
          <p:cNvSpPr txBox="1"/>
          <p:nvPr/>
        </p:nvSpPr>
        <p:spPr>
          <a:xfrm>
            <a:off x="2052638" y="3524250"/>
            <a:ext cx="2228174" cy="369332"/>
          </a:xfrm>
          <a:prstGeom prst="rect">
            <a:avLst/>
          </a:prstGeom>
          <a:noFill/>
        </p:spPr>
        <p:txBody>
          <a:bodyPr wrap="none" rtlCol="0">
            <a:spAutoFit/>
          </a:bodyPr>
          <a:lstStyle/>
          <a:p>
            <a:r>
              <a:rPr lang="en-US" dirty="0"/>
              <a:t>Yoke is 63 mm thick</a:t>
            </a:r>
            <a:endParaRPr lang="en-GB" dirty="0"/>
          </a:p>
        </p:txBody>
      </p:sp>
      <p:pic>
        <p:nvPicPr>
          <p:cNvPr id="11" name="Content Placeholder 5">
            <a:extLst>
              <a:ext uri="{FF2B5EF4-FFF2-40B4-BE49-F238E27FC236}">
                <a16:creationId xmlns:a16="http://schemas.microsoft.com/office/drawing/2014/main" id="{59E2CAA2-0A42-A336-5DF5-9FAEB2A2B847}"/>
              </a:ext>
            </a:extLst>
          </p:cNvPr>
          <p:cNvPicPr>
            <a:picLocks noGrp="1" noChangeAspect="1"/>
          </p:cNvPicPr>
          <p:nvPr>
            <p:ph idx="1"/>
          </p:nvPr>
        </p:nvPicPr>
        <p:blipFill>
          <a:blip r:embed="rId4"/>
          <a:srcRect l="1679" t="2767" r="1258" b="75538"/>
          <a:stretch/>
        </p:blipFill>
        <p:spPr>
          <a:xfrm>
            <a:off x="133350" y="978799"/>
            <a:ext cx="9046800" cy="1423479"/>
          </a:xfrm>
          <a:prstGeom prst="rect">
            <a:avLst/>
          </a:prstGeom>
        </p:spPr>
      </p:pic>
      <p:cxnSp>
        <p:nvCxnSpPr>
          <p:cNvPr id="15" name="Straight Arrow Connector 14">
            <a:extLst>
              <a:ext uri="{FF2B5EF4-FFF2-40B4-BE49-F238E27FC236}">
                <a16:creationId xmlns:a16="http://schemas.microsoft.com/office/drawing/2014/main" id="{0CF47119-C099-162F-F1A1-D715A416274A}"/>
              </a:ext>
            </a:extLst>
          </p:cNvPr>
          <p:cNvCxnSpPr/>
          <p:nvPr/>
        </p:nvCxnSpPr>
        <p:spPr>
          <a:xfrm>
            <a:off x="1119188" y="1469416"/>
            <a:ext cx="0" cy="204966"/>
          </a:xfrm>
          <a:prstGeom prst="straightConnector1">
            <a:avLst/>
          </a:prstGeom>
          <a:ln w="28575">
            <a:solidFill>
              <a:srgbClr val="FF33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5ED2BA83-2039-8144-3BE4-458B97D4949B}"/>
              </a:ext>
            </a:extLst>
          </p:cNvPr>
          <p:cNvCxnSpPr/>
          <p:nvPr/>
        </p:nvCxnSpPr>
        <p:spPr>
          <a:xfrm>
            <a:off x="1633538" y="1469416"/>
            <a:ext cx="0" cy="204966"/>
          </a:xfrm>
          <a:prstGeom prst="straightConnector1">
            <a:avLst/>
          </a:prstGeom>
          <a:ln w="28575">
            <a:solidFill>
              <a:srgbClr val="FF33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88FFB503-97FC-1B28-C49D-B6E8A357C154}"/>
              </a:ext>
            </a:extLst>
          </p:cNvPr>
          <p:cNvCxnSpPr/>
          <p:nvPr/>
        </p:nvCxnSpPr>
        <p:spPr>
          <a:xfrm>
            <a:off x="2147888" y="1469416"/>
            <a:ext cx="0" cy="204966"/>
          </a:xfrm>
          <a:prstGeom prst="straightConnector1">
            <a:avLst/>
          </a:prstGeom>
          <a:ln w="28575">
            <a:solidFill>
              <a:srgbClr val="FF33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BF32FAD-696F-46C7-59A4-A10625EF0E9D}"/>
              </a:ext>
            </a:extLst>
          </p:cNvPr>
          <p:cNvCxnSpPr/>
          <p:nvPr/>
        </p:nvCxnSpPr>
        <p:spPr>
          <a:xfrm>
            <a:off x="3171826" y="1485572"/>
            <a:ext cx="0" cy="204966"/>
          </a:xfrm>
          <a:prstGeom prst="straightConnector1">
            <a:avLst/>
          </a:prstGeom>
          <a:ln w="28575">
            <a:solidFill>
              <a:srgbClr val="FF33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8960F14E-A082-995B-AA4D-00AF171897C9}"/>
              </a:ext>
            </a:extLst>
          </p:cNvPr>
          <p:cNvCxnSpPr/>
          <p:nvPr/>
        </p:nvCxnSpPr>
        <p:spPr>
          <a:xfrm>
            <a:off x="3686176" y="1485572"/>
            <a:ext cx="0" cy="204966"/>
          </a:xfrm>
          <a:prstGeom prst="straightConnector1">
            <a:avLst/>
          </a:prstGeom>
          <a:ln w="28575">
            <a:solidFill>
              <a:srgbClr val="FF33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3BE7D27C-28B7-AAB2-F7BB-FACD31761230}"/>
              </a:ext>
            </a:extLst>
          </p:cNvPr>
          <p:cNvCxnSpPr/>
          <p:nvPr/>
        </p:nvCxnSpPr>
        <p:spPr>
          <a:xfrm>
            <a:off x="4200526" y="1485572"/>
            <a:ext cx="0" cy="204966"/>
          </a:xfrm>
          <a:prstGeom prst="straightConnector1">
            <a:avLst/>
          </a:prstGeom>
          <a:ln w="28575">
            <a:solidFill>
              <a:srgbClr val="FF33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293AA08E-5889-E9A1-3808-E37D648237B3}"/>
              </a:ext>
            </a:extLst>
          </p:cNvPr>
          <p:cNvCxnSpPr/>
          <p:nvPr/>
        </p:nvCxnSpPr>
        <p:spPr>
          <a:xfrm>
            <a:off x="4962526" y="1469416"/>
            <a:ext cx="0" cy="204966"/>
          </a:xfrm>
          <a:prstGeom prst="straightConnector1">
            <a:avLst/>
          </a:prstGeom>
          <a:ln w="28575">
            <a:solidFill>
              <a:srgbClr val="FF33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3EE5916-0171-4D6B-BF27-D654E4D5743E}"/>
              </a:ext>
            </a:extLst>
          </p:cNvPr>
          <p:cNvCxnSpPr/>
          <p:nvPr/>
        </p:nvCxnSpPr>
        <p:spPr>
          <a:xfrm>
            <a:off x="5476876" y="1469416"/>
            <a:ext cx="0" cy="204966"/>
          </a:xfrm>
          <a:prstGeom prst="straightConnector1">
            <a:avLst/>
          </a:prstGeom>
          <a:ln w="28575">
            <a:solidFill>
              <a:srgbClr val="FF33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9F68E4E2-3DA0-EC97-185C-CF0A7E3B623D}"/>
              </a:ext>
            </a:extLst>
          </p:cNvPr>
          <p:cNvCxnSpPr/>
          <p:nvPr/>
        </p:nvCxnSpPr>
        <p:spPr>
          <a:xfrm>
            <a:off x="5991226" y="1469416"/>
            <a:ext cx="0" cy="204966"/>
          </a:xfrm>
          <a:prstGeom prst="straightConnector1">
            <a:avLst/>
          </a:prstGeom>
          <a:ln w="28575">
            <a:solidFill>
              <a:srgbClr val="FF33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E0526049-530A-54BA-26CC-3234F3C04AA3}"/>
              </a:ext>
            </a:extLst>
          </p:cNvPr>
          <p:cNvCxnSpPr/>
          <p:nvPr/>
        </p:nvCxnSpPr>
        <p:spPr>
          <a:xfrm>
            <a:off x="7043738" y="1416850"/>
            <a:ext cx="0" cy="204966"/>
          </a:xfrm>
          <a:prstGeom prst="straightConnector1">
            <a:avLst/>
          </a:prstGeom>
          <a:ln w="28575">
            <a:solidFill>
              <a:srgbClr val="FF33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F317829D-820D-8E0A-2805-3EBD90E800D7}"/>
              </a:ext>
            </a:extLst>
          </p:cNvPr>
          <p:cNvCxnSpPr/>
          <p:nvPr/>
        </p:nvCxnSpPr>
        <p:spPr>
          <a:xfrm>
            <a:off x="7558088" y="1416850"/>
            <a:ext cx="0" cy="204966"/>
          </a:xfrm>
          <a:prstGeom prst="straightConnector1">
            <a:avLst/>
          </a:prstGeom>
          <a:ln w="28575">
            <a:solidFill>
              <a:srgbClr val="FF33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845F5997-2CC1-AE2A-D2E4-1895CA039610}"/>
              </a:ext>
            </a:extLst>
          </p:cNvPr>
          <p:cNvCxnSpPr/>
          <p:nvPr/>
        </p:nvCxnSpPr>
        <p:spPr>
          <a:xfrm>
            <a:off x="8072438" y="1416850"/>
            <a:ext cx="0" cy="204966"/>
          </a:xfrm>
          <a:prstGeom prst="straightConnector1">
            <a:avLst/>
          </a:prstGeom>
          <a:ln w="28575">
            <a:solidFill>
              <a:srgbClr val="FF33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27" name="Table 26">
            <a:extLst>
              <a:ext uri="{FF2B5EF4-FFF2-40B4-BE49-F238E27FC236}">
                <a16:creationId xmlns:a16="http://schemas.microsoft.com/office/drawing/2014/main" id="{B63BB573-790F-CFF2-38D9-10A3709E3634}"/>
              </a:ext>
            </a:extLst>
          </p:cNvPr>
          <p:cNvGraphicFramePr>
            <a:graphicFrameLocks noGrp="1"/>
          </p:cNvGraphicFramePr>
          <p:nvPr>
            <p:extLst>
              <p:ext uri="{D42A27DB-BD31-4B8C-83A1-F6EECF244321}">
                <p14:modId xmlns:p14="http://schemas.microsoft.com/office/powerpoint/2010/main" val="721626011"/>
              </p:ext>
            </p:extLst>
          </p:nvPr>
        </p:nvGraphicFramePr>
        <p:xfrm>
          <a:off x="5094654" y="4523251"/>
          <a:ext cx="3996543" cy="800100"/>
        </p:xfrm>
        <a:graphic>
          <a:graphicData uri="http://schemas.openxmlformats.org/drawingml/2006/table">
            <a:tbl>
              <a:tblPr>
                <a:tableStyleId>{5C22544A-7EE6-4342-B048-85BDC9FD1C3A}</a:tableStyleId>
              </a:tblPr>
              <a:tblGrid>
                <a:gridCol w="2664362">
                  <a:extLst>
                    <a:ext uri="{9D8B030D-6E8A-4147-A177-3AD203B41FA5}">
                      <a16:colId xmlns:a16="http://schemas.microsoft.com/office/drawing/2014/main" val="2864975263"/>
                    </a:ext>
                  </a:extLst>
                </a:gridCol>
                <a:gridCol w="1332181">
                  <a:extLst>
                    <a:ext uri="{9D8B030D-6E8A-4147-A177-3AD203B41FA5}">
                      <a16:colId xmlns:a16="http://schemas.microsoft.com/office/drawing/2014/main" val="3791435954"/>
                    </a:ext>
                  </a:extLst>
                </a:gridCol>
              </a:tblGrid>
              <a:tr h="200025">
                <a:tc>
                  <a:txBody>
                    <a:bodyPr/>
                    <a:lstStyle/>
                    <a:p>
                      <a:pPr algn="l" fontAlgn="b"/>
                      <a:r>
                        <a:rPr lang="en-GB" sz="1000" u="none" strike="noStrike">
                          <a:effectLst/>
                        </a:rPr>
                        <a:t>MQXFA-2 YOKE PLATE TYPE-1</a:t>
                      </a:r>
                      <a:endParaRPr lang="en-GB" sz="1000" b="0" i="0" u="none" strike="noStrike">
                        <a:effectLst/>
                        <a:latin typeface="Arial" panose="020B0604020202020204" pitchFamily="34" charset="0"/>
                      </a:endParaRPr>
                    </a:p>
                  </a:txBody>
                  <a:tcPr marL="9525" marR="9525" marT="9525" marB="0" anchor="b"/>
                </a:tc>
                <a:tc>
                  <a:txBody>
                    <a:bodyPr/>
                    <a:lstStyle/>
                    <a:p>
                      <a:pPr algn="l" fontAlgn="b"/>
                      <a:r>
                        <a:rPr lang="en-GB" sz="1200" u="none" strike="noStrike" dirty="0">
                          <a:effectLst/>
                        </a:rPr>
                        <a:t>LHCMQXFAS0044</a:t>
                      </a:r>
                      <a:endParaRPr lang="en-GB" sz="1200" b="0" i="0" u="none" strike="noStrike" dirty="0">
                        <a:effectLst/>
                        <a:latin typeface="Times New Roman" panose="02020603050405020304" pitchFamily="18" charset="0"/>
                      </a:endParaRPr>
                    </a:p>
                  </a:txBody>
                  <a:tcPr marL="9525" marR="9525" marT="9525" marB="0" anchor="b"/>
                </a:tc>
                <a:extLst>
                  <a:ext uri="{0D108BD9-81ED-4DB2-BD59-A6C34878D82A}">
                    <a16:rowId xmlns:a16="http://schemas.microsoft.com/office/drawing/2014/main" val="246687059"/>
                  </a:ext>
                </a:extLst>
              </a:tr>
              <a:tr h="200025">
                <a:tc>
                  <a:txBody>
                    <a:bodyPr/>
                    <a:lstStyle/>
                    <a:p>
                      <a:pPr algn="l" fontAlgn="b"/>
                      <a:r>
                        <a:rPr lang="en-GB" sz="1000" u="none" strike="noStrike">
                          <a:effectLst/>
                        </a:rPr>
                        <a:t>MQXFA-2 YOKE PLATE TYPE-2</a:t>
                      </a:r>
                      <a:endParaRPr lang="en-GB" sz="1000" b="0" i="0" u="none" strike="noStrike">
                        <a:effectLst/>
                        <a:latin typeface="Arial" panose="020B0604020202020204" pitchFamily="34" charset="0"/>
                      </a:endParaRPr>
                    </a:p>
                  </a:txBody>
                  <a:tcPr marL="9525" marR="9525" marT="9525" marB="0" anchor="b"/>
                </a:tc>
                <a:tc>
                  <a:txBody>
                    <a:bodyPr/>
                    <a:lstStyle/>
                    <a:p>
                      <a:pPr algn="l" fontAlgn="b"/>
                      <a:r>
                        <a:rPr lang="en-GB" sz="1200" u="none" strike="noStrike">
                          <a:effectLst/>
                        </a:rPr>
                        <a:t>LHCMQXFAS0045</a:t>
                      </a:r>
                      <a:endParaRPr lang="en-GB" sz="1200" b="0" i="0" u="none" strike="noStrike">
                        <a:effectLst/>
                        <a:latin typeface="Times New Roman" panose="02020603050405020304" pitchFamily="18" charset="0"/>
                      </a:endParaRPr>
                    </a:p>
                  </a:txBody>
                  <a:tcPr marL="9525" marR="9525" marT="9525" marB="0" anchor="b"/>
                </a:tc>
                <a:extLst>
                  <a:ext uri="{0D108BD9-81ED-4DB2-BD59-A6C34878D82A}">
                    <a16:rowId xmlns:a16="http://schemas.microsoft.com/office/drawing/2014/main" val="830212758"/>
                  </a:ext>
                </a:extLst>
              </a:tr>
              <a:tr h="200025">
                <a:tc>
                  <a:txBody>
                    <a:bodyPr/>
                    <a:lstStyle/>
                    <a:p>
                      <a:pPr algn="l" fontAlgn="b"/>
                      <a:r>
                        <a:rPr lang="en-GB" sz="1000" b="1" u="none" strike="noStrike" dirty="0">
                          <a:effectLst/>
                        </a:rPr>
                        <a:t>MQXFA-2 YOKE PLATE TYPE-3</a:t>
                      </a:r>
                      <a:endParaRPr lang="en-GB" sz="1000" b="1" i="0" u="none" strike="noStrike" dirty="0">
                        <a:effectLst/>
                        <a:latin typeface="Arial" panose="020B0604020202020204" pitchFamily="34" charset="0"/>
                      </a:endParaRPr>
                    </a:p>
                  </a:txBody>
                  <a:tcPr marL="9525" marR="9525" marT="9525" marB="0" anchor="b"/>
                </a:tc>
                <a:tc>
                  <a:txBody>
                    <a:bodyPr/>
                    <a:lstStyle/>
                    <a:p>
                      <a:pPr algn="l" fontAlgn="b"/>
                      <a:r>
                        <a:rPr lang="en-GB" sz="1200" b="1" u="none" strike="noStrike" dirty="0">
                          <a:effectLst/>
                        </a:rPr>
                        <a:t>LHCMQXFAS0046</a:t>
                      </a:r>
                      <a:endParaRPr lang="en-GB" sz="1200" b="1" i="0" u="none" strike="noStrike" dirty="0">
                        <a:effectLst/>
                        <a:latin typeface="Times New Roman" panose="02020603050405020304" pitchFamily="18" charset="0"/>
                      </a:endParaRPr>
                    </a:p>
                  </a:txBody>
                  <a:tcPr marL="9525" marR="9525" marT="9525" marB="0" anchor="b"/>
                </a:tc>
                <a:extLst>
                  <a:ext uri="{0D108BD9-81ED-4DB2-BD59-A6C34878D82A}">
                    <a16:rowId xmlns:a16="http://schemas.microsoft.com/office/drawing/2014/main" val="289108247"/>
                  </a:ext>
                </a:extLst>
              </a:tr>
              <a:tr h="200025">
                <a:tc>
                  <a:txBody>
                    <a:bodyPr/>
                    <a:lstStyle/>
                    <a:p>
                      <a:pPr algn="l" fontAlgn="b"/>
                      <a:r>
                        <a:rPr lang="en-GB" sz="1000" u="none" strike="noStrike">
                          <a:effectLst/>
                        </a:rPr>
                        <a:t>MQXFA-2 YOKE PLATE TYPE-4</a:t>
                      </a:r>
                      <a:endParaRPr lang="en-GB" sz="1000" b="0" i="0" u="none" strike="noStrike">
                        <a:effectLst/>
                        <a:latin typeface="Arial" panose="020B0604020202020204" pitchFamily="34" charset="0"/>
                      </a:endParaRPr>
                    </a:p>
                  </a:txBody>
                  <a:tcPr marL="9525" marR="9525" marT="9525" marB="0" anchor="b"/>
                </a:tc>
                <a:tc>
                  <a:txBody>
                    <a:bodyPr/>
                    <a:lstStyle/>
                    <a:p>
                      <a:pPr algn="l" fontAlgn="b"/>
                      <a:r>
                        <a:rPr lang="en-GB" sz="1200" u="none" strike="noStrike" dirty="0">
                          <a:effectLst/>
                        </a:rPr>
                        <a:t>LHCMQXFAS0047</a:t>
                      </a:r>
                      <a:endParaRPr lang="en-GB" sz="1200" b="0" i="0" u="none" strike="noStrike" dirty="0">
                        <a:effectLst/>
                        <a:latin typeface="Times New Roman" panose="02020603050405020304" pitchFamily="18" charset="0"/>
                      </a:endParaRPr>
                    </a:p>
                  </a:txBody>
                  <a:tcPr marL="9525" marR="9525" marT="9525" marB="0" anchor="b"/>
                </a:tc>
                <a:extLst>
                  <a:ext uri="{0D108BD9-81ED-4DB2-BD59-A6C34878D82A}">
                    <a16:rowId xmlns:a16="http://schemas.microsoft.com/office/drawing/2014/main" val="4267183962"/>
                  </a:ext>
                </a:extLst>
              </a:tr>
            </a:tbl>
          </a:graphicData>
        </a:graphic>
      </p:graphicFrame>
      <p:pic>
        <p:nvPicPr>
          <p:cNvPr id="3" name="Content Placeholder 7">
            <a:extLst>
              <a:ext uri="{FF2B5EF4-FFF2-40B4-BE49-F238E27FC236}">
                <a16:creationId xmlns:a16="http://schemas.microsoft.com/office/drawing/2014/main" id="{6D050691-213A-1696-CC29-471663AB33D8}"/>
              </a:ext>
            </a:extLst>
          </p:cNvPr>
          <p:cNvPicPr>
            <a:picLocks noChangeAspect="1"/>
          </p:cNvPicPr>
          <p:nvPr/>
        </p:nvPicPr>
        <p:blipFill>
          <a:blip r:embed="rId5"/>
          <a:srcRect l="59009" t="58428" r="31981" b="31983"/>
          <a:stretch/>
        </p:blipFill>
        <p:spPr>
          <a:xfrm>
            <a:off x="5295900" y="2714242"/>
            <a:ext cx="3636153" cy="1620015"/>
          </a:xfrm>
          <a:prstGeom prst="rect">
            <a:avLst/>
          </a:prstGeom>
        </p:spPr>
      </p:pic>
    </p:spTree>
    <p:extLst>
      <p:ext uri="{BB962C8B-B14F-4D97-AF65-F5344CB8AC3E}">
        <p14:creationId xmlns:p14="http://schemas.microsoft.com/office/powerpoint/2010/main" val="8548339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D6C1E-EBBE-4D12-806C-BE65395B5540}"/>
              </a:ext>
            </a:extLst>
          </p:cNvPr>
          <p:cNvSpPr>
            <a:spLocks noGrp="1"/>
          </p:cNvSpPr>
          <p:nvPr>
            <p:ph type="title"/>
          </p:nvPr>
        </p:nvSpPr>
        <p:spPr/>
        <p:txBody>
          <a:bodyPr/>
          <a:lstStyle/>
          <a:p>
            <a:r>
              <a:rPr lang="en-US" sz="2400" dirty="0"/>
              <a:t>Comparing MQXFB/MQXFBP/MQXFA cases at cold</a:t>
            </a:r>
            <a:endParaRPr lang="en-GB" sz="2400" dirty="0"/>
          </a:p>
        </p:txBody>
      </p:sp>
      <p:sp>
        <p:nvSpPr>
          <p:cNvPr id="5" name="Slide Number Placeholder 4">
            <a:extLst>
              <a:ext uri="{FF2B5EF4-FFF2-40B4-BE49-F238E27FC236}">
                <a16:creationId xmlns:a16="http://schemas.microsoft.com/office/drawing/2014/main" id="{4F44CDDE-EDD5-428B-A7C3-BB7CE155C621}"/>
              </a:ext>
            </a:extLst>
          </p:cNvPr>
          <p:cNvSpPr>
            <a:spLocks noGrp="1"/>
          </p:cNvSpPr>
          <p:nvPr>
            <p:ph type="sldNum" sz="quarter" idx="12"/>
          </p:nvPr>
        </p:nvSpPr>
        <p:spPr/>
        <p:txBody>
          <a:bodyPr/>
          <a:lstStyle/>
          <a:p>
            <a:fld id="{BFDCA1C4-9514-7B4F-976F-D92F7E296653}" type="slidenum">
              <a:rPr lang="fr-FR" smtClean="0"/>
              <a:pPr/>
              <a:t>23</a:t>
            </a:fld>
            <a:endParaRPr lang="fr-FR"/>
          </a:p>
        </p:txBody>
      </p:sp>
      <p:sp>
        <p:nvSpPr>
          <p:cNvPr id="10" name="TextBox 9">
            <a:extLst>
              <a:ext uri="{FF2B5EF4-FFF2-40B4-BE49-F238E27FC236}">
                <a16:creationId xmlns:a16="http://schemas.microsoft.com/office/drawing/2014/main" id="{6AA9E744-6F96-4DAD-8508-1DA6B4724B03}"/>
              </a:ext>
            </a:extLst>
          </p:cNvPr>
          <p:cNvSpPr txBox="1"/>
          <p:nvPr/>
        </p:nvSpPr>
        <p:spPr>
          <a:xfrm>
            <a:off x="2960574" y="2475895"/>
            <a:ext cx="3327838"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1600" b="1" i="1" dirty="0">
                <a:latin typeface="Arial"/>
              </a:rPr>
              <a:t>MQXFBP2 &amp; BP3 configuration</a:t>
            </a:r>
          </a:p>
          <a:p>
            <a:pPr algn="ctr" defTabSz="457200"/>
            <a:r>
              <a:rPr lang="en-US" sz="1600" b="1" i="1" dirty="0">
                <a:solidFill>
                  <a:schemeClr val="bg1">
                    <a:lumMod val="65000"/>
                  </a:schemeClr>
                </a:solidFill>
                <a:latin typeface="Arial"/>
              </a:rPr>
              <a:t>(different scale)</a:t>
            </a:r>
            <a:endParaRPr lang="en-GB" sz="1600" b="1" i="1" dirty="0">
              <a:solidFill>
                <a:schemeClr val="bg1">
                  <a:lumMod val="65000"/>
                </a:schemeClr>
              </a:solidFill>
              <a:latin typeface="Arial"/>
            </a:endParaRPr>
          </a:p>
        </p:txBody>
      </p:sp>
      <p:sp>
        <p:nvSpPr>
          <p:cNvPr id="15" name="TextBox 14">
            <a:extLst>
              <a:ext uri="{FF2B5EF4-FFF2-40B4-BE49-F238E27FC236}">
                <a16:creationId xmlns:a16="http://schemas.microsoft.com/office/drawing/2014/main" id="{04353010-686E-48CA-A6F8-F25C78DAB58E}"/>
              </a:ext>
            </a:extLst>
          </p:cNvPr>
          <p:cNvSpPr txBox="1"/>
          <p:nvPr/>
        </p:nvSpPr>
        <p:spPr>
          <a:xfrm>
            <a:off x="-249478" y="2463695"/>
            <a:ext cx="3327838"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1600" b="1" i="1" dirty="0">
                <a:solidFill>
                  <a:prstClr val="black"/>
                </a:solidFill>
                <a:latin typeface="Arial"/>
              </a:rPr>
              <a:t>MQXFB Series magnets configuration</a:t>
            </a:r>
            <a:endParaRPr lang="en-GB" sz="1600" b="1" i="1" dirty="0">
              <a:solidFill>
                <a:prstClr val="black"/>
              </a:solidFill>
              <a:latin typeface="Arial"/>
            </a:endParaRPr>
          </a:p>
        </p:txBody>
      </p:sp>
      <p:sp>
        <p:nvSpPr>
          <p:cNvPr id="18" name="TextBox 17">
            <a:extLst>
              <a:ext uri="{FF2B5EF4-FFF2-40B4-BE49-F238E27FC236}">
                <a16:creationId xmlns:a16="http://schemas.microsoft.com/office/drawing/2014/main" id="{1D07C9C7-28F3-486B-B91F-FC3241DF4223}"/>
              </a:ext>
            </a:extLst>
          </p:cNvPr>
          <p:cNvSpPr txBox="1"/>
          <p:nvPr/>
        </p:nvSpPr>
        <p:spPr>
          <a:xfrm>
            <a:off x="6288412" y="26111"/>
            <a:ext cx="2787884" cy="307777"/>
          </a:xfrm>
          <a:prstGeom prst="rect">
            <a:avLst/>
          </a:prstGeom>
          <a:noFill/>
          <a:ln>
            <a:solidFill>
              <a:srgbClr val="00B050"/>
            </a:solidFill>
          </a:ln>
        </p:spPr>
        <p:txBody>
          <a:bodyPr wrap="square" rtlCol="0">
            <a:spAutoFit/>
          </a:bodyPr>
          <a:lstStyle/>
          <a:p>
            <a:pPr algn="ctr"/>
            <a:r>
              <a:rPr lang="en-US" sz="1400" dirty="0">
                <a:solidFill>
                  <a:srgbClr val="00B050"/>
                </a:solidFill>
              </a:rPr>
              <a:t>Penelope Matilde Quassolo</a:t>
            </a:r>
            <a:endParaRPr lang="en-GB" sz="1400" dirty="0">
              <a:solidFill>
                <a:srgbClr val="00B050"/>
              </a:solidFill>
            </a:endParaRPr>
          </a:p>
        </p:txBody>
      </p:sp>
      <p:sp>
        <p:nvSpPr>
          <p:cNvPr id="9" name="TextBox 8">
            <a:extLst>
              <a:ext uri="{FF2B5EF4-FFF2-40B4-BE49-F238E27FC236}">
                <a16:creationId xmlns:a16="http://schemas.microsoft.com/office/drawing/2014/main" id="{20C67923-61BC-C00A-EA02-D3F83BF1A393}"/>
              </a:ext>
            </a:extLst>
          </p:cNvPr>
          <p:cNvSpPr txBox="1"/>
          <p:nvPr/>
        </p:nvSpPr>
        <p:spPr>
          <a:xfrm>
            <a:off x="6170626" y="2492745"/>
            <a:ext cx="3327838" cy="3385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1600" b="1" i="1" dirty="0">
                <a:latin typeface="Arial"/>
              </a:rPr>
              <a:t>MQXFA configuration</a:t>
            </a:r>
            <a:endParaRPr lang="en-GB" sz="1600" b="1" i="1" dirty="0">
              <a:latin typeface="Arial"/>
            </a:endParaRPr>
          </a:p>
        </p:txBody>
      </p:sp>
      <p:pic>
        <p:nvPicPr>
          <p:cNvPr id="39" name="Picture 38">
            <a:extLst>
              <a:ext uri="{FF2B5EF4-FFF2-40B4-BE49-F238E27FC236}">
                <a16:creationId xmlns:a16="http://schemas.microsoft.com/office/drawing/2014/main" id="{9F49ED8C-F8EF-65DE-128B-475AAE86F89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041833" y="3043458"/>
            <a:ext cx="3064358" cy="3803281"/>
          </a:xfrm>
          <a:prstGeom prst="rect">
            <a:avLst/>
          </a:prstGeom>
        </p:spPr>
      </p:pic>
      <p:pic>
        <p:nvPicPr>
          <p:cNvPr id="40" name="Picture 39">
            <a:extLst>
              <a:ext uri="{FF2B5EF4-FFF2-40B4-BE49-F238E27FC236}">
                <a16:creationId xmlns:a16="http://schemas.microsoft.com/office/drawing/2014/main" id="{8A230C7A-3A5C-6B07-30FA-050D7F2177A6}"/>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45641" y="3108287"/>
            <a:ext cx="2971211" cy="3673624"/>
          </a:xfrm>
          <a:prstGeom prst="rect">
            <a:avLst/>
          </a:prstGeom>
        </p:spPr>
      </p:pic>
      <p:pic>
        <p:nvPicPr>
          <p:cNvPr id="41" name="Picture 40">
            <a:extLst>
              <a:ext uri="{FF2B5EF4-FFF2-40B4-BE49-F238E27FC236}">
                <a16:creationId xmlns:a16="http://schemas.microsoft.com/office/drawing/2014/main" id="{76AB5A6A-42A9-EAFF-CC75-FE4DD216586A}"/>
              </a:ext>
            </a:extLst>
          </p:cNvPr>
          <p:cNvPicPr>
            <a:picLocks noChangeAspect="1"/>
          </p:cNvPicPr>
          <p:nvPr/>
        </p:nvPicPr>
        <p:blipFill>
          <a:blip r:embed="rId6"/>
          <a:stretch>
            <a:fillRect/>
          </a:stretch>
        </p:blipFill>
        <p:spPr>
          <a:xfrm>
            <a:off x="2951522" y="3077582"/>
            <a:ext cx="3064358" cy="3785110"/>
          </a:xfrm>
          <a:prstGeom prst="rect">
            <a:avLst/>
          </a:prstGeom>
        </p:spPr>
      </p:pic>
      <p:graphicFrame>
        <p:nvGraphicFramePr>
          <p:cNvPr id="42" name="Table 41">
            <a:extLst>
              <a:ext uri="{FF2B5EF4-FFF2-40B4-BE49-F238E27FC236}">
                <a16:creationId xmlns:a16="http://schemas.microsoft.com/office/drawing/2014/main" id="{260874F8-238D-D211-97CC-AB37E32CDF6E}"/>
              </a:ext>
            </a:extLst>
          </p:cNvPr>
          <p:cNvGraphicFramePr>
            <a:graphicFrameLocks noGrp="1"/>
          </p:cNvGraphicFramePr>
          <p:nvPr/>
        </p:nvGraphicFramePr>
        <p:xfrm>
          <a:off x="323384" y="798114"/>
          <a:ext cx="8399780" cy="1646166"/>
        </p:xfrm>
        <a:graphic>
          <a:graphicData uri="http://schemas.openxmlformats.org/drawingml/2006/table">
            <a:tbl>
              <a:tblPr firstRow="1" bandRow="1">
                <a:tableStyleId>{5C22544A-7EE6-4342-B048-85BDC9FD1C3A}</a:tableStyleId>
              </a:tblPr>
              <a:tblGrid>
                <a:gridCol w="3827780">
                  <a:extLst>
                    <a:ext uri="{9D8B030D-6E8A-4147-A177-3AD203B41FA5}">
                      <a16:colId xmlns:a16="http://schemas.microsoft.com/office/drawing/2014/main" val="1240919713"/>
                    </a:ext>
                  </a:extLst>
                </a:gridCol>
                <a:gridCol w="1524000">
                  <a:extLst>
                    <a:ext uri="{9D8B030D-6E8A-4147-A177-3AD203B41FA5}">
                      <a16:colId xmlns:a16="http://schemas.microsoft.com/office/drawing/2014/main" val="876017506"/>
                    </a:ext>
                  </a:extLst>
                </a:gridCol>
                <a:gridCol w="1524000">
                  <a:extLst>
                    <a:ext uri="{9D8B030D-6E8A-4147-A177-3AD203B41FA5}">
                      <a16:colId xmlns:a16="http://schemas.microsoft.com/office/drawing/2014/main" val="3416249865"/>
                    </a:ext>
                  </a:extLst>
                </a:gridCol>
                <a:gridCol w="1524000">
                  <a:extLst>
                    <a:ext uri="{9D8B030D-6E8A-4147-A177-3AD203B41FA5}">
                      <a16:colId xmlns:a16="http://schemas.microsoft.com/office/drawing/2014/main" val="1587030593"/>
                    </a:ext>
                  </a:extLst>
                </a:gridCol>
              </a:tblGrid>
              <a:tr h="317306">
                <a:tc>
                  <a:txBody>
                    <a:bodyPr/>
                    <a:lstStyle/>
                    <a:p>
                      <a:pPr algn="ctr"/>
                      <a:endParaRPr lang="en-GB" sz="1400" dirty="0"/>
                    </a:p>
                  </a:txBody>
                  <a:tcPr/>
                </a:tc>
                <a:tc>
                  <a:txBody>
                    <a:bodyPr/>
                    <a:lstStyle/>
                    <a:p>
                      <a:pPr algn="ctr"/>
                      <a:r>
                        <a:rPr lang="en-US" sz="1400" dirty="0"/>
                        <a:t>MQXFB</a:t>
                      </a:r>
                      <a:endParaRPr lang="en-GB" sz="1400" dirty="0"/>
                    </a:p>
                  </a:txBody>
                  <a:tcPr/>
                </a:tc>
                <a:tc>
                  <a:txBody>
                    <a:bodyPr/>
                    <a:lstStyle/>
                    <a:p>
                      <a:pPr algn="ctr"/>
                      <a:r>
                        <a:rPr lang="en-US" sz="1400" dirty="0"/>
                        <a:t>MQXFBP</a:t>
                      </a:r>
                      <a:endParaRPr lang="en-GB" sz="1400" dirty="0"/>
                    </a:p>
                  </a:txBody>
                  <a:tcPr/>
                </a:tc>
                <a:tc>
                  <a:txBody>
                    <a:bodyPr/>
                    <a:lstStyle/>
                    <a:p>
                      <a:pPr algn="ctr"/>
                      <a:r>
                        <a:rPr lang="en-US" sz="1400" dirty="0"/>
                        <a:t>MQXFA</a:t>
                      </a:r>
                      <a:endParaRPr lang="en-GB" sz="1400" dirty="0"/>
                    </a:p>
                  </a:txBody>
                  <a:tcPr/>
                </a:tc>
                <a:extLst>
                  <a:ext uri="{0D108BD9-81ED-4DB2-BD59-A6C34878D82A}">
                    <a16:rowId xmlns:a16="http://schemas.microsoft.com/office/drawing/2014/main" val="4035418363"/>
                  </a:ext>
                </a:extLst>
              </a:tr>
              <a:tr h="317306">
                <a:tc>
                  <a:txBody>
                    <a:bodyPr/>
                    <a:lstStyle/>
                    <a:p>
                      <a:pPr algn="ctr"/>
                      <a:r>
                        <a:rPr lang="en-US" sz="1400" dirty="0"/>
                        <a:t>Width of the central lamination, mm</a:t>
                      </a:r>
                      <a:endParaRPr lang="en-GB" sz="1400" dirty="0"/>
                    </a:p>
                  </a:txBody>
                  <a:tcPr/>
                </a:tc>
                <a:tc>
                  <a:txBody>
                    <a:bodyPr/>
                    <a:lstStyle/>
                    <a:p>
                      <a:pPr algn="ctr"/>
                      <a:r>
                        <a:rPr lang="en-US" sz="1400" dirty="0"/>
                        <a:t>91.4</a:t>
                      </a:r>
                      <a:endParaRPr lang="en-GB" sz="1400" dirty="0"/>
                    </a:p>
                  </a:txBody>
                  <a:tcPr/>
                </a:tc>
                <a:tc>
                  <a:txBody>
                    <a:bodyPr/>
                    <a:lstStyle/>
                    <a:p>
                      <a:pPr algn="ctr"/>
                      <a:r>
                        <a:rPr lang="en-US" sz="1400" dirty="0"/>
                        <a:t>45</a:t>
                      </a:r>
                      <a:endParaRPr lang="en-GB" sz="1400" dirty="0"/>
                    </a:p>
                  </a:txBody>
                  <a:tcPr/>
                </a:tc>
                <a:tc>
                  <a:txBody>
                    <a:bodyPr/>
                    <a:lstStyle/>
                    <a:p>
                      <a:pPr algn="ctr"/>
                      <a:r>
                        <a:rPr lang="en-US" sz="1400" dirty="0"/>
                        <a:t>63</a:t>
                      </a:r>
                      <a:endParaRPr lang="en-GB" sz="1400" dirty="0"/>
                    </a:p>
                  </a:txBody>
                  <a:tcPr/>
                </a:tc>
                <a:extLst>
                  <a:ext uri="{0D108BD9-81ED-4DB2-BD59-A6C34878D82A}">
                    <a16:rowId xmlns:a16="http://schemas.microsoft.com/office/drawing/2014/main" val="1528547931"/>
                  </a:ext>
                </a:extLst>
              </a:tr>
              <a:tr h="317306">
                <a:tc>
                  <a:txBody>
                    <a:bodyPr/>
                    <a:lstStyle/>
                    <a:p>
                      <a:pPr algn="ctr"/>
                      <a:r>
                        <a:rPr lang="en-US" sz="1400" dirty="0"/>
                        <a:t>Max. load warm, </a:t>
                      </a:r>
                      <a:r>
                        <a:rPr lang="en-US" sz="1400" dirty="0" err="1"/>
                        <a:t>kN</a:t>
                      </a:r>
                      <a:endParaRPr lang="en-GB" sz="1400" dirty="0"/>
                    </a:p>
                  </a:txBody>
                  <a:tcPr/>
                </a:tc>
                <a:tc>
                  <a:txBody>
                    <a:bodyPr/>
                    <a:lstStyle/>
                    <a:p>
                      <a:pPr algn="ctr"/>
                      <a:r>
                        <a:rPr lang="en-US" sz="1400" dirty="0"/>
                        <a:t>55 (0.5g)</a:t>
                      </a:r>
                      <a:endParaRPr lang="en-GB" sz="1400" dirty="0"/>
                    </a:p>
                  </a:txBody>
                  <a:tcPr/>
                </a:tc>
                <a:tc>
                  <a:txBody>
                    <a:bodyPr/>
                    <a:lstStyle/>
                    <a:p>
                      <a:pPr algn="ctr"/>
                      <a:r>
                        <a:rPr lang="en-US" sz="1400" dirty="0"/>
                        <a:t>55 (0.5g)</a:t>
                      </a:r>
                      <a:endParaRPr lang="en-GB" sz="14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t>32 (0.5g)</a:t>
                      </a:r>
                      <a:endParaRPr lang="en-GB" sz="1400" dirty="0"/>
                    </a:p>
                  </a:txBody>
                  <a:tcPr/>
                </a:tc>
                <a:extLst>
                  <a:ext uri="{0D108BD9-81ED-4DB2-BD59-A6C34878D82A}">
                    <a16:rowId xmlns:a16="http://schemas.microsoft.com/office/drawing/2014/main" val="1639082012"/>
                  </a:ext>
                </a:extLst>
              </a:tr>
              <a:tr h="376942">
                <a:tc>
                  <a:txBody>
                    <a:bodyPr/>
                    <a:lstStyle/>
                    <a:p>
                      <a:pPr algn="ctr"/>
                      <a:r>
                        <a:rPr lang="en-US" sz="1400" dirty="0"/>
                        <a:t>Max. load at cold, </a:t>
                      </a:r>
                      <a:r>
                        <a:rPr lang="en-US" sz="1400" dirty="0" err="1"/>
                        <a:t>kN</a:t>
                      </a:r>
                      <a:endParaRPr lang="en-GB" sz="1400" dirty="0"/>
                    </a:p>
                  </a:txBody>
                  <a:tcPr/>
                </a:tc>
                <a:tc>
                  <a:txBody>
                    <a:bodyPr/>
                    <a:lstStyle/>
                    <a:p>
                      <a:pPr algn="ctr"/>
                      <a:r>
                        <a:rPr lang="en-US" sz="1400" dirty="0"/>
                        <a:t>96 (4 bar)</a:t>
                      </a:r>
                      <a:endParaRPr lang="en-GB" sz="14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t>96 (4 bar)</a:t>
                      </a:r>
                      <a:endParaRPr lang="en-GB" sz="14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t>62 (2.5 bar)</a:t>
                      </a:r>
                      <a:endParaRPr lang="en-GB" sz="1400" dirty="0"/>
                    </a:p>
                  </a:txBody>
                  <a:tcPr/>
                </a:tc>
                <a:extLst>
                  <a:ext uri="{0D108BD9-81ED-4DB2-BD59-A6C34878D82A}">
                    <a16:rowId xmlns:a16="http://schemas.microsoft.com/office/drawing/2014/main" val="767808517"/>
                  </a:ext>
                </a:extLst>
              </a:tr>
              <a:tr h="317306">
                <a:tc>
                  <a:txBody>
                    <a:bodyPr/>
                    <a:lstStyle/>
                    <a:p>
                      <a:pPr algn="ctr"/>
                      <a:r>
                        <a:rPr lang="en-US" sz="1400" dirty="0"/>
                        <a:t>Peak S1 stress, MPa</a:t>
                      </a:r>
                      <a:endParaRPr lang="en-GB" sz="1400" dirty="0"/>
                    </a:p>
                  </a:txBody>
                  <a:tcPr/>
                </a:tc>
                <a:tc>
                  <a:txBody>
                    <a:bodyPr/>
                    <a:lstStyle/>
                    <a:p>
                      <a:pPr algn="ctr"/>
                      <a:r>
                        <a:rPr lang="en-US" sz="1400" dirty="0"/>
                        <a:t>366</a:t>
                      </a:r>
                      <a:endParaRPr lang="en-GB" sz="14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t>866</a:t>
                      </a:r>
                      <a:endParaRPr lang="en-GB" sz="14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t>379</a:t>
                      </a:r>
                      <a:endParaRPr lang="en-GB" sz="1400" dirty="0"/>
                    </a:p>
                  </a:txBody>
                  <a:tcPr/>
                </a:tc>
                <a:extLst>
                  <a:ext uri="{0D108BD9-81ED-4DB2-BD59-A6C34878D82A}">
                    <a16:rowId xmlns:a16="http://schemas.microsoft.com/office/drawing/2014/main" val="3381793781"/>
                  </a:ext>
                </a:extLst>
              </a:tr>
            </a:tbl>
          </a:graphicData>
        </a:graphic>
      </p:graphicFrame>
    </p:spTree>
    <p:extLst>
      <p:ext uri="{BB962C8B-B14F-4D97-AF65-F5344CB8AC3E}">
        <p14:creationId xmlns:p14="http://schemas.microsoft.com/office/powerpoint/2010/main" val="41062757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D6C1E-EBBE-4D12-806C-BE65395B5540}"/>
              </a:ext>
            </a:extLst>
          </p:cNvPr>
          <p:cNvSpPr>
            <a:spLocks noGrp="1"/>
          </p:cNvSpPr>
          <p:nvPr>
            <p:ph type="title"/>
          </p:nvPr>
        </p:nvSpPr>
        <p:spPr/>
        <p:txBody>
          <a:bodyPr/>
          <a:lstStyle/>
          <a:p>
            <a:r>
              <a:rPr lang="en-US" dirty="0"/>
              <a:t>MQXFB results at cold</a:t>
            </a:r>
            <a:endParaRPr lang="en-GB" dirty="0"/>
          </a:p>
        </p:txBody>
      </p:sp>
      <p:sp>
        <p:nvSpPr>
          <p:cNvPr id="5" name="Slide Number Placeholder 4">
            <a:extLst>
              <a:ext uri="{FF2B5EF4-FFF2-40B4-BE49-F238E27FC236}">
                <a16:creationId xmlns:a16="http://schemas.microsoft.com/office/drawing/2014/main" id="{4F44CDDE-EDD5-428B-A7C3-BB7CE155C621}"/>
              </a:ext>
            </a:extLst>
          </p:cNvPr>
          <p:cNvSpPr>
            <a:spLocks noGrp="1"/>
          </p:cNvSpPr>
          <p:nvPr>
            <p:ph type="sldNum" sz="quarter" idx="12"/>
          </p:nvPr>
        </p:nvSpPr>
        <p:spPr/>
        <p:txBody>
          <a:bodyPr/>
          <a:lstStyle/>
          <a:p>
            <a:fld id="{BFDCA1C4-9514-7B4F-976F-D92F7E296653}" type="slidenum">
              <a:rPr lang="fr-FR" smtClean="0"/>
              <a:pPr/>
              <a:t>24</a:t>
            </a:fld>
            <a:endParaRPr lang="fr-FR"/>
          </a:p>
        </p:txBody>
      </p:sp>
      <p:grpSp>
        <p:nvGrpSpPr>
          <p:cNvPr id="12" name="Group 11">
            <a:extLst>
              <a:ext uri="{FF2B5EF4-FFF2-40B4-BE49-F238E27FC236}">
                <a16:creationId xmlns:a16="http://schemas.microsoft.com/office/drawing/2014/main" id="{E4011F74-7136-E7D9-6C51-4DD46A3CF3AB}"/>
              </a:ext>
            </a:extLst>
          </p:cNvPr>
          <p:cNvGrpSpPr/>
          <p:nvPr/>
        </p:nvGrpSpPr>
        <p:grpSpPr>
          <a:xfrm>
            <a:off x="555916" y="1482916"/>
            <a:ext cx="3950936" cy="4902035"/>
            <a:chOff x="4909930" y="1454314"/>
            <a:chExt cx="3950936" cy="4902035"/>
          </a:xfrm>
        </p:grpSpPr>
        <p:pic>
          <p:nvPicPr>
            <p:cNvPr id="13" name="Picture 12">
              <a:extLst>
                <a:ext uri="{FF2B5EF4-FFF2-40B4-BE49-F238E27FC236}">
                  <a16:creationId xmlns:a16="http://schemas.microsoft.com/office/drawing/2014/main" id="{A2497030-817B-7553-7A88-39CAE9F6826F}"/>
                </a:ext>
              </a:extLst>
            </p:cNvPr>
            <p:cNvPicPr>
              <a:picLocks noChangeAspect="1"/>
            </p:cNvPicPr>
            <p:nvPr/>
          </p:nvPicPr>
          <p:blipFill>
            <a:blip r:embed="rId2"/>
            <a:srcRect/>
            <a:stretch/>
          </p:blipFill>
          <p:spPr>
            <a:xfrm>
              <a:off x="4915864" y="1454314"/>
              <a:ext cx="3945002" cy="2346596"/>
            </a:xfrm>
            <a:prstGeom prst="rect">
              <a:avLst/>
            </a:prstGeom>
          </p:spPr>
        </p:pic>
        <p:pic>
          <p:nvPicPr>
            <p:cNvPr id="14" name="Picture 13">
              <a:extLst>
                <a:ext uri="{FF2B5EF4-FFF2-40B4-BE49-F238E27FC236}">
                  <a16:creationId xmlns:a16="http://schemas.microsoft.com/office/drawing/2014/main" id="{070E5FA4-A7AB-0C93-0FD3-55058B0E46B0}"/>
                </a:ext>
              </a:extLst>
            </p:cNvPr>
            <p:cNvPicPr>
              <a:picLocks noChangeAspect="1"/>
            </p:cNvPicPr>
            <p:nvPr/>
          </p:nvPicPr>
          <p:blipFill>
            <a:blip r:embed="rId3"/>
            <a:srcRect/>
            <a:stretch/>
          </p:blipFill>
          <p:spPr>
            <a:xfrm>
              <a:off x="4909930" y="3966766"/>
              <a:ext cx="3893140" cy="2368893"/>
            </a:xfrm>
            <a:prstGeom prst="rect">
              <a:avLst/>
            </a:prstGeom>
          </p:spPr>
        </p:pic>
        <p:sp>
          <p:nvSpPr>
            <p:cNvPr id="16" name="Rectangle 15">
              <a:extLst>
                <a:ext uri="{FF2B5EF4-FFF2-40B4-BE49-F238E27FC236}">
                  <a16:creationId xmlns:a16="http://schemas.microsoft.com/office/drawing/2014/main" id="{1ECF42E7-B9EF-F4D5-F3F5-FFAF8B8BB8FB}"/>
                </a:ext>
              </a:extLst>
            </p:cNvPr>
            <p:cNvSpPr/>
            <p:nvPr/>
          </p:nvSpPr>
          <p:spPr>
            <a:xfrm>
              <a:off x="7169228" y="2413921"/>
              <a:ext cx="705679" cy="427382"/>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11BD48C-F2FE-5910-6F86-F55F4CF967F8}"/>
                </a:ext>
              </a:extLst>
            </p:cNvPr>
            <p:cNvSpPr/>
            <p:nvPr/>
          </p:nvSpPr>
          <p:spPr>
            <a:xfrm>
              <a:off x="4909930" y="3946074"/>
              <a:ext cx="3893140" cy="2410275"/>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9" name="Straight Arrow Connector 18">
              <a:extLst>
                <a:ext uri="{FF2B5EF4-FFF2-40B4-BE49-F238E27FC236}">
                  <a16:creationId xmlns:a16="http://schemas.microsoft.com/office/drawing/2014/main" id="{F8591F9B-3FB2-E123-F3ED-D59F79A904C5}"/>
                </a:ext>
              </a:extLst>
            </p:cNvPr>
            <p:cNvCxnSpPr>
              <a:cxnSpLocks/>
            </p:cNvCxnSpPr>
            <p:nvPr/>
          </p:nvCxnSpPr>
          <p:spPr>
            <a:xfrm flipH="1">
              <a:off x="6271591" y="2854722"/>
              <a:ext cx="815684" cy="978028"/>
            </a:xfrm>
            <a:prstGeom prst="straightConnector1">
              <a:avLst/>
            </a:prstGeom>
            <a:ln w="28575">
              <a:solidFill>
                <a:srgbClr val="FFFF00"/>
              </a:solidFill>
              <a:tailEnd type="triangle"/>
            </a:ln>
          </p:spPr>
          <p:style>
            <a:lnRef idx="2">
              <a:schemeClr val="accent1"/>
            </a:lnRef>
            <a:fillRef idx="0">
              <a:schemeClr val="accent1"/>
            </a:fillRef>
            <a:effectRef idx="1">
              <a:schemeClr val="accent1"/>
            </a:effectRef>
            <a:fontRef idx="minor">
              <a:schemeClr val="tx1"/>
            </a:fontRef>
          </p:style>
        </p:cxnSp>
      </p:grpSp>
      <p:sp>
        <p:nvSpPr>
          <p:cNvPr id="20" name="TextBox 19">
            <a:extLst>
              <a:ext uri="{FF2B5EF4-FFF2-40B4-BE49-F238E27FC236}">
                <a16:creationId xmlns:a16="http://schemas.microsoft.com/office/drawing/2014/main" id="{E509CB09-DBBA-C509-0044-E10F4658B0AF}"/>
              </a:ext>
            </a:extLst>
          </p:cNvPr>
          <p:cNvSpPr txBox="1"/>
          <p:nvPr/>
        </p:nvSpPr>
        <p:spPr>
          <a:xfrm>
            <a:off x="411716" y="966172"/>
            <a:ext cx="3327838" cy="3385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1600" b="1" i="1" dirty="0">
                <a:solidFill>
                  <a:prstClr val="black"/>
                </a:solidFill>
                <a:latin typeface="Arial"/>
              </a:rPr>
              <a:t>S1</a:t>
            </a:r>
            <a:endParaRPr lang="en-GB" sz="1600" b="1" i="1" dirty="0">
              <a:solidFill>
                <a:prstClr val="black"/>
              </a:solidFill>
              <a:latin typeface="Arial"/>
            </a:endParaRPr>
          </a:p>
        </p:txBody>
      </p:sp>
      <p:grpSp>
        <p:nvGrpSpPr>
          <p:cNvPr id="23" name="Group 22">
            <a:extLst>
              <a:ext uri="{FF2B5EF4-FFF2-40B4-BE49-F238E27FC236}">
                <a16:creationId xmlns:a16="http://schemas.microsoft.com/office/drawing/2014/main" id="{0FD347C0-5E0F-DC3F-1539-2544849B5EE0}"/>
              </a:ext>
            </a:extLst>
          </p:cNvPr>
          <p:cNvGrpSpPr/>
          <p:nvPr/>
        </p:nvGrpSpPr>
        <p:grpSpPr>
          <a:xfrm>
            <a:off x="4793651" y="1523658"/>
            <a:ext cx="3933130" cy="4902035"/>
            <a:chOff x="4909930" y="1454314"/>
            <a:chExt cx="3933130" cy="4902035"/>
          </a:xfrm>
        </p:grpSpPr>
        <p:pic>
          <p:nvPicPr>
            <p:cNvPr id="24" name="Picture 23">
              <a:extLst>
                <a:ext uri="{FF2B5EF4-FFF2-40B4-BE49-F238E27FC236}">
                  <a16:creationId xmlns:a16="http://schemas.microsoft.com/office/drawing/2014/main" id="{FED41F4B-6C90-1A96-7003-9420E03D6205}"/>
                </a:ext>
              </a:extLst>
            </p:cNvPr>
            <p:cNvPicPr>
              <a:picLocks noChangeAspect="1"/>
            </p:cNvPicPr>
            <p:nvPr/>
          </p:nvPicPr>
          <p:blipFill>
            <a:blip r:embed="rId4"/>
            <a:srcRect/>
            <a:stretch/>
          </p:blipFill>
          <p:spPr>
            <a:xfrm>
              <a:off x="4933670" y="1454314"/>
              <a:ext cx="3909390" cy="2346596"/>
            </a:xfrm>
            <a:prstGeom prst="rect">
              <a:avLst/>
            </a:prstGeom>
          </p:spPr>
        </p:pic>
        <p:pic>
          <p:nvPicPr>
            <p:cNvPr id="25" name="Picture 24">
              <a:extLst>
                <a:ext uri="{FF2B5EF4-FFF2-40B4-BE49-F238E27FC236}">
                  <a16:creationId xmlns:a16="http://schemas.microsoft.com/office/drawing/2014/main" id="{E4FE7BF6-9D6E-BABE-667A-BD02229F0C77}"/>
                </a:ext>
              </a:extLst>
            </p:cNvPr>
            <p:cNvPicPr>
              <a:picLocks noChangeAspect="1"/>
            </p:cNvPicPr>
            <p:nvPr/>
          </p:nvPicPr>
          <p:blipFill>
            <a:blip r:embed="rId5"/>
            <a:srcRect/>
            <a:stretch/>
          </p:blipFill>
          <p:spPr>
            <a:xfrm>
              <a:off x="4909930" y="4001719"/>
              <a:ext cx="3893140" cy="2298986"/>
            </a:xfrm>
            <a:prstGeom prst="rect">
              <a:avLst/>
            </a:prstGeom>
          </p:spPr>
        </p:pic>
        <p:sp>
          <p:nvSpPr>
            <p:cNvPr id="26" name="Rectangle 25">
              <a:extLst>
                <a:ext uri="{FF2B5EF4-FFF2-40B4-BE49-F238E27FC236}">
                  <a16:creationId xmlns:a16="http://schemas.microsoft.com/office/drawing/2014/main" id="{1E94870A-5240-126D-77DD-0E5FB0763628}"/>
                </a:ext>
              </a:extLst>
            </p:cNvPr>
            <p:cNvSpPr/>
            <p:nvPr/>
          </p:nvSpPr>
          <p:spPr>
            <a:xfrm>
              <a:off x="6679433" y="1778991"/>
              <a:ext cx="705679" cy="427382"/>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BBBBA241-E9A2-5E24-125E-4CFBB0FEFFE2}"/>
                </a:ext>
              </a:extLst>
            </p:cNvPr>
            <p:cNvSpPr/>
            <p:nvPr/>
          </p:nvSpPr>
          <p:spPr>
            <a:xfrm>
              <a:off x="4909930" y="3946074"/>
              <a:ext cx="3893140" cy="2410275"/>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8" name="Straight Arrow Connector 27">
              <a:extLst>
                <a:ext uri="{FF2B5EF4-FFF2-40B4-BE49-F238E27FC236}">
                  <a16:creationId xmlns:a16="http://schemas.microsoft.com/office/drawing/2014/main" id="{7978EF39-37C2-EDCE-7ACD-2A26312A09AF}"/>
                </a:ext>
              </a:extLst>
            </p:cNvPr>
            <p:cNvCxnSpPr>
              <a:cxnSpLocks/>
            </p:cNvCxnSpPr>
            <p:nvPr/>
          </p:nvCxnSpPr>
          <p:spPr>
            <a:xfrm flipH="1">
              <a:off x="6271591" y="2351537"/>
              <a:ext cx="584909" cy="1481213"/>
            </a:xfrm>
            <a:prstGeom prst="straightConnector1">
              <a:avLst/>
            </a:prstGeom>
            <a:ln w="28575">
              <a:solidFill>
                <a:srgbClr val="FFFF00"/>
              </a:solidFill>
              <a:tailEnd type="triangle"/>
            </a:ln>
          </p:spPr>
          <p:style>
            <a:lnRef idx="2">
              <a:schemeClr val="accent1"/>
            </a:lnRef>
            <a:fillRef idx="0">
              <a:schemeClr val="accent1"/>
            </a:fillRef>
            <a:effectRef idx="1">
              <a:schemeClr val="accent1"/>
            </a:effectRef>
            <a:fontRef idx="minor">
              <a:schemeClr val="tx1"/>
            </a:fontRef>
          </p:style>
        </p:cxnSp>
      </p:grpSp>
      <p:sp>
        <p:nvSpPr>
          <p:cNvPr id="29" name="TextBox 28">
            <a:extLst>
              <a:ext uri="{FF2B5EF4-FFF2-40B4-BE49-F238E27FC236}">
                <a16:creationId xmlns:a16="http://schemas.microsoft.com/office/drawing/2014/main" id="{308DD4DB-707F-B793-21D4-D260A14F8810}"/>
              </a:ext>
            </a:extLst>
          </p:cNvPr>
          <p:cNvSpPr txBox="1"/>
          <p:nvPr/>
        </p:nvSpPr>
        <p:spPr>
          <a:xfrm>
            <a:off x="4572000" y="901986"/>
            <a:ext cx="3327838" cy="3385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1600" b="1" i="1" dirty="0" err="1">
                <a:solidFill>
                  <a:prstClr val="black"/>
                </a:solidFill>
                <a:latin typeface="Arial"/>
              </a:rPr>
              <a:t>Eqv</a:t>
            </a:r>
            <a:r>
              <a:rPr lang="en-US" sz="1600" b="1" i="1" dirty="0">
                <a:solidFill>
                  <a:prstClr val="black"/>
                </a:solidFill>
                <a:latin typeface="Arial"/>
              </a:rPr>
              <a:t> stress</a:t>
            </a:r>
            <a:endParaRPr lang="en-GB" sz="1600" b="1" i="1" dirty="0">
              <a:solidFill>
                <a:prstClr val="black"/>
              </a:solidFill>
              <a:latin typeface="Arial"/>
            </a:endParaRPr>
          </a:p>
        </p:txBody>
      </p:sp>
    </p:spTree>
    <p:extLst>
      <p:ext uri="{BB962C8B-B14F-4D97-AF65-F5344CB8AC3E}">
        <p14:creationId xmlns:p14="http://schemas.microsoft.com/office/powerpoint/2010/main" val="12515043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D6C1E-EBBE-4D12-806C-BE65395B5540}"/>
              </a:ext>
            </a:extLst>
          </p:cNvPr>
          <p:cNvSpPr>
            <a:spLocks noGrp="1"/>
          </p:cNvSpPr>
          <p:nvPr>
            <p:ph type="title"/>
          </p:nvPr>
        </p:nvSpPr>
        <p:spPr/>
        <p:txBody>
          <a:bodyPr/>
          <a:lstStyle/>
          <a:p>
            <a:r>
              <a:rPr lang="en-US" dirty="0"/>
              <a:t>MQXFBP results at cold</a:t>
            </a:r>
            <a:endParaRPr lang="en-GB" dirty="0"/>
          </a:p>
        </p:txBody>
      </p:sp>
      <p:sp>
        <p:nvSpPr>
          <p:cNvPr id="5" name="Slide Number Placeholder 4">
            <a:extLst>
              <a:ext uri="{FF2B5EF4-FFF2-40B4-BE49-F238E27FC236}">
                <a16:creationId xmlns:a16="http://schemas.microsoft.com/office/drawing/2014/main" id="{4F44CDDE-EDD5-428B-A7C3-BB7CE155C621}"/>
              </a:ext>
            </a:extLst>
          </p:cNvPr>
          <p:cNvSpPr>
            <a:spLocks noGrp="1"/>
          </p:cNvSpPr>
          <p:nvPr>
            <p:ph type="sldNum" sz="quarter" idx="12"/>
          </p:nvPr>
        </p:nvSpPr>
        <p:spPr/>
        <p:txBody>
          <a:bodyPr/>
          <a:lstStyle/>
          <a:p>
            <a:fld id="{BFDCA1C4-9514-7B4F-976F-D92F7E296653}" type="slidenum">
              <a:rPr lang="fr-FR" smtClean="0"/>
              <a:pPr/>
              <a:t>25</a:t>
            </a:fld>
            <a:endParaRPr lang="fr-FR"/>
          </a:p>
        </p:txBody>
      </p:sp>
      <p:grpSp>
        <p:nvGrpSpPr>
          <p:cNvPr id="12" name="Group 11">
            <a:extLst>
              <a:ext uri="{FF2B5EF4-FFF2-40B4-BE49-F238E27FC236}">
                <a16:creationId xmlns:a16="http://schemas.microsoft.com/office/drawing/2014/main" id="{E4011F74-7136-E7D9-6C51-4DD46A3CF3AB}"/>
              </a:ext>
            </a:extLst>
          </p:cNvPr>
          <p:cNvGrpSpPr/>
          <p:nvPr/>
        </p:nvGrpSpPr>
        <p:grpSpPr>
          <a:xfrm>
            <a:off x="555916" y="1507824"/>
            <a:ext cx="3950936" cy="4877127"/>
            <a:chOff x="4909930" y="1479222"/>
            <a:chExt cx="3950936" cy="4877127"/>
          </a:xfrm>
        </p:grpSpPr>
        <p:pic>
          <p:nvPicPr>
            <p:cNvPr id="13" name="Picture 12">
              <a:extLst>
                <a:ext uri="{FF2B5EF4-FFF2-40B4-BE49-F238E27FC236}">
                  <a16:creationId xmlns:a16="http://schemas.microsoft.com/office/drawing/2014/main" id="{A2497030-817B-7553-7A88-39CAE9F6826F}"/>
                </a:ext>
              </a:extLst>
            </p:cNvPr>
            <p:cNvPicPr>
              <a:picLocks noChangeAspect="1"/>
            </p:cNvPicPr>
            <p:nvPr/>
          </p:nvPicPr>
          <p:blipFill>
            <a:blip r:embed="rId2"/>
            <a:srcRect/>
            <a:stretch/>
          </p:blipFill>
          <p:spPr>
            <a:xfrm>
              <a:off x="4915864" y="1479222"/>
              <a:ext cx="3945002" cy="2296780"/>
            </a:xfrm>
            <a:prstGeom prst="rect">
              <a:avLst/>
            </a:prstGeom>
          </p:spPr>
        </p:pic>
        <p:pic>
          <p:nvPicPr>
            <p:cNvPr id="14" name="Picture 13">
              <a:extLst>
                <a:ext uri="{FF2B5EF4-FFF2-40B4-BE49-F238E27FC236}">
                  <a16:creationId xmlns:a16="http://schemas.microsoft.com/office/drawing/2014/main" id="{070E5FA4-A7AB-0C93-0FD3-55058B0E46B0}"/>
                </a:ext>
              </a:extLst>
            </p:cNvPr>
            <p:cNvPicPr>
              <a:picLocks noChangeAspect="1"/>
            </p:cNvPicPr>
            <p:nvPr/>
          </p:nvPicPr>
          <p:blipFill>
            <a:blip r:embed="rId3"/>
            <a:srcRect/>
            <a:stretch/>
          </p:blipFill>
          <p:spPr>
            <a:xfrm>
              <a:off x="5013220" y="3966766"/>
              <a:ext cx="3686559" cy="2368893"/>
            </a:xfrm>
            <a:prstGeom prst="rect">
              <a:avLst/>
            </a:prstGeom>
          </p:spPr>
        </p:pic>
        <p:sp>
          <p:nvSpPr>
            <p:cNvPr id="16" name="Rectangle 15">
              <a:extLst>
                <a:ext uri="{FF2B5EF4-FFF2-40B4-BE49-F238E27FC236}">
                  <a16:creationId xmlns:a16="http://schemas.microsoft.com/office/drawing/2014/main" id="{1ECF42E7-B9EF-F4D5-F3F5-FFAF8B8BB8FB}"/>
                </a:ext>
              </a:extLst>
            </p:cNvPr>
            <p:cNvSpPr/>
            <p:nvPr/>
          </p:nvSpPr>
          <p:spPr>
            <a:xfrm>
              <a:off x="6076809" y="2527054"/>
              <a:ext cx="705679" cy="427382"/>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11BD48C-F2FE-5910-6F86-F55F4CF967F8}"/>
                </a:ext>
              </a:extLst>
            </p:cNvPr>
            <p:cNvSpPr/>
            <p:nvPr/>
          </p:nvSpPr>
          <p:spPr>
            <a:xfrm>
              <a:off x="4909930" y="3946074"/>
              <a:ext cx="3893140" cy="2410275"/>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9" name="Straight Arrow Connector 18">
              <a:extLst>
                <a:ext uri="{FF2B5EF4-FFF2-40B4-BE49-F238E27FC236}">
                  <a16:creationId xmlns:a16="http://schemas.microsoft.com/office/drawing/2014/main" id="{F8591F9B-3FB2-E123-F3ED-D59F79A904C5}"/>
                </a:ext>
              </a:extLst>
            </p:cNvPr>
            <p:cNvCxnSpPr>
              <a:cxnSpLocks/>
            </p:cNvCxnSpPr>
            <p:nvPr/>
          </p:nvCxnSpPr>
          <p:spPr>
            <a:xfrm flipH="1">
              <a:off x="6271591" y="3011098"/>
              <a:ext cx="158057" cy="821652"/>
            </a:xfrm>
            <a:prstGeom prst="straightConnector1">
              <a:avLst/>
            </a:prstGeom>
            <a:ln w="28575">
              <a:solidFill>
                <a:srgbClr val="FFFF00"/>
              </a:solidFill>
              <a:tailEnd type="triangle"/>
            </a:ln>
          </p:spPr>
          <p:style>
            <a:lnRef idx="2">
              <a:schemeClr val="accent1"/>
            </a:lnRef>
            <a:fillRef idx="0">
              <a:schemeClr val="accent1"/>
            </a:fillRef>
            <a:effectRef idx="1">
              <a:schemeClr val="accent1"/>
            </a:effectRef>
            <a:fontRef idx="minor">
              <a:schemeClr val="tx1"/>
            </a:fontRef>
          </p:style>
        </p:cxnSp>
      </p:grpSp>
      <p:sp>
        <p:nvSpPr>
          <p:cNvPr id="4" name="TextBox 3">
            <a:extLst>
              <a:ext uri="{FF2B5EF4-FFF2-40B4-BE49-F238E27FC236}">
                <a16:creationId xmlns:a16="http://schemas.microsoft.com/office/drawing/2014/main" id="{B405B647-D9A9-B64B-BAD7-857F914DFD05}"/>
              </a:ext>
            </a:extLst>
          </p:cNvPr>
          <p:cNvSpPr txBox="1"/>
          <p:nvPr/>
        </p:nvSpPr>
        <p:spPr>
          <a:xfrm>
            <a:off x="411716" y="966172"/>
            <a:ext cx="3327838" cy="3385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1600" b="1" i="1" dirty="0">
                <a:solidFill>
                  <a:prstClr val="black"/>
                </a:solidFill>
                <a:latin typeface="Arial"/>
              </a:rPr>
              <a:t>S1</a:t>
            </a:r>
            <a:endParaRPr lang="en-GB" sz="1600" b="1" i="1" dirty="0">
              <a:solidFill>
                <a:prstClr val="black"/>
              </a:solidFill>
              <a:latin typeface="Arial"/>
            </a:endParaRPr>
          </a:p>
        </p:txBody>
      </p:sp>
      <p:sp>
        <p:nvSpPr>
          <p:cNvPr id="6" name="TextBox 5">
            <a:extLst>
              <a:ext uri="{FF2B5EF4-FFF2-40B4-BE49-F238E27FC236}">
                <a16:creationId xmlns:a16="http://schemas.microsoft.com/office/drawing/2014/main" id="{873D7A8A-35A6-EB97-D5EC-BEDF907E20D5}"/>
              </a:ext>
            </a:extLst>
          </p:cNvPr>
          <p:cNvSpPr txBox="1"/>
          <p:nvPr/>
        </p:nvSpPr>
        <p:spPr>
          <a:xfrm>
            <a:off x="4572000" y="901986"/>
            <a:ext cx="3327838" cy="3385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1600" b="1" i="1" dirty="0" err="1">
                <a:solidFill>
                  <a:prstClr val="black"/>
                </a:solidFill>
                <a:latin typeface="Arial"/>
              </a:rPr>
              <a:t>Eqv</a:t>
            </a:r>
            <a:r>
              <a:rPr lang="en-US" sz="1600" b="1" i="1" dirty="0">
                <a:solidFill>
                  <a:prstClr val="black"/>
                </a:solidFill>
                <a:latin typeface="Arial"/>
              </a:rPr>
              <a:t> stress</a:t>
            </a:r>
            <a:endParaRPr lang="en-GB" sz="1600" b="1" i="1" dirty="0">
              <a:solidFill>
                <a:prstClr val="black"/>
              </a:solidFill>
              <a:latin typeface="Arial"/>
            </a:endParaRPr>
          </a:p>
        </p:txBody>
      </p:sp>
      <p:grpSp>
        <p:nvGrpSpPr>
          <p:cNvPr id="7" name="Group 6">
            <a:extLst>
              <a:ext uri="{FF2B5EF4-FFF2-40B4-BE49-F238E27FC236}">
                <a16:creationId xmlns:a16="http://schemas.microsoft.com/office/drawing/2014/main" id="{4A57D424-D7C6-44CC-E453-D371307EDD0C}"/>
              </a:ext>
            </a:extLst>
          </p:cNvPr>
          <p:cNvGrpSpPr/>
          <p:nvPr/>
        </p:nvGrpSpPr>
        <p:grpSpPr>
          <a:xfrm>
            <a:off x="4719648" y="1507824"/>
            <a:ext cx="3893140" cy="4877127"/>
            <a:chOff x="4909930" y="1479222"/>
            <a:chExt cx="3893140" cy="4877127"/>
          </a:xfrm>
        </p:grpSpPr>
        <p:pic>
          <p:nvPicPr>
            <p:cNvPr id="8" name="Picture 7">
              <a:extLst>
                <a:ext uri="{FF2B5EF4-FFF2-40B4-BE49-F238E27FC236}">
                  <a16:creationId xmlns:a16="http://schemas.microsoft.com/office/drawing/2014/main" id="{BCB77956-F975-0EA5-17A2-E2223666EEB3}"/>
                </a:ext>
              </a:extLst>
            </p:cNvPr>
            <p:cNvPicPr>
              <a:picLocks noChangeAspect="1"/>
            </p:cNvPicPr>
            <p:nvPr/>
          </p:nvPicPr>
          <p:blipFill>
            <a:blip r:embed="rId4"/>
            <a:srcRect/>
            <a:stretch/>
          </p:blipFill>
          <p:spPr>
            <a:xfrm>
              <a:off x="5007905" y="1479222"/>
              <a:ext cx="3760919" cy="2296780"/>
            </a:xfrm>
            <a:prstGeom prst="rect">
              <a:avLst/>
            </a:prstGeom>
          </p:spPr>
        </p:pic>
        <p:pic>
          <p:nvPicPr>
            <p:cNvPr id="9" name="Picture 8">
              <a:extLst>
                <a:ext uri="{FF2B5EF4-FFF2-40B4-BE49-F238E27FC236}">
                  <a16:creationId xmlns:a16="http://schemas.microsoft.com/office/drawing/2014/main" id="{2261CBB4-B8AB-770C-B7E0-CC951AF25943}"/>
                </a:ext>
              </a:extLst>
            </p:cNvPr>
            <p:cNvPicPr>
              <a:picLocks noChangeAspect="1"/>
            </p:cNvPicPr>
            <p:nvPr/>
          </p:nvPicPr>
          <p:blipFill>
            <a:blip r:embed="rId5"/>
            <a:srcRect/>
            <a:stretch/>
          </p:blipFill>
          <p:spPr>
            <a:xfrm>
              <a:off x="5013220" y="4156491"/>
              <a:ext cx="3686559" cy="1989442"/>
            </a:xfrm>
            <a:prstGeom prst="rect">
              <a:avLst/>
            </a:prstGeom>
          </p:spPr>
        </p:pic>
        <p:sp>
          <p:nvSpPr>
            <p:cNvPr id="10" name="Rectangle 9">
              <a:extLst>
                <a:ext uri="{FF2B5EF4-FFF2-40B4-BE49-F238E27FC236}">
                  <a16:creationId xmlns:a16="http://schemas.microsoft.com/office/drawing/2014/main" id="{EC93DB87-BE57-E02A-9228-56A15112284D}"/>
                </a:ext>
              </a:extLst>
            </p:cNvPr>
            <p:cNvSpPr/>
            <p:nvPr/>
          </p:nvSpPr>
          <p:spPr>
            <a:xfrm>
              <a:off x="7140296" y="2313363"/>
              <a:ext cx="705679" cy="427382"/>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13B8178C-D87A-3E83-DB4E-5713081E2F56}"/>
                </a:ext>
              </a:extLst>
            </p:cNvPr>
            <p:cNvSpPr/>
            <p:nvPr/>
          </p:nvSpPr>
          <p:spPr>
            <a:xfrm>
              <a:off x="4909930" y="3946074"/>
              <a:ext cx="3893140" cy="2410275"/>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5" name="Straight Arrow Connector 14">
              <a:extLst>
                <a:ext uri="{FF2B5EF4-FFF2-40B4-BE49-F238E27FC236}">
                  <a16:creationId xmlns:a16="http://schemas.microsoft.com/office/drawing/2014/main" id="{39CD2BCA-FB50-B1A6-5DAC-214642FB9752}"/>
                </a:ext>
              </a:extLst>
            </p:cNvPr>
            <p:cNvCxnSpPr>
              <a:cxnSpLocks/>
            </p:cNvCxnSpPr>
            <p:nvPr/>
          </p:nvCxnSpPr>
          <p:spPr>
            <a:xfrm flipH="1">
              <a:off x="6271591" y="2740745"/>
              <a:ext cx="736171" cy="1092005"/>
            </a:xfrm>
            <a:prstGeom prst="straightConnector1">
              <a:avLst/>
            </a:prstGeom>
            <a:ln w="28575">
              <a:solidFill>
                <a:srgbClr val="FFFF00"/>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1044062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D6C1E-EBBE-4D12-806C-BE65395B5540}"/>
              </a:ext>
            </a:extLst>
          </p:cNvPr>
          <p:cNvSpPr>
            <a:spLocks noGrp="1"/>
          </p:cNvSpPr>
          <p:nvPr>
            <p:ph type="title"/>
          </p:nvPr>
        </p:nvSpPr>
        <p:spPr/>
        <p:txBody>
          <a:bodyPr/>
          <a:lstStyle/>
          <a:p>
            <a:r>
              <a:rPr lang="en-US" dirty="0"/>
              <a:t>MQXFA results at cold</a:t>
            </a:r>
            <a:endParaRPr lang="en-GB" dirty="0"/>
          </a:p>
        </p:txBody>
      </p:sp>
      <p:sp>
        <p:nvSpPr>
          <p:cNvPr id="5" name="Slide Number Placeholder 4">
            <a:extLst>
              <a:ext uri="{FF2B5EF4-FFF2-40B4-BE49-F238E27FC236}">
                <a16:creationId xmlns:a16="http://schemas.microsoft.com/office/drawing/2014/main" id="{4F44CDDE-EDD5-428B-A7C3-BB7CE155C621}"/>
              </a:ext>
            </a:extLst>
          </p:cNvPr>
          <p:cNvSpPr>
            <a:spLocks noGrp="1"/>
          </p:cNvSpPr>
          <p:nvPr>
            <p:ph type="sldNum" sz="quarter" idx="12"/>
          </p:nvPr>
        </p:nvSpPr>
        <p:spPr/>
        <p:txBody>
          <a:bodyPr/>
          <a:lstStyle/>
          <a:p>
            <a:fld id="{BFDCA1C4-9514-7B4F-976F-D92F7E296653}" type="slidenum">
              <a:rPr lang="fr-FR" smtClean="0"/>
              <a:pPr/>
              <a:t>26</a:t>
            </a:fld>
            <a:endParaRPr lang="fr-FR"/>
          </a:p>
        </p:txBody>
      </p:sp>
      <p:grpSp>
        <p:nvGrpSpPr>
          <p:cNvPr id="3" name="Group 2">
            <a:extLst>
              <a:ext uri="{FF2B5EF4-FFF2-40B4-BE49-F238E27FC236}">
                <a16:creationId xmlns:a16="http://schemas.microsoft.com/office/drawing/2014/main" id="{90F99159-CA5B-1D71-2821-0197EAB746C5}"/>
              </a:ext>
            </a:extLst>
          </p:cNvPr>
          <p:cNvGrpSpPr/>
          <p:nvPr/>
        </p:nvGrpSpPr>
        <p:grpSpPr>
          <a:xfrm>
            <a:off x="97200" y="1470644"/>
            <a:ext cx="3956870" cy="4914307"/>
            <a:chOff x="4909930" y="1442042"/>
            <a:chExt cx="3956870" cy="4914307"/>
          </a:xfrm>
        </p:grpSpPr>
        <p:pic>
          <p:nvPicPr>
            <p:cNvPr id="4" name="Picture 3">
              <a:extLst>
                <a:ext uri="{FF2B5EF4-FFF2-40B4-BE49-F238E27FC236}">
                  <a16:creationId xmlns:a16="http://schemas.microsoft.com/office/drawing/2014/main" id="{616E52C4-D16C-C108-6629-B906EA875DF8}"/>
                </a:ext>
              </a:extLst>
            </p:cNvPr>
            <p:cNvPicPr>
              <a:picLocks noChangeAspect="1"/>
            </p:cNvPicPr>
            <p:nvPr/>
          </p:nvPicPr>
          <p:blipFill>
            <a:blip r:embed="rId2"/>
            <a:srcRect/>
            <a:stretch/>
          </p:blipFill>
          <p:spPr>
            <a:xfrm>
              <a:off x="4909930" y="1442042"/>
              <a:ext cx="3956870" cy="2371139"/>
            </a:xfrm>
            <a:prstGeom prst="rect">
              <a:avLst/>
            </a:prstGeom>
          </p:spPr>
        </p:pic>
        <p:pic>
          <p:nvPicPr>
            <p:cNvPr id="6" name="Picture 5">
              <a:extLst>
                <a:ext uri="{FF2B5EF4-FFF2-40B4-BE49-F238E27FC236}">
                  <a16:creationId xmlns:a16="http://schemas.microsoft.com/office/drawing/2014/main" id="{525663B7-E9A7-2568-9AC8-A8CDE5E6B2D3}"/>
                </a:ext>
              </a:extLst>
            </p:cNvPr>
            <p:cNvPicPr>
              <a:picLocks noChangeAspect="1"/>
            </p:cNvPicPr>
            <p:nvPr/>
          </p:nvPicPr>
          <p:blipFill>
            <a:blip r:embed="rId3"/>
            <a:srcRect/>
            <a:stretch/>
          </p:blipFill>
          <p:spPr>
            <a:xfrm>
              <a:off x="4909930" y="4049162"/>
              <a:ext cx="3893140" cy="2204101"/>
            </a:xfrm>
            <a:prstGeom prst="rect">
              <a:avLst/>
            </a:prstGeom>
          </p:spPr>
        </p:pic>
        <p:sp>
          <p:nvSpPr>
            <p:cNvPr id="7" name="Rectangle 6">
              <a:extLst>
                <a:ext uri="{FF2B5EF4-FFF2-40B4-BE49-F238E27FC236}">
                  <a16:creationId xmlns:a16="http://schemas.microsoft.com/office/drawing/2014/main" id="{A22FCA45-08DA-4A92-6908-C63E3B8F390B}"/>
                </a:ext>
              </a:extLst>
            </p:cNvPr>
            <p:cNvSpPr/>
            <p:nvPr/>
          </p:nvSpPr>
          <p:spPr>
            <a:xfrm>
              <a:off x="6271591" y="2595916"/>
              <a:ext cx="705679" cy="427382"/>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42069F36-424D-9A71-D538-3F74558FE061}"/>
                </a:ext>
              </a:extLst>
            </p:cNvPr>
            <p:cNvSpPr/>
            <p:nvPr/>
          </p:nvSpPr>
          <p:spPr>
            <a:xfrm>
              <a:off x="4909930" y="3946074"/>
              <a:ext cx="3893140" cy="2410275"/>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1" name="Straight Arrow Connector 10">
              <a:extLst>
                <a:ext uri="{FF2B5EF4-FFF2-40B4-BE49-F238E27FC236}">
                  <a16:creationId xmlns:a16="http://schemas.microsoft.com/office/drawing/2014/main" id="{54429DCA-8B6D-4583-FDA0-8018DE984666}"/>
                </a:ext>
              </a:extLst>
            </p:cNvPr>
            <p:cNvCxnSpPr>
              <a:cxnSpLocks/>
            </p:cNvCxnSpPr>
            <p:nvPr/>
          </p:nvCxnSpPr>
          <p:spPr>
            <a:xfrm flipH="1">
              <a:off x="6271591" y="2955916"/>
              <a:ext cx="238539" cy="876834"/>
            </a:xfrm>
            <a:prstGeom prst="straightConnector1">
              <a:avLst/>
            </a:prstGeom>
            <a:ln w="28575">
              <a:solidFill>
                <a:srgbClr val="FFFF00"/>
              </a:solidFill>
              <a:tailEnd type="triangle"/>
            </a:ln>
          </p:spPr>
          <p:style>
            <a:lnRef idx="2">
              <a:schemeClr val="accent1"/>
            </a:lnRef>
            <a:fillRef idx="0">
              <a:schemeClr val="accent1"/>
            </a:fillRef>
            <a:effectRef idx="1">
              <a:schemeClr val="accent1"/>
            </a:effectRef>
            <a:fontRef idx="minor">
              <a:schemeClr val="tx1"/>
            </a:fontRef>
          </p:style>
        </p:cxnSp>
      </p:grpSp>
      <p:sp>
        <p:nvSpPr>
          <p:cNvPr id="20" name="TextBox 19">
            <a:extLst>
              <a:ext uri="{FF2B5EF4-FFF2-40B4-BE49-F238E27FC236}">
                <a16:creationId xmlns:a16="http://schemas.microsoft.com/office/drawing/2014/main" id="{6A9154F4-7C93-DBBD-756B-61B08C72101B}"/>
              </a:ext>
            </a:extLst>
          </p:cNvPr>
          <p:cNvSpPr txBox="1"/>
          <p:nvPr/>
        </p:nvSpPr>
        <p:spPr>
          <a:xfrm>
            <a:off x="411716" y="966172"/>
            <a:ext cx="3327838" cy="3385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1600" b="1" i="1" dirty="0">
                <a:solidFill>
                  <a:prstClr val="black"/>
                </a:solidFill>
                <a:latin typeface="Arial"/>
              </a:rPr>
              <a:t>S1</a:t>
            </a:r>
            <a:endParaRPr lang="en-GB" sz="1600" b="1" i="1" dirty="0">
              <a:solidFill>
                <a:prstClr val="black"/>
              </a:solidFill>
              <a:latin typeface="Arial"/>
            </a:endParaRPr>
          </a:p>
        </p:txBody>
      </p:sp>
      <p:sp>
        <p:nvSpPr>
          <p:cNvPr id="21" name="TextBox 20">
            <a:extLst>
              <a:ext uri="{FF2B5EF4-FFF2-40B4-BE49-F238E27FC236}">
                <a16:creationId xmlns:a16="http://schemas.microsoft.com/office/drawing/2014/main" id="{93349A40-D55D-09F4-E59C-921428DC29E3}"/>
              </a:ext>
            </a:extLst>
          </p:cNvPr>
          <p:cNvSpPr txBox="1"/>
          <p:nvPr/>
        </p:nvSpPr>
        <p:spPr>
          <a:xfrm>
            <a:off x="4572000" y="901986"/>
            <a:ext cx="3327838" cy="3385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1600" b="1" i="1" dirty="0" err="1">
                <a:solidFill>
                  <a:prstClr val="black"/>
                </a:solidFill>
                <a:latin typeface="Arial"/>
              </a:rPr>
              <a:t>Eqv</a:t>
            </a:r>
            <a:r>
              <a:rPr lang="en-US" sz="1600" b="1" i="1" dirty="0">
                <a:solidFill>
                  <a:prstClr val="black"/>
                </a:solidFill>
                <a:latin typeface="Arial"/>
              </a:rPr>
              <a:t> stress</a:t>
            </a:r>
            <a:endParaRPr lang="en-GB" sz="1600" b="1" i="1" dirty="0">
              <a:solidFill>
                <a:prstClr val="black"/>
              </a:solidFill>
              <a:latin typeface="Arial"/>
            </a:endParaRPr>
          </a:p>
        </p:txBody>
      </p:sp>
      <p:grpSp>
        <p:nvGrpSpPr>
          <p:cNvPr id="22" name="Group 21">
            <a:extLst>
              <a:ext uri="{FF2B5EF4-FFF2-40B4-BE49-F238E27FC236}">
                <a16:creationId xmlns:a16="http://schemas.microsoft.com/office/drawing/2014/main" id="{8028AD3E-E797-BF7E-136A-7880F1C4658E}"/>
              </a:ext>
            </a:extLst>
          </p:cNvPr>
          <p:cNvGrpSpPr/>
          <p:nvPr/>
        </p:nvGrpSpPr>
        <p:grpSpPr>
          <a:xfrm>
            <a:off x="4564252" y="1470644"/>
            <a:ext cx="3893140" cy="4877127"/>
            <a:chOff x="4909930" y="1479222"/>
            <a:chExt cx="3893140" cy="4877127"/>
          </a:xfrm>
        </p:grpSpPr>
        <p:pic>
          <p:nvPicPr>
            <p:cNvPr id="23" name="Picture 22">
              <a:extLst>
                <a:ext uri="{FF2B5EF4-FFF2-40B4-BE49-F238E27FC236}">
                  <a16:creationId xmlns:a16="http://schemas.microsoft.com/office/drawing/2014/main" id="{29B5EB7B-FC3B-AA0F-CDF9-B8A1A8F1060F}"/>
                </a:ext>
              </a:extLst>
            </p:cNvPr>
            <p:cNvPicPr>
              <a:picLocks noChangeAspect="1"/>
            </p:cNvPicPr>
            <p:nvPr/>
          </p:nvPicPr>
          <p:blipFill>
            <a:blip r:embed="rId4"/>
            <a:srcRect/>
            <a:stretch/>
          </p:blipFill>
          <p:spPr>
            <a:xfrm>
              <a:off x="5007905" y="1479222"/>
              <a:ext cx="3760919" cy="2296780"/>
            </a:xfrm>
            <a:prstGeom prst="rect">
              <a:avLst/>
            </a:prstGeom>
          </p:spPr>
        </p:pic>
        <p:pic>
          <p:nvPicPr>
            <p:cNvPr id="24" name="Picture 23">
              <a:extLst>
                <a:ext uri="{FF2B5EF4-FFF2-40B4-BE49-F238E27FC236}">
                  <a16:creationId xmlns:a16="http://schemas.microsoft.com/office/drawing/2014/main" id="{C855E78D-9D16-596F-3743-E2D89A787747}"/>
                </a:ext>
              </a:extLst>
            </p:cNvPr>
            <p:cNvPicPr>
              <a:picLocks noChangeAspect="1"/>
            </p:cNvPicPr>
            <p:nvPr/>
          </p:nvPicPr>
          <p:blipFill>
            <a:blip r:embed="rId5"/>
            <a:srcRect/>
            <a:stretch/>
          </p:blipFill>
          <p:spPr>
            <a:xfrm>
              <a:off x="5013220" y="4156491"/>
              <a:ext cx="3686559" cy="1989442"/>
            </a:xfrm>
            <a:prstGeom prst="rect">
              <a:avLst/>
            </a:prstGeom>
          </p:spPr>
        </p:pic>
        <p:sp>
          <p:nvSpPr>
            <p:cNvPr id="25" name="Rectangle 24">
              <a:extLst>
                <a:ext uri="{FF2B5EF4-FFF2-40B4-BE49-F238E27FC236}">
                  <a16:creationId xmlns:a16="http://schemas.microsoft.com/office/drawing/2014/main" id="{5562E4BF-23F8-1662-C8E4-24BE7679E65E}"/>
                </a:ext>
              </a:extLst>
            </p:cNvPr>
            <p:cNvSpPr/>
            <p:nvPr/>
          </p:nvSpPr>
          <p:spPr>
            <a:xfrm>
              <a:off x="7140296" y="2313363"/>
              <a:ext cx="705679" cy="427382"/>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E0C1B08A-B218-3DC7-44D3-B15789288898}"/>
                </a:ext>
              </a:extLst>
            </p:cNvPr>
            <p:cNvSpPr/>
            <p:nvPr/>
          </p:nvSpPr>
          <p:spPr>
            <a:xfrm>
              <a:off x="4909930" y="3946074"/>
              <a:ext cx="3893140" cy="2410275"/>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7" name="Straight Arrow Connector 26">
              <a:extLst>
                <a:ext uri="{FF2B5EF4-FFF2-40B4-BE49-F238E27FC236}">
                  <a16:creationId xmlns:a16="http://schemas.microsoft.com/office/drawing/2014/main" id="{27B487FA-6115-D603-6131-718DC6FFD359}"/>
                </a:ext>
              </a:extLst>
            </p:cNvPr>
            <p:cNvCxnSpPr>
              <a:cxnSpLocks/>
            </p:cNvCxnSpPr>
            <p:nvPr/>
          </p:nvCxnSpPr>
          <p:spPr>
            <a:xfrm flipH="1">
              <a:off x="6271591" y="2740745"/>
              <a:ext cx="736171" cy="1092005"/>
            </a:xfrm>
            <a:prstGeom prst="straightConnector1">
              <a:avLst/>
            </a:prstGeom>
            <a:ln w="28575">
              <a:solidFill>
                <a:srgbClr val="FFFF00"/>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3252305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6C250-4DE9-A2CD-44C5-32705B05E4CA}"/>
              </a:ext>
            </a:extLst>
          </p:cNvPr>
          <p:cNvSpPr>
            <a:spLocks noGrp="1"/>
          </p:cNvSpPr>
          <p:nvPr>
            <p:ph type="title"/>
          </p:nvPr>
        </p:nvSpPr>
        <p:spPr/>
        <p:txBody>
          <a:bodyPr/>
          <a:lstStyle/>
          <a:p>
            <a:r>
              <a:rPr lang="en-US" dirty="0"/>
              <a:t>One cold mass, two fixed points…</a:t>
            </a:r>
            <a:endParaRPr lang="en-GB" dirty="0"/>
          </a:p>
        </p:txBody>
      </p:sp>
      <p:sp>
        <p:nvSpPr>
          <p:cNvPr id="3" name="Content Placeholder 2">
            <a:extLst>
              <a:ext uri="{FF2B5EF4-FFF2-40B4-BE49-F238E27FC236}">
                <a16:creationId xmlns:a16="http://schemas.microsoft.com/office/drawing/2014/main" id="{0A14F68F-0533-2FCD-8F4A-EE3263950B05}"/>
              </a:ext>
            </a:extLst>
          </p:cNvPr>
          <p:cNvSpPr>
            <a:spLocks noGrp="1"/>
          </p:cNvSpPr>
          <p:nvPr>
            <p:ph idx="1"/>
          </p:nvPr>
        </p:nvSpPr>
        <p:spPr>
          <a:xfrm>
            <a:off x="528329" y="1168218"/>
            <a:ext cx="5071623" cy="1508760"/>
          </a:xfrm>
        </p:spPr>
        <p:txBody>
          <a:bodyPr>
            <a:normAutofit/>
          </a:bodyPr>
          <a:lstStyle/>
          <a:p>
            <a:r>
              <a:rPr lang="en-GB" sz="1200" dirty="0"/>
              <a:t>A drawback with respect to MQXFB is that we will have two fixed points, the stainless steel will try to move the two magnets towards the middle, everything should move with the SS dl/L so should be ok, but we can have some ‘additional’ force in the pin… (4.792 m * 3 mm/m = 14.4 mm; measured shrinkage 17 mm (i.e., dl/l = 3.55 mm/m)</a:t>
            </a:r>
          </a:p>
          <a:p>
            <a:r>
              <a:rPr lang="en-GB" sz="1200" dirty="0"/>
              <a:t>Nevertheless, AUP is having two fixed points, one per magnet, so it should not be critical </a:t>
            </a:r>
          </a:p>
        </p:txBody>
      </p:sp>
      <p:sp>
        <p:nvSpPr>
          <p:cNvPr id="4" name="Footer Placeholder 3">
            <a:extLst>
              <a:ext uri="{FF2B5EF4-FFF2-40B4-BE49-F238E27FC236}">
                <a16:creationId xmlns:a16="http://schemas.microsoft.com/office/drawing/2014/main" id="{7DCDB5D1-D232-B0C4-67C6-AA2061F5AB51}"/>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3568E5A1-B035-1EC5-575B-469AA1376704}"/>
              </a:ext>
            </a:extLst>
          </p:cNvPr>
          <p:cNvSpPr>
            <a:spLocks noGrp="1"/>
          </p:cNvSpPr>
          <p:nvPr>
            <p:ph type="sldNum" sz="quarter" idx="12"/>
          </p:nvPr>
        </p:nvSpPr>
        <p:spPr/>
        <p:txBody>
          <a:bodyPr/>
          <a:lstStyle/>
          <a:p>
            <a:fld id="{BFDCA1C4-9514-7B4F-976F-D92F7E296653}" type="slidenum">
              <a:rPr lang="fr-FR" smtClean="0"/>
              <a:pPr/>
              <a:t>27</a:t>
            </a:fld>
            <a:endParaRPr lang="fr-FR"/>
          </a:p>
        </p:txBody>
      </p:sp>
      <p:graphicFrame>
        <p:nvGraphicFramePr>
          <p:cNvPr id="7" name="Table 6">
            <a:extLst>
              <a:ext uri="{FF2B5EF4-FFF2-40B4-BE49-F238E27FC236}">
                <a16:creationId xmlns:a16="http://schemas.microsoft.com/office/drawing/2014/main" id="{82FA11B7-73B3-C262-1325-67B19E2F5DEA}"/>
              </a:ext>
            </a:extLst>
          </p:cNvPr>
          <p:cNvGraphicFramePr>
            <a:graphicFrameLocks noGrp="1"/>
          </p:cNvGraphicFramePr>
          <p:nvPr>
            <p:extLst>
              <p:ext uri="{D42A27DB-BD31-4B8C-83A1-F6EECF244321}">
                <p14:modId xmlns:p14="http://schemas.microsoft.com/office/powerpoint/2010/main" val="1970296945"/>
              </p:ext>
            </p:extLst>
          </p:nvPr>
        </p:nvGraphicFramePr>
        <p:xfrm>
          <a:off x="4547307" y="3903435"/>
          <a:ext cx="4091940" cy="2484120"/>
        </p:xfrm>
        <a:graphic>
          <a:graphicData uri="http://schemas.openxmlformats.org/drawingml/2006/table">
            <a:tbl>
              <a:tblPr firstRow="1" bandRow="1">
                <a:tableStyleId>{5C22544A-7EE6-4342-B048-85BDC9FD1C3A}</a:tableStyleId>
              </a:tblPr>
              <a:tblGrid>
                <a:gridCol w="2202180">
                  <a:extLst>
                    <a:ext uri="{9D8B030D-6E8A-4147-A177-3AD203B41FA5}">
                      <a16:colId xmlns:a16="http://schemas.microsoft.com/office/drawing/2014/main" val="3278360051"/>
                    </a:ext>
                  </a:extLst>
                </a:gridCol>
                <a:gridCol w="944880">
                  <a:extLst>
                    <a:ext uri="{9D8B030D-6E8A-4147-A177-3AD203B41FA5}">
                      <a16:colId xmlns:a16="http://schemas.microsoft.com/office/drawing/2014/main" val="3852997831"/>
                    </a:ext>
                  </a:extLst>
                </a:gridCol>
                <a:gridCol w="944880">
                  <a:extLst>
                    <a:ext uri="{9D8B030D-6E8A-4147-A177-3AD203B41FA5}">
                      <a16:colId xmlns:a16="http://schemas.microsoft.com/office/drawing/2014/main" val="1969761103"/>
                    </a:ext>
                  </a:extLst>
                </a:gridCol>
              </a:tblGrid>
              <a:tr h="370840">
                <a:tc>
                  <a:txBody>
                    <a:bodyPr/>
                    <a:lstStyle/>
                    <a:p>
                      <a:pPr algn="ctr"/>
                      <a:endParaRPr lang="en-GB" dirty="0"/>
                    </a:p>
                  </a:txBody>
                  <a:tcPr/>
                </a:tc>
                <a:tc>
                  <a:txBody>
                    <a:bodyPr/>
                    <a:lstStyle/>
                    <a:p>
                      <a:pPr algn="ctr"/>
                      <a:r>
                        <a:rPr lang="en-US" dirty="0"/>
                        <a:t>Warm</a:t>
                      </a:r>
                      <a:endParaRPr lang="en-GB" dirty="0"/>
                    </a:p>
                  </a:txBody>
                  <a:tcPr/>
                </a:tc>
                <a:tc>
                  <a:txBody>
                    <a:bodyPr/>
                    <a:lstStyle/>
                    <a:p>
                      <a:pPr algn="ctr"/>
                      <a:r>
                        <a:rPr lang="en-US" dirty="0"/>
                        <a:t>Cold, I</a:t>
                      </a:r>
                      <a:r>
                        <a:rPr lang="en-US" baseline="-25000" dirty="0"/>
                        <a:t>nom</a:t>
                      </a:r>
                      <a:endParaRPr lang="en-GB" baseline="-25000" dirty="0"/>
                    </a:p>
                  </a:txBody>
                  <a:tcPr/>
                </a:tc>
                <a:extLst>
                  <a:ext uri="{0D108BD9-81ED-4DB2-BD59-A6C34878D82A}">
                    <a16:rowId xmlns:a16="http://schemas.microsoft.com/office/drawing/2014/main" val="1031498607"/>
                  </a:ext>
                </a:extLst>
              </a:tr>
              <a:tr h="370840">
                <a:tc>
                  <a:txBody>
                    <a:bodyPr/>
                    <a:lstStyle/>
                    <a:p>
                      <a:pPr algn="ctr"/>
                      <a:r>
                        <a:rPr lang="en-US" dirty="0"/>
                        <a:t>CM01 (A04/A03)</a:t>
                      </a:r>
                      <a:endParaRPr lang="en-GB" dirty="0"/>
                    </a:p>
                  </a:txBody>
                  <a:tcPr/>
                </a:tc>
                <a:tc>
                  <a:txBody>
                    <a:bodyPr/>
                    <a:lstStyle/>
                    <a:p>
                      <a:pPr algn="ctr"/>
                      <a:r>
                        <a:rPr lang="en-US" dirty="0"/>
                        <a:t>4.7895</a:t>
                      </a:r>
                      <a:endParaRPr lang="en-GB" dirty="0"/>
                    </a:p>
                  </a:txBody>
                  <a:tcPr/>
                </a:tc>
                <a:tc>
                  <a:txBody>
                    <a:bodyPr/>
                    <a:lstStyle/>
                    <a:p>
                      <a:pPr algn="ctr"/>
                      <a:r>
                        <a:rPr lang="en-US" dirty="0"/>
                        <a:t>4.7721</a:t>
                      </a:r>
                      <a:endParaRPr lang="en-GB" dirty="0"/>
                    </a:p>
                  </a:txBody>
                  <a:tcPr/>
                </a:tc>
                <a:extLst>
                  <a:ext uri="{0D108BD9-81ED-4DB2-BD59-A6C34878D82A}">
                    <a16:rowId xmlns:a16="http://schemas.microsoft.com/office/drawing/2014/main" val="3812443454"/>
                  </a:ext>
                </a:extLst>
              </a:tr>
              <a:tr h="370840">
                <a:tc>
                  <a:txBody>
                    <a:bodyPr/>
                    <a:lstStyle/>
                    <a:p>
                      <a:pPr algn="ctr"/>
                      <a:r>
                        <a:rPr lang="en-US" dirty="0"/>
                        <a:t>CM02 (A05/A06)</a:t>
                      </a:r>
                      <a:endParaRPr lang="en-GB" dirty="0"/>
                    </a:p>
                  </a:txBody>
                  <a:tcPr/>
                </a:tc>
                <a:tc>
                  <a:txBody>
                    <a:bodyPr/>
                    <a:lstStyle/>
                    <a:p>
                      <a:pPr algn="ctr"/>
                      <a:r>
                        <a:rPr lang="en-US" dirty="0"/>
                        <a:t>4.7930</a:t>
                      </a:r>
                      <a:endParaRPr lang="en-GB" dirty="0"/>
                    </a:p>
                  </a:txBody>
                  <a:tcPr/>
                </a:tc>
                <a:tc>
                  <a:txBody>
                    <a:bodyPr/>
                    <a:lstStyle/>
                    <a:p>
                      <a:pPr algn="ctr"/>
                      <a:r>
                        <a:rPr lang="en-US" dirty="0"/>
                        <a:t>4.776</a:t>
                      </a:r>
                      <a:endParaRPr lang="en-GB" dirty="0"/>
                    </a:p>
                  </a:txBody>
                  <a:tcPr/>
                </a:tc>
                <a:extLst>
                  <a:ext uri="{0D108BD9-81ED-4DB2-BD59-A6C34878D82A}">
                    <a16:rowId xmlns:a16="http://schemas.microsoft.com/office/drawing/2014/main" val="3805526304"/>
                  </a:ext>
                </a:extLst>
              </a:tr>
              <a:tr h="370840">
                <a:tc>
                  <a:txBody>
                    <a:bodyPr/>
                    <a:lstStyle/>
                    <a:p>
                      <a:pPr algn="ctr"/>
                      <a:r>
                        <a:rPr lang="en-US" dirty="0"/>
                        <a:t>CM03 (A11/A10)</a:t>
                      </a:r>
                      <a:endParaRPr lang="en-GB" dirty="0"/>
                    </a:p>
                  </a:txBody>
                  <a:tcPr/>
                </a:tc>
                <a:tc>
                  <a:txBody>
                    <a:bodyPr/>
                    <a:lstStyle/>
                    <a:p>
                      <a:pPr algn="ctr"/>
                      <a:r>
                        <a:rPr lang="en-US" sz="1800" kern="1200" dirty="0">
                          <a:solidFill>
                            <a:schemeClr val="dk1"/>
                          </a:solidFill>
                          <a:effectLst/>
                          <a:latin typeface="+mn-lt"/>
                          <a:ea typeface="+mn-ea"/>
                          <a:cs typeface="+mn-cs"/>
                        </a:rPr>
                        <a:t>4.7933</a:t>
                      </a:r>
                      <a:endParaRPr lang="en-GB" dirty="0"/>
                    </a:p>
                  </a:txBody>
                  <a:tcPr/>
                </a:tc>
                <a:tc>
                  <a:txBody>
                    <a:bodyPr/>
                    <a:lstStyle/>
                    <a:p>
                      <a:pPr algn="ctr"/>
                      <a:endParaRPr lang="en-GB" dirty="0"/>
                    </a:p>
                  </a:txBody>
                  <a:tcPr/>
                </a:tc>
                <a:extLst>
                  <a:ext uri="{0D108BD9-81ED-4DB2-BD59-A6C34878D82A}">
                    <a16:rowId xmlns:a16="http://schemas.microsoft.com/office/drawing/2014/main" val="2672929539"/>
                  </a:ext>
                </a:extLst>
              </a:tr>
              <a:tr h="185420">
                <a:tc>
                  <a:txBody>
                    <a:bodyPr/>
                    <a:lstStyle/>
                    <a:p>
                      <a:pPr algn="ctr"/>
                      <a:r>
                        <a:rPr lang="en-US" dirty="0"/>
                        <a:t>CM04 (A14b/A08b)</a:t>
                      </a:r>
                      <a:endParaRPr lang="en-GB" dirty="0"/>
                    </a:p>
                  </a:txBody>
                  <a:tcPr/>
                </a:tc>
                <a:tc>
                  <a:txBody>
                    <a:bodyPr/>
                    <a:lstStyle/>
                    <a:p>
                      <a:pPr algn="ctr"/>
                      <a:r>
                        <a:rPr lang="en-US" sz="1800" kern="1200" dirty="0">
                          <a:solidFill>
                            <a:schemeClr val="dk1"/>
                          </a:solidFill>
                          <a:effectLst/>
                          <a:latin typeface="+mn-lt"/>
                          <a:ea typeface="+mn-ea"/>
                          <a:cs typeface="+mn-cs"/>
                        </a:rPr>
                        <a:t>4.7928</a:t>
                      </a:r>
                      <a:endParaRPr lang="en-GB" dirty="0"/>
                    </a:p>
                  </a:txBody>
                  <a:tcPr/>
                </a:tc>
                <a:tc>
                  <a:txBody>
                    <a:bodyPr/>
                    <a:lstStyle/>
                    <a:p>
                      <a:pPr algn="ctr"/>
                      <a:endParaRPr lang="en-GB" dirty="0"/>
                    </a:p>
                  </a:txBody>
                  <a:tcPr/>
                </a:tc>
                <a:extLst>
                  <a:ext uri="{0D108BD9-81ED-4DB2-BD59-A6C34878D82A}">
                    <a16:rowId xmlns:a16="http://schemas.microsoft.com/office/drawing/2014/main" val="3829592170"/>
                  </a:ext>
                </a:extLst>
              </a:tr>
              <a:tr h="18542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t>CM05 (A15/A07b)</a:t>
                      </a:r>
                      <a:endParaRPr lang="en-GB" dirty="0"/>
                    </a:p>
                  </a:txBody>
                  <a:tcPr/>
                </a:tc>
                <a:tc>
                  <a:txBody>
                    <a:bodyPr/>
                    <a:lstStyle/>
                    <a:p>
                      <a:pPr algn="ctr"/>
                      <a:r>
                        <a:rPr lang="en-US" dirty="0"/>
                        <a:t>4.7895</a:t>
                      </a:r>
                      <a:endParaRPr lang="en-GB" dirty="0"/>
                    </a:p>
                  </a:txBody>
                  <a:tcPr/>
                </a:tc>
                <a:tc>
                  <a:txBody>
                    <a:bodyPr/>
                    <a:lstStyle/>
                    <a:p>
                      <a:pPr algn="ctr"/>
                      <a:endParaRPr lang="en-GB" dirty="0"/>
                    </a:p>
                  </a:txBody>
                  <a:tcPr/>
                </a:tc>
                <a:extLst>
                  <a:ext uri="{0D108BD9-81ED-4DB2-BD59-A6C34878D82A}">
                    <a16:rowId xmlns:a16="http://schemas.microsoft.com/office/drawing/2014/main" val="1449944016"/>
                  </a:ext>
                </a:extLst>
              </a:tr>
            </a:tbl>
          </a:graphicData>
        </a:graphic>
      </p:graphicFrame>
      <p:pic>
        <p:nvPicPr>
          <p:cNvPr id="8" name="Picture 7">
            <a:extLst>
              <a:ext uri="{FF2B5EF4-FFF2-40B4-BE49-F238E27FC236}">
                <a16:creationId xmlns:a16="http://schemas.microsoft.com/office/drawing/2014/main" id="{0559B64E-897B-93DA-0BCE-A7C11EADCB1A}"/>
              </a:ext>
            </a:extLst>
          </p:cNvPr>
          <p:cNvPicPr>
            <a:picLocks noChangeAspect="1"/>
          </p:cNvPicPr>
          <p:nvPr/>
        </p:nvPicPr>
        <p:blipFill>
          <a:blip r:embed="rId2"/>
          <a:srcRect l="26601" t="31147" r="42222" b="19515"/>
          <a:stretch/>
        </p:blipFill>
        <p:spPr>
          <a:xfrm>
            <a:off x="5599953" y="1278965"/>
            <a:ext cx="2850776" cy="1888565"/>
          </a:xfrm>
          <a:prstGeom prst="rect">
            <a:avLst/>
          </a:prstGeom>
        </p:spPr>
      </p:pic>
      <p:sp>
        <p:nvSpPr>
          <p:cNvPr id="9" name="TextBox 8">
            <a:extLst>
              <a:ext uri="{FF2B5EF4-FFF2-40B4-BE49-F238E27FC236}">
                <a16:creationId xmlns:a16="http://schemas.microsoft.com/office/drawing/2014/main" id="{581234B2-2D05-CDCA-A329-0F42A6EDD4A1}"/>
              </a:ext>
            </a:extLst>
          </p:cNvPr>
          <p:cNvSpPr txBox="1"/>
          <p:nvPr/>
        </p:nvSpPr>
        <p:spPr>
          <a:xfrm>
            <a:off x="4996790" y="3538876"/>
            <a:ext cx="3288080" cy="369332"/>
          </a:xfrm>
          <a:prstGeom prst="rect">
            <a:avLst/>
          </a:prstGeom>
          <a:noFill/>
        </p:spPr>
        <p:txBody>
          <a:bodyPr wrap="none" rtlCol="0">
            <a:spAutoFit/>
          </a:bodyPr>
          <a:lstStyle/>
          <a:p>
            <a:r>
              <a:rPr lang="en-US" dirty="0"/>
              <a:t>Magnetic center separation, m</a:t>
            </a:r>
            <a:endParaRPr lang="en-GB" dirty="0"/>
          </a:p>
        </p:txBody>
      </p:sp>
      <p:pic>
        <p:nvPicPr>
          <p:cNvPr id="10" name="Picture 9">
            <a:extLst>
              <a:ext uri="{FF2B5EF4-FFF2-40B4-BE49-F238E27FC236}">
                <a16:creationId xmlns:a16="http://schemas.microsoft.com/office/drawing/2014/main" id="{1FC1AFBF-A1BA-140C-3EF9-B746ACD6540B}"/>
              </a:ext>
            </a:extLst>
          </p:cNvPr>
          <p:cNvPicPr>
            <a:picLocks noChangeAspect="1"/>
          </p:cNvPicPr>
          <p:nvPr/>
        </p:nvPicPr>
        <p:blipFill>
          <a:blip r:embed="rId3"/>
          <a:srcRect l="38758" t="20338" r="39917" b="14565"/>
          <a:stretch/>
        </p:blipFill>
        <p:spPr>
          <a:xfrm>
            <a:off x="472100" y="2541657"/>
            <a:ext cx="3377860" cy="4316343"/>
          </a:xfrm>
          <a:prstGeom prst="rect">
            <a:avLst/>
          </a:prstGeom>
        </p:spPr>
      </p:pic>
    </p:spTree>
    <p:extLst>
      <p:ext uri="{BB962C8B-B14F-4D97-AF65-F5344CB8AC3E}">
        <p14:creationId xmlns:p14="http://schemas.microsoft.com/office/powerpoint/2010/main" val="7284952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E0DE9922-A1AB-24EE-EB73-F4FA358EA4C3}"/>
              </a:ext>
            </a:extLst>
          </p:cNvPr>
          <p:cNvPicPr>
            <a:picLocks noChangeAspect="1"/>
          </p:cNvPicPr>
          <p:nvPr/>
        </p:nvPicPr>
        <p:blipFill>
          <a:blip r:embed="rId2"/>
          <a:stretch>
            <a:fillRect/>
          </a:stretch>
        </p:blipFill>
        <p:spPr>
          <a:xfrm>
            <a:off x="6339255" y="3845058"/>
            <a:ext cx="2597856" cy="2296780"/>
          </a:xfrm>
          <a:prstGeom prst="rect">
            <a:avLst/>
          </a:prstGeom>
        </p:spPr>
      </p:pic>
      <p:pic>
        <p:nvPicPr>
          <p:cNvPr id="16" name="Content Placeholder 15">
            <a:extLst>
              <a:ext uri="{FF2B5EF4-FFF2-40B4-BE49-F238E27FC236}">
                <a16:creationId xmlns:a16="http://schemas.microsoft.com/office/drawing/2014/main" id="{F853C889-91ED-0374-36F4-E3E09C7240B2}"/>
              </a:ext>
            </a:extLst>
          </p:cNvPr>
          <p:cNvPicPr>
            <a:picLocks noGrp="1" noChangeAspect="1"/>
          </p:cNvPicPr>
          <p:nvPr>
            <p:ph idx="1"/>
          </p:nvPr>
        </p:nvPicPr>
        <p:blipFill>
          <a:blip r:embed="rId3"/>
          <a:stretch>
            <a:fillRect/>
          </a:stretch>
        </p:blipFill>
        <p:spPr>
          <a:xfrm>
            <a:off x="3651419" y="3870098"/>
            <a:ext cx="2687836" cy="2288995"/>
          </a:xfrm>
          <a:prstGeom prst="rect">
            <a:avLst/>
          </a:prstGeom>
        </p:spPr>
      </p:pic>
      <p:sp>
        <p:nvSpPr>
          <p:cNvPr id="2" name="Title 1">
            <a:extLst>
              <a:ext uri="{FF2B5EF4-FFF2-40B4-BE49-F238E27FC236}">
                <a16:creationId xmlns:a16="http://schemas.microsoft.com/office/drawing/2014/main" id="{CECF9A65-B030-4751-24E4-9B65344269B2}"/>
              </a:ext>
            </a:extLst>
          </p:cNvPr>
          <p:cNvSpPr>
            <a:spLocks noGrp="1"/>
          </p:cNvSpPr>
          <p:nvPr>
            <p:ph type="title"/>
          </p:nvPr>
        </p:nvSpPr>
        <p:spPr/>
        <p:txBody>
          <a:bodyPr/>
          <a:lstStyle/>
          <a:p>
            <a:r>
              <a:rPr lang="en-US" dirty="0"/>
              <a:t>Can the 3D iron saturation effect explain the difference in magnetic centers?</a:t>
            </a:r>
            <a:endParaRPr lang="en-GB" dirty="0"/>
          </a:p>
        </p:txBody>
      </p:sp>
      <p:sp>
        <p:nvSpPr>
          <p:cNvPr id="4" name="Footer Placeholder 3">
            <a:extLst>
              <a:ext uri="{FF2B5EF4-FFF2-40B4-BE49-F238E27FC236}">
                <a16:creationId xmlns:a16="http://schemas.microsoft.com/office/drawing/2014/main" id="{878369B9-7AD2-6DA4-8FF0-4C902F3F9423}"/>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B00D2023-0C08-0F82-41A4-7B5D769CA2DA}"/>
              </a:ext>
            </a:extLst>
          </p:cNvPr>
          <p:cNvSpPr>
            <a:spLocks noGrp="1"/>
          </p:cNvSpPr>
          <p:nvPr>
            <p:ph type="sldNum" sz="quarter" idx="12"/>
          </p:nvPr>
        </p:nvSpPr>
        <p:spPr/>
        <p:txBody>
          <a:bodyPr/>
          <a:lstStyle/>
          <a:p>
            <a:fld id="{BFDCA1C4-9514-7B4F-976F-D92F7E296653}" type="slidenum">
              <a:rPr lang="fr-FR" smtClean="0"/>
              <a:pPr/>
              <a:t>28</a:t>
            </a:fld>
            <a:endParaRPr lang="fr-FR"/>
          </a:p>
        </p:txBody>
      </p:sp>
      <p:pic>
        <p:nvPicPr>
          <p:cNvPr id="6" name="Picture 5">
            <a:extLst>
              <a:ext uri="{FF2B5EF4-FFF2-40B4-BE49-F238E27FC236}">
                <a16:creationId xmlns:a16="http://schemas.microsoft.com/office/drawing/2014/main" id="{00000000-0008-0000-0300-000006000000}"/>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9437" y="3714136"/>
            <a:ext cx="3227632" cy="2412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284BFC4B-5279-51C9-1771-110BBE35AACD}"/>
              </a:ext>
            </a:extLst>
          </p:cNvPr>
          <p:cNvSpPr/>
          <p:nvPr/>
        </p:nvSpPr>
        <p:spPr>
          <a:xfrm>
            <a:off x="6730512" y="5340159"/>
            <a:ext cx="1222131" cy="24638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LE END</a:t>
            </a:r>
            <a:endParaRPr lang="en-GB" dirty="0">
              <a:solidFill>
                <a:schemeClr val="tx1"/>
              </a:solidFill>
            </a:endParaRPr>
          </a:p>
        </p:txBody>
      </p:sp>
      <p:sp>
        <p:nvSpPr>
          <p:cNvPr id="10" name="Rectangle 9">
            <a:extLst>
              <a:ext uri="{FF2B5EF4-FFF2-40B4-BE49-F238E27FC236}">
                <a16:creationId xmlns:a16="http://schemas.microsoft.com/office/drawing/2014/main" id="{5DF8D861-9F87-A4A1-9F36-B884A420A8DD}"/>
              </a:ext>
            </a:extLst>
          </p:cNvPr>
          <p:cNvSpPr/>
          <p:nvPr/>
        </p:nvSpPr>
        <p:spPr>
          <a:xfrm>
            <a:off x="4725867" y="5217646"/>
            <a:ext cx="1222131" cy="24638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RE END</a:t>
            </a:r>
            <a:endParaRPr lang="en-GB" dirty="0">
              <a:solidFill>
                <a:schemeClr val="tx1"/>
              </a:solidFill>
            </a:endParaRPr>
          </a:p>
        </p:txBody>
      </p:sp>
      <p:pic>
        <p:nvPicPr>
          <p:cNvPr id="11" name="Picture 10">
            <a:extLst>
              <a:ext uri="{FF2B5EF4-FFF2-40B4-BE49-F238E27FC236}">
                <a16:creationId xmlns:a16="http://schemas.microsoft.com/office/drawing/2014/main" id="{5A34F150-4C85-6491-F852-098995E84369}"/>
              </a:ext>
            </a:extLst>
          </p:cNvPr>
          <p:cNvPicPr>
            <a:picLocks noChangeAspect="1"/>
          </p:cNvPicPr>
          <p:nvPr/>
        </p:nvPicPr>
        <p:blipFill>
          <a:blip r:embed="rId5"/>
          <a:stretch>
            <a:fillRect/>
          </a:stretch>
        </p:blipFill>
        <p:spPr>
          <a:xfrm>
            <a:off x="3931177" y="1254332"/>
            <a:ext cx="4755623" cy="2416510"/>
          </a:xfrm>
          <a:prstGeom prst="rect">
            <a:avLst/>
          </a:prstGeom>
        </p:spPr>
      </p:pic>
      <p:sp>
        <p:nvSpPr>
          <p:cNvPr id="18" name="Content Placeholder 2">
            <a:extLst>
              <a:ext uri="{FF2B5EF4-FFF2-40B4-BE49-F238E27FC236}">
                <a16:creationId xmlns:a16="http://schemas.microsoft.com/office/drawing/2014/main" id="{021B2C02-90BB-8898-82A7-B3FA3DB0163B}"/>
              </a:ext>
            </a:extLst>
          </p:cNvPr>
          <p:cNvSpPr txBox="1">
            <a:spLocks/>
          </p:cNvSpPr>
          <p:nvPr/>
        </p:nvSpPr>
        <p:spPr>
          <a:xfrm>
            <a:off x="474337" y="1438476"/>
            <a:ext cx="3177082" cy="1508760"/>
          </a:xfrm>
          <a:prstGeom prst="rect">
            <a:avLst/>
          </a:prstGeom>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400" dirty="0"/>
              <a:t>Not really…</a:t>
            </a:r>
          </a:p>
          <a:p>
            <a:pPr lvl="1"/>
            <a:r>
              <a:rPr lang="en-GB" sz="1400" dirty="0"/>
              <a:t>There is an iron saturation effect in the magnetic length (magnetic length at Inom + 12 mm), but it is symmetric (only 0.2 mm shift on the axial magnetic center)</a:t>
            </a:r>
          </a:p>
        </p:txBody>
      </p:sp>
    </p:spTree>
    <p:extLst>
      <p:ext uri="{BB962C8B-B14F-4D97-AF65-F5344CB8AC3E}">
        <p14:creationId xmlns:p14="http://schemas.microsoft.com/office/powerpoint/2010/main" val="11311570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42924-F4D6-E53B-7091-30E2868572D1}"/>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DE87859E-B3AE-4E28-C84E-17FE12591B0D}"/>
              </a:ext>
            </a:extLst>
          </p:cNvPr>
          <p:cNvSpPr>
            <a:spLocks noGrp="1"/>
          </p:cNvSpPr>
          <p:nvPr>
            <p:ph idx="1"/>
          </p:nvPr>
        </p:nvSpPr>
        <p:spPr/>
        <p:txBody>
          <a:bodyPr>
            <a:normAutofit/>
          </a:bodyPr>
          <a:lstStyle/>
          <a:p>
            <a:r>
              <a:rPr lang="en-US" sz="2400" dirty="0"/>
              <a:t>Requirements</a:t>
            </a:r>
          </a:p>
          <a:p>
            <a:r>
              <a:rPr lang="en-US" sz="2400" dirty="0"/>
              <a:t>Welding parameters and feedback from construction</a:t>
            </a:r>
          </a:p>
          <a:p>
            <a:r>
              <a:rPr lang="en-US" sz="2400" dirty="0"/>
              <a:t>Options for longitudinal welding:</a:t>
            </a:r>
          </a:p>
          <a:p>
            <a:pPr lvl="1"/>
            <a:r>
              <a:rPr lang="en-US" dirty="0"/>
              <a:t>Option 1: AUP ‘MQXFA’ procedure</a:t>
            </a:r>
          </a:p>
          <a:p>
            <a:pPr lvl="1"/>
            <a:r>
              <a:rPr lang="en-US" dirty="0"/>
              <a:t>Option 2: CERN ‘MQXFB’ procedure </a:t>
            </a:r>
          </a:p>
          <a:p>
            <a:pPr lvl="1"/>
            <a:r>
              <a:rPr lang="en-US" dirty="0"/>
              <a:t>Option 3: CERN ‘modified’ procedure (see slides from Herve)</a:t>
            </a:r>
          </a:p>
          <a:p>
            <a:r>
              <a:rPr lang="en-GB" sz="2400" b="1" dirty="0"/>
              <a:t>Conclusions</a:t>
            </a:r>
          </a:p>
        </p:txBody>
      </p:sp>
      <p:sp>
        <p:nvSpPr>
          <p:cNvPr id="4" name="Footer Placeholder 3">
            <a:extLst>
              <a:ext uri="{FF2B5EF4-FFF2-40B4-BE49-F238E27FC236}">
                <a16:creationId xmlns:a16="http://schemas.microsoft.com/office/drawing/2014/main" id="{FC531D02-37B0-1DA0-1E3F-3D539515C3AB}"/>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164A4399-9C95-5A95-43D9-C3A75FC84931}"/>
              </a:ext>
            </a:extLst>
          </p:cNvPr>
          <p:cNvSpPr>
            <a:spLocks noGrp="1"/>
          </p:cNvSpPr>
          <p:nvPr>
            <p:ph type="sldNum" sz="quarter" idx="12"/>
          </p:nvPr>
        </p:nvSpPr>
        <p:spPr/>
        <p:txBody>
          <a:bodyPr/>
          <a:lstStyle/>
          <a:p>
            <a:fld id="{BFDCA1C4-9514-7B4F-976F-D92F7E296653}" type="slidenum">
              <a:rPr lang="fr-FR" smtClean="0"/>
              <a:pPr/>
              <a:t>29</a:t>
            </a:fld>
            <a:endParaRPr lang="fr-FR"/>
          </a:p>
        </p:txBody>
      </p:sp>
    </p:spTree>
    <p:extLst>
      <p:ext uri="{BB962C8B-B14F-4D97-AF65-F5344CB8AC3E}">
        <p14:creationId xmlns:p14="http://schemas.microsoft.com/office/powerpoint/2010/main" val="1841418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42924-F4D6-E53B-7091-30E2868572D1}"/>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DE87859E-B3AE-4E28-C84E-17FE12591B0D}"/>
              </a:ext>
            </a:extLst>
          </p:cNvPr>
          <p:cNvSpPr>
            <a:spLocks noGrp="1"/>
          </p:cNvSpPr>
          <p:nvPr>
            <p:ph idx="1"/>
          </p:nvPr>
        </p:nvSpPr>
        <p:spPr/>
        <p:txBody>
          <a:bodyPr>
            <a:normAutofit/>
          </a:bodyPr>
          <a:lstStyle/>
          <a:p>
            <a:r>
              <a:rPr lang="en-US" sz="2400" b="1" dirty="0"/>
              <a:t>Requirements</a:t>
            </a:r>
          </a:p>
          <a:p>
            <a:r>
              <a:rPr lang="en-US" sz="2400" dirty="0"/>
              <a:t>Welding parameters and feedback from construction</a:t>
            </a:r>
          </a:p>
          <a:p>
            <a:r>
              <a:rPr lang="en-US" sz="2400" dirty="0"/>
              <a:t>Options for longitudinal welding:</a:t>
            </a:r>
          </a:p>
          <a:p>
            <a:pPr lvl="1"/>
            <a:r>
              <a:rPr lang="en-US" sz="2000" dirty="0"/>
              <a:t>Option 1: AUP ‘MQXFA’ procedure</a:t>
            </a:r>
          </a:p>
          <a:p>
            <a:pPr lvl="1"/>
            <a:r>
              <a:rPr lang="en-US" sz="2000" dirty="0"/>
              <a:t>Option 2: CERN ‘MQXFB’ procedure </a:t>
            </a:r>
          </a:p>
          <a:p>
            <a:pPr lvl="1"/>
            <a:r>
              <a:rPr lang="en-US" sz="2000" dirty="0"/>
              <a:t>Option 3: CERN ‘modified’ procedure (see slides from Herve)</a:t>
            </a:r>
          </a:p>
          <a:p>
            <a:r>
              <a:rPr lang="en-GB" sz="2400" dirty="0"/>
              <a:t>Conclusions</a:t>
            </a:r>
          </a:p>
        </p:txBody>
      </p:sp>
      <p:sp>
        <p:nvSpPr>
          <p:cNvPr id="4" name="Footer Placeholder 3">
            <a:extLst>
              <a:ext uri="{FF2B5EF4-FFF2-40B4-BE49-F238E27FC236}">
                <a16:creationId xmlns:a16="http://schemas.microsoft.com/office/drawing/2014/main" id="{FC531D02-37B0-1DA0-1E3F-3D539515C3AB}"/>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164A4399-9C95-5A95-43D9-C3A75FC84931}"/>
              </a:ext>
            </a:extLst>
          </p:cNvPr>
          <p:cNvSpPr>
            <a:spLocks noGrp="1"/>
          </p:cNvSpPr>
          <p:nvPr>
            <p:ph type="sldNum" sz="quarter" idx="12"/>
          </p:nvPr>
        </p:nvSpPr>
        <p:spPr/>
        <p:txBody>
          <a:bodyPr/>
          <a:lstStyle/>
          <a:p>
            <a:fld id="{BFDCA1C4-9514-7B4F-976F-D92F7E296653}" type="slidenum">
              <a:rPr lang="fr-FR" smtClean="0"/>
              <a:pPr/>
              <a:t>3</a:t>
            </a:fld>
            <a:endParaRPr lang="fr-FR"/>
          </a:p>
        </p:txBody>
      </p:sp>
    </p:spTree>
    <p:extLst>
      <p:ext uri="{BB962C8B-B14F-4D97-AF65-F5344CB8AC3E}">
        <p14:creationId xmlns:p14="http://schemas.microsoft.com/office/powerpoint/2010/main" val="11183709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BC832-B1DD-1E20-4E34-837C7B25D495}"/>
              </a:ext>
            </a:extLst>
          </p:cNvPr>
          <p:cNvSpPr>
            <a:spLocks noGrp="1"/>
          </p:cNvSpPr>
          <p:nvPr>
            <p:ph type="title"/>
          </p:nvPr>
        </p:nvSpPr>
        <p:spPr/>
        <p:txBody>
          <a:bodyPr/>
          <a:lstStyle/>
          <a:p>
            <a:r>
              <a:rPr lang="en-US" dirty="0"/>
              <a:t>Conclusions</a:t>
            </a:r>
            <a:endParaRPr lang="en-GB" dirty="0"/>
          </a:p>
        </p:txBody>
      </p:sp>
      <p:sp>
        <p:nvSpPr>
          <p:cNvPr id="3" name="Content Placeholder 2">
            <a:extLst>
              <a:ext uri="{FF2B5EF4-FFF2-40B4-BE49-F238E27FC236}">
                <a16:creationId xmlns:a16="http://schemas.microsoft.com/office/drawing/2014/main" id="{FB048313-D5B8-EF51-259C-54E761A28BF3}"/>
              </a:ext>
            </a:extLst>
          </p:cNvPr>
          <p:cNvSpPr>
            <a:spLocks noGrp="1"/>
          </p:cNvSpPr>
          <p:nvPr>
            <p:ph idx="1"/>
          </p:nvPr>
        </p:nvSpPr>
        <p:spPr/>
        <p:txBody>
          <a:bodyPr>
            <a:normAutofit/>
          </a:bodyPr>
          <a:lstStyle/>
          <a:p>
            <a:r>
              <a:rPr lang="en-US" sz="1800" dirty="0"/>
              <a:t>Longitudinal welding using AUP approach (shims) requires significant development on the welding process (different welding gap/shrinkage…)</a:t>
            </a:r>
          </a:p>
          <a:p>
            <a:pPr lvl="1"/>
            <a:r>
              <a:rPr lang="en-US" sz="1400" dirty="0"/>
              <a:t>However, one might argue that the bolts in the central yoke are enough to keep the loads at warm, and that we will also have some help form friction: we could take AUP blocks but CERN welding (without shims) </a:t>
            </a:r>
          </a:p>
          <a:p>
            <a:r>
              <a:rPr lang="en-US" sz="1800" dirty="0"/>
              <a:t>No apparent showstopper on applying ‘MQXFB’ procedure, situation will be close to MQXFB series configuration. However, there will be two fixed points in one cold mass, and the pin will not be in the mechanical center of the magnet. </a:t>
            </a:r>
          </a:p>
          <a:p>
            <a:r>
              <a:rPr lang="en-US" sz="1800" dirty="0"/>
              <a:t>As an alternative, we could have only one fixed point in between the two magnets, joining mechanically the yokes of both magnets (see slides from Herve)</a:t>
            </a:r>
          </a:p>
          <a:p>
            <a:endParaRPr lang="en-GB" sz="1800" dirty="0"/>
          </a:p>
        </p:txBody>
      </p:sp>
      <p:sp>
        <p:nvSpPr>
          <p:cNvPr id="4" name="Footer Placeholder 3">
            <a:extLst>
              <a:ext uri="{FF2B5EF4-FFF2-40B4-BE49-F238E27FC236}">
                <a16:creationId xmlns:a16="http://schemas.microsoft.com/office/drawing/2014/main" id="{58B32EB8-DF21-CF0D-2FA3-508F00FE6E02}"/>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B043307B-F1F8-3986-F5A7-1092B8289DE2}"/>
              </a:ext>
            </a:extLst>
          </p:cNvPr>
          <p:cNvSpPr>
            <a:spLocks noGrp="1"/>
          </p:cNvSpPr>
          <p:nvPr>
            <p:ph type="sldNum" sz="quarter" idx="12"/>
          </p:nvPr>
        </p:nvSpPr>
        <p:spPr/>
        <p:txBody>
          <a:bodyPr/>
          <a:lstStyle/>
          <a:p>
            <a:fld id="{BFDCA1C4-9514-7B4F-976F-D92F7E296653}" type="slidenum">
              <a:rPr lang="fr-FR" smtClean="0"/>
              <a:pPr/>
              <a:t>30</a:t>
            </a:fld>
            <a:endParaRPr lang="fr-FR"/>
          </a:p>
        </p:txBody>
      </p:sp>
    </p:spTree>
    <p:extLst>
      <p:ext uri="{BB962C8B-B14F-4D97-AF65-F5344CB8AC3E}">
        <p14:creationId xmlns:p14="http://schemas.microsoft.com/office/powerpoint/2010/main" val="23987804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5E00C-1A55-FA2F-A05B-49112A52E512}"/>
              </a:ext>
            </a:extLst>
          </p:cNvPr>
          <p:cNvSpPr>
            <a:spLocks noGrp="1"/>
          </p:cNvSpPr>
          <p:nvPr>
            <p:ph type="ctrTitle"/>
          </p:nvPr>
        </p:nvSpPr>
        <p:spPr/>
        <p:txBody>
          <a:bodyPr/>
          <a:lstStyle/>
          <a:p>
            <a:r>
              <a:rPr lang="en-US" dirty="0"/>
              <a:t>Additional slides</a:t>
            </a:r>
            <a:endParaRPr lang="en-GB" dirty="0"/>
          </a:p>
        </p:txBody>
      </p:sp>
      <p:sp>
        <p:nvSpPr>
          <p:cNvPr id="3" name="Subtitle 2">
            <a:extLst>
              <a:ext uri="{FF2B5EF4-FFF2-40B4-BE49-F238E27FC236}">
                <a16:creationId xmlns:a16="http://schemas.microsoft.com/office/drawing/2014/main" id="{6A1E5647-5B3F-AC6D-51BB-B7814A8ACE25}"/>
              </a:ext>
            </a:extLst>
          </p:cNvPr>
          <p:cNvSpPr>
            <a:spLocks noGrp="1"/>
          </p:cNvSpPr>
          <p:nvPr>
            <p:ph type="subTitle" idx="1"/>
          </p:nvPr>
        </p:nvSpPr>
        <p:spPr/>
        <p:txBody>
          <a:bodyPr/>
          <a:lstStyle/>
          <a:p>
            <a:endParaRPr lang="en-GB"/>
          </a:p>
        </p:txBody>
      </p:sp>
      <p:sp>
        <p:nvSpPr>
          <p:cNvPr id="4" name="Text Placeholder 3">
            <a:extLst>
              <a:ext uri="{FF2B5EF4-FFF2-40B4-BE49-F238E27FC236}">
                <a16:creationId xmlns:a16="http://schemas.microsoft.com/office/drawing/2014/main" id="{373BE6B8-F795-14E3-7984-1FD38D5262B6}"/>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35209767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D6C1E-EBBE-4D12-806C-BE65395B5540}"/>
              </a:ext>
            </a:extLst>
          </p:cNvPr>
          <p:cNvSpPr>
            <a:spLocks noGrp="1"/>
          </p:cNvSpPr>
          <p:nvPr>
            <p:ph type="title"/>
          </p:nvPr>
        </p:nvSpPr>
        <p:spPr/>
        <p:txBody>
          <a:bodyPr/>
          <a:lstStyle/>
          <a:p>
            <a:r>
              <a:rPr lang="en-US" dirty="0"/>
              <a:t>MQXFB results at warm</a:t>
            </a:r>
            <a:endParaRPr lang="en-GB" dirty="0"/>
          </a:p>
        </p:txBody>
      </p:sp>
      <p:sp>
        <p:nvSpPr>
          <p:cNvPr id="5" name="Slide Number Placeholder 4">
            <a:extLst>
              <a:ext uri="{FF2B5EF4-FFF2-40B4-BE49-F238E27FC236}">
                <a16:creationId xmlns:a16="http://schemas.microsoft.com/office/drawing/2014/main" id="{4F44CDDE-EDD5-428B-A7C3-BB7CE155C621}"/>
              </a:ext>
            </a:extLst>
          </p:cNvPr>
          <p:cNvSpPr>
            <a:spLocks noGrp="1"/>
          </p:cNvSpPr>
          <p:nvPr>
            <p:ph type="sldNum" sz="quarter" idx="12"/>
          </p:nvPr>
        </p:nvSpPr>
        <p:spPr/>
        <p:txBody>
          <a:bodyPr/>
          <a:lstStyle/>
          <a:p>
            <a:fld id="{BFDCA1C4-9514-7B4F-976F-D92F7E296653}" type="slidenum">
              <a:rPr lang="fr-FR" smtClean="0"/>
              <a:pPr/>
              <a:t>32</a:t>
            </a:fld>
            <a:endParaRPr lang="fr-FR"/>
          </a:p>
        </p:txBody>
      </p:sp>
      <p:grpSp>
        <p:nvGrpSpPr>
          <p:cNvPr id="12" name="Group 11">
            <a:extLst>
              <a:ext uri="{FF2B5EF4-FFF2-40B4-BE49-F238E27FC236}">
                <a16:creationId xmlns:a16="http://schemas.microsoft.com/office/drawing/2014/main" id="{E4011F74-7136-E7D9-6C51-4DD46A3CF3AB}"/>
              </a:ext>
            </a:extLst>
          </p:cNvPr>
          <p:cNvGrpSpPr/>
          <p:nvPr/>
        </p:nvGrpSpPr>
        <p:grpSpPr>
          <a:xfrm>
            <a:off x="555916" y="1518388"/>
            <a:ext cx="3950936" cy="4866563"/>
            <a:chOff x="4909930" y="1489786"/>
            <a:chExt cx="3950936" cy="4866563"/>
          </a:xfrm>
        </p:grpSpPr>
        <p:pic>
          <p:nvPicPr>
            <p:cNvPr id="13" name="Picture 12">
              <a:extLst>
                <a:ext uri="{FF2B5EF4-FFF2-40B4-BE49-F238E27FC236}">
                  <a16:creationId xmlns:a16="http://schemas.microsoft.com/office/drawing/2014/main" id="{A2497030-817B-7553-7A88-39CAE9F6826F}"/>
                </a:ext>
              </a:extLst>
            </p:cNvPr>
            <p:cNvPicPr>
              <a:picLocks noChangeAspect="1"/>
            </p:cNvPicPr>
            <p:nvPr/>
          </p:nvPicPr>
          <p:blipFill>
            <a:blip r:embed="rId2"/>
            <a:srcRect/>
            <a:stretch/>
          </p:blipFill>
          <p:spPr>
            <a:xfrm>
              <a:off x="4915864" y="1489786"/>
              <a:ext cx="3945002" cy="2275651"/>
            </a:xfrm>
            <a:prstGeom prst="rect">
              <a:avLst/>
            </a:prstGeom>
          </p:spPr>
        </p:pic>
        <p:pic>
          <p:nvPicPr>
            <p:cNvPr id="14" name="Picture 13">
              <a:extLst>
                <a:ext uri="{FF2B5EF4-FFF2-40B4-BE49-F238E27FC236}">
                  <a16:creationId xmlns:a16="http://schemas.microsoft.com/office/drawing/2014/main" id="{070E5FA4-A7AB-0C93-0FD3-55058B0E46B0}"/>
                </a:ext>
              </a:extLst>
            </p:cNvPr>
            <p:cNvPicPr>
              <a:picLocks noChangeAspect="1"/>
            </p:cNvPicPr>
            <p:nvPr/>
          </p:nvPicPr>
          <p:blipFill>
            <a:blip r:embed="rId3"/>
            <a:srcRect/>
            <a:stretch/>
          </p:blipFill>
          <p:spPr>
            <a:xfrm>
              <a:off x="4909930" y="3999492"/>
              <a:ext cx="3893140" cy="2303441"/>
            </a:xfrm>
            <a:prstGeom prst="rect">
              <a:avLst/>
            </a:prstGeom>
          </p:spPr>
        </p:pic>
        <p:sp>
          <p:nvSpPr>
            <p:cNvPr id="16" name="Rectangle 15">
              <a:extLst>
                <a:ext uri="{FF2B5EF4-FFF2-40B4-BE49-F238E27FC236}">
                  <a16:creationId xmlns:a16="http://schemas.microsoft.com/office/drawing/2014/main" id="{1ECF42E7-B9EF-F4D5-F3F5-FFAF8B8BB8FB}"/>
                </a:ext>
              </a:extLst>
            </p:cNvPr>
            <p:cNvSpPr/>
            <p:nvPr/>
          </p:nvSpPr>
          <p:spPr>
            <a:xfrm>
              <a:off x="6856500" y="2392279"/>
              <a:ext cx="705679" cy="427382"/>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11BD48C-F2FE-5910-6F86-F55F4CF967F8}"/>
                </a:ext>
              </a:extLst>
            </p:cNvPr>
            <p:cNvSpPr/>
            <p:nvPr/>
          </p:nvSpPr>
          <p:spPr>
            <a:xfrm>
              <a:off x="4909930" y="3946074"/>
              <a:ext cx="3893140" cy="2410275"/>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9" name="Straight Arrow Connector 18">
              <a:extLst>
                <a:ext uri="{FF2B5EF4-FFF2-40B4-BE49-F238E27FC236}">
                  <a16:creationId xmlns:a16="http://schemas.microsoft.com/office/drawing/2014/main" id="{F8591F9B-3FB2-E123-F3ED-D59F79A904C5}"/>
                </a:ext>
              </a:extLst>
            </p:cNvPr>
            <p:cNvCxnSpPr>
              <a:cxnSpLocks/>
            </p:cNvCxnSpPr>
            <p:nvPr/>
          </p:nvCxnSpPr>
          <p:spPr>
            <a:xfrm flipH="1">
              <a:off x="6271591" y="2854722"/>
              <a:ext cx="815684" cy="978028"/>
            </a:xfrm>
            <a:prstGeom prst="straightConnector1">
              <a:avLst/>
            </a:prstGeom>
            <a:ln w="28575">
              <a:solidFill>
                <a:srgbClr val="FFFF00"/>
              </a:solidFill>
              <a:tailEnd type="triangle"/>
            </a:ln>
          </p:spPr>
          <p:style>
            <a:lnRef idx="2">
              <a:schemeClr val="accent1"/>
            </a:lnRef>
            <a:fillRef idx="0">
              <a:schemeClr val="accent1"/>
            </a:fillRef>
            <a:effectRef idx="1">
              <a:schemeClr val="accent1"/>
            </a:effectRef>
            <a:fontRef idx="minor">
              <a:schemeClr val="tx1"/>
            </a:fontRef>
          </p:style>
        </p:cxnSp>
      </p:grpSp>
      <p:sp>
        <p:nvSpPr>
          <p:cNvPr id="20" name="TextBox 19">
            <a:extLst>
              <a:ext uri="{FF2B5EF4-FFF2-40B4-BE49-F238E27FC236}">
                <a16:creationId xmlns:a16="http://schemas.microsoft.com/office/drawing/2014/main" id="{E509CB09-DBBA-C509-0044-E10F4658B0AF}"/>
              </a:ext>
            </a:extLst>
          </p:cNvPr>
          <p:cNvSpPr txBox="1"/>
          <p:nvPr/>
        </p:nvSpPr>
        <p:spPr>
          <a:xfrm>
            <a:off x="411716" y="966172"/>
            <a:ext cx="3327838" cy="3385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1600" b="1" i="1" dirty="0">
                <a:solidFill>
                  <a:prstClr val="black"/>
                </a:solidFill>
                <a:latin typeface="Arial"/>
              </a:rPr>
              <a:t>S1</a:t>
            </a:r>
            <a:endParaRPr lang="en-GB" sz="1600" b="1" i="1" dirty="0">
              <a:solidFill>
                <a:prstClr val="black"/>
              </a:solidFill>
              <a:latin typeface="Arial"/>
            </a:endParaRPr>
          </a:p>
        </p:txBody>
      </p:sp>
      <p:grpSp>
        <p:nvGrpSpPr>
          <p:cNvPr id="23" name="Group 22">
            <a:extLst>
              <a:ext uri="{FF2B5EF4-FFF2-40B4-BE49-F238E27FC236}">
                <a16:creationId xmlns:a16="http://schemas.microsoft.com/office/drawing/2014/main" id="{0FD347C0-5E0F-DC3F-1539-2544849B5EE0}"/>
              </a:ext>
            </a:extLst>
          </p:cNvPr>
          <p:cNvGrpSpPr/>
          <p:nvPr/>
        </p:nvGrpSpPr>
        <p:grpSpPr>
          <a:xfrm>
            <a:off x="4793651" y="1523658"/>
            <a:ext cx="3893140" cy="4902035"/>
            <a:chOff x="4909930" y="1454314"/>
            <a:chExt cx="3893140" cy="4902035"/>
          </a:xfrm>
        </p:grpSpPr>
        <p:pic>
          <p:nvPicPr>
            <p:cNvPr id="24" name="Picture 23">
              <a:extLst>
                <a:ext uri="{FF2B5EF4-FFF2-40B4-BE49-F238E27FC236}">
                  <a16:creationId xmlns:a16="http://schemas.microsoft.com/office/drawing/2014/main" id="{FED41F4B-6C90-1A96-7003-9420E03D6205}"/>
                </a:ext>
              </a:extLst>
            </p:cNvPr>
            <p:cNvPicPr>
              <a:picLocks noChangeAspect="1"/>
            </p:cNvPicPr>
            <p:nvPr/>
          </p:nvPicPr>
          <p:blipFill>
            <a:blip r:embed="rId4"/>
            <a:srcRect/>
            <a:stretch/>
          </p:blipFill>
          <p:spPr>
            <a:xfrm>
              <a:off x="4977327" y="1454314"/>
              <a:ext cx="3822075" cy="2346596"/>
            </a:xfrm>
            <a:prstGeom prst="rect">
              <a:avLst/>
            </a:prstGeom>
          </p:spPr>
        </p:pic>
        <p:pic>
          <p:nvPicPr>
            <p:cNvPr id="25" name="Picture 24">
              <a:extLst>
                <a:ext uri="{FF2B5EF4-FFF2-40B4-BE49-F238E27FC236}">
                  <a16:creationId xmlns:a16="http://schemas.microsoft.com/office/drawing/2014/main" id="{E4FE7BF6-9D6E-BABE-667A-BD02229F0C77}"/>
                </a:ext>
              </a:extLst>
            </p:cNvPr>
            <p:cNvPicPr>
              <a:picLocks noChangeAspect="1"/>
            </p:cNvPicPr>
            <p:nvPr/>
          </p:nvPicPr>
          <p:blipFill>
            <a:blip r:embed="rId5"/>
            <a:srcRect/>
            <a:stretch/>
          </p:blipFill>
          <p:spPr>
            <a:xfrm>
              <a:off x="5058079" y="4001719"/>
              <a:ext cx="3596842" cy="2298986"/>
            </a:xfrm>
            <a:prstGeom prst="rect">
              <a:avLst/>
            </a:prstGeom>
          </p:spPr>
        </p:pic>
        <p:sp>
          <p:nvSpPr>
            <p:cNvPr id="26" name="Rectangle 25">
              <a:extLst>
                <a:ext uri="{FF2B5EF4-FFF2-40B4-BE49-F238E27FC236}">
                  <a16:creationId xmlns:a16="http://schemas.microsoft.com/office/drawing/2014/main" id="{1E94870A-5240-126D-77DD-0E5FB0763628}"/>
                </a:ext>
              </a:extLst>
            </p:cNvPr>
            <p:cNvSpPr/>
            <p:nvPr/>
          </p:nvSpPr>
          <p:spPr>
            <a:xfrm>
              <a:off x="6182685" y="1945384"/>
              <a:ext cx="705679" cy="427382"/>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BBBBA241-E9A2-5E24-125E-4CFBB0FEFFE2}"/>
                </a:ext>
              </a:extLst>
            </p:cNvPr>
            <p:cNvSpPr/>
            <p:nvPr/>
          </p:nvSpPr>
          <p:spPr>
            <a:xfrm>
              <a:off x="4909930" y="3946074"/>
              <a:ext cx="3893140" cy="2410275"/>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8" name="Straight Arrow Connector 27">
              <a:extLst>
                <a:ext uri="{FF2B5EF4-FFF2-40B4-BE49-F238E27FC236}">
                  <a16:creationId xmlns:a16="http://schemas.microsoft.com/office/drawing/2014/main" id="{7978EF39-37C2-EDCE-7ACD-2A26312A09AF}"/>
                </a:ext>
              </a:extLst>
            </p:cNvPr>
            <p:cNvCxnSpPr>
              <a:cxnSpLocks/>
            </p:cNvCxnSpPr>
            <p:nvPr/>
          </p:nvCxnSpPr>
          <p:spPr>
            <a:xfrm flipH="1">
              <a:off x="6271591" y="2351537"/>
              <a:ext cx="584909" cy="1481213"/>
            </a:xfrm>
            <a:prstGeom prst="straightConnector1">
              <a:avLst/>
            </a:prstGeom>
            <a:ln w="28575">
              <a:solidFill>
                <a:srgbClr val="FFFF00"/>
              </a:solidFill>
              <a:tailEnd type="triangle"/>
            </a:ln>
          </p:spPr>
          <p:style>
            <a:lnRef idx="2">
              <a:schemeClr val="accent1"/>
            </a:lnRef>
            <a:fillRef idx="0">
              <a:schemeClr val="accent1"/>
            </a:fillRef>
            <a:effectRef idx="1">
              <a:schemeClr val="accent1"/>
            </a:effectRef>
            <a:fontRef idx="minor">
              <a:schemeClr val="tx1"/>
            </a:fontRef>
          </p:style>
        </p:cxnSp>
      </p:grpSp>
      <p:sp>
        <p:nvSpPr>
          <p:cNvPr id="29" name="TextBox 28">
            <a:extLst>
              <a:ext uri="{FF2B5EF4-FFF2-40B4-BE49-F238E27FC236}">
                <a16:creationId xmlns:a16="http://schemas.microsoft.com/office/drawing/2014/main" id="{308DD4DB-707F-B793-21D4-D260A14F8810}"/>
              </a:ext>
            </a:extLst>
          </p:cNvPr>
          <p:cNvSpPr txBox="1"/>
          <p:nvPr/>
        </p:nvSpPr>
        <p:spPr>
          <a:xfrm>
            <a:off x="4572000" y="901986"/>
            <a:ext cx="3327838" cy="3385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1600" b="1" i="1" dirty="0" err="1">
                <a:solidFill>
                  <a:prstClr val="black"/>
                </a:solidFill>
                <a:latin typeface="Arial"/>
              </a:rPr>
              <a:t>Eqv</a:t>
            </a:r>
            <a:r>
              <a:rPr lang="en-US" sz="1600" b="1" i="1" dirty="0">
                <a:solidFill>
                  <a:prstClr val="black"/>
                </a:solidFill>
                <a:latin typeface="Arial"/>
              </a:rPr>
              <a:t> stress</a:t>
            </a:r>
            <a:endParaRPr lang="en-GB" sz="1600" b="1" i="1" dirty="0">
              <a:solidFill>
                <a:prstClr val="black"/>
              </a:solidFill>
              <a:latin typeface="Arial"/>
            </a:endParaRPr>
          </a:p>
        </p:txBody>
      </p:sp>
    </p:spTree>
    <p:extLst>
      <p:ext uri="{BB962C8B-B14F-4D97-AF65-F5344CB8AC3E}">
        <p14:creationId xmlns:p14="http://schemas.microsoft.com/office/powerpoint/2010/main" val="38400585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D6C1E-EBBE-4D12-806C-BE65395B5540}"/>
              </a:ext>
            </a:extLst>
          </p:cNvPr>
          <p:cNvSpPr>
            <a:spLocks noGrp="1"/>
          </p:cNvSpPr>
          <p:nvPr>
            <p:ph type="title"/>
          </p:nvPr>
        </p:nvSpPr>
        <p:spPr/>
        <p:txBody>
          <a:bodyPr/>
          <a:lstStyle/>
          <a:p>
            <a:r>
              <a:rPr lang="en-US" dirty="0"/>
              <a:t>MQXFBP results at warm</a:t>
            </a:r>
            <a:endParaRPr lang="en-GB" dirty="0"/>
          </a:p>
        </p:txBody>
      </p:sp>
      <p:sp>
        <p:nvSpPr>
          <p:cNvPr id="5" name="Slide Number Placeholder 4">
            <a:extLst>
              <a:ext uri="{FF2B5EF4-FFF2-40B4-BE49-F238E27FC236}">
                <a16:creationId xmlns:a16="http://schemas.microsoft.com/office/drawing/2014/main" id="{4F44CDDE-EDD5-428B-A7C3-BB7CE155C621}"/>
              </a:ext>
            </a:extLst>
          </p:cNvPr>
          <p:cNvSpPr>
            <a:spLocks noGrp="1"/>
          </p:cNvSpPr>
          <p:nvPr>
            <p:ph type="sldNum" sz="quarter" idx="12"/>
          </p:nvPr>
        </p:nvSpPr>
        <p:spPr/>
        <p:txBody>
          <a:bodyPr/>
          <a:lstStyle/>
          <a:p>
            <a:fld id="{BFDCA1C4-9514-7B4F-976F-D92F7E296653}" type="slidenum">
              <a:rPr lang="fr-FR" smtClean="0"/>
              <a:pPr/>
              <a:t>33</a:t>
            </a:fld>
            <a:endParaRPr lang="fr-FR"/>
          </a:p>
        </p:txBody>
      </p:sp>
      <p:grpSp>
        <p:nvGrpSpPr>
          <p:cNvPr id="12" name="Group 11">
            <a:extLst>
              <a:ext uri="{FF2B5EF4-FFF2-40B4-BE49-F238E27FC236}">
                <a16:creationId xmlns:a16="http://schemas.microsoft.com/office/drawing/2014/main" id="{E4011F74-7136-E7D9-6C51-4DD46A3CF3AB}"/>
              </a:ext>
            </a:extLst>
          </p:cNvPr>
          <p:cNvGrpSpPr/>
          <p:nvPr/>
        </p:nvGrpSpPr>
        <p:grpSpPr>
          <a:xfrm>
            <a:off x="555916" y="1507824"/>
            <a:ext cx="3893140" cy="4877127"/>
            <a:chOff x="4909930" y="1479222"/>
            <a:chExt cx="3893140" cy="4877127"/>
          </a:xfrm>
        </p:grpSpPr>
        <p:pic>
          <p:nvPicPr>
            <p:cNvPr id="13" name="Picture 12">
              <a:extLst>
                <a:ext uri="{FF2B5EF4-FFF2-40B4-BE49-F238E27FC236}">
                  <a16:creationId xmlns:a16="http://schemas.microsoft.com/office/drawing/2014/main" id="{A2497030-817B-7553-7A88-39CAE9F6826F}"/>
                </a:ext>
              </a:extLst>
            </p:cNvPr>
            <p:cNvPicPr>
              <a:picLocks noChangeAspect="1"/>
            </p:cNvPicPr>
            <p:nvPr/>
          </p:nvPicPr>
          <p:blipFill>
            <a:blip r:embed="rId2"/>
            <a:srcRect/>
            <a:stretch/>
          </p:blipFill>
          <p:spPr>
            <a:xfrm>
              <a:off x="5153520" y="1479222"/>
              <a:ext cx="3469690" cy="2296780"/>
            </a:xfrm>
            <a:prstGeom prst="rect">
              <a:avLst/>
            </a:prstGeom>
          </p:spPr>
        </p:pic>
        <p:pic>
          <p:nvPicPr>
            <p:cNvPr id="14" name="Picture 13">
              <a:extLst>
                <a:ext uri="{FF2B5EF4-FFF2-40B4-BE49-F238E27FC236}">
                  <a16:creationId xmlns:a16="http://schemas.microsoft.com/office/drawing/2014/main" id="{070E5FA4-A7AB-0C93-0FD3-55058B0E46B0}"/>
                </a:ext>
              </a:extLst>
            </p:cNvPr>
            <p:cNvPicPr>
              <a:picLocks noChangeAspect="1"/>
            </p:cNvPicPr>
            <p:nvPr/>
          </p:nvPicPr>
          <p:blipFill>
            <a:blip r:embed="rId3"/>
            <a:srcRect/>
            <a:stretch/>
          </p:blipFill>
          <p:spPr>
            <a:xfrm>
              <a:off x="5013220" y="3984972"/>
              <a:ext cx="3686559" cy="2332481"/>
            </a:xfrm>
            <a:prstGeom prst="rect">
              <a:avLst/>
            </a:prstGeom>
          </p:spPr>
        </p:pic>
        <p:sp>
          <p:nvSpPr>
            <p:cNvPr id="16" name="Rectangle 15">
              <a:extLst>
                <a:ext uri="{FF2B5EF4-FFF2-40B4-BE49-F238E27FC236}">
                  <a16:creationId xmlns:a16="http://schemas.microsoft.com/office/drawing/2014/main" id="{1ECF42E7-B9EF-F4D5-F3F5-FFAF8B8BB8FB}"/>
                </a:ext>
              </a:extLst>
            </p:cNvPr>
            <p:cNvSpPr/>
            <p:nvPr/>
          </p:nvSpPr>
          <p:spPr>
            <a:xfrm>
              <a:off x="5650046" y="2268476"/>
              <a:ext cx="705679" cy="427382"/>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11BD48C-F2FE-5910-6F86-F55F4CF967F8}"/>
                </a:ext>
              </a:extLst>
            </p:cNvPr>
            <p:cNvSpPr/>
            <p:nvPr/>
          </p:nvSpPr>
          <p:spPr>
            <a:xfrm>
              <a:off x="4909930" y="3946074"/>
              <a:ext cx="3893140" cy="2410275"/>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9" name="Straight Arrow Connector 18">
              <a:extLst>
                <a:ext uri="{FF2B5EF4-FFF2-40B4-BE49-F238E27FC236}">
                  <a16:creationId xmlns:a16="http://schemas.microsoft.com/office/drawing/2014/main" id="{F8591F9B-3FB2-E123-F3ED-D59F79A904C5}"/>
                </a:ext>
              </a:extLst>
            </p:cNvPr>
            <p:cNvCxnSpPr>
              <a:cxnSpLocks/>
            </p:cNvCxnSpPr>
            <p:nvPr/>
          </p:nvCxnSpPr>
          <p:spPr>
            <a:xfrm>
              <a:off x="6081214" y="2740745"/>
              <a:ext cx="190377" cy="1092005"/>
            </a:xfrm>
            <a:prstGeom prst="straightConnector1">
              <a:avLst/>
            </a:prstGeom>
            <a:ln w="28575">
              <a:solidFill>
                <a:srgbClr val="FFFF00"/>
              </a:solidFill>
              <a:tailEnd type="triangle"/>
            </a:ln>
          </p:spPr>
          <p:style>
            <a:lnRef idx="2">
              <a:schemeClr val="accent1"/>
            </a:lnRef>
            <a:fillRef idx="0">
              <a:schemeClr val="accent1"/>
            </a:fillRef>
            <a:effectRef idx="1">
              <a:schemeClr val="accent1"/>
            </a:effectRef>
            <a:fontRef idx="minor">
              <a:schemeClr val="tx1"/>
            </a:fontRef>
          </p:style>
        </p:cxnSp>
      </p:grpSp>
      <p:sp>
        <p:nvSpPr>
          <p:cNvPr id="4" name="TextBox 3">
            <a:extLst>
              <a:ext uri="{FF2B5EF4-FFF2-40B4-BE49-F238E27FC236}">
                <a16:creationId xmlns:a16="http://schemas.microsoft.com/office/drawing/2014/main" id="{B405B647-D9A9-B64B-BAD7-857F914DFD05}"/>
              </a:ext>
            </a:extLst>
          </p:cNvPr>
          <p:cNvSpPr txBox="1"/>
          <p:nvPr/>
        </p:nvSpPr>
        <p:spPr>
          <a:xfrm>
            <a:off x="411716" y="966172"/>
            <a:ext cx="3327838" cy="3385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1600" b="1" i="1" dirty="0">
                <a:solidFill>
                  <a:prstClr val="black"/>
                </a:solidFill>
                <a:latin typeface="Arial"/>
              </a:rPr>
              <a:t>S1</a:t>
            </a:r>
            <a:endParaRPr lang="en-GB" sz="1600" b="1" i="1" dirty="0">
              <a:solidFill>
                <a:prstClr val="black"/>
              </a:solidFill>
              <a:latin typeface="Arial"/>
            </a:endParaRPr>
          </a:p>
        </p:txBody>
      </p:sp>
      <p:sp>
        <p:nvSpPr>
          <p:cNvPr id="6" name="TextBox 5">
            <a:extLst>
              <a:ext uri="{FF2B5EF4-FFF2-40B4-BE49-F238E27FC236}">
                <a16:creationId xmlns:a16="http://schemas.microsoft.com/office/drawing/2014/main" id="{873D7A8A-35A6-EB97-D5EC-BEDF907E20D5}"/>
              </a:ext>
            </a:extLst>
          </p:cNvPr>
          <p:cNvSpPr txBox="1"/>
          <p:nvPr/>
        </p:nvSpPr>
        <p:spPr>
          <a:xfrm>
            <a:off x="4572000" y="901986"/>
            <a:ext cx="3327838" cy="3385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1600" b="1" i="1" dirty="0" err="1">
                <a:solidFill>
                  <a:prstClr val="black"/>
                </a:solidFill>
                <a:latin typeface="Arial"/>
              </a:rPr>
              <a:t>Eqv</a:t>
            </a:r>
            <a:r>
              <a:rPr lang="en-US" sz="1600" b="1" i="1" dirty="0">
                <a:solidFill>
                  <a:prstClr val="black"/>
                </a:solidFill>
                <a:latin typeface="Arial"/>
              </a:rPr>
              <a:t> stress</a:t>
            </a:r>
            <a:endParaRPr lang="en-GB" sz="1600" b="1" i="1" dirty="0">
              <a:solidFill>
                <a:prstClr val="black"/>
              </a:solidFill>
              <a:latin typeface="Arial"/>
            </a:endParaRPr>
          </a:p>
        </p:txBody>
      </p:sp>
      <p:grpSp>
        <p:nvGrpSpPr>
          <p:cNvPr id="7" name="Group 6">
            <a:extLst>
              <a:ext uri="{FF2B5EF4-FFF2-40B4-BE49-F238E27FC236}">
                <a16:creationId xmlns:a16="http://schemas.microsoft.com/office/drawing/2014/main" id="{4A57D424-D7C6-44CC-E453-D371307EDD0C}"/>
              </a:ext>
            </a:extLst>
          </p:cNvPr>
          <p:cNvGrpSpPr/>
          <p:nvPr/>
        </p:nvGrpSpPr>
        <p:grpSpPr>
          <a:xfrm>
            <a:off x="4719648" y="1507824"/>
            <a:ext cx="3930146" cy="4877127"/>
            <a:chOff x="4909930" y="1479222"/>
            <a:chExt cx="3930146" cy="4877127"/>
          </a:xfrm>
        </p:grpSpPr>
        <p:pic>
          <p:nvPicPr>
            <p:cNvPr id="8" name="Picture 7">
              <a:extLst>
                <a:ext uri="{FF2B5EF4-FFF2-40B4-BE49-F238E27FC236}">
                  <a16:creationId xmlns:a16="http://schemas.microsoft.com/office/drawing/2014/main" id="{BCB77956-F975-0EA5-17A2-E2223666EEB3}"/>
                </a:ext>
              </a:extLst>
            </p:cNvPr>
            <p:cNvPicPr>
              <a:picLocks noChangeAspect="1"/>
            </p:cNvPicPr>
            <p:nvPr/>
          </p:nvPicPr>
          <p:blipFill>
            <a:blip r:embed="rId4"/>
            <a:srcRect/>
            <a:stretch/>
          </p:blipFill>
          <p:spPr>
            <a:xfrm>
              <a:off x="5233630" y="1479222"/>
              <a:ext cx="3309469" cy="2296780"/>
            </a:xfrm>
            <a:prstGeom prst="rect">
              <a:avLst/>
            </a:prstGeom>
          </p:spPr>
        </p:pic>
        <p:pic>
          <p:nvPicPr>
            <p:cNvPr id="9" name="Picture 8">
              <a:extLst>
                <a:ext uri="{FF2B5EF4-FFF2-40B4-BE49-F238E27FC236}">
                  <a16:creationId xmlns:a16="http://schemas.microsoft.com/office/drawing/2014/main" id="{2261CBB4-B8AB-770C-B7E0-CC951AF25943}"/>
                </a:ext>
              </a:extLst>
            </p:cNvPr>
            <p:cNvPicPr>
              <a:picLocks noChangeAspect="1"/>
            </p:cNvPicPr>
            <p:nvPr/>
          </p:nvPicPr>
          <p:blipFill>
            <a:blip r:embed="rId5"/>
            <a:srcRect/>
            <a:stretch/>
          </p:blipFill>
          <p:spPr>
            <a:xfrm>
              <a:off x="4974452" y="4049508"/>
              <a:ext cx="3865624" cy="2203406"/>
            </a:xfrm>
            <a:prstGeom prst="rect">
              <a:avLst/>
            </a:prstGeom>
          </p:spPr>
        </p:pic>
        <p:sp>
          <p:nvSpPr>
            <p:cNvPr id="10" name="Rectangle 9">
              <a:extLst>
                <a:ext uri="{FF2B5EF4-FFF2-40B4-BE49-F238E27FC236}">
                  <a16:creationId xmlns:a16="http://schemas.microsoft.com/office/drawing/2014/main" id="{EC93DB87-BE57-E02A-9228-56A15112284D}"/>
                </a:ext>
              </a:extLst>
            </p:cNvPr>
            <p:cNvSpPr/>
            <p:nvPr/>
          </p:nvSpPr>
          <p:spPr>
            <a:xfrm>
              <a:off x="7200061" y="2099672"/>
              <a:ext cx="705679" cy="427382"/>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13B8178C-D87A-3E83-DB4E-5713081E2F56}"/>
                </a:ext>
              </a:extLst>
            </p:cNvPr>
            <p:cNvSpPr/>
            <p:nvPr/>
          </p:nvSpPr>
          <p:spPr>
            <a:xfrm>
              <a:off x="4909930" y="3946074"/>
              <a:ext cx="3893140" cy="2410275"/>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5" name="Straight Arrow Connector 14">
              <a:extLst>
                <a:ext uri="{FF2B5EF4-FFF2-40B4-BE49-F238E27FC236}">
                  <a16:creationId xmlns:a16="http://schemas.microsoft.com/office/drawing/2014/main" id="{39CD2BCA-FB50-B1A6-5DAC-214642FB9752}"/>
                </a:ext>
              </a:extLst>
            </p:cNvPr>
            <p:cNvCxnSpPr>
              <a:cxnSpLocks/>
            </p:cNvCxnSpPr>
            <p:nvPr/>
          </p:nvCxnSpPr>
          <p:spPr>
            <a:xfrm flipH="1">
              <a:off x="6271591" y="2627612"/>
              <a:ext cx="833467" cy="1205138"/>
            </a:xfrm>
            <a:prstGeom prst="straightConnector1">
              <a:avLst/>
            </a:prstGeom>
            <a:ln w="28575">
              <a:solidFill>
                <a:srgbClr val="FFFF00"/>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0612581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D6C1E-EBBE-4D12-806C-BE65395B5540}"/>
              </a:ext>
            </a:extLst>
          </p:cNvPr>
          <p:cNvSpPr>
            <a:spLocks noGrp="1"/>
          </p:cNvSpPr>
          <p:nvPr>
            <p:ph type="title"/>
          </p:nvPr>
        </p:nvSpPr>
        <p:spPr/>
        <p:txBody>
          <a:bodyPr/>
          <a:lstStyle/>
          <a:p>
            <a:r>
              <a:rPr lang="en-US" dirty="0"/>
              <a:t>MQXFA results at warm</a:t>
            </a:r>
            <a:endParaRPr lang="en-GB" dirty="0"/>
          </a:p>
        </p:txBody>
      </p:sp>
      <p:sp>
        <p:nvSpPr>
          <p:cNvPr id="5" name="Slide Number Placeholder 4">
            <a:extLst>
              <a:ext uri="{FF2B5EF4-FFF2-40B4-BE49-F238E27FC236}">
                <a16:creationId xmlns:a16="http://schemas.microsoft.com/office/drawing/2014/main" id="{4F44CDDE-EDD5-428B-A7C3-BB7CE155C621}"/>
              </a:ext>
            </a:extLst>
          </p:cNvPr>
          <p:cNvSpPr>
            <a:spLocks noGrp="1"/>
          </p:cNvSpPr>
          <p:nvPr>
            <p:ph type="sldNum" sz="quarter" idx="12"/>
          </p:nvPr>
        </p:nvSpPr>
        <p:spPr/>
        <p:txBody>
          <a:bodyPr/>
          <a:lstStyle/>
          <a:p>
            <a:fld id="{BFDCA1C4-9514-7B4F-976F-D92F7E296653}" type="slidenum">
              <a:rPr lang="fr-FR" smtClean="0"/>
              <a:pPr/>
              <a:t>34</a:t>
            </a:fld>
            <a:endParaRPr lang="fr-FR"/>
          </a:p>
        </p:txBody>
      </p:sp>
      <p:grpSp>
        <p:nvGrpSpPr>
          <p:cNvPr id="3" name="Group 2">
            <a:extLst>
              <a:ext uri="{FF2B5EF4-FFF2-40B4-BE49-F238E27FC236}">
                <a16:creationId xmlns:a16="http://schemas.microsoft.com/office/drawing/2014/main" id="{90F99159-CA5B-1D71-2821-0197EAB746C5}"/>
              </a:ext>
            </a:extLst>
          </p:cNvPr>
          <p:cNvGrpSpPr/>
          <p:nvPr/>
        </p:nvGrpSpPr>
        <p:grpSpPr>
          <a:xfrm>
            <a:off x="97200" y="1472447"/>
            <a:ext cx="3956870" cy="4912505"/>
            <a:chOff x="4909930" y="1443845"/>
            <a:chExt cx="3956870" cy="4912505"/>
          </a:xfrm>
        </p:grpSpPr>
        <p:pic>
          <p:nvPicPr>
            <p:cNvPr id="4" name="Picture 3">
              <a:extLst>
                <a:ext uri="{FF2B5EF4-FFF2-40B4-BE49-F238E27FC236}">
                  <a16:creationId xmlns:a16="http://schemas.microsoft.com/office/drawing/2014/main" id="{616E52C4-D16C-C108-6629-B906EA875DF8}"/>
                </a:ext>
              </a:extLst>
            </p:cNvPr>
            <p:cNvPicPr>
              <a:picLocks noChangeAspect="1"/>
            </p:cNvPicPr>
            <p:nvPr/>
          </p:nvPicPr>
          <p:blipFill>
            <a:blip r:embed="rId2"/>
            <a:srcRect/>
            <a:stretch/>
          </p:blipFill>
          <p:spPr>
            <a:xfrm>
              <a:off x="4909930" y="1443845"/>
              <a:ext cx="3956870" cy="2367533"/>
            </a:xfrm>
            <a:prstGeom prst="rect">
              <a:avLst/>
            </a:prstGeom>
          </p:spPr>
        </p:pic>
        <p:pic>
          <p:nvPicPr>
            <p:cNvPr id="6" name="Picture 5">
              <a:extLst>
                <a:ext uri="{FF2B5EF4-FFF2-40B4-BE49-F238E27FC236}">
                  <a16:creationId xmlns:a16="http://schemas.microsoft.com/office/drawing/2014/main" id="{525663B7-E9A7-2568-9AC8-A8CDE5E6B2D3}"/>
                </a:ext>
              </a:extLst>
            </p:cNvPr>
            <p:cNvPicPr>
              <a:picLocks noChangeAspect="1"/>
            </p:cNvPicPr>
            <p:nvPr/>
          </p:nvPicPr>
          <p:blipFill>
            <a:blip r:embed="rId3"/>
            <a:srcRect/>
            <a:stretch/>
          </p:blipFill>
          <p:spPr>
            <a:xfrm>
              <a:off x="5019575" y="3979100"/>
              <a:ext cx="3725602" cy="2377250"/>
            </a:xfrm>
            <a:prstGeom prst="rect">
              <a:avLst/>
            </a:prstGeom>
          </p:spPr>
        </p:pic>
        <p:sp>
          <p:nvSpPr>
            <p:cNvPr id="7" name="Rectangle 6">
              <a:extLst>
                <a:ext uri="{FF2B5EF4-FFF2-40B4-BE49-F238E27FC236}">
                  <a16:creationId xmlns:a16="http://schemas.microsoft.com/office/drawing/2014/main" id="{A22FCA45-08DA-4A92-6908-C63E3B8F390B}"/>
                </a:ext>
              </a:extLst>
            </p:cNvPr>
            <p:cNvSpPr/>
            <p:nvPr/>
          </p:nvSpPr>
          <p:spPr>
            <a:xfrm>
              <a:off x="5918751" y="2360813"/>
              <a:ext cx="705679" cy="427382"/>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42069F36-424D-9A71-D538-3F74558FE061}"/>
                </a:ext>
              </a:extLst>
            </p:cNvPr>
            <p:cNvSpPr/>
            <p:nvPr/>
          </p:nvSpPr>
          <p:spPr>
            <a:xfrm>
              <a:off x="4909930" y="3946074"/>
              <a:ext cx="3893140" cy="2410275"/>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1" name="Straight Arrow Connector 10">
              <a:extLst>
                <a:ext uri="{FF2B5EF4-FFF2-40B4-BE49-F238E27FC236}">
                  <a16:creationId xmlns:a16="http://schemas.microsoft.com/office/drawing/2014/main" id="{54429DCA-8B6D-4583-FDA0-8018DE984666}"/>
                </a:ext>
              </a:extLst>
            </p:cNvPr>
            <p:cNvCxnSpPr>
              <a:cxnSpLocks/>
            </p:cNvCxnSpPr>
            <p:nvPr/>
          </p:nvCxnSpPr>
          <p:spPr>
            <a:xfrm>
              <a:off x="6271591" y="2854722"/>
              <a:ext cx="0" cy="978028"/>
            </a:xfrm>
            <a:prstGeom prst="straightConnector1">
              <a:avLst/>
            </a:prstGeom>
            <a:ln w="28575">
              <a:solidFill>
                <a:srgbClr val="FFFF00"/>
              </a:solidFill>
              <a:tailEnd type="triangle"/>
            </a:ln>
          </p:spPr>
          <p:style>
            <a:lnRef idx="2">
              <a:schemeClr val="accent1"/>
            </a:lnRef>
            <a:fillRef idx="0">
              <a:schemeClr val="accent1"/>
            </a:fillRef>
            <a:effectRef idx="1">
              <a:schemeClr val="accent1"/>
            </a:effectRef>
            <a:fontRef idx="minor">
              <a:schemeClr val="tx1"/>
            </a:fontRef>
          </p:style>
        </p:cxnSp>
      </p:grpSp>
      <p:sp>
        <p:nvSpPr>
          <p:cNvPr id="20" name="TextBox 19">
            <a:extLst>
              <a:ext uri="{FF2B5EF4-FFF2-40B4-BE49-F238E27FC236}">
                <a16:creationId xmlns:a16="http://schemas.microsoft.com/office/drawing/2014/main" id="{6A9154F4-7C93-DBBD-756B-61B08C72101B}"/>
              </a:ext>
            </a:extLst>
          </p:cNvPr>
          <p:cNvSpPr txBox="1"/>
          <p:nvPr/>
        </p:nvSpPr>
        <p:spPr>
          <a:xfrm>
            <a:off x="411716" y="966172"/>
            <a:ext cx="3327838" cy="3385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1600" b="1" i="1" dirty="0">
                <a:solidFill>
                  <a:prstClr val="black"/>
                </a:solidFill>
                <a:latin typeface="Arial"/>
              </a:rPr>
              <a:t>S1</a:t>
            </a:r>
            <a:endParaRPr lang="en-GB" sz="1600" b="1" i="1" dirty="0">
              <a:solidFill>
                <a:prstClr val="black"/>
              </a:solidFill>
              <a:latin typeface="Arial"/>
            </a:endParaRPr>
          </a:p>
        </p:txBody>
      </p:sp>
      <p:sp>
        <p:nvSpPr>
          <p:cNvPr id="21" name="TextBox 20">
            <a:extLst>
              <a:ext uri="{FF2B5EF4-FFF2-40B4-BE49-F238E27FC236}">
                <a16:creationId xmlns:a16="http://schemas.microsoft.com/office/drawing/2014/main" id="{93349A40-D55D-09F4-E59C-921428DC29E3}"/>
              </a:ext>
            </a:extLst>
          </p:cNvPr>
          <p:cNvSpPr txBox="1"/>
          <p:nvPr/>
        </p:nvSpPr>
        <p:spPr>
          <a:xfrm>
            <a:off x="4572000" y="901986"/>
            <a:ext cx="3327838" cy="3385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1600" b="1" i="1" dirty="0" err="1">
                <a:solidFill>
                  <a:prstClr val="black"/>
                </a:solidFill>
                <a:latin typeface="Arial"/>
              </a:rPr>
              <a:t>Eqv</a:t>
            </a:r>
            <a:r>
              <a:rPr lang="en-US" sz="1600" b="1" i="1" dirty="0">
                <a:solidFill>
                  <a:prstClr val="black"/>
                </a:solidFill>
                <a:latin typeface="Arial"/>
              </a:rPr>
              <a:t> stress</a:t>
            </a:r>
            <a:endParaRPr lang="en-GB" sz="1600" b="1" i="1" dirty="0">
              <a:solidFill>
                <a:prstClr val="black"/>
              </a:solidFill>
              <a:latin typeface="Arial"/>
            </a:endParaRPr>
          </a:p>
        </p:txBody>
      </p:sp>
      <p:grpSp>
        <p:nvGrpSpPr>
          <p:cNvPr id="22" name="Group 21">
            <a:extLst>
              <a:ext uri="{FF2B5EF4-FFF2-40B4-BE49-F238E27FC236}">
                <a16:creationId xmlns:a16="http://schemas.microsoft.com/office/drawing/2014/main" id="{8028AD3E-E797-BF7E-136A-7880F1C4658E}"/>
              </a:ext>
            </a:extLst>
          </p:cNvPr>
          <p:cNvGrpSpPr/>
          <p:nvPr/>
        </p:nvGrpSpPr>
        <p:grpSpPr>
          <a:xfrm>
            <a:off x="4564252" y="1470644"/>
            <a:ext cx="3893140" cy="4877127"/>
            <a:chOff x="4909930" y="1479222"/>
            <a:chExt cx="3893140" cy="4877127"/>
          </a:xfrm>
        </p:grpSpPr>
        <p:pic>
          <p:nvPicPr>
            <p:cNvPr id="23" name="Picture 22">
              <a:extLst>
                <a:ext uri="{FF2B5EF4-FFF2-40B4-BE49-F238E27FC236}">
                  <a16:creationId xmlns:a16="http://schemas.microsoft.com/office/drawing/2014/main" id="{29B5EB7B-FC3B-AA0F-CDF9-B8A1A8F1060F}"/>
                </a:ext>
              </a:extLst>
            </p:cNvPr>
            <p:cNvPicPr>
              <a:picLocks noChangeAspect="1"/>
            </p:cNvPicPr>
            <p:nvPr/>
          </p:nvPicPr>
          <p:blipFill>
            <a:blip r:embed="rId4"/>
            <a:srcRect/>
            <a:stretch/>
          </p:blipFill>
          <p:spPr>
            <a:xfrm>
              <a:off x="5024224" y="1479222"/>
              <a:ext cx="3728280" cy="2296780"/>
            </a:xfrm>
            <a:prstGeom prst="rect">
              <a:avLst/>
            </a:prstGeom>
          </p:spPr>
        </p:pic>
        <p:pic>
          <p:nvPicPr>
            <p:cNvPr id="24" name="Picture 23">
              <a:extLst>
                <a:ext uri="{FF2B5EF4-FFF2-40B4-BE49-F238E27FC236}">
                  <a16:creationId xmlns:a16="http://schemas.microsoft.com/office/drawing/2014/main" id="{C855E78D-9D16-596F-3743-E2D89A787747}"/>
                </a:ext>
              </a:extLst>
            </p:cNvPr>
            <p:cNvPicPr>
              <a:picLocks noChangeAspect="1"/>
            </p:cNvPicPr>
            <p:nvPr/>
          </p:nvPicPr>
          <p:blipFill>
            <a:blip r:embed="rId5"/>
            <a:srcRect/>
            <a:stretch/>
          </p:blipFill>
          <p:spPr>
            <a:xfrm>
              <a:off x="4959513" y="3997619"/>
              <a:ext cx="3792991" cy="2307784"/>
            </a:xfrm>
            <a:prstGeom prst="rect">
              <a:avLst/>
            </a:prstGeom>
          </p:spPr>
        </p:pic>
        <p:sp>
          <p:nvSpPr>
            <p:cNvPr id="25" name="Rectangle 24">
              <a:extLst>
                <a:ext uri="{FF2B5EF4-FFF2-40B4-BE49-F238E27FC236}">
                  <a16:creationId xmlns:a16="http://schemas.microsoft.com/office/drawing/2014/main" id="{5562E4BF-23F8-1662-C8E4-24BE7679E65E}"/>
                </a:ext>
              </a:extLst>
            </p:cNvPr>
            <p:cNvSpPr/>
            <p:nvPr/>
          </p:nvSpPr>
          <p:spPr>
            <a:xfrm>
              <a:off x="7194084" y="2187596"/>
              <a:ext cx="705679" cy="427382"/>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E0C1B08A-B218-3DC7-44D3-B15789288898}"/>
                </a:ext>
              </a:extLst>
            </p:cNvPr>
            <p:cNvSpPr/>
            <p:nvPr/>
          </p:nvSpPr>
          <p:spPr>
            <a:xfrm>
              <a:off x="4909930" y="3946074"/>
              <a:ext cx="3893140" cy="2410275"/>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7" name="Straight Arrow Connector 26">
              <a:extLst>
                <a:ext uri="{FF2B5EF4-FFF2-40B4-BE49-F238E27FC236}">
                  <a16:creationId xmlns:a16="http://schemas.microsoft.com/office/drawing/2014/main" id="{27B487FA-6115-D603-6131-718DC6FFD359}"/>
                </a:ext>
              </a:extLst>
            </p:cNvPr>
            <p:cNvCxnSpPr>
              <a:cxnSpLocks/>
            </p:cNvCxnSpPr>
            <p:nvPr/>
          </p:nvCxnSpPr>
          <p:spPr>
            <a:xfrm flipH="1">
              <a:off x="6271591" y="2740745"/>
              <a:ext cx="736171" cy="1092005"/>
            </a:xfrm>
            <a:prstGeom prst="straightConnector1">
              <a:avLst/>
            </a:prstGeom>
            <a:ln w="28575">
              <a:solidFill>
                <a:srgbClr val="FFFF00"/>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2196980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D142E-02F7-AF42-0E3C-F5EF843EF601}"/>
              </a:ext>
            </a:extLst>
          </p:cNvPr>
          <p:cNvSpPr>
            <a:spLocks noGrp="1"/>
          </p:cNvSpPr>
          <p:nvPr>
            <p:ph type="title"/>
          </p:nvPr>
        </p:nvSpPr>
        <p:spPr/>
        <p:txBody>
          <a:bodyPr/>
          <a:lstStyle/>
          <a:p>
            <a:r>
              <a:rPr lang="en-US" dirty="0"/>
              <a:t>Implementing “MQXFBP” approach in MQXFA magnets</a:t>
            </a:r>
            <a:endParaRPr lang="en-GB" dirty="0"/>
          </a:p>
        </p:txBody>
      </p:sp>
      <p:sp>
        <p:nvSpPr>
          <p:cNvPr id="4" name="Footer Placeholder 3">
            <a:extLst>
              <a:ext uri="{FF2B5EF4-FFF2-40B4-BE49-F238E27FC236}">
                <a16:creationId xmlns:a16="http://schemas.microsoft.com/office/drawing/2014/main" id="{E3ACF3DC-A3E0-2256-2A5E-71D8FDA3AACD}"/>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14DC85FF-8CB3-A2B6-C2CD-32CBEC980F8E}"/>
              </a:ext>
            </a:extLst>
          </p:cNvPr>
          <p:cNvSpPr>
            <a:spLocks noGrp="1"/>
          </p:cNvSpPr>
          <p:nvPr>
            <p:ph type="sldNum" sz="quarter" idx="12"/>
          </p:nvPr>
        </p:nvSpPr>
        <p:spPr/>
        <p:txBody>
          <a:bodyPr/>
          <a:lstStyle/>
          <a:p>
            <a:fld id="{BFDCA1C4-9514-7B4F-976F-D92F7E296653}" type="slidenum">
              <a:rPr lang="fr-FR" smtClean="0"/>
              <a:pPr/>
              <a:t>35</a:t>
            </a:fld>
            <a:endParaRPr lang="fr-FR"/>
          </a:p>
        </p:txBody>
      </p:sp>
      <p:pic>
        <p:nvPicPr>
          <p:cNvPr id="6" name="Content Placeholder 5">
            <a:extLst>
              <a:ext uri="{FF2B5EF4-FFF2-40B4-BE49-F238E27FC236}">
                <a16:creationId xmlns:a16="http://schemas.microsoft.com/office/drawing/2014/main" id="{9400729C-44E7-458F-8BA0-414DB7C497C1}"/>
              </a:ext>
            </a:extLst>
          </p:cNvPr>
          <p:cNvPicPr>
            <a:picLocks noGrp="1" noChangeAspect="1"/>
          </p:cNvPicPr>
          <p:nvPr>
            <p:ph idx="1"/>
          </p:nvPr>
        </p:nvPicPr>
        <p:blipFill>
          <a:blip r:embed="rId2"/>
          <a:stretch>
            <a:fillRect/>
          </a:stretch>
        </p:blipFill>
        <p:spPr>
          <a:xfrm>
            <a:off x="1086764" y="1219200"/>
            <a:ext cx="6970471" cy="4906963"/>
          </a:xfrm>
          <a:prstGeom prst="rect">
            <a:avLst/>
          </a:prstGeom>
        </p:spPr>
      </p:pic>
    </p:spTree>
    <p:extLst>
      <p:ext uri="{BB962C8B-B14F-4D97-AF65-F5344CB8AC3E}">
        <p14:creationId xmlns:p14="http://schemas.microsoft.com/office/powerpoint/2010/main" val="6518785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318BB-5FB0-CB78-8D35-1FDEF197502B}"/>
              </a:ext>
            </a:extLst>
          </p:cNvPr>
          <p:cNvSpPr>
            <a:spLocks noGrp="1"/>
          </p:cNvSpPr>
          <p:nvPr>
            <p:ph type="title"/>
          </p:nvPr>
        </p:nvSpPr>
        <p:spPr/>
        <p:txBody>
          <a:bodyPr/>
          <a:lstStyle/>
          <a:p>
            <a:endParaRPr lang="en-GB"/>
          </a:p>
        </p:txBody>
      </p:sp>
      <p:sp>
        <p:nvSpPr>
          <p:cNvPr id="4" name="Footer Placeholder 3">
            <a:extLst>
              <a:ext uri="{FF2B5EF4-FFF2-40B4-BE49-F238E27FC236}">
                <a16:creationId xmlns:a16="http://schemas.microsoft.com/office/drawing/2014/main" id="{A95ADD8B-9E43-63BE-09E7-5C1C8A6E3DEE}"/>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F358373F-84E2-705F-2A8F-3F7173361662}"/>
              </a:ext>
            </a:extLst>
          </p:cNvPr>
          <p:cNvSpPr>
            <a:spLocks noGrp="1"/>
          </p:cNvSpPr>
          <p:nvPr>
            <p:ph type="sldNum" sz="quarter" idx="12"/>
          </p:nvPr>
        </p:nvSpPr>
        <p:spPr/>
        <p:txBody>
          <a:bodyPr/>
          <a:lstStyle/>
          <a:p>
            <a:fld id="{BFDCA1C4-9514-7B4F-976F-D92F7E296653}" type="slidenum">
              <a:rPr lang="fr-FR" smtClean="0"/>
              <a:pPr/>
              <a:t>36</a:t>
            </a:fld>
            <a:endParaRPr lang="fr-FR"/>
          </a:p>
        </p:txBody>
      </p:sp>
      <p:pic>
        <p:nvPicPr>
          <p:cNvPr id="8" name="Content Placeholder 7">
            <a:extLst>
              <a:ext uri="{FF2B5EF4-FFF2-40B4-BE49-F238E27FC236}">
                <a16:creationId xmlns:a16="http://schemas.microsoft.com/office/drawing/2014/main" id="{966D271C-9836-39FA-BB5D-910293B8CB29}"/>
              </a:ext>
            </a:extLst>
          </p:cNvPr>
          <p:cNvPicPr>
            <a:picLocks noGrp="1" noChangeAspect="1"/>
          </p:cNvPicPr>
          <p:nvPr>
            <p:ph idx="1"/>
          </p:nvPr>
        </p:nvPicPr>
        <p:blipFill>
          <a:blip r:embed="rId2"/>
          <a:srcRect l="33848" t="22657" r="30989" b="23110"/>
          <a:stretch/>
        </p:blipFill>
        <p:spPr>
          <a:xfrm>
            <a:off x="771847" y="1219200"/>
            <a:ext cx="7600305" cy="4906963"/>
          </a:xfrm>
          <a:prstGeom prst="rect">
            <a:avLst/>
          </a:prstGeom>
        </p:spPr>
      </p:pic>
      <p:sp>
        <p:nvSpPr>
          <p:cNvPr id="10" name="TextBox 9">
            <a:extLst>
              <a:ext uri="{FF2B5EF4-FFF2-40B4-BE49-F238E27FC236}">
                <a16:creationId xmlns:a16="http://schemas.microsoft.com/office/drawing/2014/main" id="{2E9F209E-33A2-9DED-2399-E0AD0B8FDAF1}"/>
              </a:ext>
            </a:extLst>
          </p:cNvPr>
          <p:cNvSpPr txBox="1"/>
          <p:nvPr/>
        </p:nvSpPr>
        <p:spPr>
          <a:xfrm>
            <a:off x="4474800" y="619035"/>
            <a:ext cx="4572000" cy="1200329"/>
          </a:xfrm>
          <a:prstGeom prst="rect">
            <a:avLst/>
          </a:prstGeom>
          <a:noFill/>
        </p:spPr>
        <p:txBody>
          <a:bodyPr wrap="square">
            <a:spAutoFit/>
          </a:bodyPr>
          <a:lstStyle/>
          <a:p>
            <a:pPr algn="just"/>
            <a:br>
              <a:rPr lang="en-GB" b="0" u="none" strike="noStrike" dirty="0">
                <a:solidFill>
                  <a:srgbClr val="0645AD"/>
                </a:solidFill>
                <a:effectLst/>
                <a:latin typeface="Helvetica Neue"/>
                <a:hlinkClick r:id="rId3"/>
              </a:rPr>
            </a:br>
            <a:r>
              <a:rPr lang="en-GB" b="0" u="none" strike="noStrike" dirty="0">
                <a:solidFill>
                  <a:srgbClr val="0645AD"/>
                </a:solidFill>
                <a:effectLst/>
                <a:latin typeface="Helvetica Neue"/>
                <a:hlinkClick r:id="rId3"/>
              </a:rPr>
              <a:t>https://edms.cern.ch/document/2264827</a:t>
            </a:r>
            <a:endParaRPr lang="en-GB" b="0" dirty="0">
              <a:solidFill>
                <a:srgbClr val="000000"/>
              </a:solidFill>
              <a:effectLst/>
              <a:latin typeface="Helvetica Neue"/>
            </a:endParaRPr>
          </a:p>
          <a:p>
            <a:br>
              <a:rPr lang="en-GB" b="0" dirty="0">
                <a:solidFill>
                  <a:srgbClr val="000000"/>
                </a:solidFill>
                <a:effectLst/>
                <a:latin typeface="Helvetica Neue"/>
              </a:rPr>
            </a:br>
            <a:endParaRPr lang="en-GB" dirty="0"/>
          </a:p>
        </p:txBody>
      </p:sp>
    </p:spTree>
    <p:extLst>
      <p:ext uri="{BB962C8B-B14F-4D97-AF65-F5344CB8AC3E}">
        <p14:creationId xmlns:p14="http://schemas.microsoft.com/office/powerpoint/2010/main" val="2592678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FA79A-432F-8BCC-9F60-B9496AE90F06}"/>
              </a:ext>
            </a:extLst>
          </p:cNvPr>
          <p:cNvSpPr>
            <a:spLocks noGrp="1"/>
          </p:cNvSpPr>
          <p:nvPr>
            <p:ph type="title"/>
          </p:nvPr>
        </p:nvSpPr>
        <p:spPr/>
        <p:txBody>
          <a:bodyPr/>
          <a:lstStyle/>
          <a:p>
            <a:endParaRPr lang="en-GB"/>
          </a:p>
        </p:txBody>
      </p:sp>
      <p:pic>
        <p:nvPicPr>
          <p:cNvPr id="7" name="Content Placeholder 6">
            <a:extLst>
              <a:ext uri="{FF2B5EF4-FFF2-40B4-BE49-F238E27FC236}">
                <a16:creationId xmlns:a16="http://schemas.microsoft.com/office/drawing/2014/main" id="{94B5F9A3-3E67-0D49-4B0F-3CFF2491AA55}"/>
              </a:ext>
            </a:extLst>
          </p:cNvPr>
          <p:cNvPicPr>
            <a:picLocks noGrp="1" noChangeAspect="1"/>
          </p:cNvPicPr>
          <p:nvPr>
            <p:ph idx="1"/>
          </p:nvPr>
        </p:nvPicPr>
        <p:blipFill>
          <a:blip r:embed="rId2"/>
          <a:srcRect l="33773" t="22139" r="30603" b="22689"/>
          <a:stretch/>
        </p:blipFill>
        <p:spPr>
          <a:xfrm>
            <a:off x="525928" y="703041"/>
            <a:ext cx="8235578" cy="5339170"/>
          </a:xfrm>
        </p:spPr>
      </p:pic>
      <p:sp>
        <p:nvSpPr>
          <p:cNvPr id="4" name="Footer Placeholder 3">
            <a:extLst>
              <a:ext uri="{FF2B5EF4-FFF2-40B4-BE49-F238E27FC236}">
                <a16:creationId xmlns:a16="http://schemas.microsoft.com/office/drawing/2014/main" id="{A582AC52-E5D6-F024-CC45-25C002F4BBA8}"/>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02235427-05D9-A2D9-8080-5FF641F3A7E3}"/>
              </a:ext>
            </a:extLst>
          </p:cNvPr>
          <p:cNvSpPr>
            <a:spLocks noGrp="1"/>
          </p:cNvSpPr>
          <p:nvPr>
            <p:ph type="sldNum" sz="quarter" idx="12"/>
          </p:nvPr>
        </p:nvSpPr>
        <p:spPr/>
        <p:txBody>
          <a:bodyPr/>
          <a:lstStyle/>
          <a:p>
            <a:fld id="{BFDCA1C4-9514-7B4F-976F-D92F7E296653}" type="slidenum">
              <a:rPr lang="fr-FR" smtClean="0"/>
              <a:pPr/>
              <a:t>37</a:t>
            </a:fld>
            <a:endParaRPr lang="fr-FR"/>
          </a:p>
        </p:txBody>
      </p:sp>
      <p:sp>
        <p:nvSpPr>
          <p:cNvPr id="8" name="TextBox 7">
            <a:extLst>
              <a:ext uri="{FF2B5EF4-FFF2-40B4-BE49-F238E27FC236}">
                <a16:creationId xmlns:a16="http://schemas.microsoft.com/office/drawing/2014/main" id="{01764E31-1646-789E-B6B6-7D213D9233B6}"/>
              </a:ext>
            </a:extLst>
          </p:cNvPr>
          <p:cNvSpPr txBox="1"/>
          <p:nvPr/>
        </p:nvSpPr>
        <p:spPr>
          <a:xfrm>
            <a:off x="4114800" y="703041"/>
            <a:ext cx="4572000" cy="1200329"/>
          </a:xfrm>
          <a:prstGeom prst="rect">
            <a:avLst/>
          </a:prstGeom>
          <a:noFill/>
        </p:spPr>
        <p:txBody>
          <a:bodyPr wrap="square">
            <a:spAutoFit/>
          </a:bodyPr>
          <a:lstStyle/>
          <a:p>
            <a:pPr algn="just"/>
            <a:br>
              <a:rPr lang="en-GB" b="0" u="none" strike="noStrike" dirty="0">
                <a:solidFill>
                  <a:srgbClr val="0645AD"/>
                </a:solidFill>
                <a:effectLst/>
                <a:latin typeface="Helvetica Neue"/>
                <a:hlinkClick r:id="rId3"/>
              </a:rPr>
            </a:br>
            <a:r>
              <a:rPr lang="en-GB" b="0" u="none" strike="noStrike" dirty="0">
                <a:solidFill>
                  <a:srgbClr val="0645AD"/>
                </a:solidFill>
                <a:effectLst/>
                <a:latin typeface="Helvetica Neue"/>
                <a:hlinkClick r:id="rId3"/>
              </a:rPr>
              <a:t>https://edms.cern.ch/document/2264827</a:t>
            </a:r>
            <a:endParaRPr lang="en-GB" b="0" dirty="0">
              <a:solidFill>
                <a:srgbClr val="000000"/>
              </a:solidFill>
              <a:effectLst/>
              <a:latin typeface="Helvetica Neue"/>
            </a:endParaRPr>
          </a:p>
          <a:p>
            <a:br>
              <a:rPr lang="en-GB" b="0" dirty="0">
                <a:solidFill>
                  <a:srgbClr val="000000"/>
                </a:solidFill>
                <a:effectLst/>
                <a:latin typeface="Helvetica Neue"/>
              </a:rPr>
            </a:br>
            <a:endParaRPr lang="en-GB" dirty="0"/>
          </a:p>
        </p:txBody>
      </p:sp>
    </p:spTree>
    <p:extLst>
      <p:ext uri="{BB962C8B-B14F-4D97-AF65-F5344CB8AC3E}">
        <p14:creationId xmlns:p14="http://schemas.microsoft.com/office/powerpoint/2010/main" val="20988785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7445D-BF77-D314-B4FA-109A2873B5D7}"/>
              </a:ext>
            </a:extLst>
          </p:cNvPr>
          <p:cNvSpPr>
            <a:spLocks noGrp="1"/>
          </p:cNvSpPr>
          <p:nvPr>
            <p:ph type="title"/>
          </p:nvPr>
        </p:nvSpPr>
        <p:spPr/>
        <p:txBody>
          <a:bodyPr/>
          <a:lstStyle/>
          <a:p>
            <a:r>
              <a:rPr lang="en-US" dirty="0"/>
              <a:t>Other yokes…</a:t>
            </a:r>
            <a:endParaRPr lang="en-GB" dirty="0"/>
          </a:p>
        </p:txBody>
      </p:sp>
      <p:pic>
        <p:nvPicPr>
          <p:cNvPr id="7" name="Content Placeholder 6">
            <a:extLst>
              <a:ext uri="{FF2B5EF4-FFF2-40B4-BE49-F238E27FC236}">
                <a16:creationId xmlns:a16="http://schemas.microsoft.com/office/drawing/2014/main" id="{162BEADA-861F-7BAE-0777-A53C0A9FAE73}"/>
              </a:ext>
            </a:extLst>
          </p:cNvPr>
          <p:cNvPicPr>
            <a:picLocks noGrp="1" noChangeAspect="1"/>
          </p:cNvPicPr>
          <p:nvPr>
            <p:ph idx="1"/>
          </p:nvPr>
        </p:nvPicPr>
        <p:blipFill>
          <a:blip r:embed="rId2"/>
          <a:stretch>
            <a:fillRect/>
          </a:stretch>
        </p:blipFill>
        <p:spPr>
          <a:xfrm>
            <a:off x="768350" y="2534444"/>
            <a:ext cx="7918450" cy="3314700"/>
          </a:xfrm>
        </p:spPr>
      </p:pic>
      <p:sp>
        <p:nvSpPr>
          <p:cNvPr id="4" name="Footer Placeholder 3">
            <a:extLst>
              <a:ext uri="{FF2B5EF4-FFF2-40B4-BE49-F238E27FC236}">
                <a16:creationId xmlns:a16="http://schemas.microsoft.com/office/drawing/2014/main" id="{DA379A90-4CAD-5D1F-7C12-9DDE46DE2D76}"/>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9EEAC5BC-42DE-923A-3221-0291F50855D8}"/>
              </a:ext>
            </a:extLst>
          </p:cNvPr>
          <p:cNvSpPr>
            <a:spLocks noGrp="1"/>
          </p:cNvSpPr>
          <p:nvPr>
            <p:ph type="sldNum" sz="quarter" idx="12"/>
          </p:nvPr>
        </p:nvSpPr>
        <p:spPr/>
        <p:txBody>
          <a:bodyPr/>
          <a:lstStyle/>
          <a:p>
            <a:fld id="{BFDCA1C4-9514-7B4F-976F-D92F7E296653}" type="slidenum">
              <a:rPr lang="fr-FR" smtClean="0"/>
              <a:pPr/>
              <a:t>38</a:t>
            </a:fld>
            <a:endParaRPr lang="fr-FR"/>
          </a:p>
        </p:txBody>
      </p:sp>
      <p:graphicFrame>
        <p:nvGraphicFramePr>
          <p:cNvPr id="8" name="Table 7">
            <a:extLst>
              <a:ext uri="{FF2B5EF4-FFF2-40B4-BE49-F238E27FC236}">
                <a16:creationId xmlns:a16="http://schemas.microsoft.com/office/drawing/2014/main" id="{A15B9AF0-D44B-D64C-74E1-A282B381E7F0}"/>
              </a:ext>
            </a:extLst>
          </p:cNvPr>
          <p:cNvGraphicFramePr>
            <a:graphicFrameLocks noGrp="1"/>
          </p:cNvGraphicFramePr>
          <p:nvPr>
            <p:extLst>
              <p:ext uri="{D42A27DB-BD31-4B8C-83A1-F6EECF244321}">
                <p14:modId xmlns:p14="http://schemas.microsoft.com/office/powerpoint/2010/main" val="3621893771"/>
              </p:ext>
            </p:extLst>
          </p:nvPr>
        </p:nvGraphicFramePr>
        <p:xfrm>
          <a:off x="1520824" y="1480741"/>
          <a:ext cx="6413501" cy="800100"/>
        </p:xfrm>
        <a:graphic>
          <a:graphicData uri="http://schemas.openxmlformats.org/drawingml/2006/table">
            <a:tbl>
              <a:tblPr>
                <a:tableStyleId>{5C22544A-7EE6-4342-B048-85BDC9FD1C3A}</a:tableStyleId>
              </a:tblPr>
              <a:tblGrid>
                <a:gridCol w="2664362">
                  <a:extLst>
                    <a:ext uri="{9D8B030D-6E8A-4147-A177-3AD203B41FA5}">
                      <a16:colId xmlns:a16="http://schemas.microsoft.com/office/drawing/2014/main" val="3222534891"/>
                    </a:ext>
                  </a:extLst>
                </a:gridCol>
                <a:gridCol w="751731">
                  <a:extLst>
                    <a:ext uri="{9D8B030D-6E8A-4147-A177-3AD203B41FA5}">
                      <a16:colId xmlns:a16="http://schemas.microsoft.com/office/drawing/2014/main" val="1314999628"/>
                    </a:ext>
                  </a:extLst>
                </a:gridCol>
                <a:gridCol w="980105">
                  <a:extLst>
                    <a:ext uri="{9D8B030D-6E8A-4147-A177-3AD203B41FA5}">
                      <a16:colId xmlns:a16="http://schemas.microsoft.com/office/drawing/2014/main" val="4137086924"/>
                    </a:ext>
                  </a:extLst>
                </a:gridCol>
                <a:gridCol w="685122">
                  <a:extLst>
                    <a:ext uri="{9D8B030D-6E8A-4147-A177-3AD203B41FA5}">
                      <a16:colId xmlns:a16="http://schemas.microsoft.com/office/drawing/2014/main" val="331566058"/>
                    </a:ext>
                  </a:extLst>
                </a:gridCol>
                <a:gridCol w="1332181">
                  <a:extLst>
                    <a:ext uri="{9D8B030D-6E8A-4147-A177-3AD203B41FA5}">
                      <a16:colId xmlns:a16="http://schemas.microsoft.com/office/drawing/2014/main" val="3851053323"/>
                    </a:ext>
                  </a:extLst>
                </a:gridCol>
              </a:tblGrid>
              <a:tr h="200025">
                <a:tc>
                  <a:txBody>
                    <a:bodyPr/>
                    <a:lstStyle/>
                    <a:p>
                      <a:pPr algn="l" fontAlgn="b"/>
                      <a:r>
                        <a:rPr lang="en-GB" sz="1000" u="none" strike="noStrike">
                          <a:effectLst/>
                        </a:rPr>
                        <a:t>MQXFA-2 YOKE PLATE TYPE-1</a:t>
                      </a:r>
                      <a:endParaRPr lang="en-GB" sz="1000" b="0" i="0" u="none" strike="noStrike">
                        <a:effectLst/>
                        <a:latin typeface="Arial" panose="020B0604020202020204" pitchFamily="34" charset="0"/>
                      </a:endParaRPr>
                    </a:p>
                  </a:txBody>
                  <a:tcPr marL="9525" marR="9525" marT="9525" marB="0" anchor="b"/>
                </a:tc>
                <a:tc>
                  <a:txBody>
                    <a:bodyPr/>
                    <a:lstStyle/>
                    <a:p>
                      <a:pPr algn="r" fontAlgn="b"/>
                      <a:r>
                        <a:rPr lang="en-GB" sz="1000" u="none" strike="noStrike">
                          <a:effectLst/>
                        </a:rPr>
                        <a:t>2019-10-29</a:t>
                      </a:r>
                      <a:endParaRPr lang="en-GB" sz="1000" b="0" i="0" u="none" strike="noStrike">
                        <a:effectLst/>
                        <a:latin typeface="Arial" panose="020B0604020202020204" pitchFamily="34" charset="0"/>
                      </a:endParaRPr>
                    </a:p>
                  </a:txBody>
                  <a:tcPr marL="9525" marR="9525" marT="9525" marB="0" anchor="b"/>
                </a:tc>
                <a:tc>
                  <a:txBody>
                    <a:bodyPr/>
                    <a:lstStyle/>
                    <a:p>
                      <a:pPr algn="l" fontAlgn="b"/>
                      <a:r>
                        <a:rPr lang="en-GB" sz="1000" u="none" strike="noStrike">
                          <a:effectLst/>
                        </a:rPr>
                        <a:t>LBNL</a:t>
                      </a:r>
                      <a:endParaRPr lang="en-GB" sz="1000" b="0" i="0" u="none" strike="noStrike">
                        <a:effectLst/>
                        <a:latin typeface="Arial" panose="020B0604020202020204" pitchFamily="34" charset="0"/>
                      </a:endParaRPr>
                    </a:p>
                  </a:txBody>
                  <a:tcPr marL="9525" marR="9525" marT="9525" marB="0" anchor="b"/>
                </a:tc>
                <a:tc>
                  <a:txBody>
                    <a:bodyPr/>
                    <a:lstStyle/>
                    <a:p>
                      <a:pPr algn="l" fontAlgn="b"/>
                      <a:r>
                        <a:rPr lang="en-GB" sz="1000" u="none" strike="noStrike">
                          <a:effectLst/>
                        </a:rPr>
                        <a:t>YOKE</a:t>
                      </a:r>
                      <a:endParaRPr lang="en-GB" sz="1000" b="0" i="0" u="none" strike="noStrike">
                        <a:effectLst/>
                        <a:latin typeface="Arial" panose="020B0604020202020204" pitchFamily="34" charset="0"/>
                      </a:endParaRPr>
                    </a:p>
                  </a:txBody>
                  <a:tcPr marL="9525" marR="9525" marT="9525" marB="0" anchor="b"/>
                </a:tc>
                <a:tc>
                  <a:txBody>
                    <a:bodyPr/>
                    <a:lstStyle/>
                    <a:p>
                      <a:pPr algn="l" fontAlgn="b"/>
                      <a:r>
                        <a:rPr lang="en-GB" sz="1200" u="none" strike="noStrike">
                          <a:effectLst/>
                        </a:rPr>
                        <a:t>LHCMQXFAS0044</a:t>
                      </a:r>
                      <a:endParaRPr lang="en-GB" sz="1200" b="0" i="0" u="none" strike="noStrike">
                        <a:effectLst/>
                        <a:latin typeface="Times New Roman" panose="02020603050405020304" pitchFamily="18" charset="0"/>
                      </a:endParaRPr>
                    </a:p>
                  </a:txBody>
                  <a:tcPr marL="9525" marR="9525" marT="9525" marB="0" anchor="b"/>
                </a:tc>
                <a:extLst>
                  <a:ext uri="{0D108BD9-81ED-4DB2-BD59-A6C34878D82A}">
                    <a16:rowId xmlns:a16="http://schemas.microsoft.com/office/drawing/2014/main" val="71476839"/>
                  </a:ext>
                </a:extLst>
              </a:tr>
              <a:tr h="200025">
                <a:tc>
                  <a:txBody>
                    <a:bodyPr/>
                    <a:lstStyle/>
                    <a:p>
                      <a:pPr algn="l" fontAlgn="b"/>
                      <a:r>
                        <a:rPr lang="en-GB" sz="1000" u="none" strike="noStrike">
                          <a:effectLst/>
                        </a:rPr>
                        <a:t>MQXFA-2 YOKE PLATE TYPE-2</a:t>
                      </a:r>
                      <a:endParaRPr lang="en-GB" sz="1000" b="0" i="0" u="none" strike="noStrike">
                        <a:effectLst/>
                        <a:latin typeface="Arial" panose="020B0604020202020204" pitchFamily="34" charset="0"/>
                      </a:endParaRPr>
                    </a:p>
                  </a:txBody>
                  <a:tcPr marL="9525" marR="9525" marT="9525" marB="0" anchor="b"/>
                </a:tc>
                <a:tc>
                  <a:txBody>
                    <a:bodyPr/>
                    <a:lstStyle/>
                    <a:p>
                      <a:pPr algn="r" fontAlgn="b"/>
                      <a:r>
                        <a:rPr lang="en-GB" sz="1000" u="none" strike="noStrike">
                          <a:effectLst/>
                        </a:rPr>
                        <a:t>2019-10-29</a:t>
                      </a:r>
                      <a:endParaRPr lang="en-GB" sz="1000" b="0" i="0" u="none" strike="noStrike">
                        <a:effectLst/>
                        <a:latin typeface="Arial" panose="020B0604020202020204" pitchFamily="34" charset="0"/>
                      </a:endParaRPr>
                    </a:p>
                  </a:txBody>
                  <a:tcPr marL="9525" marR="9525" marT="9525" marB="0" anchor="b"/>
                </a:tc>
                <a:tc>
                  <a:txBody>
                    <a:bodyPr/>
                    <a:lstStyle/>
                    <a:p>
                      <a:pPr algn="l" fontAlgn="b"/>
                      <a:r>
                        <a:rPr lang="en-GB" sz="1000" u="none" strike="noStrike">
                          <a:effectLst/>
                        </a:rPr>
                        <a:t>LBNL</a:t>
                      </a:r>
                      <a:endParaRPr lang="en-GB" sz="1000" b="0" i="0" u="none" strike="noStrike">
                        <a:effectLst/>
                        <a:latin typeface="Arial" panose="020B0604020202020204" pitchFamily="34" charset="0"/>
                      </a:endParaRPr>
                    </a:p>
                  </a:txBody>
                  <a:tcPr marL="9525" marR="9525" marT="9525" marB="0" anchor="b"/>
                </a:tc>
                <a:tc>
                  <a:txBody>
                    <a:bodyPr/>
                    <a:lstStyle/>
                    <a:p>
                      <a:pPr algn="l" fontAlgn="b"/>
                      <a:r>
                        <a:rPr lang="en-GB" sz="1000" u="none" strike="noStrike">
                          <a:effectLst/>
                        </a:rPr>
                        <a:t>YOKE</a:t>
                      </a:r>
                      <a:endParaRPr lang="en-GB" sz="1000" b="0" i="0" u="none" strike="noStrike">
                        <a:effectLst/>
                        <a:latin typeface="Arial" panose="020B0604020202020204" pitchFamily="34" charset="0"/>
                      </a:endParaRPr>
                    </a:p>
                  </a:txBody>
                  <a:tcPr marL="9525" marR="9525" marT="9525" marB="0" anchor="b"/>
                </a:tc>
                <a:tc>
                  <a:txBody>
                    <a:bodyPr/>
                    <a:lstStyle/>
                    <a:p>
                      <a:pPr algn="l" fontAlgn="b"/>
                      <a:r>
                        <a:rPr lang="en-GB" sz="1200" u="none" strike="noStrike">
                          <a:effectLst/>
                        </a:rPr>
                        <a:t>LHCMQXFAS0045</a:t>
                      </a:r>
                      <a:endParaRPr lang="en-GB" sz="1200" b="0" i="0" u="none" strike="noStrike">
                        <a:effectLst/>
                        <a:latin typeface="Times New Roman" panose="02020603050405020304" pitchFamily="18" charset="0"/>
                      </a:endParaRPr>
                    </a:p>
                  </a:txBody>
                  <a:tcPr marL="9525" marR="9525" marT="9525" marB="0" anchor="b"/>
                </a:tc>
                <a:extLst>
                  <a:ext uri="{0D108BD9-81ED-4DB2-BD59-A6C34878D82A}">
                    <a16:rowId xmlns:a16="http://schemas.microsoft.com/office/drawing/2014/main" val="522616337"/>
                  </a:ext>
                </a:extLst>
              </a:tr>
              <a:tr h="200025">
                <a:tc>
                  <a:txBody>
                    <a:bodyPr/>
                    <a:lstStyle/>
                    <a:p>
                      <a:pPr algn="l" fontAlgn="b"/>
                      <a:r>
                        <a:rPr lang="en-GB" sz="1000" u="none" strike="noStrike">
                          <a:effectLst/>
                        </a:rPr>
                        <a:t>MQXFA-2 YOKE PLATE TYPE-3</a:t>
                      </a:r>
                      <a:endParaRPr lang="en-GB" sz="1000" b="0" i="0" u="none" strike="noStrike">
                        <a:effectLst/>
                        <a:latin typeface="Arial" panose="020B0604020202020204" pitchFamily="34" charset="0"/>
                      </a:endParaRPr>
                    </a:p>
                  </a:txBody>
                  <a:tcPr marL="9525" marR="9525" marT="9525" marB="0" anchor="b"/>
                </a:tc>
                <a:tc>
                  <a:txBody>
                    <a:bodyPr/>
                    <a:lstStyle/>
                    <a:p>
                      <a:pPr algn="r" fontAlgn="b"/>
                      <a:r>
                        <a:rPr lang="en-GB" sz="1000" u="none" strike="noStrike">
                          <a:effectLst/>
                        </a:rPr>
                        <a:t>2019-10-29</a:t>
                      </a:r>
                      <a:endParaRPr lang="en-GB" sz="1000" b="0" i="0" u="none" strike="noStrike">
                        <a:effectLst/>
                        <a:latin typeface="Arial" panose="020B0604020202020204" pitchFamily="34" charset="0"/>
                      </a:endParaRPr>
                    </a:p>
                  </a:txBody>
                  <a:tcPr marL="9525" marR="9525" marT="9525" marB="0" anchor="b"/>
                </a:tc>
                <a:tc>
                  <a:txBody>
                    <a:bodyPr/>
                    <a:lstStyle/>
                    <a:p>
                      <a:pPr algn="l" fontAlgn="b"/>
                      <a:r>
                        <a:rPr lang="en-GB" sz="1000" u="none" strike="noStrike">
                          <a:effectLst/>
                        </a:rPr>
                        <a:t>LBNL</a:t>
                      </a:r>
                      <a:endParaRPr lang="en-GB" sz="1000" b="0" i="0" u="none" strike="noStrike">
                        <a:effectLst/>
                        <a:latin typeface="Arial" panose="020B0604020202020204" pitchFamily="34" charset="0"/>
                      </a:endParaRPr>
                    </a:p>
                  </a:txBody>
                  <a:tcPr marL="9525" marR="9525" marT="9525" marB="0" anchor="b"/>
                </a:tc>
                <a:tc>
                  <a:txBody>
                    <a:bodyPr/>
                    <a:lstStyle/>
                    <a:p>
                      <a:pPr algn="l" fontAlgn="b"/>
                      <a:r>
                        <a:rPr lang="en-GB" sz="1000" u="none" strike="noStrike">
                          <a:effectLst/>
                        </a:rPr>
                        <a:t>YOKE</a:t>
                      </a:r>
                      <a:endParaRPr lang="en-GB" sz="1000" b="0" i="0" u="none" strike="noStrike">
                        <a:effectLst/>
                        <a:latin typeface="Arial" panose="020B0604020202020204" pitchFamily="34" charset="0"/>
                      </a:endParaRPr>
                    </a:p>
                  </a:txBody>
                  <a:tcPr marL="9525" marR="9525" marT="9525" marB="0" anchor="b"/>
                </a:tc>
                <a:tc>
                  <a:txBody>
                    <a:bodyPr/>
                    <a:lstStyle/>
                    <a:p>
                      <a:pPr algn="l" fontAlgn="b"/>
                      <a:r>
                        <a:rPr lang="en-GB" sz="1200" u="none" strike="noStrike" dirty="0">
                          <a:effectLst/>
                        </a:rPr>
                        <a:t>LHCMQXFAS0046</a:t>
                      </a:r>
                      <a:endParaRPr lang="en-GB" sz="1200" b="0" i="0" u="none" strike="noStrike" dirty="0">
                        <a:effectLst/>
                        <a:latin typeface="Times New Roman" panose="02020603050405020304" pitchFamily="18" charset="0"/>
                      </a:endParaRPr>
                    </a:p>
                  </a:txBody>
                  <a:tcPr marL="9525" marR="9525" marT="9525" marB="0" anchor="b"/>
                </a:tc>
                <a:extLst>
                  <a:ext uri="{0D108BD9-81ED-4DB2-BD59-A6C34878D82A}">
                    <a16:rowId xmlns:a16="http://schemas.microsoft.com/office/drawing/2014/main" val="3177279475"/>
                  </a:ext>
                </a:extLst>
              </a:tr>
              <a:tr h="200025">
                <a:tc>
                  <a:txBody>
                    <a:bodyPr/>
                    <a:lstStyle/>
                    <a:p>
                      <a:pPr algn="l" fontAlgn="b"/>
                      <a:r>
                        <a:rPr lang="en-GB" sz="1000" u="none" strike="noStrike">
                          <a:effectLst/>
                        </a:rPr>
                        <a:t>MQXFA-2 YOKE PLATE TYPE-4</a:t>
                      </a:r>
                      <a:endParaRPr lang="en-GB" sz="1000" b="0" i="0" u="none" strike="noStrike">
                        <a:effectLst/>
                        <a:latin typeface="Arial" panose="020B0604020202020204" pitchFamily="34" charset="0"/>
                      </a:endParaRPr>
                    </a:p>
                  </a:txBody>
                  <a:tcPr marL="9525" marR="9525" marT="9525" marB="0" anchor="b"/>
                </a:tc>
                <a:tc>
                  <a:txBody>
                    <a:bodyPr/>
                    <a:lstStyle/>
                    <a:p>
                      <a:pPr algn="r" fontAlgn="b"/>
                      <a:r>
                        <a:rPr lang="en-GB" sz="1000" u="none" strike="noStrike">
                          <a:effectLst/>
                        </a:rPr>
                        <a:t>2019-10-29</a:t>
                      </a:r>
                      <a:endParaRPr lang="en-GB" sz="1000" b="0" i="0" u="none" strike="noStrike">
                        <a:effectLst/>
                        <a:latin typeface="Arial" panose="020B0604020202020204" pitchFamily="34" charset="0"/>
                      </a:endParaRPr>
                    </a:p>
                  </a:txBody>
                  <a:tcPr marL="9525" marR="9525" marT="9525" marB="0" anchor="b"/>
                </a:tc>
                <a:tc>
                  <a:txBody>
                    <a:bodyPr/>
                    <a:lstStyle/>
                    <a:p>
                      <a:pPr algn="l" fontAlgn="b"/>
                      <a:r>
                        <a:rPr lang="en-GB" sz="1000" u="none" strike="noStrike">
                          <a:effectLst/>
                        </a:rPr>
                        <a:t>LBNL</a:t>
                      </a:r>
                      <a:endParaRPr lang="en-GB" sz="1000" b="0" i="0" u="none" strike="noStrike">
                        <a:effectLst/>
                        <a:latin typeface="Arial" panose="020B0604020202020204" pitchFamily="34" charset="0"/>
                      </a:endParaRPr>
                    </a:p>
                  </a:txBody>
                  <a:tcPr marL="9525" marR="9525" marT="9525" marB="0" anchor="b"/>
                </a:tc>
                <a:tc>
                  <a:txBody>
                    <a:bodyPr/>
                    <a:lstStyle/>
                    <a:p>
                      <a:pPr algn="l" fontAlgn="b"/>
                      <a:r>
                        <a:rPr lang="en-GB" sz="1000" u="none" strike="noStrike">
                          <a:effectLst/>
                        </a:rPr>
                        <a:t>YOKE</a:t>
                      </a:r>
                      <a:endParaRPr lang="en-GB" sz="1000" b="0" i="0" u="none" strike="noStrike">
                        <a:effectLst/>
                        <a:latin typeface="Arial" panose="020B0604020202020204" pitchFamily="34" charset="0"/>
                      </a:endParaRPr>
                    </a:p>
                  </a:txBody>
                  <a:tcPr marL="9525" marR="9525" marT="9525" marB="0" anchor="b"/>
                </a:tc>
                <a:tc>
                  <a:txBody>
                    <a:bodyPr/>
                    <a:lstStyle/>
                    <a:p>
                      <a:pPr algn="l" fontAlgn="b"/>
                      <a:r>
                        <a:rPr lang="en-GB" sz="1200" u="none" strike="noStrike" dirty="0">
                          <a:effectLst/>
                        </a:rPr>
                        <a:t>LHCMQXFAS0047</a:t>
                      </a:r>
                      <a:endParaRPr lang="en-GB" sz="1200" b="0" i="0" u="none" strike="noStrike" dirty="0">
                        <a:effectLst/>
                        <a:latin typeface="Times New Roman" panose="02020603050405020304" pitchFamily="18" charset="0"/>
                      </a:endParaRPr>
                    </a:p>
                  </a:txBody>
                  <a:tcPr marL="9525" marR="9525" marT="9525" marB="0" anchor="b"/>
                </a:tc>
                <a:extLst>
                  <a:ext uri="{0D108BD9-81ED-4DB2-BD59-A6C34878D82A}">
                    <a16:rowId xmlns:a16="http://schemas.microsoft.com/office/drawing/2014/main" val="701627797"/>
                  </a:ext>
                </a:extLst>
              </a:tr>
            </a:tbl>
          </a:graphicData>
        </a:graphic>
      </p:graphicFrame>
    </p:spTree>
    <p:extLst>
      <p:ext uri="{BB962C8B-B14F-4D97-AF65-F5344CB8AC3E}">
        <p14:creationId xmlns:p14="http://schemas.microsoft.com/office/powerpoint/2010/main" val="17525699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F056E9-726F-EBB5-AFC0-77B396CA25E6}"/>
              </a:ext>
            </a:extLst>
          </p:cNvPr>
          <p:cNvSpPr>
            <a:spLocks noGrp="1"/>
          </p:cNvSpPr>
          <p:nvPr>
            <p:ph type="title"/>
          </p:nvPr>
        </p:nvSpPr>
        <p:spPr/>
        <p:txBody>
          <a:bodyPr/>
          <a:lstStyle/>
          <a:p>
            <a:r>
              <a:rPr lang="en-US" dirty="0"/>
              <a:t>Other yokes…</a:t>
            </a:r>
            <a:endParaRPr lang="en-GB" dirty="0"/>
          </a:p>
        </p:txBody>
      </p:sp>
      <p:pic>
        <p:nvPicPr>
          <p:cNvPr id="7" name="Content Placeholder 6">
            <a:extLst>
              <a:ext uri="{FF2B5EF4-FFF2-40B4-BE49-F238E27FC236}">
                <a16:creationId xmlns:a16="http://schemas.microsoft.com/office/drawing/2014/main" id="{B526B7A6-BD02-6B33-16A9-B844251D275C}"/>
              </a:ext>
            </a:extLst>
          </p:cNvPr>
          <p:cNvPicPr>
            <a:picLocks noGrp="1" noChangeAspect="1"/>
          </p:cNvPicPr>
          <p:nvPr>
            <p:ph idx="1"/>
          </p:nvPr>
        </p:nvPicPr>
        <p:blipFill>
          <a:blip r:embed="rId2"/>
          <a:stretch>
            <a:fillRect/>
          </a:stretch>
        </p:blipFill>
        <p:spPr>
          <a:xfrm>
            <a:off x="612775" y="2015331"/>
            <a:ext cx="7918450" cy="3314700"/>
          </a:xfrm>
        </p:spPr>
      </p:pic>
      <p:sp>
        <p:nvSpPr>
          <p:cNvPr id="4" name="Footer Placeholder 3">
            <a:extLst>
              <a:ext uri="{FF2B5EF4-FFF2-40B4-BE49-F238E27FC236}">
                <a16:creationId xmlns:a16="http://schemas.microsoft.com/office/drawing/2014/main" id="{5E834D79-B6DE-A9EF-D86B-3DC79204CF90}"/>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17FCFB14-FA1F-6556-C7C1-B68AB4D86F62}"/>
              </a:ext>
            </a:extLst>
          </p:cNvPr>
          <p:cNvSpPr>
            <a:spLocks noGrp="1"/>
          </p:cNvSpPr>
          <p:nvPr>
            <p:ph type="sldNum" sz="quarter" idx="12"/>
          </p:nvPr>
        </p:nvSpPr>
        <p:spPr/>
        <p:txBody>
          <a:bodyPr/>
          <a:lstStyle/>
          <a:p>
            <a:fld id="{BFDCA1C4-9514-7B4F-976F-D92F7E296653}" type="slidenum">
              <a:rPr lang="fr-FR" smtClean="0"/>
              <a:pPr/>
              <a:t>39</a:t>
            </a:fld>
            <a:endParaRPr lang="fr-FR"/>
          </a:p>
        </p:txBody>
      </p:sp>
    </p:spTree>
    <p:extLst>
      <p:ext uri="{BB962C8B-B14F-4D97-AF65-F5344CB8AC3E}">
        <p14:creationId xmlns:p14="http://schemas.microsoft.com/office/powerpoint/2010/main" val="39966578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661AF-A31F-4FF9-97CD-AF9D01F75F81}"/>
              </a:ext>
            </a:extLst>
          </p:cNvPr>
          <p:cNvSpPr>
            <a:spLocks noGrp="1"/>
          </p:cNvSpPr>
          <p:nvPr>
            <p:ph type="title"/>
          </p:nvPr>
        </p:nvSpPr>
        <p:spPr/>
        <p:txBody>
          <a:bodyPr/>
          <a:lstStyle/>
          <a:p>
            <a:r>
              <a:rPr lang="en-US" dirty="0"/>
              <a:t>Requirements for welding interference</a:t>
            </a:r>
            <a:endParaRPr lang="en-GB" dirty="0"/>
          </a:p>
        </p:txBody>
      </p:sp>
      <p:sp>
        <p:nvSpPr>
          <p:cNvPr id="4" name="Footer Placeholder 3">
            <a:extLst>
              <a:ext uri="{FF2B5EF4-FFF2-40B4-BE49-F238E27FC236}">
                <a16:creationId xmlns:a16="http://schemas.microsoft.com/office/drawing/2014/main" id="{54A536B4-0436-4CE7-B6BF-D4DDBFFF7021}"/>
              </a:ext>
            </a:extLst>
          </p:cNvPr>
          <p:cNvSpPr>
            <a:spLocks noGrp="1"/>
          </p:cNvSpPr>
          <p:nvPr>
            <p:ph type="ftr" sz="quarter" idx="11"/>
          </p:nvPr>
        </p:nvSpPr>
        <p:spPr/>
        <p:txBody>
          <a:bodyPr/>
          <a:lstStyle/>
          <a:p>
            <a:r>
              <a:rPr lang="it-IT" dirty="0"/>
              <a:t>Susana Izquierdo Bermudez</a:t>
            </a:r>
            <a:endParaRPr lang="en-GB" dirty="0"/>
          </a:p>
        </p:txBody>
      </p:sp>
      <p:sp>
        <p:nvSpPr>
          <p:cNvPr id="5" name="Slide Number Placeholder 4">
            <a:extLst>
              <a:ext uri="{FF2B5EF4-FFF2-40B4-BE49-F238E27FC236}">
                <a16:creationId xmlns:a16="http://schemas.microsoft.com/office/drawing/2014/main" id="{5005A7A2-AC94-4C8D-A2AE-56A39F13AA3E}"/>
              </a:ext>
            </a:extLst>
          </p:cNvPr>
          <p:cNvSpPr>
            <a:spLocks noGrp="1"/>
          </p:cNvSpPr>
          <p:nvPr>
            <p:ph type="sldNum" sz="quarter" idx="12"/>
          </p:nvPr>
        </p:nvSpPr>
        <p:spPr/>
        <p:txBody>
          <a:bodyPr/>
          <a:lstStyle/>
          <a:p>
            <a:fld id="{BFDCA1C4-9514-7B4F-976F-D92F7E296653}" type="slidenum">
              <a:rPr lang="fr-FR" smtClean="0"/>
              <a:pPr/>
              <a:t>4</a:t>
            </a:fld>
            <a:endParaRPr lang="fr-FR"/>
          </a:p>
        </p:txBody>
      </p:sp>
      <p:pic>
        <p:nvPicPr>
          <p:cNvPr id="21" name="Picture 20">
            <a:extLst>
              <a:ext uri="{FF2B5EF4-FFF2-40B4-BE49-F238E27FC236}">
                <a16:creationId xmlns:a16="http://schemas.microsoft.com/office/drawing/2014/main" id="{96AEE174-435A-4496-8703-CD367B1CCD57}"/>
              </a:ext>
            </a:extLst>
          </p:cNvPr>
          <p:cNvPicPr>
            <a:picLocks noChangeAspect="1"/>
          </p:cNvPicPr>
          <p:nvPr/>
        </p:nvPicPr>
        <p:blipFill>
          <a:blip r:embed="rId2"/>
          <a:stretch>
            <a:fillRect/>
          </a:stretch>
        </p:blipFill>
        <p:spPr>
          <a:xfrm>
            <a:off x="2213428" y="2168279"/>
            <a:ext cx="5245965" cy="3584891"/>
          </a:xfrm>
          <a:prstGeom prst="rect">
            <a:avLst/>
          </a:prstGeom>
        </p:spPr>
      </p:pic>
      <p:sp>
        <p:nvSpPr>
          <p:cNvPr id="23" name="Content Placeholder 22">
            <a:extLst>
              <a:ext uri="{FF2B5EF4-FFF2-40B4-BE49-F238E27FC236}">
                <a16:creationId xmlns:a16="http://schemas.microsoft.com/office/drawing/2014/main" id="{49194FB0-E697-42A9-A883-D2684CEBBF29}"/>
              </a:ext>
            </a:extLst>
          </p:cNvPr>
          <p:cNvSpPr>
            <a:spLocks noGrp="1"/>
          </p:cNvSpPr>
          <p:nvPr>
            <p:ph idx="1"/>
          </p:nvPr>
        </p:nvSpPr>
        <p:spPr>
          <a:xfrm>
            <a:off x="612000" y="1059600"/>
            <a:ext cx="7920000" cy="1141290"/>
          </a:xfrm>
        </p:spPr>
        <p:txBody>
          <a:bodyPr>
            <a:normAutofit/>
          </a:bodyPr>
          <a:lstStyle/>
          <a:p>
            <a:r>
              <a:rPr lang="en-US" sz="1600" dirty="0"/>
              <a:t>Welding requirements were modified, to assure no coupling of the SS vessel to the magnet (</a:t>
            </a:r>
            <a:r>
              <a:rPr lang="en-US" sz="1600" b="1" dirty="0"/>
              <a:t>Same</a:t>
            </a:r>
            <a:r>
              <a:rPr lang="en-US" sz="1600" dirty="0"/>
              <a:t> requirements for </a:t>
            </a:r>
            <a:r>
              <a:rPr lang="en-US" sz="1600" b="1" dirty="0"/>
              <a:t>AUP </a:t>
            </a:r>
            <a:r>
              <a:rPr lang="en-US" sz="1600" dirty="0"/>
              <a:t>and </a:t>
            </a:r>
            <a:r>
              <a:rPr lang="en-US" sz="1600" b="1" dirty="0"/>
              <a:t>CERN</a:t>
            </a:r>
            <a:r>
              <a:rPr lang="en-US" sz="1600" dirty="0"/>
              <a:t>)</a:t>
            </a:r>
          </a:p>
          <a:p>
            <a:pPr lvl="1"/>
            <a:r>
              <a:rPr lang="en-US" sz="1400" b="1" dirty="0"/>
              <a:t>Previous target</a:t>
            </a:r>
            <a:r>
              <a:rPr lang="en-US" sz="1400" dirty="0"/>
              <a:t>: 8 ± 8 MPa ∆Coil stress from welding</a:t>
            </a:r>
          </a:p>
          <a:p>
            <a:pPr lvl="1"/>
            <a:r>
              <a:rPr lang="en-US" sz="1400" b="1" dirty="0"/>
              <a:t>New target</a:t>
            </a:r>
            <a:r>
              <a:rPr lang="en-US" sz="1400" dirty="0"/>
              <a:t>: 0 + 8 MPa ∆Coil stress from welding</a:t>
            </a:r>
            <a:endParaRPr lang="en-GB" sz="1400" dirty="0"/>
          </a:p>
        </p:txBody>
      </p:sp>
      <p:sp>
        <p:nvSpPr>
          <p:cNvPr id="3" name="TextBox 2">
            <a:extLst>
              <a:ext uri="{FF2B5EF4-FFF2-40B4-BE49-F238E27FC236}">
                <a16:creationId xmlns:a16="http://schemas.microsoft.com/office/drawing/2014/main" id="{FEE49784-394F-6EE2-0EFF-933765C0CB0A}"/>
              </a:ext>
            </a:extLst>
          </p:cNvPr>
          <p:cNvSpPr txBox="1"/>
          <p:nvPr/>
        </p:nvSpPr>
        <p:spPr>
          <a:xfrm>
            <a:off x="293570" y="5779591"/>
            <a:ext cx="8161427" cy="369332"/>
          </a:xfrm>
          <a:prstGeom prst="rect">
            <a:avLst/>
          </a:prstGeom>
          <a:noFill/>
        </p:spPr>
        <p:txBody>
          <a:bodyPr wrap="square">
            <a:spAutoFit/>
          </a:bodyPr>
          <a:lstStyle/>
          <a:p>
            <a:r>
              <a:rPr lang="en-GB" sz="1800" b="0" i="0" dirty="0">
                <a:effectLst/>
                <a:latin typeface="Roboto" panose="02000000000000000000" pitchFamily="2" charset="0"/>
              </a:rPr>
              <a:t>Technical Review of MQXFB Cold Mass: </a:t>
            </a:r>
            <a:r>
              <a:rPr lang="en-GB" dirty="0">
                <a:hlinkClick r:id="rId3"/>
              </a:rPr>
              <a:t>https://indico.cern.ch/event/1142636/</a:t>
            </a:r>
            <a:r>
              <a:rPr lang="en-GB" dirty="0"/>
              <a:t> </a:t>
            </a:r>
          </a:p>
        </p:txBody>
      </p:sp>
    </p:spTree>
    <p:extLst>
      <p:ext uri="{BB962C8B-B14F-4D97-AF65-F5344CB8AC3E}">
        <p14:creationId xmlns:p14="http://schemas.microsoft.com/office/powerpoint/2010/main" val="31034292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48D89-2C37-D63E-AC43-D9481464ADB7}"/>
              </a:ext>
            </a:extLst>
          </p:cNvPr>
          <p:cNvSpPr>
            <a:spLocks noGrp="1"/>
          </p:cNvSpPr>
          <p:nvPr>
            <p:ph type="title"/>
          </p:nvPr>
        </p:nvSpPr>
        <p:spPr/>
        <p:txBody>
          <a:bodyPr/>
          <a:lstStyle/>
          <a:p>
            <a:r>
              <a:rPr lang="en-US" dirty="0"/>
              <a:t>Other yokes…</a:t>
            </a:r>
            <a:endParaRPr lang="en-GB" dirty="0"/>
          </a:p>
        </p:txBody>
      </p:sp>
      <p:pic>
        <p:nvPicPr>
          <p:cNvPr id="7" name="Content Placeholder 6">
            <a:extLst>
              <a:ext uri="{FF2B5EF4-FFF2-40B4-BE49-F238E27FC236}">
                <a16:creationId xmlns:a16="http://schemas.microsoft.com/office/drawing/2014/main" id="{EA6A01A6-B82F-F563-A13D-7D6650F6E399}"/>
              </a:ext>
            </a:extLst>
          </p:cNvPr>
          <p:cNvPicPr>
            <a:picLocks noGrp="1" noChangeAspect="1"/>
          </p:cNvPicPr>
          <p:nvPr>
            <p:ph idx="1"/>
          </p:nvPr>
        </p:nvPicPr>
        <p:blipFill>
          <a:blip r:embed="rId2"/>
          <a:stretch>
            <a:fillRect/>
          </a:stretch>
        </p:blipFill>
        <p:spPr>
          <a:xfrm>
            <a:off x="612775" y="2015331"/>
            <a:ext cx="7918450" cy="3314700"/>
          </a:xfrm>
        </p:spPr>
      </p:pic>
      <p:sp>
        <p:nvSpPr>
          <p:cNvPr id="4" name="Footer Placeholder 3">
            <a:extLst>
              <a:ext uri="{FF2B5EF4-FFF2-40B4-BE49-F238E27FC236}">
                <a16:creationId xmlns:a16="http://schemas.microsoft.com/office/drawing/2014/main" id="{AE5BC61B-818E-2743-FFB2-2CD256D4E5B3}"/>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0CCAE005-2486-7526-F6D1-863BF130B2C0}"/>
              </a:ext>
            </a:extLst>
          </p:cNvPr>
          <p:cNvSpPr>
            <a:spLocks noGrp="1"/>
          </p:cNvSpPr>
          <p:nvPr>
            <p:ph type="sldNum" sz="quarter" idx="12"/>
          </p:nvPr>
        </p:nvSpPr>
        <p:spPr/>
        <p:txBody>
          <a:bodyPr/>
          <a:lstStyle/>
          <a:p>
            <a:fld id="{BFDCA1C4-9514-7B4F-976F-D92F7E296653}" type="slidenum">
              <a:rPr lang="fr-FR" smtClean="0"/>
              <a:pPr/>
              <a:t>40</a:t>
            </a:fld>
            <a:endParaRPr lang="fr-FR"/>
          </a:p>
        </p:txBody>
      </p:sp>
    </p:spTree>
    <p:extLst>
      <p:ext uri="{BB962C8B-B14F-4D97-AF65-F5344CB8AC3E}">
        <p14:creationId xmlns:p14="http://schemas.microsoft.com/office/powerpoint/2010/main" val="20236147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CA865-890F-2C0C-FAE5-E24F23E03DA2}"/>
              </a:ext>
            </a:extLst>
          </p:cNvPr>
          <p:cNvSpPr>
            <a:spLocks noGrp="1"/>
          </p:cNvSpPr>
          <p:nvPr>
            <p:ph type="title"/>
          </p:nvPr>
        </p:nvSpPr>
        <p:spPr/>
        <p:txBody>
          <a:bodyPr/>
          <a:lstStyle/>
          <a:p>
            <a:r>
              <a:rPr lang="en-US" dirty="0"/>
              <a:t>MQXFA approach</a:t>
            </a:r>
            <a:endParaRPr lang="en-GB" dirty="0"/>
          </a:p>
        </p:txBody>
      </p:sp>
      <p:sp>
        <p:nvSpPr>
          <p:cNvPr id="4" name="Footer Placeholder 3">
            <a:extLst>
              <a:ext uri="{FF2B5EF4-FFF2-40B4-BE49-F238E27FC236}">
                <a16:creationId xmlns:a16="http://schemas.microsoft.com/office/drawing/2014/main" id="{CA66B01F-19F6-4A74-3717-005E9911B429}"/>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31FAF313-A2E9-5E86-A557-91D6303571BD}"/>
              </a:ext>
            </a:extLst>
          </p:cNvPr>
          <p:cNvSpPr>
            <a:spLocks noGrp="1"/>
          </p:cNvSpPr>
          <p:nvPr>
            <p:ph type="sldNum" sz="quarter" idx="12"/>
          </p:nvPr>
        </p:nvSpPr>
        <p:spPr/>
        <p:txBody>
          <a:bodyPr/>
          <a:lstStyle/>
          <a:p>
            <a:fld id="{BFDCA1C4-9514-7B4F-976F-D92F7E296653}" type="slidenum">
              <a:rPr lang="fr-FR" smtClean="0"/>
              <a:pPr/>
              <a:t>41</a:t>
            </a:fld>
            <a:endParaRPr lang="fr-FR"/>
          </a:p>
        </p:txBody>
      </p:sp>
      <p:sp>
        <p:nvSpPr>
          <p:cNvPr id="7" name="TextBox 6">
            <a:extLst>
              <a:ext uri="{FF2B5EF4-FFF2-40B4-BE49-F238E27FC236}">
                <a16:creationId xmlns:a16="http://schemas.microsoft.com/office/drawing/2014/main" id="{BFCF40C1-ED47-39C8-DA03-F4065D3BE9A7}"/>
              </a:ext>
            </a:extLst>
          </p:cNvPr>
          <p:cNvSpPr txBox="1"/>
          <p:nvPr/>
        </p:nvSpPr>
        <p:spPr>
          <a:xfrm>
            <a:off x="312057" y="5710019"/>
            <a:ext cx="4572000" cy="646331"/>
          </a:xfrm>
          <a:prstGeom prst="rect">
            <a:avLst/>
          </a:prstGeom>
          <a:noFill/>
        </p:spPr>
        <p:txBody>
          <a:bodyPr wrap="square">
            <a:spAutoFit/>
          </a:bodyPr>
          <a:lstStyle/>
          <a:p>
            <a:r>
              <a:rPr lang="en-GB" dirty="0">
                <a:hlinkClick r:id="rId2"/>
              </a:rPr>
              <a:t>13th HL-LHC Collaboration meeting</a:t>
            </a:r>
            <a:endParaRPr lang="en-GB" dirty="0"/>
          </a:p>
          <a:p>
            <a:endParaRPr lang="en-GB" dirty="0"/>
          </a:p>
        </p:txBody>
      </p:sp>
      <p:pic>
        <p:nvPicPr>
          <p:cNvPr id="10" name="Content Placeholder 9">
            <a:extLst>
              <a:ext uri="{FF2B5EF4-FFF2-40B4-BE49-F238E27FC236}">
                <a16:creationId xmlns:a16="http://schemas.microsoft.com/office/drawing/2014/main" id="{7303DF22-5912-6C5E-A03E-5D3D0BED92D6}"/>
              </a:ext>
            </a:extLst>
          </p:cNvPr>
          <p:cNvPicPr>
            <a:picLocks noGrp="1" noChangeAspect="1"/>
          </p:cNvPicPr>
          <p:nvPr>
            <p:ph idx="1"/>
          </p:nvPr>
        </p:nvPicPr>
        <p:blipFill>
          <a:blip r:embed="rId3"/>
          <a:srcRect l="22041" t="38397" r="57143" b="30620"/>
          <a:stretch/>
        </p:blipFill>
        <p:spPr>
          <a:xfrm>
            <a:off x="1075993" y="1546332"/>
            <a:ext cx="6550129" cy="4081138"/>
          </a:xfrm>
          <a:prstGeom prst="rect">
            <a:avLst/>
          </a:prstGeom>
        </p:spPr>
      </p:pic>
    </p:spTree>
    <p:extLst>
      <p:ext uri="{BB962C8B-B14F-4D97-AF65-F5344CB8AC3E}">
        <p14:creationId xmlns:p14="http://schemas.microsoft.com/office/powerpoint/2010/main" val="35433498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8125C-A0FA-4B94-8B24-1B2937209CB9}"/>
              </a:ext>
            </a:extLst>
          </p:cNvPr>
          <p:cNvSpPr>
            <a:spLocks noGrp="1"/>
          </p:cNvSpPr>
          <p:nvPr>
            <p:ph type="title"/>
          </p:nvPr>
        </p:nvSpPr>
        <p:spPr/>
        <p:txBody>
          <a:bodyPr/>
          <a:lstStyle/>
          <a:p>
            <a:r>
              <a:rPr lang="en-US" dirty="0"/>
              <a:t>References</a:t>
            </a:r>
            <a:endParaRPr lang="en-GB" dirty="0"/>
          </a:p>
        </p:txBody>
      </p:sp>
      <p:sp>
        <p:nvSpPr>
          <p:cNvPr id="3" name="Content Placeholder 2">
            <a:extLst>
              <a:ext uri="{FF2B5EF4-FFF2-40B4-BE49-F238E27FC236}">
                <a16:creationId xmlns:a16="http://schemas.microsoft.com/office/drawing/2014/main" id="{87F4C65E-CF7A-42CC-A837-253FC478DB29}"/>
              </a:ext>
            </a:extLst>
          </p:cNvPr>
          <p:cNvSpPr>
            <a:spLocks noGrp="1"/>
          </p:cNvSpPr>
          <p:nvPr>
            <p:ph idx="1"/>
          </p:nvPr>
        </p:nvSpPr>
        <p:spPr/>
        <p:txBody>
          <a:bodyPr>
            <a:normAutofit/>
          </a:bodyPr>
          <a:lstStyle/>
          <a:p>
            <a:r>
              <a:rPr lang="en-GB" sz="2000" b="0" i="0" dirty="0">
                <a:effectLst/>
                <a:latin typeface="+mj-lt"/>
              </a:rPr>
              <a:t>Technical Review of MQXFB Cold Mass: </a:t>
            </a:r>
            <a:r>
              <a:rPr lang="en-GB" sz="2000" dirty="0">
                <a:latin typeface="+mj-lt"/>
                <a:hlinkClick r:id="rId2"/>
              </a:rPr>
              <a:t>https://indico.cern.ch/event/1142636/</a:t>
            </a:r>
            <a:r>
              <a:rPr lang="en-GB" sz="2000" dirty="0">
                <a:latin typeface="+mj-lt"/>
              </a:rPr>
              <a:t> </a:t>
            </a:r>
          </a:p>
          <a:p>
            <a:pPr algn="just"/>
            <a:r>
              <a:rPr lang="en-GB" sz="2000" dirty="0">
                <a:effectLst/>
                <a:latin typeface="+mj-lt"/>
                <a:ea typeface="Times New Roman" panose="02020603050405020304" pitchFamily="18" charset="0"/>
                <a:cs typeface="Times New Roman" panose="02020603050405020304" pitchFamily="18" charset="0"/>
              </a:rPr>
              <a:t>Structural Analysis of WP3 Q2 LMQXFB Triplet Cold Masses </a:t>
            </a:r>
            <a:br>
              <a:rPr lang="en-GB" sz="2000" b="0" u="none" strike="noStrike" dirty="0">
                <a:solidFill>
                  <a:srgbClr val="0645AD"/>
                </a:solidFill>
                <a:effectLst/>
                <a:latin typeface="+mj-lt"/>
                <a:hlinkClick r:id="rId3"/>
              </a:rPr>
            </a:br>
            <a:r>
              <a:rPr lang="en-GB" sz="2000" b="0" u="none" strike="noStrike" dirty="0">
                <a:solidFill>
                  <a:srgbClr val="0645AD"/>
                </a:solidFill>
                <a:effectLst/>
                <a:latin typeface="+mj-lt"/>
                <a:hlinkClick r:id="rId3"/>
              </a:rPr>
              <a:t>https://edms.cern.ch/document/2363726</a:t>
            </a:r>
            <a:endParaRPr lang="en-GB" sz="2000" b="0" dirty="0">
              <a:solidFill>
                <a:srgbClr val="000000"/>
              </a:solidFill>
              <a:effectLst/>
              <a:latin typeface="+mj-lt"/>
            </a:endParaRPr>
          </a:p>
          <a:p>
            <a:pPr algn="just"/>
            <a:r>
              <a:rPr lang="en-GB" sz="2000" dirty="0">
                <a:solidFill>
                  <a:srgbClr val="000000"/>
                </a:solidFill>
                <a:latin typeface="+mj-lt"/>
              </a:rPr>
              <a:t>HL-LHC-AUP Engineering Note for Q1/Q3 cold mass shell   </a:t>
            </a:r>
            <a:br>
              <a:rPr lang="en-GB" sz="2000" b="0" u="none" strike="noStrike" dirty="0">
                <a:solidFill>
                  <a:srgbClr val="0645AD"/>
                </a:solidFill>
                <a:effectLst/>
                <a:latin typeface="+mj-lt"/>
                <a:hlinkClick r:id="rId4"/>
              </a:rPr>
            </a:br>
            <a:r>
              <a:rPr lang="en-GB" sz="2000" b="0" u="none" strike="noStrike" dirty="0">
                <a:solidFill>
                  <a:srgbClr val="0645AD"/>
                </a:solidFill>
                <a:effectLst/>
                <a:latin typeface="+mj-lt"/>
                <a:hlinkClick r:id="rId4"/>
              </a:rPr>
              <a:t>https://edms.cern.ch/document/2659173</a:t>
            </a:r>
            <a:endParaRPr lang="en-GB" sz="2000" b="0" dirty="0">
              <a:solidFill>
                <a:srgbClr val="000000"/>
              </a:solidFill>
              <a:effectLst/>
              <a:latin typeface="+mj-lt"/>
            </a:endParaRPr>
          </a:p>
          <a:p>
            <a:pPr algn="just"/>
            <a:r>
              <a:rPr lang="en-GB" sz="2000" dirty="0">
                <a:latin typeface="+mj-lt"/>
              </a:rPr>
              <a:t>HL-LHC: Decision Management Differential longitudinal pressures across the HL-LHC Inner Triplet Cold Masses </a:t>
            </a:r>
            <a:br>
              <a:rPr lang="en-GB" sz="2000" b="0" u="none" strike="noStrike" dirty="0">
                <a:solidFill>
                  <a:srgbClr val="0645AD"/>
                </a:solidFill>
                <a:effectLst/>
                <a:latin typeface="+mj-lt"/>
                <a:hlinkClick r:id="rId5"/>
              </a:rPr>
            </a:br>
            <a:r>
              <a:rPr lang="en-GB" sz="2000" b="0" u="none" strike="noStrike" dirty="0">
                <a:solidFill>
                  <a:srgbClr val="0645AD"/>
                </a:solidFill>
                <a:effectLst/>
                <a:latin typeface="+mj-lt"/>
                <a:hlinkClick r:id="rId5"/>
              </a:rPr>
              <a:t>https://edms.cern.ch/document/2675955</a:t>
            </a:r>
            <a:endParaRPr lang="en-GB" sz="2000" b="0" dirty="0">
              <a:solidFill>
                <a:srgbClr val="000000"/>
              </a:solidFill>
              <a:effectLst/>
              <a:latin typeface="+mj-lt"/>
            </a:endParaRPr>
          </a:p>
          <a:p>
            <a:r>
              <a:rPr lang="en-GB" sz="2000" dirty="0">
                <a:hlinkClick r:id="rId6"/>
              </a:rPr>
              <a:t>CA Series Production Readiness Review (6-September 8, 2023) · INDICO-FNAL (Indico)</a:t>
            </a:r>
            <a:endParaRPr lang="en-GB" sz="2000" dirty="0"/>
          </a:p>
          <a:p>
            <a:br>
              <a:rPr lang="en-GB" sz="2000" b="0" dirty="0">
                <a:solidFill>
                  <a:srgbClr val="000000"/>
                </a:solidFill>
                <a:effectLst/>
                <a:latin typeface="+mj-lt"/>
              </a:rPr>
            </a:br>
            <a:br>
              <a:rPr lang="en-GB" sz="2000" b="0" dirty="0">
                <a:solidFill>
                  <a:srgbClr val="000000"/>
                </a:solidFill>
                <a:effectLst/>
                <a:latin typeface="+mj-lt"/>
              </a:rPr>
            </a:br>
            <a:r>
              <a:rPr lang="en-GB" sz="2000" b="0" dirty="0">
                <a:solidFill>
                  <a:srgbClr val="000000"/>
                </a:solidFill>
                <a:effectLst/>
                <a:latin typeface="+mj-lt"/>
              </a:rPr>
              <a:t> </a:t>
            </a:r>
            <a:br>
              <a:rPr lang="en-GB" sz="2000" b="0" dirty="0">
                <a:solidFill>
                  <a:srgbClr val="000000"/>
                </a:solidFill>
                <a:effectLst/>
                <a:latin typeface="+mj-lt"/>
              </a:rPr>
            </a:br>
            <a:endParaRPr lang="en-GB" sz="2000" dirty="0">
              <a:latin typeface="+mj-lt"/>
            </a:endParaRPr>
          </a:p>
        </p:txBody>
      </p:sp>
      <p:sp>
        <p:nvSpPr>
          <p:cNvPr id="4" name="Footer Placeholder 3">
            <a:extLst>
              <a:ext uri="{FF2B5EF4-FFF2-40B4-BE49-F238E27FC236}">
                <a16:creationId xmlns:a16="http://schemas.microsoft.com/office/drawing/2014/main" id="{C15D66F0-C4B7-4626-A07F-E82935154D3F}"/>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CBAB2B43-EE44-4636-B6D2-B5E109CF09F8}"/>
              </a:ext>
            </a:extLst>
          </p:cNvPr>
          <p:cNvSpPr>
            <a:spLocks noGrp="1"/>
          </p:cNvSpPr>
          <p:nvPr>
            <p:ph type="sldNum" sz="quarter" idx="12"/>
          </p:nvPr>
        </p:nvSpPr>
        <p:spPr/>
        <p:txBody>
          <a:bodyPr/>
          <a:lstStyle/>
          <a:p>
            <a:fld id="{BFDCA1C4-9514-7B4F-976F-D92F7E296653}" type="slidenum">
              <a:rPr lang="fr-FR" smtClean="0"/>
              <a:pPr/>
              <a:t>42</a:t>
            </a:fld>
            <a:endParaRPr lang="fr-FR"/>
          </a:p>
        </p:txBody>
      </p:sp>
    </p:spTree>
    <p:extLst>
      <p:ext uri="{BB962C8B-B14F-4D97-AF65-F5344CB8AC3E}">
        <p14:creationId xmlns:p14="http://schemas.microsoft.com/office/powerpoint/2010/main" val="3149991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B476E-28FE-4C3B-A26D-7579567DBD4A}"/>
              </a:ext>
            </a:extLst>
          </p:cNvPr>
          <p:cNvSpPr>
            <a:spLocks noGrp="1"/>
          </p:cNvSpPr>
          <p:nvPr>
            <p:ph type="title"/>
          </p:nvPr>
        </p:nvSpPr>
        <p:spPr/>
        <p:txBody>
          <a:bodyPr/>
          <a:lstStyle/>
          <a:p>
            <a:r>
              <a:rPr lang="en-US" dirty="0"/>
              <a:t>Fixed point – requirements (RT)</a:t>
            </a:r>
            <a:endParaRPr lang="en-GB" dirty="0"/>
          </a:p>
        </p:txBody>
      </p:sp>
      <p:sp>
        <p:nvSpPr>
          <p:cNvPr id="3" name="Content Placeholder 2">
            <a:extLst>
              <a:ext uri="{FF2B5EF4-FFF2-40B4-BE49-F238E27FC236}">
                <a16:creationId xmlns:a16="http://schemas.microsoft.com/office/drawing/2014/main" id="{0EF4C60E-4187-49A2-BB3A-38CB0C0EFC7A}"/>
              </a:ext>
            </a:extLst>
          </p:cNvPr>
          <p:cNvSpPr>
            <a:spLocks noGrp="1"/>
          </p:cNvSpPr>
          <p:nvPr>
            <p:ph idx="1"/>
          </p:nvPr>
        </p:nvSpPr>
        <p:spPr>
          <a:xfrm>
            <a:off x="383400" y="1184708"/>
            <a:ext cx="8148600" cy="5171642"/>
          </a:xfrm>
        </p:spPr>
        <p:txBody>
          <a:bodyPr>
            <a:noAutofit/>
          </a:bodyPr>
          <a:lstStyle/>
          <a:p>
            <a:pPr algn="just"/>
            <a:r>
              <a:rPr lang="en-US" sz="1600" dirty="0"/>
              <a:t>The fixed point (and the magnet components in contact) must withstand the loads appearing during handling/transport and during operation. </a:t>
            </a:r>
          </a:p>
          <a:p>
            <a:pPr marL="0" indent="0" algn="just">
              <a:buNone/>
            </a:pPr>
            <a:endParaRPr lang="en-US" sz="1600" dirty="0"/>
          </a:p>
          <a:p>
            <a:pPr lvl="1" algn="just"/>
            <a:r>
              <a:rPr lang="en-US" sz="1600" dirty="0"/>
              <a:t>During </a:t>
            </a:r>
            <a:r>
              <a:rPr lang="en-US" sz="1600" b="1" dirty="0"/>
              <a:t>transport</a:t>
            </a:r>
            <a:r>
              <a:rPr lang="en-US" sz="1600" dirty="0"/>
              <a:t>: </a:t>
            </a:r>
          </a:p>
          <a:p>
            <a:pPr lvl="1" algn="just"/>
            <a:endParaRPr lang="en-US" sz="1600" dirty="0"/>
          </a:p>
          <a:p>
            <a:pPr lvl="2" algn="just"/>
            <a:r>
              <a:rPr lang="en-US" sz="1600" b="1" dirty="0"/>
              <a:t>MQXFB: 0.5 g</a:t>
            </a:r>
            <a:r>
              <a:rPr lang="en-US" sz="1600" dirty="0"/>
              <a:t>. </a:t>
            </a:r>
            <a:r>
              <a:rPr lang="en-GB" sz="1600" dirty="0"/>
              <a:t>The estimated weight of the magnet is 11 tons, so the fixed point shall be designed for a minimum load of </a:t>
            </a:r>
            <a:r>
              <a:rPr lang="en-GB" sz="1600" b="1" dirty="0"/>
              <a:t>55 </a:t>
            </a:r>
            <a:r>
              <a:rPr lang="en-GB" sz="1600" b="1" dirty="0" err="1"/>
              <a:t>kN.</a:t>
            </a:r>
            <a:endParaRPr lang="en-GB" sz="1600" b="1" dirty="0"/>
          </a:p>
          <a:p>
            <a:pPr lvl="2" algn="just"/>
            <a:endParaRPr lang="en-GB" sz="1600" b="1" dirty="0"/>
          </a:p>
          <a:p>
            <a:pPr lvl="2" algn="just"/>
            <a:r>
              <a:rPr lang="en-US" sz="1600" b="1" dirty="0"/>
              <a:t>MQXFA: </a:t>
            </a:r>
          </a:p>
          <a:p>
            <a:pPr lvl="3" algn="just"/>
            <a:r>
              <a:rPr lang="en-US" sz="1600" b="1" dirty="0"/>
              <a:t>AUP Requirement: 2 g</a:t>
            </a:r>
            <a:r>
              <a:rPr lang="en-US" sz="1600" dirty="0"/>
              <a:t>, since it will be shipped to CERN by boat </a:t>
            </a:r>
            <a:r>
              <a:rPr lang="en-US" sz="1600" dirty="0">
                <a:sym typeface="Wingdings" panose="05000000000000000000" pitchFamily="2" charset="2"/>
              </a:rPr>
              <a:t> </a:t>
            </a:r>
            <a:r>
              <a:rPr lang="en-GB" sz="1600" dirty="0"/>
              <a:t> the fixed point shall be designed for a minimum load of </a:t>
            </a:r>
            <a:r>
              <a:rPr lang="en-GB" sz="1600" b="1" dirty="0"/>
              <a:t>135 </a:t>
            </a:r>
            <a:r>
              <a:rPr lang="en-GB" sz="1600" b="1" dirty="0" err="1"/>
              <a:t>kN.</a:t>
            </a:r>
            <a:endParaRPr lang="en-GB" sz="1600" b="1" dirty="0"/>
          </a:p>
          <a:p>
            <a:pPr lvl="3" algn="just"/>
            <a:r>
              <a:rPr lang="en-US" sz="1600" b="1" dirty="0"/>
              <a:t>Proposed requirement for re-worked cold masses at CERN: 0.5 g</a:t>
            </a:r>
            <a:r>
              <a:rPr lang="en-US" sz="1600" dirty="0"/>
              <a:t>, same handling requirements as MQXFB magnets at CERN </a:t>
            </a:r>
            <a:r>
              <a:rPr lang="en-US" sz="1600" dirty="0">
                <a:sym typeface="Wingdings" panose="05000000000000000000" pitchFamily="2" charset="2"/>
              </a:rPr>
              <a:t> </a:t>
            </a:r>
            <a:r>
              <a:rPr lang="en-GB" sz="1600" dirty="0"/>
              <a:t>the fixed point shall be designed for a minimum load of </a:t>
            </a:r>
            <a:r>
              <a:rPr lang="en-GB" sz="1600" b="1" dirty="0"/>
              <a:t>32 </a:t>
            </a:r>
            <a:r>
              <a:rPr lang="en-GB" sz="1600" b="1" dirty="0" err="1"/>
              <a:t>kN.</a:t>
            </a:r>
            <a:endParaRPr lang="en-US" sz="1600" dirty="0"/>
          </a:p>
          <a:p>
            <a:pPr lvl="1" algn="just"/>
            <a:endParaRPr lang="en-US" sz="1600" dirty="0"/>
          </a:p>
          <a:p>
            <a:endParaRPr lang="en-GB" sz="1600" dirty="0"/>
          </a:p>
        </p:txBody>
      </p:sp>
      <p:sp>
        <p:nvSpPr>
          <p:cNvPr id="4" name="Footer Placeholder 3">
            <a:extLst>
              <a:ext uri="{FF2B5EF4-FFF2-40B4-BE49-F238E27FC236}">
                <a16:creationId xmlns:a16="http://schemas.microsoft.com/office/drawing/2014/main" id="{80C3FB01-B08E-4BEA-905B-618EEE8F807B}"/>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74F2EE26-BF15-471A-98BF-3DDE69726931}"/>
              </a:ext>
            </a:extLst>
          </p:cNvPr>
          <p:cNvSpPr>
            <a:spLocks noGrp="1"/>
          </p:cNvSpPr>
          <p:nvPr>
            <p:ph type="sldNum" sz="quarter" idx="12"/>
          </p:nvPr>
        </p:nvSpPr>
        <p:spPr/>
        <p:txBody>
          <a:bodyPr/>
          <a:lstStyle/>
          <a:p>
            <a:fld id="{BFDCA1C4-9514-7B4F-976F-D92F7E296653}" type="slidenum">
              <a:rPr lang="fr-FR" smtClean="0"/>
              <a:pPr/>
              <a:t>5</a:t>
            </a:fld>
            <a:endParaRPr lang="fr-FR"/>
          </a:p>
        </p:txBody>
      </p:sp>
      <p:sp>
        <p:nvSpPr>
          <p:cNvPr id="6" name="Rectangle 1">
            <a:extLst>
              <a:ext uri="{FF2B5EF4-FFF2-40B4-BE49-F238E27FC236}">
                <a16:creationId xmlns:a16="http://schemas.microsoft.com/office/drawing/2014/main" id="{ED576865-F451-4B89-A37E-73B0522A0D5C}"/>
              </a:ext>
            </a:extLst>
          </p:cNvPr>
          <p:cNvSpPr>
            <a:spLocks noChangeArrowheads="1"/>
          </p:cNvSpPr>
          <p:nvPr/>
        </p:nvSpPr>
        <p:spPr bwMode="auto">
          <a:xfrm>
            <a:off x="-325315" y="259103"/>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93285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B476E-28FE-4C3B-A26D-7579567DBD4A}"/>
              </a:ext>
            </a:extLst>
          </p:cNvPr>
          <p:cNvSpPr>
            <a:spLocks noGrp="1"/>
          </p:cNvSpPr>
          <p:nvPr>
            <p:ph type="title"/>
          </p:nvPr>
        </p:nvSpPr>
        <p:spPr/>
        <p:txBody>
          <a:bodyPr/>
          <a:lstStyle/>
          <a:p>
            <a:r>
              <a:rPr lang="en-US" dirty="0"/>
              <a:t>Fixed point – requirements (operation)</a:t>
            </a:r>
            <a:endParaRPr lang="en-GB" dirty="0"/>
          </a:p>
        </p:txBody>
      </p:sp>
      <p:sp>
        <p:nvSpPr>
          <p:cNvPr id="3" name="Content Placeholder 2">
            <a:extLst>
              <a:ext uri="{FF2B5EF4-FFF2-40B4-BE49-F238E27FC236}">
                <a16:creationId xmlns:a16="http://schemas.microsoft.com/office/drawing/2014/main" id="{0EF4C60E-4187-49A2-BB3A-38CB0C0EFC7A}"/>
              </a:ext>
            </a:extLst>
          </p:cNvPr>
          <p:cNvSpPr>
            <a:spLocks noGrp="1"/>
          </p:cNvSpPr>
          <p:nvPr>
            <p:ph idx="1"/>
          </p:nvPr>
        </p:nvSpPr>
        <p:spPr>
          <a:xfrm>
            <a:off x="383400" y="1184708"/>
            <a:ext cx="8148600" cy="5171642"/>
          </a:xfrm>
        </p:spPr>
        <p:txBody>
          <a:bodyPr>
            <a:noAutofit/>
          </a:bodyPr>
          <a:lstStyle/>
          <a:p>
            <a:pPr algn="just"/>
            <a:r>
              <a:rPr lang="en-US" sz="1600" dirty="0"/>
              <a:t>The fixed point (and the magnet components in contact) must withstand the loads appearing during handling/transport and during operation. </a:t>
            </a:r>
          </a:p>
          <a:p>
            <a:pPr marL="0" indent="0" algn="just">
              <a:buNone/>
            </a:pPr>
            <a:endParaRPr lang="en-US" sz="1600" dirty="0"/>
          </a:p>
          <a:p>
            <a:pPr algn="just"/>
            <a:r>
              <a:rPr lang="en-GB" sz="1600" dirty="0"/>
              <a:t>During </a:t>
            </a:r>
            <a:r>
              <a:rPr lang="en-GB" sz="1600" b="1" dirty="0"/>
              <a:t>operation</a:t>
            </a:r>
            <a:r>
              <a:rPr lang="en-GB" sz="1600" dirty="0"/>
              <a:t> of the </a:t>
            </a:r>
            <a:r>
              <a:rPr lang="en-GB" sz="1600" b="1" dirty="0"/>
              <a:t>cryogenic</a:t>
            </a:r>
            <a:r>
              <a:rPr lang="en-GB" sz="1600" dirty="0"/>
              <a:t> </a:t>
            </a:r>
            <a:r>
              <a:rPr lang="en-GB" sz="1600" b="1" dirty="0"/>
              <a:t>system (</a:t>
            </a:r>
            <a:r>
              <a:rPr lang="en-GB" sz="1600" b="0" u="none" strike="noStrike" dirty="0">
                <a:solidFill>
                  <a:srgbClr val="0645AD"/>
                </a:solidFill>
                <a:effectLst/>
                <a:latin typeface="Helvetica Neue"/>
                <a:hlinkClick r:id="rId2"/>
              </a:rPr>
              <a:t>EDMS 2675955</a:t>
            </a:r>
            <a:r>
              <a:rPr lang="en-GB" sz="1600" b="1" u="none" strike="noStrike" dirty="0">
                <a:effectLst/>
                <a:latin typeface="Helvetica Neue"/>
              </a:rPr>
              <a:t>)</a:t>
            </a:r>
          </a:p>
          <a:p>
            <a:pPr algn="just"/>
            <a:endParaRPr lang="en-GB" sz="1600" b="1" dirty="0">
              <a:effectLst/>
              <a:latin typeface="Helvetica Neue"/>
            </a:endParaRPr>
          </a:p>
          <a:p>
            <a:pPr lvl="1"/>
            <a:r>
              <a:rPr lang="en-GB" sz="1600" dirty="0"/>
              <a:t>the MQXFB magnet inside the cold mass shall not move when subject to </a:t>
            </a:r>
            <a:r>
              <a:rPr lang="en-GB" sz="1600" b="1" dirty="0"/>
              <a:t>4 bar </a:t>
            </a:r>
            <a:r>
              <a:rPr kumimoji="0" lang="en-GB" altLang="en-US" sz="1600" b="1" u="none" strike="noStrike" cap="none" normalizeH="0" baseline="0" dirty="0">
                <a:ln>
                  <a:noFill/>
                </a:ln>
                <a:solidFill>
                  <a:srgbClr val="000000"/>
                </a:solidFill>
                <a:effectLst/>
                <a:ea typeface="Calibri" panose="020F0502020204030204" pitchFamily="34" charset="0"/>
                <a:cs typeface="Tahoma" panose="020B0604030504040204" pitchFamily="34" charset="0"/>
              </a:rPr>
              <a:t>differential pressure between the ends of each MQXFB magnet</a:t>
            </a:r>
            <a:r>
              <a:rPr kumimoji="0" lang="en-GB" altLang="en-US" sz="1600" b="0" u="none" strike="noStrike" cap="none" normalizeH="0" baseline="0" dirty="0">
                <a:ln>
                  <a:noFill/>
                </a:ln>
                <a:solidFill>
                  <a:srgbClr val="000000"/>
                </a:solidFill>
                <a:effectLst/>
                <a:ea typeface="Calibri" panose="020F0502020204030204" pitchFamily="34" charset="0"/>
                <a:cs typeface="Tahoma" panose="020B0604030504040204" pitchFamily="34" charset="0"/>
              </a:rPr>
              <a:t> (induced by cryogenic operation or by quench of other magnets) and shall withstand this load without physical damage or performance degradation (</a:t>
            </a:r>
            <a:r>
              <a:rPr kumimoji="0" lang="en-GB" altLang="en-US" sz="1600" b="1" u="none" strike="noStrike" cap="none" normalizeH="0" baseline="0" dirty="0">
                <a:ln>
                  <a:noFill/>
                </a:ln>
                <a:solidFill>
                  <a:srgbClr val="000000"/>
                </a:solidFill>
                <a:effectLst/>
                <a:ea typeface="Calibri" panose="020F0502020204030204" pitchFamily="34" charset="0"/>
                <a:cs typeface="Tahoma" panose="020B0604030504040204" pitchFamily="34" charset="0"/>
              </a:rPr>
              <a:t>4 bars </a:t>
            </a:r>
            <a:r>
              <a:rPr kumimoji="0" lang="en-GB" altLang="en-US" sz="1600" b="0" u="none" strike="noStrike" cap="none" normalizeH="0" baseline="0" dirty="0">
                <a:ln>
                  <a:noFill/>
                </a:ln>
                <a:solidFill>
                  <a:srgbClr val="000000"/>
                </a:solidFill>
                <a:effectLst/>
                <a:ea typeface="Calibri" panose="020F0502020204030204" pitchFamily="34" charset="0"/>
                <a:cs typeface="Tahoma" panose="020B0604030504040204" pitchFamily="34" charset="0"/>
              </a:rPr>
              <a:t>to </a:t>
            </a:r>
            <a:r>
              <a:rPr kumimoji="0" lang="en-GB" altLang="en-US" sz="1600" b="1" u="none" strike="noStrike" cap="none" normalizeH="0" baseline="0" dirty="0">
                <a:ln>
                  <a:noFill/>
                </a:ln>
                <a:solidFill>
                  <a:srgbClr val="000000"/>
                </a:solidFill>
                <a:effectLst/>
                <a:ea typeface="Calibri" panose="020F0502020204030204" pitchFamily="34" charset="0"/>
                <a:cs typeface="Tahoma" panose="020B0604030504040204" pitchFamily="34" charset="0"/>
              </a:rPr>
              <a:t>96 </a:t>
            </a:r>
            <a:r>
              <a:rPr kumimoji="0" lang="en-GB" altLang="en-US" sz="1600" b="1" u="none" strike="noStrike" cap="none" normalizeH="0" baseline="0" dirty="0" err="1">
                <a:ln>
                  <a:noFill/>
                </a:ln>
                <a:solidFill>
                  <a:srgbClr val="000000"/>
                </a:solidFill>
                <a:effectLst/>
                <a:ea typeface="Calibri" panose="020F0502020204030204" pitchFamily="34" charset="0"/>
                <a:cs typeface="Tahoma" panose="020B0604030504040204" pitchFamily="34" charset="0"/>
              </a:rPr>
              <a:t>kN</a:t>
            </a:r>
            <a:r>
              <a:rPr kumimoji="0" lang="en-GB" altLang="en-US" sz="1600" b="0" u="none" strike="noStrike" cap="none" normalizeH="0" baseline="0" dirty="0">
                <a:ln>
                  <a:noFill/>
                </a:ln>
                <a:solidFill>
                  <a:srgbClr val="000000"/>
                </a:solidFill>
                <a:effectLst/>
                <a:ea typeface="Calibri" panose="020F0502020204030204" pitchFamily="34" charset="0"/>
                <a:cs typeface="Tahoma" panose="020B0604030504040204" pitchFamily="34" charset="0"/>
              </a:rPr>
              <a:t>).</a:t>
            </a:r>
          </a:p>
          <a:p>
            <a:pPr lvl="1"/>
            <a:endParaRPr kumimoji="0" lang="en-GB" altLang="en-US" sz="1600" b="0" u="none" strike="noStrike" cap="none" normalizeH="0" baseline="0" dirty="0">
              <a:ln>
                <a:noFill/>
              </a:ln>
              <a:solidFill>
                <a:srgbClr val="000000"/>
              </a:solidFill>
              <a:effectLst/>
              <a:ea typeface="Calibri" panose="020F0502020204030204" pitchFamily="34" charset="0"/>
              <a:cs typeface="Tahoma" panose="020B0604030504040204" pitchFamily="34" charset="0"/>
            </a:endParaRPr>
          </a:p>
          <a:p>
            <a:pPr lvl="1"/>
            <a:r>
              <a:rPr lang="en-GB" sz="1600" dirty="0"/>
              <a:t>the MQXFA magnet inside the cold mass shall not move when subject to </a:t>
            </a:r>
            <a:r>
              <a:rPr lang="en-GB" sz="1600" b="1" dirty="0"/>
              <a:t>2.5 bar </a:t>
            </a:r>
            <a:r>
              <a:rPr kumimoji="0" lang="en-GB" altLang="en-US" sz="1600" b="1" u="none" strike="noStrike" cap="none" normalizeH="0" baseline="0" dirty="0">
                <a:ln>
                  <a:noFill/>
                </a:ln>
                <a:solidFill>
                  <a:srgbClr val="000000"/>
                </a:solidFill>
                <a:effectLst/>
                <a:ea typeface="Calibri" panose="020F0502020204030204" pitchFamily="34" charset="0"/>
                <a:cs typeface="Tahoma" panose="020B0604030504040204" pitchFamily="34" charset="0"/>
              </a:rPr>
              <a:t>differential pressure between the ends of each MQXFA magnet</a:t>
            </a:r>
            <a:r>
              <a:rPr kumimoji="0" lang="en-GB" altLang="en-US" sz="1600" b="0" u="none" strike="noStrike" cap="none" normalizeH="0" baseline="0" dirty="0">
                <a:ln>
                  <a:noFill/>
                </a:ln>
                <a:solidFill>
                  <a:srgbClr val="000000"/>
                </a:solidFill>
                <a:effectLst/>
                <a:ea typeface="Calibri" panose="020F0502020204030204" pitchFamily="34" charset="0"/>
                <a:cs typeface="Tahoma" panose="020B0604030504040204" pitchFamily="34" charset="0"/>
              </a:rPr>
              <a:t> (induced by cryogenic operation or by quench of other magnets) and shall withstand this load without physical damage or performance degradation (</a:t>
            </a:r>
            <a:r>
              <a:rPr kumimoji="0" lang="en-GB" altLang="en-US" sz="1600" b="1" u="none" strike="noStrike" cap="none" normalizeH="0" baseline="0" dirty="0">
                <a:ln>
                  <a:noFill/>
                </a:ln>
                <a:solidFill>
                  <a:srgbClr val="000000"/>
                </a:solidFill>
                <a:effectLst/>
                <a:ea typeface="Calibri" panose="020F0502020204030204" pitchFamily="34" charset="0"/>
                <a:cs typeface="Tahoma" panose="020B0604030504040204" pitchFamily="34" charset="0"/>
              </a:rPr>
              <a:t>2.5 bars </a:t>
            </a:r>
            <a:r>
              <a:rPr kumimoji="0" lang="en-GB" altLang="en-US" sz="1600" b="0" u="none" strike="noStrike" cap="none" normalizeH="0" baseline="0" dirty="0">
                <a:ln>
                  <a:noFill/>
                </a:ln>
                <a:solidFill>
                  <a:srgbClr val="000000"/>
                </a:solidFill>
                <a:effectLst/>
                <a:ea typeface="Calibri" panose="020F0502020204030204" pitchFamily="34" charset="0"/>
                <a:cs typeface="Tahoma" panose="020B0604030504040204" pitchFamily="34" charset="0"/>
              </a:rPr>
              <a:t>to </a:t>
            </a:r>
            <a:r>
              <a:rPr kumimoji="0" lang="en-GB" altLang="en-US" sz="1600" b="1" u="none" strike="noStrike" cap="none" normalizeH="0" baseline="0" dirty="0">
                <a:ln>
                  <a:noFill/>
                </a:ln>
                <a:solidFill>
                  <a:srgbClr val="000000"/>
                </a:solidFill>
                <a:effectLst/>
                <a:ea typeface="Calibri" panose="020F0502020204030204" pitchFamily="34" charset="0"/>
                <a:cs typeface="Tahoma" panose="020B0604030504040204" pitchFamily="34" charset="0"/>
              </a:rPr>
              <a:t>62 </a:t>
            </a:r>
            <a:r>
              <a:rPr kumimoji="0" lang="en-GB" altLang="en-US" sz="1600" b="1" u="none" strike="noStrike" cap="none" normalizeH="0" baseline="0" dirty="0" err="1">
                <a:ln>
                  <a:noFill/>
                </a:ln>
                <a:solidFill>
                  <a:srgbClr val="000000"/>
                </a:solidFill>
                <a:effectLst/>
                <a:ea typeface="Calibri" panose="020F0502020204030204" pitchFamily="34" charset="0"/>
                <a:cs typeface="Tahoma" panose="020B0604030504040204" pitchFamily="34" charset="0"/>
              </a:rPr>
              <a:t>kN</a:t>
            </a:r>
            <a:r>
              <a:rPr kumimoji="0" lang="en-GB" altLang="en-US" sz="1600" b="0" u="none" strike="noStrike" cap="none" normalizeH="0" baseline="0" dirty="0">
                <a:ln>
                  <a:noFill/>
                </a:ln>
                <a:solidFill>
                  <a:srgbClr val="000000"/>
                </a:solidFill>
                <a:effectLst/>
                <a:ea typeface="Calibri" panose="020F0502020204030204" pitchFamily="34" charset="0"/>
                <a:cs typeface="Tahoma" panose="020B0604030504040204" pitchFamily="34" charset="0"/>
              </a:rPr>
              <a:t>).</a:t>
            </a:r>
          </a:p>
          <a:p>
            <a:endParaRPr lang="en-GB" sz="1600" dirty="0"/>
          </a:p>
        </p:txBody>
      </p:sp>
      <p:sp>
        <p:nvSpPr>
          <p:cNvPr id="4" name="Footer Placeholder 3">
            <a:extLst>
              <a:ext uri="{FF2B5EF4-FFF2-40B4-BE49-F238E27FC236}">
                <a16:creationId xmlns:a16="http://schemas.microsoft.com/office/drawing/2014/main" id="{80C3FB01-B08E-4BEA-905B-618EEE8F807B}"/>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74F2EE26-BF15-471A-98BF-3DDE69726931}"/>
              </a:ext>
            </a:extLst>
          </p:cNvPr>
          <p:cNvSpPr>
            <a:spLocks noGrp="1"/>
          </p:cNvSpPr>
          <p:nvPr>
            <p:ph type="sldNum" sz="quarter" idx="12"/>
          </p:nvPr>
        </p:nvSpPr>
        <p:spPr/>
        <p:txBody>
          <a:bodyPr/>
          <a:lstStyle/>
          <a:p>
            <a:fld id="{BFDCA1C4-9514-7B4F-976F-D92F7E296653}" type="slidenum">
              <a:rPr lang="fr-FR" smtClean="0"/>
              <a:pPr/>
              <a:t>6</a:t>
            </a:fld>
            <a:endParaRPr lang="fr-FR"/>
          </a:p>
        </p:txBody>
      </p:sp>
      <p:sp>
        <p:nvSpPr>
          <p:cNvPr id="6" name="Rectangle 1">
            <a:extLst>
              <a:ext uri="{FF2B5EF4-FFF2-40B4-BE49-F238E27FC236}">
                <a16:creationId xmlns:a16="http://schemas.microsoft.com/office/drawing/2014/main" id="{ED576865-F451-4B89-A37E-73B0522A0D5C}"/>
              </a:ext>
            </a:extLst>
          </p:cNvPr>
          <p:cNvSpPr>
            <a:spLocks noChangeArrowheads="1"/>
          </p:cNvSpPr>
          <p:nvPr/>
        </p:nvSpPr>
        <p:spPr bwMode="auto">
          <a:xfrm>
            <a:off x="-325315" y="259103"/>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02001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C0862-0AFF-E772-1C0A-2DC9C6A06578}"/>
              </a:ext>
            </a:extLst>
          </p:cNvPr>
          <p:cNvSpPr>
            <a:spLocks noGrp="1"/>
          </p:cNvSpPr>
          <p:nvPr>
            <p:ph type="title"/>
          </p:nvPr>
        </p:nvSpPr>
        <p:spPr/>
        <p:txBody>
          <a:bodyPr/>
          <a:lstStyle/>
          <a:p>
            <a:r>
              <a:rPr lang="en-US" dirty="0"/>
              <a:t>“New” data from the definition of requirements in 2022 </a:t>
            </a:r>
            <a:endParaRPr lang="en-GB" dirty="0"/>
          </a:p>
        </p:txBody>
      </p:sp>
      <p:sp>
        <p:nvSpPr>
          <p:cNvPr id="3" name="Content Placeholder 2">
            <a:extLst>
              <a:ext uri="{FF2B5EF4-FFF2-40B4-BE49-F238E27FC236}">
                <a16:creationId xmlns:a16="http://schemas.microsoft.com/office/drawing/2014/main" id="{2FC9AE11-1DD1-0764-9246-6959E164301A}"/>
              </a:ext>
            </a:extLst>
          </p:cNvPr>
          <p:cNvSpPr>
            <a:spLocks noGrp="1"/>
          </p:cNvSpPr>
          <p:nvPr>
            <p:ph idx="1"/>
          </p:nvPr>
        </p:nvSpPr>
        <p:spPr/>
        <p:txBody>
          <a:bodyPr>
            <a:normAutofit/>
          </a:bodyPr>
          <a:lstStyle/>
          <a:p>
            <a:r>
              <a:rPr lang="en-US" sz="2000" dirty="0"/>
              <a:t>MQXFBP2 had identical magnet performance when assembled in  a temporary cold mass (tight contact) and in Q2 cold mass (new welding procedure)</a:t>
            </a:r>
          </a:p>
          <a:p>
            <a:endParaRPr lang="en-US" sz="2000" dirty="0"/>
          </a:p>
          <a:p>
            <a:r>
              <a:rPr lang="en-US" sz="2000" dirty="0"/>
              <a:t>Pressure wave attempted to be measured in two cold masses:</a:t>
            </a:r>
          </a:p>
          <a:p>
            <a:endParaRPr lang="en-US" sz="2000" dirty="0"/>
          </a:p>
          <a:p>
            <a:pPr lvl="1"/>
            <a:r>
              <a:rPr lang="en-US" sz="1800" dirty="0"/>
              <a:t>MQXFBP3 was equipped with special sensors, that were not read during test in spite of a reminder just before the cool down… hopefully they will be read in the string (added a comment to MAB assessment, and Marta was informed explicitly)</a:t>
            </a:r>
          </a:p>
          <a:p>
            <a:pPr lvl="1"/>
            <a:endParaRPr lang="en-US" sz="1800" dirty="0"/>
          </a:p>
          <a:p>
            <a:pPr lvl="1"/>
            <a:r>
              <a:rPr lang="en-US" sz="1800" dirty="0"/>
              <a:t>AUP CA02 (MQXFA05&amp;06), based on a test at 6 kA they extrapolate 0.32 bars, more tests are planned in the future </a:t>
            </a:r>
            <a:r>
              <a:rPr lang="en-US" sz="1800" dirty="0">
                <a:hlinkClick r:id="rId2"/>
              </a:rPr>
              <a:t>link from Guram, slide 15</a:t>
            </a:r>
            <a:endParaRPr lang="en-GB" sz="1800" dirty="0"/>
          </a:p>
        </p:txBody>
      </p:sp>
      <p:sp>
        <p:nvSpPr>
          <p:cNvPr id="4" name="Footer Placeholder 3">
            <a:extLst>
              <a:ext uri="{FF2B5EF4-FFF2-40B4-BE49-F238E27FC236}">
                <a16:creationId xmlns:a16="http://schemas.microsoft.com/office/drawing/2014/main" id="{7B5D1093-21A5-3807-8223-3053609E287E}"/>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30C9073E-2285-AE7B-83BD-AF9187AE7628}"/>
              </a:ext>
            </a:extLst>
          </p:cNvPr>
          <p:cNvSpPr>
            <a:spLocks noGrp="1"/>
          </p:cNvSpPr>
          <p:nvPr>
            <p:ph type="sldNum" sz="quarter" idx="12"/>
          </p:nvPr>
        </p:nvSpPr>
        <p:spPr/>
        <p:txBody>
          <a:bodyPr/>
          <a:lstStyle/>
          <a:p>
            <a:fld id="{BFDCA1C4-9514-7B4F-976F-D92F7E296653}" type="slidenum">
              <a:rPr lang="fr-FR" smtClean="0"/>
              <a:pPr/>
              <a:t>7</a:t>
            </a:fld>
            <a:endParaRPr lang="fr-FR"/>
          </a:p>
        </p:txBody>
      </p:sp>
    </p:spTree>
    <p:extLst>
      <p:ext uri="{BB962C8B-B14F-4D97-AF65-F5344CB8AC3E}">
        <p14:creationId xmlns:p14="http://schemas.microsoft.com/office/powerpoint/2010/main" val="18304864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42924-F4D6-E53B-7091-30E2868572D1}"/>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DE87859E-B3AE-4E28-C84E-17FE12591B0D}"/>
              </a:ext>
            </a:extLst>
          </p:cNvPr>
          <p:cNvSpPr>
            <a:spLocks noGrp="1"/>
          </p:cNvSpPr>
          <p:nvPr>
            <p:ph idx="1"/>
          </p:nvPr>
        </p:nvSpPr>
        <p:spPr/>
        <p:txBody>
          <a:bodyPr>
            <a:normAutofit/>
          </a:bodyPr>
          <a:lstStyle/>
          <a:p>
            <a:r>
              <a:rPr lang="en-US" sz="2400" dirty="0"/>
              <a:t>Requirements</a:t>
            </a:r>
          </a:p>
          <a:p>
            <a:r>
              <a:rPr lang="en-US" sz="2400" b="1" dirty="0"/>
              <a:t>Welding parameters and feedback from construction</a:t>
            </a:r>
          </a:p>
          <a:p>
            <a:r>
              <a:rPr lang="en-US" sz="2400" dirty="0"/>
              <a:t>Options for longitudinal welding:</a:t>
            </a:r>
          </a:p>
          <a:p>
            <a:pPr lvl="1"/>
            <a:r>
              <a:rPr lang="en-US" sz="2000" dirty="0"/>
              <a:t>Option 1: AUP ‘MQXFA’ procedure</a:t>
            </a:r>
          </a:p>
          <a:p>
            <a:pPr lvl="1"/>
            <a:r>
              <a:rPr lang="en-US" sz="2000" dirty="0"/>
              <a:t>Option 2: CERN ‘MQXFB’ procedure </a:t>
            </a:r>
          </a:p>
          <a:p>
            <a:pPr lvl="1"/>
            <a:r>
              <a:rPr lang="en-US" sz="2000" dirty="0"/>
              <a:t>Option 3: CERN ‘modified’ procedure (see slides from Herve)</a:t>
            </a:r>
          </a:p>
          <a:p>
            <a:r>
              <a:rPr lang="en-GB" sz="2400" dirty="0"/>
              <a:t>Conclusions</a:t>
            </a:r>
          </a:p>
        </p:txBody>
      </p:sp>
      <p:sp>
        <p:nvSpPr>
          <p:cNvPr id="4" name="Footer Placeholder 3">
            <a:extLst>
              <a:ext uri="{FF2B5EF4-FFF2-40B4-BE49-F238E27FC236}">
                <a16:creationId xmlns:a16="http://schemas.microsoft.com/office/drawing/2014/main" id="{FC531D02-37B0-1DA0-1E3F-3D539515C3AB}"/>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164A4399-9C95-5A95-43D9-C3A75FC84931}"/>
              </a:ext>
            </a:extLst>
          </p:cNvPr>
          <p:cNvSpPr>
            <a:spLocks noGrp="1"/>
          </p:cNvSpPr>
          <p:nvPr>
            <p:ph type="sldNum" sz="quarter" idx="12"/>
          </p:nvPr>
        </p:nvSpPr>
        <p:spPr/>
        <p:txBody>
          <a:bodyPr/>
          <a:lstStyle/>
          <a:p>
            <a:fld id="{BFDCA1C4-9514-7B4F-976F-D92F7E296653}" type="slidenum">
              <a:rPr lang="fr-FR" smtClean="0"/>
              <a:pPr/>
              <a:t>8</a:t>
            </a:fld>
            <a:endParaRPr lang="fr-FR"/>
          </a:p>
        </p:txBody>
      </p:sp>
    </p:spTree>
    <p:extLst>
      <p:ext uri="{BB962C8B-B14F-4D97-AF65-F5344CB8AC3E}">
        <p14:creationId xmlns:p14="http://schemas.microsoft.com/office/powerpoint/2010/main" val="17893211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AA33715D-6858-4276-887C-8A62BFD3F707}"/>
              </a:ext>
            </a:extLst>
          </p:cNvPr>
          <p:cNvSpPr txBox="1"/>
          <p:nvPr/>
        </p:nvSpPr>
        <p:spPr>
          <a:xfrm>
            <a:off x="3883088" y="1052736"/>
            <a:ext cx="5441439" cy="2308324"/>
          </a:xfrm>
          <a:prstGeom prst="rect">
            <a:avLst/>
          </a:prstGeom>
          <a:noFill/>
        </p:spPr>
        <p:txBody>
          <a:bodyPr wrap="square">
            <a:spAutoFit/>
          </a:bodyPr>
          <a:lstStyle/>
          <a:p>
            <a:pPr>
              <a:tabLst>
                <a:tab pos="1073150" algn="l"/>
              </a:tabLst>
            </a:pPr>
            <a:r>
              <a:rPr lang="en-US" sz="1800" i="1" dirty="0" err="1">
                <a:solidFill>
                  <a:schemeClr val="tx1">
                    <a:lumMod val="65000"/>
                    <a:lumOff val="35000"/>
                  </a:schemeClr>
                </a:solidFill>
              </a:rPr>
              <a:t>Ldev</a:t>
            </a:r>
            <a:r>
              <a:rPr lang="en-US" sz="1800" i="1" baseline="-25000" dirty="0" err="1">
                <a:solidFill>
                  <a:schemeClr val="tx1">
                    <a:lumMod val="65000"/>
                    <a:lumOff val="35000"/>
                  </a:schemeClr>
                </a:solidFill>
              </a:rPr>
              <a:t>Shells</a:t>
            </a:r>
            <a:r>
              <a:rPr lang="en-US" sz="1800" i="1" dirty="0">
                <a:solidFill>
                  <a:schemeClr val="tx1">
                    <a:lumMod val="65000"/>
                    <a:lumOff val="35000"/>
                  </a:schemeClr>
                </a:solidFill>
              </a:rPr>
              <a:t>=	</a:t>
            </a:r>
            <a:r>
              <a:rPr lang="en-US" sz="1800" i="1" dirty="0" err="1">
                <a:solidFill>
                  <a:schemeClr val="tx1">
                    <a:lumMod val="65000"/>
                    <a:lumOff val="35000"/>
                  </a:schemeClr>
                </a:solidFill>
              </a:rPr>
              <a:t>Ldev</a:t>
            </a:r>
            <a:r>
              <a:rPr lang="en-US" sz="1800" i="1" baseline="-25000" dirty="0" err="1">
                <a:solidFill>
                  <a:schemeClr val="tx1">
                    <a:lumMod val="65000"/>
                    <a:lumOff val="35000"/>
                  </a:schemeClr>
                </a:solidFill>
              </a:rPr>
              <a:t>Mag</a:t>
            </a:r>
            <a:r>
              <a:rPr lang="en-US" sz="1800" i="1" baseline="-50000" dirty="0" err="1">
                <a:solidFill>
                  <a:schemeClr val="tx1">
                    <a:lumMod val="65000"/>
                    <a:lumOff val="35000"/>
                  </a:schemeClr>
                </a:solidFill>
              </a:rPr>
              <a:t>max</a:t>
            </a:r>
            <a:r>
              <a:rPr lang="en-US" sz="1800" i="1" dirty="0">
                <a:solidFill>
                  <a:schemeClr val="tx1">
                    <a:lumMod val="65000"/>
                    <a:lumOff val="35000"/>
                  </a:schemeClr>
                </a:solidFill>
              </a:rPr>
              <a:t> + 2x shrinkage – 2x root gap</a:t>
            </a:r>
          </a:p>
          <a:p>
            <a:pPr>
              <a:tabLst>
                <a:tab pos="893763" algn="l"/>
                <a:tab pos="1073150" algn="l"/>
                <a:tab pos="2244725" algn="l"/>
                <a:tab pos="3768725" algn="l"/>
              </a:tabLst>
            </a:pPr>
            <a:r>
              <a:rPr lang="en-US" sz="1800" i="1" dirty="0">
                <a:solidFill>
                  <a:schemeClr val="tx1">
                    <a:lumMod val="65000"/>
                    <a:lumOff val="35000"/>
                  </a:schemeClr>
                </a:solidFill>
                <a:sym typeface="Symbol" panose="05050102010706020507" pitchFamily="18" charset="2"/>
              </a:rPr>
              <a:t>	=	1931.3	+ 2x 2.2	- 2x 3.4</a:t>
            </a:r>
          </a:p>
          <a:p>
            <a:pPr>
              <a:tabLst>
                <a:tab pos="893763" algn="l"/>
                <a:tab pos="1073150" algn="l"/>
                <a:tab pos="2244725" algn="l"/>
                <a:tab pos="3768725" algn="l"/>
              </a:tabLst>
            </a:pPr>
            <a:r>
              <a:rPr lang="en-US" i="1" dirty="0">
                <a:solidFill>
                  <a:schemeClr val="tx1">
                    <a:lumMod val="65000"/>
                    <a:lumOff val="35000"/>
                  </a:schemeClr>
                </a:solidFill>
                <a:sym typeface="Symbol" panose="05050102010706020507" pitchFamily="18" charset="2"/>
              </a:rPr>
              <a:t>	</a:t>
            </a:r>
          </a:p>
          <a:p>
            <a:pPr>
              <a:tabLst>
                <a:tab pos="893763" algn="l"/>
                <a:tab pos="1073150" algn="l"/>
                <a:tab pos="2244725" algn="l"/>
                <a:tab pos="3768725" algn="l"/>
              </a:tabLst>
            </a:pPr>
            <a:endParaRPr lang="en-US" i="1" dirty="0">
              <a:solidFill>
                <a:schemeClr val="tx1">
                  <a:lumMod val="65000"/>
                  <a:lumOff val="35000"/>
                </a:schemeClr>
              </a:solidFill>
              <a:sym typeface="Symbol" panose="05050102010706020507" pitchFamily="18" charset="2"/>
            </a:endParaRPr>
          </a:p>
          <a:p>
            <a:pPr>
              <a:tabLst>
                <a:tab pos="893763" algn="l"/>
                <a:tab pos="1073150" algn="l"/>
                <a:tab pos="2244725" algn="l"/>
                <a:tab pos="3768725" algn="l"/>
              </a:tabLst>
            </a:pPr>
            <a:endParaRPr lang="en-US" i="1" dirty="0">
              <a:solidFill>
                <a:schemeClr val="tx1">
                  <a:lumMod val="65000"/>
                  <a:lumOff val="35000"/>
                </a:schemeClr>
              </a:solidFill>
              <a:sym typeface="Symbol" panose="05050102010706020507" pitchFamily="18" charset="2"/>
            </a:endParaRPr>
          </a:p>
          <a:p>
            <a:pPr>
              <a:tabLst>
                <a:tab pos="893763" algn="l"/>
                <a:tab pos="1073150" algn="l"/>
                <a:tab pos="2244725" algn="l"/>
                <a:tab pos="3768725" algn="l"/>
              </a:tabLst>
            </a:pPr>
            <a:endParaRPr lang="en-US" i="1" dirty="0">
              <a:solidFill>
                <a:schemeClr val="tx1">
                  <a:lumMod val="65000"/>
                  <a:lumOff val="35000"/>
                </a:schemeClr>
              </a:solidFill>
              <a:sym typeface="Symbol" panose="05050102010706020507" pitchFamily="18" charset="2"/>
            </a:endParaRPr>
          </a:p>
          <a:p>
            <a:pPr>
              <a:tabLst>
                <a:tab pos="893763" algn="l"/>
                <a:tab pos="1073150" algn="l"/>
                <a:tab pos="2244725" algn="l"/>
                <a:tab pos="3768725" algn="l"/>
              </a:tabLst>
            </a:pPr>
            <a:endParaRPr lang="en-US" i="1" dirty="0">
              <a:solidFill>
                <a:schemeClr val="tx1">
                  <a:lumMod val="65000"/>
                  <a:lumOff val="35000"/>
                </a:schemeClr>
              </a:solidFill>
              <a:sym typeface="Symbol" panose="05050102010706020507" pitchFamily="18" charset="2"/>
            </a:endParaRPr>
          </a:p>
          <a:p>
            <a:pPr>
              <a:tabLst>
                <a:tab pos="893763" algn="l"/>
                <a:tab pos="1073150" algn="l"/>
                <a:tab pos="2244725" algn="l"/>
                <a:tab pos="3768725" algn="l"/>
              </a:tabLst>
            </a:pPr>
            <a:r>
              <a:rPr lang="en-US" i="1" dirty="0">
                <a:solidFill>
                  <a:schemeClr val="tx1">
                    <a:lumMod val="65000"/>
                    <a:lumOff val="35000"/>
                  </a:schemeClr>
                </a:solidFill>
                <a:sym typeface="Symbol" panose="05050102010706020507" pitchFamily="18" charset="2"/>
              </a:rPr>
              <a:t>	= 1928.9mm </a:t>
            </a:r>
            <a:r>
              <a:rPr lang="en-US" i="1" dirty="0">
                <a:solidFill>
                  <a:schemeClr val="accent6"/>
                </a:solidFill>
                <a:sym typeface="Wingdings" panose="05000000000000000000" pitchFamily="2" charset="2"/>
              </a:rPr>
              <a:t></a:t>
            </a:r>
            <a:r>
              <a:rPr lang="en-US" i="1" dirty="0">
                <a:solidFill>
                  <a:schemeClr val="tx1">
                    <a:lumMod val="65000"/>
                    <a:lumOff val="35000"/>
                  </a:schemeClr>
                </a:solidFill>
                <a:sym typeface="Wingdings" panose="05000000000000000000" pitchFamily="2" charset="2"/>
              </a:rPr>
              <a:t> </a:t>
            </a:r>
            <a:r>
              <a:rPr lang="en-US" b="1" i="1" dirty="0">
                <a:solidFill>
                  <a:schemeClr val="tx1">
                    <a:lumMod val="65000"/>
                    <a:lumOff val="35000"/>
                  </a:schemeClr>
                </a:solidFill>
                <a:sym typeface="Symbol" panose="05050102010706020507" pitchFamily="18" charset="2"/>
              </a:rPr>
              <a:t>1929mm</a:t>
            </a:r>
            <a:endParaRPr lang="en-US" sz="1800" b="1" i="1" dirty="0">
              <a:solidFill>
                <a:schemeClr val="tx1">
                  <a:lumMod val="65000"/>
                  <a:lumOff val="35000"/>
                </a:schemeClr>
              </a:solidFill>
              <a:sym typeface="Symbol" panose="05050102010706020507" pitchFamily="18" charset="2"/>
            </a:endParaRPr>
          </a:p>
        </p:txBody>
      </p:sp>
      <p:sp>
        <p:nvSpPr>
          <p:cNvPr id="2" name="Title 1">
            <a:extLst>
              <a:ext uri="{FF2B5EF4-FFF2-40B4-BE49-F238E27FC236}">
                <a16:creationId xmlns:a16="http://schemas.microsoft.com/office/drawing/2014/main" id="{27400DBA-DE4A-4127-A448-5C5880DA6A6A}"/>
              </a:ext>
            </a:extLst>
          </p:cNvPr>
          <p:cNvSpPr>
            <a:spLocks noGrp="1"/>
          </p:cNvSpPr>
          <p:nvPr>
            <p:ph type="title"/>
          </p:nvPr>
        </p:nvSpPr>
        <p:spPr/>
        <p:txBody>
          <a:bodyPr/>
          <a:lstStyle/>
          <a:p>
            <a:r>
              <a:rPr lang="en-GB" dirty="0"/>
              <a:t>Determination of the shell developed length required after MQXFBP2 cold test</a:t>
            </a:r>
          </a:p>
        </p:txBody>
      </p:sp>
      <p:pic>
        <p:nvPicPr>
          <p:cNvPr id="9" name="Content Placeholder 8">
            <a:extLst>
              <a:ext uri="{FF2B5EF4-FFF2-40B4-BE49-F238E27FC236}">
                <a16:creationId xmlns:a16="http://schemas.microsoft.com/office/drawing/2014/main" id="{FC8520F2-E6E5-4254-B4FD-BAED4AA073CC}"/>
              </a:ext>
            </a:extLst>
          </p:cNvPr>
          <p:cNvPicPr>
            <a:picLocks noGrp="1" noChangeAspect="1"/>
          </p:cNvPicPr>
          <p:nvPr>
            <p:ph idx="1"/>
          </p:nvPr>
        </p:nvPicPr>
        <p:blipFill>
          <a:blip r:embed="rId2" cstate="hqprint">
            <a:extLst>
              <a:ext uri="{28A0092B-C50C-407E-A947-70E740481C1C}">
                <a14:useLocalDpi xmlns:a14="http://schemas.microsoft.com/office/drawing/2010/main"/>
              </a:ext>
            </a:extLst>
          </a:blip>
          <a:stretch>
            <a:fillRect/>
          </a:stretch>
        </p:blipFill>
        <p:spPr>
          <a:xfrm>
            <a:off x="6841773" y="1847270"/>
            <a:ext cx="607500" cy="1080000"/>
          </a:xfrm>
        </p:spPr>
      </p:pic>
      <p:sp>
        <p:nvSpPr>
          <p:cNvPr id="4" name="Footer Placeholder 3">
            <a:extLst>
              <a:ext uri="{FF2B5EF4-FFF2-40B4-BE49-F238E27FC236}">
                <a16:creationId xmlns:a16="http://schemas.microsoft.com/office/drawing/2014/main" id="{DC3D4DDB-2E96-47C2-9A74-EF70382DA86B}"/>
              </a:ext>
            </a:extLst>
          </p:cNvPr>
          <p:cNvSpPr>
            <a:spLocks noGrp="1"/>
          </p:cNvSpPr>
          <p:nvPr>
            <p:ph type="ftr" sz="quarter" idx="11"/>
          </p:nvPr>
        </p:nvSpPr>
        <p:spPr/>
        <p:txBody>
          <a:bodyPr/>
          <a:lstStyle/>
          <a:p>
            <a:r>
              <a:rPr lang="en-GB" noProof="0"/>
              <a:t>H. Prin - Cold mass design and assembly review</a:t>
            </a:r>
          </a:p>
        </p:txBody>
      </p:sp>
      <p:grpSp>
        <p:nvGrpSpPr>
          <p:cNvPr id="36" name="Group 35">
            <a:extLst>
              <a:ext uri="{FF2B5EF4-FFF2-40B4-BE49-F238E27FC236}">
                <a16:creationId xmlns:a16="http://schemas.microsoft.com/office/drawing/2014/main" id="{637DC7F8-3A23-498B-873E-EFE569598160}"/>
              </a:ext>
            </a:extLst>
          </p:cNvPr>
          <p:cNvGrpSpPr/>
          <p:nvPr/>
        </p:nvGrpSpPr>
        <p:grpSpPr>
          <a:xfrm>
            <a:off x="33799" y="996604"/>
            <a:ext cx="4491581" cy="3727918"/>
            <a:chOff x="362832" y="971820"/>
            <a:chExt cx="4137160" cy="3433756"/>
          </a:xfrm>
        </p:grpSpPr>
        <p:grpSp>
          <p:nvGrpSpPr>
            <p:cNvPr id="10" name="Group 9">
              <a:extLst>
                <a:ext uri="{FF2B5EF4-FFF2-40B4-BE49-F238E27FC236}">
                  <a16:creationId xmlns:a16="http://schemas.microsoft.com/office/drawing/2014/main" id="{5214F505-CB75-4ACD-BBE8-6BFB22FA5010}"/>
                </a:ext>
              </a:extLst>
            </p:cNvPr>
            <p:cNvGrpSpPr/>
            <p:nvPr/>
          </p:nvGrpSpPr>
          <p:grpSpPr>
            <a:xfrm>
              <a:off x="362832" y="1218851"/>
              <a:ext cx="3675594" cy="3186725"/>
              <a:chOff x="3717038" y="1047750"/>
              <a:chExt cx="6538210" cy="5668601"/>
            </a:xfrm>
          </p:grpSpPr>
          <p:pic>
            <p:nvPicPr>
              <p:cNvPr id="11" name="Picture 10">
                <a:extLst>
                  <a:ext uri="{FF2B5EF4-FFF2-40B4-BE49-F238E27FC236}">
                    <a16:creationId xmlns:a16="http://schemas.microsoft.com/office/drawing/2014/main" id="{1DF37B3F-277C-4AA0-8D95-3FCB2C6FEC92}"/>
                  </a:ext>
                </a:extLst>
              </p:cNvPr>
              <p:cNvPicPr>
                <a:picLocks noChangeAspect="1"/>
              </p:cNvPicPr>
              <p:nvPr/>
            </p:nvPicPr>
            <p:blipFill rotWithShape="1">
              <a:blip r:embed="rId3" cstate="hqprint">
                <a:clrChange>
                  <a:clrFrom>
                    <a:srgbClr val="FFFFFF"/>
                  </a:clrFrom>
                  <a:clrTo>
                    <a:srgbClr val="FFFFFF">
                      <a:alpha val="0"/>
                    </a:srgbClr>
                  </a:clrTo>
                </a:clrChange>
                <a:extLst>
                  <a:ext uri="{28A0092B-C50C-407E-A947-70E740481C1C}">
                    <a14:useLocalDpi xmlns:a14="http://schemas.microsoft.com/office/drawing/2010/main"/>
                  </a:ext>
                </a:extLst>
              </a:blip>
              <a:srcRect l="16603"/>
              <a:stretch/>
            </p:blipFill>
            <p:spPr>
              <a:xfrm>
                <a:off x="3820914" y="1047750"/>
                <a:ext cx="6434334" cy="5668601"/>
              </a:xfrm>
              <a:prstGeom prst="rect">
                <a:avLst/>
              </a:prstGeom>
            </p:spPr>
          </p:pic>
          <p:sp>
            <p:nvSpPr>
              <p:cNvPr id="12" name="Oval 6">
                <a:extLst>
                  <a:ext uri="{FF2B5EF4-FFF2-40B4-BE49-F238E27FC236}">
                    <a16:creationId xmlns:a16="http://schemas.microsoft.com/office/drawing/2014/main" id="{44FF0033-54C7-4E61-A697-3051853BEA94}"/>
                  </a:ext>
                </a:extLst>
              </p:cNvPr>
              <p:cNvSpPr/>
              <p:nvPr/>
            </p:nvSpPr>
            <p:spPr>
              <a:xfrm>
                <a:off x="3960451" y="3746152"/>
                <a:ext cx="5191862" cy="2646537"/>
              </a:xfrm>
              <a:custGeom>
                <a:avLst/>
                <a:gdLst>
                  <a:gd name="connsiteX0" fmla="*/ 0 w 5203768"/>
                  <a:gd name="connsiteY0" fmla="*/ 2601884 h 5203768"/>
                  <a:gd name="connsiteX1" fmla="*/ 2601884 w 5203768"/>
                  <a:gd name="connsiteY1" fmla="*/ 0 h 5203768"/>
                  <a:gd name="connsiteX2" fmla="*/ 5203768 w 5203768"/>
                  <a:gd name="connsiteY2" fmla="*/ 2601884 h 5203768"/>
                  <a:gd name="connsiteX3" fmla="*/ 2601884 w 5203768"/>
                  <a:gd name="connsiteY3" fmla="*/ 5203768 h 5203768"/>
                  <a:gd name="connsiteX4" fmla="*/ 0 w 5203768"/>
                  <a:gd name="connsiteY4" fmla="*/ 2601884 h 5203768"/>
                  <a:gd name="connsiteX0" fmla="*/ 2601884 w 5203768"/>
                  <a:gd name="connsiteY0" fmla="*/ 0 h 5203768"/>
                  <a:gd name="connsiteX1" fmla="*/ 5203768 w 5203768"/>
                  <a:gd name="connsiteY1" fmla="*/ 2601884 h 5203768"/>
                  <a:gd name="connsiteX2" fmla="*/ 2601884 w 5203768"/>
                  <a:gd name="connsiteY2" fmla="*/ 5203768 h 5203768"/>
                  <a:gd name="connsiteX3" fmla="*/ 0 w 5203768"/>
                  <a:gd name="connsiteY3" fmla="*/ 2601884 h 5203768"/>
                  <a:gd name="connsiteX4" fmla="*/ 2693324 w 5203768"/>
                  <a:gd name="connsiteY4" fmla="*/ 91440 h 5203768"/>
                  <a:gd name="connsiteX0" fmla="*/ 2602029 w 5203913"/>
                  <a:gd name="connsiteY0" fmla="*/ 0 h 5203768"/>
                  <a:gd name="connsiteX1" fmla="*/ 5203913 w 5203913"/>
                  <a:gd name="connsiteY1" fmla="*/ 2601884 h 5203768"/>
                  <a:gd name="connsiteX2" fmla="*/ 2602029 w 5203913"/>
                  <a:gd name="connsiteY2" fmla="*/ 5203768 h 5203768"/>
                  <a:gd name="connsiteX3" fmla="*/ 145 w 5203913"/>
                  <a:gd name="connsiteY3" fmla="*/ 2601884 h 5203768"/>
                  <a:gd name="connsiteX4" fmla="*/ 2693469 w 5203913"/>
                  <a:gd name="connsiteY4" fmla="*/ 91440 h 5203768"/>
                  <a:gd name="connsiteX0" fmla="*/ 2602029 w 5203913"/>
                  <a:gd name="connsiteY0" fmla="*/ 0 h 5203768"/>
                  <a:gd name="connsiteX1" fmla="*/ 5203913 w 5203913"/>
                  <a:gd name="connsiteY1" fmla="*/ 2601884 h 5203768"/>
                  <a:gd name="connsiteX2" fmla="*/ 2602029 w 5203913"/>
                  <a:gd name="connsiteY2" fmla="*/ 5203768 h 5203768"/>
                  <a:gd name="connsiteX3" fmla="*/ 145 w 5203913"/>
                  <a:gd name="connsiteY3" fmla="*/ 2601884 h 5203768"/>
                  <a:gd name="connsiteX0" fmla="*/ 2601884 w 5203768"/>
                  <a:gd name="connsiteY0" fmla="*/ 0 h 5203768"/>
                  <a:gd name="connsiteX1" fmla="*/ 5203768 w 5203768"/>
                  <a:gd name="connsiteY1" fmla="*/ 2601884 h 5203768"/>
                  <a:gd name="connsiteX2" fmla="*/ 2601884 w 5203768"/>
                  <a:gd name="connsiteY2" fmla="*/ 5203768 h 5203768"/>
                  <a:gd name="connsiteX3" fmla="*/ 0 w 5203768"/>
                  <a:gd name="connsiteY3" fmla="*/ 2601884 h 5203768"/>
                  <a:gd name="connsiteX0" fmla="*/ 2601884 w 5203768"/>
                  <a:gd name="connsiteY0" fmla="*/ 0 h 5203768"/>
                  <a:gd name="connsiteX1" fmla="*/ 5203768 w 5203768"/>
                  <a:gd name="connsiteY1" fmla="*/ 2601884 h 5203768"/>
                  <a:gd name="connsiteX2" fmla="*/ 2601884 w 5203768"/>
                  <a:gd name="connsiteY2" fmla="*/ 5203768 h 5203768"/>
                  <a:gd name="connsiteX3" fmla="*/ 0 w 5203768"/>
                  <a:gd name="connsiteY3" fmla="*/ 2601884 h 5203768"/>
                  <a:gd name="connsiteX0" fmla="*/ 5203768 w 5203768"/>
                  <a:gd name="connsiteY0" fmla="*/ 0 h 2601884"/>
                  <a:gd name="connsiteX1" fmla="*/ 2601884 w 5203768"/>
                  <a:gd name="connsiteY1" fmla="*/ 2601884 h 2601884"/>
                  <a:gd name="connsiteX2" fmla="*/ 0 w 5203768"/>
                  <a:gd name="connsiteY2" fmla="*/ 0 h 2601884"/>
                  <a:gd name="connsiteX0" fmla="*/ 5191862 w 5191862"/>
                  <a:gd name="connsiteY0" fmla="*/ 40482 h 2642394"/>
                  <a:gd name="connsiteX1" fmla="*/ 2589978 w 5191862"/>
                  <a:gd name="connsiteY1" fmla="*/ 2642366 h 2642394"/>
                  <a:gd name="connsiteX2" fmla="*/ 0 w 5191862"/>
                  <a:gd name="connsiteY2" fmla="*/ 0 h 2642394"/>
                  <a:gd name="connsiteX0" fmla="*/ 5191862 w 5191862"/>
                  <a:gd name="connsiteY0" fmla="*/ 40482 h 2644318"/>
                  <a:gd name="connsiteX1" fmla="*/ 2589978 w 5191862"/>
                  <a:gd name="connsiteY1" fmla="*/ 2642366 h 2644318"/>
                  <a:gd name="connsiteX2" fmla="*/ 0 w 5191862"/>
                  <a:gd name="connsiteY2" fmla="*/ 0 h 2644318"/>
                  <a:gd name="connsiteX0" fmla="*/ 5191862 w 5191862"/>
                  <a:gd name="connsiteY0" fmla="*/ 40482 h 2642777"/>
                  <a:gd name="connsiteX1" fmla="*/ 2589978 w 5191862"/>
                  <a:gd name="connsiteY1" fmla="*/ 2642366 h 2642777"/>
                  <a:gd name="connsiteX2" fmla="*/ 0 w 5191862"/>
                  <a:gd name="connsiteY2" fmla="*/ 0 h 2642777"/>
                  <a:gd name="connsiteX0" fmla="*/ 5191862 w 5191862"/>
                  <a:gd name="connsiteY0" fmla="*/ 0 h 2646334"/>
                  <a:gd name="connsiteX1" fmla="*/ 2589978 w 5191862"/>
                  <a:gd name="connsiteY1" fmla="*/ 2646334 h 2646334"/>
                  <a:gd name="connsiteX2" fmla="*/ 0 w 5191862"/>
                  <a:gd name="connsiteY2" fmla="*/ 3968 h 2646334"/>
                  <a:gd name="connsiteX0" fmla="*/ 5191862 w 5191862"/>
                  <a:gd name="connsiteY0" fmla="*/ 0 h 2646334"/>
                  <a:gd name="connsiteX1" fmla="*/ 2589978 w 5191862"/>
                  <a:gd name="connsiteY1" fmla="*/ 2646334 h 2646334"/>
                  <a:gd name="connsiteX2" fmla="*/ 0 w 5191862"/>
                  <a:gd name="connsiteY2" fmla="*/ 3968 h 2646334"/>
                  <a:gd name="connsiteX0" fmla="*/ 5191862 w 5191862"/>
                  <a:gd name="connsiteY0" fmla="*/ 0 h 2646537"/>
                  <a:gd name="connsiteX1" fmla="*/ 2589978 w 5191862"/>
                  <a:gd name="connsiteY1" fmla="*/ 2646334 h 2646537"/>
                  <a:gd name="connsiteX2" fmla="*/ 0 w 5191862"/>
                  <a:gd name="connsiteY2" fmla="*/ 3968 h 2646537"/>
                  <a:gd name="connsiteX0" fmla="*/ 5191862 w 5191862"/>
                  <a:gd name="connsiteY0" fmla="*/ 0 h 2646699"/>
                  <a:gd name="connsiteX1" fmla="*/ 2589978 w 5191862"/>
                  <a:gd name="connsiteY1" fmla="*/ 2646334 h 2646699"/>
                  <a:gd name="connsiteX2" fmla="*/ 0 w 5191862"/>
                  <a:gd name="connsiteY2" fmla="*/ 3968 h 2646699"/>
                  <a:gd name="connsiteX0" fmla="*/ 5191862 w 5191862"/>
                  <a:gd name="connsiteY0" fmla="*/ 0 h 2646537"/>
                  <a:gd name="connsiteX1" fmla="*/ 2589978 w 5191862"/>
                  <a:gd name="connsiteY1" fmla="*/ 2646334 h 2646537"/>
                  <a:gd name="connsiteX2" fmla="*/ 0 w 5191862"/>
                  <a:gd name="connsiteY2" fmla="*/ 3968 h 2646537"/>
                </a:gdLst>
                <a:ahLst/>
                <a:cxnLst>
                  <a:cxn ang="0">
                    <a:pos x="connsiteX0" y="connsiteY0"/>
                  </a:cxn>
                  <a:cxn ang="0">
                    <a:pos x="connsiteX1" y="connsiteY1"/>
                  </a:cxn>
                  <a:cxn ang="0">
                    <a:pos x="connsiteX2" y="connsiteY2"/>
                  </a:cxn>
                </a:cxnLst>
                <a:rect l="l" t="t" r="r" b="b"/>
                <a:pathLst>
                  <a:path w="5191862" h="2646537">
                    <a:moveTo>
                      <a:pt x="5191862" y="0"/>
                    </a:moveTo>
                    <a:cubicBezTo>
                      <a:pt x="5191862" y="1436981"/>
                      <a:pt x="4115688" y="2664723"/>
                      <a:pt x="2589978" y="2646334"/>
                    </a:cubicBezTo>
                    <a:cubicBezTo>
                      <a:pt x="1064268" y="2627945"/>
                      <a:pt x="84513" y="1421289"/>
                      <a:pt x="0" y="3968"/>
                    </a:cubicBezTo>
                  </a:path>
                </a:pathLst>
              </a:custGeom>
              <a:noFill/>
              <a:ln w="76200">
                <a:tailEnd w="sm" len="s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6">
                <a:extLst>
                  <a:ext uri="{FF2B5EF4-FFF2-40B4-BE49-F238E27FC236}">
                    <a16:creationId xmlns:a16="http://schemas.microsoft.com/office/drawing/2014/main" id="{854A715E-4F46-435E-B03D-5F029B04B805}"/>
                  </a:ext>
                </a:extLst>
              </p:cNvPr>
              <p:cNvSpPr/>
              <p:nvPr/>
            </p:nvSpPr>
            <p:spPr>
              <a:xfrm flipV="1">
                <a:off x="3960451" y="1073683"/>
                <a:ext cx="5191862" cy="2646537"/>
              </a:xfrm>
              <a:custGeom>
                <a:avLst/>
                <a:gdLst>
                  <a:gd name="connsiteX0" fmla="*/ 0 w 5203768"/>
                  <a:gd name="connsiteY0" fmla="*/ 2601884 h 5203768"/>
                  <a:gd name="connsiteX1" fmla="*/ 2601884 w 5203768"/>
                  <a:gd name="connsiteY1" fmla="*/ 0 h 5203768"/>
                  <a:gd name="connsiteX2" fmla="*/ 5203768 w 5203768"/>
                  <a:gd name="connsiteY2" fmla="*/ 2601884 h 5203768"/>
                  <a:gd name="connsiteX3" fmla="*/ 2601884 w 5203768"/>
                  <a:gd name="connsiteY3" fmla="*/ 5203768 h 5203768"/>
                  <a:gd name="connsiteX4" fmla="*/ 0 w 5203768"/>
                  <a:gd name="connsiteY4" fmla="*/ 2601884 h 5203768"/>
                  <a:gd name="connsiteX0" fmla="*/ 2601884 w 5203768"/>
                  <a:gd name="connsiteY0" fmla="*/ 0 h 5203768"/>
                  <a:gd name="connsiteX1" fmla="*/ 5203768 w 5203768"/>
                  <a:gd name="connsiteY1" fmla="*/ 2601884 h 5203768"/>
                  <a:gd name="connsiteX2" fmla="*/ 2601884 w 5203768"/>
                  <a:gd name="connsiteY2" fmla="*/ 5203768 h 5203768"/>
                  <a:gd name="connsiteX3" fmla="*/ 0 w 5203768"/>
                  <a:gd name="connsiteY3" fmla="*/ 2601884 h 5203768"/>
                  <a:gd name="connsiteX4" fmla="*/ 2693324 w 5203768"/>
                  <a:gd name="connsiteY4" fmla="*/ 91440 h 5203768"/>
                  <a:gd name="connsiteX0" fmla="*/ 2602029 w 5203913"/>
                  <a:gd name="connsiteY0" fmla="*/ 0 h 5203768"/>
                  <a:gd name="connsiteX1" fmla="*/ 5203913 w 5203913"/>
                  <a:gd name="connsiteY1" fmla="*/ 2601884 h 5203768"/>
                  <a:gd name="connsiteX2" fmla="*/ 2602029 w 5203913"/>
                  <a:gd name="connsiteY2" fmla="*/ 5203768 h 5203768"/>
                  <a:gd name="connsiteX3" fmla="*/ 145 w 5203913"/>
                  <a:gd name="connsiteY3" fmla="*/ 2601884 h 5203768"/>
                  <a:gd name="connsiteX4" fmla="*/ 2693469 w 5203913"/>
                  <a:gd name="connsiteY4" fmla="*/ 91440 h 5203768"/>
                  <a:gd name="connsiteX0" fmla="*/ 2602029 w 5203913"/>
                  <a:gd name="connsiteY0" fmla="*/ 0 h 5203768"/>
                  <a:gd name="connsiteX1" fmla="*/ 5203913 w 5203913"/>
                  <a:gd name="connsiteY1" fmla="*/ 2601884 h 5203768"/>
                  <a:gd name="connsiteX2" fmla="*/ 2602029 w 5203913"/>
                  <a:gd name="connsiteY2" fmla="*/ 5203768 h 5203768"/>
                  <a:gd name="connsiteX3" fmla="*/ 145 w 5203913"/>
                  <a:gd name="connsiteY3" fmla="*/ 2601884 h 5203768"/>
                  <a:gd name="connsiteX0" fmla="*/ 2601884 w 5203768"/>
                  <a:gd name="connsiteY0" fmla="*/ 0 h 5203768"/>
                  <a:gd name="connsiteX1" fmla="*/ 5203768 w 5203768"/>
                  <a:gd name="connsiteY1" fmla="*/ 2601884 h 5203768"/>
                  <a:gd name="connsiteX2" fmla="*/ 2601884 w 5203768"/>
                  <a:gd name="connsiteY2" fmla="*/ 5203768 h 5203768"/>
                  <a:gd name="connsiteX3" fmla="*/ 0 w 5203768"/>
                  <a:gd name="connsiteY3" fmla="*/ 2601884 h 5203768"/>
                  <a:gd name="connsiteX0" fmla="*/ 2601884 w 5203768"/>
                  <a:gd name="connsiteY0" fmla="*/ 0 h 5203768"/>
                  <a:gd name="connsiteX1" fmla="*/ 5203768 w 5203768"/>
                  <a:gd name="connsiteY1" fmla="*/ 2601884 h 5203768"/>
                  <a:gd name="connsiteX2" fmla="*/ 2601884 w 5203768"/>
                  <a:gd name="connsiteY2" fmla="*/ 5203768 h 5203768"/>
                  <a:gd name="connsiteX3" fmla="*/ 0 w 5203768"/>
                  <a:gd name="connsiteY3" fmla="*/ 2601884 h 5203768"/>
                  <a:gd name="connsiteX0" fmla="*/ 5203768 w 5203768"/>
                  <a:gd name="connsiteY0" fmla="*/ 0 h 2601884"/>
                  <a:gd name="connsiteX1" fmla="*/ 2601884 w 5203768"/>
                  <a:gd name="connsiteY1" fmla="*/ 2601884 h 2601884"/>
                  <a:gd name="connsiteX2" fmla="*/ 0 w 5203768"/>
                  <a:gd name="connsiteY2" fmla="*/ 0 h 2601884"/>
                  <a:gd name="connsiteX0" fmla="*/ 5191862 w 5191862"/>
                  <a:gd name="connsiteY0" fmla="*/ 40482 h 2642394"/>
                  <a:gd name="connsiteX1" fmla="*/ 2589978 w 5191862"/>
                  <a:gd name="connsiteY1" fmla="*/ 2642366 h 2642394"/>
                  <a:gd name="connsiteX2" fmla="*/ 0 w 5191862"/>
                  <a:gd name="connsiteY2" fmla="*/ 0 h 2642394"/>
                  <a:gd name="connsiteX0" fmla="*/ 5191862 w 5191862"/>
                  <a:gd name="connsiteY0" fmla="*/ 40482 h 2644318"/>
                  <a:gd name="connsiteX1" fmla="*/ 2589978 w 5191862"/>
                  <a:gd name="connsiteY1" fmla="*/ 2642366 h 2644318"/>
                  <a:gd name="connsiteX2" fmla="*/ 0 w 5191862"/>
                  <a:gd name="connsiteY2" fmla="*/ 0 h 2644318"/>
                  <a:gd name="connsiteX0" fmla="*/ 5191862 w 5191862"/>
                  <a:gd name="connsiteY0" fmla="*/ 40482 h 2642777"/>
                  <a:gd name="connsiteX1" fmla="*/ 2589978 w 5191862"/>
                  <a:gd name="connsiteY1" fmla="*/ 2642366 h 2642777"/>
                  <a:gd name="connsiteX2" fmla="*/ 0 w 5191862"/>
                  <a:gd name="connsiteY2" fmla="*/ 0 h 2642777"/>
                  <a:gd name="connsiteX0" fmla="*/ 5191862 w 5191862"/>
                  <a:gd name="connsiteY0" fmla="*/ 0 h 2646334"/>
                  <a:gd name="connsiteX1" fmla="*/ 2589978 w 5191862"/>
                  <a:gd name="connsiteY1" fmla="*/ 2646334 h 2646334"/>
                  <a:gd name="connsiteX2" fmla="*/ 0 w 5191862"/>
                  <a:gd name="connsiteY2" fmla="*/ 3968 h 2646334"/>
                  <a:gd name="connsiteX0" fmla="*/ 5191862 w 5191862"/>
                  <a:gd name="connsiteY0" fmla="*/ 0 h 2646334"/>
                  <a:gd name="connsiteX1" fmla="*/ 2589978 w 5191862"/>
                  <a:gd name="connsiteY1" fmla="*/ 2646334 h 2646334"/>
                  <a:gd name="connsiteX2" fmla="*/ 0 w 5191862"/>
                  <a:gd name="connsiteY2" fmla="*/ 3968 h 2646334"/>
                  <a:gd name="connsiteX0" fmla="*/ 5191862 w 5191862"/>
                  <a:gd name="connsiteY0" fmla="*/ 0 h 2646537"/>
                  <a:gd name="connsiteX1" fmla="*/ 2589978 w 5191862"/>
                  <a:gd name="connsiteY1" fmla="*/ 2646334 h 2646537"/>
                  <a:gd name="connsiteX2" fmla="*/ 0 w 5191862"/>
                  <a:gd name="connsiteY2" fmla="*/ 3968 h 2646537"/>
                  <a:gd name="connsiteX0" fmla="*/ 5191862 w 5191862"/>
                  <a:gd name="connsiteY0" fmla="*/ 0 h 2646699"/>
                  <a:gd name="connsiteX1" fmla="*/ 2589978 w 5191862"/>
                  <a:gd name="connsiteY1" fmla="*/ 2646334 h 2646699"/>
                  <a:gd name="connsiteX2" fmla="*/ 0 w 5191862"/>
                  <a:gd name="connsiteY2" fmla="*/ 3968 h 2646699"/>
                  <a:gd name="connsiteX0" fmla="*/ 5191862 w 5191862"/>
                  <a:gd name="connsiteY0" fmla="*/ 0 h 2646537"/>
                  <a:gd name="connsiteX1" fmla="*/ 2589978 w 5191862"/>
                  <a:gd name="connsiteY1" fmla="*/ 2646334 h 2646537"/>
                  <a:gd name="connsiteX2" fmla="*/ 0 w 5191862"/>
                  <a:gd name="connsiteY2" fmla="*/ 3968 h 2646537"/>
                </a:gdLst>
                <a:ahLst/>
                <a:cxnLst>
                  <a:cxn ang="0">
                    <a:pos x="connsiteX0" y="connsiteY0"/>
                  </a:cxn>
                  <a:cxn ang="0">
                    <a:pos x="connsiteX1" y="connsiteY1"/>
                  </a:cxn>
                  <a:cxn ang="0">
                    <a:pos x="connsiteX2" y="connsiteY2"/>
                  </a:cxn>
                </a:cxnLst>
                <a:rect l="l" t="t" r="r" b="b"/>
                <a:pathLst>
                  <a:path w="5191862" h="2646537">
                    <a:moveTo>
                      <a:pt x="5191862" y="0"/>
                    </a:moveTo>
                    <a:cubicBezTo>
                      <a:pt x="5191862" y="1436981"/>
                      <a:pt x="4115688" y="2664723"/>
                      <a:pt x="2589978" y="2646334"/>
                    </a:cubicBezTo>
                    <a:cubicBezTo>
                      <a:pt x="1064268" y="2627945"/>
                      <a:pt x="84513" y="1421289"/>
                      <a:pt x="0" y="3968"/>
                    </a:cubicBezTo>
                  </a:path>
                </a:pathLst>
              </a:custGeom>
              <a:noFill/>
              <a:ln w="76200">
                <a:tailEnd w="sm" len="s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Diagonal Stripe 13">
                <a:extLst>
                  <a:ext uri="{FF2B5EF4-FFF2-40B4-BE49-F238E27FC236}">
                    <a16:creationId xmlns:a16="http://schemas.microsoft.com/office/drawing/2014/main" id="{DFE69207-EF37-4C9D-B642-3EC53E37F765}"/>
                  </a:ext>
                </a:extLst>
              </p:cNvPr>
              <p:cNvSpPr/>
              <p:nvPr/>
            </p:nvSpPr>
            <p:spPr>
              <a:xfrm rot="8100000">
                <a:off x="3717038" y="3612543"/>
                <a:ext cx="282962" cy="258548"/>
              </a:xfrm>
              <a:prstGeom prst="diagStripe">
                <a:avLst>
                  <a:gd name="adj" fmla="val 33916"/>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5" name="Diagonal Stripe 14">
                <a:extLst>
                  <a:ext uri="{FF2B5EF4-FFF2-40B4-BE49-F238E27FC236}">
                    <a16:creationId xmlns:a16="http://schemas.microsoft.com/office/drawing/2014/main" id="{EF80117D-47C4-44B0-B7AC-F6B6920766F5}"/>
                  </a:ext>
                </a:extLst>
              </p:cNvPr>
              <p:cNvSpPr/>
              <p:nvPr/>
            </p:nvSpPr>
            <p:spPr>
              <a:xfrm rot="18900000">
                <a:off x="9114237" y="3584731"/>
                <a:ext cx="291306" cy="266172"/>
              </a:xfrm>
              <a:prstGeom prst="diagStripe">
                <a:avLst>
                  <a:gd name="adj" fmla="val 33916"/>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grpSp>
        <p:cxnSp>
          <p:nvCxnSpPr>
            <p:cNvPr id="16" name="Straight Arrow Connector 15">
              <a:extLst>
                <a:ext uri="{FF2B5EF4-FFF2-40B4-BE49-F238E27FC236}">
                  <a16:creationId xmlns:a16="http://schemas.microsoft.com/office/drawing/2014/main" id="{CC78AC9F-6226-44CF-B320-E7A852032E79}"/>
                </a:ext>
              </a:extLst>
            </p:cNvPr>
            <p:cNvCxnSpPr>
              <a:cxnSpLocks/>
            </p:cNvCxnSpPr>
            <p:nvPr/>
          </p:nvCxnSpPr>
          <p:spPr>
            <a:xfrm flipH="1">
              <a:off x="3379739" y="2257317"/>
              <a:ext cx="648072" cy="504057"/>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17" name="Straight Arrow Connector 16">
              <a:extLst>
                <a:ext uri="{FF2B5EF4-FFF2-40B4-BE49-F238E27FC236}">
                  <a16:creationId xmlns:a16="http://schemas.microsoft.com/office/drawing/2014/main" id="{484771BC-B60B-4EB7-A7BA-CD398178BF42}"/>
                </a:ext>
              </a:extLst>
            </p:cNvPr>
            <p:cNvCxnSpPr>
              <a:cxnSpLocks/>
              <a:stCxn id="18" idx="1"/>
            </p:cNvCxnSpPr>
            <p:nvPr/>
          </p:nvCxnSpPr>
          <p:spPr>
            <a:xfrm flipH="1">
              <a:off x="2033818" y="1102625"/>
              <a:ext cx="658249" cy="240237"/>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sp>
          <p:nvSpPr>
            <p:cNvPr id="18" name="TextBox 17">
              <a:extLst>
                <a:ext uri="{FF2B5EF4-FFF2-40B4-BE49-F238E27FC236}">
                  <a16:creationId xmlns:a16="http://schemas.microsoft.com/office/drawing/2014/main" id="{F1BC0AA4-EACF-46F5-A31B-841D0D007B3B}"/>
                </a:ext>
              </a:extLst>
            </p:cNvPr>
            <p:cNvSpPr txBox="1"/>
            <p:nvPr/>
          </p:nvSpPr>
          <p:spPr>
            <a:xfrm>
              <a:off x="2692068" y="971820"/>
              <a:ext cx="420308" cy="261610"/>
            </a:xfrm>
            <a:prstGeom prst="rect">
              <a:avLst/>
            </a:prstGeom>
            <a:noFill/>
          </p:spPr>
          <p:txBody>
            <a:bodyPr wrap="none" rtlCol="0">
              <a:spAutoFit/>
            </a:bodyPr>
            <a:lstStyle/>
            <a:p>
              <a:r>
                <a:rPr lang="en-US" sz="1100" i="1" dirty="0">
                  <a:solidFill>
                    <a:schemeClr val="tx1">
                      <a:lumMod val="65000"/>
                      <a:lumOff val="35000"/>
                    </a:schemeClr>
                  </a:solidFill>
                </a:rPr>
                <a:t>gap</a:t>
              </a:r>
              <a:endParaRPr lang="fr-FR" sz="1100" i="1" dirty="0">
                <a:solidFill>
                  <a:schemeClr val="tx1">
                    <a:lumMod val="65000"/>
                    <a:lumOff val="35000"/>
                  </a:schemeClr>
                </a:solidFill>
              </a:endParaRPr>
            </a:p>
          </p:txBody>
        </p:sp>
        <p:sp>
          <p:nvSpPr>
            <p:cNvPr id="19" name="TextBox 18">
              <a:extLst>
                <a:ext uri="{FF2B5EF4-FFF2-40B4-BE49-F238E27FC236}">
                  <a16:creationId xmlns:a16="http://schemas.microsoft.com/office/drawing/2014/main" id="{87BF93FA-7D6B-41FE-AC4C-A88C1D065E73}"/>
                </a:ext>
              </a:extLst>
            </p:cNvPr>
            <p:cNvSpPr txBox="1"/>
            <p:nvPr/>
          </p:nvSpPr>
          <p:spPr>
            <a:xfrm>
              <a:off x="3656059" y="1995707"/>
              <a:ext cx="843933" cy="261610"/>
            </a:xfrm>
            <a:prstGeom prst="rect">
              <a:avLst/>
            </a:prstGeom>
            <a:noFill/>
          </p:spPr>
          <p:txBody>
            <a:bodyPr wrap="square" rtlCol="0">
              <a:spAutoFit/>
            </a:bodyPr>
            <a:lstStyle/>
            <a:p>
              <a:r>
                <a:rPr lang="en-US" sz="1100" i="1" dirty="0">
                  <a:solidFill>
                    <a:schemeClr val="tx1">
                      <a:lumMod val="65000"/>
                      <a:lumOff val="35000"/>
                    </a:schemeClr>
                  </a:solidFill>
                </a:rPr>
                <a:t>Root gap</a:t>
              </a:r>
              <a:endParaRPr lang="fr-FR" sz="1100" i="1" dirty="0">
                <a:solidFill>
                  <a:schemeClr val="tx1">
                    <a:lumMod val="65000"/>
                    <a:lumOff val="35000"/>
                  </a:schemeClr>
                </a:solidFill>
              </a:endParaRPr>
            </a:p>
          </p:txBody>
        </p:sp>
      </p:grpSp>
      <p:pic>
        <p:nvPicPr>
          <p:cNvPr id="22" name="Picture 21" descr="A picture containing person&#10;&#10;Description automatically generated">
            <a:extLst>
              <a:ext uri="{FF2B5EF4-FFF2-40B4-BE49-F238E27FC236}">
                <a16:creationId xmlns:a16="http://schemas.microsoft.com/office/drawing/2014/main" id="{9C3CFC5F-7A61-4AE2-BE92-C689A32892D2}"/>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bwMode="auto">
          <a:xfrm>
            <a:off x="4714785" y="1847270"/>
            <a:ext cx="1485807" cy="1080000"/>
          </a:xfrm>
          <a:prstGeom prst="rect">
            <a:avLst/>
          </a:prstGeom>
          <a:noFill/>
          <a:ln>
            <a:noFill/>
          </a:ln>
        </p:spPr>
      </p:pic>
      <p:pic>
        <p:nvPicPr>
          <p:cNvPr id="23" name="Picture 22" descr="A picture containing indoor, wall, counter&#10;&#10;Description automatically generated">
            <a:extLst>
              <a:ext uri="{FF2B5EF4-FFF2-40B4-BE49-F238E27FC236}">
                <a16:creationId xmlns:a16="http://schemas.microsoft.com/office/drawing/2014/main" id="{3FEFE469-624F-4DDA-8E6E-73551D339EB2}"/>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8060886" y="1847270"/>
            <a:ext cx="833994" cy="1080000"/>
          </a:xfrm>
          <a:prstGeom prst="rect">
            <a:avLst/>
          </a:prstGeom>
        </p:spPr>
      </p:pic>
      <p:cxnSp>
        <p:nvCxnSpPr>
          <p:cNvPr id="25" name="Straight Arrow Connector 24">
            <a:extLst>
              <a:ext uri="{FF2B5EF4-FFF2-40B4-BE49-F238E27FC236}">
                <a16:creationId xmlns:a16="http://schemas.microsoft.com/office/drawing/2014/main" id="{3A2C41C0-BD68-4E6A-8019-DB40614D6489}"/>
              </a:ext>
            </a:extLst>
          </p:cNvPr>
          <p:cNvCxnSpPr>
            <a:cxnSpLocks/>
          </p:cNvCxnSpPr>
          <p:nvPr/>
        </p:nvCxnSpPr>
        <p:spPr>
          <a:xfrm>
            <a:off x="5457688" y="1631246"/>
            <a:ext cx="1" cy="413716"/>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26" name="Straight Arrow Connector 25">
            <a:extLst>
              <a:ext uri="{FF2B5EF4-FFF2-40B4-BE49-F238E27FC236}">
                <a16:creationId xmlns:a16="http://schemas.microsoft.com/office/drawing/2014/main" id="{3972B85D-9012-4A85-81EA-8D0044C533E1}"/>
              </a:ext>
            </a:extLst>
          </p:cNvPr>
          <p:cNvCxnSpPr>
            <a:cxnSpLocks/>
          </p:cNvCxnSpPr>
          <p:nvPr/>
        </p:nvCxnSpPr>
        <p:spPr>
          <a:xfrm>
            <a:off x="7145522" y="1631246"/>
            <a:ext cx="1" cy="413716"/>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27" name="Straight Arrow Connector 26">
            <a:extLst>
              <a:ext uri="{FF2B5EF4-FFF2-40B4-BE49-F238E27FC236}">
                <a16:creationId xmlns:a16="http://schemas.microsoft.com/office/drawing/2014/main" id="{1F8CB201-08C1-4811-A393-5808B3A08727}"/>
              </a:ext>
            </a:extLst>
          </p:cNvPr>
          <p:cNvCxnSpPr>
            <a:cxnSpLocks/>
          </p:cNvCxnSpPr>
          <p:nvPr/>
        </p:nvCxnSpPr>
        <p:spPr>
          <a:xfrm>
            <a:off x="8604448" y="1631246"/>
            <a:ext cx="1" cy="413716"/>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pic>
        <p:nvPicPr>
          <p:cNvPr id="34" name="Picture 33">
            <a:extLst>
              <a:ext uri="{FF2B5EF4-FFF2-40B4-BE49-F238E27FC236}">
                <a16:creationId xmlns:a16="http://schemas.microsoft.com/office/drawing/2014/main" id="{935A1108-E27E-4EFB-B8EA-4A4665831359}"/>
              </a:ext>
            </a:extLst>
          </p:cNvPr>
          <p:cNvPicPr>
            <a:picLocks noChangeAspect="1"/>
          </p:cNvPicPr>
          <p:nvPr/>
        </p:nvPicPr>
        <p:blipFill>
          <a:blip r:embed="rId6"/>
          <a:stretch>
            <a:fillRect/>
          </a:stretch>
        </p:blipFill>
        <p:spPr>
          <a:xfrm>
            <a:off x="4024273" y="3751687"/>
            <a:ext cx="5022528" cy="3042845"/>
          </a:xfrm>
          <a:prstGeom prst="rect">
            <a:avLst/>
          </a:prstGeom>
        </p:spPr>
      </p:pic>
      <p:sp>
        <p:nvSpPr>
          <p:cNvPr id="35" name="TextBox 34">
            <a:extLst>
              <a:ext uri="{FF2B5EF4-FFF2-40B4-BE49-F238E27FC236}">
                <a16:creationId xmlns:a16="http://schemas.microsoft.com/office/drawing/2014/main" id="{AE9740DB-990E-49FD-A8EA-951B72B93D20}"/>
              </a:ext>
            </a:extLst>
          </p:cNvPr>
          <p:cNvSpPr txBox="1"/>
          <p:nvPr/>
        </p:nvSpPr>
        <p:spPr>
          <a:xfrm>
            <a:off x="4063004" y="6536350"/>
            <a:ext cx="1303562" cy="246221"/>
          </a:xfrm>
          <a:prstGeom prst="rect">
            <a:avLst/>
          </a:prstGeom>
          <a:noFill/>
        </p:spPr>
        <p:txBody>
          <a:bodyPr wrap="square" rtlCol="0">
            <a:spAutoFit/>
          </a:bodyPr>
          <a:lstStyle/>
          <a:p>
            <a:r>
              <a:rPr lang="en-GB" sz="1000" i="1" dirty="0">
                <a:solidFill>
                  <a:schemeClr val="tx1">
                    <a:lumMod val="50000"/>
                    <a:lumOff val="50000"/>
                  </a:schemeClr>
                </a:solidFill>
              </a:rPr>
              <a:t>Courtesy of Susana</a:t>
            </a:r>
          </a:p>
        </p:txBody>
      </p:sp>
      <p:sp>
        <p:nvSpPr>
          <p:cNvPr id="38" name="TextBox 37">
            <a:extLst>
              <a:ext uri="{FF2B5EF4-FFF2-40B4-BE49-F238E27FC236}">
                <a16:creationId xmlns:a16="http://schemas.microsoft.com/office/drawing/2014/main" id="{339ACF12-4A82-4E64-A3AA-243A7C8602B1}"/>
              </a:ext>
            </a:extLst>
          </p:cNvPr>
          <p:cNvSpPr txBox="1"/>
          <p:nvPr/>
        </p:nvSpPr>
        <p:spPr>
          <a:xfrm>
            <a:off x="1204901" y="4800047"/>
            <a:ext cx="2349446" cy="430887"/>
          </a:xfrm>
          <a:prstGeom prst="rect">
            <a:avLst/>
          </a:prstGeom>
          <a:noFill/>
        </p:spPr>
        <p:txBody>
          <a:bodyPr wrap="square" rtlCol="0">
            <a:spAutoFit/>
          </a:bodyPr>
          <a:lstStyle/>
          <a:p>
            <a:pPr algn="r"/>
            <a:r>
              <a:rPr lang="en-GB" sz="1050" i="1" dirty="0">
                <a:solidFill>
                  <a:schemeClr val="tx1">
                    <a:lumMod val="50000"/>
                    <a:lumOff val="50000"/>
                  </a:schemeClr>
                </a:solidFill>
              </a:rPr>
              <a:t>Pairing of shells 5 and 102 according to their developed lengths </a:t>
            </a:r>
          </a:p>
        </p:txBody>
      </p:sp>
      <p:sp>
        <p:nvSpPr>
          <p:cNvPr id="39" name="Freeform: Shape 38">
            <a:extLst>
              <a:ext uri="{FF2B5EF4-FFF2-40B4-BE49-F238E27FC236}">
                <a16:creationId xmlns:a16="http://schemas.microsoft.com/office/drawing/2014/main" id="{458A3FC9-9E16-4B72-8C31-BC54C5A87D72}"/>
              </a:ext>
            </a:extLst>
          </p:cNvPr>
          <p:cNvSpPr/>
          <p:nvPr/>
        </p:nvSpPr>
        <p:spPr>
          <a:xfrm>
            <a:off x="3533775" y="4572000"/>
            <a:ext cx="962025" cy="360001"/>
          </a:xfrm>
          <a:custGeom>
            <a:avLst/>
            <a:gdLst>
              <a:gd name="connsiteX0" fmla="*/ 0 w 962025"/>
              <a:gd name="connsiteY0" fmla="*/ 771525 h 771525"/>
              <a:gd name="connsiteX1" fmla="*/ 266700 w 962025"/>
              <a:gd name="connsiteY1" fmla="*/ 200025 h 771525"/>
              <a:gd name="connsiteX2" fmla="*/ 590550 w 962025"/>
              <a:gd name="connsiteY2" fmla="*/ 76200 h 771525"/>
              <a:gd name="connsiteX3" fmla="*/ 962025 w 962025"/>
              <a:gd name="connsiteY3" fmla="*/ 0 h 771525"/>
            </a:gdLst>
            <a:ahLst/>
            <a:cxnLst>
              <a:cxn ang="0">
                <a:pos x="connsiteX0" y="connsiteY0"/>
              </a:cxn>
              <a:cxn ang="0">
                <a:pos x="connsiteX1" y="connsiteY1"/>
              </a:cxn>
              <a:cxn ang="0">
                <a:pos x="connsiteX2" y="connsiteY2"/>
              </a:cxn>
              <a:cxn ang="0">
                <a:pos x="connsiteX3" y="connsiteY3"/>
              </a:cxn>
            </a:cxnLst>
            <a:rect l="l" t="t" r="r" b="b"/>
            <a:pathLst>
              <a:path w="962025" h="771525">
                <a:moveTo>
                  <a:pt x="0" y="771525"/>
                </a:moveTo>
                <a:cubicBezTo>
                  <a:pt x="84137" y="543718"/>
                  <a:pt x="168275" y="315912"/>
                  <a:pt x="266700" y="200025"/>
                </a:cubicBezTo>
                <a:cubicBezTo>
                  <a:pt x="365125" y="84137"/>
                  <a:pt x="474663" y="109537"/>
                  <a:pt x="590550" y="76200"/>
                </a:cubicBezTo>
                <a:cubicBezTo>
                  <a:pt x="706437" y="42863"/>
                  <a:pt x="834231" y="21431"/>
                  <a:pt x="962025" y="0"/>
                </a:cubicBezTo>
              </a:path>
            </a:pathLst>
          </a:custGeom>
          <a:ln w="15875">
            <a:tailEnd type="triangle"/>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en-GB" dirty="0"/>
          </a:p>
        </p:txBody>
      </p:sp>
      <p:pic>
        <p:nvPicPr>
          <p:cNvPr id="41" name="Picture 40">
            <a:extLst>
              <a:ext uri="{FF2B5EF4-FFF2-40B4-BE49-F238E27FC236}">
                <a16:creationId xmlns:a16="http://schemas.microsoft.com/office/drawing/2014/main" id="{10D1F921-0BC7-44E0-8717-2DE23982EF12}"/>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1187624" y="5230935"/>
            <a:ext cx="2270755" cy="1569248"/>
          </a:xfrm>
          <a:prstGeom prst="rect">
            <a:avLst/>
          </a:prstGeom>
        </p:spPr>
      </p:pic>
      <p:pic>
        <p:nvPicPr>
          <p:cNvPr id="42" name="Picture 41">
            <a:extLst>
              <a:ext uri="{FF2B5EF4-FFF2-40B4-BE49-F238E27FC236}">
                <a16:creationId xmlns:a16="http://schemas.microsoft.com/office/drawing/2014/main" id="{698BA50D-23AC-45B2-B901-87A6A322B945}"/>
              </a:ext>
            </a:extLst>
          </p:cNvPr>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111868" y="5297698"/>
            <a:ext cx="1036397" cy="1385091"/>
          </a:xfrm>
          <a:prstGeom prst="rect">
            <a:avLst/>
          </a:prstGeom>
        </p:spPr>
      </p:pic>
      <p:sp>
        <p:nvSpPr>
          <p:cNvPr id="5" name="Slide Number Placeholder 4">
            <a:extLst>
              <a:ext uri="{FF2B5EF4-FFF2-40B4-BE49-F238E27FC236}">
                <a16:creationId xmlns:a16="http://schemas.microsoft.com/office/drawing/2014/main" id="{E3187543-2005-417F-AF3E-9E1498E609BD}"/>
              </a:ext>
            </a:extLst>
          </p:cNvPr>
          <p:cNvSpPr>
            <a:spLocks noGrp="1"/>
          </p:cNvSpPr>
          <p:nvPr>
            <p:ph type="sldNum" sz="quarter" idx="12"/>
          </p:nvPr>
        </p:nvSpPr>
        <p:spPr/>
        <p:txBody>
          <a:bodyPr/>
          <a:lstStyle/>
          <a:p>
            <a:fld id="{BFDCA1C4-9514-7B4F-976F-D92F7E296653}" type="slidenum">
              <a:rPr lang="fr-FR" smtClean="0"/>
              <a:pPr/>
              <a:t>9</a:t>
            </a:fld>
            <a:endParaRPr lang="fr-FR"/>
          </a:p>
        </p:txBody>
      </p:sp>
      <p:sp>
        <p:nvSpPr>
          <p:cNvPr id="29" name="TextBox 28">
            <a:extLst>
              <a:ext uri="{FF2B5EF4-FFF2-40B4-BE49-F238E27FC236}">
                <a16:creationId xmlns:a16="http://schemas.microsoft.com/office/drawing/2014/main" id="{C304F412-5CCF-4975-BEE1-243D5F2A3EB5}"/>
              </a:ext>
            </a:extLst>
          </p:cNvPr>
          <p:cNvSpPr txBox="1"/>
          <p:nvPr/>
        </p:nvSpPr>
        <p:spPr>
          <a:xfrm>
            <a:off x="4024273" y="3514639"/>
            <a:ext cx="5022527" cy="276999"/>
          </a:xfrm>
          <a:prstGeom prst="rect">
            <a:avLst/>
          </a:prstGeom>
          <a:noFill/>
        </p:spPr>
        <p:txBody>
          <a:bodyPr wrap="square">
            <a:spAutoFit/>
          </a:bodyPr>
          <a:lstStyle/>
          <a:p>
            <a:pPr algn="ctr">
              <a:tabLst>
                <a:tab pos="1073150" algn="l"/>
              </a:tabLst>
            </a:pPr>
            <a:r>
              <a:rPr lang="en-US" sz="1200" i="1" dirty="0">
                <a:solidFill>
                  <a:schemeClr val="tx1">
                    <a:lumMod val="65000"/>
                    <a:lumOff val="35000"/>
                  </a:schemeClr>
                </a:solidFill>
              </a:rPr>
              <a:t>Shell pairing for LMQXFBT04, the second cold mass with MQXFBP3:</a:t>
            </a:r>
            <a:endParaRPr lang="en-US" sz="1200" i="1" dirty="0">
              <a:solidFill>
                <a:schemeClr val="tx1">
                  <a:lumMod val="65000"/>
                  <a:lumOff val="35000"/>
                </a:schemeClr>
              </a:solidFill>
              <a:sym typeface="Symbol" panose="05050102010706020507" pitchFamily="18" charset="2"/>
            </a:endParaRPr>
          </a:p>
        </p:txBody>
      </p:sp>
    </p:spTree>
    <p:extLst>
      <p:ext uri="{BB962C8B-B14F-4D97-AF65-F5344CB8AC3E}">
        <p14:creationId xmlns:p14="http://schemas.microsoft.com/office/powerpoint/2010/main" val="1182688133"/>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4-3-CSR2016.pptx" id="{37610B82-38C5-4A79-9AD6-9055ADFB9289}" vid="{B895EA73-40B8-4DB4-B376-5DB62EC8AB97}"/>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HiLumi-Pres-Template-4-3-CSR2016</Template>
  <TotalTime>40077</TotalTime>
  <Words>2795</Words>
  <Application>Microsoft Office PowerPoint</Application>
  <PresentationFormat>On-screen Show (4:3)</PresentationFormat>
  <Paragraphs>345</Paragraphs>
  <Slides>42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42</vt:i4>
      </vt:variant>
    </vt:vector>
  </HeadingPairs>
  <TitlesOfParts>
    <vt:vector size="51" baseType="lpstr">
      <vt:lpstr>Aptos Narrow</vt:lpstr>
      <vt:lpstr>Arial</vt:lpstr>
      <vt:lpstr>Calibri</vt:lpstr>
      <vt:lpstr>Helvetica Neue</vt:lpstr>
      <vt:lpstr>Roboto</vt:lpstr>
      <vt:lpstr>Symbol</vt:lpstr>
      <vt:lpstr>Times New Roman</vt:lpstr>
      <vt:lpstr>Wingdings</vt:lpstr>
      <vt:lpstr>Thème Office</vt:lpstr>
      <vt:lpstr>Options for longitudinal welding AUP cold masses at CERN</vt:lpstr>
      <vt:lpstr>Outline</vt:lpstr>
      <vt:lpstr>Outline</vt:lpstr>
      <vt:lpstr>Requirements for welding interference</vt:lpstr>
      <vt:lpstr>Fixed point – requirements (RT)</vt:lpstr>
      <vt:lpstr>Fixed point – requirements (operation)</vt:lpstr>
      <vt:lpstr>“New” data from the definition of requirements in 2022 </vt:lpstr>
      <vt:lpstr>Outline</vt:lpstr>
      <vt:lpstr>Determination of the shell developed length required after MQXFBP2 cold test</vt:lpstr>
      <vt:lpstr>Geometrical tolerances: experience</vt:lpstr>
      <vt:lpstr>Shell-Magnet Pairing</vt:lpstr>
      <vt:lpstr>Shell-Magnet Pairing</vt:lpstr>
      <vt:lpstr>Outline</vt:lpstr>
      <vt:lpstr>AUP ‘MQXFA’ procedure</vt:lpstr>
      <vt:lpstr>AUP ‘MQXFA’ procedure</vt:lpstr>
      <vt:lpstr>Outline</vt:lpstr>
      <vt:lpstr>MQXFB approach</vt:lpstr>
      <vt:lpstr>MQXFB – Fixed point</vt:lpstr>
      <vt:lpstr>Overall system behavior and material limits</vt:lpstr>
      <vt:lpstr>Yoke, cryogenic temperature BP2&amp;BP3 cases</vt:lpstr>
      <vt:lpstr>Yoke, cryogenic temperature BP2&amp;BP3 cases</vt:lpstr>
      <vt:lpstr>Implementing “MQXFBP” approach in MQXFA magnets</vt:lpstr>
      <vt:lpstr>Comparing MQXFB/MQXFBP/MQXFA cases at cold</vt:lpstr>
      <vt:lpstr>MQXFB results at cold</vt:lpstr>
      <vt:lpstr>MQXFBP results at cold</vt:lpstr>
      <vt:lpstr>MQXFA results at cold</vt:lpstr>
      <vt:lpstr>One cold mass, two fixed points…</vt:lpstr>
      <vt:lpstr>Can the 3D iron saturation effect explain the difference in magnetic centers?</vt:lpstr>
      <vt:lpstr>Outline</vt:lpstr>
      <vt:lpstr>Conclusions</vt:lpstr>
      <vt:lpstr>Additional slides</vt:lpstr>
      <vt:lpstr>MQXFB results at warm</vt:lpstr>
      <vt:lpstr>MQXFBP results at warm</vt:lpstr>
      <vt:lpstr>MQXFA results at warm</vt:lpstr>
      <vt:lpstr>Implementing “MQXFBP” approach in MQXFA magnets</vt:lpstr>
      <vt:lpstr>PowerPoint Presentation</vt:lpstr>
      <vt:lpstr>PowerPoint Presentation</vt:lpstr>
      <vt:lpstr>Other yokes…</vt:lpstr>
      <vt:lpstr>Other yokes…</vt:lpstr>
      <vt:lpstr>Other yokes…</vt:lpstr>
      <vt:lpstr>MQXFA approach</vt:lpstr>
      <vt:lpstr>References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HL-LHC Cost and Schedule Review 2016 WPxxx – Equipment / System</dc:title>
  <dc:creator>Cecile Noels</dc:creator>
  <cp:lastModifiedBy>Susana Izquierdo Bermudez</cp:lastModifiedBy>
  <cp:revision>1580</cp:revision>
  <cp:lastPrinted>2024-10-23T06:56:01Z</cp:lastPrinted>
  <dcterms:created xsi:type="dcterms:W3CDTF">2016-08-24T12:27:25Z</dcterms:created>
  <dcterms:modified xsi:type="dcterms:W3CDTF">2024-11-13T07:52:10Z</dcterms:modified>
</cp:coreProperties>
</file>