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94"/>
  </p:normalViewPr>
  <p:slideViewPr>
    <p:cSldViewPr snapToGrid="0">
      <p:cViewPr varScale="1">
        <p:scale>
          <a:sx n="161" d="100"/>
          <a:sy n="161" d="100"/>
        </p:scale>
        <p:origin x="34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28758ce34e9_0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28758ce34e9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28758ce34e9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28758ce34e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8758ce34e9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8758ce34e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8758ce34e9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28758ce34e9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28758ce34e9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28758ce34e9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8758ce34e9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8758ce34e9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8758ce34e9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28758ce34e9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28758ce34e9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28758ce34e9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1200"/>
            <a:ext cx="9144000" cy="5145928"/>
          </a:xfrm>
          <a:prstGeom prst="rect">
            <a:avLst/>
          </a:prstGeom>
          <a:noFill/>
          <a:ln>
            <a:noFill/>
          </a:ln>
        </p:spPr>
      </p:pic>
      <p:sp>
        <p:nvSpPr>
          <p:cNvPr id="55" name="Google Shape;55;p13"/>
          <p:cNvSpPr/>
          <p:nvPr/>
        </p:nvSpPr>
        <p:spPr>
          <a:xfrm>
            <a:off x="171150" y="219775"/>
            <a:ext cx="8801700" cy="1524000"/>
          </a:xfrm>
          <a:prstGeom prst="roundRect">
            <a:avLst>
              <a:gd name="adj" fmla="val 16667"/>
            </a:avLst>
          </a:prstGeom>
          <a:solidFill>
            <a:srgbClr val="D6DADB">
              <a:alpha val="5570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56" name="Google Shape;56;p13"/>
          <p:cNvSpPr txBox="1">
            <a:spLocks noGrp="1"/>
          </p:cNvSpPr>
          <p:nvPr>
            <p:ph type="ctrTitle"/>
          </p:nvPr>
        </p:nvSpPr>
        <p:spPr>
          <a:xfrm>
            <a:off x="111600" y="295975"/>
            <a:ext cx="8920800" cy="14358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Detecting anomalous sea level rise events</a:t>
            </a:r>
            <a:endParaRPr/>
          </a:p>
        </p:txBody>
      </p:sp>
      <p:sp>
        <p:nvSpPr>
          <p:cNvPr id="57" name="Google Shape;57;p13"/>
          <p:cNvSpPr txBox="1">
            <a:spLocks noGrp="1"/>
          </p:cNvSpPr>
          <p:nvPr>
            <p:ph type="subTitle" idx="1"/>
          </p:nvPr>
        </p:nvSpPr>
        <p:spPr>
          <a:xfrm>
            <a:off x="311700" y="2571750"/>
            <a:ext cx="8520600" cy="792600"/>
          </a:xfrm>
          <a:prstGeom prst="rect">
            <a:avLst/>
          </a:prstGeom>
          <a:solidFill>
            <a:srgbClr val="D6DADB">
              <a:alpha val="55700"/>
            </a:srgbClr>
          </a:solidFill>
          <a:effectLst>
            <a:outerShdw blurRad="57150" dist="19050" dir="5400000" algn="bl" rotWithShape="0">
              <a:srgbClr val="000000">
                <a:alpha val="50000"/>
              </a:srgbClr>
            </a:outerShdw>
          </a:effectLst>
        </p:spPr>
        <p:txBody>
          <a:bodyPr spcFirstLastPara="1" wrap="square" lIns="91425" tIns="91425" rIns="91425" bIns="91425" anchor="t" anchorCtr="0">
            <a:normAutofit fontScale="55000" lnSpcReduction="20000"/>
          </a:bodyPr>
          <a:lstStyle/>
          <a:p>
            <a:pPr marL="0" lvl="0" indent="0" algn="ctr" rtl="0">
              <a:spcBef>
                <a:spcPts val="0"/>
              </a:spcBef>
              <a:spcAft>
                <a:spcPts val="0"/>
              </a:spcAft>
              <a:buNone/>
            </a:pPr>
            <a:r>
              <a:rPr lang="en" sz="3345" b="1" dirty="0" err="1">
                <a:solidFill>
                  <a:schemeClr val="dk1"/>
                </a:solidFill>
              </a:rPr>
              <a:t>Subhankar</a:t>
            </a:r>
            <a:r>
              <a:rPr lang="en" sz="3345" b="1" dirty="0">
                <a:solidFill>
                  <a:schemeClr val="dk1"/>
                </a:solidFill>
              </a:rPr>
              <a:t> Ghosh &amp; Aneesh Subramanian</a:t>
            </a:r>
            <a:endParaRPr sz="3345" b="1" dirty="0">
              <a:solidFill>
                <a:schemeClr val="dk1"/>
              </a:solidFill>
            </a:endParaRPr>
          </a:p>
          <a:p>
            <a:pPr marL="0" lvl="0" indent="0" algn="ctr" rtl="0">
              <a:spcBef>
                <a:spcPts val="0"/>
              </a:spcBef>
              <a:spcAft>
                <a:spcPts val="0"/>
              </a:spcAft>
              <a:buNone/>
            </a:pPr>
            <a:endParaRPr b="1" dirty="0"/>
          </a:p>
          <a:p>
            <a:pPr marL="0" lvl="0" indent="0" algn="ctr" rtl="0">
              <a:spcBef>
                <a:spcPts val="0"/>
              </a:spcBef>
              <a:spcAft>
                <a:spcPts val="0"/>
              </a:spcAft>
              <a:buNone/>
            </a:pPr>
            <a:r>
              <a:rPr lang="en" b="1" dirty="0"/>
              <a:t>w/ Shashi Shekhar, Vandana </a:t>
            </a:r>
            <a:r>
              <a:rPr lang="en" b="1" dirty="0" err="1"/>
              <a:t>Janeja</a:t>
            </a:r>
            <a:r>
              <a:rPr lang="en" b="1" dirty="0"/>
              <a:t>, Josephine </a:t>
            </a:r>
            <a:r>
              <a:rPr lang="en" b="1" dirty="0" err="1"/>
              <a:t>Namayanja</a:t>
            </a:r>
            <a:endParaRPr b="1" dirty="0"/>
          </a:p>
        </p:txBody>
      </p:sp>
      <p:pic>
        <p:nvPicPr>
          <p:cNvPr id="58" name="Google Shape;58;p13"/>
          <p:cNvPicPr preferRelativeResize="0"/>
          <p:nvPr/>
        </p:nvPicPr>
        <p:blipFill>
          <a:blip r:embed="rId4">
            <a:alphaModFix/>
          </a:blip>
          <a:stretch>
            <a:fillRect/>
          </a:stretch>
        </p:blipFill>
        <p:spPr>
          <a:xfrm>
            <a:off x="7718824" y="4041925"/>
            <a:ext cx="1425172" cy="11015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4"/>
          <p:cNvPicPr preferRelativeResize="0"/>
          <p:nvPr/>
        </p:nvPicPr>
        <p:blipFill>
          <a:blip r:embed="rId3">
            <a:alphaModFix/>
          </a:blip>
          <a:stretch>
            <a:fillRect/>
          </a:stretch>
        </p:blipFill>
        <p:spPr>
          <a:xfrm>
            <a:off x="5055700" y="152400"/>
            <a:ext cx="3740071" cy="4838702"/>
          </a:xfrm>
          <a:prstGeom prst="rect">
            <a:avLst/>
          </a:prstGeom>
          <a:noFill/>
          <a:ln>
            <a:noFill/>
          </a:ln>
        </p:spPr>
      </p:pic>
      <p:pic>
        <p:nvPicPr>
          <p:cNvPr id="64" name="Google Shape;64;p14"/>
          <p:cNvPicPr preferRelativeResize="0"/>
          <p:nvPr/>
        </p:nvPicPr>
        <p:blipFill>
          <a:blip r:embed="rId4">
            <a:alphaModFix/>
          </a:blip>
          <a:stretch>
            <a:fillRect/>
          </a:stretch>
        </p:blipFill>
        <p:spPr>
          <a:xfrm>
            <a:off x="54649" y="44200"/>
            <a:ext cx="1425172" cy="1101574"/>
          </a:xfrm>
          <a:prstGeom prst="rect">
            <a:avLst/>
          </a:prstGeom>
          <a:noFill/>
          <a:ln>
            <a:noFill/>
          </a:ln>
        </p:spPr>
      </p:pic>
      <p:sp>
        <p:nvSpPr>
          <p:cNvPr id="65" name="Google Shape;65;p14"/>
          <p:cNvSpPr txBox="1"/>
          <p:nvPr/>
        </p:nvSpPr>
        <p:spPr>
          <a:xfrm>
            <a:off x="54650" y="1082275"/>
            <a:ext cx="5001000" cy="1237500"/>
          </a:xfrm>
          <a:prstGeom prst="rect">
            <a:avLst/>
          </a:prstGeom>
          <a:noFill/>
          <a:ln>
            <a:noFill/>
          </a:ln>
        </p:spPr>
        <p:txBody>
          <a:bodyPr spcFirstLastPara="1" wrap="square" lIns="91425" tIns="91425" rIns="91425" bIns="91425" anchor="t" anchorCtr="0">
            <a:spAutoFit/>
          </a:bodyPr>
          <a:lstStyle/>
          <a:p>
            <a:pPr marL="0" lvl="0" indent="0" algn="l" rtl="0">
              <a:lnSpc>
                <a:spcPct val="130000"/>
              </a:lnSpc>
              <a:spcBef>
                <a:spcPts val="1800"/>
              </a:spcBef>
              <a:spcAft>
                <a:spcPts val="0"/>
              </a:spcAft>
              <a:buNone/>
            </a:pPr>
            <a:r>
              <a:rPr lang="en" sz="1700" b="1">
                <a:solidFill>
                  <a:schemeClr val="dk1"/>
                </a:solidFill>
                <a:highlight>
                  <a:srgbClr val="FFFFFF"/>
                </a:highlight>
              </a:rPr>
              <a:t>iHARP Vision</a:t>
            </a:r>
            <a:endParaRPr sz="1700" b="1">
              <a:solidFill>
                <a:schemeClr val="dk1"/>
              </a:solidFill>
              <a:highlight>
                <a:srgbClr val="FFFFFF"/>
              </a:highlight>
            </a:endParaRPr>
          </a:p>
          <a:p>
            <a:pPr marL="0" lvl="0" indent="0" algn="just" rtl="0">
              <a:lnSpc>
                <a:spcPct val="115000"/>
              </a:lnSpc>
              <a:spcBef>
                <a:spcPts val="1200"/>
              </a:spcBef>
              <a:spcAft>
                <a:spcPts val="1200"/>
              </a:spcAft>
              <a:buNone/>
            </a:pPr>
            <a:r>
              <a:rPr lang="en" sz="1100">
                <a:solidFill>
                  <a:schemeClr val="dk1"/>
                </a:solidFill>
                <a:highlight>
                  <a:srgbClr val="FFFFFF"/>
                </a:highlight>
              </a:rPr>
              <a:t>iHARP advances our understanding of the response of polar regions to climate change and its global impacts by deeply integrating data science and polar science to spur physics-informed, data-driven discoveries.</a:t>
            </a:r>
            <a:endParaRPr sz="1100">
              <a:solidFill>
                <a:schemeClr val="dk1"/>
              </a:solidFill>
              <a:highlight>
                <a:srgbClr val="FFFFFF"/>
              </a:highlight>
            </a:endParaRPr>
          </a:p>
        </p:txBody>
      </p:sp>
      <p:sp>
        <p:nvSpPr>
          <p:cNvPr id="66" name="Google Shape;66;p14"/>
          <p:cNvSpPr txBox="1"/>
          <p:nvPr/>
        </p:nvSpPr>
        <p:spPr>
          <a:xfrm>
            <a:off x="54650" y="2571750"/>
            <a:ext cx="4937100" cy="1821600"/>
          </a:xfrm>
          <a:prstGeom prst="rect">
            <a:avLst/>
          </a:prstGeom>
          <a:noFill/>
          <a:ln>
            <a:noFill/>
          </a:ln>
        </p:spPr>
        <p:txBody>
          <a:bodyPr spcFirstLastPara="1" wrap="square" lIns="91425" tIns="91425" rIns="91425" bIns="91425" anchor="t" anchorCtr="0">
            <a:spAutoFit/>
          </a:bodyPr>
          <a:lstStyle/>
          <a:p>
            <a:pPr marL="0" lvl="0" indent="0" algn="l" rtl="0">
              <a:lnSpc>
                <a:spcPct val="130000"/>
              </a:lnSpc>
              <a:spcBef>
                <a:spcPts val="1800"/>
              </a:spcBef>
              <a:spcAft>
                <a:spcPts val="0"/>
              </a:spcAft>
              <a:buNone/>
            </a:pPr>
            <a:r>
              <a:rPr lang="en" sz="1700" b="1">
                <a:solidFill>
                  <a:schemeClr val="dk1"/>
                </a:solidFill>
                <a:highlight>
                  <a:srgbClr val="FFFFFF"/>
                </a:highlight>
              </a:rPr>
              <a:t>iHARP Mission</a:t>
            </a:r>
            <a:endParaRPr sz="1700" b="1">
              <a:solidFill>
                <a:schemeClr val="dk1"/>
              </a:solidFill>
              <a:highlight>
                <a:srgbClr val="FFFFFF"/>
              </a:highlight>
            </a:endParaRPr>
          </a:p>
          <a:p>
            <a:pPr marL="0" lvl="0" indent="0" algn="just" rtl="0">
              <a:lnSpc>
                <a:spcPct val="115000"/>
              </a:lnSpc>
              <a:spcBef>
                <a:spcPts val="1200"/>
              </a:spcBef>
              <a:spcAft>
                <a:spcPts val="1200"/>
              </a:spcAft>
              <a:buNone/>
            </a:pPr>
            <a:r>
              <a:rPr lang="en" sz="1100">
                <a:solidFill>
                  <a:schemeClr val="dk1"/>
                </a:solidFill>
                <a:highlight>
                  <a:srgbClr val="FFFFFF"/>
                </a:highlight>
              </a:rPr>
              <a:t>iHARP conducts data intensive research, education, outreach, and cyberinfrastructure development that will transform understanding of the effects of climate change in polar regions. This institute brings together stakeholders and leading scholars in data science and polar science to reduce uncertainties in projecting Greenland and Antarctica’s future mass balance, associated sea-level rise, and impacts on global communities.</a:t>
            </a:r>
            <a:endParaRPr sz="1100">
              <a:solidFill>
                <a:schemeClr val="dk1"/>
              </a:solidFill>
              <a:highlight>
                <a:srgbClr val="FFFFFF"/>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71" name="Google Shape;71;p15"/>
          <p:cNvPicPr preferRelativeResize="0"/>
          <p:nvPr/>
        </p:nvPicPr>
        <p:blipFill>
          <a:blip r:embed="rId3">
            <a:alphaModFix/>
          </a:blip>
          <a:stretch>
            <a:fillRect/>
          </a:stretch>
        </p:blipFill>
        <p:spPr>
          <a:xfrm>
            <a:off x="572800" y="0"/>
            <a:ext cx="7998403" cy="51435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Google Shape;76;p16"/>
          <p:cNvPicPr preferRelativeResize="0"/>
          <p:nvPr/>
        </p:nvPicPr>
        <p:blipFill>
          <a:blip r:embed="rId3">
            <a:alphaModFix/>
          </a:blip>
          <a:stretch>
            <a:fillRect/>
          </a:stretch>
        </p:blipFill>
        <p:spPr>
          <a:xfrm>
            <a:off x="0" y="337100"/>
            <a:ext cx="9144003" cy="446930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7"/>
          <p:cNvSpPr txBox="1"/>
          <p:nvPr/>
        </p:nvSpPr>
        <p:spPr>
          <a:xfrm>
            <a:off x="1391550" y="132525"/>
            <a:ext cx="6360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b="1">
                <a:solidFill>
                  <a:schemeClr val="dk2"/>
                </a:solidFill>
              </a:rPr>
              <a:t>Making Better Predictions of Sea Level Rise</a:t>
            </a:r>
            <a:endParaRPr sz="1800" b="1">
              <a:solidFill>
                <a:schemeClr val="dk2"/>
              </a:solidFill>
            </a:endParaRPr>
          </a:p>
        </p:txBody>
      </p:sp>
      <p:sp>
        <p:nvSpPr>
          <p:cNvPr id="82" name="Google Shape;82;p17"/>
          <p:cNvSpPr txBox="1"/>
          <p:nvPr/>
        </p:nvSpPr>
        <p:spPr>
          <a:xfrm>
            <a:off x="1521875" y="594225"/>
            <a:ext cx="63609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dk2"/>
                </a:solidFill>
              </a:rPr>
              <a:t>As the ocean rises, the ability to provide even more precise information about coastal sea level rise is crucial</a:t>
            </a:r>
            <a:endParaRPr sz="1800">
              <a:solidFill>
                <a:schemeClr val="dk2"/>
              </a:solidFill>
            </a:endParaRPr>
          </a:p>
        </p:txBody>
      </p:sp>
      <p:pic>
        <p:nvPicPr>
          <p:cNvPr id="83" name="Google Shape;83;p17"/>
          <p:cNvPicPr preferRelativeResize="0"/>
          <p:nvPr/>
        </p:nvPicPr>
        <p:blipFill>
          <a:blip r:embed="rId3">
            <a:alphaModFix/>
          </a:blip>
          <a:stretch>
            <a:fillRect/>
          </a:stretch>
        </p:blipFill>
        <p:spPr>
          <a:xfrm>
            <a:off x="6369875" y="1419250"/>
            <a:ext cx="2488959" cy="3505575"/>
          </a:xfrm>
          <a:prstGeom prst="rect">
            <a:avLst/>
          </a:prstGeom>
          <a:noFill/>
          <a:ln>
            <a:noFill/>
          </a:ln>
        </p:spPr>
      </p:pic>
      <p:pic>
        <p:nvPicPr>
          <p:cNvPr id="84" name="Google Shape;84;p17"/>
          <p:cNvPicPr preferRelativeResize="0"/>
          <p:nvPr/>
        </p:nvPicPr>
        <p:blipFill>
          <a:blip r:embed="rId4">
            <a:alphaModFix/>
          </a:blip>
          <a:stretch>
            <a:fillRect/>
          </a:stretch>
        </p:blipFill>
        <p:spPr>
          <a:xfrm>
            <a:off x="130325" y="2246387"/>
            <a:ext cx="6239552" cy="185129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8"/>
          <p:cNvPicPr preferRelativeResize="0"/>
          <p:nvPr/>
        </p:nvPicPr>
        <p:blipFill>
          <a:blip r:embed="rId3">
            <a:alphaModFix/>
          </a:blip>
          <a:stretch>
            <a:fillRect/>
          </a:stretch>
        </p:blipFill>
        <p:spPr>
          <a:xfrm>
            <a:off x="59638" y="1394513"/>
            <a:ext cx="6851377" cy="2354475"/>
          </a:xfrm>
          <a:prstGeom prst="rect">
            <a:avLst/>
          </a:prstGeom>
          <a:noFill/>
          <a:ln>
            <a:noFill/>
          </a:ln>
        </p:spPr>
      </p:pic>
      <p:pic>
        <p:nvPicPr>
          <p:cNvPr id="90" name="Google Shape;90;p18"/>
          <p:cNvPicPr preferRelativeResize="0"/>
          <p:nvPr/>
        </p:nvPicPr>
        <p:blipFill>
          <a:blip r:embed="rId4">
            <a:alphaModFix/>
          </a:blip>
          <a:stretch>
            <a:fillRect/>
          </a:stretch>
        </p:blipFill>
        <p:spPr>
          <a:xfrm>
            <a:off x="7096539" y="1450613"/>
            <a:ext cx="1987823" cy="2242264"/>
          </a:xfrm>
          <a:prstGeom prst="rect">
            <a:avLst/>
          </a:prstGeom>
          <a:noFill/>
          <a:ln>
            <a:noFill/>
          </a:ln>
        </p:spPr>
      </p:pic>
      <p:sp>
        <p:nvSpPr>
          <p:cNvPr id="91" name="Google Shape;91;p18"/>
          <p:cNvSpPr txBox="1"/>
          <p:nvPr/>
        </p:nvSpPr>
        <p:spPr>
          <a:xfrm>
            <a:off x="1391550" y="132525"/>
            <a:ext cx="63609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b="1">
                <a:solidFill>
                  <a:schemeClr val="dk2"/>
                </a:solidFill>
              </a:rPr>
              <a:t>Making Better Predictions of Sea Level Rise</a:t>
            </a:r>
            <a:endParaRPr sz="1800" b="1">
              <a:solidFill>
                <a:schemeClr val="dk2"/>
              </a:solidFill>
            </a:endParaRPr>
          </a:p>
        </p:txBody>
      </p:sp>
      <p:sp>
        <p:nvSpPr>
          <p:cNvPr id="92" name="Google Shape;92;p18"/>
          <p:cNvSpPr txBox="1"/>
          <p:nvPr/>
        </p:nvSpPr>
        <p:spPr>
          <a:xfrm>
            <a:off x="1521875" y="594225"/>
            <a:ext cx="63609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dk2"/>
                </a:solidFill>
              </a:rPr>
              <a:t>As the ocean rises, the ability to provide even more precise information about coastal sea level rise is crucial</a:t>
            </a:r>
            <a:endParaRPr sz="1800">
              <a:solidFill>
                <a:schemeClr val="dk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7" name="Google Shape;97;p19"/>
          <p:cNvPicPr preferRelativeResize="0"/>
          <p:nvPr/>
        </p:nvPicPr>
        <p:blipFill>
          <a:blip r:embed="rId3">
            <a:alphaModFix/>
          </a:blip>
          <a:stretch>
            <a:fillRect/>
          </a:stretch>
        </p:blipFill>
        <p:spPr>
          <a:xfrm>
            <a:off x="121450" y="99363"/>
            <a:ext cx="6131349" cy="2211725"/>
          </a:xfrm>
          <a:prstGeom prst="rect">
            <a:avLst/>
          </a:prstGeom>
          <a:noFill/>
          <a:ln>
            <a:noFill/>
          </a:ln>
        </p:spPr>
      </p:pic>
      <p:pic>
        <p:nvPicPr>
          <p:cNvPr id="98" name="Google Shape;98;p19"/>
          <p:cNvPicPr preferRelativeResize="0"/>
          <p:nvPr/>
        </p:nvPicPr>
        <p:blipFill>
          <a:blip r:embed="rId4">
            <a:alphaModFix/>
          </a:blip>
          <a:stretch>
            <a:fillRect/>
          </a:stretch>
        </p:blipFill>
        <p:spPr>
          <a:xfrm>
            <a:off x="4404125" y="2463487"/>
            <a:ext cx="4670198" cy="2626987"/>
          </a:xfrm>
          <a:prstGeom prst="rect">
            <a:avLst/>
          </a:prstGeom>
          <a:noFill/>
          <a:ln>
            <a:noFill/>
          </a:ln>
        </p:spPr>
      </p:pic>
      <p:pic>
        <p:nvPicPr>
          <p:cNvPr id="99" name="Google Shape;99;p19"/>
          <p:cNvPicPr preferRelativeResize="0"/>
          <p:nvPr/>
        </p:nvPicPr>
        <p:blipFill>
          <a:blip r:embed="rId5">
            <a:alphaModFix/>
          </a:blip>
          <a:stretch>
            <a:fillRect/>
          </a:stretch>
        </p:blipFill>
        <p:spPr>
          <a:xfrm>
            <a:off x="472675" y="2513175"/>
            <a:ext cx="3462482" cy="252761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502500" y="110450"/>
            <a:ext cx="81390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b="1">
                <a:solidFill>
                  <a:schemeClr val="dk2"/>
                </a:solidFill>
              </a:rPr>
              <a:t>Machine Learning Challenge: Detect anomalous flooding events from satellite sea level maps</a:t>
            </a:r>
            <a:endParaRPr sz="1800" b="1">
              <a:solidFill>
                <a:schemeClr val="dk2"/>
              </a:solidFill>
            </a:endParaRPr>
          </a:p>
        </p:txBody>
      </p:sp>
      <p:pic>
        <p:nvPicPr>
          <p:cNvPr id="105" name="Google Shape;105;p20"/>
          <p:cNvPicPr preferRelativeResize="0"/>
          <p:nvPr/>
        </p:nvPicPr>
        <p:blipFill>
          <a:blip r:embed="rId3">
            <a:alphaModFix/>
          </a:blip>
          <a:stretch>
            <a:fillRect/>
          </a:stretch>
        </p:blipFill>
        <p:spPr>
          <a:xfrm>
            <a:off x="152400" y="1001750"/>
            <a:ext cx="8839204" cy="350460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1"/>
          <p:cNvSpPr txBox="1"/>
          <p:nvPr/>
        </p:nvSpPr>
        <p:spPr>
          <a:xfrm>
            <a:off x="502500" y="110450"/>
            <a:ext cx="81390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b="1">
                <a:solidFill>
                  <a:schemeClr val="dk2"/>
                </a:solidFill>
              </a:rPr>
              <a:t>Machine Learning Challenge: Detect anomalous flooding events from satellite sea level maps</a:t>
            </a:r>
            <a:endParaRPr sz="1800" b="1">
              <a:solidFill>
                <a:schemeClr val="dk2"/>
              </a:solidFill>
            </a:endParaRPr>
          </a:p>
        </p:txBody>
      </p:sp>
      <p:sp>
        <p:nvSpPr>
          <p:cNvPr id="111" name="Google Shape;111;p21"/>
          <p:cNvSpPr txBox="1"/>
          <p:nvPr/>
        </p:nvSpPr>
        <p:spPr>
          <a:xfrm>
            <a:off x="441750" y="1402525"/>
            <a:ext cx="8199900" cy="21240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Clr>
                <a:schemeClr val="dk2"/>
              </a:buClr>
              <a:buSzPts val="1800"/>
              <a:buChar char="●"/>
            </a:pPr>
            <a:r>
              <a:rPr lang="en" sz="1800">
                <a:solidFill>
                  <a:schemeClr val="dk2"/>
                </a:solidFill>
              </a:rPr>
              <a:t>We provide daily satellite sea level anomaly data over the North Atlantic for the past 30 years</a:t>
            </a:r>
            <a:endParaRPr sz="180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We provide dates of anomalous flooding along US East coast stations for the past 30 years </a:t>
            </a:r>
            <a:endParaRPr sz="1800">
              <a:solidFill>
                <a:schemeClr val="dk2"/>
              </a:solidFill>
            </a:endParaRPr>
          </a:p>
          <a:p>
            <a:pPr marL="457200" lvl="0" indent="-342900" algn="l" rtl="0">
              <a:spcBef>
                <a:spcPts val="0"/>
              </a:spcBef>
              <a:spcAft>
                <a:spcPts val="0"/>
              </a:spcAft>
              <a:buClr>
                <a:schemeClr val="dk2"/>
              </a:buClr>
              <a:buSzPts val="1800"/>
              <a:buChar char="●"/>
            </a:pPr>
            <a:r>
              <a:rPr lang="en" sz="1800">
                <a:solidFill>
                  <a:schemeClr val="dk2"/>
                </a:solidFill>
              </a:rPr>
              <a:t>Challenge is to detect anomalous flooding events along the US East Coast with the maps of sea level over the North Atlantic</a:t>
            </a:r>
            <a:endParaRPr sz="1800">
              <a:solidFill>
                <a:schemeClr val="dk2"/>
              </a:solidFill>
            </a:endParaRPr>
          </a:p>
          <a:p>
            <a:pPr marL="457200" lvl="0" indent="0" algn="l" rtl="0">
              <a:spcBef>
                <a:spcPts val="0"/>
              </a:spcBef>
              <a:spcAft>
                <a:spcPts val="0"/>
              </a:spcAft>
              <a:buNone/>
            </a:pPr>
            <a:endParaRPr sz="1800">
              <a:solidFill>
                <a:schemeClr val="dk2"/>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255</Words>
  <Application>Microsoft Office PowerPoint</Application>
  <PresentationFormat>On-screen Show (16:9)</PresentationFormat>
  <Paragraphs>17</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Simple Light</vt:lpstr>
      <vt:lpstr>Detecting anomalous sea level rise events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Aneesh Subramanian</cp:lastModifiedBy>
  <cp:revision>2</cp:revision>
  <dcterms:modified xsi:type="dcterms:W3CDTF">2024-11-14T18:30:08Z</dcterms:modified>
</cp:coreProperties>
</file>