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2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</p:sldIdLst>
  <p:sldSz cy="5143500" cx="9144000"/>
  <p:notesSz cx="6858000" cy="9144000"/>
  <p:embeddedFontLst>
    <p:embeddedFont>
      <p:font typeface="Roboto"/>
      <p:regular r:id="rId26"/>
      <p:bold r:id="rId27"/>
      <p:italic r:id="rId28"/>
      <p:boldItalic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011DD7E9-CACD-4E63-BF3E-137105CFF9B9}">
  <a:tblStyle styleId="{011DD7E9-CACD-4E63-BF3E-137105CFF9B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font" Target="fonts/Roboto-regular.fntdata"/><Relationship Id="rId25" Type="http://schemas.openxmlformats.org/officeDocument/2006/relationships/slide" Target="slides/slide19.xml"/><Relationship Id="rId28" Type="http://schemas.openxmlformats.org/officeDocument/2006/relationships/font" Target="fonts/Roboto-italic.fntdata"/><Relationship Id="rId27" Type="http://schemas.openxmlformats.org/officeDocument/2006/relationships/font" Target="fonts/Roboto-bold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font" Target="fonts/Roboto-boldItalic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doi.org/10.1007/978-3-031-15931-2_36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2f49d19db1a_0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2f49d19db1a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2f668a027f9_0_2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2f668a027f9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Emphasis on the subtlety of the differences in the anomalies: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Subspecies variation and mimicry!!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know, see these 4 subspecies in training, and we get a view of this hybrid, but can we detect the hybrid of 3 &amp; 4 when we don’t know what they look like? Similarly for the mimics of subspecies 1 &amp; 2.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g314d84d7c4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6" name="Google Shape;206;g314d84d7c4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Emphasis on the subtlety of the differences in the anomalies: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Subspecies variation and mimicry!!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know, see these 4 subspecies in training, and we get a view of this hybrid, but can we detect the hybrid of 3 &amp; 4 when we don’t know what they look like? Similarly for the mimics of subspecies 1 &amp; 2.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2f49d19db1a_0_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2f49d19db1a_0_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2fdc8aa33dc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Google Shape;224;g2fdc8aa33dc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2fdc8aa33dc_0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Google Shape;230;g2fdc8aa33dc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g2fdfb645908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5" name="Google Shape;245;g2fdfb645908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Room to grow/improve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provide two baseline models…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Shows challenge of this anomaly detection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Challenge will be evaluated based on recall, but thes scores also reported</a:t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2fe6ef8030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2fe6ef8030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Room to grow/improve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 provide two baseline models…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Shows challenge of this anomaly detection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Challenge will be evaluated based on recall, but thes scores also reported</a:t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3148db5b91e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0" name="Google Shape;260;g3148db5b91e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2f49d19db1a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7" name="Google Shape;267;g2f49d19db1a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2f4947641f6_1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2f4947641f6_1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Hybrid detection slides adapted from earlier presentation of dataset ideas that Christopher &amp; David helped put together: https://docs.google.com/presentation/d/1gAcpag5eVgvIGIJwWhKIwU-LBisa4NqNeOOSgvc4rP4/edit?usp=sharing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2f49d19db1a_0_2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2f49d19db1a_0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Species are distinguished from subspecies in that they cannot produce fertile offspring, while subspecies hybrids </a:t>
            </a:r>
            <a:r>
              <a:rPr i="1" lang="en"/>
              <a:t>can</a:t>
            </a:r>
            <a:r>
              <a:rPr lang="en"/>
              <a:t> reproduce.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– This is where hybrid detection can help in classification of species or subspecies. If fertile offspring are produced, they cannot be species. 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2f49d19db1a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2f49d19db1a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2f49d19db1a_0_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2f49d19db1a_0_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2f49d19db1a_0_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2f49d19db1a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Now, what does this mean for butterflies?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Hybrid examples: https://www.ucl.ac.uk/taxome/hyb/artif/constantino1.html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	- source actually suggests that these may be H. heurippa hybrids with cydno, not melpomene; ex of the challenge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H. cydno example: https://www.floridamuseum.ufl.edu/exhibits/butterflies/cydno-longwing/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H. melpomene example: https://www.grida.no/resources/1906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	- Photographer: Peter Prokosch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2f668a027f9_0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2f668a027f9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Hybrid detection slides adapted from earlier presentation of dataset ideas that Christopher &amp; David helped put together: https://docs.google.com/presentation/d/1gAcpag5eVgvIGIJwWhKIwU-LBisa4NqNeOOSgvc4rP4/edit?usp=sharing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2f668a027f9_0_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2f668a027f9_0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2858c2dfc90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2858c2dfc90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There have been some applications in biology…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With our challenge, we’re adding another biological challenge to anomaly detection (NEXT SLIDE).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[1] Ito, E. et al. (2022). Phenotype Anomaly Detection for Biological Dynamics Data Using a Deep Generative Model. In: Pimenidis, E., Angelov, P., Jayne, C., Papaleonidas, A., Aydin, M. (eds) Artificial Neural Networks and Machine Learning – ICANN 2022. ICANN 2022. Lecture Notes in Computer Science, vol 13530. Springer, Cham. </a:t>
            </a:r>
            <a:r>
              <a:rPr lang="en" u="sng">
                <a:solidFill>
                  <a:schemeClr val="hlink"/>
                </a:solidFill>
                <a:hlinkClick r:id="rId2"/>
              </a:rPr>
              <a:t>https://doi.org/10.1007/978-3-031-15931-2_36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[2] </a:t>
            </a:r>
            <a:r>
              <a:rPr lang="en">
                <a:solidFill>
                  <a:schemeClr val="dk1"/>
                </a:solidFill>
              </a:rPr>
              <a:t>Pastore, V.P., Zimmerman, T.G., Biswas, S.K. </a:t>
            </a:r>
            <a:r>
              <a:rPr i="1" lang="en">
                <a:solidFill>
                  <a:schemeClr val="dk1"/>
                </a:solidFill>
              </a:rPr>
              <a:t>et al.</a:t>
            </a:r>
            <a:r>
              <a:rPr lang="en">
                <a:solidFill>
                  <a:schemeClr val="dk1"/>
                </a:solidFill>
              </a:rPr>
              <a:t> Annotation-free learning of plankton for classification and anomaly detection. </a:t>
            </a:r>
            <a:r>
              <a:rPr i="1" lang="en">
                <a:solidFill>
                  <a:schemeClr val="dk1"/>
                </a:solidFill>
              </a:rPr>
              <a:t>Sci Rep</a:t>
            </a:r>
            <a:r>
              <a:rPr lang="en">
                <a:solidFill>
                  <a:schemeClr val="dk1"/>
                </a:solidFill>
              </a:rPr>
              <a:t> </a:t>
            </a:r>
            <a:r>
              <a:rPr b="1" lang="en">
                <a:solidFill>
                  <a:schemeClr val="dk1"/>
                </a:solidFill>
              </a:rPr>
              <a:t>10</a:t>
            </a:r>
            <a:r>
              <a:rPr lang="en">
                <a:solidFill>
                  <a:schemeClr val="dk1"/>
                </a:solidFill>
              </a:rPr>
              <a:t>, 12142 (2020). https://doi.org/10.1038/s41598-020-68662-3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accent1"/>
        </a:solidFill>
      </p:bgPr>
    </p:bg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2F2F2"/>
              </a:buClr>
              <a:buSzPts val="4500"/>
              <a:buFont typeface="Arial"/>
              <a:buNone/>
              <a:defRPr sz="4500">
                <a:solidFill>
                  <a:srgbClr val="F2F2F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1143000" y="2701529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lv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lvl="1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3pPr>
            <a:lvl4pPr lvl="3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15" name="Google Shape;15;p2"/>
          <p:cNvSpPr txBox="1"/>
          <p:nvPr>
            <p:ph idx="10" type="dt"/>
          </p:nvPr>
        </p:nvSpPr>
        <p:spPr>
          <a:xfrm>
            <a:off x="6697510" y="4616950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100"/>
              <a:buNone/>
              <a:defRPr sz="1100"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16" name="Google Shape;16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12" y="3825280"/>
            <a:ext cx="1537912" cy="13182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80376" y="3826025"/>
            <a:ext cx="1606876" cy="13773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/>
          <p:nvPr>
            <p:ph type="title"/>
          </p:nvPr>
        </p:nvSpPr>
        <p:spPr>
          <a:xfrm>
            <a:off x="629841" y="342900"/>
            <a:ext cx="29493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7" name="Google Shape;67;p11"/>
          <p:cNvSpPr txBox="1"/>
          <p:nvPr>
            <p:ph idx="1" type="body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810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6195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indent="-3429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2385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indent="-32385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indent="-32385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indent="-32385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indent="-32385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indent="-32385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/>
        </p:txBody>
      </p:sp>
      <p:sp>
        <p:nvSpPr>
          <p:cNvPr id="68" name="Google Shape;68;p11"/>
          <p:cNvSpPr txBox="1"/>
          <p:nvPr>
            <p:ph idx="2" type="body"/>
          </p:nvPr>
        </p:nvSpPr>
        <p:spPr>
          <a:xfrm>
            <a:off x="629841" y="1543050"/>
            <a:ext cx="29493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/>
        </p:txBody>
      </p:sp>
      <p:sp>
        <p:nvSpPr>
          <p:cNvPr id="69" name="Google Shape;69;p1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0" name="Google Shape;70;p1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1" name="Google Shape;71;p1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72" name="Google Shape;72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28650" y="4770344"/>
            <a:ext cx="435348" cy="3731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2"/>
          <p:cNvSpPr txBox="1"/>
          <p:nvPr>
            <p:ph type="title"/>
          </p:nvPr>
        </p:nvSpPr>
        <p:spPr>
          <a:xfrm>
            <a:off x="629841" y="342900"/>
            <a:ext cx="29493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5" name="Google Shape;75;p12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</p:sp>
      <p:sp>
        <p:nvSpPr>
          <p:cNvPr id="76" name="Google Shape;76;p12"/>
          <p:cNvSpPr txBox="1"/>
          <p:nvPr>
            <p:ph idx="1" type="body"/>
          </p:nvPr>
        </p:nvSpPr>
        <p:spPr>
          <a:xfrm>
            <a:off x="629841" y="1543050"/>
            <a:ext cx="29493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/>
        </p:txBody>
      </p:sp>
      <p:sp>
        <p:nvSpPr>
          <p:cNvPr id="77" name="Google Shape;77;p12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8" name="Google Shape;78;p12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9" name="Google Shape;79;p12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80" name="Google Shape;80;p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28650" y="4770344"/>
            <a:ext cx="435348" cy="3731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 1">
  <p:cSld name="PICTURE_WITH_CAPTION_TEXT_1"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3"/>
          <p:cNvSpPr txBox="1"/>
          <p:nvPr>
            <p:ph type="title"/>
          </p:nvPr>
        </p:nvSpPr>
        <p:spPr>
          <a:xfrm>
            <a:off x="629841" y="342900"/>
            <a:ext cx="2949300" cy="12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3" name="Google Shape;83;p13"/>
          <p:cNvSpPr/>
          <p:nvPr>
            <p:ph idx="2" type="pic"/>
          </p:nvPr>
        </p:nvSpPr>
        <p:spPr>
          <a:xfrm>
            <a:off x="3887391" y="740569"/>
            <a:ext cx="4629300" cy="3655200"/>
          </a:xfrm>
          <a:prstGeom prst="rect">
            <a:avLst/>
          </a:prstGeom>
          <a:noFill/>
          <a:ln>
            <a:noFill/>
          </a:ln>
        </p:spPr>
      </p:sp>
      <p:sp>
        <p:nvSpPr>
          <p:cNvPr id="84" name="Google Shape;84;p13"/>
          <p:cNvSpPr txBox="1"/>
          <p:nvPr>
            <p:ph idx="1" type="body"/>
          </p:nvPr>
        </p:nvSpPr>
        <p:spPr>
          <a:xfrm>
            <a:off x="629841" y="1543050"/>
            <a:ext cx="2949300" cy="2858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  <a:defRPr sz="1100"/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5pPr>
            <a:lvl6pPr indent="-2286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800"/>
              <a:buNone/>
              <a:defRPr sz="800"/>
            </a:lvl9pPr>
          </a:lstStyle>
          <a:p/>
        </p:txBody>
      </p:sp>
      <p:sp>
        <p:nvSpPr>
          <p:cNvPr id="85" name="Google Shape;85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6" name="Google Shape;86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7" name="Google Shape;87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88" name="Google Shape;88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28650" y="4767263"/>
            <a:ext cx="438944" cy="3762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1" name="Google Shape;91;p14"/>
          <p:cNvSpPr txBox="1"/>
          <p:nvPr>
            <p:ph idx="1" type="body"/>
          </p:nvPr>
        </p:nvSpPr>
        <p:spPr>
          <a:xfrm rot="5400000">
            <a:off x="2940300" y="-942431"/>
            <a:ext cx="3263400" cy="78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92" name="Google Shape;9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3" name="Google Shape;9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4" name="Google Shape;9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95" name="Google Shape;95;p1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28650" y="4770344"/>
            <a:ext cx="435348" cy="3731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5"/>
          <p:cNvSpPr txBox="1"/>
          <p:nvPr>
            <p:ph type="title"/>
          </p:nvPr>
        </p:nvSpPr>
        <p:spPr>
          <a:xfrm rot="5400000">
            <a:off x="5350050" y="1467544"/>
            <a:ext cx="4359000" cy="1971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8" name="Google Shape;98;p15"/>
          <p:cNvSpPr txBox="1"/>
          <p:nvPr>
            <p:ph idx="1" type="body"/>
          </p:nvPr>
        </p:nvSpPr>
        <p:spPr>
          <a:xfrm rot="5400000">
            <a:off x="1349475" y="-447056"/>
            <a:ext cx="4359000" cy="58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99" name="Google Shape;99;p15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0" name="Google Shape;100;p15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1" name="Google Shape;101;p1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02" name="Google Shape;102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28650" y="4770344"/>
            <a:ext cx="435348" cy="3731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 txBox="1"/>
          <p:nvPr>
            <p:ph type="title"/>
          </p:nvPr>
        </p:nvSpPr>
        <p:spPr>
          <a:xfrm>
            <a:off x="623888" y="1282303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None/>
              <a:defRPr sz="45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0" name="Google Shape;20;p3"/>
          <p:cNvSpPr txBox="1"/>
          <p:nvPr>
            <p:ph idx="1" type="body"/>
          </p:nvPr>
        </p:nvSpPr>
        <p:spPr>
          <a:xfrm>
            <a:off x="623888" y="3442097"/>
            <a:ext cx="7886700" cy="11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1" name="Google Shape;21;p3"/>
          <p:cNvSpPr txBox="1"/>
          <p:nvPr>
            <p:ph idx="10" type="dt"/>
          </p:nvPr>
        </p:nvSpPr>
        <p:spPr>
          <a:xfrm>
            <a:off x="623888" y="4587479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pic>
        <p:nvPicPr>
          <p:cNvPr id="22" name="Google Shape;22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412691" y="312845"/>
            <a:ext cx="1389809" cy="119126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1">
  <p:cSld name="SECTION_HEADER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Google Shape;24;p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412700" y="312850"/>
            <a:ext cx="1389795" cy="1191250"/>
          </a:xfrm>
          <a:prstGeom prst="rect">
            <a:avLst/>
          </a:prstGeom>
          <a:noFill/>
          <a:ln>
            <a:noFill/>
          </a:ln>
        </p:spPr>
      </p:pic>
      <p:sp>
        <p:nvSpPr>
          <p:cNvPr id="25" name="Google Shape;25;p4"/>
          <p:cNvSpPr txBox="1"/>
          <p:nvPr>
            <p:ph type="title"/>
          </p:nvPr>
        </p:nvSpPr>
        <p:spPr>
          <a:xfrm>
            <a:off x="623888" y="1282303"/>
            <a:ext cx="7886700" cy="21396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None/>
              <a:defRPr sz="45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" type="body"/>
          </p:nvPr>
        </p:nvSpPr>
        <p:spPr>
          <a:xfrm>
            <a:off x="623888" y="3442097"/>
            <a:ext cx="7886700" cy="1125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indent="-228600" lvl="1" marL="914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indent="-228600" lvl="2" marL="1371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3pPr>
            <a:lvl4pPr indent="-228600" lvl="3" marL="1828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indent="-228600" lvl="4" marL="22860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indent="-228600" lvl="5" marL="27432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indent="-228600" lvl="6" marL="32004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indent="-228600" lvl="7" marL="36576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indent="-228600" lvl="8" marL="411480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7" name="Google Shape;27;p4"/>
          <p:cNvSpPr txBox="1"/>
          <p:nvPr>
            <p:ph idx="10" type="dt"/>
          </p:nvPr>
        </p:nvSpPr>
        <p:spPr>
          <a:xfrm>
            <a:off x="623888" y="4587479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0" name="Google Shape;30;p5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9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9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9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9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9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9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9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9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9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2" name="Google Shape;32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28650" y="4770344"/>
            <a:ext cx="435348" cy="3731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and Content">
  <p:cSld name="1_Title and Conten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5" name="Google Shape;35;p6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36" name="Google Shape;36;p6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9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9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9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9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9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9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9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9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900" u="none" cap="none" strike="noStrike">
                <a:solidFill>
                  <a:schemeClr val="lt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37" name="Google Shape;37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28650" y="4767263"/>
            <a:ext cx="438944" cy="3762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0" name="Google Shape;40;p7"/>
          <p:cNvSpPr txBox="1"/>
          <p:nvPr>
            <p:ph idx="1" type="body"/>
          </p:nvPr>
        </p:nvSpPr>
        <p:spPr>
          <a:xfrm>
            <a:off x="6286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41" name="Google Shape;41;p7"/>
          <p:cNvSpPr txBox="1"/>
          <p:nvPr>
            <p:ph idx="2" type="body"/>
          </p:nvPr>
        </p:nvSpPr>
        <p:spPr>
          <a:xfrm>
            <a:off x="4629150" y="1369219"/>
            <a:ext cx="38862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42" name="Google Shape;42;p7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3" name="Google Shape;43;p7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4" name="Google Shape;44;p7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45" name="Google Shape;45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28650" y="4770344"/>
            <a:ext cx="435348" cy="3731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8"/>
          <p:cNvSpPr txBox="1"/>
          <p:nvPr>
            <p:ph type="title"/>
          </p:nvPr>
        </p:nvSpPr>
        <p:spPr>
          <a:xfrm>
            <a:off x="629841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8" name="Google Shape;48;p8"/>
          <p:cNvSpPr txBox="1"/>
          <p:nvPr>
            <p:ph idx="1" type="body"/>
          </p:nvPr>
        </p:nvSpPr>
        <p:spPr>
          <a:xfrm>
            <a:off x="629841" y="1878806"/>
            <a:ext cx="3868200" cy="2763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49" name="Google Shape;49;p8"/>
          <p:cNvSpPr txBox="1"/>
          <p:nvPr>
            <p:ph idx="2" type="body"/>
          </p:nvPr>
        </p:nvSpPr>
        <p:spPr>
          <a:xfrm>
            <a:off x="4629150" y="1878806"/>
            <a:ext cx="3887400" cy="27633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50" name="Google Shape;50;p8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1" name="Google Shape;51;p8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2" name="Google Shape;52;p8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53" name="Google Shape;53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28650" y="4767263"/>
            <a:ext cx="438944" cy="3762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9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6" name="Google Shape;56;p9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7" name="Google Shape;57;p9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8" name="Google Shape;58;p9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59" name="Google Shape;59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28650" y="4770344"/>
            <a:ext cx="435348" cy="3731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0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2" name="Google Shape;62;p10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3" name="Google Shape;63;p10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64" name="Google Shape;64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628650" y="4770344"/>
            <a:ext cx="435348" cy="3731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Arial"/>
              <a:buNone/>
              <a:defRPr b="0" i="0" sz="33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6195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b="0" i="0" sz="21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23850" lvl="2" marL="1371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9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1" name="Google Shape;11;p1"/>
          <p:cNvSpPr/>
          <p:nvPr/>
        </p:nvSpPr>
        <p:spPr>
          <a:xfrm>
            <a:off x="0" y="5047175"/>
            <a:ext cx="9144000" cy="1023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png"/><Relationship Id="rId4" Type="http://schemas.openxmlformats.org/officeDocument/2006/relationships/image" Target="../media/image3.png"/><Relationship Id="rId5" Type="http://schemas.openxmlformats.org/officeDocument/2006/relationships/image" Target="../media/image6.png"/><Relationship Id="rId6" Type="http://schemas.openxmlformats.org/officeDocument/2006/relationships/image" Target="../media/image18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1" Type="http://schemas.openxmlformats.org/officeDocument/2006/relationships/hyperlink" Target="https://zenodo.org/record/2677821" TargetMode="External"/><Relationship Id="rId10" Type="http://schemas.openxmlformats.org/officeDocument/2006/relationships/hyperlink" Target="https://zenodo.org/record/3082688" TargetMode="External"/><Relationship Id="rId13" Type="http://schemas.openxmlformats.org/officeDocument/2006/relationships/hyperlink" Target="https://creativecommons.org/licenses/by/4.0/" TargetMode="External"/><Relationship Id="rId12" Type="http://schemas.openxmlformats.org/officeDocument/2006/relationships/hyperlink" Target="https://zenodo.org/record/2686762" TargetMode="External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hyperlink" Target="https://zenodo.org/record/2714333" TargetMode="External"/><Relationship Id="rId4" Type="http://schemas.openxmlformats.org/officeDocument/2006/relationships/hyperlink" Target="https://zenodo.org/record/3082688" TargetMode="External"/><Relationship Id="rId9" Type="http://schemas.openxmlformats.org/officeDocument/2006/relationships/hyperlink" Target="https://zenodo.org/record/2714333" TargetMode="External"/><Relationship Id="rId15" Type="http://schemas.openxmlformats.org/officeDocument/2006/relationships/hyperlink" Target="https://zenodo.org/record/2714333" TargetMode="External"/><Relationship Id="rId14" Type="http://schemas.openxmlformats.org/officeDocument/2006/relationships/image" Target="../media/image13.png"/><Relationship Id="rId17" Type="http://schemas.openxmlformats.org/officeDocument/2006/relationships/hyperlink" Target="https://creativecommons.org/licenses/by/4.0/" TargetMode="External"/><Relationship Id="rId16" Type="http://schemas.openxmlformats.org/officeDocument/2006/relationships/hyperlink" Target="https://zenodo.org/record/3082688" TargetMode="External"/><Relationship Id="rId5" Type="http://schemas.openxmlformats.org/officeDocument/2006/relationships/hyperlink" Target="https://zenodo.org/record/2677821" TargetMode="External"/><Relationship Id="rId6" Type="http://schemas.openxmlformats.org/officeDocument/2006/relationships/hyperlink" Target="https://zenodo.org/record/2686762" TargetMode="External"/><Relationship Id="rId7" Type="http://schemas.openxmlformats.org/officeDocument/2006/relationships/hyperlink" Target="https://zenodo.org/record/2549524" TargetMode="External"/><Relationship Id="rId8" Type="http://schemas.openxmlformats.org/officeDocument/2006/relationships/hyperlink" Target="https://creativecommons.org/licenses/by/4.0/" TargetMode="Externa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hyperlink" Target="https://zenodo.org/record/2714333" TargetMode="External"/><Relationship Id="rId4" Type="http://schemas.openxmlformats.org/officeDocument/2006/relationships/hyperlink" Target="https://zenodo.org/record/3082688" TargetMode="External"/><Relationship Id="rId9" Type="http://schemas.openxmlformats.org/officeDocument/2006/relationships/image" Target="../media/image13.png"/><Relationship Id="rId5" Type="http://schemas.openxmlformats.org/officeDocument/2006/relationships/hyperlink" Target="https://zenodo.org/record/2677821" TargetMode="External"/><Relationship Id="rId6" Type="http://schemas.openxmlformats.org/officeDocument/2006/relationships/hyperlink" Target="https://zenodo.org/record/2686762" TargetMode="External"/><Relationship Id="rId7" Type="http://schemas.openxmlformats.org/officeDocument/2006/relationships/hyperlink" Target="https://zenodo.org/record/2549524" TargetMode="External"/><Relationship Id="rId8" Type="http://schemas.openxmlformats.org/officeDocument/2006/relationships/hyperlink" Target="https://creativecommons.org/licenses/by/4.0/" TargetMode="Externa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hyperlink" Target="https://zenodo.org/record/2714333" TargetMode="External"/><Relationship Id="rId4" Type="http://schemas.openxmlformats.org/officeDocument/2006/relationships/hyperlink" Target="https://zenodo.org/record/3082688" TargetMode="External"/><Relationship Id="rId5" Type="http://schemas.openxmlformats.org/officeDocument/2006/relationships/hyperlink" Target="https://creativecommons.org/licenses/by/4.0/" TargetMode="External"/><Relationship Id="rId6" Type="http://schemas.openxmlformats.org/officeDocument/2006/relationships/image" Target="../media/image13.png"/><Relationship Id="rId7" Type="http://schemas.openxmlformats.org/officeDocument/2006/relationships/image" Target="../media/image1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Relationship Id="rId3" Type="http://schemas.openxmlformats.org/officeDocument/2006/relationships/hyperlink" Target="https://zenodo.org/record/2714333" TargetMode="External"/><Relationship Id="rId4" Type="http://schemas.openxmlformats.org/officeDocument/2006/relationships/hyperlink" Target="https://zenodo.org/record/3082688" TargetMode="External"/><Relationship Id="rId9" Type="http://schemas.openxmlformats.org/officeDocument/2006/relationships/image" Target="../media/image13.png"/><Relationship Id="rId5" Type="http://schemas.openxmlformats.org/officeDocument/2006/relationships/hyperlink" Target="https://zenodo.org/record/2677821" TargetMode="External"/><Relationship Id="rId6" Type="http://schemas.openxmlformats.org/officeDocument/2006/relationships/hyperlink" Target="https://zenodo.org/record/2686762" TargetMode="External"/><Relationship Id="rId7" Type="http://schemas.openxmlformats.org/officeDocument/2006/relationships/hyperlink" Target="https://zenodo.org/record/2549524" TargetMode="External"/><Relationship Id="rId8" Type="http://schemas.openxmlformats.org/officeDocument/2006/relationships/hyperlink" Target="https://creativecommons.org/licenses/by/4.0/" TargetMode="Externa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7.png"/><Relationship Id="rId4" Type="http://schemas.openxmlformats.org/officeDocument/2006/relationships/image" Target="../media/image21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9.png"/><Relationship Id="rId4" Type="http://schemas.openxmlformats.org/officeDocument/2006/relationships/image" Target="../media/image22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0.png"/><Relationship Id="rId4" Type="http://schemas.openxmlformats.org/officeDocument/2006/relationships/image" Target="../media/image2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jpg"/><Relationship Id="rId4" Type="http://schemas.openxmlformats.org/officeDocument/2006/relationships/image" Target="../media/image14.jpg"/><Relationship Id="rId5" Type="http://schemas.openxmlformats.org/officeDocument/2006/relationships/hyperlink" Target="https://www.grida.no/resources/1906" TargetMode="External"/><Relationship Id="rId6" Type="http://schemas.openxmlformats.org/officeDocument/2006/relationships/image" Target="../media/image2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6"/>
          <p:cNvSpPr txBox="1"/>
          <p:nvPr>
            <p:ph type="ctrTitle"/>
          </p:nvPr>
        </p:nvSpPr>
        <p:spPr>
          <a:xfrm>
            <a:off x="1068250" y="348372"/>
            <a:ext cx="6858000" cy="1790700"/>
          </a:xfrm>
          <a:prstGeom prst="rect">
            <a:avLst/>
          </a:prstGeom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Anomaly Detection: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Hybrid Butterflies</a:t>
            </a:r>
            <a:endParaRPr/>
          </a:p>
        </p:txBody>
      </p:sp>
      <p:sp>
        <p:nvSpPr>
          <p:cNvPr id="108" name="Google Shape;108;p16"/>
          <p:cNvSpPr txBox="1"/>
          <p:nvPr>
            <p:ph idx="1" type="subTitle"/>
          </p:nvPr>
        </p:nvSpPr>
        <p:spPr>
          <a:xfrm>
            <a:off x="1143000" y="2321753"/>
            <a:ext cx="6858000" cy="12417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Elizabeth G. Campolongo </a:t>
            </a:r>
            <a:endParaRPr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and </a:t>
            </a:r>
            <a:endParaRPr/>
          </a:p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The Imageomics ML Challenge Team</a:t>
            </a:r>
            <a:endParaRPr/>
          </a:p>
        </p:txBody>
      </p:sp>
      <p:pic>
        <p:nvPicPr>
          <p:cNvPr id="109" name="Google Shape;10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72650" y="0"/>
            <a:ext cx="1071350" cy="107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00226" y="3596238"/>
            <a:ext cx="1071350" cy="1071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09953" y="3596250"/>
            <a:ext cx="1071350" cy="1071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1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181300" y="3596250"/>
            <a:ext cx="918931" cy="1071350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16"/>
          <p:cNvSpPr txBox="1"/>
          <p:nvPr/>
        </p:nvSpPr>
        <p:spPr>
          <a:xfrm>
            <a:off x="1647725" y="4667600"/>
            <a:ext cx="6145200" cy="45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</a:rPr>
              <a:t>Special thanks to Lisa Wu, Ziheng Zhang, David Carlyn</a:t>
            </a:r>
            <a:endParaRPr sz="18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5"/>
          <p:cNvSpPr txBox="1"/>
          <p:nvPr>
            <p:ph type="title"/>
          </p:nvPr>
        </p:nvSpPr>
        <p:spPr>
          <a:xfrm>
            <a:off x="623888" y="1282303"/>
            <a:ext cx="7886700" cy="2139600"/>
          </a:xfrm>
          <a:prstGeom prst="rect">
            <a:avLst/>
          </a:prstGeom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5"/>
                </a:solidFill>
              </a:rPr>
              <a:t>Our Challenge</a:t>
            </a:r>
            <a:endParaRPr>
              <a:solidFill>
                <a:schemeClr val="accent5"/>
              </a:solidFill>
            </a:endParaRPr>
          </a:p>
        </p:txBody>
      </p:sp>
      <p:sp>
        <p:nvSpPr>
          <p:cNvPr id="193" name="Google Shape;193;p25"/>
          <p:cNvSpPr txBox="1"/>
          <p:nvPr>
            <p:ph idx="1" type="body"/>
          </p:nvPr>
        </p:nvSpPr>
        <p:spPr>
          <a:xfrm>
            <a:off x="623888" y="3442097"/>
            <a:ext cx="7886700" cy="11250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How </a:t>
            </a:r>
            <a:r>
              <a:rPr b="1" i="1" lang="en">
                <a:solidFill>
                  <a:schemeClr val="dk2"/>
                </a:solidFill>
              </a:rPr>
              <a:t>you</a:t>
            </a:r>
            <a:r>
              <a:rPr lang="en">
                <a:solidFill>
                  <a:schemeClr val="dk2"/>
                </a:solidFill>
              </a:rPr>
              <a:t> can contribute to answering this important biological question</a:t>
            </a:r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6"/>
          <p:cNvSpPr txBox="1"/>
          <p:nvPr/>
        </p:nvSpPr>
        <p:spPr>
          <a:xfrm>
            <a:off x="7515150" y="3597075"/>
            <a:ext cx="1705200" cy="14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Images are from Zenodo records </a:t>
            </a:r>
            <a:r>
              <a:rPr lang="en" sz="1000" u="sng">
                <a:solidFill>
                  <a:schemeClr val="accent1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2714333</a:t>
            </a:r>
            <a:r>
              <a:rPr lang="en" sz="1000">
                <a:solidFill>
                  <a:schemeClr val="dk1"/>
                </a:solidFill>
              </a:rPr>
              <a:t>, </a:t>
            </a:r>
            <a:r>
              <a:rPr lang="en" sz="1000" u="sng">
                <a:solidFill>
                  <a:schemeClr val="accent1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3082688</a:t>
            </a:r>
            <a:r>
              <a:rPr lang="en" sz="1000">
                <a:solidFill>
                  <a:schemeClr val="dk1"/>
                </a:solidFill>
              </a:rPr>
              <a:t>, </a:t>
            </a:r>
            <a:r>
              <a:rPr lang="en" sz="1000" u="sng">
                <a:solidFill>
                  <a:schemeClr val="accent1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2677821</a:t>
            </a:r>
            <a:r>
              <a:rPr lang="en" sz="1000">
                <a:solidFill>
                  <a:schemeClr val="dk1"/>
                </a:solidFill>
              </a:rPr>
              <a:t>, </a:t>
            </a:r>
            <a:r>
              <a:rPr lang="en" sz="1000" u="sng">
                <a:solidFill>
                  <a:schemeClr val="accent1"/>
                </a:solid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2686762</a:t>
            </a:r>
            <a:r>
              <a:rPr lang="en" sz="1000">
                <a:solidFill>
                  <a:schemeClr val="dk1"/>
                </a:solidFill>
              </a:rPr>
              <a:t>, and </a:t>
            </a:r>
            <a:r>
              <a:rPr lang="en" sz="1000" u="sng">
                <a:solidFill>
                  <a:schemeClr val="accent1"/>
                </a:solidFill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2549524</a:t>
            </a:r>
            <a:r>
              <a:rPr lang="en" sz="1000">
                <a:solidFill>
                  <a:schemeClr val="dk1"/>
                </a:solidFill>
              </a:rPr>
              <a:t>, and</a:t>
            </a:r>
            <a:r>
              <a:rPr lang="en" sz="1000">
                <a:solidFill>
                  <a:schemeClr val="dk1"/>
                </a:solidFill>
              </a:rPr>
              <a:t> are licensed under </a:t>
            </a:r>
            <a:r>
              <a:rPr lang="en" sz="1000" u="sng">
                <a:solidFill>
                  <a:schemeClr val="accent1"/>
                </a:solidFill>
                <a:highlight>
                  <a:srgbClr val="FFFFFF"/>
                </a:highlight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CC-BY 4.0</a:t>
            </a:r>
            <a:r>
              <a:rPr lang="en" sz="1000">
                <a:solidFill>
                  <a:schemeClr val="dk1"/>
                </a:solidFill>
              </a:rPr>
              <a:t>.</a:t>
            </a:r>
            <a:endParaRPr sz="1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Hybrid graphic generated using Canva Magic Media AI, then manually edited.</a:t>
            </a:r>
            <a:endParaRPr sz="1000">
              <a:solidFill>
                <a:schemeClr val="dk1"/>
              </a:solidFill>
            </a:endParaRPr>
          </a:p>
        </p:txBody>
      </p:sp>
      <p:sp>
        <p:nvSpPr>
          <p:cNvPr id="199" name="Google Shape;199;p26"/>
          <p:cNvSpPr txBox="1"/>
          <p:nvPr/>
        </p:nvSpPr>
        <p:spPr>
          <a:xfrm>
            <a:off x="7515150" y="3742300"/>
            <a:ext cx="1705200" cy="130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Images are from Zenodo records </a:t>
            </a:r>
            <a:r>
              <a:rPr lang="en" sz="1000" u="sng">
                <a:solidFill>
                  <a:schemeClr val="accent1"/>
                </a:solidFill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2714333</a:t>
            </a:r>
            <a:r>
              <a:rPr lang="en" sz="1000">
                <a:solidFill>
                  <a:schemeClr val="dk1"/>
                </a:solidFill>
              </a:rPr>
              <a:t>, </a:t>
            </a:r>
            <a:r>
              <a:rPr lang="en" sz="1000" u="sng">
                <a:solidFill>
                  <a:schemeClr val="accent1"/>
                </a:solidFill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3082688</a:t>
            </a:r>
            <a:r>
              <a:rPr lang="en" sz="1000">
                <a:solidFill>
                  <a:schemeClr val="dk1"/>
                </a:solidFill>
              </a:rPr>
              <a:t>, </a:t>
            </a:r>
            <a:r>
              <a:rPr lang="en" sz="1000" u="sng">
                <a:solidFill>
                  <a:schemeClr val="accent1"/>
                </a:solidFill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2677821</a:t>
            </a:r>
            <a:r>
              <a:rPr lang="en" sz="1000">
                <a:solidFill>
                  <a:schemeClr val="dk1"/>
                </a:solidFill>
              </a:rPr>
              <a:t>, and </a:t>
            </a:r>
            <a:r>
              <a:rPr lang="en" sz="1000" u="sng">
                <a:solidFill>
                  <a:schemeClr val="accent1"/>
                </a:solidFill>
                <a:hlinkClick r:id="rId1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2686762</a:t>
            </a:r>
            <a:r>
              <a:rPr lang="en" sz="1000">
                <a:solidFill>
                  <a:schemeClr val="dk1"/>
                </a:solidFill>
              </a:rPr>
              <a:t>, and are </a:t>
            </a:r>
            <a:r>
              <a:rPr lang="en" sz="1000">
                <a:solidFill>
                  <a:schemeClr val="dk1"/>
                </a:solidFill>
              </a:rPr>
              <a:t>licensed under </a:t>
            </a:r>
            <a:r>
              <a:rPr lang="en" sz="1000" u="sng">
                <a:solidFill>
                  <a:schemeClr val="accent1"/>
                </a:solidFill>
                <a:highlight>
                  <a:srgbClr val="FFFFFF"/>
                </a:highlight>
                <a:hlinkClick r:id="rId1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CC-BY 4.0</a:t>
            </a:r>
            <a:r>
              <a:rPr lang="en" sz="1000">
                <a:solidFill>
                  <a:schemeClr val="dk1"/>
                </a:solidFill>
              </a:rPr>
              <a:t>.</a:t>
            </a:r>
            <a:endParaRPr sz="1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Hybrid graphic generated using Canva Magic Media AI, then manually edited.</a:t>
            </a:r>
            <a:endParaRPr sz="1000">
              <a:solidFill>
                <a:schemeClr val="dk1"/>
              </a:solidFill>
            </a:endParaRPr>
          </a:p>
        </p:txBody>
      </p:sp>
      <p:pic>
        <p:nvPicPr>
          <p:cNvPr id="200" name="Google Shape;200;p26"/>
          <p:cNvPicPr preferRelativeResize="0"/>
          <p:nvPr/>
        </p:nvPicPr>
        <p:blipFill rotWithShape="1">
          <a:blip r:embed="rId14">
            <a:alphaModFix/>
          </a:blip>
          <a:srcRect b="3480" l="2068" r="2630" t="4936"/>
          <a:stretch/>
        </p:blipFill>
        <p:spPr>
          <a:xfrm>
            <a:off x="1590600" y="94600"/>
            <a:ext cx="5928300" cy="4954301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26"/>
          <p:cNvSpPr/>
          <p:nvPr/>
        </p:nvSpPr>
        <p:spPr>
          <a:xfrm>
            <a:off x="1590750" y="1876875"/>
            <a:ext cx="5848200" cy="31014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2" name="Google Shape;202;p26"/>
          <p:cNvSpPr/>
          <p:nvPr/>
        </p:nvSpPr>
        <p:spPr>
          <a:xfrm>
            <a:off x="1590750" y="3444725"/>
            <a:ext cx="5928300" cy="1585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3" name="Google Shape;203;p26"/>
          <p:cNvSpPr txBox="1"/>
          <p:nvPr/>
        </p:nvSpPr>
        <p:spPr>
          <a:xfrm>
            <a:off x="7515150" y="4330925"/>
            <a:ext cx="1705200" cy="85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Images are from Zenodo records </a:t>
            </a:r>
            <a:r>
              <a:rPr lang="en" sz="1000" u="sng">
                <a:solidFill>
                  <a:schemeClr val="accent1"/>
                </a:solidFill>
                <a:hlinkClick r:id="rId1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2714333</a:t>
            </a:r>
            <a:r>
              <a:rPr lang="en" sz="1000">
                <a:solidFill>
                  <a:schemeClr val="dk1"/>
                </a:solidFill>
              </a:rPr>
              <a:t> and </a:t>
            </a:r>
            <a:r>
              <a:rPr lang="en" sz="1000" u="sng">
                <a:solidFill>
                  <a:schemeClr val="accent1"/>
                </a:solidFill>
                <a:hlinkClick r:id="rId1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3082688</a:t>
            </a:r>
            <a:r>
              <a:rPr lang="en" sz="1000">
                <a:solidFill>
                  <a:schemeClr val="dk1"/>
                </a:solidFill>
              </a:rPr>
              <a:t>, licensed under </a:t>
            </a:r>
            <a:r>
              <a:rPr lang="en" sz="1000" u="sng">
                <a:solidFill>
                  <a:schemeClr val="accent1"/>
                </a:solidFill>
                <a:highlight>
                  <a:srgbClr val="FFFFFF"/>
                </a:highlight>
                <a:hlinkClick r:id="rId1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CC-BY 4.0</a:t>
            </a:r>
            <a:r>
              <a:rPr lang="en" sz="1000">
                <a:solidFill>
                  <a:schemeClr val="dk1"/>
                </a:solidFill>
              </a:rPr>
              <a:t>.</a:t>
            </a:r>
            <a:endParaRPr sz="1000"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27"/>
          <p:cNvSpPr txBox="1"/>
          <p:nvPr/>
        </p:nvSpPr>
        <p:spPr>
          <a:xfrm>
            <a:off x="7515150" y="3597075"/>
            <a:ext cx="1705200" cy="143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Images are from Zenodo records </a:t>
            </a:r>
            <a:r>
              <a:rPr lang="en" sz="1000" u="sng">
                <a:solidFill>
                  <a:schemeClr val="accent1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2714333</a:t>
            </a:r>
            <a:r>
              <a:rPr lang="en" sz="1000">
                <a:solidFill>
                  <a:schemeClr val="dk1"/>
                </a:solidFill>
              </a:rPr>
              <a:t>, </a:t>
            </a:r>
            <a:r>
              <a:rPr lang="en" sz="1000" u="sng">
                <a:solidFill>
                  <a:schemeClr val="accent1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3082688</a:t>
            </a:r>
            <a:r>
              <a:rPr lang="en" sz="1000">
                <a:solidFill>
                  <a:schemeClr val="dk1"/>
                </a:solidFill>
              </a:rPr>
              <a:t>, </a:t>
            </a:r>
            <a:r>
              <a:rPr lang="en" sz="1000" u="sng">
                <a:solidFill>
                  <a:schemeClr val="accent1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2677821</a:t>
            </a:r>
            <a:r>
              <a:rPr lang="en" sz="1000">
                <a:solidFill>
                  <a:schemeClr val="dk1"/>
                </a:solidFill>
              </a:rPr>
              <a:t>, </a:t>
            </a:r>
            <a:r>
              <a:rPr lang="en" sz="1000" u="sng">
                <a:solidFill>
                  <a:schemeClr val="accent1"/>
                </a:solid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2686762</a:t>
            </a:r>
            <a:r>
              <a:rPr lang="en" sz="1000">
                <a:solidFill>
                  <a:schemeClr val="dk1"/>
                </a:solidFill>
              </a:rPr>
              <a:t>, and </a:t>
            </a:r>
            <a:r>
              <a:rPr lang="en" sz="1000" u="sng">
                <a:solidFill>
                  <a:schemeClr val="accent1"/>
                </a:solidFill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2549524</a:t>
            </a:r>
            <a:r>
              <a:rPr lang="en" sz="1000">
                <a:solidFill>
                  <a:schemeClr val="dk1"/>
                </a:solidFill>
              </a:rPr>
              <a:t>, and are licensed under </a:t>
            </a:r>
            <a:r>
              <a:rPr lang="en" sz="1000" u="sng">
                <a:solidFill>
                  <a:schemeClr val="accent1"/>
                </a:solidFill>
                <a:highlight>
                  <a:srgbClr val="FFFFFF"/>
                </a:highlight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CC-BY 4.0</a:t>
            </a:r>
            <a:r>
              <a:rPr lang="en" sz="1000">
                <a:solidFill>
                  <a:schemeClr val="dk1"/>
                </a:solidFill>
              </a:rPr>
              <a:t>.</a:t>
            </a:r>
            <a:endParaRPr sz="1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Hybrid graphic generated using Canva Magic Media AI, then manually edited.</a:t>
            </a:r>
            <a:endParaRPr sz="1000">
              <a:solidFill>
                <a:schemeClr val="dk1"/>
              </a:solidFill>
            </a:endParaRPr>
          </a:p>
        </p:txBody>
      </p:sp>
      <p:pic>
        <p:nvPicPr>
          <p:cNvPr id="209" name="Google Shape;209;p27"/>
          <p:cNvPicPr preferRelativeResize="0"/>
          <p:nvPr/>
        </p:nvPicPr>
        <p:blipFill rotWithShape="1">
          <a:blip r:embed="rId9">
            <a:alphaModFix/>
          </a:blip>
          <a:srcRect b="3480" l="2068" r="2630" t="4936"/>
          <a:stretch/>
        </p:blipFill>
        <p:spPr>
          <a:xfrm>
            <a:off x="1590600" y="94600"/>
            <a:ext cx="5928300" cy="49543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28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1"/>
                </a:solidFill>
              </a:rPr>
              <a:t>Our Challenge: Training Data</a:t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215" name="Google Shape;215;p28"/>
          <p:cNvSpPr txBox="1"/>
          <p:nvPr>
            <p:ph idx="1" type="body"/>
          </p:nvPr>
        </p:nvSpPr>
        <p:spPr>
          <a:xfrm>
            <a:off x="628650" y="1369225"/>
            <a:ext cx="6892800" cy="12603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</a:pPr>
            <a:r>
              <a:rPr lang="en">
                <a:solidFill>
                  <a:schemeClr val="dk2"/>
                </a:solidFill>
              </a:rPr>
              <a:t>~2200 images of Species A:</a:t>
            </a:r>
            <a:endParaRPr>
              <a:solidFill>
                <a:schemeClr val="dk2"/>
              </a:solidFill>
            </a:endParaRPr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•"/>
            </a:pPr>
            <a:r>
              <a:rPr lang="en" sz="2100">
                <a:solidFill>
                  <a:schemeClr val="dk2"/>
                </a:solidFill>
              </a:rPr>
              <a:t>Multiple </a:t>
            </a:r>
            <a:r>
              <a:rPr b="1" i="1" lang="en" sz="2100">
                <a:solidFill>
                  <a:schemeClr val="dk2"/>
                </a:solidFill>
              </a:rPr>
              <a:t>sub</a:t>
            </a:r>
            <a:r>
              <a:rPr lang="en" sz="2100">
                <a:solidFill>
                  <a:schemeClr val="dk2"/>
                </a:solidFill>
              </a:rPr>
              <a:t>species.</a:t>
            </a:r>
            <a:endParaRPr sz="2100">
              <a:solidFill>
                <a:schemeClr val="dk2"/>
              </a:solidFill>
            </a:endParaRPr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Char char="•"/>
            </a:pPr>
            <a:r>
              <a:rPr lang="en" sz="2100">
                <a:solidFill>
                  <a:schemeClr val="dk2"/>
                </a:solidFill>
              </a:rPr>
              <a:t>Selected signal hybrids of two </a:t>
            </a:r>
            <a:r>
              <a:rPr b="1" i="1" lang="en" sz="2100">
                <a:solidFill>
                  <a:schemeClr val="dk2"/>
                </a:solidFill>
              </a:rPr>
              <a:t>sub</a:t>
            </a:r>
            <a:r>
              <a:rPr lang="en" sz="2100">
                <a:solidFill>
                  <a:schemeClr val="dk2"/>
                </a:solidFill>
              </a:rPr>
              <a:t>species.</a:t>
            </a:r>
            <a:endParaRPr sz="2100">
              <a:solidFill>
                <a:schemeClr val="dk2"/>
              </a:solidFill>
            </a:endParaRPr>
          </a:p>
        </p:txBody>
      </p:sp>
      <p:sp>
        <p:nvSpPr>
          <p:cNvPr id="216" name="Google Shape;216;p28"/>
          <p:cNvSpPr txBox="1"/>
          <p:nvPr/>
        </p:nvSpPr>
        <p:spPr>
          <a:xfrm>
            <a:off x="4009900" y="4750750"/>
            <a:ext cx="5210400" cy="43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Images are from Zenodo records </a:t>
            </a:r>
            <a:r>
              <a:rPr lang="en" sz="1000" u="sng">
                <a:solidFill>
                  <a:schemeClr val="accent1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2714333</a:t>
            </a:r>
            <a:r>
              <a:rPr lang="en" sz="1000">
                <a:solidFill>
                  <a:schemeClr val="dk1"/>
                </a:solidFill>
              </a:rPr>
              <a:t> and </a:t>
            </a:r>
            <a:r>
              <a:rPr lang="en" sz="1000" u="sng">
                <a:solidFill>
                  <a:schemeClr val="accent1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3082688</a:t>
            </a:r>
            <a:r>
              <a:rPr lang="en" sz="1000">
                <a:solidFill>
                  <a:schemeClr val="dk1"/>
                </a:solidFill>
              </a:rPr>
              <a:t>, licensed under </a:t>
            </a:r>
            <a:r>
              <a:rPr lang="en" sz="1000" u="sng">
                <a:solidFill>
                  <a:schemeClr val="accent1"/>
                </a:solidFill>
                <a:highlight>
                  <a:srgbClr val="FFFFFF"/>
                </a:highlight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CC-BY 4.0</a:t>
            </a:r>
            <a:r>
              <a:rPr lang="en" sz="1000">
                <a:solidFill>
                  <a:schemeClr val="dk1"/>
                </a:solidFill>
              </a:rPr>
              <a:t>.</a:t>
            </a:r>
            <a:endParaRPr sz="1000">
              <a:solidFill>
                <a:schemeClr val="dk1"/>
              </a:solidFill>
            </a:endParaRPr>
          </a:p>
        </p:txBody>
      </p:sp>
      <p:grpSp>
        <p:nvGrpSpPr>
          <p:cNvPr id="217" name="Google Shape;217;p28"/>
          <p:cNvGrpSpPr/>
          <p:nvPr/>
        </p:nvGrpSpPr>
        <p:grpSpPr>
          <a:xfrm>
            <a:off x="1607863" y="2655587"/>
            <a:ext cx="5928274" cy="1916699"/>
            <a:chOff x="1110913" y="2629400"/>
            <a:chExt cx="5928274" cy="1916699"/>
          </a:xfrm>
        </p:grpSpPr>
        <p:pic>
          <p:nvPicPr>
            <p:cNvPr id="218" name="Google Shape;218;p28"/>
            <p:cNvPicPr preferRelativeResize="0"/>
            <p:nvPr/>
          </p:nvPicPr>
          <p:blipFill rotWithShape="1">
            <a:blip r:embed="rId6">
              <a:alphaModFix/>
            </a:blip>
            <a:srcRect b="60988" l="2344" r="2353" t="9231"/>
            <a:stretch/>
          </p:blipFill>
          <p:spPr>
            <a:xfrm>
              <a:off x="1110913" y="2935100"/>
              <a:ext cx="5928274" cy="161099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9" name="Google Shape;219;p28"/>
            <p:cNvSpPr txBox="1"/>
            <p:nvPr/>
          </p:nvSpPr>
          <p:spPr>
            <a:xfrm>
              <a:off x="3110850" y="2629400"/>
              <a:ext cx="1928400" cy="305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900">
                  <a:solidFill>
                    <a:schemeClr val="dk1"/>
                  </a:solidFill>
                </a:rPr>
                <a:t>Signal Hybrid</a:t>
              </a:r>
              <a:endParaRPr b="1" sz="1900">
                <a:solidFill>
                  <a:schemeClr val="dk1"/>
                </a:solidFill>
              </a:endParaRPr>
            </a:p>
          </p:txBody>
        </p:sp>
      </p:grpSp>
      <p:pic>
        <p:nvPicPr>
          <p:cNvPr id="220" name="Google Shape;220;p2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069825" y="0"/>
            <a:ext cx="1074176" cy="1074176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28"/>
          <p:cNvSpPr txBox="1"/>
          <p:nvPr/>
        </p:nvSpPr>
        <p:spPr>
          <a:xfrm>
            <a:off x="8132650" y="1014350"/>
            <a:ext cx="969600" cy="25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Training Data</a:t>
            </a:r>
            <a:endParaRPr sz="1000"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29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1"/>
                </a:solidFill>
              </a:rPr>
              <a:t>Our Challenge: Dev &amp; Test Data</a:t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227" name="Google Shape;227;p29"/>
          <p:cNvSpPr txBox="1"/>
          <p:nvPr>
            <p:ph idx="1" type="body"/>
          </p:nvPr>
        </p:nvSpPr>
        <p:spPr>
          <a:xfrm>
            <a:off x="628650" y="1369225"/>
            <a:ext cx="8202600" cy="3263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</a:pPr>
            <a:r>
              <a:rPr lang="en">
                <a:solidFill>
                  <a:schemeClr val="dk2"/>
                </a:solidFill>
              </a:rPr>
              <a:t>Includes:</a:t>
            </a:r>
            <a:endParaRPr>
              <a:solidFill>
                <a:schemeClr val="dk2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</a:pPr>
            <a:r>
              <a:rPr lang="en">
                <a:solidFill>
                  <a:schemeClr val="dk2"/>
                </a:solidFill>
              </a:rPr>
              <a:t>All Species A subspecies.</a:t>
            </a:r>
            <a:endParaRPr>
              <a:solidFill>
                <a:schemeClr val="dk2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</a:pPr>
            <a:r>
              <a:rPr lang="en">
                <a:solidFill>
                  <a:schemeClr val="dk2"/>
                </a:solidFill>
              </a:rPr>
              <a:t>Signal hybrids from training data.</a:t>
            </a:r>
            <a:endParaRPr>
              <a:solidFill>
                <a:schemeClr val="dk2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</a:pPr>
            <a:r>
              <a:rPr lang="en">
                <a:solidFill>
                  <a:schemeClr val="dk2"/>
                </a:solidFill>
              </a:rPr>
              <a:t>Further introduces:</a:t>
            </a:r>
            <a:endParaRPr>
              <a:solidFill>
                <a:schemeClr val="dk2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</a:pPr>
            <a:r>
              <a:rPr lang="en">
                <a:solidFill>
                  <a:schemeClr val="dk2"/>
                </a:solidFill>
              </a:rPr>
              <a:t>Other Species A hybrids (non-signal).</a:t>
            </a:r>
            <a:endParaRPr>
              <a:solidFill>
                <a:schemeClr val="dk2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</a:pPr>
            <a:r>
              <a:rPr lang="en">
                <a:solidFill>
                  <a:schemeClr val="dk2"/>
                </a:solidFill>
              </a:rPr>
              <a:t>Species B: Mimics of Species A </a:t>
            </a:r>
            <a:r>
              <a:rPr lang="en">
                <a:solidFill>
                  <a:schemeClr val="dk2"/>
                </a:solidFill>
              </a:rPr>
              <a:t>signal hybrid parents (&amp; their hybrids).</a:t>
            </a:r>
            <a:endParaRPr>
              <a:solidFill>
                <a:schemeClr val="dk2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</a:pPr>
            <a:r>
              <a:rPr lang="en">
                <a:solidFill>
                  <a:schemeClr val="dk2"/>
                </a:solidFill>
              </a:rPr>
              <a:t>The numbers:</a:t>
            </a:r>
            <a:endParaRPr>
              <a:solidFill>
                <a:schemeClr val="dk2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</a:pPr>
            <a:r>
              <a:rPr lang="en">
                <a:solidFill>
                  <a:schemeClr val="dk2"/>
                </a:solidFill>
              </a:rPr>
              <a:t>Validation Data (Dev): ~1100 images</a:t>
            </a:r>
            <a:endParaRPr>
              <a:solidFill>
                <a:schemeClr val="dk2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</a:pPr>
            <a:r>
              <a:rPr lang="en">
                <a:solidFill>
                  <a:schemeClr val="dk2"/>
                </a:solidFill>
              </a:rPr>
              <a:t>Test Data: ~2200 images</a:t>
            </a:r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0"/>
          <p:cNvSpPr txBox="1"/>
          <p:nvPr>
            <p:ph idx="1" type="body"/>
          </p:nvPr>
        </p:nvSpPr>
        <p:spPr>
          <a:xfrm>
            <a:off x="628650" y="1367438"/>
            <a:ext cx="7402800" cy="15237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 lnSpcReduction="2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900">
              <a:solidFill>
                <a:schemeClr val="dk2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</a:pPr>
            <a:r>
              <a:rPr lang="en">
                <a:solidFill>
                  <a:schemeClr val="dk2"/>
                </a:solidFill>
              </a:rPr>
              <a:t>Species A non-signal hybrids?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233" name="Google Shape;233;p30"/>
          <p:cNvSpPr txBox="1"/>
          <p:nvPr>
            <p:ph idx="1" type="body"/>
          </p:nvPr>
        </p:nvSpPr>
        <p:spPr>
          <a:xfrm>
            <a:off x="628650" y="1369225"/>
            <a:ext cx="7402800" cy="15237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</a:pPr>
            <a:r>
              <a:rPr lang="en">
                <a:solidFill>
                  <a:schemeClr val="dk2"/>
                </a:solidFill>
              </a:rPr>
              <a:t>Among Species A &amp; B, can your algorithm find…</a:t>
            </a:r>
            <a:endParaRPr>
              <a:solidFill>
                <a:schemeClr val="dk2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</a:pPr>
            <a:r>
              <a:rPr lang="en">
                <a:solidFill>
                  <a:schemeClr val="dk2"/>
                </a:solidFill>
              </a:rPr>
              <a:t>Species A signal hybrids?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234" name="Google Shape;234;p30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1"/>
                </a:solidFill>
              </a:rPr>
              <a:t>The Challenge: Find the Hybrids</a:t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235" name="Google Shape;235;p30"/>
          <p:cNvSpPr txBox="1"/>
          <p:nvPr/>
        </p:nvSpPr>
        <p:spPr>
          <a:xfrm>
            <a:off x="1270000" y="4750750"/>
            <a:ext cx="7950300" cy="27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Images are from Zenodo records </a:t>
            </a:r>
            <a:r>
              <a:rPr lang="en" sz="1000" u="sng">
                <a:solidFill>
                  <a:schemeClr val="accent1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2714333</a:t>
            </a:r>
            <a:r>
              <a:rPr lang="en" sz="1000">
                <a:solidFill>
                  <a:schemeClr val="dk1"/>
                </a:solidFill>
              </a:rPr>
              <a:t>, </a:t>
            </a:r>
            <a:r>
              <a:rPr lang="en" sz="1000" u="sng">
                <a:solidFill>
                  <a:schemeClr val="accent1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3082688</a:t>
            </a:r>
            <a:r>
              <a:rPr lang="en" sz="1000">
                <a:solidFill>
                  <a:schemeClr val="dk1"/>
                </a:solidFill>
              </a:rPr>
              <a:t>, </a:t>
            </a:r>
            <a:r>
              <a:rPr lang="en" sz="1000" u="sng">
                <a:solidFill>
                  <a:schemeClr val="accent1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2677821</a:t>
            </a:r>
            <a:r>
              <a:rPr lang="en" sz="1000">
                <a:solidFill>
                  <a:schemeClr val="dk1"/>
                </a:solidFill>
              </a:rPr>
              <a:t>, </a:t>
            </a:r>
            <a:r>
              <a:rPr lang="en" sz="1000" u="sng">
                <a:solidFill>
                  <a:schemeClr val="accent1"/>
                </a:solid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2686762</a:t>
            </a:r>
            <a:r>
              <a:rPr lang="en" sz="1000">
                <a:solidFill>
                  <a:schemeClr val="dk1"/>
                </a:solidFill>
              </a:rPr>
              <a:t>, and </a:t>
            </a:r>
            <a:r>
              <a:rPr lang="en" sz="1000" u="sng">
                <a:solidFill>
                  <a:schemeClr val="accent1"/>
                </a:solidFill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2549524</a:t>
            </a:r>
            <a:r>
              <a:rPr lang="en" sz="1000">
                <a:solidFill>
                  <a:schemeClr val="dk1"/>
                </a:solidFill>
              </a:rPr>
              <a:t>, and are licensed under </a:t>
            </a:r>
            <a:r>
              <a:rPr lang="en" sz="1000" u="sng">
                <a:solidFill>
                  <a:schemeClr val="accent1"/>
                </a:solidFill>
                <a:highlight>
                  <a:srgbClr val="FFFFFF"/>
                </a:highlight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CC-BY 4.0</a:t>
            </a:r>
            <a:r>
              <a:rPr lang="en" sz="1000">
                <a:solidFill>
                  <a:schemeClr val="dk1"/>
                </a:solidFill>
              </a:rPr>
              <a:t>.</a:t>
            </a:r>
            <a:endParaRPr sz="1000">
              <a:solidFill>
                <a:schemeClr val="dk1"/>
              </a:solidFill>
            </a:endParaRPr>
          </a:p>
        </p:txBody>
      </p:sp>
      <p:pic>
        <p:nvPicPr>
          <p:cNvPr id="236" name="Google Shape;236;p30"/>
          <p:cNvPicPr preferRelativeResize="0"/>
          <p:nvPr/>
        </p:nvPicPr>
        <p:blipFill rotWithShape="1">
          <a:blip r:embed="rId9">
            <a:alphaModFix/>
          </a:blip>
          <a:srcRect b="31681" l="3347" r="67565" t="40151"/>
          <a:stretch/>
        </p:blipFill>
        <p:spPr>
          <a:xfrm>
            <a:off x="177975" y="3045313"/>
            <a:ext cx="1809352" cy="1523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37" name="Google Shape;237;p30"/>
          <p:cNvPicPr preferRelativeResize="0"/>
          <p:nvPr/>
        </p:nvPicPr>
        <p:blipFill rotWithShape="1">
          <a:blip r:embed="rId9">
            <a:alphaModFix/>
          </a:blip>
          <a:srcRect b="33125" l="66692" r="4220" t="40377"/>
          <a:stretch/>
        </p:blipFill>
        <p:spPr>
          <a:xfrm>
            <a:off x="2344525" y="2981850"/>
            <a:ext cx="2003415" cy="1587152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" name="Google Shape;238;p30"/>
          <p:cNvPicPr preferRelativeResize="0"/>
          <p:nvPr/>
        </p:nvPicPr>
        <p:blipFill rotWithShape="1">
          <a:blip r:embed="rId9">
            <a:alphaModFix/>
          </a:blip>
          <a:srcRect b="3481" l="2067" r="67257" t="68351"/>
          <a:stretch/>
        </p:blipFill>
        <p:spPr>
          <a:xfrm>
            <a:off x="6954475" y="2975550"/>
            <a:ext cx="2003425" cy="1599752"/>
          </a:xfrm>
          <a:prstGeom prst="rect">
            <a:avLst/>
          </a:prstGeom>
          <a:noFill/>
          <a:ln>
            <a:noFill/>
          </a:ln>
        </p:spPr>
      </p:pic>
      <p:pic>
        <p:nvPicPr>
          <p:cNvPr id="239" name="Google Shape;239;p30"/>
          <p:cNvPicPr preferRelativeResize="0"/>
          <p:nvPr/>
        </p:nvPicPr>
        <p:blipFill rotWithShape="1">
          <a:blip r:embed="rId9">
            <a:alphaModFix/>
          </a:blip>
          <a:srcRect b="3481" l="66693" r="2631" t="68351"/>
          <a:stretch/>
        </p:blipFill>
        <p:spPr>
          <a:xfrm>
            <a:off x="4698574" y="2912700"/>
            <a:ext cx="2160901" cy="1725473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30"/>
          <p:cNvSpPr txBox="1"/>
          <p:nvPr>
            <p:ph idx="1" type="body"/>
          </p:nvPr>
        </p:nvSpPr>
        <p:spPr>
          <a:xfrm>
            <a:off x="628650" y="2048068"/>
            <a:ext cx="7402800" cy="7125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</a:pPr>
            <a:r>
              <a:rPr lang="en">
                <a:solidFill>
                  <a:schemeClr val="dk2"/>
                </a:solidFill>
              </a:rPr>
              <a:t>Species B hybrids (mimics of Species A signal hybrids)?</a:t>
            </a:r>
            <a:endParaRPr>
              <a:solidFill>
                <a:schemeClr val="dk2"/>
              </a:solidFill>
            </a:endParaRPr>
          </a:p>
        </p:txBody>
      </p:sp>
      <p:pic>
        <p:nvPicPr>
          <p:cNvPr id="241" name="Google Shape;241;p30"/>
          <p:cNvPicPr preferRelativeResize="0"/>
          <p:nvPr/>
        </p:nvPicPr>
        <p:blipFill rotWithShape="1">
          <a:blip r:embed="rId9">
            <a:alphaModFix/>
          </a:blip>
          <a:srcRect b="60989" l="2343" r="66981" t="12514"/>
          <a:stretch/>
        </p:blipFill>
        <p:spPr>
          <a:xfrm>
            <a:off x="7235850" y="130450"/>
            <a:ext cx="1908152" cy="14333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42" name="Google Shape;242;p30"/>
          <p:cNvPicPr preferRelativeResize="0"/>
          <p:nvPr/>
        </p:nvPicPr>
        <p:blipFill rotWithShape="1">
          <a:blip r:embed="rId9">
            <a:alphaModFix/>
          </a:blip>
          <a:srcRect b="60945" l="66692" r="4220" t="12556"/>
          <a:stretch/>
        </p:blipFill>
        <p:spPr>
          <a:xfrm>
            <a:off x="7334637" y="1566775"/>
            <a:ext cx="1809352" cy="14333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3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1"/>
                </a:solidFill>
              </a:rPr>
              <a:t>Our Challenge: Baselines</a:t>
            </a:r>
            <a:endParaRPr>
              <a:solidFill>
                <a:schemeClr val="accent1"/>
              </a:solidFill>
            </a:endParaRPr>
          </a:p>
        </p:txBody>
      </p:sp>
      <p:graphicFrame>
        <p:nvGraphicFramePr>
          <p:cNvPr id="248" name="Google Shape;248;p31"/>
          <p:cNvGraphicFramePr/>
          <p:nvPr/>
        </p:nvGraphicFramePr>
        <p:xfrm>
          <a:off x="395375" y="18650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{011DD7E9-CACD-4E63-BF3E-137105CFF9B9}</a:tableStyleId>
              </a:tblPr>
              <a:tblGrid>
                <a:gridCol w="1680775"/>
                <a:gridCol w="1680775"/>
                <a:gridCol w="1680775"/>
                <a:gridCol w="1680775"/>
                <a:gridCol w="1680775"/>
              </a:tblGrid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2000"/>
                    </a:p>
                  </a:txBody>
                  <a:tcPr marT="91425" marB="91425" marR="91425" marL="91425">
                    <a:lnR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/>
                        <a:t>Species A (overall)</a:t>
                      </a:r>
                      <a:endParaRPr sz="2000"/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B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/>
                        <a:t>Species A (signal)</a:t>
                      </a:r>
                      <a:endParaRPr sz="2000"/>
                    </a:p>
                  </a:txBody>
                  <a:tcPr marT="91425" marB="91425" marR="91425" marL="91425" anchor="ctr">
                    <a:lnB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/>
                        <a:t>Species A (non-signal)</a:t>
                      </a:r>
                      <a:endParaRPr sz="2000"/>
                    </a:p>
                  </a:txBody>
                  <a:tcPr marT="91425" marB="91425" marR="91425" marL="91425" anchor="ctr">
                    <a:lnR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/>
                        <a:t>Species B</a:t>
                      </a:r>
                      <a:endParaRPr sz="2000"/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/>
                        <a:t>(</a:t>
                      </a:r>
                      <a:r>
                        <a:rPr lang="en" sz="2000"/>
                        <a:t>Mimic)</a:t>
                      </a:r>
                      <a:endParaRPr sz="2000"/>
                    </a:p>
                  </a:txBody>
                  <a:tcPr marT="91425" marB="91425" marR="91425" marL="91425" anchor="ctr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/>
                        <a:t>BioCLIP</a:t>
                      </a:r>
                      <a:endParaRPr sz="2000"/>
                    </a:p>
                  </a:txBody>
                  <a:tcPr marT="91425" marB="91425" marR="91425" marL="91425">
                    <a:lnR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/>
                        <a:t>0.</a:t>
                      </a:r>
                      <a:r>
                        <a:rPr lang="en" sz="2000"/>
                        <a:t>92</a:t>
                      </a:r>
                      <a:endParaRPr sz="2000"/>
                    </a:p>
                  </a:txBody>
                  <a:tcPr marT="91425" marB="91425" marR="91425" marL="91425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/>
                        <a:t>0.</a:t>
                      </a:r>
                      <a:r>
                        <a:rPr lang="en" sz="2000"/>
                        <a:t>96</a:t>
                      </a:r>
                      <a:endParaRPr sz="2000"/>
                    </a:p>
                  </a:txBody>
                  <a:tcPr marT="91425" marB="91425" marR="91425" marL="91425"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2000"/>
                        <a:t>0.0</a:t>
                      </a:r>
                      <a:r>
                        <a:rPr b="1" lang="en" sz="2000"/>
                        <a:t>6</a:t>
                      </a:r>
                      <a:endParaRPr b="1" sz="2000"/>
                    </a:p>
                  </a:txBody>
                  <a:tcPr marT="91425" marB="91425" marR="91425" marL="91425">
                    <a:lnR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2000"/>
                        <a:t>0.</a:t>
                      </a:r>
                      <a:r>
                        <a:rPr b="1" lang="en" sz="2000"/>
                        <a:t>73</a:t>
                      </a:r>
                      <a:endParaRPr b="1" sz="2000"/>
                    </a:p>
                  </a:txBody>
                  <a:tcPr marT="91425" marB="91425" marR="91425" marL="91425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/>
                        <a:t>DINOv2</a:t>
                      </a:r>
                      <a:endParaRPr sz="2000"/>
                    </a:p>
                  </a:txBody>
                  <a:tcPr marT="91425" marB="91425" marR="91425" marL="91425">
                    <a:lnR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/>
                        <a:t>0.</a:t>
                      </a:r>
                      <a:r>
                        <a:rPr lang="en" sz="2000"/>
                        <a:t>92</a:t>
                      </a:r>
                      <a:endParaRPr sz="2000"/>
                    </a:p>
                  </a:txBody>
                  <a:tcPr marT="91425" marB="91425" marR="91425" marL="91425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2000"/>
                        <a:t>0.</a:t>
                      </a:r>
                      <a:r>
                        <a:rPr lang="en" sz="2000"/>
                        <a:t>97</a:t>
                      </a:r>
                      <a:endParaRPr sz="2000"/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2000"/>
                        <a:t>0.14</a:t>
                      </a:r>
                      <a:endParaRPr b="1" sz="2000"/>
                    </a:p>
                  </a:txBody>
                  <a:tcPr marT="91425" marB="91425" marR="91425" marL="91425">
                    <a:lnR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2000"/>
                        <a:t>0.</a:t>
                      </a:r>
                      <a:r>
                        <a:rPr b="1" lang="en" sz="2000"/>
                        <a:t>75</a:t>
                      </a:r>
                      <a:endParaRPr b="1" sz="2000"/>
                    </a:p>
                  </a:txBody>
                  <a:tcPr marT="91425" marB="91425" marR="91425" marL="91425">
                    <a:lnL cap="flat" cmpd="sng" w="19050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249" name="Google Shape;249;p31"/>
          <p:cNvSpPr txBox="1"/>
          <p:nvPr/>
        </p:nvSpPr>
        <p:spPr>
          <a:xfrm>
            <a:off x="1098825" y="1268050"/>
            <a:ext cx="7069200" cy="3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dk1"/>
                </a:solidFill>
              </a:rPr>
              <a:t>AUC of </a:t>
            </a:r>
            <a:r>
              <a:rPr lang="en" sz="2100">
                <a:solidFill>
                  <a:schemeClr val="dk1"/>
                </a:solidFill>
              </a:rPr>
              <a:t>Precision-Recall Curve (PRC) - Test</a:t>
            </a:r>
            <a:endParaRPr sz="2100">
              <a:solidFill>
                <a:schemeClr val="dk1"/>
              </a:solidFill>
            </a:endParaRPr>
          </a:p>
        </p:txBody>
      </p:sp>
      <p:sp>
        <p:nvSpPr>
          <p:cNvPr id="250" name="Google Shape;250;p31"/>
          <p:cNvSpPr txBox="1"/>
          <p:nvPr/>
        </p:nvSpPr>
        <p:spPr>
          <a:xfrm>
            <a:off x="3307950" y="4099425"/>
            <a:ext cx="3726900" cy="57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100">
                <a:solidFill>
                  <a:schemeClr val="dk1"/>
                </a:solidFill>
              </a:rPr>
              <a:t>Upper bound: 1.00</a:t>
            </a:r>
            <a:endParaRPr sz="21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32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1"/>
                </a:solidFill>
              </a:rPr>
              <a:t>Our Challenge: Baselines</a:t>
            </a:r>
            <a:endParaRPr>
              <a:solidFill>
                <a:schemeClr val="accent1"/>
              </a:solidFill>
            </a:endParaRPr>
          </a:p>
        </p:txBody>
      </p:sp>
      <p:pic>
        <p:nvPicPr>
          <p:cNvPr id="256" name="Google Shape;256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4800" y="1096873"/>
            <a:ext cx="4377200" cy="3512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7" name="Google Shape;257;p3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40259" y="1096875"/>
            <a:ext cx="4377216" cy="3512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2" name="Google Shape;262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51875" y="0"/>
            <a:ext cx="1102650" cy="1102650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33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1"/>
                </a:solidFill>
              </a:rPr>
              <a:t>Sample Submissions Repository</a:t>
            </a:r>
            <a:endParaRPr>
              <a:solidFill>
                <a:schemeClr val="accent1"/>
              </a:solidFill>
            </a:endParaRPr>
          </a:p>
        </p:txBody>
      </p:sp>
      <p:pic>
        <p:nvPicPr>
          <p:cNvPr id="264" name="Google Shape;264;p33"/>
          <p:cNvPicPr preferRelativeResize="0"/>
          <p:nvPr/>
        </p:nvPicPr>
        <p:blipFill rotWithShape="1">
          <a:blip r:embed="rId4">
            <a:alphaModFix/>
          </a:blip>
          <a:srcRect b="18267" l="0" r="17088" t="0"/>
          <a:stretch/>
        </p:blipFill>
        <p:spPr>
          <a:xfrm>
            <a:off x="1026000" y="1014350"/>
            <a:ext cx="7092001" cy="3873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34"/>
          <p:cNvSpPr txBox="1"/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 you!</a:t>
            </a:r>
            <a:endParaRPr/>
          </a:p>
        </p:txBody>
      </p:sp>
      <p:sp>
        <p:nvSpPr>
          <p:cNvPr id="270" name="Google Shape;270;p34"/>
          <p:cNvSpPr txBox="1"/>
          <p:nvPr>
            <p:ph idx="1" type="subTitle"/>
          </p:nvPr>
        </p:nvSpPr>
        <p:spPr>
          <a:xfrm>
            <a:off x="1143000" y="2701529"/>
            <a:ext cx="6858000" cy="12417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ctr"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Questions?</a:t>
            </a:r>
            <a:endParaRPr/>
          </a:p>
        </p:txBody>
      </p:sp>
      <p:pic>
        <p:nvPicPr>
          <p:cNvPr id="271" name="Google Shape;271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72650" y="0"/>
            <a:ext cx="1071350" cy="107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2" name="Google Shape;272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0"/>
            <a:ext cx="1241700" cy="1241700"/>
          </a:xfrm>
          <a:prstGeom prst="rect">
            <a:avLst/>
          </a:prstGeom>
          <a:noFill/>
          <a:ln>
            <a:noFill/>
          </a:ln>
        </p:spPr>
      </p:pic>
      <p:sp>
        <p:nvSpPr>
          <p:cNvPr id="273" name="Google Shape;273;p34"/>
          <p:cNvSpPr txBox="1"/>
          <p:nvPr/>
        </p:nvSpPr>
        <p:spPr>
          <a:xfrm>
            <a:off x="12250" y="1249125"/>
            <a:ext cx="1241700" cy="5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rgbClr val="F2F2F2"/>
                </a:solidFill>
              </a:rPr>
              <a:t>Join the Challenge!</a:t>
            </a:r>
            <a:endParaRPr sz="1700">
              <a:solidFill>
                <a:srgbClr val="F2F2F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7"/>
          <p:cNvSpPr txBox="1"/>
          <p:nvPr>
            <p:ph type="title"/>
          </p:nvPr>
        </p:nvSpPr>
        <p:spPr>
          <a:xfrm>
            <a:off x="623888" y="1282303"/>
            <a:ext cx="7886700" cy="2139600"/>
          </a:xfrm>
          <a:prstGeom prst="rect">
            <a:avLst/>
          </a:prstGeom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5"/>
                </a:solidFill>
              </a:rPr>
              <a:t>Hybrid Detection</a:t>
            </a:r>
            <a:endParaRPr>
              <a:solidFill>
                <a:schemeClr val="accent5"/>
              </a:solidFill>
            </a:endParaRPr>
          </a:p>
        </p:txBody>
      </p:sp>
      <p:sp>
        <p:nvSpPr>
          <p:cNvPr id="119" name="Google Shape;119;p17"/>
          <p:cNvSpPr txBox="1"/>
          <p:nvPr>
            <p:ph idx="1" type="body"/>
          </p:nvPr>
        </p:nvSpPr>
        <p:spPr>
          <a:xfrm>
            <a:off x="623888" y="3442097"/>
            <a:ext cx="7886700" cy="11250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A brief history</a:t>
            </a:r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8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1"/>
                </a:solidFill>
              </a:rPr>
              <a:t>Hybrid Detection</a:t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125" name="Google Shape;125;p18"/>
          <p:cNvSpPr txBox="1"/>
          <p:nvPr>
            <p:ph idx="1" type="body"/>
          </p:nvPr>
        </p:nvSpPr>
        <p:spPr>
          <a:xfrm>
            <a:off x="628650" y="1369225"/>
            <a:ext cx="6736200" cy="3263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</a:pPr>
            <a:r>
              <a:rPr lang="en">
                <a:solidFill>
                  <a:schemeClr val="dk2"/>
                </a:solidFill>
              </a:rPr>
              <a:t>Researchers have sought a means to detect hybrids since the creation of the field of taxonomy.</a:t>
            </a:r>
            <a:endParaRPr>
              <a:solidFill>
                <a:schemeClr val="dk2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</a:pPr>
            <a:r>
              <a:rPr lang="en">
                <a:solidFill>
                  <a:schemeClr val="dk2"/>
                </a:solidFill>
              </a:rPr>
              <a:t>Detecting hybrids would give taxonomists the ability to determine what constitutes a true </a:t>
            </a:r>
            <a:r>
              <a:rPr i="1" lang="en">
                <a:solidFill>
                  <a:schemeClr val="dk2"/>
                </a:solidFill>
              </a:rPr>
              <a:t>species</a:t>
            </a:r>
            <a:r>
              <a:rPr lang="en">
                <a:solidFill>
                  <a:schemeClr val="dk2"/>
                </a:solidFill>
              </a:rPr>
              <a:t> or </a:t>
            </a:r>
            <a:r>
              <a:rPr i="1" lang="en">
                <a:solidFill>
                  <a:schemeClr val="dk2"/>
                </a:solidFill>
              </a:rPr>
              <a:t>subspecies.</a:t>
            </a:r>
            <a:endParaRPr i="1">
              <a:solidFill>
                <a:schemeClr val="dk2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</a:pPr>
            <a:r>
              <a:rPr lang="en">
                <a:solidFill>
                  <a:schemeClr val="dk2"/>
                </a:solidFill>
              </a:rPr>
              <a:t>The </a:t>
            </a:r>
            <a:r>
              <a:rPr lang="en">
                <a:solidFill>
                  <a:schemeClr val="dk2"/>
                </a:solidFill>
              </a:rPr>
              <a:t>question is </a:t>
            </a:r>
            <a:r>
              <a:rPr b="1" i="1" lang="en">
                <a:solidFill>
                  <a:schemeClr val="dk2"/>
                </a:solidFill>
              </a:rPr>
              <a:t>how</a:t>
            </a:r>
            <a:r>
              <a:rPr i="1" lang="en">
                <a:solidFill>
                  <a:schemeClr val="dk2"/>
                </a:solidFill>
              </a:rPr>
              <a:t>?</a:t>
            </a:r>
            <a:endParaRPr>
              <a:solidFill>
                <a:schemeClr val="dk2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</a:pPr>
            <a:r>
              <a:rPr i="1" lang="en">
                <a:solidFill>
                  <a:schemeClr val="dk2"/>
                </a:solidFill>
              </a:rPr>
              <a:t>How</a:t>
            </a:r>
            <a:r>
              <a:rPr lang="en">
                <a:solidFill>
                  <a:schemeClr val="dk2"/>
                </a:solidFill>
              </a:rPr>
              <a:t> do we recognize a hybrid?</a:t>
            </a:r>
            <a:endParaRPr>
              <a:solidFill>
                <a:schemeClr val="dk2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</a:pPr>
            <a:r>
              <a:rPr lang="en">
                <a:solidFill>
                  <a:schemeClr val="dk2"/>
                </a:solidFill>
              </a:rPr>
              <a:t>What does a hybrid look like?</a:t>
            </a:r>
            <a:endParaRPr>
              <a:solidFill>
                <a:schemeClr val="dk2"/>
              </a:solidFill>
            </a:endParaRPr>
          </a:p>
        </p:txBody>
      </p:sp>
      <p:pic>
        <p:nvPicPr>
          <p:cNvPr id="126" name="Google Shape;126;p18"/>
          <p:cNvPicPr preferRelativeResize="0"/>
          <p:nvPr/>
        </p:nvPicPr>
        <p:blipFill rotWithShape="1">
          <a:blip r:embed="rId3">
            <a:alphaModFix/>
          </a:blip>
          <a:srcRect b="0" l="71172" r="0" t="27776"/>
          <a:stretch/>
        </p:blipFill>
        <p:spPr>
          <a:xfrm>
            <a:off x="6453801" y="3"/>
            <a:ext cx="2614000" cy="2637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9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1"/>
                </a:solidFill>
              </a:rPr>
              <a:t>Hybrid Detection: History</a:t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132" name="Google Shape;132;p19"/>
          <p:cNvSpPr txBox="1"/>
          <p:nvPr>
            <p:ph idx="1" type="body"/>
          </p:nvPr>
        </p:nvSpPr>
        <p:spPr>
          <a:xfrm>
            <a:off x="628650" y="1369225"/>
            <a:ext cx="6736200" cy="3263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</a:pPr>
            <a:r>
              <a:rPr lang="en">
                <a:solidFill>
                  <a:schemeClr val="dk2"/>
                </a:solidFill>
              </a:rPr>
              <a:t>Darwin first posed this question of “</a:t>
            </a:r>
            <a:r>
              <a:rPr lang="en">
                <a:solidFill>
                  <a:schemeClr val="dk2"/>
                </a:solidFill>
              </a:rPr>
              <a:t>What does a hybrid look like?”</a:t>
            </a:r>
            <a:endParaRPr>
              <a:solidFill>
                <a:schemeClr val="dk2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</a:pPr>
            <a:r>
              <a:rPr lang="en">
                <a:solidFill>
                  <a:schemeClr val="dk2"/>
                </a:solidFill>
              </a:rPr>
              <a:t>Mendel answered with his pea plant experiment.</a:t>
            </a:r>
            <a:endParaRPr>
              <a:solidFill>
                <a:schemeClr val="dk2"/>
              </a:solidFill>
            </a:endParaRPr>
          </a:p>
        </p:txBody>
      </p:sp>
      <p:pic>
        <p:nvPicPr>
          <p:cNvPr id="133" name="Google Shape;133;p19"/>
          <p:cNvPicPr preferRelativeResize="0"/>
          <p:nvPr/>
        </p:nvPicPr>
        <p:blipFill rotWithShape="1">
          <a:blip r:embed="rId3">
            <a:alphaModFix/>
          </a:blip>
          <a:srcRect b="8289" l="4395" r="59514" t="46510"/>
          <a:stretch/>
        </p:blipFill>
        <p:spPr>
          <a:xfrm>
            <a:off x="6113800" y="2783950"/>
            <a:ext cx="2773001" cy="1848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0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1"/>
                </a:solidFill>
              </a:rPr>
              <a:t>Hybrid Detection: History</a:t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139" name="Google Shape;139;p20"/>
          <p:cNvSpPr txBox="1"/>
          <p:nvPr>
            <p:ph idx="1" type="body"/>
          </p:nvPr>
        </p:nvSpPr>
        <p:spPr>
          <a:xfrm>
            <a:off x="628650" y="1369225"/>
            <a:ext cx="4320900" cy="17616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2200" u="sng">
                <a:solidFill>
                  <a:schemeClr val="dk2"/>
                </a:solidFill>
              </a:rPr>
              <a:t>Mendel’s </a:t>
            </a:r>
            <a:r>
              <a:rPr i="1" lang="en" sz="2200" u="sng">
                <a:solidFill>
                  <a:schemeClr val="dk2"/>
                </a:solidFill>
              </a:rPr>
              <a:t>Hypothesis</a:t>
            </a:r>
            <a:r>
              <a:rPr lang="en" sz="2200" u="sng">
                <a:solidFill>
                  <a:schemeClr val="dk2"/>
                </a:solidFill>
              </a:rPr>
              <a:t>: </a:t>
            </a:r>
            <a:endParaRPr sz="2200" u="sng">
              <a:solidFill>
                <a:schemeClr val="dk2"/>
              </a:solidFill>
            </a:endParaRPr>
          </a:p>
          <a:p>
            <a:pPr indent="45720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Blending Inheritance</a:t>
            </a:r>
            <a:endParaRPr>
              <a:solidFill>
                <a:schemeClr val="dk2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</a:pPr>
            <a:r>
              <a:rPr lang="en">
                <a:solidFill>
                  <a:schemeClr val="dk2"/>
                </a:solidFill>
              </a:rPr>
              <a:t>Inheritance of traits is </a:t>
            </a:r>
            <a:r>
              <a:rPr b="1" i="1" lang="en">
                <a:solidFill>
                  <a:schemeClr val="dk2"/>
                </a:solidFill>
              </a:rPr>
              <a:t>continuous</a:t>
            </a:r>
            <a:r>
              <a:rPr i="1" lang="en">
                <a:solidFill>
                  <a:schemeClr val="dk2"/>
                </a:solidFill>
              </a:rPr>
              <a:t>.</a:t>
            </a:r>
            <a:endParaRPr i="1">
              <a:solidFill>
                <a:schemeClr val="dk2"/>
              </a:solidFill>
            </a:endParaRPr>
          </a:p>
        </p:txBody>
      </p:sp>
      <p:sp>
        <p:nvSpPr>
          <p:cNvPr id="140" name="Google Shape;140;p20"/>
          <p:cNvSpPr txBox="1"/>
          <p:nvPr>
            <p:ph idx="1" type="body"/>
          </p:nvPr>
        </p:nvSpPr>
        <p:spPr>
          <a:xfrm>
            <a:off x="628650" y="3104425"/>
            <a:ext cx="4320900" cy="12372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2200" u="sng">
                <a:solidFill>
                  <a:schemeClr val="dk2"/>
                </a:solidFill>
              </a:rPr>
              <a:t>Mendel’s </a:t>
            </a:r>
            <a:r>
              <a:rPr i="1" lang="en" sz="2200" u="sng">
                <a:solidFill>
                  <a:schemeClr val="dk2"/>
                </a:solidFill>
              </a:rPr>
              <a:t>Results</a:t>
            </a:r>
            <a:r>
              <a:rPr lang="en" sz="2200" u="sng">
                <a:solidFill>
                  <a:schemeClr val="dk2"/>
                </a:solidFill>
              </a:rPr>
              <a:t>: </a:t>
            </a:r>
            <a:endParaRPr sz="2200" u="sng">
              <a:solidFill>
                <a:schemeClr val="dk2"/>
              </a:solidFill>
            </a:endParaRPr>
          </a:p>
          <a:p>
            <a:pPr indent="457200" lvl="0" marL="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Inheritance is often </a:t>
            </a:r>
            <a:r>
              <a:rPr b="1" i="1" lang="en">
                <a:solidFill>
                  <a:schemeClr val="dk2"/>
                </a:solidFill>
              </a:rPr>
              <a:t>discrete</a:t>
            </a:r>
            <a:r>
              <a:rPr i="1" lang="en">
                <a:solidFill>
                  <a:schemeClr val="dk2"/>
                </a:solidFill>
              </a:rPr>
              <a:t>.</a:t>
            </a:r>
            <a:endParaRPr i="1">
              <a:solidFill>
                <a:schemeClr val="dk2"/>
              </a:solidFill>
            </a:endParaRPr>
          </a:p>
        </p:txBody>
      </p:sp>
      <p:pic>
        <p:nvPicPr>
          <p:cNvPr id="141" name="Google Shape;141;p20"/>
          <p:cNvPicPr preferRelativeResize="0"/>
          <p:nvPr/>
        </p:nvPicPr>
        <p:blipFill rotWithShape="1">
          <a:blip r:embed="rId3">
            <a:alphaModFix/>
          </a:blip>
          <a:srcRect b="0" l="45684" r="28526" t="13748"/>
          <a:stretch/>
        </p:blipFill>
        <p:spPr>
          <a:xfrm>
            <a:off x="4875200" y="1369225"/>
            <a:ext cx="2042475" cy="3484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20"/>
          <p:cNvPicPr preferRelativeResize="0"/>
          <p:nvPr/>
        </p:nvPicPr>
        <p:blipFill rotWithShape="1">
          <a:blip r:embed="rId3">
            <a:alphaModFix/>
          </a:blip>
          <a:srcRect b="0" l="71097" r="3112" t="11245"/>
          <a:stretch/>
        </p:blipFill>
        <p:spPr>
          <a:xfrm>
            <a:off x="7101525" y="1268038"/>
            <a:ext cx="2042475" cy="3585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1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1"/>
                </a:solidFill>
              </a:rPr>
              <a:t>Hybrid Detection: Butterflies</a:t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148" name="Google Shape;148;p21"/>
          <p:cNvSpPr txBox="1"/>
          <p:nvPr>
            <p:ph idx="1" type="body"/>
          </p:nvPr>
        </p:nvSpPr>
        <p:spPr>
          <a:xfrm>
            <a:off x="628650" y="1369225"/>
            <a:ext cx="4097400" cy="5688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</a:pPr>
            <a:r>
              <a:rPr lang="en">
                <a:solidFill>
                  <a:schemeClr val="dk2"/>
                </a:solidFill>
              </a:rPr>
              <a:t>Consider these two species: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149" name="Google Shape;149;p21"/>
          <p:cNvSpPr txBox="1"/>
          <p:nvPr>
            <p:ph idx="1" type="body"/>
          </p:nvPr>
        </p:nvSpPr>
        <p:spPr>
          <a:xfrm>
            <a:off x="645200" y="1805350"/>
            <a:ext cx="4097400" cy="7665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</a:pPr>
            <a:r>
              <a:rPr lang="en">
                <a:solidFill>
                  <a:schemeClr val="dk2"/>
                </a:solidFill>
              </a:rPr>
              <a:t>H</a:t>
            </a:r>
            <a:r>
              <a:rPr lang="en">
                <a:solidFill>
                  <a:schemeClr val="dk2"/>
                </a:solidFill>
              </a:rPr>
              <a:t>ybridization may lead to a variety of resulting patterns.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150" name="Google Shape;150;p21"/>
          <p:cNvSpPr txBox="1"/>
          <p:nvPr>
            <p:ph idx="1" type="body"/>
          </p:nvPr>
        </p:nvSpPr>
        <p:spPr>
          <a:xfrm>
            <a:off x="645200" y="2571750"/>
            <a:ext cx="5653200" cy="22878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 fontScale="92500"/>
          </a:bodyPr>
          <a:lstStyle/>
          <a:p>
            <a:pPr indent="-310832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ct val="66666"/>
              <a:buChar char="•"/>
            </a:pPr>
            <a:r>
              <a:rPr lang="en">
                <a:solidFill>
                  <a:schemeClr val="dk2"/>
                </a:solidFill>
              </a:rPr>
              <a:t>There are several [dominant] genes that control color pattern on wings.</a:t>
            </a:r>
            <a:endParaRPr>
              <a:solidFill>
                <a:schemeClr val="dk2"/>
              </a:solidFill>
            </a:endParaRPr>
          </a:p>
          <a:p>
            <a:pPr indent="-310832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77777"/>
              <a:buChar char="•"/>
            </a:pPr>
            <a:r>
              <a:rPr lang="en">
                <a:solidFill>
                  <a:schemeClr val="dk2"/>
                </a:solidFill>
              </a:rPr>
              <a:t>Ex: red on hindwings is a dominant trait.</a:t>
            </a:r>
            <a:endParaRPr>
              <a:solidFill>
                <a:schemeClr val="dk2"/>
              </a:solidFill>
            </a:endParaRPr>
          </a:p>
          <a:p>
            <a:pPr indent="-310832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66666"/>
              <a:buChar char="•"/>
            </a:pPr>
            <a:r>
              <a:rPr lang="en">
                <a:solidFill>
                  <a:schemeClr val="dk2"/>
                </a:solidFill>
              </a:rPr>
              <a:t>Dominance: hybrids may look like one parent.</a:t>
            </a:r>
            <a:endParaRPr>
              <a:solidFill>
                <a:schemeClr val="dk2"/>
              </a:solidFill>
            </a:endParaRPr>
          </a:p>
          <a:p>
            <a:pPr indent="-310832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66666"/>
              <a:buChar char="•"/>
            </a:pPr>
            <a:r>
              <a:rPr lang="en">
                <a:solidFill>
                  <a:schemeClr val="dk2"/>
                </a:solidFill>
              </a:rPr>
              <a:t>In practice, identifying hybrids requires knowledge of their parent species/subspecies.</a:t>
            </a:r>
            <a:endParaRPr>
              <a:solidFill>
                <a:schemeClr val="dk2"/>
              </a:solidFill>
            </a:endParaRPr>
          </a:p>
        </p:txBody>
      </p:sp>
      <p:pic>
        <p:nvPicPr>
          <p:cNvPr id="151" name="Google Shape;15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98300" y="2627525"/>
            <a:ext cx="1829144" cy="223217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2" name="Google Shape;152;p21"/>
          <p:cNvGrpSpPr/>
          <p:nvPr/>
        </p:nvGrpSpPr>
        <p:grpSpPr>
          <a:xfrm>
            <a:off x="5015825" y="1013225"/>
            <a:ext cx="2320949" cy="1558750"/>
            <a:chOff x="5015825" y="1013225"/>
            <a:chExt cx="2320949" cy="1558750"/>
          </a:xfrm>
        </p:grpSpPr>
        <p:pic>
          <p:nvPicPr>
            <p:cNvPr id="153" name="Google Shape;153;p21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5015825" y="1013225"/>
              <a:ext cx="2320949" cy="155862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54" name="Google Shape;154;p21"/>
            <p:cNvSpPr txBox="1"/>
            <p:nvPr/>
          </p:nvSpPr>
          <p:spPr>
            <a:xfrm>
              <a:off x="5044175" y="2352675"/>
              <a:ext cx="2034000" cy="21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0" spcFirstLastPara="1" rIns="0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>
                  <a:solidFill>
                    <a:schemeClr val="dk1"/>
                  </a:solidFill>
                </a:rPr>
                <a:t>Peter Prokosc</a:t>
              </a:r>
              <a:r>
                <a:rPr lang="en" sz="700">
                  <a:solidFill>
                    <a:schemeClr val="dk1"/>
                  </a:solidFill>
                </a:rPr>
                <a:t>h</a:t>
              </a:r>
              <a:r>
                <a:rPr lang="en" sz="700">
                  <a:solidFill>
                    <a:schemeClr val="dk1"/>
                  </a:solidFill>
                </a:rPr>
                <a:t> </a:t>
              </a:r>
              <a:r>
                <a:rPr lang="en" sz="700" u="sng">
                  <a:solidFill>
                    <a:schemeClr val="dk1"/>
                  </a:solidFill>
                  <a:hlinkClick r:id="rId5">
                    <a:extLst>
                      <a:ext uri="{A12FA001-AC4F-418D-AE19-62706E023703}">
                        <ahyp:hlinkClr val="tx"/>
                      </a:ext>
                    </a:extLst>
                  </a:hlinkClick>
                </a:rPr>
                <a:t>https://www.grida.no/resources/1906</a:t>
              </a:r>
              <a:endParaRPr sz="700">
                <a:solidFill>
                  <a:schemeClr val="dk1"/>
                </a:solidFill>
              </a:endParaRPr>
            </a:p>
          </p:txBody>
        </p:sp>
      </p:grpSp>
      <p:pic>
        <p:nvPicPr>
          <p:cNvPr id="155" name="Google Shape;155;p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106413" y="1013225"/>
            <a:ext cx="1961388" cy="15586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2"/>
          <p:cNvSpPr txBox="1"/>
          <p:nvPr>
            <p:ph type="title"/>
          </p:nvPr>
        </p:nvSpPr>
        <p:spPr>
          <a:xfrm>
            <a:off x="623888" y="1282303"/>
            <a:ext cx="7886700" cy="2139600"/>
          </a:xfrm>
          <a:prstGeom prst="rect">
            <a:avLst/>
          </a:prstGeom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5"/>
                </a:solidFill>
              </a:rPr>
              <a:t>Anomaly</a:t>
            </a:r>
            <a:r>
              <a:rPr lang="en">
                <a:solidFill>
                  <a:schemeClr val="accent5"/>
                </a:solidFill>
              </a:rPr>
              <a:t> Detection</a:t>
            </a:r>
            <a:endParaRPr>
              <a:solidFill>
                <a:schemeClr val="accent5"/>
              </a:solidFill>
            </a:endParaRPr>
          </a:p>
        </p:txBody>
      </p:sp>
      <p:sp>
        <p:nvSpPr>
          <p:cNvPr id="161" name="Google Shape;161;p22"/>
          <p:cNvSpPr txBox="1"/>
          <p:nvPr>
            <p:ph idx="1" type="body"/>
          </p:nvPr>
        </p:nvSpPr>
        <p:spPr>
          <a:xfrm>
            <a:off x="623888" y="3442097"/>
            <a:ext cx="7886700" cy="11250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A brief history</a:t>
            </a:r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3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1"/>
                </a:solidFill>
              </a:rPr>
              <a:t>Anomaly Detection: History</a:t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167" name="Google Shape;167;p23"/>
          <p:cNvSpPr txBox="1"/>
          <p:nvPr>
            <p:ph idx="1" type="body"/>
          </p:nvPr>
        </p:nvSpPr>
        <p:spPr>
          <a:xfrm>
            <a:off x="628650" y="1140625"/>
            <a:ext cx="4485000" cy="3263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 fontScale="92500" lnSpcReduction="10000"/>
          </a:bodyPr>
          <a:lstStyle/>
          <a:p>
            <a:pPr indent="-310832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ct val="66666"/>
              <a:buChar char="•"/>
            </a:pPr>
            <a:r>
              <a:rPr lang="en">
                <a:solidFill>
                  <a:schemeClr val="dk2"/>
                </a:solidFill>
              </a:rPr>
              <a:t>Early topics include banking.</a:t>
            </a:r>
            <a:endParaRPr>
              <a:solidFill>
                <a:schemeClr val="dk2"/>
              </a:solidFill>
            </a:endParaRPr>
          </a:p>
          <a:p>
            <a:pPr indent="-310832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77777"/>
              <a:buChar char="•"/>
            </a:pPr>
            <a:r>
              <a:rPr lang="en">
                <a:solidFill>
                  <a:schemeClr val="dk2"/>
                </a:solidFill>
              </a:rPr>
              <a:t>Detecting </a:t>
            </a:r>
            <a:r>
              <a:rPr lang="en">
                <a:solidFill>
                  <a:schemeClr val="dk2"/>
                </a:solidFill>
              </a:rPr>
              <a:t>fraudulent</a:t>
            </a:r>
            <a:r>
              <a:rPr lang="en">
                <a:solidFill>
                  <a:schemeClr val="dk2"/>
                </a:solidFill>
              </a:rPr>
              <a:t> or irregular spending or requests.</a:t>
            </a:r>
            <a:endParaRPr>
              <a:solidFill>
                <a:schemeClr val="dk2"/>
              </a:solidFill>
            </a:endParaRPr>
          </a:p>
          <a:p>
            <a:pPr indent="-310832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66666"/>
              <a:buChar char="•"/>
            </a:pPr>
            <a:r>
              <a:rPr lang="en">
                <a:solidFill>
                  <a:schemeClr val="dk2"/>
                </a:solidFill>
              </a:rPr>
              <a:t>In Machine Learning (ML), questions on classification:</a:t>
            </a:r>
            <a:endParaRPr>
              <a:solidFill>
                <a:schemeClr val="dk2"/>
              </a:solidFill>
            </a:endParaRPr>
          </a:p>
          <a:p>
            <a:pPr indent="-310832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77777"/>
              <a:buChar char="•"/>
            </a:pPr>
            <a:r>
              <a:rPr lang="en">
                <a:solidFill>
                  <a:schemeClr val="dk2"/>
                </a:solidFill>
              </a:rPr>
              <a:t>Is the object a new one that the classifier has not seen?</a:t>
            </a:r>
            <a:endParaRPr>
              <a:solidFill>
                <a:schemeClr val="dk2"/>
              </a:solidFill>
            </a:endParaRPr>
          </a:p>
          <a:p>
            <a:pPr indent="-310832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66666"/>
              <a:buChar char="•"/>
            </a:pPr>
            <a:r>
              <a:rPr lang="en">
                <a:solidFill>
                  <a:schemeClr val="dk2"/>
                </a:solidFill>
              </a:rPr>
              <a:t>In Computer Vision (CV)</a:t>
            </a:r>
            <a:r>
              <a:rPr lang="en">
                <a:solidFill>
                  <a:schemeClr val="dk2"/>
                </a:solidFill>
              </a:rPr>
              <a:t>, questions </a:t>
            </a:r>
            <a:r>
              <a:rPr lang="en">
                <a:solidFill>
                  <a:schemeClr val="dk2"/>
                </a:solidFill>
              </a:rPr>
              <a:t>for autonomous vehicles</a:t>
            </a:r>
            <a:r>
              <a:rPr lang="en">
                <a:solidFill>
                  <a:schemeClr val="dk2"/>
                </a:solidFill>
              </a:rPr>
              <a:t>:</a:t>
            </a:r>
            <a:endParaRPr>
              <a:solidFill>
                <a:schemeClr val="dk2"/>
              </a:solidFill>
            </a:endParaRPr>
          </a:p>
          <a:p>
            <a:pPr indent="-310832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77777"/>
              <a:buChar char="•"/>
            </a:pPr>
            <a:r>
              <a:rPr lang="en">
                <a:solidFill>
                  <a:schemeClr val="dk2"/>
                </a:solidFill>
              </a:rPr>
              <a:t>Is that a </a:t>
            </a:r>
            <a:r>
              <a:rPr lang="en">
                <a:solidFill>
                  <a:schemeClr val="dk2"/>
                </a:solidFill>
              </a:rPr>
              <a:t>pedestrian</a:t>
            </a:r>
            <a:r>
              <a:rPr lang="en">
                <a:solidFill>
                  <a:schemeClr val="dk2"/>
                </a:solidFill>
              </a:rPr>
              <a:t> or a deer that just ran into the road?</a:t>
            </a:r>
            <a:endParaRPr>
              <a:solidFill>
                <a:schemeClr val="dk2"/>
              </a:solidFill>
            </a:endParaRPr>
          </a:p>
        </p:txBody>
      </p:sp>
      <p:pic>
        <p:nvPicPr>
          <p:cNvPr id="168" name="Google Shape;168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51150" y="1598756"/>
            <a:ext cx="3366572" cy="2322300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23"/>
          <p:cNvSpPr txBox="1"/>
          <p:nvPr/>
        </p:nvSpPr>
        <p:spPr>
          <a:xfrm>
            <a:off x="1134225" y="4632625"/>
            <a:ext cx="8009700" cy="40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Figure: Xuefeng Du, Xin Wang, Gabriel Gozum, and Yixuan Li. "Unknown-aware object detection: Learning what you don't know from videos in the wild." </a:t>
            </a:r>
            <a:r>
              <a:rPr i="1" lang="en" sz="105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In Proceedings of the IEEE/CVF Conference on Computer Vision and Pattern Recognition</a:t>
            </a:r>
            <a:r>
              <a:rPr lang="en" sz="105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, pp. 13678-13688. 2022.</a:t>
            </a:r>
            <a:endParaRPr sz="2100">
              <a:solidFill>
                <a:schemeClr val="lt2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2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1"/>
                </a:solidFill>
              </a:rPr>
              <a:t>Anomaly Detection: History</a:t>
            </a:r>
            <a:endParaRPr>
              <a:solidFill>
                <a:schemeClr val="accent1"/>
              </a:solidFill>
            </a:endParaRPr>
          </a:p>
        </p:txBody>
      </p:sp>
      <p:sp>
        <p:nvSpPr>
          <p:cNvPr id="175" name="Google Shape;175;p24"/>
          <p:cNvSpPr txBox="1"/>
          <p:nvPr>
            <p:ph idx="1" type="body"/>
          </p:nvPr>
        </p:nvSpPr>
        <p:spPr>
          <a:xfrm>
            <a:off x="628650" y="1064425"/>
            <a:ext cx="7828800" cy="1682400"/>
          </a:xfrm>
          <a:prstGeom prst="rect">
            <a:avLst/>
          </a:prstGeom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-317500" lvl="0" marL="457200" rtl="0" algn="l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</a:pPr>
            <a:r>
              <a:rPr lang="en">
                <a:solidFill>
                  <a:schemeClr val="dk2"/>
                </a:solidFill>
              </a:rPr>
              <a:t>In Biology, questions on:</a:t>
            </a:r>
            <a:endParaRPr>
              <a:solidFill>
                <a:schemeClr val="dk2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</a:pPr>
            <a:r>
              <a:rPr lang="en">
                <a:solidFill>
                  <a:schemeClr val="dk2"/>
                </a:solidFill>
              </a:rPr>
              <a:t>Gene function identification [1] </a:t>
            </a:r>
            <a:endParaRPr>
              <a:solidFill>
                <a:schemeClr val="dk2"/>
              </a:solidFill>
            </a:endParaRPr>
          </a:p>
          <a:p>
            <a:pPr indent="-3175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</a:pPr>
            <a:r>
              <a:rPr lang="en">
                <a:solidFill>
                  <a:schemeClr val="dk2"/>
                </a:solidFill>
              </a:rPr>
              <a:t>What phenotype anomaly resulted from a gene knockout?</a:t>
            </a:r>
            <a:endParaRPr>
              <a:solidFill>
                <a:schemeClr val="dk2"/>
              </a:solidFill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</a:pPr>
            <a:r>
              <a:rPr lang="en">
                <a:solidFill>
                  <a:schemeClr val="dk2"/>
                </a:solidFill>
              </a:rPr>
              <a:t>Ecosystem health monitoring [2] </a:t>
            </a:r>
            <a:endParaRPr>
              <a:solidFill>
                <a:schemeClr val="dk2"/>
              </a:solidFill>
            </a:endParaRPr>
          </a:p>
          <a:p>
            <a:pPr indent="-31750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•"/>
            </a:pPr>
            <a:r>
              <a:rPr lang="en">
                <a:solidFill>
                  <a:schemeClr val="dk2"/>
                </a:solidFill>
              </a:rPr>
              <a:t>Tracking plankton population.</a:t>
            </a:r>
            <a:endParaRPr>
              <a:solidFill>
                <a:schemeClr val="dk2"/>
              </a:solidFill>
            </a:endParaRPr>
          </a:p>
        </p:txBody>
      </p:sp>
      <p:pic>
        <p:nvPicPr>
          <p:cNvPr id="176" name="Google Shape;176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6625" y="2670475"/>
            <a:ext cx="1905000" cy="1581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03775" y="3051475"/>
            <a:ext cx="895350" cy="819150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24"/>
          <p:cNvSpPr/>
          <p:nvPr/>
        </p:nvSpPr>
        <p:spPr>
          <a:xfrm>
            <a:off x="4241275" y="2776900"/>
            <a:ext cx="1964700" cy="1368300"/>
          </a:xfrm>
          <a:prstGeom prst="diamond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Anomaly?</a:t>
            </a:r>
            <a:endParaRPr/>
          </a:p>
        </p:txBody>
      </p:sp>
      <p:cxnSp>
        <p:nvCxnSpPr>
          <p:cNvPr id="179" name="Google Shape;179;p24"/>
          <p:cNvCxnSpPr>
            <a:stCxn id="178" idx="3"/>
          </p:cNvCxnSpPr>
          <p:nvPr/>
        </p:nvCxnSpPr>
        <p:spPr>
          <a:xfrm flipH="1" rot="10800000">
            <a:off x="6205975" y="2915050"/>
            <a:ext cx="603900" cy="546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80" name="Google Shape;180;p24"/>
          <p:cNvSpPr/>
          <p:nvPr/>
        </p:nvSpPr>
        <p:spPr>
          <a:xfrm>
            <a:off x="6758550" y="2452050"/>
            <a:ext cx="1213800" cy="4629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Expert evaluation</a:t>
            </a:r>
            <a:endParaRPr/>
          </a:p>
        </p:txBody>
      </p:sp>
      <p:sp>
        <p:nvSpPr>
          <p:cNvPr id="181" name="Google Shape;181;p24"/>
          <p:cNvSpPr/>
          <p:nvPr/>
        </p:nvSpPr>
        <p:spPr>
          <a:xfrm>
            <a:off x="6758550" y="3870625"/>
            <a:ext cx="1213800" cy="4629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Population Count</a:t>
            </a:r>
            <a:endParaRPr/>
          </a:p>
        </p:txBody>
      </p:sp>
      <p:cxnSp>
        <p:nvCxnSpPr>
          <p:cNvPr id="182" name="Google Shape;182;p24"/>
          <p:cNvCxnSpPr>
            <a:stCxn id="178" idx="3"/>
            <a:endCxn id="181" idx="1"/>
          </p:cNvCxnSpPr>
          <p:nvPr/>
        </p:nvCxnSpPr>
        <p:spPr>
          <a:xfrm>
            <a:off x="6205975" y="3461050"/>
            <a:ext cx="552600" cy="641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83" name="Google Shape;183;p24"/>
          <p:cNvCxnSpPr>
            <a:stCxn id="176" idx="3"/>
            <a:endCxn id="177" idx="1"/>
          </p:cNvCxnSpPr>
          <p:nvPr/>
        </p:nvCxnSpPr>
        <p:spPr>
          <a:xfrm>
            <a:off x="2261625" y="3461050"/>
            <a:ext cx="5421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84" name="Google Shape;184;p24"/>
          <p:cNvCxnSpPr>
            <a:stCxn id="177" idx="3"/>
            <a:endCxn id="178" idx="1"/>
          </p:cNvCxnSpPr>
          <p:nvPr/>
        </p:nvCxnSpPr>
        <p:spPr>
          <a:xfrm>
            <a:off x="3699125" y="3461050"/>
            <a:ext cx="5421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85" name="Google Shape;185;p24"/>
          <p:cNvSpPr txBox="1"/>
          <p:nvPr/>
        </p:nvSpPr>
        <p:spPr>
          <a:xfrm>
            <a:off x="6017875" y="2853100"/>
            <a:ext cx="689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Yes</a:t>
            </a:r>
            <a:endParaRPr sz="1600">
              <a:solidFill>
                <a:schemeClr val="dk1"/>
              </a:solidFill>
            </a:endParaRPr>
          </a:p>
        </p:txBody>
      </p:sp>
      <p:sp>
        <p:nvSpPr>
          <p:cNvPr id="186" name="Google Shape;186;p24"/>
          <p:cNvSpPr txBox="1"/>
          <p:nvPr/>
        </p:nvSpPr>
        <p:spPr>
          <a:xfrm>
            <a:off x="6017875" y="3671050"/>
            <a:ext cx="6891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dk1"/>
                </a:solidFill>
              </a:rPr>
              <a:t>No</a:t>
            </a:r>
            <a:endParaRPr sz="1600">
              <a:solidFill>
                <a:schemeClr val="dk1"/>
              </a:solidFill>
            </a:endParaRPr>
          </a:p>
        </p:txBody>
      </p:sp>
      <p:sp>
        <p:nvSpPr>
          <p:cNvPr id="187" name="Google Shape;187;p24"/>
          <p:cNvSpPr txBox="1"/>
          <p:nvPr/>
        </p:nvSpPr>
        <p:spPr>
          <a:xfrm>
            <a:off x="1037400" y="4251475"/>
            <a:ext cx="8106600" cy="90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9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[1] Ito, E. et al. (2022). Phenotype Anomaly Detection for Biological Dynamics Data Using a Deep Generative Model. In: Pimenidis, E., Angelov, P., Jayne, C., Papaleonidas, A., Aydin, M. (eds) Artificial Neural Networks and Machine Learning – ICANN 2022. ICANN 2022. Lecture Notes in Computer Science, vol 13530. Springer, Cham. https://doi.org/10.1007/978-3-031-15931-2_36</a:t>
            </a:r>
            <a:endParaRPr sz="9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[2] Pastore, V.P., Zimmerman, T.G., Biswas, S.K. et al. Annotation-free learning of plankton for classification and anomaly detection. Sci Rep 10, 12142 (2020). https://doi.org/10.1038/s41598-020-68662-3</a:t>
            </a:r>
            <a:endParaRPr sz="90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Custom 2">
      <a:dk1>
        <a:srgbClr val="000000"/>
      </a:dk1>
      <a:lt1>
        <a:srgbClr val="FFFFFF"/>
      </a:lt1>
      <a:dk2>
        <a:srgbClr val="3C3C3C"/>
      </a:dk2>
      <a:lt2>
        <a:srgbClr val="666666"/>
      </a:lt2>
      <a:accent1>
        <a:srgbClr val="26686D"/>
      </a:accent1>
      <a:accent2>
        <a:srgbClr val="689699"/>
      </a:accent2>
      <a:accent3>
        <a:srgbClr val="A8C3C5"/>
      </a:accent3>
      <a:accent4>
        <a:srgbClr val="EAF0F1"/>
      </a:accent4>
      <a:accent5>
        <a:srgbClr val="909738"/>
      </a:accent5>
      <a:accent6>
        <a:srgbClr val="839EC1"/>
      </a:accent6>
      <a:hlink>
        <a:srgbClr val="960000"/>
      </a:hlink>
      <a:folHlink>
        <a:srgbClr val="6666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