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2" r:id="rId2"/>
    <p:sldId id="348" r:id="rId3"/>
    <p:sldId id="342" r:id="rId4"/>
    <p:sldId id="337" r:id="rId5"/>
    <p:sldId id="338" r:id="rId6"/>
    <p:sldId id="341" r:id="rId7"/>
    <p:sldId id="33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CFF"/>
    <a:srgbClr val="FF0CFF"/>
    <a:srgbClr val="CC15FF"/>
    <a:srgbClr val="DA15FF"/>
    <a:srgbClr val="FDFB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3"/>
    <p:restoredTop sz="95068" autoAdjust="0"/>
  </p:normalViewPr>
  <p:slideViewPr>
    <p:cSldViewPr snapToGrid="0" snapToObjects="1">
      <p:cViewPr varScale="1">
        <p:scale>
          <a:sx n="116" d="100"/>
          <a:sy n="116" d="100"/>
        </p:scale>
        <p:origin x="188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E324B-9D00-5C45-86AF-7F8A321F1BAD}" type="datetimeFigureOut">
              <a:rPr lang="en-US" smtClean="0"/>
              <a:t>12/2/24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C9A2B-5036-6747-BEFA-39D4D259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30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4BBBF-FBEB-EC48-A15F-44FFD5B5B893}" type="datetimeFigureOut">
              <a:rPr lang="en-US" smtClean="0"/>
              <a:t>12/2/24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D2B73-80B2-644F-9E11-8B5E75AE2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44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0D562-573A-4359-A935-0260905641F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9138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0D562-573A-4359-A935-0260905641F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7891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EC3FE-5FA2-4C89-98B8-5487B63BA7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207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176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80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4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9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2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7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3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0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53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2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01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C9F76-D4CF-0243-88DE-883983B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238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8"/>
          <p:cNvSpPr txBox="1">
            <a:spLocks/>
          </p:cNvSpPr>
          <p:nvPr/>
        </p:nvSpPr>
        <p:spPr>
          <a:xfrm>
            <a:off x="1961568" y="5913597"/>
            <a:ext cx="5145744" cy="52145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/>
              <a:t>GIF++ User Annual Meeting  -  CERN,  03/12/2024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0252" y="381428"/>
            <a:ext cx="7469737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/>
              <a:t>Cosmic and beam-halo tracker</a:t>
            </a:r>
          </a:p>
          <a:p>
            <a:pPr algn="ctr"/>
            <a:r>
              <a:rPr lang="en-US" sz="4400" b="1" dirty="0"/>
              <a:t> (with RPCs)</a:t>
            </a:r>
          </a:p>
          <a:p>
            <a:pPr algn="ctr"/>
            <a:endParaRPr lang="en-US" sz="4400" b="1" dirty="0"/>
          </a:p>
          <a:p>
            <a:pPr algn="ctr"/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D.Boscherini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(INFN-Bologna)</a:t>
            </a:r>
            <a:endParaRPr lang="en-US" sz="20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863" y="2882371"/>
            <a:ext cx="1918273" cy="106464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2784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0BE05DF-CCC8-934C-BC24-DB95075F9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59" y="909342"/>
            <a:ext cx="7827264" cy="54717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69468"/>
            <a:ext cx="7962900" cy="614362"/>
          </a:xfrm>
        </p:spPr>
        <p:txBody>
          <a:bodyPr>
            <a:normAutofit fontScale="90000"/>
          </a:bodyPr>
          <a:lstStyle/>
          <a:p>
            <a:r>
              <a:rPr lang="it-IT" b="1" dirty="0" err="1">
                <a:latin typeface="Calibri"/>
                <a:cs typeface="Calibri"/>
              </a:rPr>
              <a:t>Cosmic</a:t>
            </a:r>
            <a:r>
              <a:rPr lang="it-IT" b="1" dirty="0">
                <a:latin typeface="Calibri"/>
                <a:cs typeface="Calibri"/>
              </a:rPr>
              <a:t> </a:t>
            </a:r>
            <a:r>
              <a:rPr lang="it-IT" b="1" dirty="0" err="1">
                <a:latin typeface="Calibri"/>
                <a:cs typeface="Calibri"/>
              </a:rPr>
              <a:t>tracker</a:t>
            </a:r>
            <a:r>
              <a:rPr lang="it-IT" b="1" dirty="0">
                <a:latin typeface="Calibri"/>
                <a:cs typeface="Calibri"/>
              </a:rPr>
              <a:t>: setup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2</a:t>
            </a:fld>
            <a:endParaRPr lang="en-US"/>
          </a:p>
        </p:txBody>
      </p:sp>
      <p:sp>
        <p:nvSpPr>
          <p:cNvPr id="35" name="Rectangle 34"/>
          <p:cNvSpPr>
            <a:spLocks noChangeAspect="1"/>
          </p:cNvSpPr>
          <p:nvPr/>
        </p:nvSpPr>
        <p:spPr>
          <a:xfrm rot="20700000">
            <a:off x="6004828" y="2676125"/>
            <a:ext cx="460560" cy="295014"/>
          </a:xfrm>
          <a:prstGeom prst="rect">
            <a:avLst/>
          </a:prstGeom>
          <a:solidFill>
            <a:srgbClr val="CC15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788531" y="5818113"/>
            <a:ext cx="1348246" cy="42850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top tracker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on the ceiling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364833" y="5494130"/>
            <a:ext cx="1891176" cy="42850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bottom chambers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under the floor</a:t>
            </a:r>
          </a:p>
        </p:txBody>
      </p:sp>
      <p:cxnSp>
        <p:nvCxnSpPr>
          <p:cNvPr id="49" name="Straight Arrow Connector 48"/>
          <p:cNvCxnSpPr>
            <a:cxnSpLocks/>
            <a:stCxn id="45" idx="0"/>
          </p:cNvCxnSpPr>
          <p:nvPr/>
        </p:nvCxnSpPr>
        <p:spPr>
          <a:xfrm flipV="1">
            <a:off x="5462654" y="2643872"/>
            <a:ext cx="541158" cy="3174241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6" idx="0"/>
          </p:cNvCxnSpPr>
          <p:nvPr/>
        </p:nvCxnSpPr>
        <p:spPr>
          <a:xfrm flipH="1" flipV="1">
            <a:off x="6364834" y="2926078"/>
            <a:ext cx="945587" cy="256805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2">
            <a:extLst>
              <a:ext uri="{FF2B5EF4-FFF2-40B4-BE49-F238E27FC236}">
                <a16:creationId xmlns:a16="http://schemas.microsoft.com/office/drawing/2014/main" id="{0C031075-E44F-174A-B879-49139544F794}"/>
              </a:ext>
            </a:extLst>
          </p:cNvPr>
          <p:cNvSpPr txBox="1">
            <a:spLocks noChangeArrowheads="1"/>
          </p:cNvSpPr>
          <p:nvPr/>
        </p:nvSpPr>
        <p:spPr>
          <a:xfrm>
            <a:off x="471348" y="686541"/>
            <a:ext cx="7947609" cy="5350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1800" dirty="0">
                <a:latin typeface="Arial"/>
                <a:cs typeface="Arial"/>
              </a:rPr>
              <a:t>Based on </a:t>
            </a:r>
            <a:r>
              <a:rPr lang="en-US" sz="1800" b="1" dirty="0">
                <a:latin typeface="Arial"/>
                <a:cs typeface="Arial"/>
              </a:rPr>
              <a:t>Resistive Plate Chamber </a:t>
            </a:r>
            <a:r>
              <a:rPr lang="en-US" sz="1800" dirty="0">
                <a:latin typeface="Arial"/>
                <a:cs typeface="Arial"/>
              </a:rPr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3197782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E20EEC83-0668-A740-B8B3-D89C5CDBD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4460" y="3162507"/>
            <a:ext cx="5070390" cy="3544508"/>
          </a:xfrm>
          <a:prstGeom prst="rect">
            <a:avLst/>
          </a:prstGeom>
        </p:spPr>
      </p:pic>
      <p:sp>
        <p:nvSpPr>
          <p:cNvPr id="13" name="Title 7">
            <a:extLst>
              <a:ext uri="{FF2B5EF4-FFF2-40B4-BE49-F238E27FC236}">
                <a16:creationId xmlns:a16="http://schemas.microsoft.com/office/drawing/2014/main" id="{F5754EC3-FCCC-CA42-94A1-AFF419803FC5}"/>
              </a:ext>
            </a:extLst>
          </p:cNvPr>
          <p:cNvSpPr txBox="1">
            <a:spLocks/>
          </p:cNvSpPr>
          <p:nvPr/>
        </p:nvSpPr>
        <p:spPr>
          <a:xfrm>
            <a:off x="514115" y="59413"/>
            <a:ext cx="7543800" cy="57552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>
                <a:latin typeface="Calibri"/>
                <a:cs typeface="Calibri"/>
              </a:rPr>
              <a:t>Extension of cosmic-ray tracker</a:t>
            </a:r>
            <a:endParaRPr lang="en-US" sz="2300" b="1" dirty="0">
              <a:latin typeface="Calibri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4CD784-D733-B34A-9C96-BAC80E18B529}"/>
              </a:ext>
            </a:extLst>
          </p:cNvPr>
          <p:cNvSpPr txBox="1"/>
          <p:nvPr/>
        </p:nvSpPr>
        <p:spPr>
          <a:xfrm>
            <a:off x="375717" y="861601"/>
            <a:ext cx="8630527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First </a:t>
            </a:r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tracker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coverage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limited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to downstream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region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Proposed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 extension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via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installation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of 4 RPC</a:t>
            </a:r>
          </a:p>
          <a:p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chambers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vertically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on the bunker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endcap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walls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Extended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coverage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Selection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harder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momentum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Triggering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beam-halo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6976641-F672-8C46-91C5-7129598F7687}"/>
              </a:ext>
            </a:extLst>
          </p:cNvPr>
          <p:cNvGrpSpPr>
            <a:grpSpLocks noChangeAspect="1"/>
          </p:cNvGrpSpPr>
          <p:nvPr/>
        </p:nvGrpSpPr>
        <p:grpSpPr>
          <a:xfrm>
            <a:off x="5220395" y="1054507"/>
            <a:ext cx="3635080" cy="1855262"/>
            <a:chOff x="3835400" y="4419604"/>
            <a:chExt cx="5308600" cy="1879596"/>
          </a:xfrm>
        </p:grpSpPr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F9BFC209-29AA-5A41-9FBB-DC8A4FEADD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7503" y="4529071"/>
              <a:ext cx="3492178" cy="1584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B5F2A10-EB36-AF45-AB10-508F2FBCE05E}"/>
                </a:ext>
              </a:extLst>
            </p:cNvPr>
            <p:cNvSpPr/>
            <p:nvPr/>
          </p:nvSpPr>
          <p:spPr>
            <a:xfrm>
              <a:off x="8093481" y="4578423"/>
              <a:ext cx="101600" cy="67937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60EC2B3-81E6-B047-9BAE-032BBF88D765}"/>
                </a:ext>
              </a:extLst>
            </p:cNvPr>
            <p:cNvSpPr/>
            <p:nvPr/>
          </p:nvSpPr>
          <p:spPr>
            <a:xfrm rot="16200000">
              <a:off x="7039381" y="5668854"/>
              <a:ext cx="101600" cy="67937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673C9EC-F85F-6948-8D35-2ECFA30EEAB4}"/>
                </a:ext>
              </a:extLst>
            </p:cNvPr>
            <p:cNvSpPr/>
            <p:nvPr/>
          </p:nvSpPr>
          <p:spPr>
            <a:xfrm>
              <a:off x="3999641" y="5316465"/>
              <a:ext cx="101600" cy="67937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4A2AB13-EA54-D947-AFF1-9FE1AF009F8C}"/>
                </a:ext>
              </a:extLst>
            </p:cNvPr>
            <p:cNvSpPr/>
            <p:nvPr/>
          </p:nvSpPr>
          <p:spPr>
            <a:xfrm>
              <a:off x="8779281" y="5315023"/>
              <a:ext cx="101600" cy="67937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E34A2C0-886C-244D-8347-7B1D00567867}"/>
                </a:ext>
              </a:extLst>
            </p:cNvPr>
            <p:cNvSpPr/>
            <p:nvPr/>
          </p:nvSpPr>
          <p:spPr>
            <a:xfrm>
              <a:off x="4715603" y="4630671"/>
              <a:ext cx="101600" cy="67937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EDFB02F-0CBA-B347-AA0B-8FF009FCD8AF}"/>
                </a:ext>
              </a:extLst>
            </p:cNvPr>
            <p:cNvSpPr/>
            <p:nvPr/>
          </p:nvSpPr>
          <p:spPr>
            <a:xfrm>
              <a:off x="4134614" y="5321301"/>
              <a:ext cx="622670" cy="6731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0376CA0-779C-3949-B179-ECB33999B711}"/>
                </a:ext>
              </a:extLst>
            </p:cNvPr>
            <p:cNvSpPr/>
            <p:nvPr/>
          </p:nvSpPr>
          <p:spPr>
            <a:xfrm>
              <a:off x="8112346" y="5322743"/>
              <a:ext cx="622670" cy="6731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900CB5A-A554-A242-8AAB-3981D772B246}"/>
                </a:ext>
              </a:extLst>
            </p:cNvPr>
            <p:cNvCxnSpPr/>
            <p:nvPr/>
          </p:nvCxnSpPr>
          <p:spPr>
            <a:xfrm>
              <a:off x="3835400" y="5487843"/>
              <a:ext cx="5308600" cy="0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1DE8AB0-848F-2445-9B4C-F6CB19061D87}"/>
                </a:ext>
              </a:extLst>
            </p:cNvPr>
            <p:cNvCxnSpPr/>
            <p:nvPr/>
          </p:nvCxnSpPr>
          <p:spPr>
            <a:xfrm flipV="1">
              <a:off x="6578600" y="4419604"/>
              <a:ext cx="2057400" cy="1879596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60987D6-10EC-1845-AEF5-F16651311277}"/>
                </a:ext>
              </a:extLst>
            </p:cNvPr>
            <p:cNvCxnSpPr/>
            <p:nvPr/>
          </p:nvCxnSpPr>
          <p:spPr>
            <a:xfrm>
              <a:off x="4292600" y="4553023"/>
              <a:ext cx="3429000" cy="1720777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9BE5C1-F9D5-FA4D-B538-95EFB4691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3</a:t>
            </a:fld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6126542-63B2-8D43-ACDC-6A8DD2677A06}"/>
              </a:ext>
            </a:extLst>
          </p:cNvPr>
          <p:cNvGrpSpPr>
            <a:grpSpLocks noChangeAspect="1"/>
          </p:cNvGrpSpPr>
          <p:nvPr/>
        </p:nvGrpSpPr>
        <p:grpSpPr>
          <a:xfrm>
            <a:off x="4343199" y="3563276"/>
            <a:ext cx="2869303" cy="1430571"/>
            <a:chOff x="1216344" y="1890848"/>
            <a:chExt cx="4072719" cy="2030567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4A68AEE-30AA-CA41-BBF6-749614508D7C}"/>
                </a:ext>
              </a:extLst>
            </p:cNvPr>
            <p:cNvSpPr/>
            <p:nvPr/>
          </p:nvSpPr>
          <p:spPr>
            <a:xfrm rot="21349524">
              <a:off x="1795417" y="3462637"/>
              <a:ext cx="140907" cy="458778"/>
            </a:xfrm>
            <a:prstGeom prst="ellipse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5"/>
                </a:solidFill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3449412-D22F-F14B-B0F4-E6A6B47F02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5871" y="2250823"/>
              <a:ext cx="744120" cy="119671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406D330-BE07-4544-AB8A-8B22998F4886}"/>
                </a:ext>
              </a:extLst>
            </p:cNvPr>
            <p:cNvSpPr/>
            <p:nvPr/>
          </p:nvSpPr>
          <p:spPr>
            <a:xfrm rot="20686402" flipH="1">
              <a:off x="5099374" y="2855255"/>
              <a:ext cx="189689" cy="458778"/>
            </a:xfrm>
            <a:prstGeom prst="ellipse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5"/>
                </a:solidFill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80372C5-F6FF-8845-8CEC-E2B1EC0A4624}"/>
                </a:ext>
              </a:extLst>
            </p:cNvPr>
            <p:cNvCxnSpPr>
              <a:cxnSpLocks/>
            </p:cNvCxnSpPr>
            <p:nvPr/>
          </p:nvCxnSpPr>
          <p:spPr>
            <a:xfrm>
              <a:off x="2609991" y="2250823"/>
              <a:ext cx="2443922" cy="68841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1815D56-0BAF-EF45-A8FD-3C891ACE0289}"/>
                </a:ext>
              </a:extLst>
            </p:cNvPr>
            <p:cNvSpPr txBox="1"/>
            <p:nvPr/>
          </p:nvSpPr>
          <p:spPr>
            <a:xfrm>
              <a:off x="1216344" y="1890848"/>
              <a:ext cx="2766686" cy="436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New upstream positions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3ACC3BA-7A06-9B49-B703-C1E674F85CD2}"/>
              </a:ext>
            </a:extLst>
          </p:cNvPr>
          <p:cNvSpPr txBox="1"/>
          <p:nvPr/>
        </p:nvSpPr>
        <p:spPr>
          <a:xfrm>
            <a:off x="370883" y="4079713"/>
            <a:ext cx="4692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Current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proposal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upstream position (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modified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with bunker extension)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25F58C-2E74-B345-802B-D1A29777FA9D}"/>
              </a:ext>
            </a:extLst>
          </p:cNvPr>
          <p:cNvSpPr txBox="1"/>
          <p:nvPr/>
        </p:nvSpPr>
        <p:spPr>
          <a:xfrm>
            <a:off x="375717" y="3244334"/>
            <a:ext cx="3456822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Downstream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position 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2738208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9538"/>
            <a:ext cx="7759700" cy="512762"/>
          </a:xfrm>
        </p:spPr>
        <p:txBody>
          <a:bodyPr>
            <a:normAutofit fontScale="90000"/>
          </a:bodyPr>
          <a:lstStyle/>
          <a:p>
            <a:r>
              <a:rPr lang="it-IT" b="1" dirty="0" err="1"/>
              <a:t>Cosmic</a:t>
            </a:r>
            <a:r>
              <a:rPr lang="it-IT" b="1" dirty="0"/>
              <a:t> </a:t>
            </a:r>
            <a:r>
              <a:rPr lang="it-IT" b="1" dirty="0" err="1"/>
              <a:t>tracker</a:t>
            </a:r>
            <a:r>
              <a:rPr lang="it-IT" b="1" dirty="0"/>
              <a:t>: bottom </a:t>
            </a:r>
            <a:r>
              <a:rPr lang="it-IT" b="1" dirty="0" err="1"/>
              <a:t>chambers</a:t>
            </a:r>
            <a:endParaRPr lang="it-IT" b="1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464741-7DB3-CB4E-A571-CBF08D6B92B5}"/>
              </a:ext>
            </a:extLst>
          </p:cNvPr>
          <p:cNvSpPr txBox="1"/>
          <p:nvPr/>
        </p:nvSpPr>
        <p:spPr>
          <a:xfrm>
            <a:off x="174370" y="1505848"/>
            <a:ext cx="367413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Bottom </a:t>
            </a:r>
            <a:r>
              <a:rPr lang="it-IT" sz="1600" dirty="0" err="1"/>
              <a:t>chambers</a:t>
            </a:r>
            <a:r>
              <a:rPr lang="it-IT" sz="1600" dirty="0"/>
              <a:t> in </a:t>
            </a:r>
            <a:r>
              <a:rPr lang="it-IT" sz="1600" dirty="0" err="1"/>
              <a:t>place</a:t>
            </a:r>
            <a:r>
              <a:rPr lang="it-IT" sz="1600" dirty="0"/>
              <a:t> </a:t>
            </a:r>
            <a:r>
              <a:rPr lang="it-IT" sz="1600" dirty="0" err="1"/>
              <a:t>since</a:t>
            </a:r>
            <a:r>
              <a:rPr lang="it-IT" sz="1600" dirty="0"/>
              <a:t> </a:t>
            </a:r>
            <a:r>
              <a:rPr lang="it-IT" sz="1600" dirty="0" err="1"/>
              <a:t>years</a:t>
            </a:r>
            <a:endParaRPr lang="it-IT" sz="1600" dirty="0"/>
          </a:p>
          <a:p>
            <a:r>
              <a:rPr lang="it-IT" sz="1600" dirty="0">
                <a:solidFill>
                  <a:srgbClr val="FF0000"/>
                </a:solidFill>
              </a:rPr>
              <a:t>High gap </a:t>
            </a:r>
            <a:r>
              <a:rPr lang="it-IT" sz="1600" dirty="0" err="1">
                <a:solidFill>
                  <a:srgbClr val="FF0000"/>
                </a:solidFill>
              </a:rPr>
              <a:t>currents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observed</a:t>
            </a:r>
            <a:endParaRPr lang="it-IT" sz="1600" dirty="0">
              <a:solidFill>
                <a:srgbClr val="FF0000"/>
              </a:solidFill>
            </a:endParaRPr>
          </a:p>
          <a:p>
            <a:r>
              <a:rPr lang="it-IT" sz="1600" dirty="0"/>
              <a:t>Gas flow </a:t>
            </a:r>
            <a:r>
              <a:rPr lang="it-IT" sz="1600" dirty="0" err="1"/>
              <a:t>checked</a:t>
            </a:r>
            <a:r>
              <a:rPr lang="it-IT" sz="1600" dirty="0"/>
              <a:t>: ok</a:t>
            </a:r>
          </a:p>
          <a:p>
            <a:r>
              <a:rPr lang="it-IT" sz="1600" dirty="0" err="1"/>
              <a:t>Further</a:t>
            </a:r>
            <a:r>
              <a:rPr lang="it-IT" sz="1600" dirty="0"/>
              <a:t> </a:t>
            </a:r>
            <a:r>
              <a:rPr lang="it-IT" sz="1600" dirty="0" err="1"/>
              <a:t>investigation</a:t>
            </a:r>
            <a:r>
              <a:rPr lang="it-IT" sz="1600" dirty="0"/>
              <a:t> </a:t>
            </a:r>
            <a:r>
              <a:rPr lang="it-IT" sz="1600" dirty="0" err="1"/>
              <a:t>needed</a:t>
            </a:r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r>
              <a:rPr lang="it-IT" sz="1600" dirty="0"/>
              <a:t>NIM </a:t>
            </a:r>
            <a:r>
              <a:rPr lang="it-IT" sz="1600" dirty="0" err="1"/>
              <a:t>crate</a:t>
            </a:r>
            <a:r>
              <a:rPr lang="it-IT" sz="1600" dirty="0"/>
              <a:t> with </a:t>
            </a:r>
            <a:r>
              <a:rPr lang="it-IT" sz="1600" dirty="0" err="1"/>
              <a:t>coincidence</a:t>
            </a:r>
            <a:r>
              <a:rPr lang="it-IT" sz="1600" dirty="0"/>
              <a:t> </a:t>
            </a:r>
            <a:r>
              <a:rPr lang="it-IT" sz="1600" dirty="0" err="1"/>
              <a:t>logic</a:t>
            </a:r>
            <a:endParaRPr lang="it-IT" sz="1600" dirty="0"/>
          </a:p>
          <a:p>
            <a:r>
              <a:rPr lang="it-IT" sz="1600" dirty="0" err="1"/>
              <a:t>between</a:t>
            </a:r>
            <a:r>
              <a:rPr lang="it-IT" sz="1600" dirty="0"/>
              <a:t> the </a:t>
            </a:r>
            <a:r>
              <a:rPr lang="it-IT" sz="1600" dirty="0" err="1"/>
              <a:t>two</a:t>
            </a:r>
            <a:r>
              <a:rPr lang="it-IT" sz="1600" dirty="0"/>
              <a:t> </a:t>
            </a:r>
            <a:r>
              <a:rPr lang="it-IT" sz="1600" dirty="0" err="1"/>
              <a:t>chamber</a:t>
            </a:r>
            <a:r>
              <a:rPr lang="it-IT" sz="1600" dirty="0"/>
              <a:t> </a:t>
            </a:r>
            <a:r>
              <a:rPr lang="it-IT" sz="1600" dirty="0" err="1"/>
              <a:t>layers</a:t>
            </a:r>
            <a:endParaRPr lang="it-IT" sz="1600" dirty="0"/>
          </a:p>
          <a:p>
            <a:pPr marL="285750" indent="-285750">
              <a:buFont typeface="Wingdings" pitchFamily="2" charset="2"/>
              <a:buChar char="à"/>
            </a:pPr>
            <a:r>
              <a:rPr lang="it-IT" sz="1600" dirty="0">
                <a:sym typeface="Wingdings" pitchFamily="2" charset="2"/>
              </a:rPr>
              <a:t>2 LEMO </a:t>
            </a:r>
            <a:r>
              <a:rPr lang="it-IT" sz="1600" dirty="0" err="1">
                <a:sym typeface="Wingdings" pitchFamily="2" charset="2"/>
              </a:rPr>
              <a:t>cables</a:t>
            </a:r>
            <a:endParaRPr lang="it-IT" sz="1600" dirty="0">
              <a:sym typeface="Wingdings" pitchFamily="2" charset="2"/>
            </a:endParaRPr>
          </a:p>
          <a:p>
            <a:endParaRPr lang="it-IT" sz="1600" dirty="0">
              <a:sym typeface="Wingdings" pitchFamily="2" charset="2"/>
            </a:endParaRPr>
          </a:p>
          <a:p>
            <a:r>
              <a:rPr lang="it-IT" sz="1600" dirty="0" err="1">
                <a:solidFill>
                  <a:srgbClr val="00B050"/>
                </a:solidFill>
              </a:rPr>
              <a:t>Two</a:t>
            </a:r>
            <a:r>
              <a:rPr lang="it-IT" sz="1600" dirty="0">
                <a:solidFill>
                  <a:srgbClr val="00B050"/>
                </a:solidFill>
              </a:rPr>
              <a:t> trigger </a:t>
            </a:r>
            <a:r>
              <a:rPr lang="it-IT" sz="1600" dirty="0" err="1">
                <a:solidFill>
                  <a:srgbClr val="00B050"/>
                </a:solidFill>
              </a:rPr>
              <a:t>signals</a:t>
            </a:r>
            <a:r>
              <a:rPr lang="it-IT" sz="1600" dirty="0">
                <a:solidFill>
                  <a:srgbClr val="00B050"/>
                </a:solidFill>
              </a:rPr>
              <a:t> </a:t>
            </a:r>
            <a:r>
              <a:rPr lang="it-IT" sz="1600" dirty="0" err="1">
                <a:solidFill>
                  <a:srgbClr val="00B050"/>
                </a:solidFill>
              </a:rPr>
              <a:t>available</a:t>
            </a:r>
            <a:endParaRPr lang="it-IT" sz="1600" dirty="0">
              <a:solidFill>
                <a:srgbClr val="00B050"/>
              </a:solidFill>
            </a:endParaRPr>
          </a:p>
          <a:p>
            <a:r>
              <a:rPr lang="it-IT" sz="1600" dirty="0">
                <a:solidFill>
                  <a:srgbClr val="00B050"/>
                </a:solidFill>
              </a:rPr>
              <a:t>from </a:t>
            </a:r>
            <a:r>
              <a:rPr lang="it-IT" sz="1600" dirty="0" err="1">
                <a:solidFill>
                  <a:srgbClr val="00B050"/>
                </a:solidFill>
              </a:rPr>
              <a:t>central</a:t>
            </a:r>
            <a:r>
              <a:rPr lang="it-IT" sz="1600" dirty="0">
                <a:solidFill>
                  <a:srgbClr val="00B050"/>
                </a:solidFill>
              </a:rPr>
              <a:t> part of the </a:t>
            </a:r>
            <a:r>
              <a:rPr lang="it-IT" sz="1600" dirty="0" err="1">
                <a:solidFill>
                  <a:srgbClr val="00B050"/>
                </a:solidFill>
              </a:rPr>
              <a:t>chambers</a:t>
            </a:r>
            <a:endParaRPr lang="it-IT" sz="1600" dirty="0">
              <a:solidFill>
                <a:srgbClr val="00B050"/>
              </a:solidFill>
            </a:endParaRPr>
          </a:p>
          <a:p>
            <a:endParaRPr lang="it-IT" sz="1600" dirty="0"/>
          </a:p>
          <a:p>
            <a:endParaRPr lang="it-IT" sz="1600" dirty="0">
              <a:sym typeface="Wingdings" pitchFamily="2" charset="2"/>
            </a:endParaRPr>
          </a:p>
          <a:p>
            <a:r>
              <a:rPr lang="it-IT" sz="1600" dirty="0" err="1">
                <a:solidFill>
                  <a:srgbClr val="FF0000"/>
                </a:solidFill>
                <a:sym typeface="Wingdings" pitchFamily="2" charset="2"/>
              </a:rPr>
              <a:t>Need</a:t>
            </a:r>
            <a:r>
              <a:rPr lang="it-IT" sz="16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1600" dirty="0" err="1">
                <a:solidFill>
                  <a:srgbClr val="FF0000"/>
                </a:solidFill>
                <a:sym typeface="Wingdings" pitchFamily="2" charset="2"/>
              </a:rPr>
              <a:t>additional</a:t>
            </a:r>
            <a:r>
              <a:rPr lang="it-IT" sz="16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1600" dirty="0" err="1">
                <a:solidFill>
                  <a:srgbClr val="FF0000"/>
                </a:solidFill>
                <a:sym typeface="Wingdings" pitchFamily="2" charset="2"/>
              </a:rPr>
              <a:t>crates</a:t>
            </a:r>
            <a:r>
              <a:rPr lang="it-IT" sz="1600" dirty="0">
                <a:solidFill>
                  <a:srgbClr val="FF0000"/>
                </a:solidFill>
                <a:sym typeface="Wingdings" pitchFamily="2" charset="2"/>
              </a:rPr>
              <a:t> with NIM </a:t>
            </a:r>
            <a:r>
              <a:rPr lang="it-IT" sz="1600" dirty="0" err="1">
                <a:solidFill>
                  <a:srgbClr val="FF0000"/>
                </a:solidFill>
                <a:sym typeface="Wingdings" pitchFamily="2" charset="2"/>
              </a:rPr>
              <a:t>modules</a:t>
            </a:r>
            <a:endParaRPr lang="it-IT" sz="1600" dirty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it-IT" sz="1600" dirty="0">
                <a:solidFill>
                  <a:srgbClr val="FF0000"/>
                </a:solidFill>
                <a:sym typeface="Wingdings" pitchFamily="2" charset="2"/>
              </a:rPr>
              <a:t>to </a:t>
            </a:r>
            <a:r>
              <a:rPr lang="it-IT" sz="1600" dirty="0" err="1">
                <a:solidFill>
                  <a:srgbClr val="FF0000"/>
                </a:solidFill>
                <a:sym typeface="Wingdings" pitchFamily="2" charset="2"/>
              </a:rPr>
              <a:t>provide</a:t>
            </a:r>
            <a:r>
              <a:rPr lang="it-IT" sz="1600" dirty="0">
                <a:solidFill>
                  <a:srgbClr val="FF0000"/>
                </a:solidFill>
                <a:sym typeface="Wingdings" pitchFamily="2" charset="2"/>
              </a:rPr>
              <a:t> trigger from </a:t>
            </a:r>
            <a:r>
              <a:rPr lang="it-IT" sz="1600" dirty="0" err="1">
                <a:solidFill>
                  <a:srgbClr val="FF0000"/>
                </a:solidFill>
                <a:sym typeface="Wingdings" pitchFamily="2" charset="2"/>
              </a:rPr>
              <a:t>entire</a:t>
            </a:r>
            <a:r>
              <a:rPr lang="it-IT" sz="16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1600" dirty="0" err="1">
                <a:solidFill>
                  <a:srgbClr val="FF0000"/>
                </a:solidFill>
                <a:sym typeface="Wingdings" pitchFamily="2" charset="2"/>
              </a:rPr>
              <a:t>chambers</a:t>
            </a:r>
            <a:endParaRPr lang="it-IT" sz="1600" dirty="0">
              <a:solidFill>
                <a:srgbClr val="FF0000"/>
              </a:solidFill>
            </a:endParaRPr>
          </a:p>
        </p:txBody>
      </p:sp>
      <p:pic>
        <p:nvPicPr>
          <p:cNvPr id="36" name="Picture 35" descr="IMG-20170322-WA0002.jpg">
            <a:extLst>
              <a:ext uri="{FF2B5EF4-FFF2-40B4-BE49-F238E27FC236}">
                <a16:creationId xmlns:a16="http://schemas.microsoft.com/office/drawing/2014/main" id="{74705FB9-C8F9-B248-8D75-7D479BE0A9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073" y="792480"/>
            <a:ext cx="4967269" cy="3098637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E48C168D-B656-9042-9086-EB626801D22C}"/>
              </a:ext>
            </a:extLst>
          </p:cNvPr>
          <p:cNvGrpSpPr/>
          <p:nvPr/>
        </p:nvGrpSpPr>
        <p:grpSpPr>
          <a:xfrm>
            <a:off x="4926939" y="1823827"/>
            <a:ext cx="2463801" cy="1888957"/>
            <a:chOff x="4722395" y="2201779"/>
            <a:chExt cx="2463801" cy="1888957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788B4F-2BA2-174B-83F5-BBDB9EC3A5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22395" y="2201779"/>
              <a:ext cx="492397" cy="188895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1F44A6F-DE66-A54A-A26B-670D4D72E6F1}"/>
                </a:ext>
              </a:extLst>
            </p:cNvPr>
            <p:cNvCxnSpPr>
              <a:cxnSpLocks/>
            </p:cNvCxnSpPr>
            <p:nvPr/>
          </p:nvCxnSpPr>
          <p:spPr>
            <a:xfrm>
              <a:off x="6833939" y="2201779"/>
              <a:ext cx="352257" cy="188895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2F3587D-A0BC-464F-9D08-AF21AAA36E44}"/>
                </a:ext>
              </a:extLst>
            </p:cNvPr>
            <p:cNvCxnSpPr>
              <a:cxnSpLocks/>
            </p:cNvCxnSpPr>
            <p:nvPr/>
          </p:nvCxnSpPr>
          <p:spPr>
            <a:xfrm>
              <a:off x="4722395" y="4090736"/>
              <a:ext cx="2463801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FF6C19C-1390-0F42-9231-31AE4BBB38DB}"/>
                </a:ext>
              </a:extLst>
            </p:cNvPr>
            <p:cNvCxnSpPr>
              <a:cxnSpLocks/>
            </p:cNvCxnSpPr>
            <p:nvPr/>
          </p:nvCxnSpPr>
          <p:spPr>
            <a:xfrm>
              <a:off x="5214792" y="2213811"/>
              <a:ext cx="1619147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95EF63A-CF4E-DD43-B4C9-5D5312DC21D9}"/>
              </a:ext>
            </a:extLst>
          </p:cNvPr>
          <p:cNvGrpSpPr/>
          <p:nvPr/>
        </p:nvGrpSpPr>
        <p:grpSpPr>
          <a:xfrm>
            <a:off x="5462337" y="921459"/>
            <a:ext cx="1605436" cy="850970"/>
            <a:chOff x="4722395" y="2201779"/>
            <a:chExt cx="2463801" cy="1888957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FB774AB-24DD-6445-A1CF-BDD53AAFEE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22395" y="2201779"/>
              <a:ext cx="492397" cy="188895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4BFC5BD-702E-8540-9004-657340CD63FF}"/>
                </a:ext>
              </a:extLst>
            </p:cNvPr>
            <p:cNvCxnSpPr>
              <a:cxnSpLocks/>
            </p:cNvCxnSpPr>
            <p:nvPr/>
          </p:nvCxnSpPr>
          <p:spPr>
            <a:xfrm>
              <a:off x="6833939" y="2201779"/>
              <a:ext cx="352257" cy="188895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56EBEBD-E8AE-044D-B6D4-BE39257E67AC}"/>
                </a:ext>
              </a:extLst>
            </p:cNvPr>
            <p:cNvCxnSpPr>
              <a:cxnSpLocks/>
            </p:cNvCxnSpPr>
            <p:nvPr/>
          </p:nvCxnSpPr>
          <p:spPr>
            <a:xfrm>
              <a:off x="4722395" y="4090736"/>
              <a:ext cx="2463801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ADBE52F-EC84-F840-909A-60D3A9E80BBB}"/>
                </a:ext>
              </a:extLst>
            </p:cNvPr>
            <p:cNvCxnSpPr>
              <a:cxnSpLocks/>
            </p:cNvCxnSpPr>
            <p:nvPr/>
          </p:nvCxnSpPr>
          <p:spPr>
            <a:xfrm>
              <a:off x="5214792" y="2213811"/>
              <a:ext cx="1619147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D8466EE-024B-CD49-BC53-2A2FAA236A3A}"/>
              </a:ext>
            </a:extLst>
          </p:cNvPr>
          <p:cNvSpPr txBox="1"/>
          <p:nvPr/>
        </p:nvSpPr>
        <p:spPr>
          <a:xfrm>
            <a:off x="6541667" y="3217171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FFFF00"/>
                </a:solidFill>
              </a:rPr>
              <a:t>A2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B204B41-C1A4-0A47-91E0-1C0670140A5B}"/>
              </a:ext>
            </a:extLst>
          </p:cNvPr>
          <p:cNvSpPr txBox="1"/>
          <p:nvPr/>
        </p:nvSpPr>
        <p:spPr>
          <a:xfrm>
            <a:off x="6281959" y="1334667"/>
            <a:ext cx="513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FFFF00"/>
                </a:solidFill>
              </a:rPr>
              <a:t>B2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89EFA9-D7C6-BD4E-8595-3E609BB88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509" y="4003172"/>
            <a:ext cx="4946396" cy="240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68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9538"/>
            <a:ext cx="7759700" cy="512762"/>
          </a:xfrm>
        </p:spPr>
        <p:txBody>
          <a:bodyPr>
            <a:normAutofit fontScale="90000"/>
          </a:bodyPr>
          <a:lstStyle/>
          <a:p>
            <a:r>
              <a:rPr lang="it-IT" b="1" dirty="0" err="1"/>
              <a:t>Cosmic</a:t>
            </a:r>
            <a:r>
              <a:rPr lang="it-IT" b="1" dirty="0"/>
              <a:t> </a:t>
            </a:r>
            <a:r>
              <a:rPr lang="it-IT" b="1" dirty="0" err="1"/>
              <a:t>tracker</a:t>
            </a:r>
            <a:r>
              <a:rPr lang="it-IT" b="1" dirty="0"/>
              <a:t>: top </a:t>
            </a:r>
            <a:r>
              <a:rPr lang="it-IT" b="1" dirty="0" err="1"/>
              <a:t>chambers</a:t>
            </a:r>
            <a:endParaRPr lang="it-IT" b="1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5</a:t>
            </a:fld>
            <a:endParaRPr lang="en-US" dirty="0"/>
          </a:p>
        </p:txBody>
      </p:sp>
      <p:pic>
        <p:nvPicPr>
          <p:cNvPr id="11" name="Picture 10" descr="A picture containing indoor, equipment, dirty&#10;&#10;Description automatically generated">
            <a:extLst>
              <a:ext uri="{FF2B5EF4-FFF2-40B4-BE49-F238E27FC236}">
                <a16:creationId xmlns:a16="http://schemas.microsoft.com/office/drawing/2014/main" id="{6F39772C-2F22-0840-BB11-0486877B0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14804"/>
            <a:ext cx="4448585" cy="2161459"/>
          </a:xfrm>
          <a:prstGeom prst="rect">
            <a:avLst/>
          </a:prstGeom>
        </p:spPr>
      </p:pic>
      <p:sp>
        <p:nvSpPr>
          <p:cNvPr id="12" name="Slide Number Placeholder 22">
            <a:extLst>
              <a:ext uri="{FF2B5EF4-FFF2-40B4-BE49-F238E27FC236}">
                <a16:creationId xmlns:a16="http://schemas.microsoft.com/office/drawing/2014/main" id="{1DB4504D-F7BC-D542-AA0E-B83B2BDDEF52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0C9F76-D4CF-0243-88DE-883983BEFF2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FF385A-9D47-2744-83A4-453FB60FABEA}"/>
              </a:ext>
            </a:extLst>
          </p:cNvPr>
          <p:cNvSpPr txBox="1"/>
          <p:nvPr/>
        </p:nvSpPr>
        <p:spPr>
          <a:xfrm>
            <a:off x="4572000" y="4949608"/>
            <a:ext cx="4189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Electronics</a:t>
            </a:r>
            <a:r>
              <a:rPr lang="it-IT" dirty="0"/>
              <a:t> </a:t>
            </a:r>
            <a:r>
              <a:rPr lang="it-IT" dirty="0" err="1"/>
              <a:t>outside</a:t>
            </a:r>
            <a:r>
              <a:rPr lang="it-IT" dirty="0"/>
              <a:t> the bunker </a:t>
            </a:r>
            <a:r>
              <a:rPr lang="it-IT" dirty="0" err="1"/>
              <a:t>where</a:t>
            </a:r>
            <a:endParaRPr lang="it-IT" dirty="0"/>
          </a:p>
          <a:p>
            <a:r>
              <a:rPr lang="it-IT" dirty="0"/>
              <a:t>the trigger </a:t>
            </a:r>
            <a:r>
              <a:rPr lang="it-IT" dirty="0" err="1"/>
              <a:t>logics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being</a:t>
            </a:r>
            <a:r>
              <a:rPr lang="it-IT" dirty="0"/>
              <a:t> </a:t>
            </a:r>
            <a:r>
              <a:rPr lang="it-IT" dirty="0" err="1"/>
              <a:t>implemented</a:t>
            </a:r>
            <a:endParaRPr lang="it-IT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C76531-213B-2840-8F56-AA0BBB766B1F}"/>
              </a:ext>
            </a:extLst>
          </p:cNvPr>
          <p:cNvSpPr txBox="1"/>
          <p:nvPr/>
        </p:nvSpPr>
        <p:spPr>
          <a:xfrm>
            <a:off x="5547484" y="1960115"/>
            <a:ext cx="2703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Signals</a:t>
            </a:r>
            <a:r>
              <a:rPr lang="it-IT" dirty="0"/>
              <a:t> from RPC </a:t>
            </a:r>
            <a:r>
              <a:rPr lang="it-IT" dirty="0" err="1"/>
              <a:t>chambers</a:t>
            </a:r>
            <a:r>
              <a:rPr lang="it-IT" dirty="0"/>
              <a:t> </a:t>
            </a:r>
            <a:r>
              <a:rPr lang="it-IT" dirty="0" err="1"/>
              <a:t>discriminated</a:t>
            </a:r>
            <a:r>
              <a:rPr lang="it-IT" dirty="0"/>
              <a:t> in a </a:t>
            </a:r>
            <a:r>
              <a:rPr lang="it-IT" dirty="0" err="1"/>
              <a:t>crate</a:t>
            </a:r>
            <a:r>
              <a:rPr lang="it-IT" dirty="0"/>
              <a:t> inside the bunker</a:t>
            </a:r>
          </a:p>
        </p:txBody>
      </p:sp>
      <p:pic>
        <p:nvPicPr>
          <p:cNvPr id="16" name="Picture 15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8560D2F4-2E4F-0E45-A737-13380C9E62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62" y="4389478"/>
            <a:ext cx="3635896" cy="1766593"/>
          </a:xfrm>
          <a:prstGeom prst="rect">
            <a:avLst/>
          </a:prstGeom>
        </p:spPr>
      </p:pic>
      <p:sp>
        <p:nvSpPr>
          <p:cNvPr id="19" name="Line Callout 1 18">
            <a:extLst>
              <a:ext uri="{FF2B5EF4-FFF2-40B4-BE49-F238E27FC236}">
                <a16:creationId xmlns:a16="http://schemas.microsoft.com/office/drawing/2014/main" id="{59173D02-C47B-4841-AC73-D806E97A5AF0}"/>
              </a:ext>
            </a:extLst>
          </p:cNvPr>
          <p:cNvSpPr/>
          <p:nvPr/>
        </p:nvSpPr>
        <p:spPr>
          <a:xfrm>
            <a:off x="1835696" y="1000000"/>
            <a:ext cx="1035022" cy="283412"/>
          </a:xfrm>
          <a:prstGeom prst="borderCallout1">
            <a:avLst>
              <a:gd name="adj1" fmla="val 99085"/>
              <a:gd name="adj2" fmla="val 43562"/>
              <a:gd name="adj3" fmla="val 444969"/>
              <a:gd name="adj4" fmla="val 22058"/>
            </a:avLst>
          </a:prstGeom>
          <a:solidFill>
            <a:srgbClr val="FFFF00"/>
          </a:solidFill>
          <a:ln w="25400">
            <a:solidFill>
              <a:srgbClr val="FFFF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Discriminators in CAMAC crate</a:t>
            </a:r>
            <a:endParaRPr lang="en-IT" sz="1000" dirty="0">
              <a:solidFill>
                <a:schemeClr val="tx1"/>
              </a:solidFill>
            </a:endParaRPr>
          </a:p>
        </p:txBody>
      </p:sp>
      <p:sp>
        <p:nvSpPr>
          <p:cNvPr id="20" name="Line Callout 1 19">
            <a:extLst>
              <a:ext uri="{FF2B5EF4-FFF2-40B4-BE49-F238E27FC236}">
                <a16:creationId xmlns:a16="http://schemas.microsoft.com/office/drawing/2014/main" id="{3D131DF4-8307-C040-B445-298CA6D38612}"/>
              </a:ext>
            </a:extLst>
          </p:cNvPr>
          <p:cNvSpPr/>
          <p:nvPr/>
        </p:nvSpPr>
        <p:spPr>
          <a:xfrm>
            <a:off x="3923928" y="999999"/>
            <a:ext cx="1205149" cy="283412"/>
          </a:xfrm>
          <a:prstGeom prst="borderCallout1">
            <a:avLst>
              <a:gd name="adj1" fmla="val 99085"/>
              <a:gd name="adj2" fmla="val 43562"/>
              <a:gd name="adj3" fmla="val 391196"/>
              <a:gd name="adj4" fmla="val -2483"/>
            </a:avLst>
          </a:prstGeom>
          <a:solidFill>
            <a:srgbClr val="FFFF00"/>
          </a:solidFill>
          <a:ln w="25400">
            <a:solidFill>
              <a:srgbClr val="FFFF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RPC roof chambers</a:t>
            </a:r>
            <a:endParaRPr lang="en-IT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58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7">
            <a:extLst>
              <a:ext uri="{FF2B5EF4-FFF2-40B4-BE49-F238E27FC236}">
                <a16:creationId xmlns:a16="http://schemas.microsoft.com/office/drawing/2014/main" id="{F5754EC3-FCCC-CA42-94A1-AFF419803FC5}"/>
              </a:ext>
            </a:extLst>
          </p:cNvPr>
          <p:cNvSpPr txBox="1">
            <a:spLocks/>
          </p:cNvSpPr>
          <p:nvPr/>
        </p:nvSpPr>
        <p:spPr>
          <a:xfrm>
            <a:off x="800099" y="20983"/>
            <a:ext cx="7543800" cy="57552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>
                <a:latin typeface="Calibri"/>
                <a:cs typeface="Calibri"/>
              </a:rPr>
              <a:t>RPC chambers for tracker extension</a:t>
            </a:r>
            <a:endParaRPr lang="en-US" sz="2300" b="1" dirty="0">
              <a:latin typeface="Calibri"/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512082-8EB9-8448-9107-AC48107B6207}"/>
              </a:ext>
            </a:extLst>
          </p:cNvPr>
          <p:cNvSpPr txBox="1"/>
          <p:nvPr/>
        </p:nvSpPr>
        <p:spPr>
          <a:xfrm>
            <a:off x="548776" y="1625848"/>
            <a:ext cx="8046446" cy="33387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b="1" dirty="0" err="1">
                <a:solidFill>
                  <a:srgbClr val="004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it-IT" b="1" dirty="0">
                <a:solidFill>
                  <a:srgbClr val="004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status</a:t>
            </a:r>
            <a:endParaRPr lang="it-IT" dirty="0">
              <a:solidFill>
                <a:srgbClr val="004C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350" indent="-133350">
              <a:lnSpc>
                <a:spcPct val="200000"/>
              </a:lnSpc>
              <a:buFontTx/>
              <a:buChar char="-"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chambers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in Rome2</a:t>
            </a:r>
          </a:p>
          <a:p>
            <a:pPr marL="133350" indent="-133350">
              <a:lnSpc>
                <a:spcPct val="200000"/>
              </a:lnSpc>
              <a:buFontTx/>
              <a:buChar char="-"/>
            </a:pP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gas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volumes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(16) with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surface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re-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oiled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General Tecnica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since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last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year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350" indent="-133350">
              <a:lnSpc>
                <a:spcPct val="200000"/>
              </a:lnSpc>
              <a:buFontTx/>
              <a:buChar char="-"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activity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delayed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by heavy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renovation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works of the lab</a:t>
            </a:r>
          </a:p>
          <a:p>
            <a:pPr marL="133350" indent="-133350">
              <a:lnSpc>
                <a:spcPct val="200000"/>
              </a:lnSpc>
              <a:buFontTx/>
              <a:buChar char="-"/>
            </a:pP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table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re-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assembling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available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again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350" indent="-133350">
              <a:lnSpc>
                <a:spcPct val="200000"/>
              </a:lnSpc>
              <a:buFontTx/>
              <a:buChar char="-"/>
            </a:pP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DCE2C7-9957-4A48-B873-38415963F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61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4281" y="11304"/>
            <a:ext cx="8539355" cy="58837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Cosmic tracker: to do list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9F76-D4CF-0243-88DE-883983BEFF25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A9F142-DEB0-254F-AEE1-FB669AA95530}"/>
              </a:ext>
            </a:extLst>
          </p:cNvPr>
          <p:cNvSpPr txBox="1"/>
          <p:nvPr/>
        </p:nvSpPr>
        <p:spPr>
          <a:xfrm>
            <a:off x="917929" y="925462"/>
            <a:ext cx="7308141" cy="50167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it-IT" sz="2000" b="1" dirty="0">
              <a:solidFill>
                <a:srgbClr val="004C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000" b="1" dirty="0">
                <a:solidFill>
                  <a:srgbClr val="004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Bottom </a:t>
            </a:r>
            <a:r>
              <a:rPr lang="it-IT" sz="2000" b="1" dirty="0" err="1">
                <a:solidFill>
                  <a:srgbClr val="004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chambers</a:t>
            </a:r>
            <a:endParaRPr lang="it-IT" sz="2000" b="1" dirty="0">
              <a:solidFill>
                <a:srgbClr val="004C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0" indent="-127000">
              <a:buFontTx/>
              <a:buChar char="-"/>
            </a:pP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verify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gas-volume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functionality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0" indent="-127000">
              <a:buFontTx/>
              <a:buChar char="-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complete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for trigger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coverage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needed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000" b="1" dirty="0">
                <a:solidFill>
                  <a:srgbClr val="004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 </a:t>
            </a:r>
            <a:r>
              <a:rPr lang="it-IT" sz="2000" b="1" dirty="0" err="1">
                <a:solidFill>
                  <a:srgbClr val="004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chambers</a:t>
            </a:r>
            <a:endParaRPr lang="it-IT" sz="2000" dirty="0">
              <a:solidFill>
                <a:srgbClr val="004C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350" indent="-133350">
              <a:buFontTx/>
              <a:buChar char="-"/>
            </a:pP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check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signals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in the service area</a:t>
            </a:r>
          </a:p>
          <a:p>
            <a:pPr marL="133350" indent="-133350">
              <a:buFontTx/>
              <a:buChar char="-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setup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implementing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the trigger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logic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000" b="1" dirty="0" err="1">
                <a:solidFill>
                  <a:srgbClr val="FF0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</a:t>
            </a:r>
            <a:r>
              <a:rPr lang="it-IT" sz="2000" b="1" dirty="0">
                <a:solidFill>
                  <a:srgbClr val="FF0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1" dirty="0" err="1">
                <a:solidFill>
                  <a:srgbClr val="FF0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chambers</a:t>
            </a:r>
            <a:endParaRPr lang="it-IT" sz="2000" dirty="0">
              <a:solidFill>
                <a:srgbClr val="FF0C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350" indent="-133350">
              <a:buFontTx/>
              <a:buChar char="-"/>
            </a:pP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define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position of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upstream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chambers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350" indent="-133350">
              <a:buFontTx/>
              <a:buChar char="-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complete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refurbishment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33350" indent="-133350">
              <a:buFontTx/>
              <a:buChar char="-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plan shipping to CERN</a:t>
            </a:r>
          </a:p>
          <a:p>
            <a:pPr marL="133350" indent="-133350">
              <a:buFontTx/>
              <a:buChar char="-"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50009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29454</TotalTime>
  <Words>293</Words>
  <Application>Microsoft Macintosh PowerPoint</Application>
  <PresentationFormat>On-screen Show (4:3)</PresentationFormat>
  <Paragraphs>83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PowerPoint Presentation</vt:lpstr>
      <vt:lpstr>Cosmic tracker: setup</vt:lpstr>
      <vt:lpstr>PowerPoint Presentation</vt:lpstr>
      <vt:lpstr>Cosmic tracker: bottom chambers</vt:lpstr>
      <vt:lpstr>Cosmic tracker: top chambers</vt:lpstr>
      <vt:lpstr>PowerPoint Presentation</vt:lpstr>
      <vt:lpstr>Cosmic tracker: to do list</vt:lpstr>
    </vt:vector>
  </TitlesOfParts>
  <Company>INFN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Boscherini</dc:creator>
  <cp:lastModifiedBy>Boscherini Davide</cp:lastModifiedBy>
  <cp:revision>674</cp:revision>
  <cp:lastPrinted>2014-12-07T14:12:29Z</cp:lastPrinted>
  <dcterms:created xsi:type="dcterms:W3CDTF">2011-02-25T14:03:39Z</dcterms:created>
  <dcterms:modified xsi:type="dcterms:W3CDTF">2024-12-02T22:43:19Z</dcterms:modified>
</cp:coreProperties>
</file>