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notesSlides/notesSlide19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6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138" r:id="rId1"/>
  </p:sldMasterIdLst>
  <p:notesMasterIdLst>
    <p:notesMasterId r:id="rId34"/>
  </p:notesMasterIdLst>
  <p:handoutMasterIdLst>
    <p:handoutMasterId r:id="rId35"/>
  </p:handoutMasterIdLst>
  <p:sldIdLst>
    <p:sldId id="541" r:id="rId2"/>
    <p:sldId id="542" r:id="rId3"/>
    <p:sldId id="1979" r:id="rId4"/>
    <p:sldId id="1981" r:id="rId5"/>
    <p:sldId id="544" r:id="rId6"/>
    <p:sldId id="1996" r:id="rId7"/>
    <p:sldId id="1994" r:id="rId8"/>
    <p:sldId id="1953" r:id="rId9"/>
    <p:sldId id="1955" r:id="rId10"/>
    <p:sldId id="1957" r:id="rId11"/>
    <p:sldId id="1956" r:id="rId12"/>
    <p:sldId id="1958" r:id="rId13"/>
    <p:sldId id="1959" r:id="rId14"/>
    <p:sldId id="1965" r:id="rId15"/>
    <p:sldId id="1995" r:id="rId16"/>
    <p:sldId id="1989" r:id="rId17"/>
    <p:sldId id="1969" r:id="rId18"/>
    <p:sldId id="1992" r:id="rId19"/>
    <p:sldId id="1993" r:id="rId20"/>
    <p:sldId id="1974" r:id="rId21"/>
    <p:sldId id="1988" r:id="rId22"/>
    <p:sldId id="1973" r:id="rId23"/>
    <p:sldId id="1976" r:id="rId24"/>
    <p:sldId id="1960" r:id="rId25"/>
    <p:sldId id="1982" r:id="rId26"/>
    <p:sldId id="1985" r:id="rId27"/>
    <p:sldId id="1964" r:id="rId28"/>
    <p:sldId id="1962" r:id="rId29"/>
    <p:sldId id="1963" r:id="rId30"/>
    <p:sldId id="1967" r:id="rId31"/>
    <p:sldId id="1983" r:id="rId32"/>
    <p:sldId id="1984" r:id="rId33"/>
  </p:sldIdLst>
  <p:sldSz cx="12192000" cy="6858000"/>
  <p:notesSz cx="6858000" cy="9144000"/>
  <p:custShowLst>
    <p:custShow name="Basic" id="0">
      <p:sldLst/>
    </p:custShow>
    <p:custShow name="PhysicsEmphasis" id="1">
      <p:sldLst/>
    </p:custShow>
    <p:custShow name="AccelleratorEmphasis" id="2">
      <p:sldLst/>
    </p:custShow>
    <p:custShow name="DetectorEmphasis" id="3">
      <p:sldLst/>
    </p:custShow>
    <p:custShow name="ComputingEmphasis" id="4">
      <p:sldLst/>
    </p:custShow>
    <p:custShow name="CompleteShort" id="5">
      <p:sldLst/>
    </p:custShow>
    <p:custShow name="CompleteLong" id="6">
      <p:sldLst/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7DBA"/>
    <a:srgbClr val="FFB9B9"/>
    <a:srgbClr val="CCECFF"/>
    <a:srgbClr val="000000"/>
    <a:srgbClr val="FF6600"/>
    <a:srgbClr val="FFFF99"/>
    <a:srgbClr val="FFFF66"/>
    <a:srgbClr val="0066FF"/>
    <a:srgbClr val="CCFFCC"/>
    <a:srgbClr val="2961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694C06-FEF9-40FF-91D8-7CD9E9AD7526}" v="74" dt="2024-03-13T13:19:46.888"/>
    <p1510:client id="{0DBD4D73-CD34-47BD-B240-AE7CED75F7DA}" v="125" dt="2024-03-12T19:53:22.675"/>
    <p1510:client id="{65E05F6B-C739-400E-B055-CC64EE877C67}" v="189" dt="2024-03-14T10:40:57.346"/>
    <p1510:client id="{74AF77BF-9107-4EF1-ABF8-A59D8D6BDEB7}" v="337" dt="2024-03-12T21:06:26.374"/>
    <p1510:client id="{8BD158B2-E453-4AD1-B408-792A1F41D920}" v="299" dt="2024-03-14T00:06:32.346"/>
    <p1510:client id="{AB1391DF-6DE0-4A07-AEB7-0AA7D5E0ECB3}" v="31" dt="2024-03-13T08:35:40.477"/>
    <p1510:client id="{B62DA3D8-A7F8-405A-95CD-22B3751E0ED6}" v="42" dt="2024-03-13T14:09:18.778"/>
    <p1510:client id="{C8512A7F-89C3-42EA-9DFF-A20FF2CC0A62}" v="243" dt="2024-03-14T11:08:10.632"/>
    <p1510:client id="{CD660E7B-5FCA-4CB6-B2B9-0D9BB1DB41B6}" v="24" dt="2024-03-14T10:04:13.388"/>
  </p1510:revLst>
</p1510:revInfo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929" autoAdjust="0"/>
  </p:normalViewPr>
  <p:slideViewPr>
    <p:cSldViewPr snapToGrid="0">
      <p:cViewPr varScale="1">
        <p:scale>
          <a:sx n="107" d="100"/>
          <a:sy n="107" d="100"/>
        </p:scale>
        <p:origin x="78" y="4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16" d="100"/>
          <a:sy n="116" d="100"/>
        </p:scale>
        <p:origin x="-29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3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4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Microsoft_Excel_Worksheet5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6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7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8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package" Target="../embeddings/Microsoft_Excel_Worksheet9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vlado\cernbox\Documents\Dokumenty\2023\CERN%20tape%20infrastructure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vlado\cernbox\Documents\Dokumenty\2023\CERN%20tape%20infrastructure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vlado\cernbox\Documents\Dokumenty\2023\CERN%20tape%20infrastructure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C:\Users\vlado\cernbox\Documents\Dokumenty\2023\CERN%20tape%20infrastructure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../embeddings/oleObject1.bin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../embeddings/oleObject2.bin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1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45C-4796-BCAD-F66DC5EC146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45C-4796-BCAD-F66DC5EC1466}"/>
              </c:ext>
            </c:extLst>
          </c:dPt>
          <c:dPt>
            <c:idx val="2"/>
            <c:bubble3D val="0"/>
            <c:explosion val="30"/>
            <c:spPr>
              <a:solidFill>
                <a:schemeClr val="accent6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45C-4796-BCAD-F66DC5EC1466}"/>
              </c:ext>
            </c:extLst>
          </c:dPt>
          <c:dPt>
            <c:idx val="3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645C-4796-BCAD-F66DC5EC146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645C-4796-BCAD-F66DC5EC146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Sheet1!$K$10:$K$14</c:f>
              <c:strCache>
                <c:ptCount val="5"/>
                <c:pt idx="0">
                  <c:v>Data Processing</c:v>
                </c:pt>
                <c:pt idx="1">
                  <c:v>Disk Storage</c:v>
                </c:pt>
                <c:pt idx="2">
                  <c:v>Tape Storage</c:v>
                </c:pt>
                <c:pt idx="3">
                  <c:v>Network</c:v>
                </c:pt>
                <c:pt idx="4">
                  <c:v>Services</c:v>
                </c:pt>
              </c:strCache>
            </c:strRef>
          </c:cat>
          <c:val>
            <c:numRef>
              <c:f>Sheet1!$L$10:$L$14</c:f>
              <c:numCache>
                <c:formatCode>0.00</c:formatCode>
                <c:ptCount val="5"/>
                <c:pt idx="0">
                  <c:v>55</c:v>
                </c:pt>
                <c:pt idx="1">
                  <c:v>21</c:v>
                </c:pt>
                <c:pt idx="2">
                  <c:v>2</c:v>
                </c:pt>
                <c:pt idx="3">
                  <c:v>5</c:v>
                </c:pt>
                <c:pt idx="4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45C-4796-BCAD-F66DC5EC1466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173"/>
      </c:pie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dirty="0" err="1"/>
              <a:t>Percentual</a:t>
            </a:r>
            <a:r>
              <a:rPr lang="sk-SK" dirty="0"/>
              <a:t> </a:t>
            </a:r>
            <a:r>
              <a:rPr lang="sk-SK" dirty="0" err="1"/>
              <a:t>increase</a:t>
            </a:r>
            <a:r>
              <a:rPr lang="sk-SK" dirty="0"/>
              <a:t> </a:t>
            </a:r>
            <a:r>
              <a:rPr lang="sk-SK" dirty="0" err="1"/>
              <a:t>comparison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areaChart>
        <c:grouping val="stacked"/>
        <c:varyColors val="0"/>
        <c:ser>
          <c:idx val="1"/>
          <c:order val="0"/>
          <c:tx>
            <c:strRef>
              <c:f>'Form factor'!$C$10</c:f>
              <c:strCache>
                <c:ptCount val="1"/>
                <c:pt idx="0">
                  <c:v>11. Tape length total (%)</c:v>
                </c:pt>
              </c:strCache>
            </c:strRef>
          </c:tx>
          <c:spPr>
            <a:solidFill>
              <a:srgbClr val="E15E32">
                <a:lumMod val="75000"/>
              </a:srgbClr>
            </a:solidFill>
            <a:ln w="25400">
              <a:noFill/>
            </a:ln>
            <a:effectLst/>
          </c:spPr>
          <c:val>
            <c:numRef>
              <c:f>'Form factor'!$D$10:$I$10</c:f>
              <c:numCache>
                <c:formatCode>0</c:formatCode>
                <c:ptCount val="6"/>
                <c:pt idx="0">
                  <c:v>50</c:v>
                </c:pt>
                <c:pt idx="1">
                  <c:v>52.602230483271377</c:v>
                </c:pt>
                <c:pt idx="2">
                  <c:v>55.343866171003718</c:v>
                </c:pt>
                <c:pt idx="3">
                  <c:v>58.224907063197023</c:v>
                </c:pt>
                <c:pt idx="4">
                  <c:v>61.245353159851298</c:v>
                </c:pt>
                <c:pt idx="5">
                  <c:v>64.451672862453535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7A-4672-B057-C500EF08549C}"/>
            </c:ext>
          </c:extLst>
        </c:ser>
        <c:ser>
          <c:idx val="0"/>
          <c:order val="1"/>
          <c:tx>
            <c:strRef>
              <c:f>'Form factor'!$C$8</c:f>
              <c:strCache>
                <c:ptCount val="1"/>
                <c:pt idx="0">
                  <c:v>8. Tape thickness (%)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'Form factor'!$D$6:$I$6</c:f>
              <c:numCache>
                <c:formatCode>0</c:formatCode>
                <c:ptCount val="6"/>
                <c:pt idx="0">
                  <c:v>2024</c:v>
                </c:pt>
                <c:pt idx="1">
                  <c:v>2026</c:v>
                </c:pt>
                <c:pt idx="2">
                  <c:v>2028</c:v>
                </c:pt>
                <c:pt idx="3">
                  <c:v>2030</c:v>
                </c:pt>
                <c:pt idx="4">
                  <c:v>2032</c:v>
                </c:pt>
                <c:pt idx="5">
                  <c:v>2034</c:v>
                </c:pt>
              </c:numCache>
            </c:numRef>
          </c:cat>
          <c:val>
            <c:numRef>
              <c:f>'Form factor'!$D$8:$I$8</c:f>
              <c:numCache>
                <c:formatCode>General</c:formatCode>
                <c:ptCount val="6"/>
                <c:pt idx="0">
                  <c:v>50</c:v>
                </c:pt>
                <c:pt idx="1">
                  <c:v>47.5</c:v>
                </c:pt>
                <c:pt idx="2">
                  <c:v>45.199999999999996</c:v>
                </c:pt>
                <c:pt idx="3">
                  <c:v>43</c:v>
                </c:pt>
                <c:pt idx="4">
                  <c:v>40.799999999999997</c:v>
                </c:pt>
                <c:pt idx="5">
                  <c:v>38.799999999999997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C7A-4672-B057-C500EF0854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4799935"/>
        <c:axId val="824801375"/>
      </c:areaChart>
      <c:catAx>
        <c:axId val="824799935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801375"/>
        <c:crosses val="autoZero"/>
        <c:auto val="1"/>
        <c:lblAlgn val="ctr"/>
        <c:lblOffset val="100"/>
        <c:noMultiLvlLbl val="0"/>
      </c:catAx>
      <c:valAx>
        <c:axId val="824801375"/>
        <c:scaling>
          <c:orientation val="minMax"/>
          <c:max val="11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/>
                  <a:t>Percent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79993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Capacity!$C$9</c:f>
              <c:strCache>
                <c:ptCount val="1"/>
                <c:pt idx="0">
                  <c:v>20. Time to fill a tape (hours)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Capacity!$D$6:$I$6</c:f>
              <c:numCache>
                <c:formatCode>0</c:formatCode>
                <c:ptCount val="6"/>
                <c:pt idx="0">
                  <c:v>2024</c:v>
                </c:pt>
                <c:pt idx="1">
                  <c:v>2026</c:v>
                </c:pt>
                <c:pt idx="2">
                  <c:v>2028</c:v>
                </c:pt>
                <c:pt idx="3">
                  <c:v>2030</c:v>
                </c:pt>
                <c:pt idx="4">
                  <c:v>2032</c:v>
                </c:pt>
                <c:pt idx="5">
                  <c:v>2034</c:v>
                </c:pt>
              </c:numCache>
            </c:numRef>
          </c:cat>
          <c:val>
            <c:numRef>
              <c:f>Capacity!$D$9:$I$9</c:f>
              <c:numCache>
                <c:formatCode>0</c:formatCode>
                <c:ptCount val="6"/>
                <c:pt idx="0">
                  <c:v>31</c:v>
                </c:pt>
                <c:pt idx="1">
                  <c:v>41</c:v>
                </c:pt>
                <c:pt idx="2">
                  <c:v>54</c:v>
                </c:pt>
                <c:pt idx="3">
                  <c:v>71</c:v>
                </c:pt>
                <c:pt idx="4">
                  <c:v>94</c:v>
                </c:pt>
                <c:pt idx="5">
                  <c:v>124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198-42BC-9865-EFB68AE721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4799935"/>
        <c:axId val="824801375"/>
      </c:lineChart>
      <c:catAx>
        <c:axId val="824799935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801375"/>
        <c:crosses val="autoZero"/>
        <c:auto val="1"/>
        <c:lblAlgn val="ctr"/>
        <c:lblOffset val="100"/>
        <c:noMultiLvlLbl val="0"/>
      </c:catAx>
      <c:valAx>
        <c:axId val="8248013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/>
                  <a:t>Hours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7999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Capacity!$C$7</c:f>
              <c:strCache>
                <c:ptCount val="1"/>
                <c:pt idx="0">
                  <c:v>1. Capacity (TB)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Capacity!$D$6:$I$6</c:f>
              <c:numCache>
                <c:formatCode>0</c:formatCode>
                <c:ptCount val="6"/>
                <c:pt idx="0">
                  <c:v>2024</c:v>
                </c:pt>
                <c:pt idx="1">
                  <c:v>2026</c:v>
                </c:pt>
                <c:pt idx="2">
                  <c:v>2028</c:v>
                </c:pt>
                <c:pt idx="3">
                  <c:v>2030</c:v>
                </c:pt>
                <c:pt idx="4">
                  <c:v>2032</c:v>
                </c:pt>
                <c:pt idx="5">
                  <c:v>2034</c:v>
                </c:pt>
              </c:numCache>
            </c:numRef>
          </c:cat>
          <c:val>
            <c:numRef>
              <c:f>Capacity!$D$7:$I$7</c:f>
              <c:numCache>
                <c:formatCode>0</c:formatCode>
                <c:ptCount val="6"/>
                <c:pt idx="0">
                  <c:v>45</c:v>
                </c:pt>
                <c:pt idx="1">
                  <c:v>78</c:v>
                </c:pt>
                <c:pt idx="2">
                  <c:v>137</c:v>
                </c:pt>
                <c:pt idx="3">
                  <c:v>238</c:v>
                </c:pt>
                <c:pt idx="4">
                  <c:v>415</c:v>
                </c:pt>
                <c:pt idx="5">
                  <c:v>723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8D5-4B24-B335-772900A260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4799935"/>
        <c:axId val="824801375"/>
      </c:lineChart>
      <c:catAx>
        <c:axId val="824799935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801375"/>
        <c:crosses val="autoZero"/>
        <c:auto val="1"/>
        <c:lblAlgn val="ctr"/>
        <c:lblOffset val="100"/>
        <c:noMultiLvlLbl val="0"/>
      </c:catAx>
      <c:valAx>
        <c:axId val="8248013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/>
                  <a:t>Terabytes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7999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/>
              <a:t>Percentual increase comparison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Capacity!$C$8</c:f>
              <c:strCache>
                <c:ptCount val="1"/>
                <c:pt idx="0">
                  <c:v>1. Capacity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Capacity!$D$6:$I$6</c:f>
              <c:numCache>
                <c:formatCode>0</c:formatCode>
                <c:ptCount val="6"/>
                <c:pt idx="0">
                  <c:v>2024</c:v>
                </c:pt>
                <c:pt idx="1">
                  <c:v>2026</c:v>
                </c:pt>
                <c:pt idx="2">
                  <c:v>2028</c:v>
                </c:pt>
                <c:pt idx="3">
                  <c:v>2030</c:v>
                </c:pt>
                <c:pt idx="4">
                  <c:v>2032</c:v>
                </c:pt>
                <c:pt idx="5">
                  <c:v>2034</c:v>
                </c:pt>
              </c:numCache>
            </c:numRef>
          </c:cat>
          <c:val>
            <c:numRef>
              <c:f>Capacity!$D$8:$I$8</c:f>
              <c:numCache>
                <c:formatCode>0</c:formatCode>
                <c:ptCount val="6"/>
                <c:pt idx="0">
                  <c:v>100</c:v>
                </c:pt>
                <c:pt idx="1">
                  <c:v>173.33333333333334</c:v>
                </c:pt>
                <c:pt idx="2">
                  <c:v>304.44444444444446</c:v>
                </c:pt>
                <c:pt idx="3">
                  <c:v>528.88888888888891</c:v>
                </c:pt>
                <c:pt idx="4">
                  <c:v>922.22222222222217</c:v>
                </c:pt>
                <c:pt idx="5">
                  <c:v>1606.6666666666667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718-481C-85B7-EADE513822B7}"/>
            </c:ext>
          </c:extLst>
        </c:ser>
        <c:ser>
          <c:idx val="1"/>
          <c:order val="1"/>
          <c:tx>
            <c:strRef>
              <c:f>Capacity!$C$10</c:f>
              <c:strCache>
                <c:ptCount val="1"/>
                <c:pt idx="0">
                  <c:v>20. Time to fill a tape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Capacity!$D$10:$I$10</c:f>
              <c:numCache>
                <c:formatCode>0</c:formatCode>
                <c:ptCount val="6"/>
                <c:pt idx="0">
                  <c:v>100</c:v>
                </c:pt>
                <c:pt idx="1">
                  <c:v>132.25806451612902</c:v>
                </c:pt>
                <c:pt idx="2">
                  <c:v>174.19354838709677</c:v>
                </c:pt>
                <c:pt idx="3">
                  <c:v>229.03225806451613</c:v>
                </c:pt>
                <c:pt idx="4">
                  <c:v>303.22580645161293</c:v>
                </c:pt>
                <c:pt idx="5">
                  <c:v>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718-481C-85B7-EADE513822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4799935"/>
        <c:axId val="824801375"/>
      </c:lineChart>
      <c:catAx>
        <c:axId val="824799935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801375"/>
        <c:crosses val="autoZero"/>
        <c:auto val="1"/>
        <c:lblAlgn val="ctr"/>
        <c:lblOffset val="100"/>
        <c:noMultiLvlLbl val="0"/>
      </c:catAx>
      <c:valAx>
        <c:axId val="824801375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/>
                  <a:t>Percent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7999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Throughput!$C$10</c:f>
              <c:strCache>
                <c:ptCount val="1"/>
                <c:pt idx="0">
                  <c:v>6. Number of channels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Throughput!$D$6:$I$6</c:f>
              <c:numCache>
                <c:formatCode>0</c:formatCode>
                <c:ptCount val="6"/>
                <c:pt idx="0">
                  <c:v>2024</c:v>
                </c:pt>
                <c:pt idx="1">
                  <c:v>2026</c:v>
                </c:pt>
                <c:pt idx="2">
                  <c:v>2028</c:v>
                </c:pt>
                <c:pt idx="3">
                  <c:v>2030</c:v>
                </c:pt>
                <c:pt idx="4">
                  <c:v>2032</c:v>
                </c:pt>
                <c:pt idx="5">
                  <c:v>2034</c:v>
                </c:pt>
              </c:numCache>
            </c:numRef>
          </c:cat>
          <c:val>
            <c:numRef>
              <c:f>Throughput!$D$10:$I$10</c:f>
              <c:numCache>
                <c:formatCode>0</c:formatCode>
                <c:ptCount val="6"/>
                <c:pt idx="0">
                  <c:v>32</c:v>
                </c:pt>
                <c:pt idx="1">
                  <c:v>64</c:v>
                </c:pt>
                <c:pt idx="2">
                  <c:v>64</c:v>
                </c:pt>
                <c:pt idx="3">
                  <c:v>64</c:v>
                </c:pt>
                <c:pt idx="4">
                  <c:v>64</c:v>
                </c:pt>
                <c:pt idx="5">
                  <c:v>128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4BB-4551-A23C-63DCB9FEB0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4799935"/>
        <c:axId val="824801375"/>
      </c:lineChart>
      <c:catAx>
        <c:axId val="824799935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801375"/>
        <c:crosses val="autoZero"/>
        <c:auto val="1"/>
        <c:lblAlgn val="ctr"/>
        <c:lblOffset val="100"/>
        <c:noMultiLvlLbl val="0"/>
      </c:catAx>
      <c:valAx>
        <c:axId val="8248013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/>
                  <a:t>Count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7999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Throughput!$C$12</c:f>
              <c:strCache>
                <c:ptCount val="1"/>
                <c:pt idx="0">
                  <c:v>7. Tape speed (m/sec)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Throughput!$D$6:$I$6</c:f>
              <c:numCache>
                <c:formatCode>0</c:formatCode>
                <c:ptCount val="6"/>
                <c:pt idx="0">
                  <c:v>2024</c:v>
                </c:pt>
                <c:pt idx="1">
                  <c:v>2026</c:v>
                </c:pt>
                <c:pt idx="2">
                  <c:v>2028</c:v>
                </c:pt>
                <c:pt idx="3">
                  <c:v>2030</c:v>
                </c:pt>
                <c:pt idx="4">
                  <c:v>2032</c:v>
                </c:pt>
                <c:pt idx="5">
                  <c:v>2034</c:v>
                </c:pt>
              </c:numCache>
            </c:numRef>
          </c:cat>
          <c:val>
            <c:numRef>
              <c:f>Throughput!$D$12:$I$12</c:f>
              <c:numCache>
                <c:formatCode>0.0</c:formatCode>
                <c:ptCount val="6"/>
                <c:pt idx="0">
                  <c:v>5.3</c:v>
                </c:pt>
                <c:pt idx="1">
                  <c:v>3.2</c:v>
                </c:pt>
                <c:pt idx="2">
                  <c:v>3.8</c:v>
                </c:pt>
                <c:pt idx="3">
                  <c:v>4.5999999999999996</c:v>
                </c:pt>
                <c:pt idx="4">
                  <c:v>5.5</c:v>
                </c:pt>
                <c:pt idx="5">
                  <c:v>3.3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E2A-48B9-AC65-7C46FE4EBB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4799935"/>
        <c:axId val="824801375"/>
      </c:lineChart>
      <c:catAx>
        <c:axId val="824799935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801375"/>
        <c:crosses val="autoZero"/>
        <c:auto val="1"/>
        <c:lblAlgn val="ctr"/>
        <c:lblOffset val="100"/>
        <c:noMultiLvlLbl val="0"/>
      </c:catAx>
      <c:valAx>
        <c:axId val="8248013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/>
                  <a:t>meters/second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7999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Throughput!$C$7</c:f>
              <c:strCache>
                <c:ptCount val="1"/>
                <c:pt idx="0">
                  <c:v>3. Maximum streaming drive data rate (MB/s)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Throughput!$D$6:$I$6</c:f>
              <c:numCache>
                <c:formatCode>0</c:formatCode>
                <c:ptCount val="6"/>
                <c:pt idx="0">
                  <c:v>2024</c:v>
                </c:pt>
                <c:pt idx="1">
                  <c:v>2026</c:v>
                </c:pt>
                <c:pt idx="2">
                  <c:v>2028</c:v>
                </c:pt>
                <c:pt idx="3">
                  <c:v>2030</c:v>
                </c:pt>
                <c:pt idx="4">
                  <c:v>2032</c:v>
                </c:pt>
                <c:pt idx="5">
                  <c:v>2034</c:v>
                </c:pt>
              </c:numCache>
            </c:numRef>
          </c:cat>
          <c:val>
            <c:numRef>
              <c:f>Throughput!$D$7:$I$7</c:f>
              <c:numCache>
                <c:formatCode>0.0</c:formatCode>
                <c:ptCount val="6"/>
                <c:pt idx="0">
                  <c:v>400</c:v>
                </c:pt>
                <c:pt idx="1">
                  <c:v>529</c:v>
                </c:pt>
                <c:pt idx="2">
                  <c:v>699.6</c:v>
                </c:pt>
                <c:pt idx="3">
                  <c:v>925.2</c:v>
                </c:pt>
                <c:pt idx="4">
                  <c:v>1223.5999999999999</c:v>
                </c:pt>
                <c:pt idx="5">
                  <c:v>1618.2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CF5-4C8D-9CC6-5B82C1E71FEB}"/>
            </c:ext>
          </c:extLst>
        </c:ser>
        <c:ser>
          <c:idx val="1"/>
          <c:order val="1"/>
          <c:tx>
            <c:strRef>
              <c:f>Throughput!$C$9</c:f>
              <c:strCache>
                <c:ptCount val="1"/>
                <c:pt idx="0">
                  <c:v>4. Minimum streaming drive data rate (MB/s)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Throughput!$D$9:$I$9</c:f>
              <c:numCache>
                <c:formatCode>0.0</c:formatCode>
                <c:ptCount val="6"/>
                <c:pt idx="0">
                  <c:v>90.7</c:v>
                </c:pt>
                <c:pt idx="1">
                  <c:v>200</c:v>
                </c:pt>
                <c:pt idx="2">
                  <c:v>220.5</c:v>
                </c:pt>
                <c:pt idx="3">
                  <c:v>243.1</c:v>
                </c:pt>
                <c:pt idx="4">
                  <c:v>268</c:v>
                </c:pt>
                <c:pt idx="5">
                  <c:v>591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CF5-4C8D-9CC6-5B82C1E71F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4799935"/>
        <c:axId val="824801375"/>
      </c:lineChart>
      <c:catAx>
        <c:axId val="824799935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801375"/>
        <c:crosses val="autoZero"/>
        <c:auto val="1"/>
        <c:lblAlgn val="ctr"/>
        <c:lblOffset val="100"/>
        <c:noMultiLvlLbl val="0"/>
      </c:catAx>
      <c:valAx>
        <c:axId val="8248013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/>
                  <a:t>Megabytes/second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7999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spPr>
            <a:solidFill>
              <a:srgbClr val="0070C0"/>
            </a:solidFill>
          </c:spPr>
          <c:dPt>
            <c:idx val="0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386-487E-B980-B58E98129937}"/>
              </c:ext>
            </c:extLst>
          </c:dPt>
          <c:dPt>
            <c:idx val="1"/>
            <c:bubble3D val="0"/>
            <c:explosion val="2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386-487E-B980-B58E98129937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2386-487E-B980-B58E981299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Capacity!$E$9:$E$10</c:f>
              <c:strCache>
                <c:ptCount val="2"/>
                <c:pt idx="0">
                  <c:v>CERN Tape Archive (CTA)</c:v>
                </c:pt>
                <c:pt idx="1">
                  <c:v>BACKUP (IBM Storage Protect)</c:v>
                </c:pt>
              </c:strCache>
            </c:strRef>
          </c:cat>
          <c:val>
            <c:numRef>
              <c:f>Capacity!$F$9:$F$10</c:f>
              <c:numCache>
                <c:formatCode>General</c:formatCode>
                <c:ptCount val="2"/>
                <c:pt idx="0">
                  <c:v>1250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86-487E-B980-B58E981299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93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spPr>
            <a:solidFill>
              <a:srgbClr val="FFC000"/>
            </a:solidFill>
          </c:spPr>
          <c:dPt>
            <c:idx val="0"/>
            <c:bubble3D val="0"/>
            <c:explosion val="2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78B-40DB-85B7-B2DE7EEB653A}"/>
              </c:ext>
            </c:extLst>
          </c:dPt>
          <c:dPt>
            <c:idx val="1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78B-40DB-85B7-B2DE7EEB653A}"/>
              </c:ext>
            </c:extLst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78B-40DB-85B7-B2DE7EEB653A}"/>
              </c:ext>
            </c:extLst>
          </c:dPt>
          <c:dLbls>
            <c:dLbl>
              <c:idx val="0"/>
              <c:layout>
                <c:manualLayout>
                  <c:x val="-0.1441055270614128"/>
                  <c:y val="1.7713917701388936E-2"/>
                </c:manualLayout>
              </c:layout>
              <c:tx>
                <c:rich>
                  <a:bodyPr/>
                  <a:lstStyle/>
                  <a:p>
                    <a:r>
                      <a:rPr lang="en-US" sz="800" b="0" i="0" u="none" strike="noStrike" kern="1200" baseline="0" dirty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</a:rPr>
                      <a:t>Spectra Logic </a:t>
                    </a:r>
                    <a:r>
                      <a:rPr lang="en-US" sz="800" b="0" i="0" u="none" strike="noStrike" kern="1200" baseline="0" dirty="0" err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</a:rPr>
                      <a:t>TFinity</a:t>
                    </a:r>
                    <a:r>
                      <a:rPr lang="en-US" sz="800" b="0" i="0" u="none" strike="noStrike" kern="1200" baseline="0" dirty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</a:rPr>
                      <a:t> (Plus) - LTO
37%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378B-40DB-85B7-B2DE7EEB653A}"/>
                </c:ext>
              </c:extLst>
            </c:dLbl>
            <c:dLbl>
              <c:idx val="1"/>
              <c:layout>
                <c:manualLayout>
                  <c:x val="0.18955897333895075"/>
                  <c:y val="-0.2069899528083120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78B-40DB-85B7-B2DE7EEB653A}"/>
                </c:ext>
              </c:extLst>
            </c:dLbl>
            <c:dLbl>
              <c:idx val="2"/>
              <c:layout>
                <c:manualLayout>
                  <c:x val="0.14924179544092955"/>
                  <c:y val="0.1962468650607865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78B-40DB-85B7-B2DE7EEB653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Libraries!$F$11:$F$13</c:f>
              <c:strCache>
                <c:ptCount val="3"/>
                <c:pt idx="0">
                  <c:v>Spectra Logic Tfinity (Plus) - LTO</c:v>
                </c:pt>
                <c:pt idx="1">
                  <c:v>IBM TS4500 - LTO</c:v>
                </c:pt>
                <c:pt idx="2">
                  <c:v>IBM TS4500 - 3592</c:v>
                </c:pt>
              </c:strCache>
            </c:strRef>
          </c:cat>
          <c:val>
            <c:numRef>
              <c:f>Libraries!$G$11:$G$13</c:f>
              <c:numCache>
                <c:formatCode>General</c:formatCode>
                <c:ptCount val="3"/>
                <c:pt idx="0">
                  <c:v>46800</c:v>
                </c:pt>
                <c:pt idx="1">
                  <c:v>44362</c:v>
                </c:pt>
                <c:pt idx="2">
                  <c:v>33876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78B-40DB-85B7-B2DE7EEB653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2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28A-4D40-B4D4-B44517485737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28A-4D40-B4D4-B44517485737}"/>
              </c:ext>
            </c:extLst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28A-4D40-B4D4-B44517485737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28A-4D40-B4D4-B44517485737}"/>
              </c:ext>
            </c:extLst>
          </c:dPt>
          <c:dPt>
            <c:idx val="4"/>
            <c:bubble3D val="0"/>
            <c:explosion val="2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28A-4D40-B4D4-B44517485737}"/>
              </c:ext>
            </c:extLst>
          </c:dPt>
          <c:dPt>
            <c:idx val="5"/>
            <c:bubble3D val="0"/>
            <c:explosion val="2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28A-4D40-B4D4-B44517485737}"/>
              </c:ext>
            </c:extLst>
          </c:dPt>
          <c:dLbls>
            <c:dLbl>
              <c:idx val="0"/>
              <c:layout>
                <c:manualLayout>
                  <c:x val="-0.11395063660227443"/>
                  <c:y val="-8.983207297871861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28A-4D40-B4D4-B44517485737}"/>
                </c:ext>
              </c:extLst>
            </c:dLbl>
            <c:dLbl>
              <c:idx val="1"/>
              <c:layout>
                <c:manualLayout>
                  <c:x val="0.12486084817465452"/>
                  <c:y val="-8.673247875640482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28A-4D40-B4D4-B44517485737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028A-4D40-B4D4-B44517485737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028A-4D40-B4D4-B44517485737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028A-4D40-B4D4-B44517485737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B-028A-4D40-B4D4-B445174857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Drives!$E$7:$E$12</c:f>
              <c:strCache>
                <c:ptCount val="6"/>
                <c:pt idx="0">
                  <c:v>CTA IBM TS1170</c:v>
                </c:pt>
                <c:pt idx="1">
                  <c:v>CTA IBM TS1160</c:v>
                </c:pt>
                <c:pt idx="2">
                  <c:v>CTA LTO-8</c:v>
                </c:pt>
                <c:pt idx="3">
                  <c:v>CTA LTO-9</c:v>
                </c:pt>
                <c:pt idx="4">
                  <c:v>BACKUP LTO-8</c:v>
                </c:pt>
                <c:pt idx="5">
                  <c:v>BACKUP LTO-9</c:v>
                </c:pt>
              </c:strCache>
            </c:strRef>
          </c:cat>
          <c:val>
            <c:numRef>
              <c:f>Drives!$F$7:$F$12</c:f>
              <c:numCache>
                <c:formatCode>General</c:formatCode>
                <c:ptCount val="6"/>
                <c:pt idx="0">
                  <c:v>40</c:v>
                </c:pt>
                <c:pt idx="1">
                  <c:v>46</c:v>
                </c:pt>
                <c:pt idx="2">
                  <c:v>10</c:v>
                </c:pt>
                <c:pt idx="3">
                  <c:v>88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28A-4D40-B4D4-B445174857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11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3C0-41C5-A13B-4F9DC464732B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3C0-41C5-A13B-4F9DC464732B}"/>
              </c:ext>
            </c:extLst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3C0-41C5-A13B-4F9DC464732B}"/>
              </c:ext>
            </c:extLst>
          </c:dPt>
          <c:dPt>
            <c:idx val="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3C0-41C5-A13B-4F9DC464732B}"/>
              </c:ext>
            </c:extLst>
          </c:dPt>
          <c:dPt>
            <c:idx val="4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3C0-41C5-A13B-4F9DC464732B}"/>
              </c:ext>
            </c:extLst>
          </c:dPt>
          <c:dPt>
            <c:idx val="5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3C0-41C5-A13B-4F9DC464732B}"/>
              </c:ext>
            </c:extLst>
          </c:dPt>
          <c:dPt>
            <c:idx val="6"/>
            <c:bubble3D val="0"/>
            <c:explosion val="2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3C0-41C5-A13B-4F9DC464732B}"/>
              </c:ext>
            </c:extLst>
          </c:dPt>
          <c:dPt>
            <c:idx val="7"/>
            <c:bubble3D val="0"/>
            <c:explosion val="2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3C0-41C5-A13B-4F9DC464732B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43C0-41C5-A13B-4F9DC464732B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43C0-41C5-A13B-4F9DC464732B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43C0-41C5-A13B-4F9DC46473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Cartridges!$E$6:$E$13</c:f>
              <c:strCache>
                <c:ptCount val="8"/>
                <c:pt idx="0">
                  <c:v>CTA 3592JF</c:v>
                </c:pt>
                <c:pt idx="1">
                  <c:v>CTA 3592JE</c:v>
                </c:pt>
                <c:pt idx="2">
                  <c:v>CTA 3592JD</c:v>
                </c:pt>
                <c:pt idx="3">
                  <c:v>CTA LTO-7M</c:v>
                </c:pt>
                <c:pt idx="4">
                  <c:v>CTA LTO-8</c:v>
                </c:pt>
                <c:pt idx="5">
                  <c:v>CTA LTO-9</c:v>
                </c:pt>
                <c:pt idx="6">
                  <c:v>BACKUP LTO-7M</c:v>
                </c:pt>
                <c:pt idx="7">
                  <c:v>BACKUP LTO-8</c:v>
                </c:pt>
              </c:strCache>
            </c:strRef>
          </c:cat>
          <c:val>
            <c:numRef>
              <c:f>Cartridges!$F$6:$F$13</c:f>
              <c:numCache>
                <c:formatCode>General</c:formatCode>
                <c:ptCount val="8"/>
                <c:pt idx="0">
                  <c:v>250</c:v>
                </c:pt>
                <c:pt idx="1">
                  <c:v>150</c:v>
                </c:pt>
                <c:pt idx="2">
                  <c:v>227</c:v>
                </c:pt>
                <c:pt idx="3">
                  <c:v>59</c:v>
                </c:pt>
                <c:pt idx="4">
                  <c:v>17</c:v>
                </c:pt>
                <c:pt idx="5">
                  <c:v>551</c:v>
                </c:pt>
                <c:pt idx="6">
                  <c:v>11</c:v>
                </c:pt>
                <c:pt idx="7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43C0-41C5-A13B-4F9DC46473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94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bg1"/>
                </a:solidFill>
                <a:latin typeface="IBM Plex Sans" panose="020B0503050203000203" pitchFamily="34" charset="0"/>
                <a:ea typeface="+mn-ea"/>
                <a:cs typeface="+mn-cs"/>
              </a:defRPr>
            </a:pPr>
            <a:r>
              <a:rPr lang="en-US" b="1"/>
              <a:t>Market Segment 2020-2030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bg1"/>
              </a:solidFill>
              <a:latin typeface="IBM Plex Sans" panose="020B0503050203000203" pitchFamily="34" charset="0"/>
              <a:ea typeface="+mn-ea"/>
              <a:cs typeface="+mn-cs"/>
            </a:defRPr>
          </a:pPr>
          <a:endParaRPr lang="sk-SK"/>
        </a:p>
      </c:txPr>
    </c:title>
    <c:autoTitleDeleted val="0"/>
    <c:plotArea>
      <c:layout/>
      <c:areaChart>
        <c:grouping val="percentStacked"/>
        <c:varyColors val="0"/>
        <c:ser>
          <c:idx val="0"/>
          <c:order val="0"/>
          <c:tx>
            <c:strRef>
              <c:f>'Tape Market industry share'!$A$36</c:f>
              <c:strCache>
                <c:ptCount val="1"/>
                <c:pt idx="0">
                  <c:v>Traditional Business</c:v>
                </c:pt>
              </c:strCache>
            </c:strRef>
          </c:tx>
          <c:spPr>
            <a:solidFill>
              <a:srgbClr val="548DFE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IBM Plex Sans" panose="020B0503050203000203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'Tape Market industry share'!$B$35:$L$35</c:f>
              <c:numCache>
                <c:formatCode>General</c:formatCode>
                <c:ptCount val="11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  <c:pt idx="8">
                  <c:v>2028</c:v>
                </c:pt>
                <c:pt idx="9">
                  <c:v>2029</c:v>
                </c:pt>
                <c:pt idx="10">
                  <c:v>2030</c:v>
                </c:pt>
              </c:numCache>
            </c:numRef>
          </c:cat>
          <c:val>
            <c:numRef>
              <c:f>'Tape Market industry share'!$B$36:$L$36</c:f>
              <c:numCache>
                <c:formatCode>General</c:formatCode>
                <c:ptCount val="11"/>
                <c:pt idx="0">
                  <c:v>85</c:v>
                </c:pt>
                <c:pt idx="1">
                  <c:v>78</c:v>
                </c:pt>
                <c:pt idx="2">
                  <c:v>80</c:v>
                </c:pt>
                <c:pt idx="3">
                  <c:v>70</c:v>
                </c:pt>
                <c:pt idx="4">
                  <c:v>70</c:v>
                </c:pt>
                <c:pt idx="5">
                  <c:v>65</c:v>
                </c:pt>
                <c:pt idx="6">
                  <c:v>55</c:v>
                </c:pt>
                <c:pt idx="7">
                  <c:v>52</c:v>
                </c:pt>
                <c:pt idx="8">
                  <c:v>45</c:v>
                </c:pt>
                <c:pt idx="9">
                  <c:v>40</c:v>
                </c:pt>
                <c:pt idx="10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13-4963-8D39-21F81900B686}"/>
            </c:ext>
          </c:extLst>
        </c:ser>
        <c:ser>
          <c:idx val="1"/>
          <c:order val="1"/>
          <c:tx>
            <c:strRef>
              <c:f>'Tape Market industry share'!$A$37</c:f>
              <c:strCache>
                <c:ptCount val="1"/>
                <c:pt idx="0">
                  <c:v>Hyperscale</c:v>
                </c:pt>
              </c:strCache>
            </c:strRef>
          </c:tx>
          <c:spPr>
            <a:solidFill>
              <a:srgbClr val="FF9900"/>
            </a:solidFill>
            <a:ln>
              <a:solidFill>
                <a:srgbClr val="FF9300"/>
              </a:solidFill>
            </a:ln>
            <a:effectLst/>
          </c:spPr>
          <c:dLbls>
            <c:dLbl>
              <c:idx val="8"/>
              <c:showLegendKey val="0"/>
              <c:showVal val="0"/>
              <c:showCatName val="1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113-4963-8D39-21F81900B6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IBM Plex Sans" panose="020B0503050203000203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'Tape Market industry share'!$B$35:$L$35</c:f>
              <c:numCache>
                <c:formatCode>General</c:formatCode>
                <c:ptCount val="11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  <c:pt idx="8">
                  <c:v>2028</c:v>
                </c:pt>
                <c:pt idx="9">
                  <c:v>2029</c:v>
                </c:pt>
                <c:pt idx="10">
                  <c:v>2030</c:v>
                </c:pt>
              </c:numCache>
            </c:numRef>
          </c:cat>
          <c:val>
            <c:numRef>
              <c:f>'Tape Market industry share'!$B$37:$L$37</c:f>
              <c:numCache>
                <c:formatCode>General</c:formatCode>
                <c:ptCount val="11"/>
                <c:pt idx="0">
                  <c:v>15</c:v>
                </c:pt>
                <c:pt idx="1">
                  <c:v>22</c:v>
                </c:pt>
                <c:pt idx="2">
                  <c:v>20</c:v>
                </c:pt>
                <c:pt idx="3">
                  <c:v>30</c:v>
                </c:pt>
                <c:pt idx="4">
                  <c:v>30</c:v>
                </c:pt>
                <c:pt idx="5">
                  <c:v>35</c:v>
                </c:pt>
                <c:pt idx="6">
                  <c:v>45</c:v>
                </c:pt>
                <c:pt idx="7">
                  <c:v>48</c:v>
                </c:pt>
                <c:pt idx="8">
                  <c:v>55</c:v>
                </c:pt>
                <c:pt idx="9">
                  <c:v>60</c:v>
                </c:pt>
                <c:pt idx="10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113-4963-8D39-21F81900B68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202853727"/>
        <c:axId val="255015279"/>
      </c:areaChart>
      <c:catAx>
        <c:axId val="20285372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bg1"/>
                </a:solidFill>
                <a:latin typeface="IBM Plex Sans" panose="020B0503050203000203" pitchFamily="34" charset="0"/>
                <a:ea typeface="+mn-ea"/>
                <a:cs typeface="+mn-cs"/>
              </a:defRPr>
            </a:pPr>
            <a:endParaRPr lang="sk-SK"/>
          </a:p>
        </c:txPr>
        <c:crossAx val="255015279"/>
        <c:crosses val="autoZero"/>
        <c:auto val="1"/>
        <c:lblAlgn val="ctr"/>
        <c:lblOffset val="100"/>
        <c:noMultiLvlLbl val="0"/>
      </c:catAx>
      <c:valAx>
        <c:axId val="2550152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bg1"/>
                </a:solidFill>
                <a:latin typeface="IBM Plex Sans" panose="020B0503050203000203" pitchFamily="34" charset="0"/>
                <a:ea typeface="+mn-ea"/>
                <a:cs typeface="+mn-cs"/>
              </a:defRPr>
            </a:pPr>
            <a:endParaRPr lang="sk-SK"/>
          </a:p>
        </c:txPr>
        <c:crossAx val="20285372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000000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chemeClr val="bg1"/>
          </a:solidFill>
          <a:latin typeface="IBM Plex Sans" panose="020B0503050203000203" pitchFamily="34" charset="0"/>
        </a:defRPr>
      </a:pPr>
      <a:endParaRPr lang="sk-SK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Time</a:t>
            </a:r>
            <a:r>
              <a:rPr lang="en-GB" baseline="0"/>
              <a:t> to initialize</a:t>
            </a:r>
            <a:r>
              <a:rPr lang="en-GB"/>
              <a:t> new LTO9 cartridge (per cartridge</a:t>
            </a:r>
            <a:r>
              <a:rPr lang="en-GB" baseline="0"/>
              <a:t>)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IBM LTO9 (I1L90941)</c:v>
          </c:tx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cat>
            <c:numRef>
              <c:f>Sheet1!$F$9:$F$238</c:f>
              <c:numCache>
                <c:formatCode>General</c:formatCode>
                <c:ptCount val="2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</c:numCache>
            </c:numRef>
          </c:cat>
          <c:val>
            <c:numRef>
              <c:f>Sheet1!$G$9:$G$238</c:f>
              <c:numCache>
                <c:formatCode>General</c:formatCode>
                <c:ptCount val="230"/>
                <c:pt idx="0">
                  <c:v>3997</c:v>
                </c:pt>
                <c:pt idx="1">
                  <c:v>3777</c:v>
                </c:pt>
                <c:pt idx="2">
                  <c:v>3776</c:v>
                </c:pt>
                <c:pt idx="3">
                  <c:v>3775</c:v>
                </c:pt>
                <c:pt idx="4">
                  <c:v>3775</c:v>
                </c:pt>
                <c:pt idx="5">
                  <c:v>3774</c:v>
                </c:pt>
                <c:pt idx="6">
                  <c:v>3771</c:v>
                </c:pt>
                <c:pt idx="7">
                  <c:v>3555</c:v>
                </c:pt>
                <c:pt idx="8">
                  <c:v>3555</c:v>
                </c:pt>
                <c:pt idx="9">
                  <c:v>3555</c:v>
                </c:pt>
                <c:pt idx="10">
                  <c:v>3554</c:v>
                </c:pt>
                <c:pt idx="11">
                  <c:v>3554</c:v>
                </c:pt>
                <c:pt idx="12">
                  <c:v>3554</c:v>
                </c:pt>
                <c:pt idx="13">
                  <c:v>3553</c:v>
                </c:pt>
                <c:pt idx="14">
                  <c:v>3553</c:v>
                </c:pt>
                <c:pt idx="15">
                  <c:v>3553</c:v>
                </c:pt>
                <c:pt idx="16">
                  <c:v>3552</c:v>
                </c:pt>
                <c:pt idx="17">
                  <c:v>3552</c:v>
                </c:pt>
                <c:pt idx="18">
                  <c:v>3334</c:v>
                </c:pt>
                <c:pt idx="19">
                  <c:v>3334</c:v>
                </c:pt>
                <c:pt idx="20">
                  <c:v>3334</c:v>
                </c:pt>
                <c:pt idx="21">
                  <c:v>3334</c:v>
                </c:pt>
                <c:pt idx="22">
                  <c:v>3333</c:v>
                </c:pt>
                <c:pt idx="23">
                  <c:v>3333</c:v>
                </c:pt>
                <c:pt idx="24">
                  <c:v>3333</c:v>
                </c:pt>
                <c:pt idx="25">
                  <c:v>3333</c:v>
                </c:pt>
                <c:pt idx="26">
                  <c:v>3333</c:v>
                </c:pt>
                <c:pt idx="27">
                  <c:v>3333</c:v>
                </c:pt>
                <c:pt idx="28">
                  <c:v>3332</c:v>
                </c:pt>
                <c:pt idx="29">
                  <c:v>3332</c:v>
                </c:pt>
                <c:pt idx="30">
                  <c:v>3332</c:v>
                </c:pt>
                <c:pt idx="31">
                  <c:v>3332</c:v>
                </c:pt>
                <c:pt idx="32">
                  <c:v>3332</c:v>
                </c:pt>
                <c:pt idx="33">
                  <c:v>3332</c:v>
                </c:pt>
                <c:pt idx="34">
                  <c:v>3332</c:v>
                </c:pt>
                <c:pt idx="35">
                  <c:v>3332</c:v>
                </c:pt>
                <c:pt idx="36">
                  <c:v>3332</c:v>
                </c:pt>
                <c:pt idx="37">
                  <c:v>3332</c:v>
                </c:pt>
                <c:pt idx="38">
                  <c:v>3332</c:v>
                </c:pt>
                <c:pt idx="39">
                  <c:v>3332</c:v>
                </c:pt>
                <c:pt idx="40">
                  <c:v>3332</c:v>
                </c:pt>
                <c:pt idx="41">
                  <c:v>3332</c:v>
                </c:pt>
                <c:pt idx="42">
                  <c:v>3331</c:v>
                </c:pt>
                <c:pt idx="43">
                  <c:v>3331</c:v>
                </c:pt>
                <c:pt idx="44">
                  <c:v>3331</c:v>
                </c:pt>
                <c:pt idx="45">
                  <c:v>3331</c:v>
                </c:pt>
                <c:pt idx="46">
                  <c:v>3331</c:v>
                </c:pt>
                <c:pt idx="47">
                  <c:v>3331</c:v>
                </c:pt>
                <c:pt idx="48">
                  <c:v>3331</c:v>
                </c:pt>
                <c:pt idx="49">
                  <c:v>3331</c:v>
                </c:pt>
                <c:pt idx="50">
                  <c:v>3330</c:v>
                </c:pt>
                <c:pt idx="51">
                  <c:v>3330</c:v>
                </c:pt>
                <c:pt idx="52">
                  <c:v>3330</c:v>
                </c:pt>
                <c:pt idx="53">
                  <c:v>3329</c:v>
                </c:pt>
                <c:pt idx="54">
                  <c:v>3112</c:v>
                </c:pt>
                <c:pt idx="55">
                  <c:v>3112</c:v>
                </c:pt>
                <c:pt idx="56">
                  <c:v>3112</c:v>
                </c:pt>
                <c:pt idx="57">
                  <c:v>3111</c:v>
                </c:pt>
                <c:pt idx="58">
                  <c:v>3111</c:v>
                </c:pt>
                <c:pt idx="59">
                  <c:v>3111</c:v>
                </c:pt>
                <c:pt idx="60">
                  <c:v>3111</c:v>
                </c:pt>
                <c:pt idx="61">
                  <c:v>3111</c:v>
                </c:pt>
                <c:pt idx="62">
                  <c:v>3111</c:v>
                </c:pt>
                <c:pt idx="63">
                  <c:v>3111</c:v>
                </c:pt>
                <c:pt idx="64">
                  <c:v>3111</c:v>
                </c:pt>
                <c:pt idx="65">
                  <c:v>3111</c:v>
                </c:pt>
                <c:pt idx="66">
                  <c:v>3111</c:v>
                </c:pt>
                <c:pt idx="67">
                  <c:v>3111</c:v>
                </c:pt>
                <c:pt idx="68">
                  <c:v>3111</c:v>
                </c:pt>
                <c:pt idx="69">
                  <c:v>3111</c:v>
                </c:pt>
                <c:pt idx="70">
                  <c:v>3111</c:v>
                </c:pt>
                <c:pt idx="71">
                  <c:v>3111</c:v>
                </c:pt>
                <c:pt idx="72">
                  <c:v>3111</c:v>
                </c:pt>
                <c:pt idx="73">
                  <c:v>3111</c:v>
                </c:pt>
                <c:pt idx="74">
                  <c:v>3110</c:v>
                </c:pt>
                <c:pt idx="75">
                  <c:v>3110</c:v>
                </c:pt>
                <c:pt idx="76">
                  <c:v>3110</c:v>
                </c:pt>
                <c:pt idx="77">
                  <c:v>3110</c:v>
                </c:pt>
                <c:pt idx="78">
                  <c:v>3110</c:v>
                </c:pt>
                <c:pt idx="79">
                  <c:v>3110</c:v>
                </c:pt>
                <c:pt idx="80">
                  <c:v>3110</c:v>
                </c:pt>
                <c:pt idx="81">
                  <c:v>3110</c:v>
                </c:pt>
                <c:pt idx="82">
                  <c:v>3110</c:v>
                </c:pt>
                <c:pt idx="83">
                  <c:v>3110</c:v>
                </c:pt>
                <c:pt idx="84">
                  <c:v>3110</c:v>
                </c:pt>
                <c:pt idx="85">
                  <c:v>3110</c:v>
                </c:pt>
                <c:pt idx="86">
                  <c:v>3110</c:v>
                </c:pt>
                <c:pt idx="87">
                  <c:v>3110</c:v>
                </c:pt>
                <c:pt idx="88">
                  <c:v>3110</c:v>
                </c:pt>
                <c:pt idx="89">
                  <c:v>3110</c:v>
                </c:pt>
                <c:pt idx="90">
                  <c:v>3110</c:v>
                </c:pt>
                <c:pt idx="91">
                  <c:v>3110</c:v>
                </c:pt>
                <c:pt idx="92">
                  <c:v>3110</c:v>
                </c:pt>
                <c:pt idx="93">
                  <c:v>3109</c:v>
                </c:pt>
                <c:pt idx="94">
                  <c:v>3109</c:v>
                </c:pt>
                <c:pt idx="95">
                  <c:v>3109</c:v>
                </c:pt>
                <c:pt idx="96">
                  <c:v>3109</c:v>
                </c:pt>
                <c:pt idx="97">
                  <c:v>3109</c:v>
                </c:pt>
                <c:pt idx="98">
                  <c:v>3109</c:v>
                </c:pt>
                <c:pt idx="99">
                  <c:v>3109</c:v>
                </c:pt>
                <c:pt idx="100">
                  <c:v>3108</c:v>
                </c:pt>
                <c:pt idx="101">
                  <c:v>3108</c:v>
                </c:pt>
                <c:pt idx="102">
                  <c:v>3101</c:v>
                </c:pt>
                <c:pt idx="103">
                  <c:v>2891</c:v>
                </c:pt>
                <c:pt idx="104">
                  <c:v>2891</c:v>
                </c:pt>
                <c:pt idx="105">
                  <c:v>2890</c:v>
                </c:pt>
                <c:pt idx="106">
                  <c:v>2890</c:v>
                </c:pt>
                <c:pt idx="107">
                  <c:v>2890</c:v>
                </c:pt>
                <c:pt idx="108">
                  <c:v>2889</c:v>
                </c:pt>
                <c:pt idx="109">
                  <c:v>2889</c:v>
                </c:pt>
                <c:pt idx="110">
                  <c:v>2889</c:v>
                </c:pt>
                <c:pt idx="111">
                  <c:v>2889</c:v>
                </c:pt>
                <c:pt idx="112">
                  <c:v>2889</c:v>
                </c:pt>
                <c:pt idx="113">
                  <c:v>2889</c:v>
                </c:pt>
                <c:pt idx="114">
                  <c:v>2889</c:v>
                </c:pt>
                <c:pt idx="115">
                  <c:v>2888</c:v>
                </c:pt>
                <c:pt idx="116">
                  <c:v>2888</c:v>
                </c:pt>
                <c:pt idx="117">
                  <c:v>2888</c:v>
                </c:pt>
                <c:pt idx="118">
                  <c:v>2888</c:v>
                </c:pt>
                <c:pt idx="119">
                  <c:v>2888</c:v>
                </c:pt>
                <c:pt idx="120">
                  <c:v>2888</c:v>
                </c:pt>
                <c:pt idx="121">
                  <c:v>2888</c:v>
                </c:pt>
                <c:pt idx="122">
                  <c:v>2887</c:v>
                </c:pt>
                <c:pt idx="123">
                  <c:v>2884</c:v>
                </c:pt>
                <c:pt idx="124">
                  <c:v>2874</c:v>
                </c:pt>
                <c:pt idx="125">
                  <c:v>2870</c:v>
                </c:pt>
                <c:pt idx="126">
                  <c:v>2669</c:v>
                </c:pt>
                <c:pt idx="127">
                  <c:v>2669</c:v>
                </c:pt>
                <c:pt idx="128">
                  <c:v>2669</c:v>
                </c:pt>
                <c:pt idx="129">
                  <c:v>2668</c:v>
                </c:pt>
                <c:pt idx="130">
                  <c:v>2668</c:v>
                </c:pt>
                <c:pt idx="131">
                  <c:v>2668</c:v>
                </c:pt>
                <c:pt idx="132">
                  <c:v>2668</c:v>
                </c:pt>
                <c:pt idx="133">
                  <c:v>2668</c:v>
                </c:pt>
                <c:pt idx="134">
                  <c:v>2668</c:v>
                </c:pt>
                <c:pt idx="135">
                  <c:v>2667</c:v>
                </c:pt>
                <c:pt idx="136">
                  <c:v>2667</c:v>
                </c:pt>
                <c:pt idx="137">
                  <c:v>2667</c:v>
                </c:pt>
                <c:pt idx="138">
                  <c:v>2661</c:v>
                </c:pt>
                <c:pt idx="139">
                  <c:v>2448</c:v>
                </c:pt>
                <c:pt idx="140">
                  <c:v>2447</c:v>
                </c:pt>
                <c:pt idx="141">
                  <c:v>2446</c:v>
                </c:pt>
                <c:pt idx="142">
                  <c:v>2446</c:v>
                </c:pt>
                <c:pt idx="143">
                  <c:v>2446</c:v>
                </c:pt>
                <c:pt idx="144">
                  <c:v>2446</c:v>
                </c:pt>
                <c:pt idx="145">
                  <c:v>2445</c:v>
                </c:pt>
                <c:pt idx="146">
                  <c:v>2445</c:v>
                </c:pt>
                <c:pt idx="147">
                  <c:v>2445</c:v>
                </c:pt>
                <c:pt idx="148">
                  <c:v>2225</c:v>
                </c:pt>
                <c:pt idx="149">
                  <c:v>2223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29B-4E6D-A242-C4386D9BDBB9}"/>
            </c:ext>
          </c:extLst>
        </c:ser>
        <c:ser>
          <c:idx val="1"/>
          <c:order val="1"/>
          <c:tx>
            <c:v>IBM LTO9 (I1L91243)</c:v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Sheet1!$F$9:$F$238</c:f>
              <c:numCache>
                <c:formatCode>General</c:formatCode>
                <c:ptCount val="2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</c:numCache>
            </c:numRef>
          </c:cat>
          <c:val>
            <c:numRef>
              <c:f>Sheet1!$H$9:$H$238</c:f>
              <c:numCache>
                <c:formatCode>General</c:formatCode>
                <c:ptCount val="230"/>
                <c:pt idx="0">
                  <c:v>3793</c:v>
                </c:pt>
                <c:pt idx="1">
                  <c:v>3573</c:v>
                </c:pt>
                <c:pt idx="2">
                  <c:v>3559</c:v>
                </c:pt>
                <c:pt idx="3">
                  <c:v>3556</c:v>
                </c:pt>
                <c:pt idx="4">
                  <c:v>3338</c:v>
                </c:pt>
                <c:pt idx="5">
                  <c:v>3337</c:v>
                </c:pt>
                <c:pt idx="6">
                  <c:v>3336</c:v>
                </c:pt>
                <c:pt idx="7">
                  <c:v>3336</c:v>
                </c:pt>
                <c:pt idx="8">
                  <c:v>3336</c:v>
                </c:pt>
                <c:pt idx="9">
                  <c:v>3335</c:v>
                </c:pt>
                <c:pt idx="10">
                  <c:v>3335</c:v>
                </c:pt>
                <c:pt idx="11">
                  <c:v>3335</c:v>
                </c:pt>
                <c:pt idx="12">
                  <c:v>3335</c:v>
                </c:pt>
                <c:pt idx="13">
                  <c:v>3335</c:v>
                </c:pt>
                <c:pt idx="14">
                  <c:v>3334</c:v>
                </c:pt>
                <c:pt idx="15">
                  <c:v>3334</c:v>
                </c:pt>
                <c:pt idx="16">
                  <c:v>3334</c:v>
                </c:pt>
                <c:pt idx="17">
                  <c:v>3334</c:v>
                </c:pt>
                <c:pt idx="18">
                  <c:v>3333</c:v>
                </c:pt>
                <c:pt idx="19">
                  <c:v>3333</c:v>
                </c:pt>
                <c:pt idx="20">
                  <c:v>3132</c:v>
                </c:pt>
                <c:pt idx="21">
                  <c:v>3131</c:v>
                </c:pt>
                <c:pt idx="22">
                  <c:v>3131</c:v>
                </c:pt>
                <c:pt idx="23">
                  <c:v>3115</c:v>
                </c:pt>
                <c:pt idx="24">
                  <c:v>3115</c:v>
                </c:pt>
                <c:pt idx="25">
                  <c:v>3114</c:v>
                </c:pt>
                <c:pt idx="26">
                  <c:v>3114</c:v>
                </c:pt>
                <c:pt idx="27">
                  <c:v>3114</c:v>
                </c:pt>
                <c:pt idx="28">
                  <c:v>3114</c:v>
                </c:pt>
                <c:pt idx="29">
                  <c:v>3113</c:v>
                </c:pt>
                <c:pt idx="30">
                  <c:v>3113</c:v>
                </c:pt>
                <c:pt idx="31">
                  <c:v>3113</c:v>
                </c:pt>
                <c:pt idx="32">
                  <c:v>3113</c:v>
                </c:pt>
                <c:pt idx="33">
                  <c:v>3113</c:v>
                </c:pt>
                <c:pt idx="34">
                  <c:v>3113</c:v>
                </c:pt>
                <c:pt idx="35">
                  <c:v>3112</c:v>
                </c:pt>
                <c:pt idx="36">
                  <c:v>3112</c:v>
                </c:pt>
                <c:pt idx="37">
                  <c:v>3112</c:v>
                </c:pt>
                <c:pt idx="38">
                  <c:v>3112</c:v>
                </c:pt>
                <c:pt idx="39">
                  <c:v>3112</c:v>
                </c:pt>
                <c:pt idx="40">
                  <c:v>3112</c:v>
                </c:pt>
                <c:pt idx="41">
                  <c:v>3111</c:v>
                </c:pt>
                <c:pt idx="42">
                  <c:v>2909</c:v>
                </c:pt>
                <c:pt idx="43">
                  <c:v>2908</c:v>
                </c:pt>
                <c:pt idx="44">
                  <c:v>2908</c:v>
                </c:pt>
                <c:pt idx="45">
                  <c:v>2895</c:v>
                </c:pt>
                <c:pt idx="46">
                  <c:v>2894</c:v>
                </c:pt>
                <c:pt idx="47">
                  <c:v>2893</c:v>
                </c:pt>
                <c:pt idx="48">
                  <c:v>2893</c:v>
                </c:pt>
                <c:pt idx="49">
                  <c:v>2893</c:v>
                </c:pt>
                <c:pt idx="50">
                  <c:v>2893</c:v>
                </c:pt>
                <c:pt idx="51">
                  <c:v>2893</c:v>
                </c:pt>
                <c:pt idx="52">
                  <c:v>2893</c:v>
                </c:pt>
                <c:pt idx="53">
                  <c:v>2893</c:v>
                </c:pt>
                <c:pt idx="54">
                  <c:v>2892</c:v>
                </c:pt>
                <c:pt idx="55">
                  <c:v>2892</c:v>
                </c:pt>
                <c:pt idx="56">
                  <c:v>2892</c:v>
                </c:pt>
                <c:pt idx="57">
                  <c:v>2892</c:v>
                </c:pt>
                <c:pt idx="58">
                  <c:v>2892</c:v>
                </c:pt>
                <c:pt idx="59">
                  <c:v>2892</c:v>
                </c:pt>
                <c:pt idx="60">
                  <c:v>2892</c:v>
                </c:pt>
                <c:pt idx="61">
                  <c:v>2892</c:v>
                </c:pt>
                <c:pt idx="62">
                  <c:v>2892</c:v>
                </c:pt>
                <c:pt idx="63">
                  <c:v>2892</c:v>
                </c:pt>
                <c:pt idx="64">
                  <c:v>2892</c:v>
                </c:pt>
                <c:pt idx="65">
                  <c:v>2891</c:v>
                </c:pt>
                <c:pt idx="66">
                  <c:v>2891</c:v>
                </c:pt>
                <c:pt idx="67">
                  <c:v>2891</c:v>
                </c:pt>
                <c:pt idx="68">
                  <c:v>2891</c:v>
                </c:pt>
                <c:pt idx="69">
                  <c:v>2891</c:v>
                </c:pt>
                <c:pt idx="70">
                  <c:v>2890</c:v>
                </c:pt>
                <c:pt idx="71">
                  <c:v>2890</c:v>
                </c:pt>
                <c:pt idx="72">
                  <c:v>2890</c:v>
                </c:pt>
                <c:pt idx="73">
                  <c:v>2889</c:v>
                </c:pt>
                <c:pt idx="74">
                  <c:v>2888</c:v>
                </c:pt>
                <c:pt idx="75">
                  <c:v>2883</c:v>
                </c:pt>
                <c:pt idx="76">
                  <c:v>2688</c:v>
                </c:pt>
                <c:pt idx="77">
                  <c:v>2688</c:v>
                </c:pt>
                <c:pt idx="78">
                  <c:v>2688</c:v>
                </c:pt>
                <c:pt idx="79">
                  <c:v>2687</c:v>
                </c:pt>
                <c:pt idx="80">
                  <c:v>2672</c:v>
                </c:pt>
                <c:pt idx="81">
                  <c:v>2672</c:v>
                </c:pt>
                <c:pt idx="82">
                  <c:v>2672</c:v>
                </c:pt>
                <c:pt idx="83">
                  <c:v>2672</c:v>
                </c:pt>
                <c:pt idx="84">
                  <c:v>2671</c:v>
                </c:pt>
                <c:pt idx="85">
                  <c:v>2671</c:v>
                </c:pt>
                <c:pt idx="86">
                  <c:v>2671</c:v>
                </c:pt>
                <c:pt idx="87">
                  <c:v>2670</c:v>
                </c:pt>
                <c:pt idx="88">
                  <c:v>2670</c:v>
                </c:pt>
                <c:pt idx="89">
                  <c:v>2670</c:v>
                </c:pt>
                <c:pt idx="90">
                  <c:v>2670</c:v>
                </c:pt>
                <c:pt idx="91">
                  <c:v>2670</c:v>
                </c:pt>
                <c:pt idx="92">
                  <c:v>2670</c:v>
                </c:pt>
                <c:pt idx="93">
                  <c:v>2670</c:v>
                </c:pt>
                <c:pt idx="94">
                  <c:v>2670</c:v>
                </c:pt>
                <c:pt idx="95">
                  <c:v>2670</c:v>
                </c:pt>
                <c:pt idx="96">
                  <c:v>2669</c:v>
                </c:pt>
                <c:pt idx="97">
                  <c:v>2668</c:v>
                </c:pt>
                <c:pt idx="98">
                  <c:v>2467</c:v>
                </c:pt>
                <c:pt idx="99">
                  <c:v>2467</c:v>
                </c:pt>
                <c:pt idx="100">
                  <c:v>2451</c:v>
                </c:pt>
                <c:pt idx="101">
                  <c:v>2450</c:v>
                </c:pt>
                <c:pt idx="102">
                  <c:v>2450</c:v>
                </c:pt>
                <c:pt idx="103">
                  <c:v>2450</c:v>
                </c:pt>
                <c:pt idx="104">
                  <c:v>2449</c:v>
                </c:pt>
                <c:pt idx="105">
                  <c:v>2449</c:v>
                </c:pt>
                <c:pt idx="106">
                  <c:v>2449</c:v>
                </c:pt>
                <c:pt idx="107">
                  <c:v>2449</c:v>
                </c:pt>
                <c:pt idx="108">
                  <c:v>2449</c:v>
                </c:pt>
                <c:pt idx="109">
                  <c:v>2449</c:v>
                </c:pt>
                <c:pt idx="110">
                  <c:v>2448</c:v>
                </c:pt>
                <c:pt idx="111">
                  <c:v>2448</c:v>
                </c:pt>
                <c:pt idx="112">
                  <c:v>2448</c:v>
                </c:pt>
                <c:pt idx="113">
                  <c:v>2447</c:v>
                </c:pt>
                <c:pt idx="114">
                  <c:v>2245</c:v>
                </c:pt>
                <c:pt idx="115">
                  <c:v>2231</c:v>
                </c:pt>
                <c:pt idx="116">
                  <c:v>2229</c:v>
                </c:pt>
                <c:pt idx="117">
                  <c:v>2228</c:v>
                </c:pt>
                <c:pt idx="118">
                  <c:v>2228</c:v>
                </c:pt>
                <c:pt idx="119">
                  <c:v>2228</c:v>
                </c:pt>
                <c:pt idx="120">
                  <c:v>2227</c:v>
                </c:pt>
                <c:pt idx="121">
                  <c:v>2227</c:v>
                </c:pt>
                <c:pt idx="122">
                  <c:v>2227</c:v>
                </c:pt>
                <c:pt idx="123">
                  <c:v>2227</c:v>
                </c:pt>
                <c:pt idx="124">
                  <c:v>2227</c:v>
                </c:pt>
                <c:pt idx="125">
                  <c:v>2227</c:v>
                </c:pt>
                <c:pt idx="126">
                  <c:v>2227</c:v>
                </c:pt>
                <c:pt idx="127">
                  <c:v>2227</c:v>
                </c:pt>
                <c:pt idx="128">
                  <c:v>2227</c:v>
                </c:pt>
                <c:pt idx="129">
                  <c:v>2227</c:v>
                </c:pt>
                <c:pt idx="130">
                  <c:v>2226</c:v>
                </c:pt>
                <c:pt idx="131">
                  <c:v>2226</c:v>
                </c:pt>
                <c:pt idx="132">
                  <c:v>2226</c:v>
                </c:pt>
                <c:pt idx="133">
                  <c:v>2220</c:v>
                </c:pt>
                <c:pt idx="134">
                  <c:v>2008</c:v>
                </c:pt>
                <c:pt idx="135">
                  <c:v>2007</c:v>
                </c:pt>
                <c:pt idx="136">
                  <c:v>2007</c:v>
                </c:pt>
                <c:pt idx="137">
                  <c:v>2007</c:v>
                </c:pt>
                <c:pt idx="138">
                  <c:v>2006</c:v>
                </c:pt>
                <c:pt idx="139">
                  <c:v>2005</c:v>
                </c:pt>
                <c:pt idx="140">
                  <c:v>2005</c:v>
                </c:pt>
                <c:pt idx="141">
                  <c:v>2005</c:v>
                </c:pt>
                <c:pt idx="142">
                  <c:v>1998</c:v>
                </c:pt>
                <c:pt idx="143">
                  <c:v>1786</c:v>
                </c:pt>
                <c:pt idx="144">
                  <c:v>1784</c:v>
                </c:pt>
                <c:pt idx="145">
                  <c:v>1784</c:v>
                </c:pt>
                <c:pt idx="146">
                  <c:v>1784</c:v>
                </c:pt>
                <c:pt idx="147">
                  <c:v>1564</c:v>
                </c:pt>
                <c:pt idx="148">
                  <c:v>1562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29B-4E6D-A242-C4386D9BDBB9}"/>
            </c:ext>
          </c:extLst>
        </c:ser>
        <c:ser>
          <c:idx val="2"/>
          <c:order val="2"/>
          <c:tx>
            <c:v>SPECTRA LTO9 (S1L90512)</c:v>
          </c:tx>
          <c:spPr>
            <a:ln w="28575" cap="rnd">
              <a:solidFill>
                <a:srgbClr val="FFCC99"/>
              </a:solidFill>
              <a:round/>
            </a:ln>
            <a:effectLst/>
          </c:spPr>
          <c:marker>
            <c:symbol val="none"/>
          </c:marker>
          <c:cat>
            <c:numRef>
              <c:f>Sheet1!$F$9:$F$238</c:f>
              <c:numCache>
                <c:formatCode>General</c:formatCode>
                <c:ptCount val="2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</c:numCache>
            </c:numRef>
          </c:cat>
          <c:val>
            <c:numRef>
              <c:f>Sheet1!$I$9:$I$238</c:f>
              <c:numCache>
                <c:formatCode>General</c:formatCode>
                <c:ptCount val="230"/>
                <c:pt idx="0">
                  <c:v>5327</c:v>
                </c:pt>
                <c:pt idx="1">
                  <c:v>5107</c:v>
                </c:pt>
                <c:pt idx="2">
                  <c:v>4665</c:v>
                </c:pt>
                <c:pt idx="3">
                  <c:v>4665</c:v>
                </c:pt>
                <c:pt idx="4">
                  <c:v>4442</c:v>
                </c:pt>
                <c:pt idx="5">
                  <c:v>4442</c:v>
                </c:pt>
                <c:pt idx="6">
                  <c:v>4222</c:v>
                </c:pt>
                <c:pt idx="7">
                  <c:v>4221</c:v>
                </c:pt>
                <c:pt idx="8">
                  <c:v>4221</c:v>
                </c:pt>
                <c:pt idx="9">
                  <c:v>4221</c:v>
                </c:pt>
                <c:pt idx="10">
                  <c:v>4001</c:v>
                </c:pt>
                <c:pt idx="11">
                  <c:v>4001</c:v>
                </c:pt>
                <c:pt idx="12">
                  <c:v>4000</c:v>
                </c:pt>
                <c:pt idx="13">
                  <c:v>3782</c:v>
                </c:pt>
                <c:pt idx="14">
                  <c:v>3781</c:v>
                </c:pt>
                <c:pt idx="15">
                  <c:v>3781</c:v>
                </c:pt>
                <c:pt idx="16">
                  <c:v>3780</c:v>
                </c:pt>
                <c:pt idx="17">
                  <c:v>3780</c:v>
                </c:pt>
                <c:pt idx="18">
                  <c:v>3780</c:v>
                </c:pt>
                <c:pt idx="19">
                  <c:v>3779</c:v>
                </c:pt>
                <c:pt idx="20">
                  <c:v>3779</c:v>
                </c:pt>
                <c:pt idx="21">
                  <c:v>3779</c:v>
                </c:pt>
                <c:pt idx="22">
                  <c:v>3779</c:v>
                </c:pt>
                <c:pt idx="23">
                  <c:v>3779</c:v>
                </c:pt>
                <c:pt idx="24">
                  <c:v>3779</c:v>
                </c:pt>
                <c:pt idx="25">
                  <c:v>3779</c:v>
                </c:pt>
                <c:pt idx="26">
                  <c:v>3778</c:v>
                </c:pt>
                <c:pt idx="27">
                  <c:v>3778</c:v>
                </c:pt>
                <c:pt idx="28">
                  <c:v>3778</c:v>
                </c:pt>
                <c:pt idx="29">
                  <c:v>3778</c:v>
                </c:pt>
                <c:pt idx="30">
                  <c:v>3778</c:v>
                </c:pt>
                <c:pt idx="31">
                  <c:v>3778</c:v>
                </c:pt>
                <c:pt idx="32">
                  <c:v>3778</c:v>
                </c:pt>
                <c:pt idx="33">
                  <c:v>3777</c:v>
                </c:pt>
                <c:pt idx="34">
                  <c:v>3777</c:v>
                </c:pt>
                <c:pt idx="35">
                  <c:v>3559</c:v>
                </c:pt>
                <c:pt idx="36">
                  <c:v>3558</c:v>
                </c:pt>
                <c:pt idx="37">
                  <c:v>3558</c:v>
                </c:pt>
                <c:pt idx="38">
                  <c:v>3558</c:v>
                </c:pt>
                <c:pt idx="39">
                  <c:v>3558</c:v>
                </c:pt>
                <c:pt idx="40">
                  <c:v>3558</c:v>
                </c:pt>
                <c:pt idx="41">
                  <c:v>3558</c:v>
                </c:pt>
                <c:pt idx="42">
                  <c:v>3558</c:v>
                </c:pt>
                <c:pt idx="43">
                  <c:v>3558</c:v>
                </c:pt>
                <c:pt idx="44">
                  <c:v>3558</c:v>
                </c:pt>
                <c:pt idx="45">
                  <c:v>3558</c:v>
                </c:pt>
                <c:pt idx="46">
                  <c:v>3557</c:v>
                </c:pt>
                <c:pt idx="47">
                  <c:v>3557</c:v>
                </c:pt>
                <c:pt idx="48">
                  <c:v>3557</c:v>
                </c:pt>
                <c:pt idx="49">
                  <c:v>3557</c:v>
                </c:pt>
                <c:pt idx="50">
                  <c:v>3557</c:v>
                </c:pt>
                <c:pt idx="51">
                  <c:v>3557</c:v>
                </c:pt>
                <c:pt idx="52">
                  <c:v>3557</c:v>
                </c:pt>
                <c:pt idx="53">
                  <c:v>3557</c:v>
                </c:pt>
                <c:pt idx="54">
                  <c:v>3557</c:v>
                </c:pt>
                <c:pt idx="55">
                  <c:v>3557</c:v>
                </c:pt>
                <c:pt idx="56">
                  <c:v>3557</c:v>
                </c:pt>
                <c:pt idx="57">
                  <c:v>3557</c:v>
                </c:pt>
                <c:pt idx="58">
                  <c:v>3557</c:v>
                </c:pt>
                <c:pt idx="59">
                  <c:v>3557</c:v>
                </c:pt>
                <c:pt idx="60">
                  <c:v>3556</c:v>
                </c:pt>
                <c:pt idx="61">
                  <c:v>3556</c:v>
                </c:pt>
                <c:pt idx="62">
                  <c:v>3556</c:v>
                </c:pt>
                <c:pt idx="63">
                  <c:v>3556</c:v>
                </c:pt>
                <c:pt idx="64">
                  <c:v>3556</c:v>
                </c:pt>
                <c:pt idx="65">
                  <c:v>3556</c:v>
                </c:pt>
                <c:pt idx="66">
                  <c:v>3556</c:v>
                </c:pt>
                <c:pt idx="67">
                  <c:v>3556</c:v>
                </c:pt>
                <c:pt idx="68">
                  <c:v>3556</c:v>
                </c:pt>
                <c:pt idx="69">
                  <c:v>3555</c:v>
                </c:pt>
                <c:pt idx="70">
                  <c:v>3554</c:v>
                </c:pt>
                <c:pt idx="71">
                  <c:v>3338</c:v>
                </c:pt>
                <c:pt idx="72">
                  <c:v>3338</c:v>
                </c:pt>
                <c:pt idx="73">
                  <c:v>3338</c:v>
                </c:pt>
                <c:pt idx="74">
                  <c:v>3337</c:v>
                </c:pt>
                <c:pt idx="75">
                  <c:v>3337</c:v>
                </c:pt>
                <c:pt idx="76">
                  <c:v>3337</c:v>
                </c:pt>
                <c:pt idx="77">
                  <c:v>3337</c:v>
                </c:pt>
                <c:pt idx="78">
                  <c:v>3337</c:v>
                </c:pt>
                <c:pt idx="79">
                  <c:v>3337</c:v>
                </c:pt>
                <c:pt idx="80">
                  <c:v>3337</c:v>
                </c:pt>
                <c:pt idx="81">
                  <c:v>3337</c:v>
                </c:pt>
                <c:pt idx="82">
                  <c:v>3337</c:v>
                </c:pt>
                <c:pt idx="83">
                  <c:v>3337</c:v>
                </c:pt>
                <c:pt idx="84">
                  <c:v>3337</c:v>
                </c:pt>
                <c:pt idx="85">
                  <c:v>3337</c:v>
                </c:pt>
                <c:pt idx="86">
                  <c:v>3337</c:v>
                </c:pt>
                <c:pt idx="87">
                  <c:v>3337</c:v>
                </c:pt>
                <c:pt idx="88">
                  <c:v>3337</c:v>
                </c:pt>
                <c:pt idx="89">
                  <c:v>3336</c:v>
                </c:pt>
                <c:pt idx="90">
                  <c:v>3336</c:v>
                </c:pt>
                <c:pt idx="91">
                  <c:v>3336</c:v>
                </c:pt>
                <c:pt idx="92">
                  <c:v>3336</c:v>
                </c:pt>
                <c:pt idx="93">
                  <c:v>3336</c:v>
                </c:pt>
                <c:pt idx="94">
                  <c:v>3336</c:v>
                </c:pt>
                <c:pt idx="95">
                  <c:v>3336</c:v>
                </c:pt>
                <c:pt idx="96">
                  <c:v>3336</c:v>
                </c:pt>
                <c:pt idx="97">
                  <c:v>3336</c:v>
                </c:pt>
                <c:pt idx="98">
                  <c:v>3336</c:v>
                </c:pt>
                <c:pt idx="99">
                  <c:v>3336</c:v>
                </c:pt>
                <c:pt idx="100">
                  <c:v>3336</c:v>
                </c:pt>
                <c:pt idx="101">
                  <c:v>3336</c:v>
                </c:pt>
                <c:pt idx="102">
                  <c:v>3336</c:v>
                </c:pt>
                <c:pt idx="103">
                  <c:v>3336</c:v>
                </c:pt>
                <c:pt idx="104">
                  <c:v>3336</c:v>
                </c:pt>
                <c:pt idx="105">
                  <c:v>3336</c:v>
                </c:pt>
                <c:pt idx="106">
                  <c:v>3336</c:v>
                </c:pt>
                <c:pt idx="107">
                  <c:v>3336</c:v>
                </c:pt>
                <c:pt idx="108">
                  <c:v>3336</c:v>
                </c:pt>
                <c:pt idx="109">
                  <c:v>3336</c:v>
                </c:pt>
                <c:pt idx="110">
                  <c:v>3336</c:v>
                </c:pt>
                <c:pt idx="111">
                  <c:v>3336</c:v>
                </c:pt>
                <c:pt idx="112">
                  <c:v>3336</c:v>
                </c:pt>
                <c:pt idx="113">
                  <c:v>3336</c:v>
                </c:pt>
                <c:pt idx="114">
                  <c:v>3335</c:v>
                </c:pt>
                <c:pt idx="115">
                  <c:v>3335</c:v>
                </c:pt>
                <c:pt idx="116">
                  <c:v>3335</c:v>
                </c:pt>
                <c:pt idx="117">
                  <c:v>3335</c:v>
                </c:pt>
                <c:pt idx="118">
                  <c:v>3335</c:v>
                </c:pt>
                <c:pt idx="119">
                  <c:v>3335</c:v>
                </c:pt>
                <c:pt idx="120">
                  <c:v>3335</c:v>
                </c:pt>
                <c:pt idx="121">
                  <c:v>3335</c:v>
                </c:pt>
                <c:pt idx="122">
                  <c:v>3335</c:v>
                </c:pt>
                <c:pt idx="123">
                  <c:v>3335</c:v>
                </c:pt>
                <c:pt idx="124">
                  <c:v>3335</c:v>
                </c:pt>
                <c:pt idx="125">
                  <c:v>3335</c:v>
                </c:pt>
                <c:pt idx="126">
                  <c:v>3335</c:v>
                </c:pt>
                <c:pt idx="127">
                  <c:v>3335</c:v>
                </c:pt>
                <c:pt idx="128">
                  <c:v>3335</c:v>
                </c:pt>
                <c:pt idx="129">
                  <c:v>3335</c:v>
                </c:pt>
                <c:pt idx="130">
                  <c:v>3335</c:v>
                </c:pt>
                <c:pt idx="131">
                  <c:v>3335</c:v>
                </c:pt>
                <c:pt idx="132">
                  <c:v>3335</c:v>
                </c:pt>
                <c:pt idx="133">
                  <c:v>3335</c:v>
                </c:pt>
                <c:pt idx="134">
                  <c:v>3334</c:v>
                </c:pt>
                <c:pt idx="135">
                  <c:v>3334</c:v>
                </c:pt>
                <c:pt idx="136">
                  <c:v>3334</c:v>
                </c:pt>
                <c:pt idx="137">
                  <c:v>3334</c:v>
                </c:pt>
                <c:pt idx="138">
                  <c:v>3334</c:v>
                </c:pt>
                <c:pt idx="139">
                  <c:v>3333</c:v>
                </c:pt>
                <c:pt idx="140">
                  <c:v>3117</c:v>
                </c:pt>
                <c:pt idx="141">
                  <c:v>3117</c:v>
                </c:pt>
                <c:pt idx="142">
                  <c:v>3116</c:v>
                </c:pt>
                <c:pt idx="143">
                  <c:v>3116</c:v>
                </c:pt>
                <c:pt idx="144">
                  <c:v>3116</c:v>
                </c:pt>
                <c:pt idx="145">
                  <c:v>3116</c:v>
                </c:pt>
                <c:pt idx="146">
                  <c:v>3115</c:v>
                </c:pt>
                <c:pt idx="147">
                  <c:v>3115</c:v>
                </c:pt>
                <c:pt idx="148">
                  <c:v>3115</c:v>
                </c:pt>
                <c:pt idx="149">
                  <c:v>3115</c:v>
                </c:pt>
                <c:pt idx="150">
                  <c:v>3115</c:v>
                </c:pt>
                <c:pt idx="151">
                  <c:v>3115</c:v>
                </c:pt>
                <c:pt idx="152">
                  <c:v>3115</c:v>
                </c:pt>
                <c:pt idx="153">
                  <c:v>3115</c:v>
                </c:pt>
                <c:pt idx="154">
                  <c:v>3115</c:v>
                </c:pt>
                <c:pt idx="155">
                  <c:v>3115</c:v>
                </c:pt>
                <c:pt idx="156">
                  <c:v>3115</c:v>
                </c:pt>
                <c:pt idx="157">
                  <c:v>3115</c:v>
                </c:pt>
                <c:pt idx="158">
                  <c:v>3115</c:v>
                </c:pt>
                <c:pt idx="159">
                  <c:v>3115</c:v>
                </c:pt>
                <c:pt idx="160">
                  <c:v>3115</c:v>
                </c:pt>
                <c:pt idx="161">
                  <c:v>3115</c:v>
                </c:pt>
                <c:pt idx="162">
                  <c:v>3115</c:v>
                </c:pt>
                <c:pt idx="163">
                  <c:v>3115</c:v>
                </c:pt>
                <c:pt idx="164">
                  <c:v>3115</c:v>
                </c:pt>
                <c:pt idx="165">
                  <c:v>3114</c:v>
                </c:pt>
                <c:pt idx="166">
                  <c:v>3114</c:v>
                </c:pt>
                <c:pt idx="167">
                  <c:v>3114</c:v>
                </c:pt>
                <c:pt idx="168">
                  <c:v>3114</c:v>
                </c:pt>
                <c:pt idx="169">
                  <c:v>3114</c:v>
                </c:pt>
                <c:pt idx="170">
                  <c:v>3114</c:v>
                </c:pt>
                <c:pt idx="171">
                  <c:v>3114</c:v>
                </c:pt>
                <c:pt idx="172">
                  <c:v>3114</c:v>
                </c:pt>
                <c:pt idx="173">
                  <c:v>3114</c:v>
                </c:pt>
                <c:pt idx="174">
                  <c:v>3114</c:v>
                </c:pt>
                <c:pt idx="175">
                  <c:v>3114</c:v>
                </c:pt>
                <c:pt idx="176">
                  <c:v>3114</c:v>
                </c:pt>
                <c:pt idx="177">
                  <c:v>3114</c:v>
                </c:pt>
                <c:pt idx="178">
                  <c:v>3114</c:v>
                </c:pt>
                <c:pt idx="179">
                  <c:v>3114</c:v>
                </c:pt>
                <c:pt idx="180">
                  <c:v>3114</c:v>
                </c:pt>
                <c:pt idx="181">
                  <c:v>3114</c:v>
                </c:pt>
                <c:pt idx="182">
                  <c:v>3114</c:v>
                </c:pt>
                <c:pt idx="183">
                  <c:v>3114</c:v>
                </c:pt>
                <c:pt idx="184">
                  <c:v>3114</c:v>
                </c:pt>
                <c:pt idx="185">
                  <c:v>3114</c:v>
                </c:pt>
                <c:pt idx="186">
                  <c:v>3114</c:v>
                </c:pt>
                <c:pt idx="187">
                  <c:v>3114</c:v>
                </c:pt>
                <c:pt idx="188">
                  <c:v>3114</c:v>
                </c:pt>
                <c:pt idx="189">
                  <c:v>3114</c:v>
                </c:pt>
                <c:pt idx="190">
                  <c:v>3114</c:v>
                </c:pt>
                <c:pt idx="191">
                  <c:v>3114</c:v>
                </c:pt>
                <c:pt idx="192">
                  <c:v>3113</c:v>
                </c:pt>
                <c:pt idx="193">
                  <c:v>3113</c:v>
                </c:pt>
                <c:pt idx="194">
                  <c:v>3113</c:v>
                </c:pt>
                <c:pt idx="195">
                  <c:v>3113</c:v>
                </c:pt>
                <c:pt idx="196">
                  <c:v>3113</c:v>
                </c:pt>
                <c:pt idx="197">
                  <c:v>3112</c:v>
                </c:pt>
                <c:pt idx="198">
                  <c:v>2895</c:v>
                </c:pt>
                <c:pt idx="199">
                  <c:v>2895</c:v>
                </c:pt>
                <c:pt idx="200">
                  <c:v>2895</c:v>
                </c:pt>
                <c:pt idx="201">
                  <c:v>2895</c:v>
                </c:pt>
                <c:pt idx="202">
                  <c:v>2894</c:v>
                </c:pt>
                <c:pt idx="203">
                  <c:v>2894</c:v>
                </c:pt>
                <c:pt idx="204">
                  <c:v>2894</c:v>
                </c:pt>
                <c:pt idx="205">
                  <c:v>2894</c:v>
                </c:pt>
                <c:pt idx="206">
                  <c:v>2894</c:v>
                </c:pt>
                <c:pt idx="207">
                  <c:v>2894</c:v>
                </c:pt>
                <c:pt idx="208">
                  <c:v>2894</c:v>
                </c:pt>
                <c:pt idx="209">
                  <c:v>2894</c:v>
                </c:pt>
                <c:pt idx="210">
                  <c:v>2894</c:v>
                </c:pt>
                <c:pt idx="211">
                  <c:v>2894</c:v>
                </c:pt>
                <c:pt idx="212">
                  <c:v>2894</c:v>
                </c:pt>
                <c:pt idx="213">
                  <c:v>2893</c:v>
                </c:pt>
                <c:pt idx="214">
                  <c:v>2893</c:v>
                </c:pt>
                <c:pt idx="215">
                  <c:v>2893</c:v>
                </c:pt>
                <c:pt idx="216">
                  <c:v>2893</c:v>
                </c:pt>
                <c:pt idx="217">
                  <c:v>2893</c:v>
                </c:pt>
                <c:pt idx="218">
                  <c:v>2893</c:v>
                </c:pt>
                <c:pt idx="219">
                  <c:v>2893</c:v>
                </c:pt>
                <c:pt idx="220">
                  <c:v>2893</c:v>
                </c:pt>
                <c:pt idx="221">
                  <c:v>2892</c:v>
                </c:pt>
                <c:pt idx="222">
                  <c:v>2892</c:v>
                </c:pt>
                <c:pt idx="223">
                  <c:v>2892</c:v>
                </c:pt>
                <c:pt idx="224">
                  <c:v>2892</c:v>
                </c:pt>
                <c:pt idx="225">
                  <c:v>2892</c:v>
                </c:pt>
                <c:pt idx="226">
                  <c:v>2892</c:v>
                </c:pt>
                <c:pt idx="227">
                  <c:v>2892</c:v>
                </c:pt>
                <c:pt idx="228">
                  <c:v>2673</c:v>
                </c:pt>
                <c:pt idx="229">
                  <c:v>2672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29B-4E6D-A242-C4386D9BDBB9}"/>
            </c:ext>
          </c:extLst>
        </c:ser>
        <c:ser>
          <c:idx val="3"/>
          <c:order val="3"/>
          <c:tx>
            <c:v>SPECTRA LTO9 (S1L90513)</c:v>
          </c:tx>
          <c:spPr>
            <a:ln w="28575" cap="rnd">
              <a:solidFill>
                <a:srgbClr val="FF6600"/>
              </a:solidFill>
              <a:round/>
            </a:ln>
            <a:effectLst/>
          </c:spPr>
          <c:marker>
            <c:symbol val="none"/>
          </c:marker>
          <c:cat>
            <c:numRef>
              <c:f>Sheet1!$F$9:$F$238</c:f>
              <c:numCache>
                <c:formatCode>General</c:formatCode>
                <c:ptCount val="2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</c:numCache>
            </c:numRef>
          </c:cat>
          <c:val>
            <c:numRef>
              <c:f>Sheet1!$J$9:$J$238</c:f>
              <c:numCache>
                <c:formatCode>General</c:formatCode>
                <c:ptCount val="230"/>
                <c:pt idx="0">
                  <c:v>4221</c:v>
                </c:pt>
                <c:pt idx="1">
                  <c:v>4004</c:v>
                </c:pt>
                <c:pt idx="2">
                  <c:v>4000</c:v>
                </c:pt>
                <c:pt idx="3">
                  <c:v>3998</c:v>
                </c:pt>
                <c:pt idx="4">
                  <c:v>3781</c:v>
                </c:pt>
                <c:pt idx="5">
                  <c:v>3781</c:v>
                </c:pt>
                <c:pt idx="6">
                  <c:v>3781</c:v>
                </c:pt>
                <c:pt idx="7">
                  <c:v>3780</c:v>
                </c:pt>
                <c:pt idx="8">
                  <c:v>3780</c:v>
                </c:pt>
                <c:pt idx="9">
                  <c:v>3779</c:v>
                </c:pt>
                <c:pt idx="10">
                  <c:v>3779</c:v>
                </c:pt>
                <c:pt idx="11">
                  <c:v>3779</c:v>
                </c:pt>
                <c:pt idx="12">
                  <c:v>3778</c:v>
                </c:pt>
                <c:pt idx="13">
                  <c:v>3778</c:v>
                </c:pt>
                <c:pt idx="14">
                  <c:v>3777</c:v>
                </c:pt>
                <c:pt idx="15">
                  <c:v>3777</c:v>
                </c:pt>
                <c:pt idx="16">
                  <c:v>3561</c:v>
                </c:pt>
                <c:pt idx="17">
                  <c:v>3560</c:v>
                </c:pt>
                <c:pt idx="18">
                  <c:v>3560</c:v>
                </c:pt>
                <c:pt idx="19">
                  <c:v>3559</c:v>
                </c:pt>
                <c:pt idx="20">
                  <c:v>3559</c:v>
                </c:pt>
                <c:pt idx="21">
                  <c:v>3559</c:v>
                </c:pt>
                <c:pt idx="22">
                  <c:v>3559</c:v>
                </c:pt>
                <c:pt idx="23">
                  <c:v>3558</c:v>
                </c:pt>
                <c:pt idx="24">
                  <c:v>3558</c:v>
                </c:pt>
                <c:pt idx="25">
                  <c:v>3557</c:v>
                </c:pt>
                <c:pt idx="26">
                  <c:v>3557</c:v>
                </c:pt>
                <c:pt idx="27">
                  <c:v>3557</c:v>
                </c:pt>
                <c:pt idx="28">
                  <c:v>3556</c:v>
                </c:pt>
                <c:pt idx="29">
                  <c:v>3556</c:v>
                </c:pt>
                <c:pt idx="30">
                  <c:v>3556</c:v>
                </c:pt>
                <c:pt idx="31">
                  <c:v>3556</c:v>
                </c:pt>
                <c:pt idx="32">
                  <c:v>3556</c:v>
                </c:pt>
                <c:pt idx="33">
                  <c:v>3555</c:v>
                </c:pt>
                <c:pt idx="34">
                  <c:v>3555</c:v>
                </c:pt>
                <c:pt idx="35">
                  <c:v>3553</c:v>
                </c:pt>
                <c:pt idx="36">
                  <c:v>3340</c:v>
                </c:pt>
                <c:pt idx="37">
                  <c:v>3339</c:v>
                </c:pt>
                <c:pt idx="38">
                  <c:v>3339</c:v>
                </c:pt>
                <c:pt idx="39">
                  <c:v>3339</c:v>
                </c:pt>
                <c:pt idx="40">
                  <c:v>3339</c:v>
                </c:pt>
                <c:pt idx="41">
                  <c:v>3339</c:v>
                </c:pt>
                <c:pt idx="42">
                  <c:v>3338</c:v>
                </c:pt>
                <c:pt idx="43">
                  <c:v>3338</c:v>
                </c:pt>
                <c:pt idx="44">
                  <c:v>3338</c:v>
                </c:pt>
                <c:pt idx="45">
                  <c:v>3338</c:v>
                </c:pt>
                <c:pt idx="46">
                  <c:v>3338</c:v>
                </c:pt>
                <c:pt idx="47">
                  <c:v>3338</c:v>
                </c:pt>
                <c:pt idx="48">
                  <c:v>3338</c:v>
                </c:pt>
                <c:pt idx="49">
                  <c:v>3338</c:v>
                </c:pt>
                <c:pt idx="50">
                  <c:v>3338</c:v>
                </c:pt>
                <c:pt idx="51">
                  <c:v>3338</c:v>
                </c:pt>
                <c:pt idx="52">
                  <c:v>3338</c:v>
                </c:pt>
                <c:pt idx="53">
                  <c:v>3337</c:v>
                </c:pt>
                <c:pt idx="54">
                  <c:v>3337</c:v>
                </c:pt>
                <c:pt idx="55">
                  <c:v>3337</c:v>
                </c:pt>
                <c:pt idx="56">
                  <c:v>3337</c:v>
                </c:pt>
                <c:pt idx="57">
                  <c:v>3337</c:v>
                </c:pt>
                <c:pt idx="58">
                  <c:v>3337</c:v>
                </c:pt>
                <c:pt idx="59">
                  <c:v>3337</c:v>
                </c:pt>
                <c:pt idx="60">
                  <c:v>3337</c:v>
                </c:pt>
                <c:pt idx="61">
                  <c:v>3337</c:v>
                </c:pt>
                <c:pt idx="62">
                  <c:v>3337</c:v>
                </c:pt>
                <c:pt idx="63">
                  <c:v>3337</c:v>
                </c:pt>
                <c:pt idx="64">
                  <c:v>3337</c:v>
                </c:pt>
                <c:pt idx="65">
                  <c:v>3337</c:v>
                </c:pt>
                <c:pt idx="66">
                  <c:v>3337</c:v>
                </c:pt>
                <c:pt idx="67">
                  <c:v>3337</c:v>
                </c:pt>
                <c:pt idx="68">
                  <c:v>3337</c:v>
                </c:pt>
                <c:pt idx="69">
                  <c:v>3336</c:v>
                </c:pt>
                <c:pt idx="70">
                  <c:v>3336</c:v>
                </c:pt>
                <c:pt idx="71">
                  <c:v>3336</c:v>
                </c:pt>
                <c:pt idx="72">
                  <c:v>3336</c:v>
                </c:pt>
                <c:pt idx="73">
                  <c:v>3336</c:v>
                </c:pt>
                <c:pt idx="74">
                  <c:v>3336</c:v>
                </c:pt>
                <c:pt idx="75">
                  <c:v>3336</c:v>
                </c:pt>
                <c:pt idx="76">
                  <c:v>3336</c:v>
                </c:pt>
                <c:pt idx="77">
                  <c:v>3336</c:v>
                </c:pt>
                <c:pt idx="78">
                  <c:v>3336</c:v>
                </c:pt>
                <c:pt idx="79">
                  <c:v>3336</c:v>
                </c:pt>
                <c:pt idx="80">
                  <c:v>3336</c:v>
                </c:pt>
                <c:pt idx="81">
                  <c:v>3336</c:v>
                </c:pt>
                <c:pt idx="82">
                  <c:v>3336</c:v>
                </c:pt>
                <c:pt idx="83">
                  <c:v>3336</c:v>
                </c:pt>
                <c:pt idx="84">
                  <c:v>3336</c:v>
                </c:pt>
                <c:pt idx="85">
                  <c:v>3336</c:v>
                </c:pt>
                <c:pt idx="86">
                  <c:v>3336</c:v>
                </c:pt>
                <c:pt idx="87">
                  <c:v>3336</c:v>
                </c:pt>
                <c:pt idx="88">
                  <c:v>3335</c:v>
                </c:pt>
                <c:pt idx="89">
                  <c:v>3335</c:v>
                </c:pt>
                <c:pt idx="90">
                  <c:v>3335</c:v>
                </c:pt>
                <c:pt idx="91">
                  <c:v>3335</c:v>
                </c:pt>
                <c:pt idx="92">
                  <c:v>3335</c:v>
                </c:pt>
                <c:pt idx="93">
                  <c:v>3335</c:v>
                </c:pt>
                <c:pt idx="94">
                  <c:v>3335</c:v>
                </c:pt>
                <c:pt idx="95">
                  <c:v>3335</c:v>
                </c:pt>
                <c:pt idx="96">
                  <c:v>3335</c:v>
                </c:pt>
                <c:pt idx="97">
                  <c:v>3335</c:v>
                </c:pt>
                <c:pt idx="98">
                  <c:v>3335</c:v>
                </c:pt>
                <c:pt idx="99">
                  <c:v>3335</c:v>
                </c:pt>
                <c:pt idx="100">
                  <c:v>3335</c:v>
                </c:pt>
                <c:pt idx="101">
                  <c:v>3335</c:v>
                </c:pt>
                <c:pt idx="102">
                  <c:v>3335</c:v>
                </c:pt>
                <c:pt idx="103">
                  <c:v>3335</c:v>
                </c:pt>
                <c:pt idx="104">
                  <c:v>3335</c:v>
                </c:pt>
                <c:pt idx="105">
                  <c:v>3335</c:v>
                </c:pt>
                <c:pt idx="106">
                  <c:v>3335</c:v>
                </c:pt>
                <c:pt idx="107">
                  <c:v>3335</c:v>
                </c:pt>
                <c:pt idx="108">
                  <c:v>3335</c:v>
                </c:pt>
                <c:pt idx="109">
                  <c:v>3335</c:v>
                </c:pt>
                <c:pt idx="110">
                  <c:v>3335</c:v>
                </c:pt>
                <c:pt idx="111">
                  <c:v>3335</c:v>
                </c:pt>
                <c:pt idx="112">
                  <c:v>3335</c:v>
                </c:pt>
                <c:pt idx="113">
                  <c:v>3335</c:v>
                </c:pt>
                <c:pt idx="114">
                  <c:v>3335</c:v>
                </c:pt>
                <c:pt idx="115">
                  <c:v>3335</c:v>
                </c:pt>
                <c:pt idx="116">
                  <c:v>3335</c:v>
                </c:pt>
                <c:pt idx="117">
                  <c:v>3335</c:v>
                </c:pt>
                <c:pt idx="118">
                  <c:v>3335</c:v>
                </c:pt>
                <c:pt idx="119">
                  <c:v>3335</c:v>
                </c:pt>
                <c:pt idx="120">
                  <c:v>3335</c:v>
                </c:pt>
                <c:pt idx="121">
                  <c:v>3334</c:v>
                </c:pt>
                <c:pt idx="122">
                  <c:v>3334</c:v>
                </c:pt>
                <c:pt idx="123">
                  <c:v>3334</c:v>
                </c:pt>
                <c:pt idx="124">
                  <c:v>3334</c:v>
                </c:pt>
                <c:pt idx="125">
                  <c:v>3334</c:v>
                </c:pt>
                <c:pt idx="126">
                  <c:v>3334</c:v>
                </c:pt>
                <c:pt idx="127">
                  <c:v>3334</c:v>
                </c:pt>
                <c:pt idx="128">
                  <c:v>3334</c:v>
                </c:pt>
                <c:pt idx="129">
                  <c:v>3334</c:v>
                </c:pt>
                <c:pt idx="130">
                  <c:v>3334</c:v>
                </c:pt>
                <c:pt idx="131">
                  <c:v>3333</c:v>
                </c:pt>
                <c:pt idx="132">
                  <c:v>3333</c:v>
                </c:pt>
                <c:pt idx="133">
                  <c:v>3333</c:v>
                </c:pt>
                <c:pt idx="134">
                  <c:v>3119</c:v>
                </c:pt>
                <c:pt idx="135">
                  <c:v>3118</c:v>
                </c:pt>
                <c:pt idx="136">
                  <c:v>3117</c:v>
                </c:pt>
                <c:pt idx="137">
                  <c:v>3117</c:v>
                </c:pt>
                <c:pt idx="138">
                  <c:v>3117</c:v>
                </c:pt>
                <c:pt idx="139">
                  <c:v>3117</c:v>
                </c:pt>
                <c:pt idx="140">
                  <c:v>3117</c:v>
                </c:pt>
                <c:pt idx="141">
                  <c:v>3117</c:v>
                </c:pt>
                <c:pt idx="142">
                  <c:v>3117</c:v>
                </c:pt>
                <c:pt idx="143">
                  <c:v>3117</c:v>
                </c:pt>
                <c:pt idx="144">
                  <c:v>3116</c:v>
                </c:pt>
                <c:pt idx="145">
                  <c:v>3116</c:v>
                </c:pt>
                <c:pt idx="146">
                  <c:v>3116</c:v>
                </c:pt>
                <c:pt idx="147">
                  <c:v>3116</c:v>
                </c:pt>
                <c:pt idx="148">
                  <c:v>3116</c:v>
                </c:pt>
                <c:pt idx="149">
                  <c:v>3116</c:v>
                </c:pt>
                <c:pt idx="150">
                  <c:v>3116</c:v>
                </c:pt>
                <c:pt idx="151">
                  <c:v>3116</c:v>
                </c:pt>
                <c:pt idx="152">
                  <c:v>3116</c:v>
                </c:pt>
                <c:pt idx="153">
                  <c:v>3116</c:v>
                </c:pt>
                <c:pt idx="154">
                  <c:v>3116</c:v>
                </c:pt>
                <c:pt idx="155">
                  <c:v>3116</c:v>
                </c:pt>
                <c:pt idx="156">
                  <c:v>3115</c:v>
                </c:pt>
                <c:pt idx="157">
                  <c:v>3115</c:v>
                </c:pt>
                <c:pt idx="158">
                  <c:v>3115</c:v>
                </c:pt>
                <c:pt idx="159">
                  <c:v>3115</c:v>
                </c:pt>
                <c:pt idx="160">
                  <c:v>3115</c:v>
                </c:pt>
                <c:pt idx="161">
                  <c:v>3115</c:v>
                </c:pt>
                <c:pt idx="162">
                  <c:v>3115</c:v>
                </c:pt>
                <c:pt idx="163">
                  <c:v>3115</c:v>
                </c:pt>
                <c:pt idx="164">
                  <c:v>3115</c:v>
                </c:pt>
                <c:pt idx="165">
                  <c:v>3115</c:v>
                </c:pt>
                <c:pt idx="166">
                  <c:v>3114</c:v>
                </c:pt>
                <c:pt idx="167">
                  <c:v>3114</c:v>
                </c:pt>
                <c:pt idx="168">
                  <c:v>3114</c:v>
                </c:pt>
                <c:pt idx="169">
                  <c:v>3114</c:v>
                </c:pt>
                <c:pt idx="170">
                  <c:v>3114</c:v>
                </c:pt>
                <c:pt idx="171">
                  <c:v>3114</c:v>
                </c:pt>
                <c:pt idx="172">
                  <c:v>3114</c:v>
                </c:pt>
                <c:pt idx="173">
                  <c:v>3114</c:v>
                </c:pt>
                <c:pt idx="174">
                  <c:v>3114</c:v>
                </c:pt>
                <c:pt idx="175">
                  <c:v>3114</c:v>
                </c:pt>
                <c:pt idx="176">
                  <c:v>3114</c:v>
                </c:pt>
                <c:pt idx="177">
                  <c:v>3114</c:v>
                </c:pt>
                <c:pt idx="178">
                  <c:v>3114</c:v>
                </c:pt>
                <c:pt idx="179">
                  <c:v>3114</c:v>
                </c:pt>
                <c:pt idx="180">
                  <c:v>3114</c:v>
                </c:pt>
                <c:pt idx="181">
                  <c:v>3114</c:v>
                </c:pt>
                <c:pt idx="182">
                  <c:v>3114</c:v>
                </c:pt>
                <c:pt idx="183">
                  <c:v>3114</c:v>
                </c:pt>
                <c:pt idx="184">
                  <c:v>3114</c:v>
                </c:pt>
                <c:pt idx="185">
                  <c:v>3114</c:v>
                </c:pt>
                <c:pt idx="186">
                  <c:v>3114</c:v>
                </c:pt>
                <c:pt idx="187">
                  <c:v>3114</c:v>
                </c:pt>
                <c:pt idx="188">
                  <c:v>3114</c:v>
                </c:pt>
                <c:pt idx="189">
                  <c:v>3114</c:v>
                </c:pt>
                <c:pt idx="190">
                  <c:v>3114</c:v>
                </c:pt>
                <c:pt idx="191">
                  <c:v>3113</c:v>
                </c:pt>
                <c:pt idx="192">
                  <c:v>3113</c:v>
                </c:pt>
                <c:pt idx="193">
                  <c:v>3113</c:v>
                </c:pt>
                <c:pt idx="194">
                  <c:v>3113</c:v>
                </c:pt>
                <c:pt idx="195">
                  <c:v>3113</c:v>
                </c:pt>
                <c:pt idx="196">
                  <c:v>3113</c:v>
                </c:pt>
                <c:pt idx="197">
                  <c:v>3113</c:v>
                </c:pt>
                <c:pt idx="198">
                  <c:v>3113</c:v>
                </c:pt>
                <c:pt idx="199">
                  <c:v>3113</c:v>
                </c:pt>
                <c:pt idx="200">
                  <c:v>3113</c:v>
                </c:pt>
                <c:pt idx="201">
                  <c:v>3113</c:v>
                </c:pt>
                <c:pt idx="202">
                  <c:v>3113</c:v>
                </c:pt>
                <c:pt idx="203">
                  <c:v>3113</c:v>
                </c:pt>
                <c:pt idx="204">
                  <c:v>3113</c:v>
                </c:pt>
                <c:pt idx="205">
                  <c:v>3113</c:v>
                </c:pt>
                <c:pt idx="206">
                  <c:v>3113</c:v>
                </c:pt>
                <c:pt idx="207">
                  <c:v>3113</c:v>
                </c:pt>
                <c:pt idx="208">
                  <c:v>3113</c:v>
                </c:pt>
                <c:pt idx="209">
                  <c:v>3113</c:v>
                </c:pt>
                <c:pt idx="210">
                  <c:v>3113</c:v>
                </c:pt>
                <c:pt idx="211">
                  <c:v>3113</c:v>
                </c:pt>
                <c:pt idx="212">
                  <c:v>3113</c:v>
                </c:pt>
                <c:pt idx="213">
                  <c:v>3112</c:v>
                </c:pt>
                <c:pt idx="214">
                  <c:v>3112</c:v>
                </c:pt>
                <c:pt idx="215">
                  <c:v>2896</c:v>
                </c:pt>
                <c:pt idx="216">
                  <c:v>2894</c:v>
                </c:pt>
                <c:pt idx="217">
                  <c:v>2894</c:v>
                </c:pt>
                <c:pt idx="218">
                  <c:v>2894</c:v>
                </c:pt>
                <c:pt idx="219">
                  <c:v>2894</c:v>
                </c:pt>
                <c:pt idx="220">
                  <c:v>2893</c:v>
                </c:pt>
                <c:pt idx="221">
                  <c:v>2893</c:v>
                </c:pt>
                <c:pt idx="222">
                  <c:v>2893</c:v>
                </c:pt>
                <c:pt idx="223">
                  <c:v>2893</c:v>
                </c:pt>
                <c:pt idx="224">
                  <c:v>2893</c:v>
                </c:pt>
                <c:pt idx="225">
                  <c:v>2893</c:v>
                </c:pt>
                <c:pt idx="226">
                  <c:v>2893</c:v>
                </c:pt>
                <c:pt idx="227">
                  <c:v>2893</c:v>
                </c:pt>
                <c:pt idx="228">
                  <c:v>2893</c:v>
                </c:pt>
                <c:pt idx="229">
                  <c:v>2892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29B-4E6D-A242-C4386D9BDB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56250463"/>
        <c:axId val="1956253375"/>
      </c:lineChart>
      <c:catAx>
        <c:axId val="195625046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</a:t>
                </a:r>
                <a:r>
                  <a:rPr lang="sk-SK"/>
                  <a:t>dividual</a:t>
                </a:r>
                <a:r>
                  <a:rPr lang="sk-SK" baseline="0"/>
                  <a:t> tape cartridges, ordered b</a:t>
                </a:r>
                <a:r>
                  <a:rPr lang="en-US" baseline="0"/>
                  <a:t>y time to initialize (left: slowest, right: fastest)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956253375"/>
        <c:crosses val="autoZero"/>
        <c:auto val="1"/>
        <c:lblAlgn val="ctr"/>
        <c:lblOffset val="100"/>
        <c:noMultiLvlLbl val="0"/>
      </c:catAx>
      <c:valAx>
        <c:axId val="1956253375"/>
        <c:scaling>
          <c:orientation val="minMax"/>
          <c:max val="5500"/>
          <c:min val="1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 (seconds)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9562504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sk-SK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'Form factor'!$C$9</c:f>
              <c:strCache>
                <c:ptCount val="1"/>
                <c:pt idx="0">
                  <c:v>11. Tape length total (meters)</c:v>
                </c:pt>
              </c:strCache>
            </c:strRef>
          </c:tx>
          <c:spPr>
            <a:solidFill>
              <a:srgbClr val="E15E32">
                <a:lumMod val="75000"/>
              </a:srgbClr>
            </a:solidFill>
            <a:ln>
              <a:noFill/>
            </a:ln>
            <a:effectLst/>
          </c:spPr>
          <c:cat>
            <c:numRef>
              <c:f>'Form factor'!$D$6:$I$6</c:f>
              <c:numCache>
                <c:formatCode>0</c:formatCode>
                <c:ptCount val="6"/>
                <c:pt idx="0">
                  <c:v>2024</c:v>
                </c:pt>
                <c:pt idx="1">
                  <c:v>2026</c:v>
                </c:pt>
                <c:pt idx="2">
                  <c:v>2028</c:v>
                </c:pt>
                <c:pt idx="3">
                  <c:v>2030</c:v>
                </c:pt>
                <c:pt idx="4">
                  <c:v>2032</c:v>
                </c:pt>
                <c:pt idx="5">
                  <c:v>2034</c:v>
                </c:pt>
              </c:numCache>
            </c:numRef>
          </c:cat>
          <c:val>
            <c:numRef>
              <c:f>'Form factor'!$D$9:$I$9</c:f>
              <c:numCache>
                <c:formatCode>0</c:formatCode>
                <c:ptCount val="6"/>
                <c:pt idx="0">
                  <c:v>1076</c:v>
                </c:pt>
                <c:pt idx="1">
                  <c:v>1132</c:v>
                </c:pt>
                <c:pt idx="2">
                  <c:v>1191</c:v>
                </c:pt>
                <c:pt idx="3">
                  <c:v>1253</c:v>
                </c:pt>
                <c:pt idx="4">
                  <c:v>1318</c:v>
                </c:pt>
                <c:pt idx="5">
                  <c:v>1387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95-4DA8-9FD6-87FBE16BD9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4799935"/>
        <c:axId val="824801375"/>
      </c:areaChart>
      <c:catAx>
        <c:axId val="824799935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801375"/>
        <c:crosses val="autoZero"/>
        <c:auto val="1"/>
        <c:lblAlgn val="ctr"/>
        <c:lblOffset val="100"/>
        <c:noMultiLvlLbl val="0"/>
      </c:catAx>
      <c:valAx>
        <c:axId val="824801375"/>
        <c:scaling>
          <c:orientation val="minMax"/>
          <c:max val="14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/>
                  <a:t>meters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79993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'Form factor'!$C$7</c:f>
              <c:strCache>
                <c:ptCount val="1"/>
                <c:pt idx="0">
                  <c:v>8. Tape thickness (μm)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'Form factor'!$D$6:$I$6</c:f>
              <c:numCache>
                <c:formatCode>0</c:formatCode>
                <c:ptCount val="6"/>
                <c:pt idx="0">
                  <c:v>2024</c:v>
                </c:pt>
                <c:pt idx="1">
                  <c:v>2026</c:v>
                </c:pt>
                <c:pt idx="2">
                  <c:v>2028</c:v>
                </c:pt>
                <c:pt idx="3">
                  <c:v>2030</c:v>
                </c:pt>
                <c:pt idx="4">
                  <c:v>2032</c:v>
                </c:pt>
                <c:pt idx="5">
                  <c:v>2034</c:v>
                </c:pt>
              </c:numCache>
            </c:numRef>
          </c:cat>
          <c:val>
            <c:numRef>
              <c:f>'Form factor'!$D$7:$I$7</c:f>
              <c:numCache>
                <c:formatCode>General</c:formatCode>
                <c:ptCount val="6"/>
                <c:pt idx="0">
                  <c:v>5</c:v>
                </c:pt>
                <c:pt idx="1">
                  <c:v>4.75</c:v>
                </c:pt>
                <c:pt idx="2">
                  <c:v>4.5199999999999996</c:v>
                </c:pt>
                <c:pt idx="3">
                  <c:v>4.3</c:v>
                </c:pt>
                <c:pt idx="4">
                  <c:v>4.08</c:v>
                </c:pt>
                <c:pt idx="5">
                  <c:v>3.88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AC-4AE6-81EF-2D9946B590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4799935"/>
        <c:axId val="824801375"/>
      </c:areaChart>
      <c:catAx>
        <c:axId val="824799935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801375"/>
        <c:crosses val="autoZero"/>
        <c:auto val="1"/>
        <c:lblAlgn val="ctr"/>
        <c:lblOffset val="100"/>
        <c:noMultiLvlLbl val="0"/>
      </c:catAx>
      <c:valAx>
        <c:axId val="824801375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 sz="1000" b="0" i="0" u="none" strike="noStrike" baseline="0">
                    <a:effectLst/>
                  </a:rPr>
                  <a:t>μ</a:t>
                </a:r>
                <a:r>
                  <a:rPr lang="sk-SK" sz="1000" b="0" i="0" u="none" strike="noStrike" baseline="0">
                    <a:effectLst/>
                  </a:rPr>
                  <a:t>meters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79993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fld id="{D3B7B581-0537-4E40-9951-7EC6EBA3DBBF}" type="datetimeFigureOut">
              <a:rPr lang="en-US"/>
              <a:pPr>
                <a:defRPr/>
              </a:pPr>
              <a:t>4/2/2025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fld id="{A2BE94D5-0966-4393-8900-5C1A6CF6DD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965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fld id="{777B1131-6511-4129-838D-A7A77C2716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910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6494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555493-A306-5482-112D-EAFD0FCBC7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A45FFC-7882-3A2F-02E5-1B28600586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E33DEA-B017-D689-C07C-619A38D1CF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99068A-76A0-9524-E8E0-FDC2882FB6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1073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3695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62B0A-086A-70BA-0106-DEF3B82904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F45F75-A166-D93B-E377-64E4F25728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76B48B-D431-5495-9379-461ACFE98A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B4A1D3-E0CD-BAF8-F794-A050473A40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826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41C3B5-8299-C67E-6194-3B67AA7FA2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3D5783-3DA8-1A3E-4C13-F94564871E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0E2562-464D-035D-9BD6-66907589B6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C227A3-DA7C-0543-97F8-A3DE0F71C8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6309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8366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9A80B-4A56-B164-E42C-FFEAD90CC8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9594C0-C3B5-356F-2738-6369E498B2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11E730-3173-3CC8-FC03-2E883703A1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5F48DF-B02F-1828-46A8-58CDFADC2D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4829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3987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5BD8B3-7DBD-9873-C5D0-CA227E603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624712-CD79-C4DD-949E-EAAE2E6F12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99FA7F-9B4E-0DB5-2A60-F7EBB0D6F0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/>
              <a:t>Make</a:t>
            </a:r>
            <a:r>
              <a:rPr lang="sk-SK" dirty="0"/>
              <a:t>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line</a:t>
            </a:r>
            <a:r>
              <a:rPr lang="sk-SK" dirty="0"/>
              <a:t> more </a:t>
            </a:r>
            <a:r>
              <a:rPr lang="sk-SK" dirty="0" err="1"/>
              <a:t>visible</a:t>
            </a:r>
            <a:r>
              <a:rPr lang="sk-SK" dirty="0"/>
              <a:t>, </a:t>
            </a:r>
            <a:r>
              <a:rPr lang="sk-SK" dirty="0" err="1"/>
              <a:t>extract</a:t>
            </a:r>
            <a:r>
              <a:rPr lang="sk-SK" dirty="0"/>
              <a:t> </a:t>
            </a:r>
            <a:r>
              <a:rPr lang="sk-SK" dirty="0" err="1"/>
              <a:t>relevant</a:t>
            </a:r>
            <a:r>
              <a:rPr lang="sk-SK" dirty="0"/>
              <a:t> </a:t>
            </a:r>
            <a:r>
              <a:rPr lang="sk-SK" dirty="0" err="1"/>
              <a:t>slides</a:t>
            </a:r>
            <a:r>
              <a:rPr lang="sk-SK" dirty="0"/>
              <a:t>.</a:t>
            </a:r>
            <a:br>
              <a:rPr lang="sk-SK" dirty="0"/>
            </a:br>
            <a:r>
              <a:rPr lang="sk-SK" dirty="0"/>
              <a:t>Plot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numbers</a:t>
            </a:r>
            <a:r>
              <a:rPr lang="sk-SK" dirty="0"/>
              <a:t> </a:t>
            </a:r>
            <a:r>
              <a:rPr lang="sk-SK" dirty="0" err="1"/>
              <a:t>into</a:t>
            </a:r>
            <a:r>
              <a:rPr lang="sk-SK" dirty="0"/>
              <a:t> a </a:t>
            </a:r>
            <a:r>
              <a:rPr lang="sk-SK" dirty="0" err="1"/>
              <a:t>graph</a:t>
            </a:r>
            <a:r>
              <a:rPr lang="sk-SK" dirty="0"/>
              <a:t>.</a:t>
            </a:r>
          </a:p>
          <a:p>
            <a:r>
              <a:rPr lang="sk-SK" dirty="0" err="1"/>
              <a:t>Separate</a:t>
            </a:r>
            <a:r>
              <a:rPr lang="sk-SK" dirty="0"/>
              <a:t> </a:t>
            </a:r>
            <a:r>
              <a:rPr lang="sk-SK" dirty="0" err="1"/>
              <a:t>graphs</a:t>
            </a:r>
            <a:r>
              <a:rPr lang="sk-SK" dirty="0"/>
              <a:t>, title </a:t>
            </a:r>
            <a:r>
              <a:rPr lang="sk-SK" dirty="0" err="1"/>
              <a:t>willl</a:t>
            </a:r>
            <a:r>
              <a:rPr lang="sk-SK" dirty="0"/>
              <a:t> </a:t>
            </a:r>
            <a:r>
              <a:rPr lang="sk-SK" dirty="0" err="1"/>
              <a:t>be</a:t>
            </a:r>
            <a:r>
              <a:rPr lang="sk-SK" dirty="0"/>
              <a:t> </a:t>
            </a:r>
            <a:r>
              <a:rPr lang="sk-SK" dirty="0" err="1"/>
              <a:t>the</a:t>
            </a:r>
            <a:r>
              <a:rPr lang="sk-SK" dirty="0"/>
              <a:t> text.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625B1-3B1F-C417-FE61-00221B433D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8922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606E4A-0BED-518C-2BD1-AB6E3A29CB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715958-699F-F9E6-C7B4-F7323BFDE0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9828A9-1653-F880-5D73-53D15EAD08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/>
              <a:t>Make</a:t>
            </a:r>
            <a:r>
              <a:rPr lang="sk-SK" dirty="0"/>
              <a:t>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line</a:t>
            </a:r>
            <a:r>
              <a:rPr lang="sk-SK" dirty="0"/>
              <a:t> more </a:t>
            </a:r>
            <a:r>
              <a:rPr lang="sk-SK" dirty="0" err="1"/>
              <a:t>visible</a:t>
            </a:r>
            <a:r>
              <a:rPr lang="sk-SK" dirty="0"/>
              <a:t>, </a:t>
            </a:r>
            <a:r>
              <a:rPr lang="sk-SK" dirty="0" err="1"/>
              <a:t>extract</a:t>
            </a:r>
            <a:r>
              <a:rPr lang="sk-SK" dirty="0"/>
              <a:t> </a:t>
            </a:r>
            <a:r>
              <a:rPr lang="sk-SK" dirty="0" err="1"/>
              <a:t>relevant</a:t>
            </a:r>
            <a:r>
              <a:rPr lang="sk-SK" dirty="0"/>
              <a:t> </a:t>
            </a:r>
            <a:r>
              <a:rPr lang="sk-SK" dirty="0" err="1"/>
              <a:t>slides</a:t>
            </a:r>
            <a:r>
              <a:rPr lang="sk-SK" dirty="0"/>
              <a:t>.</a:t>
            </a:r>
            <a:br>
              <a:rPr lang="sk-SK" dirty="0"/>
            </a:br>
            <a:r>
              <a:rPr lang="sk-SK" dirty="0"/>
              <a:t>Plot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numbers</a:t>
            </a:r>
            <a:r>
              <a:rPr lang="sk-SK" dirty="0"/>
              <a:t> </a:t>
            </a:r>
            <a:r>
              <a:rPr lang="sk-SK" dirty="0" err="1"/>
              <a:t>into</a:t>
            </a:r>
            <a:r>
              <a:rPr lang="sk-SK" dirty="0"/>
              <a:t> a </a:t>
            </a:r>
            <a:r>
              <a:rPr lang="sk-SK" dirty="0" err="1"/>
              <a:t>graph</a:t>
            </a:r>
            <a:r>
              <a:rPr lang="sk-SK" dirty="0"/>
              <a:t>.</a:t>
            </a:r>
          </a:p>
          <a:p>
            <a:r>
              <a:rPr lang="sk-SK" dirty="0" err="1"/>
              <a:t>Separate</a:t>
            </a:r>
            <a:r>
              <a:rPr lang="sk-SK" dirty="0"/>
              <a:t> </a:t>
            </a:r>
            <a:r>
              <a:rPr lang="sk-SK" dirty="0" err="1"/>
              <a:t>graphs</a:t>
            </a:r>
            <a:r>
              <a:rPr lang="sk-SK" dirty="0"/>
              <a:t>, title </a:t>
            </a:r>
            <a:r>
              <a:rPr lang="sk-SK" dirty="0" err="1"/>
              <a:t>willl</a:t>
            </a:r>
            <a:r>
              <a:rPr lang="sk-SK" dirty="0"/>
              <a:t> </a:t>
            </a:r>
            <a:r>
              <a:rPr lang="sk-SK" dirty="0" err="1"/>
              <a:t>be</a:t>
            </a:r>
            <a:r>
              <a:rPr lang="sk-SK" dirty="0"/>
              <a:t> </a:t>
            </a:r>
            <a:r>
              <a:rPr lang="sk-SK" dirty="0" err="1"/>
              <a:t>the</a:t>
            </a:r>
            <a:r>
              <a:rPr lang="sk-SK" dirty="0"/>
              <a:t> text.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C3D98E-18A0-112A-E8BF-5F9C338E46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5598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The time to fill a tape considers the best possible theoretical transfer rates.</a:t>
            </a:r>
            <a:br>
              <a:rPr lang="sk-SK" dirty="0"/>
            </a:br>
            <a:r>
              <a:rPr lang="sk-SK" dirty="0"/>
              <a:t>Reality will be much worse (because of the wraps).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561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/>
              <a:t>How</a:t>
            </a:r>
            <a:r>
              <a:rPr lang="sk-SK" dirty="0"/>
              <a:t> </a:t>
            </a:r>
            <a:r>
              <a:rPr lang="sk-SK" dirty="0" err="1"/>
              <a:t>it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going</a:t>
            </a:r>
            <a:r>
              <a:rPr lang="sk-SK" dirty="0"/>
              <a:t> to </a:t>
            </a:r>
            <a:r>
              <a:rPr lang="sk-SK" dirty="0" err="1"/>
              <a:t>evolve</a:t>
            </a:r>
            <a:r>
              <a:rPr lang="sk-SK" dirty="0"/>
              <a:t> , </a:t>
            </a:r>
            <a:r>
              <a:rPr lang="sk-SK" dirty="0" err="1"/>
              <a:t>Roadmap</a:t>
            </a:r>
            <a:r>
              <a:rPr lang="sk-SK" dirty="0"/>
              <a:t> and </a:t>
            </a:r>
            <a:r>
              <a:rPr lang="sk-SK" dirty="0" err="1"/>
              <a:t>how</a:t>
            </a:r>
            <a:r>
              <a:rPr lang="sk-SK" dirty="0"/>
              <a:t> </a:t>
            </a:r>
            <a:r>
              <a:rPr lang="sk-SK" dirty="0" err="1"/>
              <a:t>How</a:t>
            </a:r>
            <a:r>
              <a:rPr lang="sk-SK" dirty="0"/>
              <a:t> </a:t>
            </a:r>
            <a:r>
              <a:rPr lang="sk-SK" dirty="0" err="1"/>
              <a:t>it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going</a:t>
            </a:r>
            <a:r>
              <a:rPr lang="sk-SK" dirty="0"/>
              <a:t> to </a:t>
            </a:r>
            <a:r>
              <a:rPr lang="sk-SK" dirty="0" err="1"/>
              <a:t>impact</a:t>
            </a:r>
            <a:r>
              <a:rPr lang="sk-SK" dirty="0"/>
              <a:t> </a:t>
            </a:r>
            <a:r>
              <a:rPr lang="sk-SK" dirty="0" err="1"/>
              <a:t>our</a:t>
            </a:r>
            <a:r>
              <a:rPr lang="sk-SK" dirty="0"/>
              <a:t> </a:t>
            </a:r>
            <a:r>
              <a:rPr lang="sk-SK" dirty="0" err="1"/>
              <a:t>operations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378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6719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/>
              <a:t>Left</a:t>
            </a:r>
            <a:r>
              <a:rPr lang="sk-SK" dirty="0"/>
              <a:t> = </a:t>
            </a:r>
            <a:r>
              <a:rPr lang="sk-SK" dirty="0" err="1"/>
              <a:t>document</a:t>
            </a:r>
            <a:r>
              <a:rPr lang="sk-SK" dirty="0"/>
              <a:t> </a:t>
            </a:r>
            <a:r>
              <a:rPr lang="sk-SK" dirty="0" err="1"/>
              <a:t>with</a:t>
            </a:r>
            <a:r>
              <a:rPr lang="sk-SK" dirty="0"/>
              <a:t> </a:t>
            </a:r>
            <a:r>
              <a:rPr lang="sk-SK" dirty="0" err="1"/>
              <a:t>items</a:t>
            </a:r>
            <a:r>
              <a:rPr lang="sk-SK" dirty="0"/>
              <a:t> </a:t>
            </a:r>
            <a:r>
              <a:rPr lang="sk-SK" dirty="0" err="1"/>
              <a:t>selected</a:t>
            </a:r>
            <a:r>
              <a:rPr lang="sk-SK" dirty="0"/>
              <a:t> for </a:t>
            </a:r>
            <a:r>
              <a:rPr lang="sk-SK" dirty="0" err="1"/>
              <a:t>tariffs</a:t>
            </a:r>
            <a:endParaRPr lang="sk-SK" dirty="0"/>
          </a:p>
          <a:p>
            <a:r>
              <a:rPr lang="sk-SK" dirty="0" err="1"/>
              <a:t>Right</a:t>
            </a:r>
            <a:r>
              <a:rPr lang="sk-SK" dirty="0"/>
              <a:t> = </a:t>
            </a:r>
            <a:r>
              <a:rPr lang="sk-SK" dirty="0" err="1"/>
              <a:t>document</a:t>
            </a:r>
            <a:r>
              <a:rPr lang="sk-SK" dirty="0"/>
              <a:t> </a:t>
            </a:r>
            <a:r>
              <a:rPr lang="sk-SK" dirty="0" err="1"/>
              <a:t>with</a:t>
            </a:r>
            <a:r>
              <a:rPr lang="sk-SK" dirty="0"/>
              <a:t> </a:t>
            </a:r>
            <a:r>
              <a:rPr lang="sk-SK" dirty="0" err="1"/>
              <a:t>all</a:t>
            </a:r>
            <a:r>
              <a:rPr lang="sk-SK" dirty="0"/>
              <a:t> </a:t>
            </a:r>
            <a:r>
              <a:rPr lang="sk-SK" dirty="0" err="1"/>
              <a:t>customs</a:t>
            </a:r>
            <a:r>
              <a:rPr lang="sk-SK" dirty="0"/>
              <a:t> </a:t>
            </a:r>
            <a:r>
              <a:rPr lang="sk-SK" dirty="0" err="1"/>
              <a:t>tariff</a:t>
            </a:r>
            <a:r>
              <a:rPr lang="sk-SK" dirty="0"/>
              <a:t> </a:t>
            </a:r>
            <a:r>
              <a:rPr lang="sk-SK" dirty="0" err="1"/>
              <a:t>codes</a:t>
            </a:r>
            <a:endParaRPr lang="sk-SK" dirty="0"/>
          </a:p>
          <a:p>
            <a:endParaRPr lang="sk-SK" dirty="0"/>
          </a:p>
          <a:p>
            <a:r>
              <a:rPr lang="sk-SK" dirty="0" err="1"/>
              <a:t>Storage</a:t>
            </a:r>
            <a:r>
              <a:rPr lang="sk-SK" dirty="0"/>
              <a:t> </a:t>
            </a:r>
            <a:r>
              <a:rPr lang="sk-SK" dirty="0" err="1"/>
              <a:t>units</a:t>
            </a:r>
            <a:r>
              <a:rPr lang="sk-SK" dirty="0"/>
              <a:t> are </a:t>
            </a:r>
            <a:r>
              <a:rPr lang="sk-SK" dirty="0" err="1"/>
              <a:t>excluded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179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6B1CF-11B0-98EF-D9F3-46C97F510B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FC82C9-A33E-29F9-8985-8D8291674D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CD7079-F563-05EE-42C8-308EE722A3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A04CC5-02E3-717D-01A7-542080356C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270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96142E-80E0-2568-E0E0-F7061BEAC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5DAE6F-4AF0-9F28-8F2D-2318467123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E3433D-5D73-9B75-23BF-B837104979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D7FBEA-21F0-6793-A133-1F88D622A3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6174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521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951822-D4A7-9AB2-6AD0-A99D44109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6F7517-32CA-39FB-3169-6E91332F83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7DFC77-FDB2-47CC-FA34-2A6E8CC4D3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23F6C2-9445-81C9-7764-6A78FC252F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374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4168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0657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/>
              <a:t>Remove</a:t>
            </a:r>
            <a:r>
              <a:rPr lang="sk-SK" dirty="0"/>
              <a:t> / </a:t>
            </a:r>
            <a:r>
              <a:rPr lang="sk-SK" dirty="0" err="1"/>
              <a:t>simplify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130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153" y="1654168"/>
            <a:ext cx="3585701" cy="354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433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5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90" y="3429004"/>
            <a:ext cx="11376025" cy="2153265"/>
          </a:xfrm>
        </p:spPr>
        <p:txBody>
          <a:bodyPr anchor="t" anchorCtr="0"/>
          <a:lstStyle>
            <a:lvl1pPr algn="l">
              <a:defRPr sz="5401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90" y="5700256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18" indent="0" algn="ctr">
              <a:buNone/>
              <a:defRPr sz="2000"/>
            </a:lvl2pPr>
            <a:lvl3pPr marL="914434" indent="0" algn="ctr">
              <a:buNone/>
              <a:defRPr sz="1801"/>
            </a:lvl3pPr>
            <a:lvl4pPr marL="1371652" indent="0" algn="ctr">
              <a:buNone/>
              <a:defRPr sz="1600"/>
            </a:lvl4pPr>
            <a:lvl5pPr marL="1828869" indent="0" algn="ctr">
              <a:buNone/>
              <a:defRPr sz="1600"/>
            </a:lvl5pPr>
            <a:lvl6pPr marL="2286087" indent="0" algn="ctr">
              <a:buNone/>
              <a:defRPr sz="1600"/>
            </a:lvl6pPr>
            <a:lvl7pPr marL="2743303" indent="0" algn="ctr">
              <a:buNone/>
              <a:defRPr sz="1600"/>
            </a:lvl7pPr>
            <a:lvl8pPr marL="3200521" indent="0" algn="ctr">
              <a:buNone/>
              <a:defRPr sz="1600"/>
            </a:lvl8pPr>
            <a:lvl9pPr marL="3657737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676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18" indent="0" algn="ctr">
              <a:buNone/>
              <a:defRPr sz="2000"/>
            </a:lvl2pPr>
            <a:lvl3pPr marL="914434" indent="0" algn="ctr">
              <a:buNone/>
              <a:defRPr sz="1801"/>
            </a:lvl3pPr>
            <a:lvl4pPr marL="1371652" indent="0" algn="ctr">
              <a:buNone/>
              <a:defRPr sz="1600"/>
            </a:lvl4pPr>
            <a:lvl5pPr marL="1828869" indent="0" algn="ctr">
              <a:buNone/>
              <a:defRPr sz="1600"/>
            </a:lvl5pPr>
            <a:lvl6pPr marL="2286087" indent="0" algn="ctr">
              <a:buNone/>
              <a:defRPr sz="1600"/>
            </a:lvl6pPr>
            <a:lvl7pPr marL="2743303" indent="0" algn="ctr">
              <a:buNone/>
              <a:defRPr sz="1600"/>
            </a:lvl7pPr>
            <a:lvl8pPr marL="3200521" indent="0" algn="ctr">
              <a:buNone/>
              <a:defRPr sz="1600"/>
            </a:lvl8pPr>
            <a:lvl9pPr marL="3657737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/>
              <a:t>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9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90" y="1065743"/>
            <a:ext cx="11376025" cy="5135034"/>
          </a:xfrm>
        </p:spPr>
        <p:txBody>
          <a:bodyPr/>
          <a:lstStyle>
            <a:lvl1pPr>
              <a:spcBef>
                <a:spcPts val="601"/>
              </a:spcBef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80981" indent="-180981">
              <a:buFont typeface="Arial" charset="0"/>
              <a:buChar char="•"/>
              <a:tabLst/>
              <a:defRPr sz="180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61964" indent="-180981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42944" indent="-180981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78" indent="-22861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/>
              <a:t>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451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180981" indent="-180981">
              <a:spcAft>
                <a:spcPts val="0"/>
              </a:spcAft>
              <a:buFont typeface="Arial" panose="020B0604020202020204" pitchFamily="34" charset="0"/>
              <a:buChar char="•"/>
              <a:defRPr sz="2201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61964" indent="-18098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0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42944" indent="-18098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801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14402" indent="-171458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78" indent="-22861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/>
              <a:t>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21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0" y="1065742"/>
            <a:ext cx="11376025" cy="52502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97728" y="6404441"/>
            <a:ext cx="111866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/>
              <a:t>March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51" y="640444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404441"/>
            <a:ext cx="6572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863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9" r:id="rId1"/>
    <p:sldLayoutId id="2147484141" r:id="rId2"/>
    <p:sldLayoutId id="2147484140" r:id="rId3"/>
    <p:sldLayoutId id="2147484142" r:id="rId4"/>
    <p:sldLayoutId id="2147484143" r:id="rId5"/>
  </p:sldLayoutIdLst>
  <p:hf hdr="0"/>
  <p:txStyles>
    <p:titleStyle>
      <a:lvl1pPr algn="l" defTabSz="914434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34" rtl="0" eaLnBrk="1" latinLnBrk="0" hangingPunct="1">
        <a:lnSpc>
          <a:spcPct val="90000"/>
        </a:lnSpc>
        <a:spcBef>
          <a:spcPts val="1801"/>
        </a:spcBef>
        <a:spcAft>
          <a:spcPts val="0"/>
        </a:spcAft>
        <a:buFont typeface="Arial"/>
        <a:buNone/>
        <a:tabLst/>
        <a:defRPr sz="2400" b="0" i="0" kern="1200">
          <a:solidFill>
            <a:schemeClr val="tx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80981" indent="-180981" algn="l" defTabSz="91443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charset="0"/>
        <a:buChar char="•"/>
        <a:tabLst/>
        <a:defRPr sz="2000" b="0" i="0" kern="1200">
          <a:solidFill>
            <a:schemeClr val="tx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61964" indent="-180981" algn="l" defTabSz="91443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tabLst/>
        <a:defRPr sz="1801" b="0" i="0" kern="1200">
          <a:solidFill>
            <a:schemeClr val="tx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42944" indent="-180981" algn="l" defTabSz="91443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tabLst/>
        <a:defRPr sz="1801" b="0" i="0" kern="1200">
          <a:solidFill>
            <a:schemeClr val="tx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78" indent="-228610" algn="l" defTabSz="91443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95" indent="-228610" algn="l" defTabSz="91443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12" indent="-228610" algn="l" defTabSz="91443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29" indent="-228610" algn="l" defTabSz="91443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46" indent="-228610" algn="l" defTabSz="91443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8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34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52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69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87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03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21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37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2" userDrawn="1">
          <p15:clr>
            <a:srgbClr val="F26B43"/>
          </p15:clr>
        </p15:guide>
        <p15:guide id="4" pos="258" userDrawn="1">
          <p15:clr>
            <a:srgbClr val="F26B43"/>
          </p15:clr>
        </p15:guide>
        <p15:guide id="6" pos="3796" userDrawn="1">
          <p15:clr>
            <a:srgbClr val="F26B43"/>
          </p15:clr>
        </p15:guide>
        <p15:guide id="7" pos="3884" userDrawn="1">
          <p15:clr>
            <a:srgbClr val="F26B43"/>
          </p15:clr>
        </p15:guide>
        <p15:guide id="8" pos="5086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4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3" userDrawn="1">
          <p15:clr>
            <a:srgbClr val="F26B43"/>
          </p15:clr>
        </p15:guide>
        <p15:guide id="18" pos="62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4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5.xml"/><Relationship Id="rId4" Type="http://schemas.openxmlformats.org/officeDocument/2006/relationships/image" Target="../media/image1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insic.org/roadmap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2.xml"/><Relationship Id="rId4" Type="http://schemas.openxmlformats.org/officeDocument/2006/relationships/image" Target="../media/image1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094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385EB-7A0C-A5E3-9E50-C17B44B685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3F30F8-8F1B-DE44-2748-2A992D98F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Tape Infrastructure – drives			</a:t>
            </a:r>
            <a:r>
              <a:rPr lang="en-US" sz="2400" dirty="0"/>
              <a:t>(February 2025)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3F1A8-230F-9CD3-8060-8B411A871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0D74B7-77E0-4D8E-FB71-F762975C9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35CEA-B10C-034D-3D38-3EB1D98C6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7AC3E618-D9A2-FA59-1746-4511D609581C}"/>
              </a:ext>
            </a:extLst>
          </p:cNvPr>
          <p:cNvSpPr txBox="1">
            <a:spLocks/>
          </p:cNvSpPr>
          <p:nvPr/>
        </p:nvSpPr>
        <p:spPr bwMode="auto">
          <a:xfrm>
            <a:off x="9483360" y="1925024"/>
            <a:ext cx="2502447" cy="4235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Drives</a:t>
            </a: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:</a:t>
            </a:r>
          </a:p>
          <a:p>
            <a:pPr marL="685800" marR="0" lvl="1" indent="-228600" algn="l" defTabSz="91440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10 x LTO-9</a:t>
            </a:r>
          </a:p>
          <a:p>
            <a:pPr marL="685800" marR="0" lvl="1" indent="-228600" algn="l" defTabSz="91440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10 x LTO-8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E7B1FD0-B9CE-83B5-FF2F-32E8B75D4982}"/>
              </a:ext>
            </a:extLst>
          </p:cNvPr>
          <p:cNvGrpSpPr>
            <a:grpSpLocks noChangeAspect="1"/>
          </p:cNvGrpSpPr>
          <p:nvPr/>
        </p:nvGrpSpPr>
        <p:grpSpPr>
          <a:xfrm>
            <a:off x="9557179" y="1937562"/>
            <a:ext cx="1643063" cy="902695"/>
            <a:chOff x="6448425" y="1581150"/>
            <a:chExt cx="3952875" cy="2171700"/>
          </a:xfrm>
        </p:grpSpPr>
        <p:pic>
          <p:nvPicPr>
            <p:cNvPr id="17" name="Picture 4" descr="The VMware Certified IBM Spectrum Protect 8.1 Plug-in Solution - VMware  vSphere Blog">
              <a:extLst>
                <a:ext uri="{FF2B5EF4-FFF2-40B4-BE49-F238E27FC236}">
                  <a16:creationId xmlns:a16="http://schemas.microsoft.com/office/drawing/2014/main" id="{EACDFF0E-00C7-C946-71C1-E2399F3A874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43" b="41237"/>
            <a:stretch/>
          </p:blipFill>
          <p:spPr bwMode="auto">
            <a:xfrm>
              <a:off x="6448425" y="1581150"/>
              <a:ext cx="2305050" cy="2171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The VMware Certified IBM Spectrum Protect 8.1 Plug-in Solution - VMware  vSphere Blog">
              <a:extLst>
                <a:ext uri="{FF2B5EF4-FFF2-40B4-BE49-F238E27FC236}">
                  <a16:creationId xmlns:a16="http://schemas.microsoft.com/office/drawing/2014/main" id="{A45CC2AE-D9A4-97E2-1524-B736E3F8B1C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46" t="58247" r="10811" b="6443"/>
            <a:stretch/>
          </p:blipFill>
          <p:spPr bwMode="auto">
            <a:xfrm>
              <a:off x="8477250" y="2014538"/>
              <a:ext cx="1924050" cy="1304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EDFFB9E-3633-C1AC-FB86-B822D56D866F}"/>
              </a:ext>
            </a:extLst>
          </p:cNvPr>
          <p:cNvSpPr txBox="1">
            <a:spLocks/>
          </p:cNvSpPr>
          <p:nvPr/>
        </p:nvSpPr>
        <p:spPr bwMode="auto">
          <a:xfrm>
            <a:off x="266402" y="1916059"/>
            <a:ext cx="4067176" cy="423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Drives</a:t>
            </a: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:</a:t>
            </a:r>
          </a:p>
          <a:p>
            <a:pPr marL="685800" marR="0" lvl="1" indent="-228600" algn="l" defTabSz="91440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40 x IBM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 TS</a:t>
            </a:r>
            <a: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1170</a:t>
            </a:r>
            <a:b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46 x IBM TS1160</a:t>
            </a:r>
          </a:p>
          <a:p>
            <a:pPr marL="685800" marR="0" lvl="1" indent="-228600" algn="l" defTabSz="91440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88 x LTO-9</a:t>
            </a:r>
            <a:b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10 x LTO-8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E422F75-0D33-CCBB-0955-84F0D084DB84}"/>
              </a:ext>
            </a:extLst>
          </p:cNvPr>
          <p:cNvGrpSpPr>
            <a:grpSpLocks noChangeAspect="1"/>
          </p:cNvGrpSpPr>
          <p:nvPr/>
        </p:nvGrpSpPr>
        <p:grpSpPr>
          <a:xfrm>
            <a:off x="361653" y="1913386"/>
            <a:ext cx="2439638" cy="856917"/>
            <a:chOff x="200025" y="1516655"/>
            <a:chExt cx="4962525" cy="1743075"/>
          </a:xfrm>
        </p:grpSpPr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1AF0D4CC-7CAB-0F1F-5FF3-703A300451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r="66895"/>
            <a:stretch/>
          </p:blipFill>
          <p:spPr>
            <a:xfrm>
              <a:off x="200025" y="1516655"/>
              <a:ext cx="1838325" cy="1743075"/>
            </a:xfrm>
            <a:prstGeom prst="rect">
              <a:avLst/>
            </a:prstGeom>
          </p:spPr>
        </p:pic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1762390D-CD3E-13F1-BFDB-7B6B4D94F4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40995"/>
            <a:stretch/>
          </p:blipFill>
          <p:spPr>
            <a:xfrm>
              <a:off x="1885950" y="1516655"/>
              <a:ext cx="3276600" cy="1743075"/>
            </a:xfrm>
            <a:prstGeom prst="rect">
              <a:avLst/>
            </a:prstGeom>
          </p:spPr>
        </p:pic>
      </p:grp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5343293D-0230-880F-F63C-6DBF131CB3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0519783"/>
              </p:ext>
            </p:extLst>
          </p:nvPr>
        </p:nvGraphicFramePr>
        <p:xfrm>
          <a:off x="2849546" y="1065742"/>
          <a:ext cx="6492908" cy="4896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084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7F62F3-2230-0982-5243-A286A1AB5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C20C91-F253-526D-1E9A-DB43D5087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Tape Infrastructure – media 			</a:t>
            </a:r>
            <a:r>
              <a:rPr lang="en-US" sz="2400" dirty="0"/>
              <a:t>(February 2025)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1F676-2D88-BD4B-43D4-63D6406A6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0FF42-6D81-5D26-31C8-BFF3EE722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631A8-FFBC-AB23-B815-C74A96850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6A32347-F86C-FE4C-BED1-AE2387B43C6E}"/>
              </a:ext>
            </a:extLst>
          </p:cNvPr>
          <p:cNvSpPr txBox="1">
            <a:spLocks/>
          </p:cNvSpPr>
          <p:nvPr/>
        </p:nvSpPr>
        <p:spPr bwMode="auto">
          <a:xfrm>
            <a:off x="9473956" y="1901952"/>
            <a:ext cx="2718044" cy="4235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Media:</a:t>
            </a:r>
          </a:p>
          <a:p>
            <a:pPr marL="685800" marR="0" lvl="1" indent="-228600" algn="l" defTabSz="91440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12 PB on LTO-8</a:t>
            </a:r>
          </a:p>
          <a:p>
            <a:pPr marL="685800" marR="0" lvl="1" indent="-228600" algn="l" defTabSz="91440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11 PB on LTO-7M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066AF82-59C6-FCA4-26EE-D5943BEC0048}"/>
              </a:ext>
            </a:extLst>
          </p:cNvPr>
          <p:cNvGrpSpPr>
            <a:grpSpLocks noChangeAspect="1"/>
          </p:cNvGrpSpPr>
          <p:nvPr/>
        </p:nvGrpSpPr>
        <p:grpSpPr>
          <a:xfrm>
            <a:off x="9547774" y="1914490"/>
            <a:ext cx="1643063" cy="902695"/>
            <a:chOff x="6448425" y="1581150"/>
            <a:chExt cx="3952875" cy="2171700"/>
          </a:xfrm>
        </p:grpSpPr>
        <p:pic>
          <p:nvPicPr>
            <p:cNvPr id="17" name="Picture 4" descr="The VMware Certified IBM Spectrum Protect 8.1 Plug-in Solution - VMware  vSphere Blog">
              <a:extLst>
                <a:ext uri="{FF2B5EF4-FFF2-40B4-BE49-F238E27FC236}">
                  <a16:creationId xmlns:a16="http://schemas.microsoft.com/office/drawing/2014/main" id="{F8052883-0514-E157-86A2-A214960990F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43" b="41237"/>
            <a:stretch/>
          </p:blipFill>
          <p:spPr bwMode="auto">
            <a:xfrm>
              <a:off x="6448425" y="1581150"/>
              <a:ext cx="2305050" cy="2171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The VMware Certified IBM Spectrum Protect 8.1 Plug-in Solution - VMware  vSphere Blog">
              <a:extLst>
                <a:ext uri="{FF2B5EF4-FFF2-40B4-BE49-F238E27FC236}">
                  <a16:creationId xmlns:a16="http://schemas.microsoft.com/office/drawing/2014/main" id="{0616549E-141F-8C84-7E3D-9F739C38235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46" t="58247" r="10811" b="6443"/>
            <a:stretch/>
          </p:blipFill>
          <p:spPr bwMode="auto">
            <a:xfrm>
              <a:off x="8477250" y="2014538"/>
              <a:ext cx="1924050" cy="1304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E26C92A9-D197-6812-FA14-34FA98827AA8}"/>
              </a:ext>
            </a:extLst>
          </p:cNvPr>
          <p:cNvSpPr txBox="1">
            <a:spLocks/>
          </p:cNvSpPr>
          <p:nvPr/>
        </p:nvSpPr>
        <p:spPr bwMode="auto">
          <a:xfrm>
            <a:off x="241823" y="1901952"/>
            <a:ext cx="4067176" cy="423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Media</a:t>
            </a: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:</a:t>
            </a:r>
          </a:p>
          <a:p>
            <a:pPr marL="685800" marR="0" lvl="1" indent="-228600" algn="l" defTabSz="91440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250 PB on 3592JF</a:t>
            </a:r>
            <a:b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150 PB on 3592JE</a:t>
            </a:r>
            <a:b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227 PB on 3592JD</a:t>
            </a:r>
          </a:p>
          <a:p>
            <a:pPr marL="685800" marR="0" lvl="1" indent="-228600" algn="l" defTabSz="91440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551 PB on LTO-9</a:t>
            </a:r>
            <a:b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  </a:t>
            </a:r>
            <a: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17 PB on LTO-8</a:t>
            </a:r>
            <a:b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  </a:t>
            </a:r>
            <a:r>
              <a:rPr kumimoji="0" lang="sk-SK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59 PB on LTO-7M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1E3F2CD-850F-AA5E-0F34-99C94A6A0B50}"/>
              </a:ext>
            </a:extLst>
          </p:cNvPr>
          <p:cNvGrpSpPr>
            <a:grpSpLocks noChangeAspect="1"/>
          </p:cNvGrpSpPr>
          <p:nvPr/>
        </p:nvGrpSpPr>
        <p:grpSpPr>
          <a:xfrm>
            <a:off x="337074" y="1899279"/>
            <a:ext cx="2439638" cy="856917"/>
            <a:chOff x="200025" y="1516655"/>
            <a:chExt cx="4962525" cy="1743075"/>
          </a:xfrm>
        </p:grpSpPr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0E4FCA3E-B295-3C7C-A86D-FA75F532A2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66895"/>
            <a:stretch/>
          </p:blipFill>
          <p:spPr>
            <a:xfrm>
              <a:off x="200025" y="1516655"/>
              <a:ext cx="1838325" cy="1743075"/>
            </a:xfrm>
            <a:prstGeom prst="rect">
              <a:avLst/>
            </a:prstGeom>
          </p:spPr>
        </p:pic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BD1AF1B8-D607-1181-B027-D468D01229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40995"/>
            <a:stretch/>
          </p:blipFill>
          <p:spPr>
            <a:xfrm>
              <a:off x="1885950" y="1516655"/>
              <a:ext cx="3276600" cy="1743075"/>
            </a:xfrm>
            <a:prstGeom prst="rect">
              <a:avLst/>
            </a:prstGeom>
          </p:spPr>
        </p:pic>
      </p:grp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4AC1C980-CD4C-99B2-B23D-FF8EE54854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9243632"/>
              </p:ext>
            </p:extLst>
          </p:nvPr>
        </p:nvGraphicFramePr>
        <p:xfrm>
          <a:off x="2545952" y="1065742"/>
          <a:ext cx="7100096" cy="5071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64971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04B76C-8263-DA30-41A3-F15601EEE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2021 – 180 PB/year planned for whole Run 3</a:t>
            </a:r>
          </a:p>
          <a:p>
            <a:r>
              <a:rPr lang="en-US" dirty="0"/>
              <a:t>2024 – 200 PB/year initially, but run extended</a:t>
            </a:r>
            <a:br>
              <a:rPr lang="en-US" dirty="0"/>
            </a:br>
            <a:r>
              <a:rPr lang="en-US" dirty="0"/>
              <a:t>         – 240 PB/year</a:t>
            </a:r>
          </a:p>
          <a:p>
            <a:r>
              <a:rPr lang="en-US" dirty="0"/>
              <a:t>2025 – 315 PB/year initially, but extra request</a:t>
            </a:r>
            <a:br>
              <a:rPr lang="en-US" dirty="0"/>
            </a:br>
            <a:r>
              <a:rPr lang="en-US" dirty="0"/>
              <a:t>         – 400 PB/year</a:t>
            </a:r>
          </a:p>
          <a:p>
            <a:endParaRPr lang="en-US" sz="1000" dirty="0"/>
          </a:p>
          <a:p>
            <a:r>
              <a:rPr lang="en-US" b="1" dirty="0"/>
              <a:t>Increase</a:t>
            </a:r>
            <a:r>
              <a:rPr lang="en-US" dirty="0"/>
              <a:t> of more than </a:t>
            </a:r>
            <a:r>
              <a:rPr lang="en-US" b="1" dirty="0"/>
              <a:t>2x!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BBEB3A-AEE9-13E2-A5CA-023557569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the </a:t>
            </a:r>
            <a:r>
              <a:rPr lang="en-US" dirty="0" err="1"/>
              <a:t>planing</a:t>
            </a:r>
            <a:r>
              <a:rPr lang="sk-SK" dirty="0"/>
              <a:t> </a:t>
            </a:r>
            <a:r>
              <a:rPr lang="sk-SK" dirty="0" err="1"/>
              <a:t>during</a:t>
            </a:r>
            <a:r>
              <a:rPr lang="sk-SK" dirty="0"/>
              <a:t> Run 3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C7F0A-40EA-1024-ECE1-5690A03EB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2CAA1-4674-1A87-18A2-43ADE8CBC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4CC6BA-506C-3529-2E51-5A1B0029A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8E0EBB-DD96-E21B-8A7E-0CF8B3B958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215"/>
          <a:stretch/>
        </p:blipFill>
        <p:spPr>
          <a:xfrm>
            <a:off x="1079386" y="4086803"/>
            <a:ext cx="4275187" cy="25539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CE245B-E8C9-CB91-DE4E-A28AD244A02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567"/>
          <a:stretch/>
        </p:blipFill>
        <p:spPr>
          <a:xfrm>
            <a:off x="7516543" y="1154185"/>
            <a:ext cx="3740571" cy="3792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A52398A-9EBF-F58B-9D1D-70D831E0A872}"/>
              </a:ext>
            </a:extLst>
          </p:cNvPr>
          <p:cNvCxnSpPr>
            <a:cxnSpLocks/>
          </p:cNvCxnSpPr>
          <p:nvPr/>
        </p:nvCxnSpPr>
        <p:spPr>
          <a:xfrm flipV="1">
            <a:off x="2465294" y="3690870"/>
            <a:ext cx="5549153" cy="192103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646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830DEF-B2A2-2748-30DD-75A396114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Archive Growth Projections</a:t>
            </a:r>
            <a:r>
              <a:rPr lang="sk-SK" dirty="0"/>
              <a:t> </a:t>
            </a:r>
            <a:r>
              <a:rPr lang="sk-SK" dirty="0" err="1"/>
              <a:t>after</a:t>
            </a:r>
            <a:r>
              <a:rPr lang="sk-SK" dirty="0"/>
              <a:t> Run 3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151D2-E38C-F476-00D8-A38063F63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7533C-1B0B-B251-2C8A-51F5AA6C9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0FC9C-9752-34AD-52D1-8DFC65D14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139">
            <a:extLst>
              <a:ext uri="{FF2B5EF4-FFF2-40B4-BE49-F238E27FC236}">
                <a16:creationId xmlns:a16="http://schemas.microsoft.com/office/drawing/2014/main" id="{AA08DD88-A518-7EDF-99F0-4F6629FECE60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63798" y="1839432"/>
            <a:ext cx="6018027" cy="3700130"/>
          </a:xfrm>
          <a:prstGeom prst="rect">
            <a:avLst/>
          </a:prstGeom>
          <a:noFill/>
        </p:spPr>
      </p:pic>
      <p:pic>
        <p:nvPicPr>
          <p:cNvPr id="8" name="Picture 141">
            <a:extLst>
              <a:ext uri="{FF2B5EF4-FFF2-40B4-BE49-F238E27FC236}">
                <a16:creationId xmlns:a16="http://schemas.microsoft.com/office/drawing/2014/main" id="{843A1952-8FE5-7785-B3A5-32336522CF0C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54229" y="1839433"/>
            <a:ext cx="6263629" cy="3700129"/>
          </a:xfrm>
          <a:prstGeom prst="rect">
            <a:avLst/>
          </a:prstGeom>
          <a:noFill/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AF4BEDD-9AF5-6BCF-3676-F39A66503835}"/>
              </a:ext>
            </a:extLst>
          </p:cNvPr>
          <p:cNvCxnSpPr>
            <a:cxnSpLocks/>
          </p:cNvCxnSpPr>
          <p:nvPr/>
        </p:nvCxnSpPr>
        <p:spPr>
          <a:xfrm>
            <a:off x="2528596" y="4370677"/>
            <a:ext cx="0" cy="5699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088793D-A2B5-52C6-A386-EFD2196C62F1}"/>
              </a:ext>
            </a:extLst>
          </p:cNvPr>
          <p:cNvCxnSpPr>
            <a:cxnSpLocks/>
          </p:cNvCxnSpPr>
          <p:nvPr/>
        </p:nvCxnSpPr>
        <p:spPr>
          <a:xfrm>
            <a:off x="8195384" y="4380007"/>
            <a:ext cx="0" cy="5699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03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20DC39-0531-B4B3-E3D9-ADDDF2308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Market</a:t>
            </a:r>
            <a:r>
              <a:rPr lang="sk-SK" dirty="0"/>
              <a:t> </a:t>
            </a:r>
            <a:r>
              <a:rPr lang="sk-SK" dirty="0" err="1"/>
              <a:t>situation</a:t>
            </a:r>
            <a:r>
              <a:rPr lang="sk-SK" dirty="0"/>
              <a:t> – </a:t>
            </a:r>
            <a:r>
              <a:rPr lang="sk-SK" dirty="0" err="1"/>
              <a:t>size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0A7E39-C0E5-EEC0-4B76-3275BA218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3CFDB0-D7E8-DD91-55A4-A3378CEC1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E9E5ED-9F34-D33B-8AAA-669A3C8B7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EF27235-F264-5AD0-1356-72B833ED0D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4" t="17421" r="26871" b="7285"/>
          <a:stretch/>
        </p:blipFill>
        <p:spPr bwMode="auto">
          <a:xfrm>
            <a:off x="2492789" y="876584"/>
            <a:ext cx="1385338" cy="1507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6FF88B8F-947C-D498-D319-4B6C7DBB62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5" t="26643" r="11470" b="12295"/>
          <a:stretch/>
        </p:blipFill>
        <p:spPr bwMode="auto">
          <a:xfrm>
            <a:off x="7327056" y="600372"/>
            <a:ext cx="3358974" cy="1838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42B053EB-1427-FADA-37BA-A2AB32D13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35" y="2366680"/>
            <a:ext cx="5271247" cy="3953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BD9CF106-36DD-A36B-3AF0-C1C8C0D67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920" y="2366679"/>
            <a:ext cx="5271247" cy="395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8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7390B-E651-12F6-41D5-E8A93BBF5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F943844-A276-A30A-C566-EC342F2FB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Market</a:t>
            </a:r>
            <a:r>
              <a:rPr lang="sk-SK" dirty="0"/>
              <a:t> </a:t>
            </a:r>
            <a:r>
              <a:rPr lang="sk-SK" dirty="0" err="1"/>
              <a:t>situation</a:t>
            </a:r>
            <a:r>
              <a:rPr lang="sk-SK" dirty="0"/>
              <a:t> – </a:t>
            </a:r>
            <a:r>
              <a:rPr lang="sk-SK" dirty="0" err="1"/>
              <a:t>segments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2320C-8C45-EF3A-D99D-E1EDD6BE1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41E65-6B3A-D675-B1B7-B5D40960C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620DB-1A72-01FF-1089-651F42E5D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C8A6A64B-C17C-1F31-BC2D-5546D9EC079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02354" y="990530"/>
          <a:ext cx="8387292" cy="5032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2CB6773D-9507-E342-D828-AABB3C82A1B3}"/>
              </a:ext>
            </a:extLst>
          </p:cNvPr>
          <p:cNvSpPr txBox="1"/>
          <p:nvPr/>
        </p:nvSpPr>
        <p:spPr>
          <a:xfrm>
            <a:off x="2912076" y="6047619"/>
            <a:ext cx="63678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</a:pPr>
            <a:r>
              <a:rPr lang="sk-SK" sz="900" dirty="0" err="1">
                <a:solidFill>
                  <a:prstClr val="black"/>
                </a:solidFill>
                <a:latin typeface="Aptos" panose="02110004020202020204"/>
                <a:ea typeface="+mn-ea"/>
              </a:rPr>
              <a:t>Source</a:t>
            </a:r>
            <a:r>
              <a:rPr lang="sk-SK" sz="900" dirty="0">
                <a:solidFill>
                  <a:prstClr val="black"/>
                </a:solidFill>
                <a:latin typeface="Aptos" panose="02110004020202020204"/>
                <a:ea typeface="+mn-ea"/>
              </a:rPr>
              <a:t>: </a:t>
            </a:r>
            <a:r>
              <a:rPr lang="en-US" sz="900" kern="0" dirty="0">
                <a:solidFill>
                  <a:prstClr val="black"/>
                </a:solidFill>
                <a:latin typeface="Aptos" panose="02110004020202020204"/>
                <a:ea typeface="+mn-ea"/>
                <a:cs typeface="IBM Plex Arabic" panose="020B0503050203000203" pitchFamily="34" charset="-78"/>
              </a:rPr>
              <a:t>Physical Tape Trends</a:t>
            </a:r>
            <a:r>
              <a:rPr lang="sk-SK" sz="900" kern="0" dirty="0">
                <a:solidFill>
                  <a:prstClr val="black"/>
                </a:solidFill>
                <a:latin typeface="Aptos" panose="02110004020202020204"/>
                <a:ea typeface="+mn-ea"/>
                <a:cs typeface="IBM Plex Arabic" panose="020B0503050203000203" pitchFamily="34" charset="-78"/>
              </a:rPr>
              <a:t> </a:t>
            </a:r>
            <a:r>
              <a:rPr lang="en-US" sz="900" kern="0" dirty="0">
                <a:solidFill>
                  <a:prstClr val="black"/>
                </a:solidFill>
                <a:latin typeface="Aptos" panose="02110004020202020204"/>
                <a:ea typeface="+mn-ea"/>
                <a:cs typeface="IBM Plex Arabic" panose="020B0503050203000203" pitchFamily="34" charset="-78"/>
              </a:rPr>
              <a:t>&amp; IBM Market Position</a:t>
            </a:r>
            <a:r>
              <a:rPr lang="sk-SK" sz="900" kern="0" dirty="0">
                <a:solidFill>
                  <a:prstClr val="black"/>
                </a:solidFill>
                <a:latin typeface="Aptos" panose="02110004020202020204"/>
                <a:ea typeface="+mn-ea"/>
                <a:cs typeface="IBM Plex Arabic" panose="020B0503050203000203" pitchFamily="34" charset="-78"/>
              </a:rPr>
              <a:t>, </a:t>
            </a:r>
            <a:r>
              <a:rPr lang="en-US" sz="900" dirty="0">
                <a:solidFill>
                  <a:prstClr val="black"/>
                </a:solidFill>
                <a:latin typeface="Aptos" panose="02110004020202020204"/>
                <a:ea typeface="+mn-ea"/>
                <a:cs typeface="IBM Plex Arabic" panose="020B0503050203000203" pitchFamily="34" charset="-78"/>
              </a:rPr>
              <a:t>Carlos Sandoval</a:t>
            </a:r>
            <a:r>
              <a:rPr lang="sk-SK" sz="900" dirty="0">
                <a:solidFill>
                  <a:prstClr val="black"/>
                </a:solidFill>
                <a:latin typeface="Aptos" panose="02110004020202020204"/>
                <a:ea typeface="+mn-ea"/>
                <a:cs typeface="IBM Plex Arabic" panose="020B0503050203000203" pitchFamily="34" charset="-78"/>
              </a:rPr>
              <a:t> (</a:t>
            </a:r>
            <a:r>
              <a:rPr lang="en-US" sz="900" dirty="0">
                <a:solidFill>
                  <a:prstClr val="black"/>
                </a:solidFill>
                <a:latin typeface="Aptos" panose="02110004020202020204"/>
                <a:ea typeface="+mn-ea"/>
                <a:cs typeface="IBM Plex Arabic" panose="020B0503050203000203" pitchFamily="34" charset="-78"/>
              </a:rPr>
              <a:t>IBM WW Physical Tape</a:t>
            </a:r>
            <a:r>
              <a:rPr lang="sk-SK" sz="900" dirty="0">
                <a:solidFill>
                  <a:prstClr val="black"/>
                </a:solidFill>
                <a:latin typeface="Aptos" panose="02110004020202020204"/>
                <a:ea typeface="+mn-ea"/>
                <a:cs typeface="IBM Plex Arabic" panose="020B0503050203000203" pitchFamily="34" charset="-78"/>
              </a:rPr>
              <a:t> </a:t>
            </a:r>
            <a:r>
              <a:rPr lang="en-US" sz="900" dirty="0">
                <a:solidFill>
                  <a:prstClr val="black"/>
                </a:solidFill>
                <a:latin typeface="Aptos" panose="02110004020202020204"/>
                <a:ea typeface="IBM Plex Sans" charset="0"/>
                <a:cs typeface="IBM Plex Arabic" panose="020B0503050203000203" pitchFamily="34" charset="-78"/>
              </a:rPr>
              <a:t>Product Manager</a:t>
            </a:r>
            <a:r>
              <a:rPr lang="sk-SK" sz="900" dirty="0">
                <a:solidFill>
                  <a:prstClr val="black"/>
                </a:solidFill>
                <a:latin typeface="Aptos" panose="02110004020202020204"/>
                <a:ea typeface="IBM Plex Sans" charset="0"/>
                <a:cs typeface="IBM Plex Arabic" panose="020B0503050203000203" pitchFamily="34" charset="-78"/>
              </a:rPr>
              <a:t>), 6 </a:t>
            </a:r>
            <a:r>
              <a:rPr lang="en-US" sz="900" dirty="0">
                <a:solidFill>
                  <a:prstClr val="black"/>
                </a:solidFill>
                <a:latin typeface="Aptos" panose="02110004020202020204"/>
                <a:ea typeface="IBM Plex Sans" charset="0"/>
                <a:cs typeface="IBM Plex Arabic" panose="020B0503050203000203" pitchFamily="34" charset="-78"/>
              </a:rPr>
              <a:t>June 2023</a:t>
            </a:r>
            <a:endParaRPr lang="en-US" sz="900" dirty="0">
              <a:solidFill>
                <a:prstClr val="black"/>
              </a:solidFill>
              <a:latin typeface="Aptos" panose="02110004020202020204"/>
              <a:ea typeface="IBM Plex Sans" charset="0"/>
              <a:cs typeface="IBM Plex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90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07A0D9-5BEA-0972-186B-864E2DABD3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F1D99A14-E77C-4EED-7BC2-DCBD4FB0E1B9}"/>
              </a:ext>
            </a:extLst>
          </p:cNvPr>
          <p:cNvGrpSpPr/>
          <p:nvPr/>
        </p:nvGrpSpPr>
        <p:grpSpPr>
          <a:xfrm>
            <a:off x="3191315" y="4399991"/>
            <a:ext cx="5809370" cy="1350379"/>
            <a:chOff x="3280964" y="4444813"/>
            <a:chExt cx="5809370" cy="135037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5F179E3-B59C-5DDD-C1A8-5FAB338DD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>
            <a:xfrm>
              <a:off x="3280964" y="4449954"/>
              <a:ext cx="3890050" cy="134009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56A12DE-B7CE-4F01-21CD-A13E3950F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71014" y="4444813"/>
              <a:ext cx="1919320" cy="1350379"/>
            </a:xfrm>
            <a:prstGeom prst="rect">
              <a:avLst/>
            </a:prstGeom>
          </p:spPr>
        </p:pic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96142EC-A19F-E440-C395-CFCB6EACB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065742"/>
            <a:ext cx="11595751" cy="5250256"/>
          </a:xfrm>
        </p:spPr>
        <p:txBody>
          <a:bodyPr/>
          <a:lstStyle/>
          <a:p>
            <a:r>
              <a:rPr lang="sk-SK" i="1" dirty="0" err="1"/>
              <a:t>Focus</a:t>
            </a:r>
            <a:r>
              <a:rPr lang="sk-SK" i="1" dirty="0"/>
              <a:t> on </a:t>
            </a:r>
            <a:r>
              <a:rPr lang="sk-SK" i="1" dirty="0" err="1"/>
              <a:t>capacity</a:t>
            </a:r>
            <a:r>
              <a:rPr lang="sk-SK" i="1" dirty="0"/>
              <a:t> </a:t>
            </a:r>
            <a:r>
              <a:rPr lang="sk-SK" i="1" dirty="0" err="1"/>
              <a:t>growth</a:t>
            </a:r>
            <a:r>
              <a:rPr lang="sk-SK" i="1" dirty="0"/>
              <a:t> = </a:t>
            </a:r>
            <a:r>
              <a:rPr lang="en-US" i="1" dirty="0"/>
              <a:t>One kind of drive for one type of media</a:t>
            </a:r>
          </a:p>
          <a:p>
            <a:pPr lvl="1"/>
            <a:r>
              <a:rPr lang="en-US" dirty="0"/>
              <a:t>No backwards compatibility (ability to read and/or write previous generation of media)</a:t>
            </a:r>
          </a:p>
          <a:p>
            <a:pPr lvl="1"/>
            <a:r>
              <a:rPr lang="en-US" dirty="0"/>
              <a:t>No media </a:t>
            </a:r>
            <a:r>
              <a:rPr lang="en-US" dirty="0" err="1"/>
              <a:t>upformating</a:t>
            </a:r>
            <a:r>
              <a:rPr lang="en-US" dirty="0"/>
              <a:t> (possibility </a:t>
            </a:r>
            <a:r>
              <a:rPr lang="sk-SK" dirty="0"/>
              <a:t>of</a:t>
            </a:r>
            <a:r>
              <a:rPr lang="en-US" dirty="0"/>
              <a:t> </a:t>
            </a:r>
            <a:r>
              <a:rPr lang="en-US" dirty="0" err="1"/>
              <a:t>reformating</a:t>
            </a:r>
            <a:r>
              <a:rPr lang="en-US" dirty="0"/>
              <a:t> older media in newer tape drive at higher capacity)</a:t>
            </a:r>
          </a:p>
          <a:p>
            <a:endParaRPr lang="sk-SK" sz="1200" i="1" dirty="0"/>
          </a:p>
          <a:p>
            <a:endParaRPr lang="sk-SK" sz="1200" i="1" dirty="0"/>
          </a:p>
          <a:p>
            <a:endParaRPr lang="sk-SK" sz="1200" i="1" dirty="0"/>
          </a:p>
          <a:p>
            <a:r>
              <a:rPr lang="en-US" i="1" dirty="0"/>
              <a:t>SAS interface favored </a:t>
            </a:r>
            <a:r>
              <a:rPr lang="sk-SK" i="1" dirty="0"/>
              <a:t>over </a:t>
            </a:r>
            <a:r>
              <a:rPr lang="sk-SK" i="1" dirty="0" err="1"/>
              <a:t>the</a:t>
            </a:r>
            <a:r>
              <a:rPr lang="en-US" i="1" dirty="0"/>
              <a:t> </a:t>
            </a:r>
            <a:r>
              <a:rPr lang="en-US" i="1" dirty="0" err="1"/>
              <a:t>Fibre</a:t>
            </a:r>
            <a:r>
              <a:rPr lang="en-US" i="1" dirty="0"/>
              <a:t> channel</a:t>
            </a:r>
          </a:p>
          <a:p>
            <a:pPr lvl="1"/>
            <a:r>
              <a:rPr lang="en-US" dirty="0"/>
              <a:t>SAS drive ~12% cheaper but requires short </a:t>
            </a:r>
            <a:r>
              <a:rPr lang="sk-SK" dirty="0"/>
              <a:t>(</a:t>
            </a:r>
            <a:r>
              <a:rPr lang="sk-SK" dirty="0" err="1"/>
              <a:t>drive</a:t>
            </a:r>
            <a:r>
              <a:rPr lang="sk-SK" dirty="0"/>
              <a:t> ↔ server) </a:t>
            </a:r>
            <a:r>
              <a:rPr lang="en-US" dirty="0"/>
              <a:t>connection</a:t>
            </a:r>
            <a:r>
              <a:rPr lang="sk-SK" dirty="0"/>
              <a:t>s</a:t>
            </a:r>
            <a:endParaRPr lang="en-US" dirty="0"/>
          </a:p>
          <a:p>
            <a:pPr lvl="1"/>
            <a:r>
              <a:rPr lang="en-US" dirty="0"/>
              <a:t>Savings offset by the need for additional rack (on top of each drive frame)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D62F8E-B2FF-1038-EC9C-9D1BE3BE5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sk-SK" dirty="0"/>
              <a:t>General (</a:t>
            </a:r>
            <a:r>
              <a:rPr lang="sk-SK" dirty="0" err="1"/>
              <a:t>tape</a:t>
            </a:r>
            <a:r>
              <a:rPr lang="sk-SK" dirty="0"/>
              <a:t> </a:t>
            </a:r>
            <a:r>
              <a:rPr lang="sk-SK" dirty="0" err="1"/>
              <a:t>drive</a:t>
            </a:r>
            <a:r>
              <a:rPr lang="sk-SK" dirty="0"/>
              <a:t>) </a:t>
            </a:r>
            <a:r>
              <a:rPr lang="sk-SK" dirty="0" err="1"/>
              <a:t>trends</a:t>
            </a:r>
            <a:r>
              <a:rPr lang="sk-SK" dirty="0"/>
              <a:t> and </a:t>
            </a:r>
            <a:r>
              <a:rPr lang="sk-SK" dirty="0" err="1"/>
              <a:t>features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B71BE-B4C3-0353-F281-6B473F8CB6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DE728-481E-5650-ECCA-7099FC790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0CCC5-9735-B280-DB6E-8D5F2630A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EF11D8-F0D0-84FC-81BB-A10E8688C4D9}"/>
              </a:ext>
            </a:extLst>
          </p:cNvPr>
          <p:cNvSpPr txBox="1"/>
          <p:nvPr/>
        </p:nvSpPr>
        <p:spPr>
          <a:xfrm>
            <a:off x="2662927" y="2087938"/>
            <a:ext cx="6866147" cy="1015663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Absence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of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backwards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compatibility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forces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us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to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keep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older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drives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for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longer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These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(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old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drives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)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occupy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drive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slots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in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libraries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preventing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full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rollout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of new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generation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of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tape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technology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as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becames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available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sk-SK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Absence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of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media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upformating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increases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overall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TCO of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tape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8D7DFC-4FDD-4557-0F32-D912C3A5F801}"/>
              </a:ext>
            </a:extLst>
          </p:cNvPr>
          <p:cNvSpPr txBox="1"/>
          <p:nvPr/>
        </p:nvSpPr>
        <p:spPr>
          <a:xfrm>
            <a:off x="2662927" y="5828782"/>
            <a:ext cx="6866147" cy="830997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Fibre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channel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infrastructure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at CERN (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primarily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optical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cables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)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amortized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since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a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long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time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We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are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moving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to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use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multiple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drives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per server =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need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for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smaller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number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of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multiport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FC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HBAs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sk-SK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Our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overall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costs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are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not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dominated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by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tape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drive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price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 CTA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does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not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need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a FC switch.</a:t>
            </a:r>
          </a:p>
        </p:txBody>
      </p:sp>
    </p:spTree>
    <p:extLst>
      <p:ext uri="{BB962C8B-B14F-4D97-AF65-F5344CB8AC3E}">
        <p14:creationId xmlns:p14="http://schemas.microsoft.com/office/powerpoint/2010/main" val="133693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7B3B8A-C7D3-252F-67A4-2DB31CF500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D324C6-586A-15AA-99BE-F45149543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sk-SK" dirty="0" err="1"/>
              <a:t>Recommended</a:t>
            </a:r>
            <a:r>
              <a:rPr lang="sk-SK" dirty="0"/>
              <a:t> </a:t>
            </a:r>
            <a:r>
              <a:rPr lang="sk-SK" dirty="0" err="1"/>
              <a:t>access</a:t>
            </a:r>
            <a:r>
              <a:rPr lang="sk-SK" dirty="0"/>
              <a:t> </a:t>
            </a:r>
            <a:r>
              <a:rPr lang="sk-SK" dirty="0" err="1"/>
              <a:t>order</a:t>
            </a:r>
            <a:r>
              <a:rPr lang="sk-SK" dirty="0"/>
              <a:t> (RAO)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DAF2A-E6BE-2C29-E865-CFD3414E5F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EA3413-489C-4458-9655-081A73410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5932B-2186-29AC-1C1E-E2AB13CB8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65F362-524A-7159-8863-56C78EDE1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0630" y="1364381"/>
            <a:ext cx="8950741" cy="34430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AA2E270-E5BD-94BC-A9BA-3803B1A923E5}"/>
              </a:ext>
            </a:extLst>
          </p:cNvPr>
          <p:cNvSpPr txBox="1"/>
          <p:nvPr/>
        </p:nvSpPr>
        <p:spPr>
          <a:xfrm rot="16200000">
            <a:off x="9561428" y="2970481"/>
            <a:ext cx="22353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</a:pPr>
            <a:r>
              <a:rPr lang="sk-SK" sz="900" dirty="0" err="1">
                <a:solidFill>
                  <a:prstClr val="black"/>
                </a:solidFill>
                <a:latin typeface="Aptos" panose="02110004020202020204"/>
                <a:ea typeface="+mn-ea"/>
              </a:rPr>
              <a:t>Source</a:t>
            </a:r>
            <a:r>
              <a:rPr lang="sk-SK" sz="900" dirty="0">
                <a:solidFill>
                  <a:prstClr val="black"/>
                </a:solidFill>
                <a:latin typeface="Aptos" panose="02110004020202020204"/>
                <a:ea typeface="+mn-ea"/>
              </a:rPr>
              <a:t>: </a:t>
            </a:r>
            <a:r>
              <a:rPr lang="en-US" sz="900" kern="0" dirty="0">
                <a:solidFill>
                  <a:prstClr val="black"/>
                </a:solidFill>
                <a:latin typeface="Aptos" panose="02110004020202020204"/>
                <a:ea typeface="+mn-ea"/>
                <a:cs typeface="IBM Plex Arabic" panose="020B0503050203000203" pitchFamily="34" charset="-78"/>
              </a:rPr>
              <a:t>https://doi.org/10.1145/3708997</a:t>
            </a:r>
            <a:endParaRPr lang="en-US" sz="900" dirty="0">
              <a:solidFill>
                <a:prstClr val="black"/>
              </a:solidFill>
              <a:latin typeface="Aptos" panose="02110004020202020204"/>
              <a:ea typeface="IBM Plex Sans" charset="0"/>
              <a:cs typeface="IBM Plex Sans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D41270-DB95-685F-FC0F-8A8A812BD2C3}"/>
              </a:ext>
            </a:extLst>
          </p:cNvPr>
          <p:cNvSpPr txBox="1"/>
          <p:nvPr/>
        </p:nvSpPr>
        <p:spPr>
          <a:xfrm>
            <a:off x="2880591" y="5054707"/>
            <a:ext cx="6430817" cy="1015663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Application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can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ask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tape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drive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for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best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order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/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way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to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recall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multiple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files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sk-SK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Significant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gains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in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overall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transfer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rates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by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minimizing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positioning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time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between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files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sk-SK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Now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available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for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both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LTO and IBM TS11x0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technologies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7E4B0EE-12FF-61AF-A4C6-15CC32FDBC74}"/>
              </a:ext>
            </a:extLst>
          </p:cNvPr>
          <p:cNvCxnSpPr>
            <a:cxnSpLocks/>
          </p:cNvCxnSpPr>
          <p:nvPr/>
        </p:nvCxnSpPr>
        <p:spPr>
          <a:xfrm flipV="1">
            <a:off x="1441637" y="1434443"/>
            <a:ext cx="0" cy="1541929"/>
          </a:xfrm>
          <a:prstGeom prst="straightConnector1">
            <a:avLst/>
          </a:prstGeom>
          <a:ln w="38100">
            <a:solidFill>
              <a:schemeClr val="tx2">
                <a:lumMod val="25000"/>
                <a:lumOff val="7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D331759-2B27-1475-A731-B4B383D28DB6}"/>
              </a:ext>
            </a:extLst>
          </p:cNvPr>
          <p:cNvCxnSpPr>
            <a:cxnSpLocks/>
          </p:cNvCxnSpPr>
          <p:nvPr/>
        </p:nvCxnSpPr>
        <p:spPr>
          <a:xfrm>
            <a:off x="1650736" y="1223772"/>
            <a:ext cx="8920635" cy="0"/>
          </a:xfrm>
          <a:prstGeom prst="straightConnector1">
            <a:avLst/>
          </a:prstGeom>
          <a:ln w="38100">
            <a:solidFill>
              <a:schemeClr val="tx2">
                <a:lumMod val="25000"/>
                <a:lumOff val="7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781A3E3-B99A-5F11-16D9-F9AB902EDE0A}"/>
              </a:ext>
            </a:extLst>
          </p:cNvPr>
          <p:cNvSpPr txBox="1"/>
          <p:nvPr/>
        </p:nvSpPr>
        <p:spPr>
          <a:xfrm>
            <a:off x="5548399" y="974860"/>
            <a:ext cx="112530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k-SK" sz="1100" dirty="0">
                <a:solidFill>
                  <a:schemeClr val="bg2">
                    <a:lumMod val="75000"/>
                  </a:schemeClr>
                </a:solidFill>
              </a:rPr>
              <a:t>Over 1000 </a:t>
            </a:r>
            <a:r>
              <a:rPr lang="sk-SK" sz="1100" dirty="0" err="1">
                <a:solidFill>
                  <a:schemeClr val="bg2">
                    <a:lumMod val="75000"/>
                  </a:schemeClr>
                </a:solidFill>
              </a:rPr>
              <a:t>meters</a:t>
            </a:r>
            <a:endParaRPr lang="en-US" sz="11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801C1E-9E36-DC4F-9BCF-6C1FE7940BF4}"/>
              </a:ext>
            </a:extLst>
          </p:cNvPr>
          <p:cNvSpPr txBox="1"/>
          <p:nvPr/>
        </p:nvSpPr>
        <p:spPr>
          <a:xfrm rot="16200000">
            <a:off x="950060" y="2120769"/>
            <a:ext cx="62517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k-SK" sz="1100" dirty="0">
                <a:solidFill>
                  <a:schemeClr val="bg2">
                    <a:lumMod val="75000"/>
                  </a:schemeClr>
                </a:solidFill>
              </a:rPr>
              <a:t>12.65 mm</a:t>
            </a:r>
            <a:endParaRPr lang="en-US" sz="11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31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0ADBC-7560-146D-24D2-8FEAB8A101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61940C-0A8A-2F66-0DC4-98F0FC93D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sk-SK" dirty="0" err="1"/>
              <a:t>Sensitive</a:t>
            </a:r>
            <a:r>
              <a:rPr lang="sk-SK" dirty="0"/>
              <a:t> to </a:t>
            </a:r>
            <a:r>
              <a:rPr lang="sk-SK" dirty="0" err="1"/>
              <a:t>humidity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804B9-573D-C80F-9059-52E01174D7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9825D-B30E-B75D-49FF-DEA1B7DAF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0644AE-826F-95D4-6A0A-E485A3A44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5E22524-85F5-4582-AA09-5D827E2CA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4723" y="668699"/>
            <a:ext cx="4474976" cy="48857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7D66979-9681-27E5-39B6-102CA5A13C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8442" y="848379"/>
            <a:ext cx="4417839" cy="2473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BD4AF9-DCED-32F0-0FE1-B06F911FAB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412316"/>
            <a:ext cx="7614723" cy="344798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992BB19-F2EA-BA67-C365-3E6E2A3DD74A}"/>
              </a:ext>
            </a:extLst>
          </p:cNvPr>
          <p:cNvSpPr txBox="1"/>
          <p:nvPr/>
        </p:nvSpPr>
        <p:spPr>
          <a:xfrm>
            <a:off x="1961149" y="2936257"/>
            <a:ext cx="3692424" cy="1200329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In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case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of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high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humidity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a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tape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alert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triggered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sk-SK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CTA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designed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to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refuse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a WRITE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session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in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case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drive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reports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any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tape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alert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=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not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100% fit.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sk-SK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Monitoring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will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take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drive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out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of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production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443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A81C3A-9689-BA3D-4409-E342D693E0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FA9523-F194-68E5-E1E0-6792EF682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sk-SK" dirty="0"/>
              <a:t>New </a:t>
            </a:r>
            <a:r>
              <a:rPr lang="sk-SK" dirty="0" err="1"/>
              <a:t>cartridges</a:t>
            </a:r>
            <a:r>
              <a:rPr lang="sk-SK" dirty="0"/>
              <a:t> </a:t>
            </a:r>
            <a:r>
              <a:rPr lang="sk-SK" dirty="0" err="1"/>
              <a:t>not</a:t>
            </a:r>
            <a:r>
              <a:rPr lang="sk-SK" dirty="0"/>
              <a:t> </a:t>
            </a:r>
            <a:r>
              <a:rPr lang="sk-SK" dirty="0" err="1"/>
              <a:t>ready</a:t>
            </a:r>
            <a:r>
              <a:rPr lang="sk-SK" dirty="0"/>
              <a:t> for </a:t>
            </a:r>
            <a:r>
              <a:rPr lang="sk-SK" dirty="0" err="1"/>
              <a:t>immediate</a:t>
            </a:r>
            <a:r>
              <a:rPr lang="sk-SK" dirty="0"/>
              <a:t> </a:t>
            </a:r>
            <a:r>
              <a:rPr lang="sk-SK" dirty="0" err="1"/>
              <a:t>use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D0ABD-596F-EC3F-4132-502A3175AA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0414E-EDB0-D628-1F8F-C395B3724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0A24A-7583-E865-07CB-F38E4CFAA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1F4D351A-689A-9FA8-08B6-3C375821EC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3171685"/>
              </p:ext>
            </p:extLst>
          </p:nvPr>
        </p:nvGraphicFramePr>
        <p:xfrm>
          <a:off x="66675" y="857250"/>
          <a:ext cx="12058650" cy="5939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3EE8EEDE-DEA9-A8F4-1420-63AF9A27BF1B}"/>
              </a:ext>
            </a:extLst>
          </p:cNvPr>
          <p:cNvSpPr txBox="1"/>
          <p:nvPr/>
        </p:nvSpPr>
        <p:spPr>
          <a:xfrm>
            <a:off x="2776537" y="3152001"/>
            <a:ext cx="6638925" cy="276999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Initialization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of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each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new LTO9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tape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cartridge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takes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around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50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minutes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=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blocking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tape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drive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(s).</a:t>
            </a:r>
          </a:p>
        </p:txBody>
      </p:sp>
    </p:spTree>
    <p:extLst>
      <p:ext uri="{BB962C8B-B14F-4D97-AF65-F5344CB8AC3E}">
        <p14:creationId xmlns:p14="http://schemas.microsoft.com/office/powerpoint/2010/main" val="259954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D6D41-4743-6000-2F77-4C8EF595DF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br>
              <a:rPr lang="sk-SK" dirty="0"/>
            </a:br>
            <a:r>
              <a:rPr lang="sk-SK" dirty="0"/>
              <a:t>on</a:t>
            </a:r>
            <a:br>
              <a:rPr lang="sk-SK" dirty="0"/>
            </a:br>
            <a:r>
              <a:rPr lang="sk-SK" dirty="0"/>
              <a:t>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CD9398-DB16-352B-AADE-E8E0839102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 dirty="0"/>
          </a:p>
          <a:p>
            <a:r>
              <a:rPr lang="sk-SK" sz="2800" dirty="0"/>
              <a:t>Vladimír Bahyl</a:t>
            </a:r>
          </a:p>
          <a:p>
            <a:r>
              <a:rPr lang="sk-SK" sz="1800" dirty="0"/>
              <a:t>CTA team</a:t>
            </a:r>
            <a:endParaRPr lang="sk-S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157417-6CF6-08FC-E2A1-F3999E39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36668" y="6404441"/>
            <a:ext cx="1118665" cy="365125"/>
          </a:xfrm>
        </p:spPr>
        <p:txBody>
          <a:bodyPr/>
          <a:lstStyle/>
          <a:p>
            <a:pPr algn="ctr"/>
            <a:r>
              <a:rPr lang="sk-SK" dirty="0"/>
              <a:t>March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A2D22-819E-8FE4-048A-3CBC0A62F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88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08A7A-5CF7-F704-36A1-41E3B7A74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375F4FB0-ABA7-ABCA-62F7-9150651742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54" b="7112"/>
          <a:stretch/>
        </p:blipFill>
        <p:spPr>
          <a:xfrm>
            <a:off x="793602" y="796477"/>
            <a:ext cx="10604797" cy="59844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3F5CB4-F9DC-82FB-11C4-D814EF19C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C886F1-A2B2-B095-8482-BBFC63A52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CBB64A-0F94-2296-7EB9-AAA39CD5BCCC}"/>
              </a:ext>
            </a:extLst>
          </p:cNvPr>
          <p:cNvSpPr txBox="1"/>
          <p:nvPr/>
        </p:nvSpPr>
        <p:spPr>
          <a:xfrm>
            <a:off x="8113059" y="1065742"/>
            <a:ext cx="2994492" cy="1384995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Overall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tape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infrastructure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costs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at CERN are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primarily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dominated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by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price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of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tape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cartridges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sk-SK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IBM TS11x0 / 3592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technology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cartridges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offer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~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twice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storage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density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but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~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twice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as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expensive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as LTO.</a:t>
            </a:r>
            <a:endParaRPr lang="en-GB" sz="1200" kern="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EBF3B9-62EC-CE6C-79DB-C17FA755F62B}"/>
              </a:ext>
            </a:extLst>
          </p:cNvPr>
          <p:cNvSpPr txBox="1"/>
          <p:nvPr/>
        </p:nvSpPr>
        <p:spPr>
          <a:xfrm>
            <a:off x="5437166" y="1998391"/>
            <a:ext cx="131766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k-SK" dirty="0">
                <a:solidFill>
                  <a:schemeClr val="accent1"/>
                </a:solidFill>
              </a:rPr>
              <a:t>IBM 3592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6A2A99-05C6-B759-7DEC-31CCBAE022E9}"/>
              </a:ext>
            </a:extLst>
          </p:cNvPr>
          <p:cNvSpPr txBox="1"/>
          <p:nvPr/>
        </p:nvSpPr>
        <p:spPr>
          <a:xfrm>
            <a:off x="5811243" y="4406927"/>
            <a:ext cx="56951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k-SK" dirty="0">
                <a:solidFill>
                  <a:schemeClr val="accent3"/>
                </a:solidFill>
              </a:rPr>
              <a:t>LTO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BFD68F-E381-ACFD-1FCC-5CCF4AA3B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Tape </a:t>
            </a:r>
            <a:r>
              <a:rPr lang="sk-SK" dirty="0" err="1"/>
              <a:t>media</a:t>
            </a:r>
            <a:r>
              <a:rPr lang="sk-SK" dirty="0"/>
              <a:t> </a:t>
            </a:r>
            <a:r>
              <a:rPr lang="sk-SK" dirty="0" err="1"/>
              <a:t>price</a:t>
            </a:r>
            <a:r>
              <a:rPr lang="sk-SK" dirty="0"/>
              <a:t> </a:t>
            </a:r>
            <a:r>
              <a:rPr lang="sk-SK" dirty="0" err="1"/>
              <a:t>trends</a:t>
            </a:r>
            <a:r>
              <a:rPr lang="sk-SK" dirty="0"/>
              <a:t> </a:t>
            </a:r>
            <a:r>
              <a:rPr lang="sk-SK" dirty="0" err="1"/>
              <a:t>evolve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05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28734-24FE-6EE5-7768-7150CC8C53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76749E54-7B09-0677-4EE6-711A5AA0A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67" y="1059346"/>
            <a:ext cx="4771971" cy="3675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FC4A0-49E2-FA17-BF7C-787A448A8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250C66-F1F9-B3C7-F4DE-491CA4E09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Tape </a:t>
            </a:r>
            <a:r>
              <a:rPr lang="sk-SK" dirty="0" err="1"/>
              <a:t>media</a:t>
            </a:r>
            <a:r>
              <a:rPr lang="sk-SK" dirty="0"/>
              <a:t> </a:t>
            </a:r>
            <a:r>
              <a:rPr lang="sk-SK" dirty="0" err="1"/>
              <a:t>price</a:t>
            </a:r>
            <a:r>
              <a:rPr lang="sk-SK" dirty="0"/>
              <a:t> </a:t>
            </a:r>
            <a:r>
              <a:rPr lang="sk-SK" dirty="0" err="1"/>
              <a:t>increases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6A22C-8D9F-598B-C141-8DE8DD32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52CFCD-B90A-AF07-D030-60FEDEDAE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607CAD-39C8-A721-A93A-DDA7F2347D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3357" y="3025153"/>
            <a:ext cx="4504342" cy="36392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F0AB891-4443-0894-93CC-D8848D3847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0363" y="529181"/>
            <a:ext cx="4636770" cy="38279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1636815-5DD2-48AB-487E-CFEAB7704022}"/>
              </a:ext>
            </a:extLst>
          </p:cNvPr>
          <p:cNvSpPr txBox="1"/>
          <p:nvPr/>
        </p:nvSpPr>
        <p:spPr>
          <a:xfrm>
            <a:off x="7516907" y="5546303"/>
            <a:ext cx="1042038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1 May 2024</a:t>
            </a:r>
            <a:b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</a:b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FUJIFILM</a:t>
            </a:r>
            <a:b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</a:b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LTO9 +15%</a:t>
            </a:r>
            <a:endParaRPr lang="en-GB" sz="1200" kern="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828F81-FF7A-ECE1-8101-8378EE0A4F25}"/>
              </a:ext>
            </a:extLst>
          </p:cNvPr>
          <p:cNvSpPr txBox="1"/>
          <p:nvPr/>
        </p:nvSpPr>
        <p:spPr>
          <a:xfrm>
            <a:off x="8374026" y="2443146"/>
            <a:ext cx="1242399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1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January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2025</a:t>
            </a:r>
            <a:b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</a:b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IBM</a:t>
            </a:r>
            <a:b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</a:b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3592 +6%</a:t>
            </a:r>
            <a:endParaRPr lang="en-GB" sz="1200" kern="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81D07-C049-A320-40C2-494A09C9CD1F}"/>
              </a:ext>
            </a:extLst>
          </p:cNvPr>
          <p:cNvSpPr txBox="1"/>
          <p:nvPr/>
        </p:nvSpPr>
        <p:spPr>
          <a:xfrm>
            <a:off x="951524" y="2609654"/>
            <a:ext cx="1242399" cy="830997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1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January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2025</a:t>
            </a:r>
            <a:b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</a:b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IBM</a:t>
            </a:r>
            <a:b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</a:b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CHF +2.1%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EUR +2.8%</a:t>
            </a:r>
            <a:endParaRPr lang="en-GB" sz="1200" kern="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548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2FA662-F12E-769D-4259-F6CDA1B53E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B591A0F-7FAE-94CF-CEC3-BB3EA9D90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sk-SK" dirty="0" err="1"/>
              <a:t>Scale</a:t>
            </a:r>
            <a:r>
              <a:rPr lang="sk-SK" dirty="0"/>
              <a:t> UP </a:t>
            </a:r>
            <a:r>
              <a:rPr lang="sk-SK" dirty="0" err="1"/>
              <a:t>vs</a:t>
            </a:r>
            <a:r>
              <a:rPr lang="sk-SK" dirty="0"/>
              <a:t>. </a:t>
            </a:r>
            <a:r>
              <a:rPr lang="sk-SK" dirty="0" err="1"/>
              <a:t>Scale</a:t>
            </a:r>
            <a:r>
              <a:rPr lang="sk-SK" dirty="0"/>
              <a:t> OUT </a:t>
            </a:r>
            <a:r>
              <a:rPr lang="sk-SK" dirty="0" err="1"/>
              <a:t>approach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1C4D5-2BB0-D351-E8AC-6C639E5A83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3F5DB-6F16-98A0-6FAF-885D04C7D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C5100-BE26-1F1C-C885-F991E658A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82F52D59-EDEF-FBE6-ED57-F0CE79E17A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07" b="21767"/>
          <a:stretch/>
        </p:blipFill>
        <p:spPr bwMode="auto">
          <a:xfrm>
            <a:off x="5382497" y="2879176"/>
            <a:ext cx="6286500" cy="217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DN media">
            <a:extLst>
              <a:ext uri="{FF2B5EF4-FFF2-40B4-BE49-F238E27FC236}">
                <a16:creationId xmlns:a16="http://schemas.microsoft.com/office/drawing/2014/main" id="{F13C165C-6AB4-F918-BB0C-71DCCAA805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9" t="5117" b="4651"/>
          <a:stretch/>
        </p:blipFill>
        <p:spPr bwMode="auto">
          <a:xfrm>
            <a:off x="523004" y="1734869"/>
            <a:ext cx="4336489" cy="446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DCD905D-03E7-4BB1-C8B5-3BD7F82E5E7A}"/>
              </a:ext>
            </a:extLst>
          </p:cNvPr>
          <p:cNvSpPr txBox="1"/>
          <p:nvPr/>
        </p:nvSpPr>
        <p:spPr>
          <a:xfrm>
            <a:off x="2241527" y="1261806"/>
            <a:ext cx="899443" cy="276999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Scale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UP</a:t>
            </a:r>
            <a:endParaRPr lang="en-GB" sz="1200" kern="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5876E7-4A50-21F8-F5A2-E1ED30EE9C0C}"/>
              </a:ext>
            </a:extLst>
          </p:cNvPr>
          <p:cNvSpPr txBox="1"/>
          <p:nvPr/>
        </p:nvSpPr>
        <p:spPr>
          <a:xfrm>
            <a:off x="8017892" y="2411333"/>
            <a:ext cx="1015710" cy="276999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Scale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OUT</a:t>
            </a:r>
            <a:endParaRPr lang="en-GB" sz="1200" kern="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377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9ED65-4E41-B45F-91CF-C738853429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-up of a server&#10;&#10;AI-generated content may be incorrect.">
            <a:extLst>
              <a:ext uri="{FF2B5EF4-FFF2-40B4-BE49-F238E27FC236}">
                <a16:creationId xmlns:a16="http://schemas.microsoft.com/office/drawing/2014/main" id="{C1734E00-EF3F-BAB8-79C0-37FB1C68A9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441" t="1515" r="41750" b="1190"/>
          <a:stretch/>
        </p:blipFill>
        <p:spPr>
          <a:xfrm>
            <a:off x="385268" y="3765325"/>
            <a:ext cx="826489" cy="2543257"/>
          </a:xfrm>
          <a:prstGeom prst="rect">
            <a:avLst/>
          </a:prstGeom>
        </p:spPr>
      </p:pic>
      <p:pic>
        <p:nvPicPr>
          <p:cNvPr id="11" name="Picture 10" descr="A close-up of a server&#10;&#10;AI-generated content may be incorrect.">
            <a:extLst>
              <a:ext uri="{FF2B5EF4-FFF2-40B4-BE49-F238E27FC236}">
                <a16:creationId xmlns:a16="http://schemas.microsoft.com/office/drawing/2014/main" id="{A135844F-EAA6-E8F1-7E9E-6CA1372C30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441" t="1515" r="41750" b="1190"/>
          <a:stretch/>
        </p:blipFill>
        <p:spPr>
          <a:xfrm>
            <a:off x="1329907" y="3765325"/>
            <a:ext cx="826489" cy="2543257"/>
          </a:xfrm>
          <a:prstGeom prst="rect">
            <a:avLst/>
          </a:prstGeom>
        </p:spPr>
      </p:pic>
      <p:pic>
        <p:nvPicPr>
          <p:cNvPr id="12" name="Picture 11" descr="A close-up of a server&#10;&#10;AI-generated content may be incorrect.">
            <a:extLst>
              <a:ext uri="{FF2B5EF4-FFF2-40B4-BE49-F238E27FC236}">
                <a16:creationId xmlns:a16="http://schemas.microsoft.com/office/drawing/2014/main" id="{214AA1A1-AA38-0191-4C69-2BB59008ED9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441" t="1515" r="41750" b="1190"/>
          <a:stretch/>
        </p:blipFill>
        <p:spPr>
          <a:xfrm>
            <a:off x="2274546" y="3765325"/>
            <a:ext cx="826489" cy="2543257"/>
          </a:xfrm>
          <a:prstGeom prst="rect">
            <a:avLst/>
          </a:prstGeom>
        </p:spPr>
      </p:pic>
      <p:pic>
        <p:nvPicPr>
          <p:cNvPr id="13" name="Picture 12" descr="A close-up of a server&#10;&#10;AI-generated content may be incorrect.">
            <a:extLst>
              <a:ext uri="{FF2B5EF4-FFF2-40B4-BE49-F238E27FC236}">
                <a16:creationId xmlns:a16="http://schemas.microsoft.com/office/drawing/2014/main" id="{E7721141-59ED-EB51-1D10-9C207D3BF2F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441" t="1515" r="41750" b="1190"/>
          <a:stretch/>
        </p:blipFill>
        <p:spPr>
          <a:xfrm>
            <a:off x="3219185" y="3765325"/>
            <a:ext cx="826489" cy="2543257"/>
          </a:xfrm>
          <a:prstGeom prst="rect">
            <a:avLst/>
          </a:prstGeom>
        </p:spPr>
      </p:pic>
      <p:pic>
        <p:nvPicPr>
          <p:cNvPr id="14" name="Picture 13" descr="A close-up of a server&#10;&#10;AI-generated content may be incorrect.">
            <a:extLst>
              <a:ext uri="{FF2B5EF4-FFF2-40B4-BE49-F238E27FC236}">
                <a16:creationId xmlns:a16="http://schemas.microsoft.com/office/drawing/2014/main" id="{0BB89855-A543-5260-9F28-364DA22827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441" t="1515" r="41750" b="1190"/>
          <a:stretch/>
        </p:blipFill>
        <p:spPr>
          <a:xfrm>
            <a:off x="4163824" y="3765325"/>
            <a:ext cx="826489" cy="2543257"/>
          </a:xfrm>
          <a:prstGeom prst="rect">
            <a:avLst/>
          </a:prstGeom>
        </p:spPr>
      </p:pic>
      <p:pic>
        <p:nvPicPr>
          <p:cNvPr id="15" name="Picture 14" descr="A close-up of a server&#10;&#10;AI-generated content may be incorrect.">
            <a:extLst>
              <a:ext uri="{FF2B5EF4-FFF2-40B4-BE49-F238E27FC236}">
                <a16:creationId xmlns:a16="http://schemas.microsoft.com/office/drawing/2014/main" id="{F720A74D-1572-1D59-789B-8708F27A42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441" t="1515" r="41750" b="1190"/>
          <a:stretch/>
        </p:blipFill>
        <p:spPr>
          <a:xfrm>
            <a:off x="5108463" y="3765325"/>
            <a:ext cx="826489" cy="2543257"/>
          </a:xfrm>
          <a:prstGeom prst="rect">
            <a:avLst/>
          </a:prstGeom>
        </p:spPr>
      </p:pic>
      <p:pic>
        <p:nvPicPr>
          <p:cNvPr id="16" name="Picture 15" descr="A close-up of a server&#10;&#10;AI-generated content may be incorrect.">
            <a:extLst>
              <a:ext uri="{FF2B5EF4-FFF2-40B4-BE49-F238E27FC236}">
                <a16:creationId xmlns:a16="http://schemas.microsoft.com/office/drawing/2014/main" id="{99452339-99F2-115C-D4AB-2FDC951F8C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441" t="1515" r="41750" b="1190"/>
          <a:stretch/>
        </p:blipFill>
        <p:spPr>
          <a:xfrm>
            <a:off x="6053103" y="3765325"/>
            <a:ext cx="826489" cy="2543257"/>
          </a:xfrm>
          <a:prstGeom prst="rect">
            <a:avLst/>
          </a:prstGeom>
        </p:spPr>
      </p:pic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2998DBA7-6906-00FE-2AB6-617D63219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9592" y="1065742"/>
            <a:ext cx="4904423" cy="5250256"/>
          </a:xfrm>
        </p:spPr>
        <p:txBody>
          <a:bodyPr/>
          <a:lstStyle/>
          <a:p>
            <a:pPr lvl="1"/>
            <a:endParaRPr lang="en-US" sz="1199"/>
          </a:p>
          <a:p>
            <a:pPr lvl="1"/>
            <a:endParaRPr lang="en-US" sz="1199" dirty="0"/>
          </a:p>
          <a:p>
            <a:pPr lvl="1"/>
            <a:endParaRPr lang="en-US" sz="1199" dirty="0"/>
          </a:p>
          <a:p>
            <a:pPr lvl="1"/>
            <a:r>
              <a:rPr lang="en-US" sz="1199" dirty="0"/>
              <a:t>Non-standard (proprietary) form factor; Clearance around required</a:t>
            </a:r>
          </a:p>
          <a:p>
            <a:pPr lvl="1"/>
            <a:r>
              <a:rPr lang="en-US" sz="1199" dirty="0"/>
              <a:t>Usually delivered empty, need to add drives and media later</a:t>
            </a:r>
          </a:p>
          <a:p>
            <a:pPr lvl="1"/>
            <a:r>
              <a:rPr lang="en-US" sz="1199" dirty="0"/>
              <a:t>Flexible / higher cartridge to drive ratio</a:t>
            </a:r>
          </a:p>
          <a:p>
            <a:pPr lvl="1"/>
            <a:r>
              <a:rPr lang="en-US" sz="1199" dirty="0"/>
              <a:t>Adding frames / capacity requires complete downtime of the library for several days</a:t>
            </a:r>
          </a:p>
          <a:p>
            <a:pPr lvl="1"/>
            <a:r>
              <a:rPr lang="en-US" sz="1199" dirty="0"/>
              <a:t>Redundant complex robotics</a:t>
            </a:r>
          </a:p>
          <a:p>
            <a:pPr lvl="1"/>
            <a:r>
              <a:rPr lang="en-US" sz="1199" dirty="0"/>
              <a:t>Serviced primarily by the vendor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lvl="1"/>
            <a:r>
              <a:rPr lang="en-US" sz="1199" dirty="0"/>
              <a:t>Open Compute Project (OCP) rack form factor; Simple clearance</a:t>
            </a:r>
          </a:p>
          <a:p>
            <a:pPr lvl="1"/>
            <a:r>
              <a:rPr lang="en-US" sz="1199" dirty="0"/>
              <a:t>Usually delivered fully equipped = supposedly faster to deploy</a:t>
            </a:r>
          </a:p>
          <a:p>
            <a:pPr lvl="1"/>
            <a:r>
              <a:rPr lang="en-US" sz="1199" dirty="0"/>
              <a:t>Range of slot to drive ratio: 1548:14 = ~110:1</a:t>
            </a:r>
          </a:p>
          <a:p>
            <a:pPr lvl="1"/>
            <a:r>
              <a:rPr lang="en-US" sz="1199" dirty="0"/>
              <a:t>Danger of bottleneck if load not equally spread</a:t>
            </a:r>
          </a:p>
          <a:p>
            <a:pPr lvl="1"/>
            <a:r>
              <a:rPr lang="en-US" sz="1199" dirty="0"/>
              <a:t>Adding more capacity / frames does not require downtime (alignment) of the other frames</a:t>
            </a:r>
          </a:p>
          <a:p>
            <a:pPr lvl="1"/>
            <a:r>
              <a:rPr lang="en-US" sz="1199" dirty="0"/>
              <a:t>Not redundant simple robotics, purchased with each frame</a:t>
            </a:r>
          </a:p>
          <a:p>
            <a:pPr lvl="1"/>
            <a:r>
              <a:rPr lang="en-US" sz="1199" dirty="0"/>
              <a:t>Easy to service by customer or the vendor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370044-8757-6335-680F-CCA95F171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sk-SK" dirty="0"/>
              <a:t>Tape </a:t>
            </a:r>
            <a:r>
              <a:rPr lang="sk-SK" dirty="0" err="1"/>
              <a:t>libraries</a:t>
            </a:r>
            <a:r>
              <a:rPr lang="sk-SK" dirty="0"/>
              <a:t> </a:t>
            </a:r>
            <a:r>
              <a:rPr lang="sk-SK" dirty="0" err="1"/>
              <a:t>trends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14520-9518-16CA-E517-6A1200F164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01487-388D-7708-4934-01544D04D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7B843-293C-9468-8045-5DD22C97D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 descr="A large server room with white tile floor&#10;&#10;Description automatically generated">
            <a:extLst>
              <a:ext uri="{FF2B5EF4-FFF2-40B4-BE49-F238E27FC236}">
                <a16:creationId xmlns:a16="http://schemas.microsoft.com/office/drawing/2014/main" id="{EFF1EDCA-4769-A90A-7D53-C939CDA920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11" t="26981" r="11517" b="24076"/>
          <a:stretch/>
        </p:blipFill>
        <p:spPr>
          <a:xfrm>
            <a:off x="407985" y="968921"/>
            <a:ext cx="6417822" cy="279544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471EE9D-477F-17B3-215B-B6EBB4499286}"/>
              </a:ext>
            </a:extLst>
          </p:cNvPr>
          <p:cNvSpPr txBox="1"/>
          <p:nvPr/>
        </p:nvSpPr>
        <p:spPr>
          <a:xfrm rot="16200000">
            <a:off x="-223949" y="2228142"/>
            <a:ext cx="899443" cy="276999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Scale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UP</a:t>
            </a:r>
            <a:endParaRPr lang="en-GB" sz="1200" kern="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F0402E7-EF77-55CB-F31B-2128EDF9DA9D}"/>
              </a:ext>
            </a:extLst>
          </p:cNvPr>
          <p:cNvSpPr txBox="1"/>
          <p:nvPr/>
        </p:nvSpPr>
        <p:spPr>
          <a:xfrm rot="16200000">
            <a:off x="-282083" y="4898454"/>
            <a:ext cx="1015710" cy="276999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Scale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OUT</a:t>
            </a:r>
            <a:endParaRPr lang="en-GB" sz="1200" kern="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75E0D29-253A-285C-1060-1DB6A5FFC428}"/>
              </a:ext>
            </a:extLst>
          </p:cNvPr>
          <p:cNvSpPr txBox="1"/>
          <p:nvPr/>
        </p:nvSpPr>
        <p:spPr>
          <a:xfrm>
            <a:off x="3285004" y="1720840"/>
            <a:ext cx="5621993" cy="3416320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prstClr val="black"/>
                </a:solidFill>
                <a:latin typeface="Arial"/>
                <a:cs typeface="Arial"/>
              </a:rPr>
              <a:t>Tape libraries take months to purchase, deliver, install, connect and equip. That is why we plan well ahead.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prstClr val="black"/>
                </a:solidFill>
                <a:latin typeface="Arial"/>
                <a:cs typeface="Arial"/>
              </a:rPr>
              <a:t>We purchase fully sizes libraries (to avoid adding more frames) but with only minimal license. Adding more capacity does not require downtime.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prstClr val="black"/>
                </a:solidFill>
                <a:latin typeface="Arial"/>
                <a:cs typeface="Arial"/>
              </a:rPr>
              <a:t>Buy not purchasing many new tape cartridges upfront, we benefit from declining price trend.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prstClr val="black"/>
                </a:solidFill>
                <a:latin typeface="Arial"/>
                <a:cs typeface="Arial"/>
              </a:rPr>
              <a:t>Slot to drive ratio at CERN is around 330:1. Freedom to mount any cartridge in any drive.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prstClr val="black"/>
                </a:solidFill>
                <a:latin typeface="Arial"/>
                <a:cs typeface="Arial"/>
              </a:rPr>
              <a:t>We have manpower to move cartridges around, but not to service tape libraries.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prstClr val="black"/>
                </a:solidFill>
                <a:latin typeface="Arial"/>
                <a:cs typeface="Arial"/>
              </a:rPr>
              <a:t>In 2023 – comparing both solutions for equal number of cartridge slots, the multiple robotics (even if simple) make the rack like tape library more expensive.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prstClr val="black"/>
                </a:solidFill>
                <a:latin typeface="Arial"/>
                <a:cs typeface="Arial"/>
              </a:rPr>
              <a:t>We need 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to </a:t>
            </a:r>
            <a:r>
              <a:rPr lang="en-US" sz="1200" kern="0" dirty="0">
                <a:solidFill>
                  <a:prstClr val="black"/>
                </a:solidFill>
                <a:latin typeface="Arial"/>
                <a:cs typeface="Arial"/>
              </a:rPr>
              <a:t>gain more experience with OCP rack like tape library.</a:t>
            </a:r>
          </a:p>
        </p:txBody>
      </p:sp>
    </p:spTree>
    <p:extLst>
      <p:ext uri="{BB962C8B-B14F-4D97-AF65-F5344CB8AC3E}">
        <p14:creationId xmlns:p14="http://schemas.microsoft.com/office/powerpoint/2010/main" val="357632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1D51EFE-1AE1-4894-BF42-D85581823F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en-GB" dirty="0"/>
              <a:t>International</a:t>
            </a:r>
            <a:r>
              <a:rPr lang="sk-SK" dirty="0"/>
              <a:t> </a:t>
            </a:r>
            <a:r>
              <a:rPr lang="en-GB" dirty="0"/>
              <a:t>Magnetic Tape</a:t>
            </a:r>
            <a:br>
              <a:rPr lang="sk-SK" dirty="0"/>
            </a:br>
            <a:r>
              <a:rPr lang="en-GB" dirty="0"/>
              <a:t>Storage Technology</a:t>
            </a:r>
            <a:r>
              <a:rPr lang="sk-SK" dirty="0"/>
              <a:t> </a:t>
            </a:r>
            <a:r>
              <a:rPr lang="en-GB" dirty="0"/>
              <a:t>Roadmap</a:t>
            </a:r>
          </a:p>
          <a:p>
            <a:pPr lvl="1"/>
            <a:r>
              <a:rPr lang="sk-SK" dirty="0" err="1"/>
              <a:t>Published</a:t>
            </a:r>
            <a:r>
              <a:rPr lang="sk-SK" dirty="0"/>
              <a:t> </a:t>
            </a:r>
            <a:r>
              <a:rPr lang="sk-SK" dirty="0" err="1"/>
              <a:t>March</a:t>
            </a:r>
            <a:r>
              <a:rPr lang="en-GB" dirty="0"/>
              <a:t> 2024</a:t>
            </a:r>
            <a:endParaRPr lang="sk-SK" dirty="0"/>
          </a:p>
          <a:p>
            <a:pPr lvl="1"/>
            <a:r>
              <a:rPr lang="en-GB" dirty="0">
                <a:hlinkClick r:id="rId2"/>
              </a:rPr>
              <a:t>https://insic.org/roadmap/</a:t>
            </a:r>
            <a:endParaRPr lang="sk-SK" dirty="0"/>
          </a:p>
          <a:p>
            <a:pPr lvl="1"/>
            <a:endParaRPr lang="sk-SK" dirty="0"/>
          </a:p>
          <a:p>
            <a:r>
              <a:rPr lang="sk-SK" dirty="0" err="1"/>
              <a:t>Members</a:t>
            </a:r>
            <a:r>
              <a:rPr lang="sk-SK" dirty="0"/>
              <a:t>:</a:t>
            </a:r>
          </a:p>
          <a:p>
            <a:pPr lvl="1"/>
            <a:r>
              <a:rPr lang="sk-SK" dirty="0"/>
              <a:t>IBM, HPE, </a:t>
            </a:r>
            <a:r>
              <a:rPr lang="sk-SK" dirty="0" err="1"/>
              <a:t>Quantum</a:t>
            </a:r>
            <a:r>
              <a:rPr lang="sk-SK" dirty="0"/>
              <a:t>, Oracle</a:t>
            </a:r>
          </a:p>
          <a:p>
            <a:pPr lvl="1"/>
            <a:r>
              <a:rPr lang="sk-SK" dirty="0"/>
              <a:t>Fujifilm, Sony</a:t>
            </a:r>
          </a:p>
          <a:p>
            <a:pPr lvl="1"/>
            <a:r>
              <a:rPr lang="sk-SK" dirty="0"/>
              <a:t>Western </a:t>
            </a:r>
            <a:r>
              <a:rPr lang="sk-SK" dirty="0" err="1"/>
              <a:t>Digital</a:t>
            </a:r>
            <a:endParaRPr lang="sk-S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EEF8AA-9CDB-E1CF-4D56-BD75ED7054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D2809B-B3FB-0C8E-0462-FD3C195A4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8D34AB-2113-A788-8FA1-30EFC864C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7263505-5345-9F9F-32D8-2DE4FA4F4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5" y="1249883"/>
            <a:ext cx="314325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D9F15C-2246-2724-CEEC-1A10F503C3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3464" y="710897"/>
            <a:ext cx="7148222" cy="5959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6DEE9F8-5632-3D36-BD64-70060474E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487027" cy="1065213"/>
          </a:xfrm>
        </p:spPr>
        <p:txBody>
          <a:bodyPr/>
          <a:lstStyle/>
          <a:p>
            <a:r>
              <a:rPr lang="sk-SK" dirty="0"/>
              <a:t>Technology predictions – INSIC tape roadmap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5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436D0-2D88-F09D-C6BC-AFE312CDE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E46CE5B-677C-0175-064A-BAA876B83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469879" cy="1065742"/>
          </a:xfrm>
        </p:spPr>
        <p:txBody>
          <a:bodyPr/>
          <a:lstStyle/>
          <a:p>
            <a:r>
              <a:rPr lang="sk-SK" dirty="0" err="1"/>
              <a:t>Technology</a:t>
            </a:r>
            <a:r>
              <a:rPr lang="sk-SK" dirty="0"/>
              <a:t> </a:t>
            </a:r>
            <a:r>
              <a:rPr lang="sk-SK" dirty="0" err="1"/>
              <a:t>predictions</a:t>
            </a:r>
            <a:r>
              <a:rPr lang="sk-SK" dirty="0"/>
              <a:t> – INSIC </a:t>
            </a:r>
            <a:r>
              <a:rPr lang="sk-SK" dirty="0" err="1"/>
              <a:t>tape</a:t>
            </a:r>
            <a:r>
              <a:rPr lang="sk-SK" dirty="0"/>
              <a:t> </a:t>
            </a:r>
            <a:r>
              <a:rPr lang="sk-SK" dirty="0" err="1"/>
              <a:t>roadmap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569CF-1215-EFEB-3141-64DE905BD6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AC0A7-FAB4-A07A-B5BE-EC7A43335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18F3C5-1E45-01E6-3BCD-A9EDB8361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7D22B8-8216-0BAE-3A86-61F8BDF9F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781" y="855587"/>
            <a:ext cx="7548438" cy="5759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AD270294-89E8-43F3-F0B2-AA64DE708CA0}"/>
              </a:ext>
            </a:extLst>
          </p:cNvPr>
          <p:cNvCxnSpPr>
            <a:cxnSpLocks/>
          </p:cNvCxnSpPr>
          <p:nvPr/>
        </p:nvCxnSpPr>
        <p:spPr>
          <a:xfrm>
            <a:off x="1646499" y="1335714"/>
            <a:ext cx="64381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D111466-8535-CF7A-9C70-D97437E9912F}"/>
              </a:ext>
            </a:extLst>
          </p:cNvPr>
          <p:cNvCxnSpPr>
            <a:cxnSpLocks/>
          </p:cNvCxnSpPr>
          <p:nvPr/>
        </p:nvCxnSpPr>
        <p:spPr>
          <a:xfrm>
            <a:off x="1646499" y="1764081"/>
            <a:ext cx="64381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7DD2B84-D8D6-71D0-D2A5-370B94AD7E32}"/>
              </a:ext>
            </a:extLst>
          </p:cNvPr>
          <p:cNvCxnSpPr>
            <a:cxnSpLocks/>
          </p:cNvCxnSpPr>
          <p:nvPr/>
        </p:nvCxnSpPr>
        <p:spPr>
          <a:xfrm>
            <a:off x="1646499" y="1978265"/>
            <a:ext cx="64381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8D6F212-C1BF-D3CB-45D1-4859DF143A9F}"/>
              </a:ext>
            </a:extLst>
          </p:cNvPr>
          <p:cNvCxnSpPr>
            <a:cxnSpLocks/>
          </p:cNvCxnSpPr>
          <p:nvPr/>
        </p:nvCxnSpPr>
        <p:spPr>
          <a:xfrm>
            <a:off x="1646499" y="2835000"/>
            <a:ext cx="64381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7DFBAB-9BAD-647F-FB1F-7B908F0D3B49}"/>
              </a:ext>
            </a:extLst>
          </p:cNvPr>
          <p:cNvCxnSpPr>
            <a:cxnSpLocks/>
          </p:cNvCxnSpPr>
          <p:nvPr/>
        </p:nvCxnSpPr>
        <p:spPr>
          <a:xfrm>
            <a:off x="1646499" y="2414870"/>
            <a:ext cx="64381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26A07C-386B-6123-4A16-F89730CB4A48}"/>
              </a:ext>
            </a:extLst>
          </p:cNvPr>
          <p:cNvCxnSpPr>
            <a:cxnSpLocks/>
          </p:cNvCxnSpPr>
          <p:nvPr/>
        </p:nvCxnSpPr>
        <p:spPr>
          <a:xfrm>
            <a:off x="1646499" y="3464673"/>
            <a:ext cx="64381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942A83C-833C-8FAD-7F83-0103A3DA3251}"/>
              </a:ext>
            </a:extLst>
          </p:cNvPr>
          <p:cNvCxnSpPr>
            <a:cxnSpLocks/>
          </p:cNvCxnSpPr>
          <p:nvPr/>
        </p:nvCxnSpPr>
        <p:spPr>
          <a:xfrm>
            <a:off x="1646499" y="4754497"/>
            <a:ext cx="64381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B4DE94F-D013-4D5F-688F-97A0EE3284DD}"/>
              </a:ext>
            </a:extLst>
          </p:cNvPr>
          <p:cNvCxnSpPr>
            <a:cxnSpLocks/>
          </p:cNvCxnSpPr>
          <p:nvPr/>
        </p:nvCxnSpPr>
        <p:spPr>
          <a:xfrm>
            <a:off x="1646499" y="2622587"/>
            <a:ext cx="64381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82CAFC2-4F06-36A2-BAE2-AF741A080259}"/>
              </a:ext>
            </a:extLst>
          </p:cNvPr>
          <p:cNvCxnSpPr>
            <a:cxnSpLocks/>
          </p:cNvCxnSpPr>
          <p:nvPr/>
        </p:nvCxnSpPr>
        <p:spPr>
          <a:xfrm>
            <a:off x="1646499" y="5833342"/>
            <a:ext cx="64381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035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966BC7-E235-CFF5-1CCB-B303FEEED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B9EA37-F3DB-FF65-9399-AF63AEA90F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0CE1C-62DC-F25F-A316-0347626B6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27067-E4DC-7D6D-6982-962D2715C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2287C1-A8E4-686D-7EEE-AA5EC08883E4}"/>
              </a:ext>
            </a:extLst>
          </p:cNvPr>
          <p:cNvSpPr txBox="1"/>
          <p:nvPr/>
        </p:nvSpPr>
        <p:spPr>
          <a:xfrm>
            <a:off x="6528224" y="1062521"/>
            <a:ext cx="4083864" cy="1015663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kern="0">
                <a:solidFill>
                  <a:prstClr val="black"/>
                </a:solidFill>
                <a:latin typeface="Arial"/>
                <a:cs typeface="Arial"/>
              </a:rPr>
              <a:t>Cartridge form factor is not expected to change: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kern="0" dirty="0">
                <a:solidFill>
                  <a:prstClr val="black"/>
                </a:solidFill>
                <a:latin typeface="Arial"/>
                <a:cs typeface="Arial"/>
              </a:rPr>
              <a:t>Tape width stable at 12.65 mm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kern="0" dirty="0">
                <a:solidFill>
                  <a:prstClr val="black"/>
                </a:solidFill>
                <a:latin typeface="Arial"/>
                <a:cs typeface="Arial"/>
              </a:rPr>
              <a:t>2.5% gains in the tape thickness decrease allows for addition of 2.56% more tape into the cartridge per year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prstClr val="black"/>
                </a:solidFill>
                <a:latin typeface="Arial"/>
                <a:cs typeface="Arial"/>
              </a:rPr>
              <a:t>= Library cartridge slots stay the same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B08231C6-E493-4600-8C7C-ECC7CE48BA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5558688"/>
              </p:ext>
            </p:extLst>
          </p:nvPr>
        </p:nvGraphicFramePr>
        <p:xfrm>
          <a:off x="364196" y="3697148"/>
          <a:ext cx="450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E198F48B-239F-5EF0-972B-6ABE405EAB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0735053"/>
              </p:ext>
            </p:extLst>
          </p:nvPr>
        </p:nvGraphicFramePr>
        <p:xfrm>
          <a:off x="364196" y="788137"/>
          <a:ext cx="450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2BD82470-5AD1-4ECA-B746-ABEBC8A46E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1660639"/>
              </p:ext>
            </p:extLst>
          </p:nvPr>
        </p:nvGraphicFramePr>
        <p:xfrm>
          <a:off x="5330156" y="2176670"/>
          <a:ext cx="6480000" cy="45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586AEA2A-CE1A-C2DF-5D7F-3D7B0C765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sk-SK" dirty="0"/>
              <a:t>No change of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cartridge</a:t>
            </a:r>
            <a:r>
              <a:rPr lang="sk-SK" dirty="0"/>
              <a:t> </a:t>
            </a:r>
            <a:r>
              <a:rPr lang="sk-SK" dirty="0" err="1"/>
              <a:t>form</a:t>
            </a:r>
            <a:r>
              <a:rPr lang="sk-SK" dirty="0"/>
              <a:t> </a:t>
            </a:r>
            <a:r>
              <a:rPr lang="sk-SK" dirty="0" err="1"/>
              <a:t>factor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59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2EAF1-6558-7061-E480-A3B343E0A4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29C3709-3CE2-E6EB-EB13-377DAD610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sk-SK" dirty="0" err="1"/>
              <a:t>Exponential</a:t>
            </a:r>
            <a:r>
              <a:rPr lang="sk-SK" dirty="0"/>
              <a:t> </a:t>
            </a:r>
            <a:r>
              <a:rPr lang="sk-SK" dirty="0" err="1"/>
              <a:t>capacity</a:t>
            </a:r>
            <a:r>
              <a:rPr lang="sk-SK" dirty="0"/>
              <a:t> </a:t>
            </a:r>
            <a:r>
              <a:rPr lang="sk-SK" dirty="0" err="1"/>
              <a:t>growth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35926-02EF-AEDC-5ABD-666E0362C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27D76-58A4-90D6-B3FA-25D92B57B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7B0DC-3A8D-F589-C6AB-ED6B54F34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9574AA6C-7137-4778-993D-D84C62A607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5579912"/>
              </p:ext>
            </p:extLst>
          </p:nvPr>
        </p:nvGraphicFramePr>
        <p:xfrm>
          <a:off x="418476" y="3798000"/>
          <a:ext cx="450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48F06A8-EBAC-4E29-BCA7-7B53DA162F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370725"/>
              </p:ext>
            </p:extLst>
          </p:nvPr>
        </p:nvGraphicFramePr>
        <p:xfrm>
          <a:off x="418476" y="767570"/>
          <a:ext cx="450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59B9CDD6-63A1-4A04-83DB-41954E5FE4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3841603"/>
              </p:ext>
            </p:extLst>
          </p:nvPr>
        </p:nvGraphicFramePr>
        <p:xfrm>
          <a:off x="5304015" y="2169631"/>
          <a:ext cx="6480000" cy="45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B3C5CE2-A0A9-0671-E9F5-D58AC7706EF1}"/>
              </a:ext>
            </a:extLst>
          </p:cNvPr>
          <p:cNvSpPr txBox="1"/>
          <p:nvPr/>
        </p:nvSpPr>
        <p:spPr>
          <a:xfrm>
            <a:off x="5797766" y="840095"/>
            <a:ext cx="5524658" cy="1384995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Cartridge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capacity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expected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to ~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double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with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every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generation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will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increase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(on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average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) 50%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faster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than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transfer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rates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sk-SK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means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that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time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to fill a cartridge will also increase (more than double).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sk-SK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Recovering empty space after data deletion will be taking days and occupying 2 drives.</a:t>
            </a:r>
            <a:endParaRPr lang="en-GB" sz="1200" kern="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963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890E34-2B23-6000-159A-B7B9E9210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F530F9-EE51-3950-5185-026F64EF54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D20C0-D97F-3551-7E94-CED96FEB3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6CD20-E8F8-CE9A-A1E8-F03952F82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4F4F713-266A-4D9B-9CF8-05A4F34FBD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0354815"/>
              </p:ext>
            </p:extLst>
          </p:nvPr>
        </p:nvGraphicFramePr>
        <p:xfrm>
          <a:off x="419100" y="771355"/>
          <a:ext cx="450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86BBCEC8-FBEF-4520-8434-20CFBA5D4A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1161393"/>
              </p:ext>
            </p:extLst>
          </p:nvPr>
        </p:nvGraphicFramePr>
        <p:xfrm>
          <a:off x="419100" y="3798000"/>
          <a:ext cx="450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2F02D976-A55E-42C6-9895-FCDAA4C1E0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6118728"/>
              </p:ext>
            </p:extLst>
          </p:nvPr>
        </p:nvGraphicFramePr>
        <p:xfrm>
          <a:off x="5304015" y="2174605"/>
          <a:ext cx="6480000" cy="45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4890B8B-278C-1426-67F4-E106201BDC40}"/>
              </a:ext>
            </a:extLst>
          </p:cNvPr>
          <p:cNvSpPr txBox="1"/>
          <p:nvPr/>
        </p:nvSpPr>
        <p:spPr>
          <a:xfrm>
            <a:off x="6333363" y="1192445"/>
            <a:ext cx="5023485" cy="1015663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By ~2030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streaming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throughput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of ~1 GB/s per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tape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drive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required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</a:t>
            </a:r>
            <a:endParaRPr lang="en-GB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sk-SK" sz="1200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If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the (disk) storage / buffer system can not provide at least 200 MB/s per stream to the tape drive, the drive will stop and wait until the internal memory is filled. This significantly lowers the overall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thrroughput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CF2508-237A-9DB3-A766-442D3525D1F1}"/>
              </a:ext>
            </a:extLst>
          </p:cNvPr>
          <p:cNvSpPr txBox="1"/>
          <p:nvPr/>
        </p:nvSpPr>
        <p:spPr>
          <a:xfrm>
            <a:off x="1287974" y="6076020"/>
            <a:ext cx="3200400" cy="461665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Physical tape speed fluctuates = initially decreases as number of channels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increases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287E16-1054-90B9-BE2D-B97AD016939C}"/>
              </a:ext>
            </a:extLst>
          </p:cNvPr>
          <p:cNvSpPr txBox="1"/>
          <p:nvPr/>
        </p:nvSpPr>
        <p:spPr>
          <a:xfrm>
            <a:off x="1368937" y="3045907"/>
            <a:ext cx="3038475" cy="461665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Increase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in the number of channels is the primary reason for transfer rate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increase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865143-649B-F510-D4BE-9CBF6C13A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sk-SK" dirty="0" err="1"/>
              <a:t>Throughput</a:t>
            </a:r>
            <a:r>
              <a:rPr lang="sk-SK" dirty="0"/>
              <a:t> to </a:t>
            </a:r>
            <a:r>
              <a:rPr lang="sk-SK" dirty="0" err="1"/>
              <a:t>increase</a:t>
            </a:r>
            <a:r>
              <a:rPr lang="sk-SK" dirty="0"/>
              <a:t> </a:t>
            </a:r>
            <a:r>
              <a:rPr lang="sk-SK" dirty="0" err="1"/>
              <a:t>only</a:t>
            </a:r>
            <a:r>
              <a:rPr lang="sk-SK" dirty="0"/>
              <a:t> 15% per </a:t>
            </a:r>
            <a:r>
              <a:rPr lang="sk-SK" dirty="0" err="1"/>
              <a:t>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13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B3E6D-54AE-D968-0996-F5AF79C209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5203B9-F9A3-671C-5B5D-435BF892B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18" y="0"/>
            <a:ext cx="11969364" cy="1065742"/>
          </a:xfrm>
        </p:spPr>
        <p:txBody>
          <a:bodyPr/>
          <a:lstStyle/>
          <a:p>
            <a:r>
              <a:rPr lang="sk-SK" dirty="0" err="1"/>
              <a:t>Stable</a:t>
            </a:r>
            <a:r>
              <a:rPr lang="sk-SK" dirty="0"/>
              <a:t> </a:t>
            </a:r>
            <a:r>
              <a:rPr lang="en-GB" dirty="0"/>
              <a:t>End-Of-Life </a:t>
            </a:r>
            <a:r>
              <a:rPr lang="sk-SK" dirty="0"/>
              <a:t>U</a:t>
            </a:r>
            <a:r>
              <a:rPr lang="en-GB" dirty="0" err="1"/>
              <a:t>ncorrectable</a:t>
            </a:r>
            <a:r>
              <a:rPr lang="en-GB" dirty="0"/>
              <a:t> </a:t>
            </a:r>
            <a:r>
              <a:rPr lang="sk-SK" dirty="0"/>
              <a:t>B</a:t>
            </a:r>
            <a:r>
              <a:rPr lang="en-GB" dirty="0"/>
              <a:t>it </a:t>
            </a:r>
            <a:r>
              <a:rPr lang="sk-SK" dirty="0"/>
              <a:t>E</a:t>
            </a:r>
            <a:r>
              <a:rPr lang="en-GB" dirty="0" err="1"/>
              <a:t>rror</a:t>
            </a:r>
            <a:r>
              <a:rPr lang="en-GB" dirty="0"/>
              <a:t> </a:t>
            </a:r>
            <a:r>
              <a:rPr lang="sk-SK" dirty="0"/>
              <a:t>R</a:t>
            </a:r>
            <a:r>
              <a:rPr lang="en-GB" dirty="0"/>
              <a:t>at</a:t>
            </a:r>
            <a:r>
              <a:rPr lang="sk-SK" dirty="0"/>
              <a:t>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7D004-E412-E61E-298A-7A476DC26B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C2C74-9881-520D-4C4B-49DB029D3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A535E4-2CBF-CD72-008A-1F9D33CAD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384497-6AF1-9276-87B8-515E11D43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18" y="915457"/>
            <a:ext cx="7548438" cy="5759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DF5DAC-DAC2-696F-62DF-1E66AB9B715C}"/>
              </a:ext>
            </a:extLst>
          </p:cNvPr>
          <p:cNvSpPr txBox="1"/>
          <p:nvPr/>
        </p:nvSpPr>
        <p:spPr>
          <a:xfrm>
            <a:off x="8544923" y="2459148"/>
            <a:ext cx="2929224" cy="3231654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UBER of 1e-20</a:t>
            </a:r>
            <a:r>
              <a:rPr lang="sk-SK" sz="1200" i="1" kern="0" dirty="0">
                <a:solidFill>
                  <a:prstClr val="black"/>
                </a:solidFill>
                <a:latin typeface="Arial"/>
                <a:cs typeface="Arial"/>
              </a:rPr>
              <a:t> = 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one error per 12.5 Exabytes </a:t>
            </a:r>
            <a:r>
              <a:rPr lang="sk-SK" sz="1200" i="1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Read</a:t>
            </a:r>
            <a:endParaRPr lang="sk-SK" sz="1200" i="1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sk-SK" sz="1200" i="1" kern="0" dirty="0">
              <a:solidFill>
                <a:prstClr val="black"/>
              </a:solidFill>
              <a:latin typeface="Arial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i="1" kern="0" dirty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en-GB" sz="1200" i="1" kern="0" dirty="0" err="1">
                <a:solidFill>
                  <a:prstClr val="black"/>
                </a:solidFill>
                <a:latin typeface="Arial"/>
                <a:cs typeface="Arial"/>
              </a:rPr>
              <a:t>herefore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, in</a:t>
            </a:r>
            <a:r>
              <a:rPr lang="sk-SK" sz="1200" i="1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the 2024 Roadmap, we take the current state-of-the-art</a:t>
            </a:r>
            <a:r>
              <a:rPr lang="sk-SK" sz="1200" i="1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EOL UBER of 1e-20 as the starting point and project a</a:t>
            </a:r>
            <a:r>
              <a:rPr lang="sk-SK" sz="1200" i="1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constant error rate in the future. At the </a:t>
            </a:r>
            <a:r>
              <a:rPr lang="en-GB" sz="1200" b="1" i="1" kern="0" dirty="0">
                <a:solidFill>
                  <a:prstClr val="black"/>
                </a:solidFill>
                <a:latin typeface="Arial"/>
                <a:cs typeface="Arial"/>
              </a:rPr>
              <a:t>45 TB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 cartridge</a:t>
            </a:r>
            <a:r>
              <a:rPr lang="sk-SK" sz="1200" i="1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capacity assumed at the start of the 2024 Roadmap,</a:t>
            </a:r>
            <a:r>
              <a:rPr lang="sk-SK" sz="1200" i="1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on average, only </a:t>
            </a:r>
            <a:r>
              <a:rPr lang="en-GB" sz="1200" b="1" i="1" kern="0" dirty="0">
                <a:solidFill>
                  <a:prstClr val="black"/>
                </a:solidFill>
                <a:latin typeface="Arial"/>
                <a:cs typeface="Arial"/>
              </a:rPr>
              <a:t>one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 out of </a:t>
            </a:r>
            <a:r>
              <a:rPr lang="en-GB" sz="1200" b="1" i="1" kern="0" dirty="0">
                <a:solidFill>
                  <a:prstClr val="black"/>
                </a:solidFill>
                <a:latin typeface="Arial"/>
                <a:cs typeface="Arial"/>
              </a:rPr>
              <a:t>277,777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 tape cartridges will</a:t>
            </a:r>
            <a:r>
              <a:rPr lang="sk-SK" sz="1200" i="1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contain an uncorrectable error event due to ECC failure.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For the projected </a:t>
            </a:r>
            <a:r>
              <a:rPr lang="en-GB" sz="1200" b="1" i="1" kern="0" dirty="0">
                <a:solidFill>
                  <a:prstClr val="black"/>
                </a:solidFill>
                <a:latin typeface="Arial"/>
                <a:cs typeface="Arial"/>
              </a:rPr>
              <a:t>723 TB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 cartridge capacity in 2034,</a:t>
            </a:r>
            <a:r>
              <a:rPr lang="sk-SK" sz="1200" i="1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an EOL UBER of 1e-20 corresponds to </a:t>
            </a:r>
            <a:r>
              <a:rPr lang="en-GB" sz="1200" b="1" i="1" kern="0" dirty="0">
                <a:solidFill>
                  <a:prstClr val="black"/>
                </a:solidFill>
                <a:latin typeface="Arial"/>
                <a:cs typeface="Arial"/>
              </a:rPr>
              <a:t>one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 uncorrectable</a:t>
            </a:r>
            <a:r>
              <a:rPr lang="sk-SK" sz="1200" i="1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error event in </a:t>
            </a:r>
            <a:r>
              <a:rPr lang="en-GB" sz="1200" b="1" i="1" kern="0" dirty="0">
                <a:solidFill>
                  <a:prstClr val="black"/>
                </a:solidFill>
                <a:latin typeface="Arial"/>
                <a:cs typeface="Arial"/>
              </a:rPr>
              <a:t>17,296</a:t>
            </a:r>
            <a:r>
              <a:rPr lang="en-GB" sz="1200" i="1" kern="0" dirty="0">
                <a:solidFill>
                  <a:prstClr val="black"/>
                </a:solidFill>
                <a:latin typeface="Arial"/>
                <a:cs typeface="Arial"/>
              </a:rPr>
              <a:t> cartridges.</a:t>
            </a:r>
          </a:p>
        </p:txBody>
      </p:sp>
      <p:cxnSp>
        <p:nvCxnSpPr>
          <p:cNvPr id="14" name="Straight Arrow Connector 11">
            <a:extLst>
              <a:ext uri="{FF2B5EF4-FFF2-40B4-BE49-F238E27FC236}">
                <a16:creationId xmlns:a16="http://schemas.microsoft.com/office/drawing/2014/main" id="{1FF14A38-AE06-5DCD-8B0D-B8023E4B0C7E}"/>
              </a:ext>
            </a:extLst>
          </p:cNvPr>
          <p:cNvCxnSpPr>
            <a:cxnSpLocks/>
            <a:stCxn id="7" idx="2"/>
          </p:cNvCxnSpPr>
          <p:nvPr/>
        </p:nvCxnSpPr>
        <p:spPr>
          <a:xfrm rot="5400000">
            <a:off x="7866118" y="4384977"/>
            <a:ext cx="837592" cy="3449243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21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E190F2-2DAB-B3DB-D1DB-12B388A37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2E4F9F3-5AB6-8EE7-103A-749530F8D8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0447" y="1065743"/>
            <a:ext cx="5972650" cy="5135034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IBM TS11x0 enterprise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Proprietary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Higher capacity and throughput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Additional features, more robust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Manufacturers:</a:t>
            </a:r>
          </a:p>
          <a:p>
            <a:pPr marL="523881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Drives: IBM</a:t>
            </a:r>
          </a:p>
          <a:p>
            <a:pPr marL="523881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Media: Fujifilm</a:t>
            </a:r>
          </a:p>
          <a:p>
            <a:pPr marL="523881" lvl="1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algn="ctr"/>
            <a:r>
              <a:rPr lang="en-US" dirty="0">
                <a:solidFill>
                  <a:schemeClr val="tx1"/>
                </a:solidFill>
              </a:rPr>
              <a:t>LTO (Linear Tape Open)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Consortium of HPE, IBM and Quantum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Focus on cost-effectiveness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Less features, less robust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Manufacturers:</a:t>
            </a:r>
          </a:p>
          <a:p>
            <a:pPr marL="523881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Drives: IBM</a:t>
            </a:r>
          </a:p>
          <a:p>
            <a:pPr marL="523881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Media: Fujifilm, Sony</a:t>
            </a: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F64840-ABE3-402F-E9AC-F56925CF7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sk-SK" dirty="0" err="1"/>
              <a:t>Overview</a:t>
            </a:r>
            <a:r>
              <a:rPr lang="sk-SK" dirty="0"/>
              <a:t> of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tape</a:t>
            </a:r>
            <a:r>
              <a:rPr lang="sk-SK" dirty="0"/>
              <a:t> </a:t>
            </a:r>
            <a:r>
              <a:rPr lang="sk-SK" dirty="0" err="1"/>
              <a:t>technology</a:t>
            </a:r>
            <a:r>
              <a:rPr lang="sk-SK" dirty="0"/>
              <a:t>			   1/2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82E55C-03C8-02BF-AD21-EC9037B9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DAC2C-8561-2996-E7C6-D26B8AE8E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8398D-D0F4-2CB5-0C2B-536BB9F00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10" descr="Fujifilm LTO Ultrium 8 Tape Data Cartridge (16551221)">
            <a:extLst>
              <a:ext uri="{FF2B5EF4-FFF2-40B4-BE49-F238E27FC236}">
                <a16:creationId xmlns:a16="http://schemas.microsoft.com/office/drawing/2014/main" id="{B20B5E35-B084-F4BD-DC1F-DB64339EC3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9" t="10468" r="12284" b="11028"/>
          <a:stretch/>
        </p:blipFill>
        <p:spPr bwMode="auto">
          <a:xfrm>
            <a:off x="356446" y="4141577"/>
            <a:ext cx="1716885" cy="176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3588-F8A - IBM 3584 (TS3500) LTO-8 FC Tape Drive">
            <a:extLst>
              <a:ext uri="{FF2B5EF4-FFF2-40B4-BE49-F238E27FC236}">
                <a16:creationId xmlns:a16="http://schemas.microsoft.com/office/drawing/2014/main" id="{C20A8CED-2006-A6B5-0CAD-A37D45872B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" t="5235" r="2972" b="5983"/>
          <a:stretch/>
        </p:blipFill>
        <p:spPr bwMode="auto">
          <a:xfrm>
            <a:off x="8586527" y="3898077"/>
            <a:ext cx="3456895" cy="225149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CC8A283-A6BC-1157-EB35-1D82F68FEA27}"/>
              </a:ext>
            </a:extLst>
          </p:cNvPr>
          <p:cNvCxnSpPr>
            <a:cxnSpLocks/>
          </p:cNvCxnSpPr>
          <p:nvPr/>
        </p:nvCxnSpPr>
        <p:spPr>
          <a:xfrm>
            <a:off x="484094" y="3547067"/>
            <a:ext cx="11223812" cy="0"/>
          </a:xfrm>
          <a:prstGeom prst="line">
            <a:avLst/>
          </a:prstGeom>
          <a:ln w="76200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3592-E08 - IBM 3584 (TS3500) E08/TS1150 8GB FC Tape Drive">
            <a:extLst>
              <a:ext uri="{FF2B5EF4-FFF2-40B4-BE49-F238E27FC236}">
                <a16:creationId xmlns:a16="http://schemas.microsoft.com/office/drawing/2014/main" id="{452DBFB8-82E2-5315-ADEE-1B1EC17649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7" t="10849" r="6688" b="10981"/>
          <a:stretch/>
        </p:blipFill>
        <p:spPr bwMode="auto">
          <a:xfrm>
            <a:off x="8611703" y="1057425"/>
            <a:ext cx="3406543" cy="210228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BM 3592 JC TotalStorage Enterprise Tape Cartridge - 46X7452">
            <a:extLst>
              <a:ext uri="{FF2B5EF4-FFF2-40B4-BE49-F238E27FC236}">
                <a16:creationId xmlns:a16="http://schemas.microsoft.com/office/drawing/2014/main" id="{30A1B86B-41C2-116D-33D7-63BEE1B737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1" t="11373" r="22156" b="12418"/>
          <a:stretch/>
        </p:blipFill>
        <p:spPr bwMode="auto">
          <a:xfrm>
            <a:off x="356446" y="993178"/>
            <a:ext cx="1716885" cy="223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87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6A9016-069A-B173-165F-BFEA2AA4C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065742"/>
            <a:ext cx="11376025" cy="5250256"/>
          </a:xfrm>
        </p:spPr>
        <p:txBody>
          <a:bodyPr/>
          <a:lstStyle/>
          <a:p>
            <a:r>
              <a:rPr lang="en-US" sz="1600" dirty="0"/>
              <a:t>For large quantities of data, tape is the best currently-available technology for archival storage, in terms of cost, reliability, stability over long periods of time</a:t>
            </a:r>
          </a:p>
          <a:p>
            <a:pPr lvl="1"/>
            <a:r>
              <a:rPr lang="en-US" sz="1400" dirty="0"/>
              <a:t>Solid roadmap for the next decade</a:t>
            </a:r>
          </a:p>
          <a:p>
            <a:pPr>
              <a:spcBef>
                <a:spcPts val="1200"/>
              </a:spcBef>
            </a:pPr>
            <a:r>
              <a:rPr lang="en-US" sz="1600" dirty="0"/>
              <a:t>CERN is investing in the tape technology as its primary archival storage medium for LHC Run–3 (2022–2026) and </a:t>
            </a:r>
            <a:r>
              <a:rPr lang="en-US" sz="1600" dirty="0" err="1"/>
              <a:t>HiLumi</a:t>
            </a:r>
            <a:r>
              <a:rPr lang="en-US" sz="1600" dirty="0"/>
              <a:t> LHC (2029–2032)</a:t>
            </a:r>
          </a:p>
          <a:p>
            <a:pPr lvl="1"/>
            <a:r>
              <a:rPr lang="en-US" sz="1400" dirty="0"/>
              <a:t>Exponential capacity growth pattern matches expected </a:t>
            </a:r>
            <a:r>
              <a:rPr lang="en-US" sz="1400" dirty="0" err="1"/>
              <a:t>HiLumi</a:t>
            </a:r>
            <a:r>
              <a:rPr lang="en-US" sz="1400" dirty="0"/>
              <a:t> LHC requirements</a:t>
            </a:r>
          </a:p>
          <a:p>
            <a:pPr>
              <a:spcBef>
                <a:spcPts val="1200"/>
              </a:spcBef>
            </a:pPr>
            <a:endParaRPr lang="en-US" sz="1600" dirty="0"/>
          </a:p>
          <a:p>
            <a:pPr>
              <a:spcBef>
                <a:spcPts val="1200"/>
              </a:spcBef>
            </a:pPr>
            <a:r>
              <a:rPr lang="en-US" sz="1600" dirty="0"/>
              <a:t>Product offering is dominated by few vendors</a:t>
            </a:r>
          </a:p>
          <a:p>
            <a:pPr lvl="1"/>
            <a:r>
              <a:rPr lang="en-US" sz="1400" dirty="0"/>
              <a:t>Monopoly on the tape drive manufacturing</a:t>
            </a:r>
          </a:p>
          <a:p>
            <a:pPr lvl="1"/>
            <a:r>
              <a:rPr lang="en-US" sz="1400" dirty="0"/>
              <a:t>Duopoly on the tape media manufacturing</a:t>
            </a:r>
          </a:p>
          <a:p>
            <a:pPr>
              <a:spcBef>
                <a:spcPts val="1200"/>
              </a:spcBef>
            </a:pPr>
            <a:r>
              <a:rPr lang="en-US" sz="1600" dirty="0"/>
              <a:t>Overall market is dominated by </a:t>
            </a:r>
            <a:r>
              <a:rPr lang="en-US" sz="1600" dirty="0" err="1"/>
              <a:t>hyperscalers</a:t>
            </a:r>
            <a:r>
              <a:rPr lang="en-US" sz="1600" dirty="0"/>
              <a:t> that push vendors to focus on their requirements</a:t>
            </a:r>
          </a:p>
          <a:p>
            <a:pPr lvl="1"/>
            <a:r>
              <a:rPr lang="en-US" sz="1400" dirty="0"/>
              <a:t>We (HEP community) have very little leverage to steer the development, instead, we need to adopt</a:t>
            </a:r>
          </a:p>
          <a:p>
            <a:pPr>
              <a:spcBef>
                <a:spcPts val="1200"/>
              </a:spcBef>
            </a:pPr>
            <a:r>
              <a:rPr lang="en-US" sz="1600" dirty="0"/>
              <a:t>Absence of crucial features such as backwards compatibility and media </a:t>
            </a:r>
            <a:r>
              <a:rPr lang="en-US" sz="1600" dirty="0" err="1"/>
              <a:t>upformating</a:t>
            </a:r>
            <a:r>
              <a:rPr lang="en-US" sz="1600" dirty="0"/>
              <a:t> has significant operational impact</a:t>
            </a:r>
            <a:br>
              <a:rPr lang="en-US" sz="1600" dirty="0"/>
            </a:br>
            <a:r>
              <a:rPr lang="en-US" sz="1600" dirty="0"/>
              <a:t>(data migrations will take longer, more drive</a:t>
            </a:r>
            <a:r>
              <a:rPr lang="sk-SK" sz="1600" dirty="0"/>
              <a:t> </a:t>
            </a:r>
            <a:r>
              <a:rPr lang="sk-SK" sz="1600" dirty="0" err="1"/>
              <a:t>slots</a:t>
            </a:r>
            <a:r>
              <a:rPr lang="sk-SK" sz="1600" dirty="0"/>
              <a:t> = </a:t>
            </a:r>
            <a:r>
              <a:rPr lang="en-US" sz="1600" dirty="0"/>
              <a:t>less </a:t>
            </a:r>
            <a:r>
              <a:rPr lang="sk-SK" sz="1600" dirty="0" err="1"/>
              <a:t>space</a:t>
            </a:r>
            <a:r>
              <a:rPr lang="sk-SK" sz="1600" dirty="0"/>
              <a:t> for </a:t>
            </a:r>
            <a:r>
              <a:rPr lang="sk-SK" sz="1600" dirty="0" err="1"/>
              <a:t>cartridges</a:t>
            </a:r>
            <a:r>
              <a:rPr lang="en-US" sz="1600" dirty="0"/>
              <a:t>, increased TCO)</a:t>
            </a:r>
          </a:p>
          <a:p>
            <a:pPr>
              <a:spcBef>
                <a:spcPts val="1200"/>
              </a:spcBef>
            </a:pPr>
            <a:r>
              <a:rPr lang="en-US" sz="1600" dirty="0"/>
              <a:t>LTO and IBM TS11x0 technologies have very similar feature set</a:t>
            </a:r>
          </a:p>
          <a:p>
            <a:pPr lvl="1"/>
            <a:r>
              <a:rPr lang="en-US" sz="1400" dirty="0"/>
              <a:t>The capacity difference does not justify the </a:t>
            </a:r>
            <a:r>
              <a:rPr lang="sk-SK" sz="1400" dirty="0"/>
              <a:t>~2x </a:t>
            </a:r>
            <a:r>
              <a:rPr lang="en-US" sz="1400" dirty="0"/>
              <a:t>cost gap</a:t>
            </a:r>
          </a:p>
          <a:p>
            <a:pPr lvl="1"/>
            <a:r>
              <a:rPr lang="en-US" sz="1400" dirty="0"/>
              <a:t>As things stand now, it is unlikely that CERN will purchase IBM TS11x0 tape library in the future</a:t>
            </a:r>
          </a:p>
          <a:p>
            <a:pPr>
              <a:spcBef>
                <a:spcPts val="1200"/>
              </a:spcBef>
            </a:pPr>
            <a:r>
              <a:rPr lang="en-US" sz="1600" dirty="0"/>
              <a:t>Recent price increases make tape technology less competitive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48B8FA-A420-7E4B-A56C-E28D13DA2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sk-SK" dirty="0" err="1"/>
              <a:t>Conclusions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53425-F5BF-FE51-2053-97055D85E8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D23D6F-4060-E256-4360-99241DE65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C6D777-F752-CDF7-791C-C2272E71F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29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E2AC0A-D739-7E22-D6D8-CD1F6E37B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Tariffs</a:t>
            </a:r>
            <a:r>
              <a:rPr lang="sk-SK" dirty="0"/>
              <a:t> on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tape</a:t>
            </a:r>
            <a:r>
              <a:rPr lang="sk-SK" dirty="0"/>
              <a:t> </a:t>
            </a:r>
            <a:r>
              <a:rPr lang="sk-SK" dirty="0" err="1"/>
              <a:t>equipment</a:t>
            </a:r>
            <a:r>
              <a:rPr lang="sk-SK" dirty="0"/>
              <a:t>?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98679-03F7-A32D-BBA9-90919EBE8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5449B-BDC4-F2B0-0966-4CAE3900B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CERN Perspective on T</a:t>
            </a:r>
            <a:r>
              <a:rPr lang="en-GB"/>
              <a:t>ape </a:t>
            </a:r>
            <a:r>
              <a:rPr lang="sk-SK"/>
              <a:t>T</a:t>
            </a:r>
            <a:r>
              <a:rPr lang="en-GB"/>
              <a:t>echnology</a:t>
            </a:r>
            <a:r>
              <a:rPr lang="sk-SK"/>
              <a:t> 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759E9-9565-40A4-3976-CA813AA7D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7347EA-76E7-8FE5-C186-76B884C75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16" y="970679"/>
            <a:ext cx="5955510" cy="55487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327CBE-13CD-3BEE-159D-B49A2739B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7703" y="984161"/>
            <a:ext cx="4691486" cy="55217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67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541717-CE42-99FE-6C6D-DE40720C7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730205-0A76-8CB4-A521-D32B1537D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Tariffs</a:t>
            </a:r>
            <a:r>
              <a:rPr lang="sk-SK" dirty="0"/>
              <a:t> on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tape</a:t>
            </a:r>
            <a:r>
              <a:rPr lang="sk-SK" dirty="0"/>
              <a:t> </a:t>
            </a:r>
            <a:r>
              <a:rPr lang="sk-SK" dirty="0" err="1"/>
              <a:t>equipment</a:t>
            </a:r>
            <a:r>
              <a:rPr lang="sk-SK" dirty="0"/>
              <a:t>? – </a:t>
            </a:r>
            <a:r>
              <a:rPr lang="sk-SK" dirty="0" err="1"/>
              <a:t>not</a:t>
            </a:r>
            <a:r>
              <a:rPr lang="sk-SK" dirty="0"/>
              <a:t> for </a:t>
            </a:r>
            <a:r>
              <a:rPr lang="sk-SK" dirty="0" err="1"/>
              <a:t>now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18BDE-F003-1918-8159-A5AAA2DFA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B0A0E-407E-227F-67BA-5E34E25F3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CERN Perspective on T</a:t>
            </a:r>
            <a:r>
              <a:rPr lang="en-GB"/>
              <a:t>ape </a:t>
            </a:r>
            <a:r>
              <a:rPr lang="sk-SK"/>
              <a:t>T</a:t>
            </a:r>
            <a:r>
              <a:rPr lang="en-GB"/>
              <a:t>echnology</a:t>
            </a:r>
            <a:r>
              <a:rPr lang="sk-SK"/>
              <a:t> 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247D3-E4D6-C6C8-5C2F-48616DF6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D0660E-273B-E699-BAD4-7644C88FB6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46566"/>
            <a:ext cx="6572220" cy="55433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251F55-F1F6-D9BE-07E3-DDBB42B283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9463" y="1098127"/>
            <a:ext cx="8869614" cy="5440179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B1B2871-DDDB-55BB-A6F4-640262676E83}"/>
              </a:ext>
            </a:extLst>
          </p:cNvPr>
          <p:cNvCxnSpPr>
            <a:cxnSpLocks/>
          </p:cNvCxnSpPr>
          <p:nvPr/>
        </p:nvCxnSpPr>
        <p:spPr>
          <a:xfrm flipH="1" flipV="1">
            <a:off x="2207491" y="3661914"/>
            <a:ext cx="4243005" cy="665922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8E4606F-0687-2C73-9E27-9A4187998471}"/>
              </a:ext>
            </a:extLst>
          </p:cNvPr>
          <p:cNvSpPr txBox="1"/>
          <p:nvPr/>
        </p:nvSpPr>
        <p:spPr>
          <a:xfrm>
            <a:off x="8204247" y="998811"/>
            <a:ext cx="2252196" cy="276999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Customs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codes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of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all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products</a:t>
            </a:r>
            <a:endParaRPr lang="sk-SK" sz="1200" kern="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4FAA10-F986-80B7-C5CD-9D75E60459DF}"/>
              </a:ext>
            </a:extLst>
          </p:cNvPr>
          <p:cNvSpPr txBox="1"/>
          <p:nvPr/>
        </p:nvSpPr>
        <p:spPr>
          <a:xfrm>
            <a:off x="1826211" y="906478"/>
            <a:ext cx="2919798" cy="461665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kern="0" dirty="0">
                <a:solidFill>
                  <a:prstClr val="black"/>
                </a:solidFill>
                <a:latin typeface="Arial"/>
                <a:cs typeface="Arial"/>
              </a:rPr>
              <a:t>List of products which could be subject to possible commercial policy measures</a:t>
            </a:r>
            <a:endParaRPr lang="sk-SK" sz="1200" kern="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1702733-3912-CE85-122B-AED973A76D07}"/>
              </a:ext>
            </a:extLst>
          </p:cNvPr>
          <p:cNvSpPr txBox="1"/>
          <p:nvPr/>
        </p:nvSpPr>
        <p:spPr>
          <a:xfrm rot="553267">
            <a:off x="3348381" y="3856376"/>
            <a:ext cx="1961224" cy="276999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Storage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units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not</a:t>
            </a: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sk-SK" sz="1200" kern="0" dirty="0" err="1">
                <a:solidFill>
                  <a:prstClr val="black"/>
                </a:solidFill>
                <a:latin typeface="Arial"/>
                <a:cs typeface="Arial"/>
              </a:rPr>
              <a:t>included</a:t>
            </a:r>
            <a:endParaRPr lang="sk-SK" sz="1200" kern="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058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6F5D7-846B-0DB6-7207-958A75A738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0AE239-1392-5E33-BE69-6A37B5834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sk-SK" dirty="0" err="1"/>
              <a:t>Overview</a:t>
            </a:r>
            <a:r>
              <a:rPr lang="sk-SK" dirty="0"/>
              <a:t> of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tape</a:t>
            </a:r>
            <a:r>
              <a:rPr lang="sk-SK" dirty="0"/>
              <a:t> </a:t>
            </a:r>
            <a:r>
              <a:rPr lang="sk-SK" dirty="0" err="1"/>
              <a:t>technology</a:t>
            </a:r>
            <a:r>
              <a:rPr lang="sk-SK" dirty="0"/>
              <a:t>			   2/2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721F1-EA3D-CCD5-5B71-AF96031B20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902C3-3D47-97AB-B992-58E78CE2C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FBB9B-C6A8-D431-EAF1-795458248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0" name="Picture 49" descr="A large server room with white tile floor&#10;&#10;Description automatically generated">
            <a:extLst>
              <a:ext uri="{FF2B5EF4-FFF2-40B4-BE49-F238E27FC236}">
                <a16:creationId xmlns:a16="http://schemas.microsoft.com/office/drawing/2014/main" id="{3F7767B8-54AB-132E-A12F-16879E5EAD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28" t="30348" r="31165" b="31557"/>
          <a:stretch/>
        </p:blipFill>
        <p:spPr>
          <a:xfrm>
            <a:off x="1782147" y="1414893"/>
            <a:ext cx="10409853" cy="4639401"/>
          </a:xfrm>
          <a:prstGeom prst="rect">
            <a:avLst/>
          </a:prstGeom>
        </p:spPr>
      </p:pic>
      <p:sp>
        <p:nvSpPr>
          <p:cNvPr id="55" name="Content Placeholder 54">
            <a:extLst>
              <a:ext uri="{FF2B5EF4-FFF2-40B4-BE49-F238E27FC236}">
                <a16:creationId xmlns:a16="http://schemas.microsoft.com/office/drawing/2014/main" id="{8A2B224C-599D-A436-8AB5-F11907C61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1" y="1414893"/>
            <a:ext cx="4919790" cy="4639401"/>
          </a:xfr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69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/>
          <a:lstStyle/>
          <a:p>
            <a:r>
              <a:rPr lang="sk-SK" dirty="0">
                <a:solidFill>
                  <a:schemeClr val="tx1"/>
                </a:solidFill>
              </a:rPr>
              <a:t>Tape </a:t>
            </a:r>
            <a:r>
              <a:rPr lang="sk-SK" dirty="0" err="1">
                <a:solidFill>
                  <a:schemeClr val="tx1"/>
                </a:solidFill>
              </a:rPr>
              <a:t>libraries</a:t>
            </a:r>
            <a:endParaRPr lang="sk-SK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/>
              <a:t>&lt;15 000 </a:t>
            </a:r>
            <a:r>
              <a:rPr lang="sk-SK" sz="2000" dirty="0" err="1"/>
              <a:t>slots</a:t>
            </a:r>
            <a:r>
              <a:rPr lang="sk-SK" sz="2000" dirty="0"/>
              <a:t>:</a:t>
            </a:r>
            <a:endParaRPr lang="sk-SK" sz="1401" dirty="0"/>
          </a:p>
          <a:p>
            <a:pPr marL="523881" lvl="1" indent="-342900">
              <a:buFont typeface="Arial" panose="020B0604020202020204" pitchFamily="34" charset="0"/>
              <a:buChar char="•"/>
            </a:pPr>
            <a:r>
              <a:rPr lang="sk-SK" sz="1800" dirty="0"/>
              <a:t>IBM</a:t>
            </a:r>
          </a:p>
          <a:p>
            <a:pPr marL="523881" lvl="1" indent="-342900">
              <a:buFont typeface="Arial" panose="020B0604020202020204" pitchFamily="34" charset="0"/>
              <a:buChar char="•"/>
            </a:pPr>
            <a:r>
              <a:rPr lang="sk-SK" sz="1800" dirty="0" err="1"/>
              <a:t>Spectra</a:t>
            </a:r>
            <a:r>
              <a:rPr lang="sk-SK" sz="1800" dirty="0"/>
              <a:t> </a:t>
            </a:r>
            <a:r>
              <a:rPr lang="sk-SK" sz="1800" dirty="0" err="1"/>
              <a:t>Logic</a:t>
            </a:r>
            <a:endParaRPr lang="sk-SK" sz="1800" dirty="0"/>
          </a:p>
          <a:p>
            <a:pPr marL="523881" lvl="1" indent="-342900">
              <a:buFont typeface="Arial" panose="020B0604020202020204" pitchFamily="34" charset="0"/>
              <a:buChar char="•"/>
            </a:pPr>
            <a:r>
              <a:rPr lang="sk-SK" sz="1800" dirty="0" err="1"/>
              <a:t>Quantum</a:t>
            </a:r>
            <a:endParaRPr lang="sk-SK" sz="1800" dirty="0"/>
          </a:p>
          <a:p>
            <a:pPr marL="523881" lvl="1" indent="-342900">
              <a:buFont typeface="Arial" panose="020B0604020202020204" pitchFamily="34" charset="0"/>
              <a:buChar char="•"/>
            </a:pPr>
            <a:r>
              <a:rPr lang="sk-SK" sz="1800" dirty="0"/>
              <a:t>BDT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/>
              <a:t>&gt;15 000 </a:t>
            </a:r>
            <a:r>
              <a:rPr lang="sk-SK" sz="2000" dirty="0" err="1"/>
              <a:t>slots</a:t>
            </a:r>
            <a:r>
              <a:rPr lang="sk-SK" sz="2000" dirty="0"/>
              <a:t>:</a:t>
            </a:r>
          </a:p>
          <a:p>
            <a:pPr marL="523881" lvl="1" indent="-342900">
              <a:buFont typeface="Arial" panose="020B0604020202020204" pitchFamily="34" charset="0"/>
              <a:buChar char="•"/>
            </a:pPr>
            <a:r>
              <a:rPr lang="sk-SK" sz="1800" dirty="0"/>
              <a:t>IBM – TS4500</a:t>
            </a:r>
          </a:p>
          <a:p>
            <a:pPr marL="523881" lvl="1" indent="-342900">
              <a:buFont typeface="Arial" panose="020B0604020202020204" pitchFamily="34" charset="0"/>
              <a:buChar char="•"/>
            </a:pPr>
            <a:r>
              <a:rPr lang="sk-SK" sz="1800" dirty="0" err="1"/>
              <a:t>Spectra</a:t>
            </a:r>
            <a:r>
              <a:rPr lang="sk-SK" sz="1800" dirty="0"/>
              <a:t> </a:t>
            </a:r>
            <a:r>
              <a:rPr lang="sk-SK" sz="1800" dirty="0" err="1"/>
              <a:t>Logic</a:t>
            </a:r>
            <a:r>
              <a:rPr lang="sk-SK" sz="1800" dirty="0"/>
              <a:t> – </a:t>
            </a:r>
            <a:r>
              <a:rPr lang="sk-SK" sz="1800" dirty="0" err="1"/>
              <a:t>TFinity</a:t>
            </a:r>
            <a:r>
              <a:rPr lang="sk-SK" sz="1800" dirty="0"/>
              <a:t> Plus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/>
              <a:t>OCP </a:t>
            </a:r>
            <a:r>
              <a:rPr lang="sk-SK" sz="2000" dirty="0" err="1"/>
              <a:t>rack</a:t>
            </a:r>
            <a:r>
              <a:rPr lang="sk-SK" sz="2000" dirty="0"/>
              <a:t> </a:t>
            </a:r>
            <a:r>
              <a:rPr lang="sk-SK" sz="2000" dirty="0" err="1"/>
              <a:t>form</a:t>
            </a:r>
            <a:r>
              <a:rPr lang="sk-SK" sz="2000" dirty="0"/>
              <a:t> </a:t>
            </a:r>
            <a:r>
              <a:rPr lang="sk-SK" sz="2000" dirty="0" err="1"/>
              <a:t>factor</a:t>
            </a:r>
            <a:r>
              <a:rPr lang="sk-SK" sz="2000" dirty="0"/>
              <a:t>:</a:t>
            </a:r>
          </a:p>
          <a:p>
            <a:pPr marL="523881" lvl="1" indent="-342900">
              <a:buFont typeface="Arial" panose="020B0604020202020204" pitchFamily="34" charset="0"/>
              <a:buChar char="•"/>
            </a:pPr>
            <a:r>
              <a:rPr lang="sk-SK" sz="1800" dirty="0"/>
              <a:t>IBM – </a:t>
            </a:r>
            <a:r>
              <a:rPr lang="sk-SK" sz="1800" dirty="0" err="1"/>
              <a:t>Diamondback</a:t>
            </a:r>
            <a:endParaRPr lang="sk-SK" sz="1800" dirty="0"/>
          </a:p>
          <a:p>
            <a:pPr marL="523881" lvl="1" indent="-342900">
              <a:buFont typeface="Arial" panose="020B0604020202020204" pitchFamily="34" charset="0"/>
              <a:buChar char="•"/>
            </a:pPr>
            <a:r>
              <a:rPr lang="sk-SK" sz="1800" dirty="0" err="1"/>
              <a:t>Spectra</a:t>
            </a:r>
            <a:r>
              <a:rPr lang="sk-SK" sz="1800" dirty="0"/>
              <a:t> </a:t>
            </a:r>
            <a:r>
              <a:rPr lang="sk-SK" sz="1800" dirty="0" err="1"/>
              <a:t>Logic</a:t>
            </a:r>
            <a:r>
              <a:rPr lang="sk-SK" sz="1800" dirty="0"/>
              <a:t> – </a:t>
            </a:r>
            <a:r>
              <a:rPr lang="sk-SK" sz="1800" dirty="0" err="1"/>
              <a:t>Cube</a:t>
            </a:r>
            <a:endParaRPr lang="sk-SK" sz="1800" dirty="0"/>
          </a:p>
          <a:p>
            <a:pPr marL="523881" lvl="1" indent="-342900">
              <a:buFont typeface="Arial" panose="020B0604020202020204" pitchFamily="34" charset="0"/>
              <a:buChar char="•"/>
            </a:pPr>
            <a:r>
              <a:rPr lang="sk-SK" sz="1800" dirty="0" err="1"/>
              <a:t>Quantum</a:t>
            </a:r>
            <a:r>
              <a:rPr lang="sk-SK" sz="1800" dirty="0"/>
              <a:t> – </a:t>
            </a:r>
            <a:r>
              <a:rPr lang="sk-SK" sz="1800" dirty="0" err="1"/>
              <a:t>Scalar</a:t>
            </a:r>
            <a:r>
              <a:rPr lang="sk-SK" sz="1800" dirty="0"/>
              <a:t> i7 RAPTOR (?)</a:t>
            </a:r>
            <a:endParaRPr lang="en-US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88B7DEBC-F370-96AA-2393-4417296105D8}"/>
              </a:ext>
            </a:extLst>
          </p:cNvPr>
          <p:cNvSpPr/>
          <p:nvPr/>
        </p:nvSpPr>
        <p:spPr>
          <a:xfrm>
            <a:off x="270588" y="3429001"/>
            <a:ext cx="3648269" cy="1143000"/>
          </a:xfrm>
          <a:custGeom>
            <a:avLst/>
            <a:gdLst>
              <a:gd name="connsiteX0" fmla="*/ 0 w 3648269"/>
              <a:gd name="connsiteY0" fmla="*/ 190504 h 1143000"/>
              <a:gd name="connsiteX1" fmla="*/ 190504 w 3648269"/>
              <a:gd name="connsiteY1" fmla="*/ 0 h 1143000"/>
              <a:gd name="connsiteX2" fmla="*/ 637030 w 3648269"/>
              <a:gd name="connsiteY2" fmla="*/ 0 h 1143000"/>
              <a:gd name="connsiteX3" fmla="*/ 1083555 w 3648269"/>
              <a:gd name="connsiteY3" fmla="*/ 0 h 1143000"/>
              <a:gd name="connsiteX4" fmla="*/ 1595426 w 3648269"/>
              <a:gd name="connsiteY4" fmla="*/ 0 h 1143000"/>
              <a:gd name="connsiteX5" fmla="*/ 2172642 w 3648269"/>
              <a:gd name="connsiteY5" fmla="*/ 0 h 1143000"/>
              <a:gd name="connsiteX6" fmla="*/ 2619168 w 3648269"/>
              <a:gd name="connsiteY6" fmla="*/ 0 h 1143000"/>
              <a:gd name="connsiteX7" fmla="*/ 3457765 w 3648269"/>
              <a:gd name="connsiteY7" fmla="*/ 0 h 1143000"/>
              <a:gd name="connsiteX8" fmla="*/ 3648269 w 3648269"/>
              <a:gd name="connsiteY8" fmla="*/ 190504 h 1143000"/>
              <a:gd name="connsiteX9" fmla="*/ 3648269 w 3648269"/>
              <a:gd name="connsiteY9" fmla="*/ 556260 h 1143000"/>
              <a:gd name="connsiteX10" fmla="*/ 3648269 w 3648269"/>
              <a:gd name="connsiteY10" fmla="*/ 952496 h 1143000"/>
              <a:gd name="connsiteX11" fmla="*/ 3457765 w 3648269"/>
              <a:gd name="connsiteY11" fmla="*/ 1143000 h 1143000"/>
              <a:gd name="connsiteX12" fmla="*/ 2945894 w 3648269"/>
              <a:gd name="connsiteY12" fmla="*/ 1143000 h 1143000"/>
              <a:gd name="connsiteX13" fmla="*/ 2499368 w 3648269"/>
              <a:gd name="connsiteY13" fmla="*/ 1143000 h 1143000"/>
              <a:gd name="connsiteX14" fmla="*/ 1922152 w 3648269"/>
              <a:gd name="connsiteY14" fmla="*/ 1143000 h 1143000"/>
              <a:gd name="connsiteX15" fmla="*/ 1410281 w 3648269"/>
              <a:gd name="connsiteY15" fmla="*/ 1143000 h 1143000"/>
              <a:gd name="connsiteX16" fmla="*/ 833065 w 3648269"/>
              <a:gd name="connsiteY16" fmla="*/ 1143000 h 1143000"/>
              <a:gd name="connsiteX17" fmla="*/ 190504 w 3648269"/>
              <a:gd name="connsiteY17" fmla="*/ 1143000 h 1143000"/>
              <a:gd name="connsiteX18" fmla="*/ 0 w 3648269"/>
              <a:gd name="connsiteY18" fmla="*/ 952496 h 1143000"/>
              <a:gd name="connsiteX19" fmla="*/ 0 w 3648269"/>
              <a:gd name="connsiteY19" fmla="*/ 586740 h 1143000"/>
              <a:gd name="connsiteX20" fmla="*/ 0 w 3648269"/>
              <a:gd name="connsiteY20" fmla="*/ 190504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648269" h="1143000" extrusionOk="0">
                <a:moveTo>
                  <a:pt x="0" y="190504"/>
                </a:moveTo>
                <a:cubicBezTo>
                  <a:pt x="5656" y="80342"/>
                  <a:pt x="57892" y="-6926"/>
                  <a:pt x="190504" y="0"/>
                </a:cubicBezTo>
                <a:cubicBezTo>
                  <a:pt x="324873" y="-16379"/>
                  <a:pt x="499822" y="21057"/>
                  <a:pt x="637030" y="0"/>
                </a:cubicBezTo>
                <a:cubicBezTo>
                  <a:pt x="774238" y="-21057"/>
                  <a:pt x="973920" y="19821"/>
                  <a:pt x="1083555" y="0"/>
                </a:cubicBezTo>
                <a:cubicBezTo>
                  <a:pt x="1193191" y="-19821"/>
                  <a:pt x="1367223" y="45767"/>
                  <a:pt x="1595426" y="0"/>
                </a:cubicBezTo>
                <a:cubicBezTo>
                  <a:pt x="1823629" y="-45767"/>
                  <a:pt x="1922132" y="24204"/>
                  <a:pt x="2172642" y="0"/>
                </a:cubicBezTo>
                <a:cubicBezTo>
                  <a:pt x="2423152" y="-24204"/>
                  <a:pt x="2488297" y="938"/>
                  <a:pt x="2619168" y="0"/>
                </a:cubicBezTo>
                <a:cubicBezTo>
                  <a:pt x="2750039" y="-938"/>
                  <a:pt x="3124819" y="30192"/>
                  <a:pt x="3457765" y="0"/>
                </a:cubicBezTo>
                <a:cubicBezTo>
                  <a:pt x="3573831" y="2387"/>
                  <a:pt x="3642202" y="88849"/>
                  <a:pt x="3648269" y="190504"/>
                </a:cubicBezTo>
                <a:cubicBezTo>
                  <a:pt x="3662611" y="308339"/>
                  <a:pt x="3641637" y="420080"/>
                  <a:pt x="3648269" y="556260"/>
                </a:cubicBezTo>
                <a:cubicBezTo>
                  <a:pt x="3654901" y="692440"/>
                  <a:pt x="3643919" y="790447"/>
                  <a:pt x="3648269" y="952496"/>
                </a:cubicBezTo>
                <a:cubicBezTo>
                  <a:pt x="3655110" y="1069534"/>
                  <a:pt x="3582766" y="1157376"/>
                  <a:pt x="3457765" y="1143000"/>
                </a:cubicBezTo>
                <a:cubicBezTo>
                  <a:pt x="3237449" y="1174881"/>
                  <a:pt x="3163574" y="1124224"/>
                  <a:pt x="2945894" y="1143000"/>
                </a:cubicBezTo>
                <a:cubicBezTo>
                  <a:pt x="2728214" y="1161776"/>
                  <a:pt x="2669183" y="1121320"/>
                  <a:pt x="2499368" y="1143000"/>
                </a:cubicBezTo>
                <a:cubicBezTo>
                  <a:pt x="2329553" y="1164680"/>
                  <a:pt x="2175066" y="1133528"/>
                  <a:pt x="1922152" y="1143000"/>
                </a:cubicBezTo>
                <a:cubicBezTo>
                  <a:pt x="1669238" y="1152472"/>
                  <a:pt x="1570028" y="1084648"/>
                  <a:pt x="1410281" y="1143000"/>
                </a:cubicBezTo>
                <a:cubicBezTo>
                  <a:pt x="1250534" y="1201352"/>
                  <a:pt x="965333" y="1132969"/>
                  <a:pt x="833065" y="1143000"/>
                </a:cubicBezTo>
                <a:cubicBezTo>
                  <a:pt x="700797" y="1153031"/>
                  <a:pt x="336841" y="1131932"/>
                  <a:pt x="190504" y="1143000"/>
                </a:cubicBezTo>
                <a:cubicBezTo>
                  <a:pt x="85820" y="1134111"/>
                  <a:pt x="16562" y="1073461"/>
                  <a:pt x="0" y="952496"/>
                </a:cubicBezTo>
                <a:cubicBezTo>
                  <a:pt x="-29407" y="845739"/>
                  <a:pt x="43258" y="731035"/>
                  <a:pt x="0" y="586740"/>
                </a:cubicBezTo>
                <a:cubicBezTo>
                  <a:pt x="-43258" y="442445"/>
                  <a:pt x="32965" y="365374"/>
                  <a:pt x="0" y="190504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825056982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1002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7A505D-AE6D-41B9-8B40-FAF863051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sk-SK" dirty="0"/>
              <a:t>Tape </a:t>
            </a:r>
            <a:r>
              <a:rPr lang="sk-SK" dirty="0" err="1"/>
              <a:t>data</a:t>
            </a:r>
            <a:r>
              <a:rPr lang="sk-SK" dirty="0"/>
              <a:t> </a:t>
            </a:r>
            <a:r>
              <a:rPr lang="sk-SK" dirty="0" err="1"/>
              <a:t>storage</a:t>
            </a:r>
            <a:r>
              <a:rPr lang="sk-SK" dirty="0"/>
              <a:t> in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spotlight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516B5-5AE0-C3D8-3249-22BCA35AD7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33A85-43E1-37E1-6CF2-52E5BD6F0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05C99A-7263-F186-5B42-3A736BB3D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31BC08-8EC7-102B-67CA-02FA51FB1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043" y="855196"/>
            <a:ext cx="9677914" cy="54080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CD75251-D947-8FF5-AFB2-2D90238B2A40}"/>
              </a:ext>
            </a:extLst>
          </p:cNvPr>
          <p:cNvSpPr/>
          <p:nvPr/>
        </p:nvSpPr>
        <p:spPr>
          <a:xfrm>
            <a:off x="1741874" y="3126376"/>
            <a:ext cx="3944823" cy="2652663"/>
          </a:xfrm>
          <a:custGeom>
            <a:avLst/>
            <a:gdLst>
              <a:gd name="connsiteX0" fmla="*/ 0 w 3944823"/>
              <a:gd name="connsiteY0" fmla="*/ 442119 h 2652663"/>
              <a:gd name="connsiteX1" fmla="*/ 442119 w 3944823"/>
              <a:gd name="connsiteY1" fmla="*/ 0 h 2652663"/>
              <a:gd name="connsiteX2" fmla="*/ 860399 w 3944823"/>
              <a:gd name="connsiteY2" fmla="*/ 0 h 2652663"/>
              <a:gd name="connsiteX3" fmla="*/ 1278679 w 3944823"/>
              <a:gd name="connsiteY3" fmla="*/ 0 h 2652663"/>
              <a:gd name="connsiteX4" fmla="*/ 1758171 w 3944823"/>
              <a:gd name="connsiteY4" fmla="*/ 0 h 2652663"/>
              <a:gd name="connsiteX5" fmla="*/ 2298874 w 3944823"/>
              <a:gd name="connsiteY5" fmla="*/ 0 h 2652663"/>
              <a:gd name="connsiteX6" fmla="*/ 2717154 w 3944823"/>
              <a:gd name="connsiteY6" fmla="*/ 0 h 2652663"/>
              <a:gd name="connsiteX7" fmla="*/ 3502704 w 3944823"/>
              <a:gd name="connsiteY7" fmla="*/ 0 h 2652663"/>
              <a:gd name="connsiteX8" fmla="*/ 3944823 w 3944823"/>
              <a:gd name="connsiteY8" fmla="*/ 442119 h 2652663"/>
              <a:gd name="connsiteX9" fmla="*/ 3944823 w 3944823"/>
              <a:gd name="connsiteY9" fmla="*/ 996226 h 2652663"/>
              <a:gd name="connsiteX10" fmla="*/ 3944823 w 3944823"/>
              <a:gd name="connsiteY10" fmla="*/ 1550332 h 2652663"/>
              <a:gd name="connsiteX11" fmla="*/ 3944823 w 3944823"/>
              <a:gd name="connsiteY11" fmla="*/ 2210544 h 2652663"/>
              <a:gd name="connsiteX12" fmla="*/ 3502704 w 3944823"/>
              <a:gd name="connsiteY12" fmla="*/ 2652663 h 2652663"/>
              <a:gd name="connsiteX13" fmla="*/ 2931395 w 3944823"/>
              <a:gd name="connsiteY13" fmla="*/ 2652663 h 2652663"/>
              <a:gd name="connsiteX14" fmla="*/ 2390691 w 3944823"/>
              <a:gd name="connsiteY14" fmla="*/ 2652663 h 2652663"/>
              <a:gd name="connsiteX15" fmla="*/ 1911200 w 3944823"/>
              <a:gd name="connsiteY15" fmla="*/ 2652663 h 2652663"/>
              <a:gd name="connsiteX16" fmla="*/ 1370496 w 3944823"/>
              <a:gd name="connsiteY16" fmla="*/ 2652663 h 2652663"/>
              <a:gd name="connsiteX17" fmla="*/ 921611 w 3944823"/>
              <a:gd name="connsiteY17" fmla="*/ 2652663 h 2652663"/>
              <a:gd name="connsiteX18" fmla="*/ 442119 w 3944823"/>
              <a:gd name="connsiteY18" fmla="*/ 2652663 h 2652663"/>
              <a:gd name="connsiteX19" fmla="*/ 0 w 3944823"/>
              <a:gd name="connsiteY19" fmla="*/ 2210544 h 2652663"/>
              <a:gd name="connsiteX20" fmla="*/ 0 w 3944823"/>
              <a:gd name="connsiteY20" fmla="*/ 1585701 h 2652663"/>
              <a:gd name="connsiteX21" fmla="*/ 0 w 3944823"/>
              <a:gd name="connsiteY21" fmla="*/ 1013910 h 2652663"/>
              <a:gd name="connsiteX22" fmla="*/ 0 w 3944823"/>
              <a:gd name="connsiteY22" fmla="*/ 442119 h 26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944823" h="2652663" extrusionOk="0">
                <a:moveTo>
                  <a:pt x="0" y="442119"/>
                </a:moveTo>
                <a:cubicBezTo>
                  <a:pt x="8681" y="190346"/>
                  <a:pt x="182106" y="-4003"/>
                  <a:pt x="442119" y="0"/>
                </a:cubicBezTo>
                <a:cubicBezTo>
                  <a:pt x="558956" y="-9360"/>
                  <a:pt x="740756" y="39228"/>
                  <a:pt x="860399" y="0"/>
                </a:cubicBezTo>
                <a:cubicBezTo>
                  <a:pt x="980042" y="-39228"/>
                  <a:pt x="1093615" y="24808"/>
                  <a:pt x="1278679" y="0"/>
                </a:cubicBezTo>
                <a:cubicBezTo>
                  <a:pt x="1463743" y="-24808"/>
                  <a:pt x="1592562" y="33574"/>
                  <a:pt x="1758171" y="0"/>
                </a:cubicBezTo>
                <a:cubicBezTo>
                  <a:pt x="1923780" y="-33574"/>
                  <a:pt x="2166394" y="20033"/>
                  <a:pt x="2298874" y="0"/>
                </a:cubicBezTo>
                <a:cubicBezTo>
                  <a:pt x="2431354" y="-20033"/>
                  <a:pt x="2575958" y="36321"/>
                  <a:pt x="2717154" y="0"/>
                </a:cubicBezTo>
                <a:cubicBezTo>
                  <a:pt x="2858350" y="-36321"/>
                  <a:pt x="3215010" y="36796"/>
                  <a:pt x="3502704" y="0"/>
                </a:cubicBezTo>
                <a:cubicBezTo>
                  <a:pt x="3800584" y="11808"/>
                  <a:pt x="3906139" y="220622"/>
                  <a:pt x="3944823" y="442119"/>
                </a:cubicBezTo>
                <a:cubicBezTo>
                  <a:pt x="3946426" y="560010"/>
                  <a:pt x="3920657" y="737986"/>
                  <a:pt x="3944823" y="996226"/>
                </a:cubicBezTo>
                <a:cubicBezTo>
                  <a:pt x="3968989" y="1254466"/>
                  <a:pt x="3879023" y="1435795"/>
                  <a:pt x="3944823" y="1550332"/>
                </a:cubicBezTo>
                <a:cubicBezTo>
                  <a:pt x="4010623" y="1664869"/>
                  <a:pt x="3868556" y="2010279"/>
                  <a:pt x="3944823" y="2210544"/>
                </a:cubicBezTo>
                <a:cubicBezTo>
                  <a:pt x="3999768" y="2427702"/>
                  <a:pt x="3762693" y="2592979"/>
                  <a:pt x="3502704" y="2652663"/>
                </a:cubicBezTo>
                <a:cubicBezTo>
                  <a:pt x="3297038" y="2706460"/>
                  <a:pt x="3215573" y="2620625"/>
                  <a:pt x="2931395" y="2652663"/>
                </a:cubicBezTo>
                <a:cubicBezTo>
                  <a:pt x="2647217" y="2684701"/>
                  <a:pt x="2559709" y="2602057"/>
                  <a:pt x="2390691" y="2652663"/>
                </a:cubicBezTo>
                <a:cubicBezTo>
                  <a:pt x="2221673" y="2703269"/>
                  <a:pt x="2104172" y="2641433"/>
                  <a:pt x="1911200" y="2652663"/>
                </a:cubicBezTo>
                <a:cubicBezTo>
                  <a:pt x="1718228" y="2663893"/>
                  <a:pt x="1492894" y="2636342"/>
                  <a:pt x="1370496" y="2652663"/>
                </a:cubicBezTo>
                <a:cubicBezTo>
                  <a:pt x="1248098" y="2668984"/>
                  <a:pt x="1035498" y="2619764"/>
                  <a:pt x="921611" y="2652663"/>
                </a:cubicBezTo>
                <a:cubicBezTo>
                  <a:pt x="807724" y="2685562"/>
                  <a:pt x="606188" y="2649093"/>
                  <a:pt x="442119" y="2652663"/>
                </a:cubicBezTo>
                <a:cubicBezTo>
                  <a:pt x="144422" y="2697217"/>
                  <a:pt x="-45539" y="2399912"/>
                  <a:pt x="0" y="2210544"/>
                </a:cubicBezTo>
                <a:cubicBezTo>
                  <a:pt x="-51427" y="1993097"/>
                  <a:pt x="55877" y="1882848"/>
                  <a:pt x="0" y="1585701"/>
                </a:cubicBezTo>
                <a:cubicBezTo>
                  <a:pt x="-55877" y="1288554"/>
                  <a:pt x="56308" y="1173738"/>
                  <a:pt x="0" y="1013910"/>
                </a:cubicBezTo>
                <a:cubicBezTo>
                  <a:pt x="-56308" y="854082"/>
                  <a:pt x="28547" y="652699"/>
                  <a:pt x="0" y="442119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825056982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BFF659-BE3F-4164-5670-4B8256BF31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55667">
            <a:off x="9032252" y="611139"/>
            <a:ext cx="2933898" cy="16597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1761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75E0E0-434A-4BF1-C8A9-5EF968358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895DCE-1751-AD0D-29E2-ACD998656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sk-SK" dirty="0"/>
              <a:t>Tape </a:t>
            </a:r>
            <a:r>
              <a:rPr lang="sk-SK" dirty="0" err="1"/>
              <a:t>data</a:t>
            </a:r>
            <a:r>
              <a:rPr lang="sk-SK" dirty="0"/>
              <a:t> </a:t>
            </a:r>
            <a:r>
              <a:rPr lang="sk-SK" dirty="0" err="1"/>
              <a:t>storage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energy</a:t>
            </a:r>
            <a:r>
              <a:rPr lang="sk-SK" dirty="0"/>
              <a:t> </a:t>
            </a:r>
            <a:r>
              <a:rPr lang="sk-SK" dirty="0" err="1"/>
              <a:t>efficient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3E7EC-7ADB-BD64-2FCE-0AE35A8961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1443E-78CC-74D4-C0DA-1168DA1E6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AB9AD-CE55-F96A-A459-B59A0ED75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2F14EEB-BD2A-BE82-8FCC-D5C08FD4DE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4443957"/>
              </p:ext>
            </p:extLst>
          </p:nvPr>
        </p:nvGraphicFramePr>
        <p:xfrm>
          <a:off x="3023911" y="1366775"/>
          <a:ext cx="6144178" cy="4881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45E9AF5A-B6C0-062D-7D02-DEA75E6EC9F7}"/>
              </a:ext>
            </a:extLst>
          </p:cNvPr>
          <p:cNvSpPr txBox="1"/>
          <p:nvPr/>
        </p:nvSpPr>
        <p:spPr>
          <a:xfrm>
            <a:off x="2541494" y="961584"/>
            <a:ext cx="710901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dirty="0"/>
              <a:t>CERN </a:t>
            </a:r>
            <a:r>
              <a:rPr lang="sk-SK" dirty="0" err="1"/>
              <a:t>Data</a:t>
            </a:r>
            <a:r>
              <a:rPr lang="sk-SK" dirty="0"/>
              <a:t> Centre </a:t>
            </a:r>
            <a:r>
              <a:rPr lang="sk-SK" dirty="0" err="1"/>
              <a:t>electricity</a:t>
            </a:r>
            <a:r>
              <a:rPr lang="sk-SK" dirty="0"/>
              <a:t> </a:t>
            </a:r>
            <a:r>
              <a:rPr lang="sk-SK" dirty="0" err="1"/>
              <a:t>consumption</a:t>
            </a:r>
            <a:r>
              <a:rPr lang="sk-SK" dirty="0"/>
              <a:t> </a:t>
            </a:r>
            <a:r>
              <a:rPr lang="sk-SK" dirty="0" err="1"/>
              <a:t>structure</a:t>
            </a:r>
            <a:endParaRPr lang="sk-SK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853CDC-9DED-EF73-1DC5-238AADC27567}"/>
              </a:ext>
            </a:extLst>
          </p:cNvPr>
          <p:cNvSpPr txBox="1"/>
          <p:nvPr/>
        </p:nvSpPr>
        <p:spPr>
          <a:xfrm rot="16200000">
            <a:off x="1405768" y="3715254"/>
            <a:ext cx="291662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sz="1200" dirty="0"/>
              <a:t>Source: </a:t>
            </a:r>
            <a:r>
              <a:rPr lang="sk-SK" sz="1200" i="1" dirty="0"/>
              <a:t>M. Schulz: CERN-IT Sustainability</a:t>
            </a:r>
          </a:p>
        </p:txBody>
      </p:sp>
    </p:spTree>
    <p:extLst>
      <p:ext uri="{BB962C8B-B14F-4D97-AF65-F5344CB8AC3E}">
        <p14:creationId xmlns:p14="http://schemas.microsoft.com/office/powerpoint/2010/main" val="479596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39882B-8EF6-64DD-6EDC-BAEE8F6E42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462E8C-C08B-BC1C-9391-BA7E39489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0DA03-F825-A9AA-D2C6-87B157CC9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8B08F-2285-4F8B-0402-EE959FC10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D39660-C841-5029-5066-E0F4CA42BF1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6" t="-54" r="283" b="654"/>
          <a:stretch/>
        </p:blipFill>
        <p:spPr>
          <a:xfrm>
            <a:off x="0" y="1065742"/>
            <a:ext cx="12192000" cy="579225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14ADD79-BAF9-0F95-60F8-3B03E1D64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Monthly tape usage at CERN – past 10 years</a:t>
            </a:r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3D4605C-B210-5164-6C09-8A96A77AE590}"/>
              </a:ext>
            </a:extLst>
          </p:cNvPr>
          <p:cNvCxnSpPr>
            <a:cxnSpLocks/>
          </p:cNvCxnSpPr>
          <p:nvPr/>
        </p:nvCxnSpPr>
        <p:spPr>
          <a:xfrm flipV="1">
            <a:off x="1783533" y="2222638"/>
            <a:ext cx="10329906" cy="95101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A4F9E0E-BF9A-15D6-E489-B6AD6177F868}"/>
              </a:ext>
            </a:extLst>
          </p:cNvPr>
          <p:cNvSpPr txBox="1"/>
          <p:nvPr/>
        </p:nvSpPr>
        <p:spPr>
          <a:xfrm rot="21302655">
            <a:off x="5952060" y="2442587"/>
            <a:ext cx="1992853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50" b="0" i="0" u="none" strike="noStrike" kern="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cs typeface="Arial"/>
              </a:rPr>
              <a:t>Constant</a:t>
            </a:r>
            <a:r>
              <a:rPr kumimoji="0" lang="sk-SK" sz="105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sk-SK" sz="1050" b="0" i="0" u="none" strike="noStrike" kern="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cs typeface="Arial"/>
              </a:rPr>
              <a:t>upward</a:t>
            </a:r>
            <a:r>
              <a:rPr kumimoji="0" lang="sk-SK" sz="105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cs typeface="Arial"/>
              </a:rPr>
              <a:t> READ trend</a:t>
            </a: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56F4E83-0C80-F1BF-A118-BA01F593DDC7}"/>
              </a:ext>
            </a:extLst>
          </p:cNvPr>
          <p:cNvCxnSpPr>
            <a:cxnSpLocks/>
          </p:cNvCxnSpPr>
          <p:nvPr/>
        </p:nvCxnSpPr>
        <p:spPr>
          <a:xfrm flipV="1">
            <a:off x="4894218" y="5629285"/>
            <a:ext cx="3466011" cy="58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E9CD8CA-3D25-9F18-D166-6F9EAB959ABC}"/>
              </a:ext>
            </a:extLst>
          </p:cNvPr>
          <p:cNvSpPr txBox="1"/>
          <p:nvPr/>
        </p:nvSpPr>
        <p:spPr>
          <a:xfrm>
            <a:off x="9580936" y="4560797"/>
            <a:ext cx="1329210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50" b="0" i="0" u="none" strike="noStrike" kern="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cs typeface="Arial"/>
              </a:rPr>
              <a:t>Data</a:t>
            </a:r>
            <a:r>
              <a:rPr kumimoji="0" lang="sk-SK" sz="105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sk-SK" sz="1050" b="0" i="0" u="none" strike="noStrike" kern="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cs typeface="Arial"/>
              </a:rPr>
              <a:t>taking</a:t>
            </a:r>
            <a:r>
              <a:rPr kumimoji="0" lang="sk-SK" sz="105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sk-SK" sz="1050" b="0" i="0" u="none" strike="noStrike" kern="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cs typeface="Arial"/>
              </a:rPr>
              <a:t>period</a:t>
            </a: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65548E4-6768-F890-D67A-0A880A2ECF50}"/>
              </a:ext>
            </a:extLst>
          </p:cNvPr>
          <p:cNvCxnSpPr>
            <a:cxnSpLocks/>
          </p:cNvCxnSpPr>
          <p:nvPr/>
        </p:nvCxnSpPr>
        <p:spPr>
          <a:xfrm>
            <a:off x="8403770" y="4828084"/>
            <a:ext cx="3683542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9C3C1D6-A387-FD47-867F-C34AE107D452}"/>
              </a:ext>
            </a:extLst>
          </p:cNvPr>
          <p:cNvSpPr txBox="1"/>
          <p:nvPr/>
        </p:nvSpPr>
        <p:spPr>
          <a:xfrm>
            <a:off x="6015517" y="5635085"/>
            <a:ext cx="1223412" cy="2539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50" b="0" i="0" u="none" strike="noStrike" kern="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cs typeface="Arial"/>
              </a:rPr>
              <a:t>Upgrading</a:t>
            </a:r>
            <a:r>
              <a:rPr kumimoji="0" lang="sk-SK" sz="105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sk-SK" sz="1050" b="0" i="0" u="none" strike="noStrike" kern="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cs typeface="Arial"/>
              </a:rPr>
              <a:t>period</a:t>
            </a: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5D394A3-035C-0B56-63EF-203E71F008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" t="728" r="44393" b="70260"/>
          <a:stretch/>
        </p:blipFill>
        <p:spPr bwMode="auto">
          <a:xfrm>
            <a:off x="6678709" y="3336675"/>
            <a:ext cx="6427433" cy="105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581E26-93B7-7C5B-0C8E-F09EB9542438}"/>
              </a:ext>
            </a:extLst>
          </p:cNvPr>
          <p:cNvSpPr txBox="1"/>
          <p:nvPr/>
        </p:nvSpPr>
        <p:spPr>
          <a:xfrm>
            <a:off x="524130" y="1254818"/>
            <a:ext cx="899443" cy="276999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READ</a:t>
            </a:r>
            <a:endParaRPr lang="en-GB" sz="1200" kern="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9F1186-7B1D-AF72-4D3C-8A7129E1AF08}"/>
              </a:ext>
            </a:extLst>
          </p:cNvPr>
          <p:cNvSpPr txBox="1"/>
          <p:nvPr/>
        </p:nvSpPr>
        <p:spPr>
          <a:xfrm>
            <a:off x="524129" y="4283798"/>
            <a:ext cx="899443" cy="276999"/>
          </a:xfrm>
          <a:prstGeom prst="rect">
            <a:avLst/>
          </a:prstGeom>
          <a:solidFill>
            <a:srgbClr val="FFFF00"/>
          </a:solidFill>
          <a:ln>
            <a:solidFill>
              <a:srgbClr val="00529E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sk-SK" sz="1200" kern="0" dirty="0">
                <a:solidFill>
                  <a:prstClr val="black"/>
                </a:solidFill>
                <a:latin typeface="Arial"/>
                <a:cs typeface="Arial"/>
              </a:rPr>
              <a:t>WRITE</a:t>
            </a:r>
            <a:endParaRPr lang="en-GB" sz="1200" kern="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001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D5366D-5326-EF75-A327-478BD2BEF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Tape Infrastructure – capacity		</a:t>
            </a:r>
            <a:r>
              <a:rPr lang="en-GB" sz="2400" dirty="0"/>
              <a:t>(</a:t>
            </a:r>
            <a:r>
              <a:rPr lang="sk-SK" sz="2400" dirty="0" err="1"/>
              <a:t>February</a:t>
            </a:r>
            <a:r>
              <a:rPr lang="en-GB" sz="2400" dirty="0"/>
              <a:t> 2025)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44B46C-F0BB-19B6-7BBB-42BD961D0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A548E-C959-C759-844D-B85FC3820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5B7D9-1A1B-E247-8CD6-10BB18A63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ACA69A32-92AD-8178-ABF6-9D6F44D12002}"/>
              </a:ext>
            </a:extLst>
          </p:cNvPr>
          <p:cNvSpPr txBox="1">
            <a:spLocks/>
          </p:cNvSpPr>
          <p:nvPr/>
        </p:nvSpPr>
        <p:spPr bwMode="auto">
          <a:xfrm>
            <a:off x="8873941" y="1898850"/>
            <a:ext cx="3390435" cy="4235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Backup of </a:t>
            </a:r>
            <a:r>
              <a:rPr kumimoji="0" lang="sk-SK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the</a:t>
            </a: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 business</a:t>
            </a:r>
            <a:b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sk-SK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data</a:t>
            </a:r>
            <a:endParaRPr kumimoji="0" lang="sk-SK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Licensed</a:t>
            </a: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sk-SK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capacity</a:t>
            </a: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:</a:t>
            </a:r>
            <a:b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</a:br>
            <a:b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		~15 PB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72A3065-576E-04B0-D0A9-5348B78396B9}"/>
              </a:ext>
            </a:extLst>
          </p:cNvPr>
          <p:cNvGrpSpPr>
            <a:grpSpLocks noChangeAspect="1"/>
          </p:cNvGrpSpPr>
          <p:nvPr/>
        </p:nvGrpSpPr>
        <p:grpSpPr>
          <a:xfrm>
            <a:off x="8985860" y="1911388"/>
            <a:ext cx="1643063" cy="902695"/>
            <a:chOff x="6448425" y="1581150"/>
            <a:chExt cx="3952875" cy="2171700"/>
          </a:xfrm>
        </p:grpSpPr>
        <p:pic>
          <p:nvPicPr>
            <p:cNvPr id="27" name="Picture 4" descr="The VMware Certified IBM Spectrum Protect 8.1 Plug-in Solution - VMware  vSphere Blog">
              <a:extLst>
                <a:ext uri="{FF2B5EF4-FFF2-40B4-BE49-F238E27FC236}">
                  <a16:creationId xmlns:a16="http://schemas.microsoft.com/office/drawing/2014/main" id="{F7BC3DF2-314C-7D49-BDEF-54D644DF7A5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43" b="41237"/>
            <a:stretch/>
          </p:blipFill>
          <p:spPr bwMode="auto">
            <a:xfrm>
              <a:off x="6448425" y="1581150"/>
              <a:ext cx="2305050" cy="2171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The VMware Certified IBM Spectrum Protect 8.1 Plug-in Solution - VMware  vSphere Blog">
              <a:extLst>
                <a:ext uri="{FF2B5EF4-FFF2-40B4-BE49-F238E27FC236}">
                  <a16:creationId xmlns:a16="http://schemas.microsoft.com/office/drawing/2014/main" id="{2D581D57-D79F-3F19-8430-E12F07F446B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46" t="58247" r="10811" b="6443"/>
            <a:stretch/>
          </p:blipFill>
          <p:spPr bwMode="auto">
            <a:xfrm>
              <a:off x="8477250" y="2014538"/>
              <a:ext cx="1924050" cy="1304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5027FA63-7205-5788-8D4E-E01BC8EF116C}"/>
              </a:ext>
            </a:extLst>
          </p:cNvPr>
          <p:cNvSpPr txBox="1">
            <a:spLocks/>
          </p:cNvSpPr>
          <p:nvPr/>
        </p:nvSpPr>
        <p:spPr bwMode="auto">
          <a:xfrm>
            <a:off x="97255" y="1898850"/>
            <a:ext cx="4067176" cy="423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Archive</a:t>
            </a: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 of </a:t>
            </a:r>
            <a:r>
              <a:rPr kumimoji="0" lang="sk-SK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the</a:t>
            </a: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sk-SK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physics</a:t>
            </a:r>
            <a:b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sk-SK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data</a:t>
            </a:r>
            <a:endParaRPr kumimoji="0" lang="sk-SK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Provisioned</a:t>
            </a: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sk-SK" sz="2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capacity</a:t>
            </a: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:</a:t>
            </a:r>
            <a:b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</a:br>
            <a:b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       </a:t>
            </a:r>
            <a:r>
              <a:rPr kumimoji="0" lang="sk-SK" sz="4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~1.25 EB</a:t>
            </a:r>
            <a:endParaRPr kumimoji="0" lang="sk-SK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666B063-5F6A-1476-0658-2EBBE1928B6F}"/>
              </a:ext>
            </a:extLst>
          </p:cNvPr>
          <p:cNvGrpSpPr>
            <a:grpSpLocks noChangeAspect="1"/>
          </p:cNvGrpSpPr>
          <p:nvPr/>
        </p:nvGrpSpPr>
        <p:grpSpPr>
          <a:xfrm>
            <a:off x="192506" y="1896177"/>
            <a:ext cx="2439638" cy="856917"/>
            <a:chOff x="200025" y="1516655"/>
            <a:chExt cx="4962525" cy="1743075"/>
          </a:xfrm>
        </p:grpSpPr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859C5DBB-5115-EFFC-068F-224DB3EC7F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66895"/>
            <a:stretch/>
          </p:blipFill>
          <p:spPr>
            <a:xfrm>
              <a:off x="200025" y="1516655"/>
              <a:ext cx="1838325" cy="1743075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BA60EED8-727A-A670-A3A1-ED7D7CAA9C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40995"/>
            <a:stretch/>
          </p:blipFill>
          <p:spPr>
            <a:xfrm>
              <a:off x="1885950" y="1516655"/>
              <a:ext cx="3276600" cy="1743075"/>
            </a:xfrm>
            <a:prstGeom prst="rect">
              <a:avLst/>
            </a:prstGeom>
          </p:spPr>
        </p:pic>
      </p:grp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30D93942-FA60-4E31-0E0F-0C74A3B6C1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3764888"/>
              </p:ext>
            </p:extLst>
          </p:nvPr>
        </p:nvGraphicFramePr>
        <p:xfrm>
          <a:off x="2900472" y="1336045"/>
          <a:ext cx="6391056" cy="4798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30141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36DE01-3E07-5BDA-461E-654878F11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Tape Infrastructure – library slots		</a:t>
            </a:r>
            <a:r>
              <a:rPr lang="en-GB" sz="2400" dirty="0"/>
              <a:t>(February 2025)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3F560D-EA68-1720-8A67-E233A0B29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/>
              <a:t>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4ED43-8E1C-0265-AB0F-FB7FCB62D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dirty="0"/>
              <a:t>CERN </a:t>
            </a:r>
            <a:r>
              <a:rPr lang="sk-SK" dirty="0" err="1"/>
              <a:t>Perspective</a:t>
            </a:r>
            <a:r>
              <a:rPr lang="sk-SK" dirty="0"/>
              <a:t> on T</a:t>
            </a:r>
            <a:r>
              <a:rPr lang="en-GB" dirty="0"/>
              <a:t>ape </a:t>
            </a:r>
            <a:r>
              <a:rPr lang="sk-SK" dirty="0"/>
              <a:t>T</a:t>
            </a:r>
            <a:r>
              <a:rPr lang="en-GB" dirty="0" err="1"/>
              <a:t>echnology</a:t>
            </a:r>
            <a:r>
              <a:rPr lang="sk-SK" dirty="0"/>
              <a:t> </a:t>
            </a:r>
            <a:r>
              <a:rPr lang="sk-SK" dirty="0" err="1"/>
              <a:t>Evolution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329E2-5757-8D5C-747D-0934C2380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213CEB0-2E00-6D98-7369-EAB6490B580C}"/>
              </a:ext>
            </a:extLst>
          </p:cNvPr>
          <p:cNvSpPr txBox="1">
            <a:spLocks/>
          </p:cNvSpPr>
          <p:nvPr/>
        </p:nvSpPr>
        <p:spPr bwMode="auto">
          <a:xfrm>
            <a:off x="149163" y="1774568"/>
            <a:ext cx="4067176" cy="423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sk-SK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 x IBM TS4500 – LTO</a:t>
            </a:r>
            <a:br>
              <a:rPr kumimoji="0" lang="sk-SK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sk-SK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44362 slots</a:t>
            </a:r>
          </a:p>
          <a:p>
            <a:pPr marL="228600" marR="0" lvl="0" indent="-228600" algn="l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sk-SK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 x IBM TS4500 – 3592</a:t>
            </a:r>
            <a:br>
              <a:rPr kumimoji="0" lang="sk-SK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sk-SK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33876 slots</a:t>
            </a:r>
            <a:endParaRPr kumimoji="0" lang="sk-SK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FC3C7041-A27B-95CC-0BB9-6939027C612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5718875"/>
              </p:ext>
            </p:extLst>
          </p:nvPr>
        </p:nvGraphicFramePr>
        <p:xfrm>
          <a:off x="3159919" y="1460326"/>
          <a:ext cx="5872162" cy="4549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D39CAE5F-A826-AFD6-04EF-5EAB5B22A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3598" y="1769876"/>
            <a:ext cx="2986671" cy="902825"/>
          </a:xfrm>
          <a:prstGeom prst="rect">
            <a:avLst/>
          </a:prstGeom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D9B4D5F0-6C43-B47F-A0AC-AEF7044DD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10" y="1933156"/>
            <a:ext cx="1841671" cy="73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21AA134-CFCD-DB87-64A7-B84A9A46A937}"/>
              </a:ext>
            </a:extLst>
          </p:cNvPr>
          <p:cNvSpPr txBox="1">
            <a:spLocks/>
          </p:cNvSpPr>
          <p:nvPr/>
        </p:nvSpPr>
        <p:spPr bwMode="auto">
          <a:xfrm>
            <a:off x="9023598" y="1668123"/>
            <a:ext cx="2525486" cy="423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sk-SK" sz="1400" kern="0" dirty="0">
              <a:solidFill>
                <a:prstClr val="black"/>
              </a:solidFill>
              <a:cs typeface="Arial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sk-SK" sz="1400" kern="0" dirty="0">
              <a:solidFill>
                <a:prstClr val="black"/>
              </a:solidFill>
              <a:cs typeface="Arial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sk-SK" sz="1400" kern="0" dirty="0">
              <a:solidFill>
                <a:prstClr val="black"/>
              </a:solidFill>
              <a:cs typeface="Arial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sk-SK" sz="2000" kern="0" dirty="0">
              <a:solidFill>
                <a:prstClr val="black"/>
              </a:solidFill>
              <a:cs typeface="Arial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sk-SK" sz="2000" kern="0" dirty="0">
              <a:solidFill>
                <a:prstClr val="black"/>
              </a:solidFill>
              <a:cs typeface="Arial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k-SK" sz="2000" kern="0" dirty="0">
                <a:solidFill>
                  <a:prstClr val="black"/>
                </a:solidFill>
                <a:cs typeface="Arial"/>
              </a:rPr>
              <a:t>3 x </a:t>
            </a:r>
            <a:r>
              <a:rPr lang="sk-SK" sz="2000" kern="0" dirty="0" err="1">
                <a:solidFill>
                  <a:prstClr val="black"/>
                </a:solidFill>
                <a:cs typeface="Arial"/>
              </a:rPr>
              <a:t>TFinity</a:t>
            </a:r>
            <a:r>
              <a:rPr lang="sk-SK" sz="2000" kern="0" dirty="0">
                <a:solidFill>
                  <a:prstClr val="black"/>
                </a:solidFill>
                <a:cs typeface="Arial"/>
              </a:rPr>
              <a:t> – LTO</a:t>
            </a:r>
            <a:br>
              <a:rPr lang="sk-SK" sz="2000" kern="0" dirty="0">
                <a:solidFill>
                  <a:prstClr val="black"/>
                </a:solidFill>
                <a:cs typeface="Arial"/>
              </a:rPr>
            </a:br>
            <a:r>
              <a:rPr lang="sk-SK" sz="2000" kern="0" dirty="0">
                <a:solidFill>
                  <a:prstClr val="black"/>
                </a:solidFill>
                <a:cs typeface="Arial"/>
              </a:rPr>
              <a:t>46800 </a:t>
            </a:r>
            <a:r>
              <a:rPr lang="sk-SK" sz="2000" kern="0" dirty="0" err="1">
                <a:solidFill>
                  <a:prstClr val="black"/>
                </a:solidFill>
                <a:cs typeface="Arial"/>
              </a:rPr>
              <a:t>slots</a:t>
            </a:r>
            <a:endParaRPr lang="sk-SK" sz="2000" kern="0" dirty="0">
              <a:solidFill>
                <a:prstClr val="black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722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Custom 8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Custom 8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Custom 8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Custom 8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59349</TotalTime>
  <Words>2305</Words>
  <Application>Microsoft Office PowerPoint</Application>
  <PresentationFormat>Widescreen</PresentationFormat>
  <Paragraphs>392</Paragraphs>
  <Slides>32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  <vt:variant>
        <vt:lpstr>Custom Shows</vt:lpstr>
      </vt:variant>
      <vt:variant>
        <vt:i4>7</vt:i4>
      </vt:variant>
    </vt:vector>
  </HeadingPairs>
  <TitlesOfParts>
    <vt:vector size="42" baseType="lpstr">
      <vt:lpstr>Aptos</vt:lpstr>
      <vt:lpstr>Arial</vt:lpstr>
      <vt:lpstr>Office Theme</vt:lpstr>
      <vt:lpstr>PowerPoint Presentation</vt:lpstr>
      <vt:lpstr>CERN Perspective on Tape Technology Evolution</vt:lpstr>
      <vt:lpstr>Overview of the tape technology      1/2</vt:lpstr>
      <vt:lpstr>Overview of the tape technology      2/2</vt:lpstr>
      <vt:lpstr>Tape data storage in the spotlight</vt:lpstr>
      <vt:lpstr>Tape data storage is energy efficient</vt:lpstr>
      <vt:lpstr>Monthly tape usage at CERN – past 10 years</vt:lpstr>
      <vt:lpstr>Tape Infrastructure – capacity  (February 2025)</vt:lpstr>
      <vt:lpstr>Tape Infrastructure – library slots  (February 2025)</vt:lpstr>
      <vt:lpstr>Tape Infrastructure – drives   (February 2025)</vt:lpstr>
      <vt:lpstr>Tape Infrastructure – media    (February 2025)</vt:lpstr>
      <vt:lpstr>Evolution of the planing during Run 3</vt:lpstr>
      <vt:lpstr>Archive Growth Projections after Run 3</vt:lpstr>
      <vt:lpstr>Market situation – size</vt:lpstr>
      <vt:lpstr>Market situation – segments</vt:lpstr>
      <vt:lpstr>General (tape drive) trends and features</vt:lpstr>
      <vt:lpstr>Recommended access order (RAO)</vt:lpstr>
      <vt:lpstr>Sensitive to humidity</vt:lpstr>
      <vt:lpstr>New cartridges not ready for immediate use</vt:lpstr>
      <vt:lpstr>Tape media price trends evolve</vt:lpstr>
      <vt:lpstr>Tape media price increases</vt:lpstr>
      <vt:lpstr>Scale UP vs. Scale OUT approach</vt:lpstr>
      <vt:lpstr>Tape libraries trends</vt:lpstr>
      <vt:lpstr>Technology predictions – INSIC tape roadmap</vt:lpstr>
      <vt:lpstr>Technology predictions – INSIC tape roadmap</vt:lpstr>
      <vt:lpstr>No change of the cartridge form factor</vt:lpstr>
      <vt:lpstr>Exponential capacity growth</vt:lpstr>
      <vt:lpstr>Throughput to increase only 15% per year</vt:lpstr>
      <vt:lpstr>Stable End-Of-Life Uncorrectable Bit Error Rate</vt:lpstr>
      <vt:lpstr>Conclusions</vt:lpstr>
      <vt:lpstr>Tariffs on the tape equipment?</vt:lpstr>
      <vt:lpstr>Tariffs on the tape equipment? – not for now</vt:lpstr>
      <vt:lpstr>Basic</vt:lpstr>
      <vt:lpstr>PhysicsEmphasis</vt:lpstr>
      <vt:lpstr>AccelleratorEmphasis</vt:lpstr>
      <vt:lpstr>DetectorEmphasis</vt:lpstr>
      <vt:lpstr>ComputingEmphasis</vt:lpstr>
      <vt:lpstr>CompleteShort</vt:lpstr>
      <vt:lpstr>CompleteLong</vt:lpstr>
    </vt:vector>
  </TitlesOfParts>
  <Company>CERN</Company>
  <LinksUpToDate>false</LinksUpToDate>
  <SharedDoc>false</SharedDoc>
  <HyperlinkBase>http://cern.ch/cta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ATRESYS</dc:title>
  <dc:subject>ATRESYS</dc:subject>
  <dc:creator>Vladimir Bahyl</dc:creator>
  <cp:lastModifiedBy>Vladimir Bahyl</cp:lastModifiedBy>
  <cp:revision>3207</cp:revision>
  <dcterms:created xsi:type="dcterms:W3CDTF">2008-09-08T08:59:42Z</dcterms:created>
  <dcterms:modified xsi:type="dcterms:W3CDTF">2025-04-02T07:40:29Z</dcterms:modified>
</cp:coreProperties>
</file>