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299" r:id="rId3"/>
    <p:sldId id="316" r:id="rId4"/>
    <p:sldId id="303" r:id="rId5"/>
    <p:sldId id="300" r:id="rId6"/>
    <p:sldId id="315" r:id="rId7"/>
    <p:sldId id="301" r:id="rId8"/>
    <p:sldId id="309" r:id="rId9"/>
    <p:sldId id="304" r:id="rId10"/>
    <p:sldId id="310" r:id="rId11"/>
    <p:sldId id="311" r:id="rId12"/>
    <p:sldId id="306" r:id="rId13"/>
    <p:sldId id="314" r:id="rId14"/>
    <p:sldId id="312" r:id="rId15"/>
    <p:sldId id="302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94" autoAdjust="0"/>
    <p:restoredTop sz="96723" autoAdjust="0"/>
  </p:normalViewPr>
  <p:slideViewPr>
    <p:cSldViewPr snapToGrid="0" snapToObjects="1">
      <p:cViewPr varScale="1">
        <p:scale>
          <a:sx n="122" d="100"/>
          <a:sy n="122" d="100"/>
        </p:scale>
        <p:origin x="330" y="114"/>
      </p:cViewPr>
      <p:guideLst/>
    </p:cSldViewPr>
  </p:slideViewPr>
  <p:outlineViewPr>
    <p:cViewPr>
      <p:scale>
        <a:sx n="33" d="100"/>
        <a:sy n="33" d="100"/>
      </p:scale>
      <p:origin x="0" y="-115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08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4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Managing Microsoft SQL Infrastructure at CERN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</a:p>
          <a:p>
            <a:r>
              <a:rPr lang="en-GB" b="0" dirty="0" err="1"/>
              <a:t>HEPiX</a:t>
            </a:r>
            <a:r>
              <a:rPr lang="en-GB" b="0" dirty="0"/>
              <a:t> | April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A3033-1183-F6D7-6C0F-3D901843F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B8F8E6-49AE-08E6-ADB4-4D9B8B507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ICINGA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4352D-3054-4223-5F63-F6DCCCE39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5886C-1FD9-B21E-876C-64A10B20B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34B0D-B3E7-03B4-32E4-70F0DE189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F96E51-AED6-C005-0444-916260EFA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32" y="1143369"/>
            <a:ext cx="8661335" cy="489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601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20B24-8465-3D0C-EFEB-5337C93B1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CCABAC-5E94-D2BA-B537-C0B113C92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Grafana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864B3-E93B-9B8C-FD0B-084340D3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361CE-3891-85C2-1BE4-D90C6C03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13DE7-734F-C1AE-C259-C9EC9151D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AB5D51-B53E-FDF2-4296-C54B70DC6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37" y="992220"/>
            <a:ext cx="10411326" cy="487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14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A2953-81C1-2626-0230-EBEAB578C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F749EC-645C-8E98-E772-2BD1AE6D5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Tracking licenses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3B7596-8F5D-E0CA-5CF6-7F05CB3807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Microsoft Configuration Manager (MCM)</a:t>
            </a:r>
          </a:p>
          <a:p>
            <a:r>
              <a:rPr lang="en-US" sz="2000" dirty="0">
                <a:latin typeface="+mj-lt"/>
              </a:rPr>
              <a:t>Script</a:t>
            </a:r>
          </a:p>
          <a:p>
            <a:pPr lvl="1"/>
            <a:r>
              <a:rPr lang="en-US" sz="2000" dirty="0">
                <a:latin typeface="+mj-lt"/>
              </a:rPr>
              <a:t>Edition</a:t>
            </a:r>
          </a:p>
          <a:p>
            <a:pPr lvl="1"/>
            <a:r>
              <a:rPr lang="en-US" sz="2000" dirty="0">
                <a:latin typeface="+mj-lt"/>
              </a:rPr>
              <a:t>Number of Cores</a:t>
            </a:r>
          </a:p>
          <a:p>
            <a:pPr lvl="1"/>
            <a:r>
              <a:rPr lang="en-US" sz="2000" dirty="0">
                <a:latin typeface="+mj-lt"/>
              </a:rPr>
              <a:t>Version, OS, etc.</a:t>
            </a:r>
          </a:p>
          <a:p>
            <a:r>
              <a:rPr lang="en-US" sz="2000" dirty="0" err="1">
                <a:latin typeface="+mj-lt"/>
              </a:rPr>
              <a:t>InfluxDB</a:t>
            </a:r>
            <a:r>
              <a:rPr lang="en-US" sz="2000" dirty="0">
                <a:latin typeface="+mj-lt"/>
              </a:rPr>
              <a:t> -&gt; Grafana </a:t>
            </a:r>
          </a:p>
          <a:p>
            <a:r>
              <a:rPr lang="en-US" sz="2000" dirty="0">
                <a:latin typeface="+mj-lt"/>
              </a:rPr>
              <a:t>License Campaign</a:t>
            </a:r>
          </a:p>
          <a:p>
            <a:pPr lvl="1"/>
            <a:r>
              <a:rPr lang="en-US" sz="2000" dirty="0">
                <a:latin typeface="+mj-lt"/>
              </a:rPr>
              <a:t>Monitor license usage</a:t>
            </a:r>
          </a:p>
          <a:p>
            <a:pPr lvl="1"/>
            <a:r>
              <a:rPr lang="en-US" sz="2000" dirty="0">
                <a:latin typeface="+mj-lt"/>
              </a:rPr>
              <a:t>Consolidate databases in the same node/cluster</a:t>
            </a:r>
          </a:p>
          <a:p>
            <a:pPr lvl="1"/>
            <a:r>
              <a:rPr lang="en-US" sz="2000" dirty="0">
                <a:latin typeface="+mj-lt"/>
              </a:rPr>
              <a:t>Contact the users to change RDBMS, edition, delete.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C106E-7C8B-E599-B262-07958E899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0C44F-7D96-F888-662C-82613FB0A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Ricardo Martins Gonçalves</a:t>
            </a:r>
            <a:r>
              <a:rPr lang="en-US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93678-40FC-8D02-3DC9-2072006BD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9B850B-E3E1-C843-8308-4E82A93B69FE}"/>
              </a:ext>
            </a:extLst>
          </p:cNvPr>
          <p:cNvSpPr txBox="1"/>
          <p:nvPr/>
        </p:nvSpPr>
        <p:spPr>
          <a:xfrm>
            <a:off x="6748458" y="5460336"/>
            <a:ext cx="1684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303030"/>
                </a:solidFill>
              </a:rPr>
              <a:t>MSSQL Editions</a:t>
            </a:r>
            <a:endParaRPr lang="en-GB" dirty="0">
              <a:solidFill>
                <a:srgbClr val="303030"/>
              </a:solidFill>
            </a:endParaRPr>
          </a:p>
        </p:txBody>
      </p:sp>
      <p:pic>
        <p:nvPicPr>
          <p:cNvPr id="11" name="Picture 10" descr="A pie chart with numbers and a number of servers&#10;&#10;AI-generated content may be incorrect.">
            <a:extLst>
              <a:ext uri="{FF2B5EF4-FFF2-40B4-BE49-F238E27FC236}">
                <a16:creationId xmlns:a16="http://schemas.microsoft.com/office/drawing/2014/main" id="{45032DF1-8875-D773-3747-2622B4416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492" y="906464"/>
            <a:ext cx="5154768" cy="4420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3667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5BA09-2315-6E94-9E13-5DE9D7074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1523ED-51F0-9315-3E55-CDC8F7D3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2100" dirty="0"/>
              <a:t>Reason</a:t>
            </a:r>
          </a:p>
          <a:p>
            <a:pPr lvl="2"/>
            <a:r>
              <a:rPr lang="en-US" sz="2000" dirty="0"/>
              <a:t>Backups</a:t>
            </a:r>
          </a:p>
          <a:p>
            <a:pPr lvl="2"/>
            <a:r>
              <a:rPr lang="en-US" sz="2000" dirty="0"/>
              <a:t>High Availability</a:t>
            </a:r>
          </a:p>
          <a:p>
            <a:pPr lvl="2"/>
            <a:r>
              <a:rPr lang="en-US" sz="2000" dirty="0"/>
              <a:t>Experts</a:t>
            </a:r>
          </a:p>
          <a:p>
            <a:pPr lvl="2"/>
            <a:r>
              <a:rPr lang="en-US" sz="2000" dirty="0"/>
              <a:t>License Consolidation</a:t>
            </a:r>
          </a:p>
          <a:p>
            <a:pPr lvl="1"/>
            <a:r>
              <a:rPr lang="en-US" sz="2100" dirty="0"/>
              <a:t>Procedure</a:t>
            </a:r>
          </a:p>
          <a:p>
            <a:pPr lvl="2"/>
            <a:r>
              <a:rPr lang="en-US" sz="2000" dirty="0"/>
              <a:t>Justification</a:t>
            </a:r>
          </a:p>
          <a:p>
            <a:pPr lvl="2"/>
            <a:r>
              <a:rPr lang="en-US" sz="2000" dirty="0"/>
              <a:t>On-board Database on a Cluster</a:t>
            </a:r>
          </a:p>
          <a:p>
            <a:pPr lvl="2"/>
            <a:r>
              <a:rPr lang="en-US" sz="2000" dirty="0"/>
              <a:t>Create an environment (Connection string, DB size/Stability, Complexity of Application)</a:t>
            </a:r>
          </a:p>
          <a:p>
            <a:pPr lvl="2"/>
            <a:r>
              <a:rPr lang="en-US" sz="2000" dirty="0"/>
              <a:t>Do or help in the migration</a:t>
            </a:r>
          </a:p>
          <a:p>
            <a:pPr lvl="1"/>
            <a:r>
              <a:rPr lang="en-US" sz="2100" dirty="0"/>
              <a:t>Last year we on-boarded more than 30 DBs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1194B1-A668-4059-192C-AC8C0B993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Onboarding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EBBAD-E965-0D36-9C36-6C8B471F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8A0C2-E044-F8EF-3A05-C3D4634A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B5E1D-C57F-4655-4961-DAC3751E7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94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3A6B9-46CA-BB39-93AF-E525CB5F1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129178-E326-87C5-C06B-66A54C377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Hardware procurement process</a:t>
            </a:r>
          </a:p>
          <a:p>
            <a:r>
              <a:rPr lang="en-US" dirty="0"/>
              <a:t>Configure New Machines</a:t>
            </a:r>
          </a:p>
          <a:p>
            <a:r>
              <a:rPr lang="en-US" dirty="0"/>
              <a:t>Install MSSQL</a:t>
            </a:r>
          </a:p>
          <a:p>
            <a:r>
              <a:rPr lang="en-US" dirty="0"/>
              <a:t>Best Practices</a:t>
            </a:r>
          </a:p>
          <a:p>
            <a:pPr lvl="1"/>
            <a:r>
              <a:rPr lang="en-US" b="0" dirty="0"/>
              <a:t>RAM</a:t>
            </a:r>
          </a:p>
          <a:p>
            <a:pPr lvl="1"/>
            <a:r>
              <a:rPr lang="en-US" b="0" dirty="0" err="1"/>
              <a:t>tempdb</a:t>
            </a:r>
            <a:r>
              <a:rPr lang="en-US" b="0" dirty="0"/>
              <a:t> division, size and auto growth</a:t>
            </a:r>
          </a:p>
          <a:p>
            <a:pPr lvl="1"/>
            <a:r>
              <a:rPr lang="en-GB" b="0" i="0" dirty="0">
                <a:effectLst/>
                <a:latin typeface="Roboto" panose="02000000000000000000" pitchFamily="2" charset="0"/>
              </a:rPr>
              <a:t>Max degree of parallelism</a:t>
            </a:r>
            <a:endParaRPr lang="en-US" dirty="0"/>
          </a:p>
          <a:p>
            <a:r>
              <a:rPr lang="en-US" dirty="0"/>
              <a:t>Test Servers and Backups</a:t>
            </a:r>
          </a:p>
          <a:p>
            <a:r>
              <a:rPr lang="en-US" dirty="0"/>
              <a:t>Updates</a:t>
            </a:r>
          </a:p>
          <a:p>
            <a:r>
              <a:rPr lang="en-US" dirty="0"/>
              <a:t>Security Patches</a:t>
            </a:r>
          </a:p>
          <a:p>
            <a:endParaRPr lang="en-US" dirty="0"/>
          </a:p>
          <a:p>
            <a:r>
              <a:rPr lang="en-US" dirty="0"/>
              <a:t>Migrate Databases from previous servers</a:t>
            </a:r>
          </a:p>
          <a:p>
            <a:pPr lvl="1"/>
            <a:r>
              <a:rPr lang="en-US" dirty="0"/>
              <a:t>Database, User, Access, Special configurations, ALIAS change, adding to AG, BCDR</a:t>
            </a:r>
          </a:p>
          <a:p>
            <a:r>
              <a:rPr lang="en-US" dirty="0"/>
              <a:t>Decommission Old Servers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1BED0D-0A3E-CBF6-1FBA-37E609800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 MSSQL 2016 to 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D8EBB-81E5-B01F-3617-F95F01777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5C088-3194-6E11-0916-02060DE45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27DCD-8013-95D5-A857-3B95D3A3E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148" name="Picture 4" descr="Microsoft SQL Server 2022 Updates">
            <a:extLst>
              <a:ext uri="{FF2B5EF4-FFF2-40B4-BE49-F238E27FC236}">
                <a16:creationId xmlns:a16="http://schemas.microsoft.com/office/drawing/2014/main" id="{1A3CF099-4FD8-392E-5322-7BB8056A8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224" y="2534641"/>
            <a:ext cx="2070652" cy="20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75040F8F-3DBE-A406-B9A1-3AE8A84D1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990" y="1836377"/>
            <a:ext cx="3533361" cy="38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531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DE266-4AB9-E71B-FE94-74A7F5426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B3D408-E267-656F-34C3-4C2A61AE7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>
            <a:normAutofit/>
          </a:bodyPr>
          <a:lstStyle/>
          <a:p>
            <a:r>
              <a:rPr lang="en-US" dirty="0"/>
              <a:t>Geographic redundancy (Prévessin Data Centre)</a:t>
            </a:r>
          </a:p>
          <a:p>
            <a:r>
              <a:rPr lang="en-US" dirty="0"/>
              <a:t>Warm backup site</a:t>
            </a:r>
          </a:p>
          <a:p>
            <a:r>
              <a:rPr lang="en-US" dirty="0"/>
              <a:t>Restore backups (Every week)</a:t>
            </a:r>
          </a:p>
          <a:p>
            <a:pPr lvl="1"/>
            <a:r>
              <a:rPr lang="en-US" dirty="0"/>
              <a:t>Schedule task</a:t>
            </a:r>
          </a:p>
          <a:p>
            <a:pPr lvl="1"/>
            <a:r>
              <a:rPr lang="en-US" dirty="0"/>
              <a:t>Microsoft Integrity check</a:t>
            </a:r>
          </a:p>
          <a:p>
            <a:pPr lvl="1"/>
            <a:r>
              <a:rPr lang="en-US" dirty="0"/>
              <a:t>Notifications in the case of error restoring (ICINGA)</a:t>
            </a:r>
          </a:p>
          <a:p>
            <a:r>
              <a:rPr lang="en-US" dirty="0"/>
              <a:t>BCDR Test</a:t>
            </a:r>
          </a:p>
          <a:p>
            <a:pPr lvl="1"/>
            <a:r>
              <a:rPr lang="en-US" dirty="0"/>
              <a:t>Detailed procedure</a:t>
            </a:r>
          </a:p>
          <a:p>
            <a:pPr lvl="1"/>
            <a:r>
              <a:rPr lang="en-US" dirty="0"/>
              <a:t>Timed</a:t>
            </a:r>
          </a:p>
          <a:p>
            <a:pPr lvl="1"/>
            <a:r>
              <a:rPr lang="en-US" dirty="0"/>
              <a:t>Dependencies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DF02DC-2228-D5A5-C1DC-6211A5AC7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BCDR (Business Continuity, Disaster Recovery)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D025C-4E63-3F93-7EFC-CFCF804AC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20362-4402-177A-46C3-82A106721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4BCF6-76C8-694D-AD21-08B28CEB5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340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96CEC-BD32-66D2-04DA-EEB12E5A1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8B0DF3-A9DD-9566-2E96-C25A7313F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Team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4ABEAC-735B-9607-1FF4-22A242BD54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0783644" cy="4608512"/>
          </a:xfrm>
        </p:spPr>
        <p:txBody>
          <a:bodyPr>
            <a:normAutofit/>
          </a:bodyPr>
          <a:lstStyle/>
          <a:p>
            <a:r>
              <a:rPr lang="en-US" sz="1900" dirty="0"/>
              <a:t>IT</a:t>
            </a:r>
          </a:p>
          <a:p>
            <a:r>
              <a:rPr lang="en-US" sz="1900" dirty="0"/>
              <a:t>CD – Computer Devices</a:t>
            </a:r>
          </a:p>
          <a:p>
            <a:r>
              <a:rPr lang="en-US" sz="1900" dirty="0"/>
              <a:t>DPP – Device Provisioning and Productivity</a:t>
            </a:r>
          </a:p>
          <a:p>
            <a:endParaRPr lang="en-US" sz="1900" dirty="0"/>
          </a:p>
          <a:p>
            <a:r>
              <a:rPr lang="en-US" sz="1900" dirty="0"/>
              <a:t>Windows Servers/Infrastructure</a:t>
            </a:r>
          </a:p>
          <a:p>
            <a:r>
              <a:rPr lang="en-US" sz="1900" dirty="0"/>
              <a:t>	Active Directory</a:t>
            </a:r>
          </a:p>
          <a:p>
            <a:r>
              <a:rPr lang="en-US" sz="1900" dirty="0"/>
              <a:t>	Terminal Services</a:t>
            </a:r>
          </a:p>
          <a:p>
            <a:r>
              <a:rPr lang="en-US" sz="1900" dirty="0"/>
              <a:t>	…</a:t>
            </a:r>
          </a:p>
          <a:p>
            <a:r>
              <a:rPr lang="en-US" sz="1900" dirty="0"/>
              <a:t>	Microsoft SQL Server (MSSQL)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688A6-84AC-C834-5BA8-CEA2A9B2AF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37FB6-5B26-652A-4D5A-90E0E7D0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672C1-FD0F-077F-7D60-1823E7C9A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37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8B506-3E2A-55FF-638B-3DF8A5C7B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4CCA09-B5BD-1289-6F57-0B6E5D968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CERN Machines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A514D7-F172-ECCF-7824-2A04D8E14C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533468" cy="4608512"/>
          </a:xfrm>
        </p:spPr>
        <p:txBody>
          <a:bodyPr>
            <a:normAutofit/>
          </a:bodyPr>
          <a:lstStyle/>
          <a:p>
            <a:r>
              <a:rPr lang="en-US" sz="1800" b="0" dirty="0"/>
              <a:t>Over 10000 Windows Devices</a:t>
            </a:r>
          </a:p>
          <a:p>
            <a:r>
              <a:rPr lang="en-US" sz="1800" b="0" dirty="0"/>
              <a:t>Over 1500 Windows Servers</a:t>
            </a:r>
          </a:p>
          <a:p>
            <a:r>
              <a:rPr lang="en-US" sz="1800" b="0" dirty="0"/>
              <a:t>Different Extensive range of applications and use cases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Several Relational Database Management Systems (RDBMS)</a:t>
            </a:r>
          </a:p>
          <a:p>
            <a:pPr lvl="1"/>
            <a:r>
              <a:rPr lang="en-US" dirty="0"/>
              <a:t>ORACLE</a:t>
            </a:r>
          </a:p>
          <a:p>
            <a:pPr lvl="1"/>
            <a:r>
              <a:rPr lang="en-US" dirty="0"/>
              <a:t>MySQL</a:t>
            </a:r>
          </a:p>
          <a:p>
            <a:pPr lvl="1"/>
            <a:r>
              <a:rPr lang="en-GB" dirty="0"/>
              <a:t>PostgreSQL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MSSQL</a:t>
            </a:r>
          </a:p>
          <a:p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FDE97-55E9-F4BC-1CD8-D36CD332FE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F5725-9FCF-AAC9-03DA-92A1E079B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2A757-3A23-7895-CC36-D640EFA62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8B75F2-7BC2-BFF3-DD37-2CFE4D931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382" y="513315"/>
            <a:ext cx="6666170" cy="57995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8001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DD27AD2-07F0-7EF1-0476-8A5DA2F5E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EE1FC9-C924-A91E-CA70-58FFA39F1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>
            <a:normAutofit/>
          </a:bodyPr>
          <a:lstStyle/>
          <a:p>
            <a:r>
              <a:rPr lang="en-US" dirty="0"/>
              <a:t>Enterprise</a:t>
            </a:r>
          </a:p>
          <a:p>
            <a:pPr lvl="1"/>
            <a:r>
              <a:rPr lang="en-US" dirty="0"/>
              <a:t>Unlimited Cores, RAM, high scalability</a:t>
            </a:r>
          </a:p>
          <a:p>
            <a:pPr lvl="1"/>
            <a:r>
              <a:rPr lang="en-US" dirty="0"/>
              <a:t>Always On Availability Groups</a:t>
            </a:r>
          </a:p>
          <a:p>
            <a:r>
              <a:rPr lang="en-US" dirty="0"/>
              <a:t>Standard</a:t>
            </a:r>
          </a:p>
          <a:p>
            <a:r>
              <a:rPr lang="en-US" dirty="0"/>
              <a:t>Developer*</a:t>
            </a:r>
          </a:p>
          <a:p>
            <a:r>
              <a:rPr lang="en-US" dirty="0"/>
              <a:t>Express edition*</a:t>
            </a:r>
          </a:p>
          <a:p>
            <a:pPr marL="0" indent="0">
              <a:buNone/>
            </a:pPr>
            <a:r>
              <a:rPr lang="en-US" b="0" dirty="0"/>
              <a:t>*free editions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DCDE63-E608-AD34-B1F1-00D4CE702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MSSQL Editions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59D7B-1D9A-7A10-378B-8D18F0ED3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64B38-C549-063E-C890-F60C5494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4855F-40DA-D13D-228F-6567D4F0D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680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56F8B-7ACC-39C5-3E60-E9595D708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FC7348-7C29-6629-7644-C4F70F9E2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Historical</a:t>
            </a:r>
          </a:p>
          <a:p>
            <a:r>
              <a:rPr lang="en-US" dirty="0"/>
              <a:t>Performance</a:t>
            </a:r>
          </a:p>
          <a:p>
            <a:r>
              <a:rPr lang="en-US" dirty="0"/>
              <a:t>Scalability</a:t>
            </a:r>
          </a:p>
          <a:p>
            <a:r>
              <a:rPr lang="en-US" dirty="0"/>
              <a:t>Seamless Integration with MS Tools</a:t>
            </a:r>
          </a:p>
          <a:p>
            <a:r>
              <a:rPr lang="en-US" dirty="0"/>
              <a:t>Active Directory Integration</a:t>
            </a:r>
          </a:p>
          <a:p>
            <a:r>
              <a:rPr lang="en-GB" dirty="0"/>
              <a:t>Enterprise-Level Support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B9BC48-F410-C9DD-938D-97073CDB1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 for using MSSQL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AA676-F4F3-324C-F89A-B91890A9B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E2A3B-EA3A-AB93-3F07-65E5BFE8B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16FB6-AD4F-4E06-5924-7F8A5A15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82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7BB42D-EEB8-F05A-7CC4-9E490FFAF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E796EA-3530-0EE1-67AA-9EC9AD01B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 for using MSSQL II – Hard Dependencies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857B9-69A4-D86D-2AC8-12ECC2FB1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C7258-9809-6D1D-2C20-C4683F79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FCA58-1C6D-2931-4FF8-CE26C2BE8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548F761-8105-AFAE-E839-449A66869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368" y="4035592"/>
            <a:ext cx="3090940" cy="21764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1F6E00-DDD3-FF45-2023-D997AC5C3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13" y="1178936"/>
            <a:ext cx="4809956" cy="26029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953170-4AAF-1DA1-D37E-24126C0F9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13" y="3770907"/>
            <a:ext cx="4809956" cy="25649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FC97A2-3E47-EECB-19E1-E550D8613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7836" y="1388131"/>
            <a:ext cx="4467410" cy="2382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Infor - Wikipedia">
            <a:extLst>
              <a:ext uri="{FF2B5EF4-FFF2-40B4-BE49-F238E27FC236}">
                <a16:creationId xmlns:a16="http://schemas.microsoft.com/office/drawing/2014/main" id="{5EA448BB-0E8F-AC22-7BC6-79C848944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12" y="4097581"/>
            <a:ext cx="1911626" cy="191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977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33A6C-3142-1B59-7666-8B8A149A8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FF9187-35F1-13DB-D225-02802957B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Infrastructure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01FDA3-0F9C-FC66-F64E-385F1ABA7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424961" cy="4602117"/>
          </a:xfrm>
        </p:spPr>
        <p:txBody>
          <a:bodyPr>
            <a:normAutofit/>
          </a:bodyPr>
          <a:lstStyle/>
          <a:p>
            <a:r>
              <a:rPr lang="en-US" dirty="0"/>
              <a:t>Clusters and single nodes</a:t>
            </a:r>
          </a:p>
          <a:p>
            <a:r>
              <a:rPr lang="en-US" dirty="0"/>
              <a:t>Databases in the same instance (alias)</a:t>
            </a:r>
          </a:p>
          <a:p>
            <a:r>
              <a:rPr lang="en-US" dirty="0"/>
              <a:t>Backups with IBM Tivoli Storage Manager (TSM)</a:t>
            </a:r>
          </a:p>
          <a:p>
            <a:pPr lvl="1"/>
            <a:r>
              <a:rPr lang="en-US" sz="2100" dirty="0"/>
              <a:t>Integrity test on all our backups</a:t>
            </a:r>
          </a:p>
          <a:p>
            <a:pPr lvl="2"/>
            <a:r>
              <a:rPr lang="en-US" sz="2100" dirty="0"/>
              <a:t>Verify backup when finished</a:t>
            </a:r>
          </a:p>
          <a:p>
            <a:pPr lvl="2"/>
            <a:r>
              <a:rPr lang="en-US" sz="2100" dirty="0"/>
              <a:t>Perform checksum before writing to media</a:t>
            </a:r>
          </a:p>
          <a:p>
            <a:pPr lvl="1"/>
            <a:r>
              <a:rPr lang="en-US" sz="2100" b="1" dirty="0"/>
              <a:t>High Availability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87CA9-7030-ECC6-7FBB-97A738A1DA5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9DA8F-5E82-CA5D-A8C7-B584B774A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Ricardo Martins Gonçalves</a:t>
            </a:r>
            <a:r>
              <a:rPr lang="en-US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A3AEB-AEDA-617E-C8CA-4B8909319C6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5122" name="Picture 2" descr="An Overview of IBM Tivoli Storage Manager – TSM Products">
            <a:extLst>
              <a:ext uri="{FF2B5EF4-FFF2-40B4-BE49-F238E27FC236}">
                <a16:creationId xmlns:a16="http://schemas.microsoft.com/office/drawing/2014/main" id="{20BAAB3F-246A-6396-8730-817B48141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619" y="3493476"/>
            <a:ext cx="1898591" cy="106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405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E437E-5954-D17C-DFBB-2D78D241D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061645-FECF-2463-1412-E40B76E68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Replication (Tables, Views, SP,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No automatic failover</a:t>
            </a:r>
          </a:p>
          <a:p>
            <a:r>
              <a:rPr lang="en-US" dirty="0"/>
              <a:t>Log Shipping </a:t>
            </a:r>
          </a:p>
          <a:p>
            <a:pPr lvl="1"/>
            <a:r>
              <a:rPr lang="en-US" dirty="0"/>
              <a:t>Copy and uses transaction logs to update other DBs at scheduled intervals</a:t>
            </a:r>
          </a:p>
          <a:p>
            <a:pPr lvl="1"/>
            <a:r>
              <a:rPr lang="en-US" dirty="0"/>
              <a:t>Overhead</a:t>
            </a:r>
          </a:p>
          <a:p>
            <a:r>
              <a:rPr lang="en-US" dirty="0"/>
              <a:t>Mirroring (Deprecated) (Copy of the DB and warm standby)</a:t>
            </a:r>
          </a:p>
          <a:p>
            <a:pPr lvl="1"/>
            <a:r>
              <a:rPr lang="en-US" dirty="0"/>
              <a:t>No possibility of reading the secondary replica</a:t>
            </a:r>
          </a:p>
          <a:p>
            <a:r>
              <a:rPr lang="en-US" dirty="0"/>
              <a:t>Always-on Failover Clustering</a:t>
            </a:r>
          </a:p>
          <a:p>
            <a:pPr lvl="1"/>
            <a:r>
              <a:rPr lang="en-US" dirty="0"/>
              <a:t>Entire Server Instance</a:t>
            </a:r>
          </a:p>
          <a:p>
            <a:pPr lvl="1"/>
            <a:r>
              <a:rPr lang="en-US" dirty="0"/>
              <a:t>Requires Shared Storage</a:t>
            </a:r>
          </a:p>
          <a:p>
            <a:r>
              <a:rPr lang="en-US" u="sng" dirty="0"/>
              <a:t>Always-on availability groups</a:t>
            </a:r>
          </a:p>
          <a:p>
            <a:pPr lvl="1"/>
            <a:r>
              <a:rPr lang="en-US" dirty="0"/>
              <a:t>Automatic failovers between replicas</a:t>
            </a:r>
          </a:p>
          <a:p>
            <a:pPr lvl="1"/>
            <a:r>
              <a:rPr lang="en-US" dirty="0"/>
              <a:t>Possibility of reading the secondary replica</a:t>
            </a:r>
          </a:p>
          <a:p>
            <a:pPr lvl="1"/>
            <a:r>
              <a:rPr lang="en-US" dirty="0"/>
              <a:t>Possibility of adding DB separately</a:t>
            </a:r>
          </a:p>
          <a:p>
            <a:pPr lvl="1"/>
            <a:r>
              <a:rPr lang="en-US" dirty="0"/>
              <a:t>Each machine has its own storage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D7B1B2-69C9-922E-FBD8-ECD5DFC64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Availability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B1C62-FCAC-EB42-6FEC-D0F24E2A8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30704-2A67-B7B8-6176-664866071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637C6-1564-EE13-7E2A-9A133E98B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422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446A8-E096-FA26-F27A-921C03B52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478298-44BF-4A71-2958-F2601A7CF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>
            <a:normAutofit/>
          </a:bodyPr>
          <a:lstStyle/>
          <a:p>
            <a:r>
              <a:rPr lang="en-US" dirty="0"/>
              <a:t>Install, Update and Config</a:t>
            </a:r>
          </a:p>
          <a:p>
            <a:pPr lvl="1"/>
            <a:r>
              <a:rPr lang="en-US" dirty="0"/>
              <a:t>Puppet</a:t>
            </a:r>
          </a:p>
          <a:p>
            <a:pPr lvl="1"/>
            <a:r>
              <a:rPr lang="en-US" dirty="0"/>
              <a:t>Active Directory (GPOs)</a:t>
            </a:r>
          </a:p>
          <a:p>
            <a:pPr lvl="1"/>
            <a:r>
              <a:rPr lang="en-US" dirty="0"/>
              <a:t>CMF</a:t>
            </a:r>
          </a:p>
          <a:p>
            <a:r>
              <a:rPr lang="en-US" dirty="0"/>
              <a:t>Monitoring</a:t>
            </a:r>
          </a:p>
          <a:p>
            <a:pPr lvl="1"/>
            <a:r>
              <a:rPr lang="en-US" dirty="0" err="1"/>
              <a:t>Icinga</a:t>
            </a:r>
            <a:endParaRPr lang="en-US" dirty="0"/>
          </a:p>
          <a:p>
            <a:pPr lvl="2"/>
            <a:r>
              <a:rPr lang="en-US" dirty="0"/>
              <a:t>Alarms: CPU load, Disk Space, RAM, Last Boot, Updates, SSL Certificates,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 err="1"/>
              <a:t>Telegraf</a:t>
            </a:r>
            <a:r>
              <a:rPr lang="en-US" dirty="0"/>
              <a:t>, </a:t>
            </a:r>
            <a:r>
              <a:rPr lang="en-US" dirty="0" err="1"/>
              <a:t>InfluxDB</a:t>
            </a:r>
            <a:r>
              <a:rPr lang="en-US" dirty="0"/>
              <a:t> and Grafana</a:t>
            </a:r>
          </a:p>
          <a:p>
            <a:pPr lvl="1"/>
            <a:r>
              <a:rPr lang="en-US" dirty="0" err="1"/>
              <a:t>NxLog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87A0A0-2B6A-EE1C-E259-803CB0997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MSSQL Servers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70DFE-EE5C-A9F8-F035-754EE519D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err="1"/>
              <a:t>HEPiX</a:t>
            </a:r>
            <a:r>
              <a:rPr lang="en-US" dirty="0"/>
              <a:t> |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7DD7C-2D82-A1B0-7B3C-8BF4967B6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Ricardo Martins Gonçalves</a:t>
            </a:r>
            <a:r>
              <a:rPr lang="en-US" dirty="0"/>
              <a:t>  | Managing Microsoft SQL Infrastructure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8EEDA-9CF1-12AA-0A24-27C39ECC8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320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16407</TotalTime>
  <Words>698</Words>
  <Application>Microsoft Office PowerPoint</Application>
  <PresentationFormat>Widescreen</PresentationFormat>
  <Paragraphs>170</Paragraphs>
  <Slides>16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Roboto</vt:lpstr>
      <vt:lpstr>Office Theme</vt:lpstr>
      <vt:lpstr>Managing Microsoft SQL Infrastructure at CERN</vt:lpstr>
      <vt:lpstr>Team</vt:lpstr>
      <vt:lpstr>CERN Machines</vt:lpstr>
      <vt:lpstr>MSSQL Editions</vt:lpstr>
      <vt:lpstr>Reason for using MSSQL</vt:lpstr>
      <vt:lpstr>Reason for using MSSQL II – Hard Dependencies</vt:lpstr>
      <vt:lpstr>Infrastructure</vt:lpstr>
      <vt:lpstr>High Availability</vt:lpstr>
      <vt:lpstr>Managing MSSQL Servers</vt:lpstr>
      <vt:lpstr>ICINGA</vt:lpstr>
      <vt:lpstr>Grafana</vt:lpstr>
      <vt:lpstr>Tracking licenses</vt:lpstr>
      <vt:lpstr>Onboarding</vt:lpstr>
      <vt:lpstr>Migration MSSQL 2016 to 2022</vt:lpstr>
      <vt:lpstr>BCDR (Business Continuity, Disaster Recovery)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Ricardo Martins Goncalves</dc:creator>
  <cp:lastModifiedBy>Ricardo Martins Goncalves</cp:lastModifiedBy>
  <cp:revision>27</cp:revision>
  <dcterms:created xsi:type="dcterms:W3CDTF">2025-03-17T08:23:03Z</dcterms:created>
  <dcterms:modified xsi:type="dcterms:W3CDTF">2025-04-04T08:19:01Z</dcterms:modified>
</cp:coreProperties>
</file>