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1" r:id="rId2"/>
    <p:sldId id="296" r:id="rId3"/>
    <p:sldId id="302" r:id="rId4"/>
    <p:sldId id="301" r:id="rId5"/>
    <p:sldId id="303" r:id="rId6"/>
    <p:sldId id="297" r:id="rId7"/>
    <p:sldId id="298" r:id="rId8"/>
    <p:sldId id="299" r:id="rId9"/>
    <p:sldId id="300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9" orient="horz" pos="3923" userDrawn="1">
          <p15:clr>
            <a:srgbClr val="A4A3A4"/>
          </p15:clr>
        </p15:guide>
        <p15:guide id="11" pos="272" userDrawn="1">
          <p15:clr>
            <a:srgbClr val="A4A3A4"/>
          </p15:clr>
        </p15:guide>
        <p15:guide id="12" pos="7408" userDrawn="1">
          <p15:clr>
            <a:srgbClr val="A4A3A4"/>
          </p15:clr>
        </p15:guide>
        <p15:guide id="14" pos="3961" userDrawn="1">
          <p15:clr>
            <a:srgbClr val="A4A3A4"/>
          </p15:clr>
        </p15:guide>
        <p15:guide id="15" pos="3719" userDrawn="1">
          <p15:clr>
            <a:srgbClr val="A4A3A4"/>
          </p15:clr>
        </p15:guide>
        <p15:guide id="17" orient="horz" pos="2309" userDrawn="1">
          <p15:clr>
            <a:srgbClr val="A4A3A4"/>
          </p15:clr>
        </p15:guide>
        <p15:guide id="18" orient="horz" pos="691" userDrawn="1">
          <p15:clr>
            <a:srgbClr val="A4A3A4"/>
          </p15:clr>
        </p15:guide>
        <p15:guide id="19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guel Gila" initials="MG" lastIdx="5" clrIdx="0">
    <p:extLst>
      <p:ext uri="{19B8F6BF-5375-455C-9EA6-DF929625EA0E}">
        <p15:presenceInfo xmlns:p15="http://schemas.microsoft.com/office/powerpoint/2012/main" userId="c9811862-bf09-4028-a34c-b75294d0a76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F5F5"/>
    <a:srgbClr val="A60B16"/>
    <a:srgbClr val="E2001A"/>
    <a:srgbClr val="7B7B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3296810-A885-4BE3-A3E7-6D5BEEA58F35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916" autoAdjust="0"/>
    <p:restoredTop sz="71233" autoAdjust="0"/>
  </p:normalViewPr>
  <p:slideViewPr>
    <p:cSldViewPr showGuides="1">
      <p:cViewPr varScale="1">
        <p:scale>
          <a:sx n="88" d="100"/>
          <a:sy n="88" d="100"/>
        </p:scale>
        <p:origin x="1408" y="192"/>
      </p:cViewPr>
      <p:guideLst>
        <p:guide orient="horz" pos="3923"/>
        <p:guide pos="272"/>
        <p:guide pos="7408"/>
        <p:guide pos="3961"/>
        <p:guide pos="3719"/>
        <p:guide orient="horz" pos="2309"/>
        <p:guide orient="horz" pos="691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11" d="100"/>
        <a:sy n="11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438C09-52C8-E244-A6D3-4B20B6F647FD}" type="datetimeFigureOut">
              <a:rPr lang="en-US" smtClean="0"/>
              <a:t>3/28/25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910208-73B9-084D-BAEA-2C1EDCC0FE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4136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C0BB2D-473E-4001-AEF2-40B6F6C8E08C}" type="datetimeFigureOut">
              <a:rPr lang="de-CH" smtClean="0"/>
              <a:t>28.03.25</a:t>
            </a:fld>
            <a:endParaRPr lang="de-CH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E15CF0-5FCF-41C9-B381-1D3C8AC05A9A}" type="slidenum">
              <a:rPr lang="de-CH" smtClean="0"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222046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585173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3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626760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6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6696612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E15CF0-5FCF-41C9-B381-1D3C8AC05A9A}" type="slidenum">
              <a:rPr lang="de-CH" smtClean="0"/>
              <a:t>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675341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CopertinaAR20113stesa.pdf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5018" b="4165"/>
          <a:stretch/>
        </p:blipFill>
        <p:spPr>
          <a:xfrm>
            <a:off x="0" y="1236663"/>
            <a:ext cx="12192000" cy="219233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800" y="3429000"/>
            <a:ext cx="11328400" cy="1079500"/>
          </a:xfrm>
        </p:spPr>
        <p:txBody>
          <a:bodyPr lIns="0" tIns="0" rIns="0" bIns="0" anchor="b" anchorCtr="0">
            <a:noAutofit/>
          </a:bodyPr>
          <a:lstStyle>
            <a:lvl1pPr algn="l">
              <a:lnSpc>
                <a:spcPct val="100000"/>
              </a:lnSpc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1800" y="4508500"/>
            <a:ext cx="11328400" cy="2160588"/>
          </a:xfrm>
        </p:spPr>
        <p:txBody>
          <a:bodyPr lIns="0" tIns="180000" rIns="0" bIns="0" anchor="t" anchorCtr="0">
            <a:normAutofit/>
          </a:bodyPr>
          <a:lstStyle>
            <a:lvl1pPr marL="0" indent="0" algn="l">
              <a:spcBef>
                <a:spcPts val="0"/>
              </a:spcBef>
              <a:spcAft>
                <a:spcPts val="300"/>
              </a:spcAft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cxnSp>
        <p:nvCxnSpPr>
          <p:cNvPr id="22" name="Gerade Verbindung 10"/>
          <p:cNvCxnSpPr/>
          <p:nvPr userDrawn="1"/>
        </p:nvCxnSpPr>
        <p:spPr>
          <a:xfrm>
            <a:off x="0" y="3429000"/>
            <a:ext cx="12192000" cy="0"/>
          </a:xfrm>
          <a:prstGeom prst="line">
            <a:avLst/>
          </a:prstGeom>
          <a:ln w="28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7" descr="CSCS_RGB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153" y="319926"/>
            <a:ext cx="2521228" cy="70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9" descr="eth_logo_kurz_pos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222" y="462174"/>
            <a:ext cx="948151" cy="154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572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63" b="20363"/>
          <a:stretch/>
        </p:blipFill>
        <p:spPr bwMode="auto">
          <a:xfrm>
            <a:off x="0" y="1236663"/>
            <a:ext cx="12192000" cy="219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800" y="3429000"/>
            <a:ext cx="11328400" cy="1079500"/>
          </a:xfrm>
        </p:spPr>
        <p:txBody>
          <a:bodyPr lIns="0" tIns="0" rIns="0" bIns="0" anchor="b" anchorCtr="0">
            <a:noAutofit/>
          </a:bodyPr>
          <a:lstStyle>
            <a:lvl1pPr algn="l">
              <a:lnSpc>
                <a:spcPct val="100000"/>
              </a:lnSpc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1800" y="4508500"/>
            <a:ext cx="11328400" cy="2160588"/>
          </a:xfrm>
        </p:spPr>
        <p:txBody>
          <a:bodyPr lIns="0" tIns="180000" rIns="0" bIns="0" anchor="t" anchorCtr="0">
            <a:normAutofit/>
          </a:bodyPr>
          <a:lstStyle>
            <a:lvl1pPr marL="0" indent="0" algn="l">
              <a:spcBef>
                <a:spcPts val="0"/>
              </a:spcBef>
              <a:spcAft>
                <a:spcPts val="300"/>
              </a:spcAft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cxnSp>
        <p:nvCxnSpPr>
          <p:cNvPr id="22" name="Gerade Verbindung 10"/>
          <p:cNvCxnSpPr/>
          <p:nvPr userDrawn="1"/>
        </p:nvCxnSpPr>
        <p:spPr>
          <a:xfrm>
            <a:off x="0" y="3429000"/>
            <a:ext cx="12192000" cy="0"/>
          </a:xfrm>
          <a:prstGeom prst="line">
            <a:avLst/>
          </a:prstGeom>
          <a:ln w="28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CSCS_RGB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153" y="319926"/>
            <a:ext cx="2521228" cy="70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9" descr="eth_logo_kurz_pos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222" y="462174"/>
            <a:ext cx="948151" cy="154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7529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11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44" b="17065"/>
          <a:stretch/>
        </p:blipFill>
        <p:spPr>
          <a:xfrm>
            <a:off x="0" y="1236663"/>
            <a:ext cx="12192000" cy="219233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800" y="3429000"/>
            <a:ext cx="11328400" cy="1079500"/>
          </a:xfrm>
        </p:spPr>
        <p:txBody>
          <a:bodyPr lIns="0" tIns="0" rIns="0" bIns="0" anchor="b" anchorCtr="0">
            <a:noAutofit/>
          </a:bodyPr>
          <a:lstStyle>
            <a:lvl1pPr algn="l">
              <a:lnSpc>
                <a:spcPct val="100000"/>
              </a:lnSpc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31800" y="4508500"/>
            <a:ext cx="11328400" cy="2160588"/>
          </a:xfrm>
        </p:spPr>
        <p:txBody>
          <a:bodyPr lIns="0" tIns="180000" rIns="0" bIns="0" anchor="t" anchorCtr="0">
            <a:normAutofit/>
          </a:bodyPr>
          <a:lstStyle>
            <a:lvl1pPr marL="0" indent="0" algn="l">
              <a:spcBef>
                <a:spcPts val="0"/>
              </a:spcBef>
              <a:spcAft>
                <a:spcPts val="300"/>
              </a:spcAft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cxnSp>
        <p:nvCxnSpPr>
          <p:cNvPr id="22" name="Gerade Verbindung 10"/>
          <p:cNvCxnSpPr/>
          <p:nvPr userDrawn="1"/>
        </p:nvCxnSpPr>
        <p:spPr>
          <a:xfrm>
            <a:off x="0" y="3429000"/>
            <a:ext cx="12192000" cy="0"/>
          </a:xfrm>
          <a:prstGeom prst="line">
            <a:avLst/>
          </a:prstGeom>
          <a:ln w="28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7" descr="CSCS_RGB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153" y="319926"/>
            <a:ext cx="2521228" cy="70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9" descr="eth_logo_kurz_pos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222" y="462174"/>
            <a:ext cx="948151" cy="154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7529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31800" y="2349500"/>
            <a:ext cx="11328400" cy="1079500"/>
          </a:xfrm>
        </p:spPr>
        <p:txBody>
          <a:bodyPr lIns="0" tIns="0" rIns="0" bIns="72000" anchor="b" anchorCtr="0">
            <a:noAutofit/>
          </a:bodyPr>
          <a:lstStyle>
            <a:lvl1pPr algn="l">
              <a:lnSpc>
                <a:spcPct val="100000"/>
              </a:lnSpc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cxnSp>
        <p:nvCxnSpPr>
          <p:cNvPr id="22" name="Gerade Verbindung 10"/>
          <p:cNvCxnSpPr/>
          <p:nvPr userDrawn="1"/>
        </p:nvCxnSpPr>
        <p:spPr>
          <a:xfrm>
            <a:off x="0" y="3429000"/>
            <a:ext cx="12192000" cy="0"/>
          </a:xfrm>
          <a:prstGeom prst="line">
            <a:avLst/>
          </a:prstGeom>
          <a:ln w="28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7" descr="CSCS_RGB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153" y="319926"/>
            <a:ext cx="2521228" cy="70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9" descr="eth_logo_kurz_pos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222" y="462174"/>
            <a:ext cx="948151" cy="154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68096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1800" y="46039"/>
            <a:ext cx="11328400" cy="862012"/>
          </a:xfrm>
        </p:spPr>
        <p:txBody>
          <a:bodyPr wrap="none" tIns="0" anchor="b" anchorCtr="0">
            <a:noAutofit/>
          </a:bodyPr>
          <a:lstStyle>
            <a:lvl1pPr>
              <a:defRPr sz="2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31800" y="1087439"/>
            <a:ext cx="11328400" cy="5140325"/>
          </a:xfrm>
        </p:spPr>
        <p:txBody>
          <a:bodyPr tIns="57600"/>
          <a:lstStyle>
            <a:lvl2pPr>
              <a:spcBef>
                <a:spcPts val="0"/>
              </a:spcBef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67541" y="6456392"/>
            <a:ext cx="4116579" cy="144016"/>
          </a:xfrm>
          <a:prstGeom prst="rect">
            <a:avLst/>
          </a:prstGeom>
        </p:spPr>
        <p:txBody>
          <a:bodyPr vert="horz" lIns="0" tIns="0" rIns="72000" bIns="0" rtlCol="0" anchor="ctr"/>
          <a:lstStyle>
            <a:lvl1pPr algn="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noProof="0"/>
              <a:t>Dynamic Deployment of Data Collection and Analysis Stacks</a:t>
            </a:r>
            <a:endParaRPr lang="en-US" noProof="0" dirty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096000" y="6456393"/>
            <a:ext cx="384043" cy="144016"/>
          </a:xfrm>
          <a:prstGeom prst="rect">
            <a:avLst/>
          </a:prstGeom>
        </p:spPr>
        <p:txBody>
          <a:bodyPr vert="horz" lIns="72000" tIns="0" rIns="0" bIns="0" rtlCol="0" anchor="ctr"/>
          <a:lstStyle>
            <a:lvl1pPr algn="l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9C859BB-BF0B-4BDC-BBD4-42B4A100F88B}" type="slidenum">
              <a:rPr lang="de-CH" smtClean="0"/>
              <a:pPr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66792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31800" y="1087438"/>
            <a:ext cx="5471584" cy="5140325"/>
          </a:xfrm>
        </p:spPr>
        <p:txBody>
          <a:bodyPr tIns="72000">
            <a:normAutofit/>
          </a:bodyPr>
          <a:lstStyle>
            <a:lvl1pPr>
              <a:defRPr sz="2000"/>
            </a:lvl1pPr>
            <a:lvl2pPr>
              <a:spcBef>
                <a:spcPts val="0"/>
              </a:spcBef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288617" y="1087438"/>
            <a:ext cx="5471583" cy="5140325"/>
          </a:xfrm>
        </p:spPr>
        <p:txBody>
          <a:bodyPr tIns="72000">
            <a:normAutofit/>
          </a:bodyPr>
          <a:lstStyle>
            <a:lvl1pPr>
              <a:defRPr sz="2000"/>
            </a:lvl1pPr>
            <a:lvl2pPr>
              <a:spcBef>
                <a:spcPts val="0"/>
              </a:spcBef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67541" y="6456392"/>
            <a:ext cx="4116579" cy="144016"/>
          </a:xfrm>
          <a:prstGeom prst="rect">
            <a:avLst/>
          </a:prstGeom>
        </p:spPr>
        <p:txBody>
          <a:bodyPr vert="horz" lIns="0" tIns="0" rIns="72000" bIns="0" rtlCol="0" anchor="ctr"/>
          <a:lstStyle>
            <a:lvl1pPr algn="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noProof="0"/>
              <a:t>Dynamic Deployment of Data Collection and Analysis Stacks</a:t>
            </a:r>
            <a:endParaRPr lang="en-US" noProof="0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096000" y="6456393"/>
            <a:ext cx="384043" cy="144016"/>
          </a:xfrm>
          <a:prstGeom prst="rect">
            <a:avLst/>
          </a:prstGeom>
        </p:spPr>
        <p:txBody>
          <a:bodyPr vert="horz" lIns="72000" tIns="0" rIns="0" bIns="0" rtlCol="0" anchor="ctr"/>
          <a:lstStyle>
            <a:lvl1pPr algn="l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9C859BB-BF0B-4BDC-BBD4-42B4A100F88B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431800" y="46039"/>
            <a:ext cx="11328400" cy="862012"/>
          </a:xfrm>
        </p:spPr>
        <p:txBody>
          <a:bodyPr wrap="none" tIns="0" anchor="b" anchorCtr="0">
            <a:noAutofit/>
          </a:bodyPr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574691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Dynamic Deployment of Data Collection and Analysis Stacks</a:t>
            </a:r>
            <a:endParaRPr lang="en-US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t>‹#›</a:t>
            </a:fld>
            <a:endParaRPr lang="de-CH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31800" y="46039"/>
            <a:ext cx="11328400" cy="862012"/>
          </a:xfrm>
        </p:spPr>
        <p:txBody>
          <a:bodyPr wrap="none" tIns="0" anchor="b" anchorCtr="0">
            <a:noAutofit/>
          </a:bodyPr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74311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Dynamic Deployment of Data Collection and Analysis Stacks</a:t>
            </a:r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1113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1.jpg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156" b="7446"/>
          <a:stretch/>
        </p:blipFill>
        <p:spPr>
          <a:xfrm>
            <a:off x="0" y="1231900"/>
            <a:ext cx="12192000" cy="21971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431800" y="3429000"/>
            <a:ext cx="11328400" cy="1079500"/>
          </a:xfrm>
        </p:spPr>
        <p:txBody>
          <a:bodyPr lIns="0" tIns="0" rIns="0" bIns="0" anchor="b" anchorCtr="0">
            <a:noAutofit/>
          </a:bodyPr>
          <a:lstStyle>
            <a:lvl1pPr algn="l">
              <a:lnSpc>
                <a:spcPct val="100000"/>
              </a:lnSpc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Thank you for your attention.</a:t>
            </a:r>
          </a:p>
        </p:txBody>
      </p:sp>
      <p:cxnSp>
        <p:nvCxnSpPr>
          <p:cNvPr id="22" name="Gerade Verbindung 10"/>
          <p:cNvCxnSpPr/>
          <p:nvPr userDrawn="1"/>
        </p:nvCxnSpPr>
        <p:spPr>
          <a:xfrm>
            <a:off x="0" y="3429000"/>
            <a:ext cx="12192000" cy="0"/>
          </a:xfrm>
          <a:prstGeom prst="line">
            <a:avLst/>
          </a:prstGeom>
          <a:ln w="288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7" descr="CSCS_RGB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153" y="319926"/>
            <a:ext cx="2521228" cy="70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9" descr="eth_logo_kurz_pos.eps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222" y="462174"/>
            <a:ext cx="948151" cy="154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40593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31800" y="46039"/>
            <a:ext cx="11328400" cy="862012"/>
          </a:xfrm>
          <a:prstGeom prst="rect">
            <a:avLst/>
          </a:prstGeom>
        </p:spPr>
        <p:txBody>
          <a:bodyPr vert="horz" lIns="0" tIns="45720" rIns="0" bIns="72000" rtlCol="0" anchor="b" anchorCtr="0">
            <a:normAutofit/>
          </a:bodyPr>
          <a:lstStyle/>
          <a:p>
            <a:r>
              <a:rPr lang="en-US" noProof="0" dirty="0" err="1"/>
              <a:t>Titelmasterformat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31800" y="1087439"/>
            <a:ext cx="11328400" cy="5005859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noProof="0" dirty="0" err="1"/>
              <a:t>Textmasterformat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noProof="0" dirty="0" err="1"/>
              <a:t>Dritte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3"/>
            <a:r>
              <a:rPr lang="en-US" noProof="0" dirty="0" err="1"/>
              <a:t>Vierte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4"/>
            <a:r>
              <a:rPr lang="en-US" noProof="0" dirty="0" err="1"/>
              <a:t>Fünfte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67541" y="6456392"/>
            <a:ext cx="4116579" cy="144016"/>
          </a:xfrm>
          <a:prstGeom prst="rect">
            <a:avLst/>
          </a:prstGeom>
        </p:spPr>
        <p:txBody>
          <a:bodyPr vert="horz" lIns="0" tIns="0" rIns="72000" bIns="0" rtlCol="0" anchor="ctr"/>
          <a:lstStyle>
            <a:lvl1pPr algn="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noProof="0"/>
              <a:t>Dynamic Deployment of Data Collection and Analysis Stacks</a:t>
            </a:r>
            <a:endParaRPr lang="en-US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096000" y="6456393"/>
            <a:ext cx="384043" cy="144016"/>
          </a:xfrm>
          <a:prstGeom prst="rect">
            <a:avLst/>
          </a:prstGeom>
        </p:spPr>
        <p:txBody>
          <a:bodyPr vert="horz" lIns="72000" tIns="0" rIns="0" bIns="0" rtlCol="0" anchor="ctr"/>
          <a:lstStyle>
            <a:lvl1pPr algn="l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9C859BB-BF0B-4BDC-BBD4-42B4A100F88B}" type="slidenum">
              <a:rPr lang="de-CH" smtClean="0"/>
              <a:pPr/>
              <a:t>‹#›</a:t>
            </a:fld>
            <a:endParaRPr lang="de-CH" dirty="0"/>
          </a:p>
        </p:txBody>
      </p:sp>
      <p:cxnSp>
        <p:nvCxnSpPr>
          <p:cNvPr id="8" name="Gerade Verbindung 7"/>
          <p:cNvCxnSpPr/>
          <p:nvPr/>
        </p:nvCxnSpPr>
        <p:spPr>
          <a:xfrm>
            <a:off x="6096000" y="6456392"/>
            <a:ext cx="0" cy="144016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14" descr="eth_logo_kurz_pos.eps"/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48213" y="6458507"/>
            <a:ext cx="815851" cy="13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6" descr="CSCS_2_RGB.eps"/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483" y="6302962"/>
            <a:ext cx="1081257" cy="439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600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71" r:id="rId2"/>
    <p:sldLayoutId id="2147483672" r:id="rId3"/>
    <p:sldLayoutId id="2147483662" r:id="rId4"/>
    <p:sldLayoutId id="2147483670" r:id="rId5"/>
    <p:sldLayoutId id="2147483652" r:id="rId6"/>
    <p:sldLayoutId id="2147483654" r:id="rId7"/>
    <p:sldLayoutId id="2147483655" r:id="rId8"/>
    <p:sldLayoutId id="2147483664" r:id="rId9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600" b="1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spcAft>
          <a:spcPts val="600"/>
        </a:spcAft>
        <a:buClr>
          <a:srgbClr val="A60B16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0"/>
        </a:spcBef>
        <a:buClr>
          <a:srgbClr val="A60B16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A60B16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A60B16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A60B16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icino.ch/en/ticket.html" TargetMode="Externa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cs.ch/events/private-events/event-detail?tx_cscsevents_pi1%5Bcontroller%5D=Event&amp;tx_cscsevents_pi1%5Bevent%5D=239&amp;cHash=8bbad4cbbf6e991f699bf6fc5f2256ed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13" Type="http://schemas.openxmlformats.org/officeDocument/2006/relationships/image" Target="../media/image22.png"/><Relationship Id="rId3" Type="http://schemas.openxmlformats.org/officeDocument/2006/relationships/image" Target="../media/image9.svg"/><Relationship Id="rId7" Type="http://schemas.openxmlformats.org/officeDocument/2006/relationships/image" Target="../media/image16.png"/><Relationship Id="rId12" Type="http://schemas.openxmlformats.org/officeDocument/2006/relationships/image" Target="../media/image21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5.sv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24.emf"/><Relationship Id="rId10" Type="http://schemas.openxmlformats.org/officeDocument/2006/relationships/image" Target="../media/image19.svg"/><Relationship Id="rId4" Type="http://schemas.openxmlformats.org/officeDocument/2006/relationships/image" Target="../media/image13.tif"/><Relationship Id="rId9" Type="http://schemas.openxmlformats.org/officeDocument/2006/relationships/image" Target="../media/image18.png"/><Relationship Id="rId14" Type="http://schemas.openxmlformats.org/officeDocument/2006/relationships/image" Target="../media/image2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err="1"/>
              <a:t>HEPiX</a:t>
            </a:r>
            <a:r>
              <a:rPr lang="en-GB" b="1" dirty="0"/>
              <a:t> Workshop Spring 2025 -  Logistics</a:t>
            </a:r>
            <a:endParaRPr lang="en-GB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C78E2103-DC8F-311C-4C8A-F5B2FAB93E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68208" y="3876221"/>
            <a:ext cx="3645405" cy="2499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271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170AE5E7-5575-3A28-EEC3-3E7A57BE4F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" y="46039"/>
            <a:ext cx="11328400" cy="1150714"/>
          </a:xfrm>
        </p:spPr>
        <p:txBody>
          <a:bodyPr anchor="ctr"/>
          <a:lstStyle/>
          <a:p>
            <a:r>
              <a:rPr lang="en-US" dirty="0"/>
              <a:t>Welcome to Sunny Lugano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8A67A05-319B-229B-F7DE-3058F7FD26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800" y="1196753"/>
            <a:ext cx="11328400" cy="50310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 err="1"/>
              <a:t>HEPiX</a:t>
            </a:r>
            <a:r>
              <a:rPr lang="en-GB" b="1" dirty="0"/>
              <a:t> in Switzerland</a:t>
            </a:r>
            <a:endParaRPr lang="en-GB" dirty="0"/>
          </a:p>
          <a:p>
            <a:r>
              <a:rPr lang="en-GB" dirty="0"/>
              <a:t>Back in Switzerland after 16 years and first time in Ticino!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b="1" dirty="0"/>
              <a:t>Hotel de la Paix:</a:t>
            </a:r>
          </a:p>
          <a:p>
            <a:r>
              <a:rPr lang="en-GB" dirty="0"/>
              <a:t>Located near Lake Lugano</a:t>
            </a:r>
          </a:p>
          <a:p>
            <a:r>
              <a:rPr lang="en-GB" dirty="0"/>
              <a:t>1 kilometre from the city centre</a:t>
            </a:r>
          </a:p>
          <a:p>
            <a:pPr lvl="1"/>
            <a:r>
              <a:rPr lang="en-GB" b="1" dirty="0"/>
              <a:t>Transportation Options:</a:t>
            </a:r>
            <a:endParaRPr lang="en-GB" dirty="0"/>
          </a:p>
          <a:p>
            <a:pPr lvl="2"/>
            <a:r>
              <a:rPr lang="en-GB" b="1" dirty="0"/>
              <a:t>Walking:</a:t>
            </a:r>
            <a:r>
              <a:rPr lang="en-GB" dirty="0"/>
              <a:t> The city </a:t>
            </a:r>
            <a:r>
              <a:rPr lang="en-GB" dirty="0" err="1"/>
              <a:t>center</a:t>
            </a:r>
            <a:r>
              <a:rPr lang="en-GB" dirty="0"/>
              <a:t> is about a 20-minute walk from the hotel</a:t>
            </a:r>
          </a:p>
          <a:p>
            <a:pPr lvl="2"/>
            <a:r>
              <a:rPr lang="en-GB" b="1" dirty="0"/>
              <a:t>Bus to the city </a:t>
            </a:r>
            <a:r>
              <a:rPr lang="en-GB" b="1" dirty="0" err="1"/>
              <a:t>center</a:t>
            </a:r>
            <a:r>
              <a:rPr lang="en-GB" b="1" dirty="0"/>
              <a:t>:</a:t>
            </a:r>
          </a:p>
          <a:p>
            <a:pPr lvl="3"/>
            <a:r>
              <a:rPr lang="en-GB" dirty="0"/>
              <a:t>Bus line 2 stops right in front of the hotel (Santa Birgitta) and goes via the </a:t>
            </a:r>
            <a:r>
              <a:rPr lang="en-GB" b="1" dirty="0"/>
              <a:t>train station</a:t>
            </a:r>
          </a:p>
          <a:p>
            <a:pPr lvl="3"/>
            <a:r>
              <a:rPr lang="en-GB" dirty="0"/>
              <a:t>Alternatively, bus line 1 from Paradiso at the lake (</a:t>
            </a:r>
            <a:r>
              <a:rPr lang="en-GB" dirty="0" err="1"/>
              <a:t>Debarcadero</a:t>
            </a:r>
            <a:r>
              <a:rPr lang="en-GB" dirty="0"/>
              <a:t>)</a:t>
            </a: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5A379129-FFEE-EA9A-CF91-B68D3E685B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67541" y="6456392"/>
            <a:ext cx="4116579" cy="144016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noProof="0"/>
              <a:t>Dynamic Deployment of Data Collection and Analysis Stacks</a:t>
            </a:r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974ED819-F26B-EEE4-D5C3-DC29238CAE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096000" y="6456393"/>
            <a:ext cx="384043" cy="144016"/>
          </a:xfrm>
        </p:spPr>
        <p:txBody>
          <a:bodyPr/>
          <a:lstStyle/>
          <a:p>
            <a:pPr>
              <a:spcAft>
                <a:spcPts val="600"/>
              </a:spcAft>
            </a:pPr>
            <a:fld id="{69C859BB-BF0B-4BDC-BBD4-42B4A100F88B}" type="slidenum">
              <a:rPr lang="de-CH" smtClean="0"/>
              <a:pPr>
                <a:spcAft>
                  <a:spcPts val="600"/>
                </a:spcAft>
              </a:pPr>
              <a:t>2</a:t>
            </a:fld>
            <a:endParaRPr lang="de-CH"/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CA747013-1642-E481-C5E2-8D01120F6C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12424" y="201799"/>
            <a:ext cx="2059901" cy="1412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582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E2775-F10B-A667-57A9-00C1C52569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" y="46039"/>
            <a:ext cx="11328400" cy="862012"/>
          </a:xfrm>
        </p:spPr>
        <p:txBody>
          <a:bodyPr wrap="none" anchor="b">
            <a:normAutofit/>
          </a:bodyPr>
          <a:lstStyle/>
          <a:p>
            <a:r>
              <a:rPr lang="en-US" dirty="0"/>
              <a:t>Welcome to Sunny Lugano</a:t>
            </a:r>
            <a:endParaRPr lang="en-CH" dirty="0"/>
          </a:p>
        </p:txBody>
      </p:sp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2F471814-465A-310D-3AE1-7B7E56EA22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 b="1891"/>
          <a:stretch/>
        </p:blipFill>
        <p:spPr>
          <a:xfrm>
            <a:off x="431800" y="1087439"/>
            <a:ext cx="11328400" cy="5140325"/>
          </a:xfrm>
          <a:prstGeom prst="rect">
            <a:avLst/>
          </a:prstGeom>
          <a:noFill/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BDC8E9-B74A-2840-D843-CCD2261C6D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67541" y="6456392"/>
            <a:ext cx="4116579" cy="144016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noProof="0"/>
              <a:t>Dynamic Deployment of Data Collection and Analysis Stacks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140008-5B2C-8D51-62D4-2DFD577E37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096000" y="6456393"/>
            <a:ext cx="384043" cy="144016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69C859BB-BF0B-4BDC-BBD4-42B4A100F88B}" type="slidenum">
              <a:rPr lang="de-CH" smtClean="0"/>
              <a:pPr>
                <a:spcAft>
                  <a:spcPts val="600"/>
                </a:spcAft>
              </a:pPr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20806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99924C-3705-B48C-F3C1-ACCEE2713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Ticino card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61F86E-7766-8CBF-6D34-F6E64EE4C2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Ask for the Ticino Card at your hotel to enjoy free transportation on all public transport.</a:t>
            </a:r>
          </a:p>
          <a:p>
            <a:pPr marL="0" indent="0">
              <a:buNone/>
            </a:pPr>
            <a:r>
              <a:rPr lang="en-GB" dirty="0">
                <a:hlinkClick r:id="rId2"/>
              </a:rPr>
              <a:t>https://www.ticino.ch</a:t>
            </a:r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9BC1C4-418A-86D9-2CAD-B3900E4C9F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/>
              <a:t>Dynamic Deployment of Data Collection and Analysis Stacks</a:t>
            </a:r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E1859F-7DF5-D63B-A9AD-49BC6041D8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4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27762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C37C0-E540-563E-CE82-9AF9E8411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Coffee breaks and Lunches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467AC1-A129-0C0C-44F3-FE9A49EDDD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Coffee breaks are served in the room next to us</a:t>
            </a:r>
          </a:p>
          <a:p>
            <a:r>
              <a:rPr lang="en-GB" dirty="0"/>
              <a:t>Lunches are served in the dining room upstairs</a:t>
            </a:r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10CE93-9FF8-168F-18D3-12E75D94A3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/>
              <a:t>Dynamic Deployment of Data Collection and Analysis Stacks</a:t>
            </a:r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A3F04B-E529-B001-2B00-B93F65E83AF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5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160864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F54B3D84-8E6A-2E1B-A5CB-777EA345C9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165" b="-2"/>
          <a:stretch/>
        </p:blipFill>
        <p:spPr bwMode="auto">
          <a:xfrm>
            <a:off x="431800" y="1087438"/>
            <a:ext cx="5471584" cy="5140325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354E18-9BEA-1990-D209-1C9504608C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8617" y="1087438"/>
            <a:ext cx="5471583" cy="5140325"/>
          </a:xfrm>
        </p:spPr>
        <p:txBody>
          <a:bodyPr>
            <a:normAutofit/>
          </a:bodyPr>
          <a:lstStyle/>
          <a:p>
            <a:r>
              <a:rPr lang="en-CH" dirty="0"/>
              <a:t>Tonight – Monday, March 31:</a:t>
            </a:r>
          </a:p>
          <a:p>
            <a:pPr lvl="1"/>
            <a:r>
              <a:rPr lang="en-CH" sz="2000" dirty="0"/>
              <a:t>Aperó from 18:00 – 19:00</a:t>
            </a:r>
          </a:p>
          <a:p>
            <a:pPr lvl="1"/>
            <a:r>
              <a:rPr lang="en-CH" sz="2000" dirty="0"/>
              <a:t>Dinner 19:00 – 23:00</a:t>
            </a:r>
          </a:p>
          <a:p>
            <a:endParaRPr lang="en-CH" dirty="0"/>
          </a:p>
          <a:p>
            <a:r>
              <a:rPr lang="en-GB" dirty="0"/>
              <a:t>Address:</a:t>
            </a:r>
          </a:p>
          <a:p>
            <a:pPr lvl="1"/>
            <a:r>
              <a:rPr lang="en-GB" dirty="0"/>
              <a:t>Riva Antonio Caccia 7, 6900 Lugano</a:t>
            </a:r>
            <a:endParaRPr lang="en-CH" dirty="0"/>
          </a:p>
          <a:p>
            <a:r>
              <a:rPr lang="en-CH" dirty="0"/>
              <a:t>10 minutes walking distance</a:t>
            </a:r>
          </a:p>
          <a:p>
            <a:endParaRPr lang="en-CH" dirty="0"/>
          </a:p>
          <a:p>
            <a:endParaRPr lang="en-CH" dirty="0"/>
          </a:p>
          <a:p>
            <a:pPr marL="0" indent="0" algn="ctr">
              <a:buNone/>
            </a:pPr>
            <a:r>
              <a:rPr lang="en-CH" b="1" dirty="0"/>
              <a:t>Remember your badge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322FDE-6A29-34D3-8CE4-80FCBD1710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67541" y="6456392"/>
            <a:ext cx="4116579" cy="144016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noProof="0"/>
              <a:t>Dynamic Deployment of Data Collection and Analysis Stacks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FBA3DA-D72D-CD17-08F2-F119313D31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096000" y="6456393"/>
            <a:ext cx="384043" cy="144016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69C859BB-BF0B-4BDC-BBD4-42B4A100F88B}" type="slidenum">
              <a:rPr lang="de-CH" smtClean="0"/>
              <a:pPr>
                <a:spcAft>
                  <a:spcPts val="600"/>
                </a:spcAft>
              </a:pPr>
              <a:t>6</a:t>
            </a:fld>
            <a:endParaRPr lang="de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62777D4-8833-FF3B-49E0-D66DE0179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" y="46039"/>
            <a:ext cx="11328400" cy="862012"/>
          </a:xfrm>
        </p:spPr>
        <p:txBody>
          <a:bodyPr wrap="none" anchor="b">
            <a:normAutofit/>
          </a:bodyPr>
          <a:lstStyle/>
          <a:p>
            <a:r>
              <a:rPr lang="en-CH" dirty="0"/>
              <a:t>Welcome Reception - </a:t>
            </a:r>
            <a:r>
              <a:rPr lang="en-GB" dirty="0"/>
              <a:t>Hotel </a:t>
            </a:r>
            <a:r>
              <a:rPr lang="en-GB" dirty="0" err="1"/>
              <a:t>Splendide</a:t>
            </a:r>
            <a:r>
              <a:rPr lang="en-GB" dirty="0"/>
              <a:t> Royal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5043444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21985-D1B5-BC77-79FC-8B6101D85A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err="1"/>
              <a:t>HEPiX</a:t>
            </a:r>
            <a:r>
              <a:rPr lang="en-GB" b="1" dirty="0"/>
              <a:t> Spring 2025 Workshop Visit of CSCS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638780-0B91-869A-341A-CEE9CAB994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shuttle bus will leave at 16:50 from the parking lot</a:t>
            </a:r>
          </a:p>
          <a:p>
            <a:endParaRPr lang="en-CH" dirty="0"/>
          </a:p>
          <a:p>
            <a:r>
              <a:rPr lang="en-CH" dirty="0"/>
              <a:t>Only for those who registered</a:t>
            </a:r>
          </a:p>
          <a:p>
            <a:pPr marL="0" indent="0">
              <a:buNone/>
            </a:pPr>
            <a:endParaRPr lang="en-CH" dirty="0"/>
          </a:p>
          <a:p>
            <a:pPr marL="0" indent="0">
              <a:buNone/>
            </a:pPr>
            <a:endParaRPr lang="en-CH" dirty="0"/>
          </a:p>
          <a:p>
            <a:pPr marL="0" indent="0" algn="ctr">
              <a:buNone/>
            </a:pPr>
            <a:r>
              <a:rPr lang="en-CH" dirty="0"/>
              <a:t>Registration </a:t>
            </a:r>
            <a:r>
              <a:rPr lang="en-CH" dirty="0">
                <a:hlinkClick r:id="rId3"/>
              </a:rPr>
              <a:t>link</a:t>
            </a:r>
            <a:endParaRPr lang="en-CH" dirty="0"/>
          </a:p>
          <a:p>
            <a:pPr marL="0" indent="0">
              <a:buNone/>
            </a:pPr>
            <a:endParaRPr lang="en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FC452F-D42C-C5C0-ABD4-81E848AA1B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noProof="0"/>
              <a:t>Dynamic Deployment of Data Collection and Analysis Stacks</a:t>
            </a:r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397DDC-209E-6EC3-C546-0F482CCB6F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9C859BB-BF0B-4BDC-BBD4-42B4A100F88B}" type="slidenum">
              <a:rPr lang="de-CH" smtClean="0"/>
              <a:pPr/>
              <a:t>7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643388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A long table with plates and glasses&#10;&#10;AI-generated content may be incorrect.">
            <a:extLst>
              <a:ext uri="{FF2B5EF4-FFF2-40B4-BE49-F238E27FC236}">
                <a16:creationId xmlns:a16="http://schemas.microsoft.com/office/drawing/2014/main" id="{655F612B-6F76-72AE-61F8-0DB50A4FAC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78" r="2" b="2"/>
          <a:stretch/>
        </p:blipFill>
        <p:spPr bwMode="auto">
          <a:xfrm>
            <a:off x="431800" y="1087438"/>
            <a:ext cx="5471584" cy="5140325"/>
          </a:xfrm>
          <a:prstGeom prst="rect">
            <a:avLst/>
          </a:prstGeom>
          <a:solidFill>
            <a:srgbClr val="FFFFFF"/>
          </a:solidFill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8ACE50-76F5-755C-1832-EE2FDCDFF4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8617" y="1087438"/>
            <a:ext cx="5471583" cy="5140325"/>
          </a:xfrm>
        </p:spPr>
        <p:txBody>
          <a:bodyPr>
            <a:normAutofit/>
          </a:bodyPr>
          <a:lstStyle/>
          <a:p>
            <a:r>
              <a:rPr lang="en-CH" dirty="0"/>
              <a:t>Right after the CSCS visit</a:t>
            </a:r>
          </a:p>
          <a:p>
            <a:r>
              <a:rPr lang="en-CH" dirty="0"/>
              <a:t>Dinner - 19:30</a:t>
            </a:r>
          </a:p>
          <a:p>
            <a:endParaRPr lang="en-CH" dirty="0"/>
          </a:p>
          <a:p>
            <a:r>
              <a:rPr lang="en-GB" dirty="0" err="1"/>
              <a:t>Quartiere</a:t>
            </a:r>
            <a:r>
              <a:rPr lang="en-GB" dirty="0"/>
              <a:t> </a:t>
            </a:r>
            <a:r>
              <a:rPr lang="en-GB" dirty="0" err="1"/>
              <a:t>Maghetti</a:t>
            </a:r>
            <a:r>
              <a:rPr lang="en-GB" dirty="0"/>
              <a:t>, Lugano</a:t>
            </a:r>
          </a:p>
          <a:p>
            <a:endParaRPr lang="en-GB" dirty="0"/>
          </a:p>
          <a:p>
            <a:r>
              <a:rPr lang="en-GB" dirty="0"/>
              <a:t>Take bus number 7</a:t>
            </a:r>
          </a:p>
          <a:p>
            <a:pPr lvl="1"/>
            <a:r>
              <a:rPr lang="en-GB" dirty="0"/>
              <a:t>from: Lugano, </a:t>
            </a:r>
            <a:r>
              <a:rPr lang="en-GB" dirty="0" err="1"/>
              <a:t>Stadio</a:t>
            </a:r>
            <a:endParaRPr lang="en-GB" dirty="0"/>
          </a:p>
          <a:p>
            <a:pPr lvl="1"/>
            <a:r>
              <a:rPr lang="en-GB" dirty="0"/>
              <a:t>To: Lugano, Centro</a:t>
            </a:r>
          </a:p>
          <a:p>
            <a:pPr lvl="1"/>
            <a:r>
              <a:rPr lang="en-GB" dirty="0"/>
              <a:t>+ 5 min walking time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marL="0" indent="0" algn="ctr">
              <a:buNone/>
            </a:pPr>
            <a:r>
              <a:rPr lang="en-CH" b="1" dirty="0"/>
              <a:t>Remember your badge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A2F9FB-D398-3401-2EF9-E10E3B3B50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67541" y="6456392"/>
            <a:ext cx="4116579" cy="144016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noProof="0"/>
              <a:t>Dynamic Deployment of Data Collection and Analysis Stacks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272BB8-3F84-BDD9-C77D-50360BA2C4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096000" y="6456393"/>
            <a:ext cx="384043" cy="144016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69C859BB-BF0B-4BDC-BBD4-42B4A100F88B}" type="slidenum">
              <a:rPr lang="de-CH" smtClean="0"/>
              <a:pPr>
                <a:spcAft>
                  <a:spcPts val="600"/>
                </a:spcAft>
              </a:pPr>
              <a:t>8</a:t>
            </a:fld>
            <a:endParaRPr lang="de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CCEA58-2A9C-0EE2-7A5E-6A20E72AF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800" y="46039"/>
            <a:ext cx="11328400" cy="862012"/>
          </a:xfrm>
        </p:spPr>
        <p:txBody>
          <a:bodyPr wrap="none" anchor="b">
            <a:normAutofit/>
          </a:bodyPr>
          <a:lstStyle/>
          <a:p>
            <a:r>
              <a:rPr lang="en-CH" dirty="0"/>
              <a:t>Social Dinner – Bracieria Elvetica</a:t>
            </a:r>
          </a:p>
        </p:txBody>
      </p:sp>
    </p:spTree>
    <p:extLst>
      <p:ext uri="{BB962C8B-B14F-4D97-AF65-F5344CB8AC3E}">
        <p14:creationId xmlns:p14="http://schemas.microsoft.com/office/powerpoint/2010/main" val="15817438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936CF78E-1426-3142-D717-7A3AF8BD2025}"/>
              </a:ext>
            </a:extLst>
          </p:cNvPr>
          <p:cNvSpPr/>
          <p:nvPr/>
        </p:nvSpPr>
        <p:spPr>
          <a:xfrm>
            <a:off x="-672752" y="6165304"/>
            <a:ext cx="13465496" cy="9361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BCCDEA43-2C8C-7D37-F8C4-6CFE7548FB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23743" y="131861"/>
            <a:ext cx="2059901" cy="1412504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FD143D59-E314-EA85-A55F-C95A2A12326D}"/>
              </a:ext>
            </a:extLst>
          </p:cNvPr>
          <p:cNvSpPr/>
          <p:nvPr/>
        </p:nvSpPr>
        <p:spPr>
          <a:xfrm>
            <a:off x="3701338" y="414388"/>
            <a:ext cx="7299643" cy="942281"/>
          </a:xfrm>
          <a:prstGeom prst="rect">
            <a:avLst/>
          </a:prstGeom>
          <a:solidFill>
            <a:srgbClr val="00418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566" dirty="0">
              <a:solidFill>
                <a:schemeClr val="bg1"/>
              </a:solidFill>
              <a:latin typeface="Krungthep" panose="02000400000000000000" pitchFamily="2" charset="-34"/>
              <a:ea typeface="Krungthep" panose="02000400000000000000" pitchFamily="2" charset="-34"/>
              <a:cs typeface="Krungthep" panose="02000400000000000000" pitchFamily="2" charset="-34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1B24315-94FA-5541-F98B-24C0423D404E}"/>
              </a:ext>
            </a:extLst>
          </p:cNvPr>
          <p:cNvSpPr/>
          <p:nvPr/>
        </p:nvSpPr>
        <p:spPr>
          <a:xfrm>
            <a:off x="3771770" y="358041"/>
            <a:ext cx="7299643" cy="942281"/>
          </a:xfrm>
          <a:prstGeom prst="rect">
            <a:avLst/>
          </a:prstGeom>
          <a:solidFill>
            <a:srgbClr val="078BA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3200" dirty="0">
                <a:solidFill>
                  <a:schemeClr val="bg1"/>
                </a:solidFill>
                <a:latin typeface="Krungthep" panose="02000400000000000000" pitchFamily="2" charset="-34"/>
                <a:ea typeface="Krungthep" panose="02000400000000000000" pitchFamily="2" charset="-34"/>
                <a:cs typeface="Krungthep" panose="02000400000000000000" pitchFamily="2" charset="-34"/>
              </a:rPr>
              <a:t>THANK YOU FOR YOUR SUPPORT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819EC39-C7B1-F81B-45F8-AE4F378FF866}"/>
              </a:ext>
            </a:extLst>
          </p:cNvPr>
          <p:cNvSpPr/>
          <p:nvPr/>
        </p:nvSpPr>
        <p:spPr>
          <a:xfrm>
            <a:off x="423743" y="1916450"/>
            <a:ext cx="11276950" cy="371118"/>
          </a:xfrm>
          <a:prstGeom prst="rect">
            <a:avLst/>
          </a:prstGeom>
          <a:solidFill>
            <a:srgbClr val="078BA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566" dirty="0">
              <a:solidFill>
                <a:schemeClr val="bg1"/>
              </a:solidFill>
              <a:latin typeface="Krungthep" panose="02000400000000000000" pitchFamily="2" charset="-34"/>
              <a:ea typeface="Krungthep" panose="02000400000000000000" pitchFamily="2" charset="-34"/>
              <a:cs typeface="Krungthep" panose="02000400000000000000" pitchFamily="2" charset="-34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5429A40-BDA2-1A49-FD1A-8B7930DE1B3C}"/>
              </a:ext>
            </a:extLst>
          </p:cNvPr>
          <p:cNvSpPr/>
          <p:nvPr/>
        </p:nvSpPr>
        <p:spPr>
          <a:xfrm>
            <a:off x="491307" y="1860102"/>
            <a:ext cx="11276950" cy="371118"/>
          </a:xfrm>
          <a:prstGeom prst="rect">
            <a:avLst/>
          </a:prstGeom>
          <a:solidFill>
            <a:srgbClr val="E78B0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2566" dirty="0">
                <a:solidFill>
                  <a:schemeClr val="bg1"/>
                </a:solidFill>
                <a:latin typeface="Krungthep" panose="02000400000000000000" pitchFamily="2" charset="-34"/>
                <a:ea typeface="Krungthep" panose="02000400000000000000" pitchFamily="2" charset="-34"/>
                <a:cs typeface="Krungthep" panose="02000400000000000000" pitchFamily="2" charset="-34"/>
              </a:rPr>
              <a:t>GOLD SPONSOR</a:t>
            </a:r>
            <a:endParaRPr lang="en-CH" sz="2822" dirty="0">
              <a:solidFill>
                <a:schemeClr val="bg1"/>
              </a:solidFill>
              <a:latin typeface="Krungthep" panose="02000400000000000000" pitchFamily="2" charset="-34"/>
              <a:ea typeface="Krungthep" panose="02000400000000000000" pitchFamily="2" charset="-34"/>
              <a:cs typeface="Krungthep" panose="02000400000000000000" pitchFamily="2" charset="-34"/>
            </a:endParaRPr>
          </a:p>
        </p:txBody>
      </p:sp>
      <p:pic>
        <p:nvPicPr>
          <p:cNvPr id="29" name="Picture 28" descr="A black and red logo&#10;&#10;AI-generated content may be incorrect.">
            <a:extLst>
              <a:ext uri="{FF2B5EF4-FFF2-40B4-BE49-F238E27FC236}">
                <a16:creationId xmlns:a16="http://schemas.microsoft.com/office/drawing/2014/main" id="{A609A3A2-B2E2-9BE2-6E0D-64E1F11F92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18069" y="2547028"/>
            <a:ext cx="4456568" cy="1140592"/>
          </a:xfrm>
          <a:prstGeom prst="rect">
            <a:avLst/>
          </a:prstGeom>
        </p:spPr>
      </p:pic>
      <p:pic>
        <p:nvPicPr>
          <p:cNvPr id="30" name="Graphic 29">
            <a:extLst>
              <a:ext uri="{FF2B5EF4-FFF2-40B4-BE49-F238E27FC236}">
                <a16:creationId xmlns:a16="http://schemas.microsoft.com/office/drawing/2014/main" id="{58419AEA-FF1B-1C2A-852E-8A02178230E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08699" y="2287568"/>
            <a:ext cx="4289160" cy="1422642"/>
          </a:xfrm>
          <a:prstGeom prst="rect">
            <a:avLst/>
          </a:prstGeom>
        </p:spPr>
      </p:pic>
      <p:pic>
        <p:nvPicPr>
          <p:cNvPr id="31" name="Graphic 30">
            <a:extLst>
              <a:ext uri="{FF2B5EF4-FFF2-40B4-BE49-F238E27FC236}">
                <a16:creationId xmlns:a16="http://schemas.microsoft.com/office/drawing/2014/main" id="{D16FFD5F-838C-4D2C-A471-122E0DDB8BC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935544" y="2619391"/>
            <a:ext cx="1194238" cy="1155715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E13C0857-97E1-6421-1C22-D833CB535DCB}"/>
              </a:ext>
            </a:extLst>
          </p:cNvPr>
          <p:cNvSpPr txBox="1"/>
          <p:nvPr/>
        </p:nvSpPr>
        <p:spPr>
          <a:xfrm>
            <a:off x="163776" y="5975673"/>
            <a:ext cx="2903910" cy="659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3688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CTAO-CH</a:t>
            </a:r>
          </a:p>
        </p:txBody>
      </p:sp>
      <p:pic>
        <p:nvPicPr>
          <p:cNvPr id="33" name="Graphic 32">
            <a:extLst>
              <a:ext uri="{FF2B5EF4-FFF2-40B4-BE49-F238E27FC236}">
                <a16:creationId xmlns:a16="http://schemas.microsoft.com/office/drawing/2014/main" id="{EE925014-92CF-3BA1-6704-7EBDA086131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969820" y="5931346"/>
            <a:ext cx="2150807" cy="588428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5F40502F-18A9-7CE2-AB5D-ADBF231D0F2B}"/>
              </a:ext>
            </a:extLst>
          </p:cNvPr>
          <p:cNvSpPr/>
          <p:nvPr/>
        </p:nvSpPr>
        <p:spPr>
          <a:xfrm>
            <a:off x="423743" y="4115752"/>
            <a:ext cx="5547533" cy="371118"/>
          </a:xfrm>
          <a:prstGeom prst="rect">
            <a:avLst/>
          </a:prstGeom>
          <a:solidFill>
            <a:srgbClr val="078BA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566" dirty="0">
              <a:solidFill>
                <a:schemeClr val="bg1"/>
              </a:solidFill>
              <a:latin typeface="Krungthep" panose="02000400000000000000" pitchFamily="2" charset="-34"/>
              <a:ea typeface="Krungthep" panose="02000400000000000000" pitchFamily="2" charset="-34"/>
              <a:cs typeface="Krungthep" panose="02000400000000000000" pitchFamily="2" charset="-34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921E390-8DD9-F90A-4F33-D65B88F59E67}"/>
              </a:ext>
            </a:extLst>
          </p:cNvPr>
          <p:cNvSpPr/>
          <p:nvPr/>
        </p:nvSpPr>
        <p:spPr>
          <a:xfrm>
            <a:off x="491307" y="4059405"/>
            <a:ext cx="5547533" cy="371118"/>
          </a:xfrm>
          <a:prstGeom prst="rect">
            <a:avLst/>
          </a:prstGeom>
          <a:solidFill>
            <a:srgbClr val="E78B0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309" b="1" dirty="0">
                <a:latin typeface="Krungthep" panose="02000400000000000000" pitchFamily="2" charset="-34"/>
                <a:ea typeface="Krungthep" panose="02000400000000000000" pitchFamily="2" charset="-34"/>
                <a:cs typeface="Krungthep" panose="02000400000000000000" pitchFamily="2" charset="-34"/>
              </a:rPr>
              <a:t>ACADEMIC COLLABORATIONS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AF599F35-DB9E-8349-55FC-F1BD33291F8D}"/>
              </a:ext>
            </a:extLst>
          </p:cNvPr>
          <p:cNvSpPr/>
          <p:nvPr/>
        </p:nvSpPr>
        <p:spPr>
          <a:xfrm>
            <a:off x="6147891" y="5275148"/>
            <a:ext cx="5547533" cy="371118"/>
          </a:xfrm>
          <a:prstGeom prst="rect">
            <a:avLst/>
          </a:prstGeom>
          <a:solidFill>
            <a:srgbClr val="078BA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2566" dirty="0">
              <a:solidFill>
                <a:schemeClr val="bg1"/>
              </a:solidFill>
              <a:latin typeface="Krungthep" panose="02000400000000000000" pitchFamily="2" charset="-34"/>
              <a:ea typeface="Krungthep" panose="02000400000000000000" pitchFamily="2" charset="-34"/>
              <a:cs typeface="Krungthep" panose="02000400000000000000" pitchFamily="2" charset="-34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4B05B103-9CEC-55A0-5206-B8E809C6FDBD}"/>
              </a:ext>
            </a:extLst>
          </p:cNvPr>
          <p:cNvSpPr/>
          <p:nvPr/>
        </p:nvSpPr>
        <p:spPr>
          <a:xfrm>
            <a:off x="6215455" y="5218800"/>
            <a:ext cx="5547533" cy="371118"/>
          </a:xfrm>
          <a:prstGeom prst="rect">
            <a:avLst/>
          </a:prstGeom>
          <a:solidFill>
            <a:srgbClr val="E78B0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309" dirty="0">
                <a:latin typeface="Krungthep" panose="02000400000000000000" pitchFamily="2" charset="-34"/>
                <a:ea typeface="Krungthep" panose="02000400000000000000" pitchFamily="2" charset="-34"/>
                <a:cs typeface="Krungthep" panose="02000400000000000000" pitchFamily="2" charset="-34"/>
              </a:rPr>
              <a:t>BRONZE SPONSOR</a:t>
            </a:r>
            <a:endParaRPr lang="en-GB" sz="2566" dirty="0">
              <a:latin typeface="Krungthep" panose="02000400000000000000" pitchFamily="2" charset="-34"/>
              <a:ea typeface="Krungthep" panose="02000400000000000000" pitchFamily="2" charset="-34"/>
              <a:cs typeface="Krungthep" panose="02000400000000000000" pitchFamily="2" charset="-34"/>
            </a:endParaRPr>
          </a:p>
        </p:txBody>
      </p:sp>
      <p:pic>
        <p:nvPicPr>
          <p:cNvPr id="38" name="Graphic 37">
            <a:extLst>
              <a:ext uri="{FF2B5EF4-FFF2-40B4-BE49-F238E27FC236}">
                <a16:creationId xmlns:a16="http://schemas.microsoft.com/office/drawing/2014/main" id="{04DCE60C-4731-91FC-C788-2F5E53F9574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472650" y="4678716"/>
            <a:ext cx="3979242" cy="1095551"/>
          </a:xfrm>
          <a:prstGeom prst="rect">
            <a:avLst/>
          </a:prstGeom>
        </p:spPr>
      </p:pic>
      <p:pic>
        <p:nvPicPr>
          <p:cNvPr id="39" name="Graphic 38">
            <a:extLst>
              <a:ext uri="{FF2B5EF4-FFF2-40B4-BE49-F238E27FC236}">
                <a16:creationId xmlns:a16="http://schemas.microsoft.com/office/drawing/2014/main" id="{37A82BC8-7926-DD8D-9583-7F2AFDAE467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3144568" y="5189503"/>
            <a:ext cx="2706581" cy="1522452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E2078F3D-64E9-0AD5-176E-4E87084FF0EE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567467" y="3525361"/>
            <a:ext cx="5157772" cy="1721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771720"/>
      </p:ext>
    </p:extLst>
  </p:cSld>
  <p:clrMapOvr>
    <a:masterClrMapping/>
  </p:clrMapOvr>
</p:sld>
</file>

<file path=ppt/theme/theme1.xml><?xml version="1.0" encoding="utf-8"?>
<a:theme xmlns:a="http://schemas.openxmlformats.org/drawingml/2006/main" name="PPT Template CSCS">
  <a:themeElements>
    <a:clrScheme name="CSCS_Renato">
      <a:dk1>
        <a:sysClr val="windowText" lastClr="000000"/>
      </a:dk1>
      <a:lt1>
        <a:sysClr val="window" lastClr="FFFFFF"/>
      </a:lt1>
      <a:dk2>
        <a:srgbClr val="1F407A"/>
      </a:dk2>
      <a:lt2>
        <a:srgbClr val="E2001A"/>
      </a:lt2>
      <a:accent1>
        <a:srgbClr val="72791C"/>
      </a:accent1>
      <a:accent2>
        <a:srgbClr val="007A96"/>
      </a:accent2>
      <a:accent3>
        <a:srgbClr val="974806"/>
      </a:accent3>
      <a:accent4>
        <a:srgbClr val="800080"/>
      </a:accent4>
      <a:accent5>
        <a:srgbClr val="A78720"/>
      </a:accent5>
      <a:accent6>
        <a:srgbClr val="A60B16"/>
      </a:accent6>
      <a:hlink>
        <a:srgbClr val="A60B16"/>
      </a:hlink>
      <a:folHlink>
        <a:srgbClr val="A60B16"/>
      </a:folHlink>
    </a:clrScheme>
    <a:fontScheme name="CSC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7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_CSCS_E_vorlage_169_cscs2_v12.potx" id="{B1361C31-3486-4802-8FB1-ED9A73F0E5B5}" vid="{48833DF4-C07B-4928-B65C-E5B40020B3C7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CSCS PowerPoint Template 16to9 2015</Template>
  <TotalTime>95954</TotalTime>
  <Words>327</Words>
  <Application>Microsoft Macintosh PowerPoint</Application>
  <PresentationFormat>Widescreen</PresentationFormat>
  <Paragraphs>74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Krungthep</vt:lpstr>
      <vt:lpstr>Verdana</vt:lpstr>
      <vt:lpstr>Wingdings</vt:lpstr>
      <vt:lpstr>PPT Template CSCS</vt:lpstr>
      <vt:lpstr>HEPiX Workshop Spring 2025 -  Logistics</vt:lpstr>
      <vt:lpstr>Welcome to Sunny Lugano</vt:lpstr>
      <vt:lpstr>Welcome to Sunny Lugano</vt:lpstr>
      <vt:lpstr>Ticino card</vt:lpstr>
      <vt:lpstr>Coffee breaks and Lunches</vt:lpstr>
      <vt:lpstr>Welcome Reception - Hotel Splendide Royal</vt:lpstr>
      <vt:lpstr>HEPiX Spring 2025 Workshop Visit of CSCS</vt:lpstr>
      <vt:lpstr>Social Dinner – Bracieria Elvetica</vt:lpstr>
      <vt:lpstr>PowerPoint Presentation</vt:lpstr>
    </vt:vector>
  </TitlesOfParts>
  <Manager/>
  <Company>CSCS Swiss National Supercomputing Centre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 Logs and Metrics Collector</dc:title>
  <dc:subject/>
  <dc:creator>Dino Conciatore</dc:creator>
  <cp:keywords/>
  <dc:description/>
  <cp:lastModifiedBy>Conciatore  Dino</cp:lastModifiedBy>
  <cp:revision>392</cp:revision>
  <cp:lastPrinted>2021-09-30T09:36:02Z</cp:lastPrinted>
  <dcterms:created xsi:type="dcterms:W3CDTF">2015-08-06T09:30:01Z</dcterms:created>
  <dcterms:modified xsi:type="dcterms:W3CDTF">2025-03-31T07:04:01Z</dcterms:modified>
  <cp:category/>
</cp:coreProperties>
</file>