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</p:sldIdLst>
  <p:sldSz cy="5143500" cx="9144000"/>
  <p:notesSz cx="6858000" cy="9144000"/>
  <p:embeddedFontLst>
    <p:embeddedFont>
      <p:font typeface="Montserrat"/>
      <p:regular r:id="rId39"/>
      <p:bold r:id="rId40"/>
      <p:italic r:id="rId41"/>
      <p:boldItalic r:id="rId42"/>
    </p:embeddedFont>
    <p:embeddedFont>
      <p:font typeface="Montserrat Medium"/>
      <p:regular r:id="rId43"/>
      <p:bold r:id="rId44"/>
      <p:italic r:id="rId45"/>
      <p:boldItalic r:id="rId4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:go="http://customooxmlschemas.google.com/" r:id="rId47" roundtripDataSignature="AMtx7miFSwbg6t5aX/ihioFY1LQgkxokT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8484BF1A-786B-4D76-9BE2-8504810F50D8}">
  <a:tblStyle styleId="{8484BF1A-786B-4D76-9BE2-8504810F50D8}" styleName="Table_0">
    <a:wholeTbl>
      <a:tcTxStyle b="off" i="off">
        <a:font>
          <a:latin typeface="Arial"/>
          <a:ea typeface="Arial"/>
          <a:cs typeface="Arial"/>
        </a:font>
        <a:srgbClr val="000000"/>
      </a:tcTx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Montserrat-bold.fntdata"/><Relationship Id="rId20" Type="http://schemas.openxmlformats.org/officeDocument/2006/relationships/slide" Target="slides/slide14.xml"/><Relationship Id="rId42" Type="http://schemas.openxmlformats.org/officeDocument/2006/relationships/font" Target="fonts/Montserrat-boldItalic.fntdata"/><Relationship Id="rId41" Type="http://schemas.openxmlformats.org/officeDocument/2006/relationships/font" Target="fonts/Montserrat-italic.fntdata"/><Relationship Id="rId22" Type="http://schemas.openxmlformats.org/officeDocument/2006/relationships/slide" Target="slides/slide16.xml"/><Relationship Id="rId44" Type="http://schemas.openxmlformats.org/officeDocument/2006/relationships/font" Target="fonts/MontserratMedium-bold.fntdata"/><Relationship Id="rId21" Type="http://schemas.openxmlformats.org/officeDocument/2006/relationships/slide" Target="slides/slide15.xml"/><Relationship Id="rId43" Type="http://schemas.openxmlformats.org/officeDocument/2006/relationships/font" Target="fonts/MontserratMedium-regular.fntdata"/><Relationship Id="rId24" Type="http://schemas.openxmlformats.org/officeDocument/2006/relationships/slide" Target="slides/slide18.xml"/><Relationship Id="rId46" Type="http://schemas.openxmlformats.org/officeDocument/2006/relationships/font" Target="fonts/MontserratMedium-boldItalic.fntdata"/><Relationship Id="rId23" Type="http://schemas.openxmlformats.org/officeDocument/2006/relationships/slide" Target="slides/slide17.xml"/><Relationship Id="rId45" Type="http://schemas.openxmlformats.org/officeDocument/2006/relationships/font" Target="fonts/MontserratMedium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47" Type="http://customschemas.google.com/relationships/presentationmetadata" Target="metadata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slide" Target="slides/slide27.xml"/><Relationship Id="rId10" Type="http://schemas.openxmlformats.org/officeDocument/2006/relationships/slide" Target="slides/slide4.xml"/><Relationship Id="rId32" Type="http://schemas.openxmlformats.org/officeDocument/2006/relationships/slide" Target="slides/slide26.xml"/><Relationship Id="rId13" Type="http://schemas.openxmlformats.org/officeDocument/2006/relationships/slide" Target="slides/slide7.xml"/><Relationship Id="rId35" Type="http://schemas.openxmlformats.org/officeDocument/2006/relationships/slide" Target="slides/slide29.xml"/><Relationship Id="rId12" Type="http://schemas.openxmlformats.org/officeDocument/2006/relationships/slide" Target="slides/slide6.xml"/><Relationship Id="rId34" Type="http://schemas.openxmlformats.org/officeDocument/2006/relationships/slide" Target="slides/slide28.xml"/><Relationship Id="rId15" Type="http://schemas.openxmlformats.org/officeDocument/2006/relationships/slide" Target="slides/slide9.xml"/><Relationship Id="rId37" Type="http://schemas.openxmlformats.org/officeDocument/2006/relationships/slide" Target="slides/slide31.xml"/><Relationship Id="rId14" Type="http://schemas.openxmlformats.org/officeDocument/2006/relationships/slide" Target="slides/slide8.xml"/><Relationship Id="rId36" Type="http://schemas.openxmlformats.org/officeDocument/2006/relationships/slide" Target="slides/slide30.xml"/><Relationship Id="rId17" Type="http://schemas.openxmlformats.org/officeDocument/2006/relationships/slide" Target="slides/slide11.xml"/><Relationship Id="rId39" Type="http://schemas.openxmlformats.org/officeDocument/2006/relationships/font" Target="fonts/Montserrat-regular.fntdata"/><Relationship Id="rId16" Type="http://schemas.openxmlformats.org/officeDocument/2006/relationships/slide" Target="slides/slide10.xml"/><Relationship Id="rId38" Type="http://schemas.openxmlformats.org/officeDocument/2006/relationships/slide" Target="slides/slide32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fontawesome.com/license/free" TargetMode="Externa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5" name="Google Shape;55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5" name="Google Shape;165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8" name="Google Shape;178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5" name="Google Shape;185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3" name="Google Shape;193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1" name="Google Shape;201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345ec653f66_0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8" name="Google Shape;208;g345ec653f66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345ec653f66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5" name="Google Shape;215;g345ec653f66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345ec653f66_0_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5" name="Google Shape;225;g345ec653f66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345ec653f66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3" name="Google Shape;233;g345ec653f66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345ec653f66_0_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3" name="Google Shape;243;g345ec653f66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3" name="Google Shape;63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0" name="Google Shape;250;p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345ec653f66_0_1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7" name="Google Shape;257;g345ec653f66_0_1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5" name="Google Shape;265;p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2" name="Google Shape;272;p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9" name="Google Shape;279;p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Icons by Font Awesome Free (CC BY 4.0 license: </a:t>
            </a:r>
            <a:r>
              <a:rPr lang="en" u="sng">
                <a:solidFill>
                  <a:schemeClr val="hlink"/>
                </a:solidFill>
                <a:hlinkClick r:id="rId2"/>
              </a:rPr>
              <a:t>https://fontawesome.com/license/free</a:t>
            </a:r>
            <a:r>
              <a:rPr lang="en">
                <a:solidFill>
                  <a:schemeClr val="dk1"/>
                </a:solidFill>
              </a:rPr>
              <a:t>)</a:t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34746b8798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4" name="Google Shape;284;g34746b8798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345ec653f66_0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1" name="Google Shape;291;g345ec653f66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345ec653f66_0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8" name="Google Shape;298;g345ec653f66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345ec653f66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8" name="Google Shape;338;g345ec653f66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g345ec653f66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7" name="Google Shape;347;g345ec653f66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474bc11f9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9" name="Google Shape;69;g3474bc11f9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345ec653f66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5" name="Google Shape;355;g345ec653f66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g345ec653f66_0_1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6" name="Google Shape;366;g345ec653f66_0_1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g347512f0f8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3" name="Google Shape;373;g347512f0f8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6" name="Google Shape;7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3" name="Google Shape;83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0" name="Google Shape;90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1" name="Google Shape;101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4" name="Google Shape;144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4" name="Google Shape;154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Font typeface="Montserrat"/>
              <a:buNone/>
              <a:defRPr b="1" sz="5200"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49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 sz="2800"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58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5" name="Google Shape;45;p5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59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8" name="Google Shape;48;p59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5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black and blue rectangle&#10;&#10;Description automatically generated" id="51" name="Google Shape;51;p6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20" y="0"/>
            <a:ext cx="9141782" cy="5144748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6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5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1"/>
          <p:cNvSpPr/>
          <p:nvPr/>
        </p:nvSpPr>
        <p:spPr>
          <a:xfrm>
            <a:off x="50" y="-8100"/>
            <a:ext cx="9144000" cy="688500"/>
          </a:xfrm>
          <a:prstGeom prst="rect">
            <a:avLst/>
          </a:prstGeom>
          <a:solidFill>
            <a:srgbClr val="22BD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51"/>
          <p:cNvSpPr txBox="1"/>
          <p:nvPr>
            <p:ph type="title"/>
          </p:nvPr>
        </p:nvSpPr>
        <p:spPr>
          <a:xfrm>
            <a:off x="240150" y="0"/>
            <a:ext cx="8688900" cy="68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Font typeface="Montserrat"/>
              <a:buNone/>
              <a:defRPr b="1" sz="2300"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51"/>
          <p:cNvSpPr txBox="1"/>
          <p:nvPr>
            <p:ph idx="1" type="body"/>
          </p:nvPr>
        </p:nvSpPr>
        <p:spPr>
          <a:xfrm>
            <a:off x="240150" y="880050"/>
            <a:ext cx="8688900" cy="389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238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Montserrat"/>
              <a:buChar char="●"/>
              <a:defRPr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Char char="○"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Char char="■"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Char char="●"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Char char="○"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Char char="■"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Char char="●"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Char char="○"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Char char="■"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9" name="Google Shape;19;p51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2"/>
          <p:cNvSpPr txBox="1"/>
          <p:nvPr>
            <p:ph type="title"/>
          </p:nvPr>
        </p:nvSpPr>
        <p:spPr>
          <a:xfrm>
            <a:off x="439625" y="1998450"/>
            <a:ext cx="83928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700"/>
              <a:buFont typeface="Montserrat"/>
              <a:buNone/>
              <a:defRPr sz="2700">
                <a:solidFill>
                  <a:srgbClr val="666666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4" name="Google Shape;24;p53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5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9" name="Google Shape;29;p5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5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2" name="Google Shape;32;p55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5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56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6" name="Google Shape;36;p5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57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5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0" name="Google Shape;40;p57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1" name="Google Shape;41;p57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2" name="Google Shape;42;p5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4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4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indico.cern.ch/event/1477299/contributions/6371232/" TargetMode="External"/><Relationship Id="rId4" Type="http://schemas.openxmlformats.org/officeDocument/2006/relationships/image" Target="../media/image27.png"/><Relationship Id="rId5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Relationship Id="rId4" Type="http://schemas.openxmlformats.org/officeDocument/2006/relationships/image" Target="../media/image3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7.png"/><Relationship Id="rId4" Type="http://schemas.openxmlformats.org/officeDocument/2006/relationships/image" Target="../media/image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7.png"/><Relationship Id="rId4" Type="http://schemas.openxmlformats.org/officeDocument/2006/relationships/image" Target="../media/image2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hyperlink" Target="https://haveibeenpwned.com/" TargetMode="External"/><Relationship Id="rId4" Type="http://schemas.openxmlformats.org/officeDocument/2006/relationships/image" Target="../media/image24.png"/><Relationship Id="rId5" Type="http://schemas.openxmlformats.org/officeDocument/2006/relationships/image" Target="../media/image30.png"/><Relationship Id="rId6" Type="http://schemas.openxmlformats.org/officeDocument/2006/relationships/image" Target="../media/image25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8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9.png"/><Relationship Id="rId4" Type="http://schemas.openxmlformats.org/officeDocument/2006/relationships/image" Target="../media/image21.png"/><Relationship Id="rId5" Type="http://schemas.openxmlformats.org/officeDocument/2006/relationships/image" Target="../media/image29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7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7.png"/><Relationship Id="rId4" Type="http://schemas.openxmlformats.org/officeDocument/2006/relationships/image" Target="../media/image2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2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7.png"/><Relationship Id="rId4" Type="http://schemas.openxmlformats.org/officeDocument/2006/relationships/image" Target="../media/image2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6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3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15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33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3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7.png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6.png"/><Relationship Id="rId4" Type="http://schemas.openxmlformats.org/officeDocument/2006/relationships/image" Target="../media/image19.png"/><Relationship Id="rId5" Type="http://schemas.openxmlformats.org/officeDocument/2006/relationships/image" Target="../media/image7.png"/><Relationship Id="rId6" Type="http://schemas.openxmlformats.org/officeDocument/2006/relationships/image" Target="../media/image2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indico.fnal.gov/event/805/contributions/105485/" TargetMode="External"/><Relationship Id="rId4" Type="http://schemas.openxmlformats.org/officeDocument/2006/relationships/hyperlink" Target="https://indico.cern.ch/event/948465/contributions/4323667/" TargetMode="External"/><Relationship Id="rId5" Type="http://schemas.openxmlformats.org/officeDocument/2006/relationships/image" Target="../media/image4.png"/><Relationship Id="rId6" Type="http://schemas.openxmlformats.org/officeDocument/2006/relationships/image" Target="../media/image17.png"/><Relationship Id="rId7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www.keycloak.org/" TargetMode="External"/><Relationship Id="rId4" Type="http://schemas.openxmlformats.org/officeDocument/2006/relationships/image" Target="../media/image8.png"/><Relationship Id="rId5" Type="http://schemas.openxmlformats.org/officeDocument/2006/relationships/image" Target="../media/image1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png"/><Relationship Id="rId4" Type="http://schemas.openxmlformats.org/officeDocument/2006/relationships/image" Target="../media/image18.png"/><Relationship Id="rId5" Type="http://schemas.openxmlformats.org/officeDocument/2006/relationships/hyperlink" Target="https://github.com/keycloak/keycloak/blob/main/ADOPTERS.md" TargetMode="External"/><Relationship Id="rId6" Type="http://schemas.openxmlformats.org/officeDocument/2006/relationships/hyperlink" Target="https://auth.docs.cern.ch/documents/why-keycloak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480">
                <a:solidFill>
                  <a:srgbClr val="073763"/>
                </a:solidFill>
              </a:rPr>
              <a:t>CERN SSO</a:t>
            </a:r>
            <a:br>
              <a:rPr lang="en" sz="4080">
                <a:solidFill>
                  <a:srgbClr val="073763"/>
                </a:solidFill>
              </a:rPr>
            </a:br>
            <a:r>
              <a:rPr lang="en" sz="2980">
                <a:solidFill>
                  <a:srgbClr val="073763"/>
                </a:solidFill>
              </a:rPr>
              <a:t>service evolution in the last two years</a:t>
            </a:r>
            <a:endParaRPr sz="2980">
              <a:solidFill>
                <a:srgbClr val="073763"/>
              </a:solidFill>
            </a:endParaRPr>
          </a:p>
        </p:txBody>
      </p:sp>
      <p:sp>
        <p:nvSpPr>
          <p:cNvPr id="58" name="Google Shape;58;p1"/>
          <p:cNvSpPr txBox="1"/>
          <p:nvPr>
            <p:ph idx="1" type="subTitle"/>
          </p:nvPr>
        </p:nvSpPr>
        <p:spPr>
          <a:xfrm>
            <a:off x="311700" y="2986525"/>
            <a:ext cx="8520600" cy="138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1" lang="en" sz="1700"/>
              <a:t>Paul Van Uytvinck</a:t>
            </a:r>
            <a:endParaRPr b="1" sz="17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b="1" sz="17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 sz="1700"/>
              <a:t>Thank you to </a:t>
            </a:r>
            <a:r>
              <a:rPr b="1" lang="en" sz="1700"/>
              <a:t>Sebastian Łopieński, Antonio Nappi, Hannah Short</a:t>
            </a:r>
            <a:br>
              <a:rPr lang="en" sz="1800"/>
            </a:br>
            <a:r>
              <a:rPr lang="en" sz="2000"/>
              <a:t>(CERN IT-PW)</a:t>
            </a:r>
            <a:endParaRPr sz="20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0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 sz="2000" u="sng">
                <a:solidFill>
                  <a:schemeClr val="hlink"/>
                </a:solidFill>
                <a:hlinkClick r:id="rId3"/>
              </a:rPr>
              <a:t>HEPiX</a:t>
            </a:r>
            <a:r>
              <a:rPr lang="en" sz="2000"/>
              <a:t> - 03 April 2025</a:t>
            </a:r>
            <a:endParaRPr/>
          </a:p>
        </p:txBody>
      </p:sp>
      <p:pic>
        <p:nvPicPr>
          <p:cNvPr id="59" name="Google Shape;59;p1"/>
          <p:cNvPicPr preferRelativeResize="0"/>
          <p:nvPr/>
        </p:nvPicPr>
        <p:blipFill rotWithShape="1">
          <a:blip r:embed="rId4">
            <a:alphaModFix/>
          </a:blip>
          <a:srcRect b="77163" l="0" r="0" t="0"/>
          <a:stretch/>
        </p:blipFill>
        <p:spPr>
          <a:xfrm>
            <a:off x="1" y="0"/>
            <a:ext cx="9144001" cy="1178922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0" y="4961550"/>
            <a:ext cx="9144000" cy="181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9"/>
          <p:cNvSpPr txBox="1"/>
          <p:nvPr>
            <p:ph idx="1" type="body"/>
          </p:nvPr>
        </p:nvSpPr>
        <p:spPr>
          <a:xfrm>
            <a:off x="91275" y="2993849"/>
            <a:ext cx="3797100" cy="1982400"/>
          </a:xfrm>
          <a:prstGeom prst="rect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b="1" lang="en" sz="1300"/>
              <a:t>Number of applications</a:t>
            </a:r>
            <a:endParaRPr b="1" sz="13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t/>
            </a:r>
            <a:endParaRPr b="1" sz="13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t/>
            </a:r>
            <a:endParaRPr b="1" sz="13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t/>
            </a:r>
            <a:endParaRPr b="1" sz="13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t/>
            </a:r>
            <a:endParaRPr b="1" sz="13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t/>
            </a:r>
            <a:endParaRPr b="1" sz="13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t/>
            </a:r>
            <a:endParaRPr b="1" sz="13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b="1" lang="en" sz="1100"/>
              <a:t>         2019                2021                2023                2025 </a:t>
            </a:r>
            <a:endParaRPr b="1" sz="1100"/>
          </a:p>
        </p:txBody>
      </p:sp>
      <p:sp>
        <p:nvSpPr>
          <p:cNvPr id="168" name="Google Shape;168;p9"/>
          <p:cNvSpPr/>
          <p:nvPr/>
        </p:nvSpPr>
        <p:spPr>
          <a:xfrm>
            <a:off x="91300" y="834050"/>
            <a:ext cx="3797100" cy="2067300"/>
          </a:xfrm>
          <a:prstGeom prst="rect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p9"/>
          <p:cNvSpPr txBox="1"/>
          <p:nvPr>
            <p:ph type="title"/>
          </p:nvPr>
        </p:nvSpPr>
        <p:spPr>
          <a:xfrm>
            <a:off x="240150" y="0"/>
            <a:ext cx="8688900" cy="68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r>
              <a:rPr lang="en"/>
              <a:t>CERN SSO in a glance</a:t>
            </a:r>
            <a:endParaRPr/>
          </a:p>
        </p:txBody>
      </p:sp>
      <p:sp>
        <p:nvSpPr>
          <p:cNvPr id="170" name="Google Shape;170;p9"/>
          <p:cNvSpPr txBox="1"/>
          <p:nvPr>
            <p:ph idx="1" type="body"/>
          </p:nvPr>
        </p:nvSpPr>
        <p:spPr>
          <a:xfrm>
            <a:off x="3543000" y="1032450"/>
            <a:ext cx="5601000" cy="389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b="1" lang="en" sz="1700"/>
              <a:t>Authentication</a:t>
            </a:r>
            <a:endParaRPr b="1" sz="1700"/>
          </a:p>
          <a:p>
            <a:pPr indent="-3111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b="1" lang="en" sz="1300"/>
              <a:t>password authentication</a:t>
            </a:r>
            <a:endParaRPr sz="1300"/>
          </a:p>
          <a:p>
            <a:pPr indent="-3111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b="1" lang="en" sz="1300"/>
              <a:t>Kerberos authentication</a:t>
            </a:r>
            <a:endParaRPr b="1" sz="1300"/>
          </a:p>
          <a:p>
            <a:pPr indent="-3111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b="1" lang="en" sz="1300"/>
              <a:t>2FA authentication</a:t>
            </a:r>
            <a:r>
              <a:rPr lang="en" sz="1300"/>
              <a:t> (TOTP, WebAuthn)</a:t>
            </a:r>
            <a:endParaRPr sz="1300"/>
          </a:p>
          <a:p>
            <a:pPr indent="-3111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b="1" lang="en" sz="1300"/>
              <a:t>eduGAIN federated identities</a:t>
            </a:r>
            <a:endParaRPr b="1" sz="1300"/>
          </a:p>
          <a:p>
            <a:pPr indent="-3111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b="1" lang="en" sz="1300"/>
              <a:t>Social logins</a:t>
            </a:r>
            <a:r>
              <a:rPr lang="en" sz="1300"/>
              <a:t> (Google, Facebook, GitHub, LinkedIn)</a:t>
            </a:r>
            <a:endParaRPr sz="1300"/>
          </a:p>
          <a:p>
            <a:pPr indent="-3111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b="1" lang="en" sz="1300"/>
              <a:t>Guest accounts</a:t>
            </a:r>
            <a:endParaRPr sz="1300"/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500"/>
              <a:buNone/>
            </a:pPr>
            <a:r>
              <a:rPr b="1" lang="en" sz="1700"/>
              <a:t>Role-based authorization</a:t>
            </a:r>
            <a:endParaRPr b="1" sz="1700"/>
          </a:p>
          <a:p>
            <a:pPr indent="-3111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/>
              <a:t>Levels of Assurance</a:t>
            </a:r>
            <a:endParaRPr sz="1300"/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500"/>
              <a:buNone/>
            </a:pPr>
            <a:r>
              <a:rPr lang="en" sz="1700"/>
              <a:t>Delivers </a:t>
            </a:r>
            <a:r>
              <a:rPr b="1" lang="en" sz="1700"/>
              <a:t>SAML assertions</a:t>
            </a:r>
            <a:r>
              <a:rPr lang="en" sz="1700"/>
              <a:t> and </a:t>
            </a:r>
            <a:r>
              <a:rPr b="1" lang="en" sz="1700"/>
              <a:t>OIDC tokens</a:t>
            </a:r>
            <a:endParaRPr sz="1700"/>
          </a:p>
        </p:txBody>
      </p:sp>
      <p:sp>
        <p:nvSpPr>
          <p:cNvPr id="171" name="Google Shape;171;p9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72" name="Google Shape;172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4449" y="920175"/>
            <a:ext cx="3733500" cy="1061100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9"/>
          <p:cNvSpPr txBox="1"/>
          <p:nvPr>
            <p:ph idx="1" type="body"/>
          </p:nvPr>
        </p:nvSpPr>
        <p:spPr>
          <a:xfrm>
            <a:off x="169336" y="2014575"/>
            <a:ext cx="36096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b="1" lang="en" sz="1300"/>
              <a:t>   </a:t>
            </a:r>
            <a:r>
              <a:rPr b="1" lang="en" sz="1300"/>
              <a:t>300k users</a:t>
            </a:r>
            <a:r>
              <a:rPr lang="en" sz="1300"/>
              <a:t> (including externals)</a:t>
            </a:r>
            <a:endParaRPr sz="13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b="1" lang="en" sz="1300"/>
              <a:t>   13k clients</a:t>
            </a:r>
            <a:endParaRPr sz="13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b="1" lang="en" sz="1300"/>
              <a:t>   10k logins per hour</a:t>
            </a:r>
            <a:r>
              <a:rPr lang="en" sz="1300"/>
              <a:t> during office hours</a:t>
            </a:r>
            <a:endParaRPr sz="1300"/>
          </a:p>
        </p:txBody>
      </p:sp>
      <p:sp>
        <p:nvSpPr>
          <p:cNvPr id="174" name="Google Shape;174;p9"/>
          <p:cNvSpPr txBox="1"/>
          <p:nvPr>
            <p:ph idx="1" type="body"/>
          </p:nvPr>
        </p:nvSpPr>
        <p:spPr>
          <a:xfrm>
            <a:off x="4151375" y="-500850"/>
            <a:ext cx="2416200" cy="30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en" sz="1300"/>
              <a:t>Number of applications</a:t>
            </a:r>
            <a:endParaRPr sz="1300"/>
          </a:p>
        </p:txBody>
      </p:sp>
      <p:pic>
        <p:nvPicPr>
          <p:cNvPr id="175" name="Google Shape;175;p9" title="Chart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9528" y="3318537"/>
            <a:ext cx="3397047" cy="1333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3"/>
          <p:cNvSpPr txBox="1"/>
          <p:nvPr>
            <p:ph type="title"/>
          </p:nvPr>
        </p:nvSpPr>
        <p:spPr>
          <a:xfrm>
            <a:off x="439625" y="1998450"/>
            <a:ext cx="83928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⟶  Evolution and consolidation of the service </a:t>
            </a:r>
            <a:br>
              <a:rPr lang="en"/>
            </a:br>
            <a:r>
              <a:rPr lang="en"/>
              <a:t>      in the last two years</a:t>
            </a:r>
            <a:endParaRPr/>
          </a:p>
        </p:txBody>
      </p:sp>
      <p:pic>
        <p:nvPicPr>
          <p:cNvPr id="181" name="Google Shape;181;p13"/>
          <p:cNvPicPr preferRelativeResize="0"/>
          <p:nvPr/>
        </p:nvPicPr>
        <p:blipFill rotWithShape="1">
          <a:blip r:embed="rId3">
            <a:alphaModFix/>
          </a:blip>
          <a:srcRect b="77163" l="0" r="0" t="0"/>
          <a:stretch/>
        </p:blipFill>
        <p:spPr>
          <a:xfrm>
            <a:off x="1" y="0"/>
            <a:ext cx="9144001" cy="11789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4961550"/>
            <a:ext cx="9144000" cy="181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5"/>
          <p:cNvSpPr txBox="1"/>
          <p:nvPr>
            <p:ph type="title"/>
          </p:nvPr>
        </p:nvSpPr>
        <p:spPr>
          <a:xfrm>
            <a:off x="240150" y="0"/>
            <a:ext cx="8688900" cy="68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r>
              <a:rPr lang="en"/>
              <a:t>Legacy architecture</a:t>
            </a:r>
            <a:endParaRPr/>
          </a:p>
        </p:txBody>
      </p:sp>
      <p:sp>
        <p:nvSpPr>
          <p:cNvPr id="188" name="Google Shape;188;p15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89" name="Google Shape;189;p15"/>
          <p:cNvSpPr txBox="1"/>
          <p:nvPr/>
        </p:nvSpPr>
        <p:spPr>
          <a:xfrm>
            <a:off x="287850" y="970791"/>
            <a:ext cx="3612000" cy="3996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262626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en" sz="1500" u="none" cap="none" strike="noStrike">
                <a:solidFill>
                  <a:srgbClr val="262626"/>
                </a:solidFill>
                <a:latin typeface="Montserrat"/>
                <a:ea typeface="Montserrat"/>
                <a:cs typeface="Montserrat"/>
                <a:sym typeface="Montserrat"/>
              </a:rPr>
              <a:t>One proxy VM to serve Keycloak instances</a:t>
            </a:r>
            <a:endParaRPr b="1" i="0" sz="1500" u="none" cap="none" strike="noStrike">
              <a:solidFill>
                <a:srgbClr val="262626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60350" lvl="0" marL="3429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500"/>
              <a:buFont typeface="Montserrat"/>
              <a:buChar char="●"/>
            </a:pPr>
            <a:r>
              <a:rPr b="0" i="0" lang="en" sz="1500" u="none" cap="none" strike="noStrike">
                <a:solidFill>
                  <a:srgbClr val="262626"/>
                </a:solidFill>
                <a:latin typeface="Montserrat"/>
                <a:ea typeface="Montserrat"/>
                <a:cs typeface="Montserrat"/>
                <a:sym typeface="Montserrat"/>
              </a:rPr>
              <a:t>Switch to passive could take up to 15/20 minutes</a:t>
            </a:r>
            <a:endParaRPr b="0" i="0" sz="1500" u="none" cap="none" strike="noStrike">
              <a:solidFill>
                <a:srgbClr val="262626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262626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en" sz="1500" u="none" cap="none" strike="noStrike">
                <a:solidFill>
                  <a:srgbClr val="262626"/>
                </a:solidFill>
                <a:latin typeface="Montserrat"/>
                <a:ea typeface="Montserrat"/>
                <a:cs typeface="Montserrat"/>
                <a:sym typeface="Montserrat"/>
              </a:rPr>
              <a:t>Multiple VMs running</a:t>
            </a:r>
            <a:endParaRPr b="1" i="0" sz="1500" u="none" cap="none" strike="noStrike">
              <a:solidFill>
                <a:srgbClr val="262626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60350" lvl="0" marL="3429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500"/>
              <a:buFont typeface="Montserrat"/>
              <a:buChar char="●"/>
            </a:pPr>
            <a:r>
              <a:rPr b="0" i="0" lang="en" sz="1500" u="none" cap="none" strike="noStrike">
                <a:solidFill>
                  <a:srgbClr val="262626"/>
                </a:solidFill>
                <a:latin typeface="Montserrat"/>
                <a:ea typeface="Montserrat"/>
                <a:cs typeface="Montserrat"/>
                <a:sym typeface="Montserrat"/>
              </a:rPr>
              <a:t>Keycloak and Infinispan sharing same Linux process</a:t>
            </a:r>
            <a:endParaRPr b="0" i="0" sz="1500" u="none" cap="none" strike="noStrike">
              <a:solidFill>
                <a:srgbClr val="262626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262626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en" sz="1500" u="none" cap="none" strike="noStrike">
                <a:solidFill>
                  <a:srgbClr val="262626"/>
                </a:solidFill>
                <a:latin typeface="Montserrat"/>
                <a:ea typeface="Montserrat"/>
                <a:cs typeface="Montserrat"/>
                <a:sym typeface="Montserrat"/>
              </a:rPr>
              <a:t>Puppet module</a:t>
            </a:r>
            <a:endParaRPr b="0" i="0" sz="1500" u="none" cap="none" strike="noStrike">
              <a:solidFill>
                <a:srgbClr val="262626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60350" lvl="0" marL="3429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500"/>
              <a:buFont typeface="Montserrat"/>
              <a:buChar char="●"/>
            </a:pPr>
            <a:r>
              <a:rPr b="0" i="0" lang="en" sz="1500" u="none" cap="none" strike="noStrike">
                <a:solidFill>
                  <a:srgbClr val="262626"/>
                </a:solidFill>
                <a:latin typeface="Montserrat"/>
                <a:ea typeface="Montserrat"/>
                <a:cs typeface="Montserrat"/>
                <a:sym typeface="Montserrat"/>
              </a:rPr>
              <a:t>not officially supported by Keycloak</a:t>
            </a:r>
            <a:endParaRPr b="0" i="0" sz="1500" u="none" cap="none" strike="noStrike">
              <a:solidFill>
                <a:srgbClr val="26262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90" name="Google Shape;190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52800" y="1094000"/>
            <a:ext cx="4939350" cy="35711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6"/>
          <p:cNvSpPr txBox="1"/>
          <p:nvPr>
            <p:ph type="title"/>
          </p:nvPr>
        </p:nvSpPr>
        <p:spPr>
          <a:xfrm>
            <a:off x="240150" y="0"/>
            <a:ext cx="8688900" cy="68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r>
              <a:rPr lang="en" sz="2200"/>
              <a:t>Modernize infrastructure to accelerate team operations</a:t>
            </a:r>
            <a:endParaRPr sz="2200"/>
          </a:p>
        </p:txBody>
      </p:sp>
      <p:sp>
        <p:nvSpPr>
          <p:cNvPr id="196" name="Google Shape;196;p16"/>
          <p:cNvSpPr txBox="1"/>
          <p:nvPr>
            <p:ph idx="1" type="body"/>
          </p:nvPr>
        </p:nvSpPr>
        <p:spPr>
          <a:xfrm>
            <a:off x="240150" y="958850"/>
            <a:ext cx="4099800" cy="389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b="1" lang="en" sz="1200"/>
              <a:t>Git source of truth for deployment configuration</a:t>
            </a:r>
            <a:endParaRPr b="1" sz="1200"/>
          </a:p>
          <a:p>
            <a:pPr indent="-3048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Operations and updates are traced and easily rolled back</a:t>
            </a:r>
            <a:endParaRPr sz="1200">
              <a:solidFill>
                <a:srgbClr val="434343"/>
              </a:solidFill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●"/>
            </a:pPr>
            <a:r>
              <a:rPr lang="en" sz="1200">
                <a:solidFill>
                  <a:srgbClr val="434343"/>
                </a:solidFill>
              </a:rPr>
              <a:t>GitOps components are </a:t>
            </a:r>
            <a:r>
              <a:rPr b="1" lang="en" sz="1200">
                <a:solidFill>
                  <a:srgbClr val="434343"/>
                </a:solidFill>
              </a:rPr>
              <a:t>NOT </a:t>
            </a:r>
            <a:r>
              <a:rPr lang="en" sz="1200">
                <a:solidFill>
                  <a:srgbClr val="434343"/>
                </a:solidFill>
              </a:rPr>
              <a:t>fundamental</a:t>
            </a:r>
            <a:endParaRPr sz="1200"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500"/>
              <a:buNone/>
            </a:pPr>
            <a:r>
              <a:rPr b="1" lang="en" sz="1200"/>
              <a:t>Separation of Keycloak and Infinispan</a:t>
            </a:r>
            <a:endParaRPr b="1" sz="1200"/>
          </a:p>
          <a:p>
            <a:pPr indent="-3048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●"/>
            </a:pPr>
            <a:r>
              <a:rPr lang="en" sz="1200"/>
              <a:t>Components can be scaled, tuned and monitored independently</a:t>
            </a:r>
            <a:endParaRPr sz="1200"/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○"/>
            </a:pPr>
            <a:r>
              <a:rPr lang="en" sz="1200"/>
              <a:t>Infinispan, stateful, was limiting the scaling</a:t>
            </a:r>
            <a:endParaRPr sz="1200"/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 sz="1200"/>
              <a:t>Keycloak, now independent, can restart in seconds</a:t>
            </a:r>
            <a:endParaRPr sz="12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t/>
            </a:r>
            <a:endParaRPr sz="12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b="1" lang="en" sz="1200"/>
              <a:t>HA HAproxy cluster</a:t>
            </a:r>
            <a:endParaRPr b="1" sz="1200"/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Montserrat"/>
              <a:buChar char="●"/>
            </a:pPr>
            <a:r>
              <a:rPr lang="en" sz="1200"/>
              <a:t>HA cluster with automatic failover with no downtime</a:t>
            </a:r>
            <a:endParaRPr/>
          </a:p>
        </p:txBody>
      </p:sp>
      <p:sp>
        <p:nvSpPr>
          <p:cNvPr id="197" name="Google Shape;197;p16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98" name="Google Shape;198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69125" y="1499125"/>
            <a:ext cx="4499249" cy="30310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32"/>
          <p:cNvSpPr txBox="1"/>
          <p:nvPr>
            <p:ph type="title"/>
          </p:nvPr>
        </p:nvSpPr>
        <p:spPr>
          <a:xfrm>
            <a:off x="439625" y="1998450"/>
            <a:ext cx="83928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⟶ </a:t>
            </a:r>
            <a:r>
              <a:rPr lang="en"/>
              <a:t>Some good practice for a critical service</a:t>
            </a:r>
            <a:endParaRPr/>
          </a:p>
        </p:txBody>
      </p:sp>
      <p:pic>
        <p:nvPicPr>
          <p:cNvPr id="204" name="Google Shape;204;p32"/>
          <p:cNvPicPr preferRelativeResize="0"/>
          <p:nvPr/>
        </p:nvPicPr>
        <p:blipFill rotWithShape="1">
          <a:blip r:embed="rId3">
            <a:alphaModFix/>
          </a:blip>
          <a:srcRect b="77163" l="0" r="0" t="0"/>
          <a:stretch/>
        </p:blipFill>
        <p:spPr>
          <a:xfrm>
            <a:off x="1" y="0"/>
            <a:ext cx="9144001" cy="117892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p3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4961550"/>
            <a:ext cx="9144000" cy="181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345ec653f66_0_46"/>
          <p:cNvSpPr txBox="1"/>
          <p:nvPr>
            <p:ph type="title"/>
          </p:nvPr>
        </p:nvSpPr>
        <p:spPr>
          <a:xfrm>
            <a:off x="240150" y="0"/>
            <a:ext cx="8688900" cy="68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r>
              <a:rPr lang="en"/>
              <a:t>Reviewing all elements of the service when taking over</a:t>
            </a:r>
            <a:endParaRPr/>
          </a:p>
        </p:txBody>
      </p:sp>
      <p:sp>
        <p:nvSpPr>
          <p:cNvPr id="211" name="Google Shape;211;g345ec653f66_0_46"/>
          <p:cNvSpPr txBox="1"/>
          <p:nvPr>
            <p:ph idx="1" type="body"/>
          </p:nvPr>
        </p:nvSpPr>
        <p:spPr>
          <a:xfrm>
            <a:off x="240150" y="880050"/>
            <a:ext cx="8688900" cy="389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b="1" lang="en"/>
              <a:t>A systematic effort to discover, learn, update, clean-up and document:</a:t>
            </a:r>
            <a:endParaRPr b="1"/>
          </a:p>
          <a:p>
            <a:pPr indent="-3238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500"/>
              <a:buChar char="●"/>
            </a:pPr>
            <a:r>
              <a:rPr lang="en"/>
              <a:t>Keycloak configuration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environments (dev/QA/prod)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hidden and obsolete settings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etc.</a:t>
            </a:r>
            <a:endParaRPr/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/>
              <a:t>CERN Keycloak extensions (SPIs)</a:t>
            </a:r>
            <a:endParaRPr/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/>
              <a:t>Docker images and deployment configuration</a:t>
            </a:r>
            <a:endParaRPr/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/>
              <a:t>Databases</a:t>
            </a:r>
            <a:endParaRPr/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/>
              <a:t>Certificates and keys</a:t>
            </a:r>
            <a:endParaRPr/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/>
              <a:t>PaaS </a:t>
            </a:r>
            <a:r>
              <a:rPr lang="en"/>
              <a:t>Cron Jobs</a:t>
            </a:r>
            <a:endParaRPr/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/>
              <a:t>Integration tests</a:t>
            </a:r>
            <a:endParaRPr/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/>
              <a:t>… and many more</a:t>
            </a:r>
            <a:endParaRPr/>
          </a:p>
        </p:txBody>
      </p:sp>
      <p:sp>
        <p:nvSpPr>
          <p:cNvPr id="212" name="Google Shape;212;g345ec653f66_0_46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345ec653f66_0_3"/>
          <p:cNvSpPr txBox="1"/>
          <p:nvPr>
            <p:ph type="title"/>
          </p:nvPr>
        </p:nvSpPr>
        <p:spPr>
          <a:xfrm>
            <a:off x="240150" y="0"/>
            <a:ext cx="8688900" cy="68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r>
              <a:rPr lang="en"/>
              <a:t>Our Keycloak extensions</a:t>
            </a:r>
            <a:endParaRPr/>
          </a:p>
        </p:txBody>
      </p:sp>
      <p:sp>
        <p:nvSpPr>
          <p:cNvPr id="218" name="Google Shape;218;g345ec653f66_0_3"/>
          <p:cNvSpPr txBox="1"/>
          <p:nvPr>
            <p:ph idx="1" type="body"/>
          </p:nvPr>
        </p:nvSpPr>
        <p:spPr>
          <a:xfrm>
            <a:off x="240150" y="880050"/>
            <a:ext cx="8688900" cy="389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Compromised password detection</a:t>
            </a:r>
            <a:endParaRPr b="1"/>
          </a:p>
          <a:p>
            <a:pPr indent="-29690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76"/>
              <a:buChar char="●"/>
            </a:pPr>
            <a:r>
              <a:rPr lang="en" sz="1375"/>
              <a:t>during the login process, SHA1 hash of user’s password is checked against </a:t>
            </a:r>
            <a:br>
              <a:rPr lang="en" sz="1375"/>
            </a:br>
            <a:r>
              <a:rPr lang="en" sz="1375"/>
              <a:t>a huge list of known compromised passwords (from </a:t>
            </a:r>
            <a:r>
              <a:rPr lang="en" sz="1375" u="sng">
                <a:solidFill>
                  <a:schemeClr val="hlink"/>
                </a:solidFill>
                <a:hlinkClick r:id="rId3"/>
              </a:rPr>
              <a:t>HIBP</a:t>
            </a:r>
            <a:r>
              <a:rPr lang="en" sz="1375"/>
              <a:t> and other security sources)</a:t>
            </a:r>
            <a:endParaRPr sz="1375"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CERN theme</a:t>
            </a:r>
            <a:endParaRPr/>
          </a:p>
          <a:p>
            <a:pPr indent="-314325" lvl="0" marL="457200" rtl="0" algn="l">
              <a:spcBef>
                <a:spcPts val="0"/>
              </a:spcBef>
              <a:spcAft>
                <a:spcPts val="0"/>
              </a:spcAft>
              <a:buSzPts val="1350"/>
              <a:buChar char="●"/>
            </a:pPr>
            <a:r>
              <a:rPr lang="en" sz="1350"/>
              <a:t>CERN customisations and look &amp; feel for user-facing login pages,</a:t>
            </a:r>
            <a:br>
              <a:rPr lang="en" sz="1350"/>
            </a:br>
            <a:r>
              <a:rPr lang="en" sz="1350"/>
              <a:t>and guest account email template</a:t>
            </a:r>
            <a:endParaRPr sz="1350"/>
          </a:p>
          <a:p>
            <a:pPr indent="-314325" lvl="0" marL="457200" rtl="0" algn="l">
              <a:spcBef>
                <a:spcPts val="0"/>
              </a:spcBef>
              <a:spcAft>
                <a:spcPts val="0"/>
              </a:spcAft>
              <a:buSzPts val="1350"/>
              <a:buChar char="●"/>
            </a:pPr>
            <a:r>
              <a:rPr i="1" lang="en" sz="1350"/>
              <a:t>“Message of the day”</a:t>
            </a:r>
            <a:r>
              <a:rPr lang="en" sz="1350"/>
              <a:t> (usually, security or service announcements)</a:t>
            </a:r>
            <a:endParaRPr sz="1350"/>
          </a:p>
          <a:p>
            <a:pPr indent="-314325" lvl="0" marL="457200" rtl="0" algn="l">
              <a:spcBef>
                <a:spcPts val="0"/>
              </a:spcBef>
              <a:spcAft>
                <a:spcPts val="0"/>
              </a:spcAft>
              <a:buSzPts val="1350"/>
              <a:buChar char="●"/>
            </a:pPr>
            <a:r>
              <a:rPr lang="en" sz="1350"/>
              <a:t>admin console: different header colors per environment</a:t>
            </a:r>
            <a:endParaRPr sz="1350"/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Dev                                       QA                                  Production</a:t>
            </a:r>
            <a:endParaRPr/>
          </a:p>
        </p:txBody>
      </p:sp>
      <p:sp>
        <p:nvSpPr>
          <p:cNvPr id="219" name="Google Shape;219;g345ec653f66_0_3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20" name="Google Shape;220;g345ec653f66_0_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47236" y="3944361"/>
            <a:ext cx="1234814" cy="32105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Google Shape;221;g345ec653f66_0_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884464" y="3944372"/>
            <a:ext cx="1234814" cy="32105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g345ec653f66_0_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328492" y="3944356"/>
            <a:ext cx="1234814" cy="3210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345ec653f66_0_52"/>
          <p:cNvSpPr txBox="1"/>
          <p:nvPr>
            <p:ph type="title"/>
          </p:nvPr>
        </p:nvSpPr>
        <p:spPr>
          <a:xfrm>
            <a:off x="240150" y="0"/>
            <a:ext cx="8688900" cy="68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Managing and auditing Keycloak configuration changes</a:t>
            </a:r>
            <a:endParaRPr/>
          </a:p>
        </p:txBody>
      </p:sp>
      <p:sp>
        <p:nvSpPr>
          <p:cNvPr id="228" name="Google Shape;228;g345ec653f66_0_52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29" name="Google Shape;229;g345ec653f66_0_52"/>
          <p:cNvSpPr txBox="1"/>
          <p:nvPr>
            <p:ph idx="1" type="body"/>
          </p:nvPr>
        </p:nvSpPr>
        <p:spPr>
          <a:xfrm>
            <a:off x="75825" y="688500"/>
            <a:ext cx="8853300" cy="31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500"/>
              <a:buNone/>
            </a:pPr>
            <a:r>
              <a:rPr lang="en" sz="1400">
                <a:solidFill>
                  <a:schemeClr val="dk1"/>
                </a:solidFill>
              </a:rPr>
              <a:t>❓ </a:t>
            </a:r>
            <a:r>
              <a:rPr lang="en" sz="16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The challenge: Losing track of changes</a:t>
            </a:r>
            <a:endParaRPr sz="1600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Most </a:t>
            </a:r>
            <a:r>
              <a:rPr b="1" lang="en" sz="1400"/>
              <a:t>Keycloak configuration updates</a:t>
            </a:r>
            <a:r>
              <a:rPr lang="en" sz="1400"/>
              <a:t> happen via the Admin Console</a:t>
            </a:r>
            <a:endParaRPr sz="1400"/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But </a:t>
            </a:r>
            <a:r>
              <a:rPr b="1" lang="en" sz="1400"/>
              <a:t>manual changes leave no history</a:t>
            </a:r>
            <a:r>
              <a:rPr lang="en" sz="1400"/>
              <a:t>—creating tracking challenges</a:t>
            </a:r>
            <a:endParaRPr sz="1400"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500"/>
              <a:buNone/>
            </a:pPr>
            <a:r>
              <a:rPr lang="en" sz="1400">
                <a:solidFill>
                  <a:schemeClr val="dk1"/>
                </a:solidFill>
              </a:rPr>
              <a:t>📂</a:t>
            </a:r>
            <a:r>
              <a:rPr lang="en" sz="14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 </a:t>
            </a:r>
            <a:r>
              <a:rPr lang="en" sz="16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Our solution: Automated backups</a:t>
            </a:r>
            <a:endParaRPr sz="1600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Every hour, a script </a:t>
            </a:r>
            <a:r>
              <a:rPr b="1" lang="en" sz="1400"/>
              <a:t>exports all realm configurations</a:t>
            </a:r>
            <a:r>
              <a:rPr lang="en" sz="1400"/>
              <a:t> from Keycloak</a:t>
            </a:r>
            <a:endParaRPr sz="1400"/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The exported and processed JSON files are committed to a </a:t>
            </a:r>
            <a:r>
              <a:rPr b="1" lang="en" sz="1400"/>
              <a:t>GitLab repository</a:t>
            </a:r>
            <a:endParaRPr b="1" sz="1400"/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Every change triggers an </a:t>
            </a:r>
            <a:r>
              <a:rPr b="1" lang="en" sz="1400"/>
              <a:t>alert</a:t>
            </a:r>
            <a:r>
              <a:rPr lang="en" sz="1400"/>
              <a:t> in our Mattermost channel</a:t>
            </a:r>
            <a:endParaRPr sz="1400"/>
          </a:p>
        </p:txBody>
      </p:sp>
      <p:pic>
        <p:nvPicPr>
          <p:cNvPr id="230" name="Google Shape;230;g345ec653f66_0_5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9225" y="3361450"/>
            <a:ext cx="6506276" cy="1348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345ec653f66_0_60"/>
          <p:cNvSpPr txBox="1"/>
          <p:nvPr>
            <p:ph type="title"/>
          </p:nvPr>
        </p:nvSpPr>
        <p:spPr>
          <a:xfrm>
            <a:off x="240150" y="0"/>
            <a:ext cx="8688900" cy="68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56494"/>
              <a:buNone/>
            </a:pPr>
            <a:r>
              <a:rPr lang="en"/>
              <a:t>Security and hardening </a:t>
            </a:r>
            <a:br>
              <a:rPr lang="en"/>
            </a:br>
            <a:r>
              <a:rPr b="0" lang="en" sz="1633"/>
              <a:t>(we don’t need it, until we need it)</a:t>
            </a:r>
            <a:endParaRPr b="0" sz="1633"/>
          </a:p>
        </p:txBody>
      </p:sp>
      <p:sp>
        <p:nvSpPr>
          <p:cNvPr id="236" name="Google Shape;236;g345ec653f66_0_60"/>
          <p:cNvSpPr txBox="1"/>
          <p:nvPr>
            <p:ph idx="1" type="body"/>
          </p:nvPr>
        </p:nvSpPr>
        <p:spPr>
          <a:xfrm>
            <a:off x="240150" y="880050"/>
            <a:ext cx="8688900" cy="389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en"/>
              <a:t>Review, clean-up and document </a:t>
            </a:r>
            <a:r>
              <a:rPr b="1" lang="en"/>
              <a:t>privileged access</a:t>
            </a:r>
            <a:endParaRPr b="1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500"/>
              <a:buNone/>
            </a:pPr>
            <a:r>
              <a:rPr lang="en"/>
              <a:t>Change/renew shared </a:t>
            </a:r>
            <a:r>
              <a:rPr b="1" lang="en"/>
              <a:t>passwords, tokens, keytab files</a:t>
            </a:r>
            <a:r>
              <a:rPr lang="en"/>
              <a:t> etc.       </a:t>
            </a:r>
            <a:r>
              <a:rPr lang="en"/>
              <a:t>Enforce </a:t>
            </a:r>
            <a:r>
              <a:rPr b="1" lang="en"/>
              <a:t>2FA</a:t>
            </a:r>
            <a:endParaRPr b="1"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500"/>
              <a:buNone/>
            </a:pPr>
            <a:r>
              <a:t/>
            </a:r>
            <a:endParaRPr b="1"/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500"/>
              <a:buNone/>
            </a:pPr>
            <a:r>
              <a:rPr lang="en"/>
              <a:t>Review </a:t>
            </a:r>
            <a:r>
              <a:rPr b="1" lang="en"/>
              <a:t>GitLab security settings</a:t>
            </a:r>
            <a:endParaRPr sz="1600"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project visibility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members and their access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secrets in GitLab variables, tokens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security-related settings such as branch protection, push and merge restrictions etc.</a:t>
            </a:r>
            <a:endParaRPr/>
          </a:p>
        </p:txBody>
      </p:sp>
      <p:sp>
        <p:nvSpPr>
          <p:cNvPr id="237" name="Google Shape;237;g345ec653f66_0_60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38" name="Google Shape;238;g345ec653f66_0_6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3745" y="1801450"/>
            <a:ext cx="381542" cy="445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9" name="Google Shape;239;g345ec653f66_0_6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62286" y="975723"/>
            <a:ext cx="404475" cy="4676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40" name="Google Shape;240;g345ec653f66_0_6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5138" y="2842225"/>
            <a:ext cx="658750" cy="658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345ec653f66_0_70"/>
          <p:cNvSpPr txBox="1"/>
          <p:nvPr>
            <p:ph type="title"/>
          </p:nvPr>
        </p:nvSpPr>
        <p:spPr>
          <a:xfrm>
            <a:off x="240150" y="0"/>
            <a:ext cx="8688900" cy="68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56"/>
              <a:buNone/>
            </a:pPr>
            <a:r>
              <a:rPr lang="en"/>
              <a:t>BC/DR</a:t>
            </a:r>
            <a:endParaRPr b="0" sz="1633"/>
          </a:p>
        </p:txBody>
      </p:sp>
      <p:sp>
        <p:nvSpPr>
          <p:cNvPr id="246" name="Google Shape;246;g345ec653f66_0_70"/>
          <p:cNvSpPr txBox="1"/>
          <p:nvPr>
            <p:ph idx="1" type="body"/>
          </p:nvPr>
        </p:nvSpPr>
        <p:spPr>
          <a:xfrm>
            <a:off x="240150" y="880050"/>
            <a:ext cx="8847000" cy="389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1143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en"/>
              <a:t>🚨  Establish, document and test</a:t>
            </a:r>
            <a:r>
              <a:rPr b="1" lang="en"/>
              <a:t> emergency procedures</a:t>
            </a:r>
            <a:endParaRPr b="1" i="1"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b="1" lang="en"/>
              <a:t>scale up/down Keycloak clusters</a:t>
            </a:r>
            <a:r>
              <a:rPr lang="en"/>
              <a:t> </a:t>
            </a:r>
            <a:r>
              <a:rPr i="1" lang="en"/>
              <a:t>(proved useful during Keycloak 24 upgrade)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b="1" lang="en"/>
              <a:t>database</a:t>
            </a:r>
            <a:r>
              <a:rPr lang="en"/>
              <a:t> backup, cloning and recovery</a:t>
            </a:r>
            <a:endParaRPr/>
          </a:p>
          <a:p>
            <a:pPr indent="0" lvl="0" marL="1143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500"/>
              <a:buNone/>
            </a:pPr>
            <a:r>
              <a:rPr lang="en"/>
              <a:t>🔑  Prepare local </a:t>
            </a:r>
            <a:r>
              <a:rPr b="1" lang="en"/>
              <a:t>breaking-glass accounts</a:t>
            </a:r>
            <a:r>
              <a:rPr lang="en"/>
              <a:t> 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in ArgoCD, OpenSearch, Grafana, VM with internal tools etc.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to avoid circular dependency on SSO</a:t>
            </a:r>
            <a:endParaRPr/>
          </a:p>
          <a:p>
            <a:pPr indent="0" lvl="0" marL="1143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500"/>
              <a:buNone/>
            </a:pPr>
            <a:r>
              <a:rPr lang="en"/>
              <a:t>🥶  Cold-recovery test →  ✅  </a:t>
            </a:r>
            <a:r>
              <a:rPr b="1" lang="en"/>
              <a:t>mini SSO instance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can be built anywhere, on a Linux machine, in one hour ⏳ 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using a regularly synchronized </a:t>
            </a:r>
            <a:r>
              <a:rPr b="1" lang="en"/>
              <a:t>offline backup of</a:t>
            </a:r>
            <a:r>
              <a:rPr lang="en"/>
              <a:t> </a:t>
            </a:r>
            <a:r>
              <a:rPr b="1" lang="en"/>
              <a:t>all SSO service components</a:t>
            </a:r>
            <a:r>
              <a:rPr lang="en"/>
              <a:t> </a:t>
            </a:r>
            <a:br>
              <a:rPr lang="en"/>
            </a:br>
            <a:r>
              <a:rPr lang="en"/>
              <a:t>(Docker image, Keycloak extensions, configuration, secrets, certificate and docs) </a:t>
            </a:r>
            <a:endParaRPr/>
          </a:p>
        </p:txBody>
      </p:sp>
      <p:sp>
        <p:nvSpPr>
          <p:cNvPr id="247" name="Google Shape;247;g345ec653f66_0_70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66" name="Google Shape;66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1" cy="51623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40"/>
          <p:cNvSpPr txBox="1"/>
          <p:nvPr>
            <p:ph type="title"/>
          </p:nvPr>
        </p:nvSpPr>
        <p:spPr>
          <a:xfrm>
            <a:off x="439625" y="1998450"/>
            <a:ext cx="83928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</a:pPr>
            <a:r>
              <a:rPr lang="en"/>
              <a:t>⟶ Conclusion</a:t>
            </a:r>
            <a:endParaRPr/>
          </a:p>
        </p:txBody>
      </p:sp>
      <p:pic>
        <p:nvPicPr>
          <p:cNvPr id="253" name="Google Shape;253;p40"/>
          <p:cNvPicPr preferRelativeResize="0"/>
          <p:nvPr/>
        </p:nvPicPr>
        <p:blipFill rotWithShape="1">
          <a:blip r:embed="rId3">
            <a:alphaModFix/>
          </a:blip>
          <a:srcRect b="77163" l="0" r="0" t="0"/>
          <a:stretch/>
        </p:blipFill>
        <p:spPr>
          <a:xfrm>
            <a:off x="1" y="0"/>
            <a:ext cx="9144001" cy="1178922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p4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4961550"/>
            <a:ext cx="9144000" cy="181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345ec653f66_0_184"/>
          <p:cNvSpPr txBox="1"/>
          <p:nvPr>
            <p:ph type="title"/>
          </p:nvPr>
        </p:nvSpPr>
        <p:spPr>
          <a:xfrm>
            <a:off x="240150" y="0"/>
            <a:ext cx="8688900" cy="68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r>
              <a:rPr lang="en"/>
              <a:t>Stress tests on Keycloak 19 and results</a:t>
            </a:r>
            <a:endParaRPr/>
          </a:p>
        </p:txBody>
      </p:sp>
      <p:sp>
        <p:nvSpPr>
          <p:cNvPr id="260" name="Google Shape;260;g345ec653f66_0_184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61" name="Google Shape;261;g345ec653f66_0_18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109025" y="1611325"/>
            <a:ext cx="4761151" cy="2861750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Google Shape;262;g345ec653f66_0_184"/>
          <p:cNvSpPr txBox="1"/>
          <p:nvPr/>
        </p:nvSpPr>
        <p:spPr>
          <a:xfrm>
            <a:off x="76200" y="1723875"/>
            <a:ext cx="3995400" cy="252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5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Performance improved by </a:t>
            </a:r>
            <a:r>
              <a:rPr b="1" i="0" lang="en" sz="15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300%</a:t>
            </a:r>
            <a:r>
              <a:rPr lang="en" sz="18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endParaRPr sz="1800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432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350"/>
              <a:buFont typeface="Montserrat"/>
              <a:buChar char="●"/>
            </a:pPr>
            <a:r>
              <a:rPr lang="en" sz="135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could handle thrice as many requests</a:t>
            </a:r>
            <a:endParaRPr sz="135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432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50"/>
              <a:buFont typeface="Montserrat"/>
              <a:buChar char="●"/>
            </a:pPr>
            <a:r>
              <a:rPr lang="en" sz="135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partly thanks to separate cache</a:t>
            </a:r>
            <a:endParaRPr sz="135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	</a:t>
            </a:r>
            <a:endParaRPr b="0" i="0" sz="14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5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Reduced infrastructure service incidents by </a:t>
            </a:r>
            <a:r>
              <a:rPr b="1" i="0" lang="en" sz="15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86% </a:t>
            </a:r>
            <a:r>
              <a:rPr b="0" i="0" lang="en" sz="15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(7 vs 1 </a:t>
            </a:r>
            <a:r>
              <a:rPr lang="en" sz="1500">
                <a:latin typeface="Montserrat"/>
                <a:ea typeface="Montserrat"/>
                <a:cs typeface="Montserrat"/>
                <a:sym typeface="Montserrat"/>
              </a:rPr>
              <a:t>incident</a:t>
            </a:r>
            <a:r>
              <a:rPr b="0" i="0" lang="en" sz="15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)</a:t>
            </a:r>
            <a:endParaRPr b="0" i="0" sz="15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Authentication experts can focus on their own domain</a:t>
            </a:r>
            <a:endParaRPr b="1" i="0" sz="15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42"/>
          <p:cNvSpPr txBox="1"/>
          <p:nvPr>
            <p:ph type="title"/>
          </p:nvPr>
        </p:nvSpPr>
        <p:spPr>
          <a:xfrm>
            <a:off x="240150" y="0"/>
            <a:ext cx="8688900" cy="68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r>
              <a:rPr lang="en"/>
              <a:t>Key messages from the past 2 years</a:t>
            </a:r>
            <a:endParaRPr/>
          </a:p>
        </p:txBody>
      </p:sp>
      <p:sp>
        <p:nvSpPr>
          <p:cNvPr id="268" name="Google Shape;268;p42"/>
          <p:cNvSpPr txBox="1"/>
          <p:nvPr>
            <p:ph idx="1" type="body"/>
          </p:nvPr>
        </p:nvSpPr>
        <p:spPr>
          <a:xfrm>
            <a:off x="240150" y="880050"/>
            <a:ext cx="8835600" cy="389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23849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/>
              <a:t>SSO has seen huge improvements, reflected in performance and reliability</a:t>
            </a:r>
            <a:endParaRPr/>
          </a:p>
          <a:p>
            <a:pPr indent="-323849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/>
              <a:t>Slowing down and investing time in service management best practices seems to be worthwhile, though requires difficult compromises</a:t>
            </a:r>
            <a:endParaRPr/>
          </a:p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622"/>
              <a:buNone/>
            </a:pPr>
            <a:r>
              <a:rPr b="1" lang="en"/>
              <a:t>We will be building on this stable, reliable, reproducible service to bring new features to Service Managers and End Users.</a:t>
            </a:r>
            <a:endParaRPr b="1"/>
          </a:p>
        </p:txBody>
      </p:sp>
      <p:sp>
        <p:nvSpPr>
          <p:cNvPr id="269" name="Google Shape;269;p42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43"/>
          <p:cNvSpPr txBox="1"/>
          <p:nvPr>
            <p:ph type="title"/>
          </p:nvPr>
        </p:nvSpPr>
        <p:spPr>
          <a:xfrm>
            <a:off x="439625" y="1998450"/>
            <a:ext cx="83928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600"/>
              <a:t>Thank you for your attention!</a:t>
            </a:r>
            <a:endParaRPr/>
          </a:p>
        </p:txBody>
      </p:sp>
      <p:pic>
        <p:nvPicPr>
          <p:cNvPr id="275" name="Google Shape;275;p43"/>
          <p:cNvPicPr preferRelativeResize="0"/>
          <p:nvPr/>
        </p:nvPicPr>
        <p:blipFill rotWithShape="1">
          <a:blip r:embed="rId3">
            <a:alphaModFix/>
          </a:blip>
          <a:srcRect b="77163" l="0" r="0" t="0"/>
          <a:stretch/>
        </p:blipFill>
        <p:spPr>
          <a:xfrm>
            <a:off x="1" y="0"/>
            <a:ext cx="9144001" cy="1178922"/>
          </a:xfrm>
          <a:prstGeom prst="rect">
            <a:avLst/>
          </a:prstGeom>
          <a:noFill/>
          <a:ln>
            <a:noFill/>
          </a:ln>
        </p:spPr>
      </p:pic>
      <p:pic>
        <p:nvPicPr>
          <p:cNvPr id="276" name="Google Shape;276;p4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4961550"/>
            <a:ext cx="9144000" cy="181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44"/>
          <p:cNvSpPr txBox="1"/>
          <p:nvPr>
            <p:ph type="title"/>
          </p:nvPr>
        </p:nvSpPr>
        <p:spPr>
          <a:xfrm>
            <a:off x="439625" y="1998450"/>
            <a:ext cx="83928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</a:pPr>
            <a:r>
              <a:rPr lang="en"/>
              <a:t>Backup slides</a:t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34746b87981_0_0"/>
          <p:cNvSpPr txBox="1"/>
          <p:nvPr>
            <p:ph type="title"/>
          </p:nvPr>
        </p:nvSpPr>
        <p:spPr>
          <a:xfrm>
            <a:off x="240150" y="0"/>
            <a:ext cx="8688900" cy="68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r>
              <a:rPr lang="en" sz="2200"/>
              <a:t>Modernize infrastructure to accelerate team operations</a:t>
            </a:r>
            <a:endParaRPr sz="2200"/>
          </a:p>
        </p:txBody>
      </p:sp>
      <p:sp>
        <p:nvSpPr>
          <p:cNvPr id="287" name="Google Shape;287;g34746b87981_0_0"/>
          <p:cNvSpPr txBox="1"/>
          <p:nvPr>
            <p:ph idx="1" type="body"/>
          </p:nvPr>
        </p:nvSpPr>
        <p:spPr>
          <a:xfrm>
            <a:off x="240150" y="1204425"/>
            <a:ext cx="6704100" cy="389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b="1" lang="en" sz="1600"/>
              <a:t>Monitoring and Logging improvements</a:t>
            </a:r>
            <a:endParaRPr b="1" sz="1600"/>
          </a:p>
          <a:p>
            <a:pPr indent="-32385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Implement widely adopted standard tools such as:</a:t>
            </a:r>
            <a:endParaRPr sz="1500"/>
          </a:p>
          <a:p>
            <a:pPr indent="-3238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/>
              <a:t>Fluent Bit </a:t>
            </a:r>
            <a:endParaRPr sz="1500"/>
          </a:p>
          <a:p>
            <a:pPr indent="-3238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/>
              <a:t>Prometheus</a:t>
            </a:r>
            <a:endParaRPr sz="1500"/>
          </a:p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Infinispan metrics</a:t>
            </a:r>
            <a:endParaRPr sz="1500"/>
          </a:p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Log parsing simplified debugging.</a:t>
            </a:r>
            <a:endParaRPr b="1" sz="1500"/>
          </a:p>
        </p:txBody>
      </p:sp>
      <p:sp>
        <p:nvSpPr>
          <p:cNvPr id="288" name="Google Shape;288;g34746b87981_0_0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g345ec653f66_0_76"/>
          <p:cNvSpPr txBox="1"/>
          <p:nvPr>
            <p:ph type="title"/>
          </p:nvPr>
        </p:nvSpPr>
        <p:spPr>
          <a:xfrm>
            <a:off x="240150" y="0"/>
            <a:ext cx="8688900" cy="68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r>
              <a:rPr lang="en"/>
              <a:t>Why upgrading</a:t>
            </a:r>
            <a:endParaRPr>
              <a:highlight>
                <a:srgbClr val="FFFF00"/>
              </a:highlight>
            </a:endParaRPr>
          </a:p>
        </p:txBody>
      </p:sp>
      <p:sp>
        <p:nvSpPr>
          <p:cNvPr id="294" name="Google Shape;294;g345ec653f66_0_76"/>
          <p:cNvSpPr txBox="1"/>
          <p:nvPr>
            <p:ph idx="1" type="body"/>
          </p:nvPr>
        </p:nvSpPr>
        <p:spPr>
          <a:xfrm>
            <a:off x="240150" y="880050"/>
            <a:ext cx="8688900" cy="389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500"/>
              <a:buNone/>
            </a:pPr>
            <a:r>
              <a:rPr lang="en"/>
              <a:t>Users don’t request SSO upgrades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500"/>
              <a:buNone/>
            </a:pPr>
            <a:r>
              <a:rPr lang="en"/>
              <a:t>However, we want and need to upgrade regularly, for many reasons:</a:t>
            </a:r>
            <a:endParaRPr/>
          </a:p>
          <a:p>
            <a:pPr indent="-3238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500"/>
              <a:buChar char="●"/>
            </a:pPr>
            <a:r>
              <a:rPr lang="en"/>
              <a:t>Keep up to date with Keycloak releases</a:t>
            </a:r>
            <a:endParaRPr/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/>
              <a:t>Get minor bug fixes, various new features, usability improvements</a:t>
            </a:r>
            <a:endParaRPr/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/>
              <a:t>Avoid technical debt (the longer we wait, the harder to upgrade)</a:t>
            </a:r>
            <a:endParaRPr/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/>
              <a:t>Maintain security (patches to possible security vulnerabilities may not be backported to previous Keycloak versions)</a:t>
            </a:r>
            <a:endParaRPr/>
          </a:p>
        </p:txBody>
      </p:sp>
      <p:sp>
        <p:nvSpPr>
          <p:cNvPr id="295" name="Google Shape;295;g345ec653f66_0_76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345ec653f66_0_82"/>
          <p:cNvSpPr txBox="1"/>
          <p:nvPr>
            <p:ph type="title"/>
          </p:nvPr>
        </p:nvSpPr>
        <p:spPr>
          <a:xfrm>
            <a:off x="240150" y="0"/>
            <a:ext cx="8688900" cy="68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r>
              <a:rPr lang="en"/>
              <a:t>Keycloak versions at CERN - what we learned </a:t>
            </a:r>
            <a:endParaRPr>
              <a:highlight>
                <a:srgbClr val="FFFF00"/>
              </a:highlight>
            </a:endParaRPr>
          </a:p>
        </p:txBody>
      </p:sp>
      <p:sp>
        <p:nvSpPr>
          <p:cNvPr id="301" name="Google Shape;301;g345ec653f66_0_82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302" name="Google Shape;302;g345ec653f66_0_82"/>
          <p:cNvGrpSpPr/>
          <p:nvPr/>
        </p:nvGrpSpPr>
        <p:grpSpPr>
          <a:xfrm>
            <a:off x="0" y="4221739"/>
            <a:ext cx="9135600" cy="474011"/>
            <a:chOff x="0" y="3916939"/>
            <a:chExt cx="9135600" cy="474011"/>
          </a:xfrm>
        </p:grpSpPr>
        <p:cxnSp>
          <p:nvCxnSpPr>
            <p:cNvPr id="303" name="Google Shape;303;g345ec653f66_0_82"/>
            <p:cNvCxnSpPr/>
            <p:nvPr/>
          </p:nvCxnSpPr>
          <p:spPr>
            <a:xfrm>
              <a:off x="0" y="4028300"/>
              <a:ext cx="9135600" cy="0"/>
            </a:xfrm>
            <a:prstGeom prst="straightConnector1">
              <a:avLst/>
            </a:prstGeom>
            <a:noFill/>
            <a:ln cap="flat" cmpd="sng" w="762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04" name="Google Shape;304;g345ec653f66_0_82"/>
            <p:cNvSpPr/>
            <p:nvPr/>
          </p:nvSpPr>
          <p:spPr>
            <a:xfrm>
              <a:off x="1227188" y="3928589"/>
              <a:ext cx="205200" cy="205200"/>
            </a:xfrm>
            <a:prstGeom prst="ellipse">
              <a:avLst/>
            </a:prstGeom>
            <a:solidFill>
              <a:schemeClr val="dk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" name="Google Shape;305;g345ec653f66_0_82"/>
            <p:cNvSpPr/>
            <p:nvPr/>
          </p:nvSpPr>
          <p:spPr>
            <a:xfrm>
              <a:off x="2305275" y="3928589"/>
              <a:ext cx="205200" cy="205200"/>
            </a:xfrm>
            <a:prstGeom prst="ellipse">
              <a:avLst/>
            </a:prstGeom>
            <a:solidFill>
              <a:schemeClr val="dk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" name="Google Shape;306;g345ec653f66_0_82"/>
            <p:cNvSpPr/>
            <p:nvPr/>
          </p:nvSpPr>
          <p:spPr>
            <a:xfrm>
              <a:off x="3383363" y="3928589"/>
              <a:ext cx="205200" cy="205200"/>
            </a:xfrm>
            <a:prstGeom prst="ellipse">
              <a:avLst/>
            </a:prstGeom>
            <a:solidFill>
              <a:schemeClr val="dk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" name="Google Shape;307;g345ec653f66_0_82"/>
            <p:cNvSpPr/>
            <p:nvPr/>
          </p:nvSpPr>
          <p:spPr>
            <a:xfrm>
              <a:off x="4461450" y="3928589"/>
              <a:ext cx="205200" cy="205200"/>
            </a:xfrm>
            <a:prstGeom prst="ellipse">
              <a:avLst/>
            </a:prstGeom>
            <a:solidFill>
              <a:schemeClr val="dk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" name="Google Shape;308;g345ec653f66_0_82"/>
            <p:cNvSpPr/>
            <p:nvPr/>
          </p:nvSpPr>
          <p:spPr>
            <a:xfrm>
              <a:off x="5539538" y="3928589"/>
              <a:ext cx="205200" cy="205200"/>
            </a:xfrm>
            <a:prstGeom prst="ellipse">
              <a:avLst/>
            </a:prstGeom>
            <a:solidFill>
              <a:schemeClr val="dk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" name="Google Shape;309;g345ec653f66_0_82"/>
            <p:cNvSpPr/>
            <p:nvPr/>
          </p:nvSpPr>
          <p:spPr>
            <a:xfrm>
              <a:off x="6617625" y="3928589"/>
              <a:ext cx="205200" cy="205200"/>
            </a:xfrm>
            <a:prstGeom prst="ellipse">
              <a:avLst/>
            </a:prstGeom>
            <a:solidFill>
              <a:schemeClr val="dk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" name="Google Shape;310;g345ec653f66_0_82"/>
            <p:cNvSpPr/>
            <p:nvPr/>
          </p:nvSpPr>
          <p:spPr>
            <a:xfrm>
              <a:off x="7695713" y="3928589"/>
              <a:ext cx="205200" cy="205200"/>
            </a:xfrm>
            <a:prstGeom prst="ellipse">
              <a:avLst/>
            </a:prstGeom>
            <a:solidFill>
              <a:schemeClr val="dk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1" name="Google Shape;311;g345ec653f66_0_82"/>
            <p:cNvSpPr txBox="1"/>
            <p:nvPr/>
          </p:nvSpPr>
          <p:spPr>
            <a:xfrm>
              <a:off x="469594" y="4006050"/>
              <a:ext cx="642300" cy="38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rPr b="0" i="0" lang="en" sz="1300" u="none" cap="none" strike="noStrike">
                  <a:solidFill>
                    <a:schemeClr val="dk2"/>
                  </a:solidFill>
                  <a:latin typeface="Montserrat"/>
                  <a:ea typeface="Montserrat"/>
                  <a:cs typeface="Montserrat"/>
                  <a:sym typeface="Montserrat"/>
                </a:rPr>
                <a:t>2018</a:t>
              </a:r>
              <a:endParaRPr b="0" i="0" sz="13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12" name="Google Shape;312;g345ec653f66_0_82"/>
            <p:cNvSpPr txBox="1"/>
            <p:nvPr/>
          </p:nvSpPr>
          <p:spPr>
            <a:xfrm>
              <a:off x="1547681" y="4006050"/>
              <a:ext cx="642300" cy="38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rPr b="0" i="0" lang="en" sz="1300" u="none" cap="none" strike="noStrike">
                  <a:solidFill>
                    <a:schemeClr val="dk2"/>
                  </a:solidFill>
                  <a:latin typeface="Montserrat"/>
                  <a:ea typeface="Montserrat"/>
                  <a:cs typeface="Montserrat"/>
                  <a:sym typeface="Montserrat"/>
                </a:rPr>
                <a:t>2019</a:t>
              </a:r>
              <a:endParaRPr b="0" i="0" sz="13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13" name="Google Shape;313;g345ec653f66_0_82"/>
            <p:cNvSpPr txBox="1"/>
            <p:nvPr/>
          </p:nvSpPr>
          <p:spPr>
            <a:xfrm>
              <a:off x="2625769" y="4006050"/>
              <a:ext cx="642300" cy="38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rPr b="0" i="0" lang="en" sz="1300" u="none" cap="none" strike="noStrike">
                  <a:solidFill>
                    <a:schemeClr val="dk2"/>
                  </a:solidFill>
                  <a:latin typeface="Montserrat"/>
                  <a:ea typeface="Montserrat"/>
                  <a:cs typeface="Montserrat"/>
                  <a:sym typeface="Montserrat"/>
                </a:rPr>
                <a:t>2020</a:t>
              </a:r>
              <a:endParaRPr b="0" i="0" sz="13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14" name="Google Shape;314;g345ec653f66_0_82"/>
            <p:cNvSpPr txBox="1"/>
            <p:nvPr/>
          </p:nvSpPr>
          <p:spPr>
            <a:xfrm>
              <a:off x="3703856" y="4006050"/>
              <a:ext cx="642300" cy="38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rPr b="0" i="0" lang="en" sz="1300" u="none" cap="none" strike="noStrike">
                  <a:solidFill>
                    <a:schemeClr val="dk2"/>
                  </a:solidFill>
                  <a:latin typeface="Montserrat"/>
                  <a:ea typeface="Montserrat"/>
                  <a:cs typeface="Montserrat"/>
                  <a:sym typeface="Montserrat"/>
                </a:rPr>
                <a:t>2021</a:t>
              </a:r>
              <a:endParaRPr b="0" i="0" sz="13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15" name="Google Shape;315;g345ec653f66_0_82"/>
            <p:cNvSpPr txBox="1"/>
            <p:nvPr/>
          </p:nvSpPr>
          <p:spPr>
            <a:xfrm>
              <a:off x="4781944" y="4006050"/>
              <a:ext cx="642300" cy="38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rPr b="0" i="0" lang="en" sz="1300" u="none" cap="none" strike="noStrike">
                  <a:solidFill>
                    <a:schemeClr val="dk2"/>
                  </a:solidFill>
                  <a:latin typeface="Montserrat"/>
                  <a:ea typeface="Montserrat"/>
                  <a:cs typeface="Montserrat"/>
                  <a:sym typeface="Montserrat"/>
                </a:rPr>
                <a:t>2022</a:t>
              </a:r>
              <a:endParaRPr b="0" i="0" sz="13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16" name="Google Shape;316;g345ec653f66_0_82"/>
            <p:cNvSpPr txBox="1"/>
            <p:nvPr/>
          </p:nvSpPr>
          <p:spPr>
            <a:xfrm>
              <a:off x="5860031" y="4006050"/>
              <a:ext cx="642300" cy="38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rPr b="0" i="0" lang="en" sz="1300" u="none" cap="none" strike="noStrike">
                  <a:solidFill>
                    <a:schemeClr val="dk2"/>
                  </a:solidFill>
                  <a:latin typeface="Montserrat"/>
                  <a:ea typeface="Montserrat"/>
                  <a:cs typeface="Montserrat"/>
                  <a:sym typeface="Montserrat"/>
                </a:rPr>
                <a:t>2023</a:t>
              </a:r>
              <a:endParaRPr b="0" i="0" sz="13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17" name="Google Shape;317;g345ec653f66_0_82"/>
            <p:cNvSpPr txBox="1"/>
            <p:nvPr/>
          </p:nvSpPr>
          <p:spPr>
            <a:xfrm>
              <a:off x="6938119" y="4006050"/>
              <a:ext cx="642300" cy="38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rPr b="0" i="0" lang="en" sz="1300" u="none" cap="none" strike="noStrike">
                  <a:solidFill>
                    <a:schemeClr val="dk2"/>
                  </a:solidFill>
                  <a:latin typeface="Montserrat"/>
                  <a:ea typeface="Montserrat"/>
                  <a:cs typeface="Montserrat"/>
                  <a:sym typeface="Montserrat"/>
                </a:rPr>
                <a:t>2024</a:t>
              </a:r>
              <a:endParaRPr b="0" i="0" sz="13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18" name="Google Shape;318;g345ec653f66_0_82"/>
            <p:cNvSpPr txBox="1"/>
            <p:nvPr/>
          </p:nvSpPr>
          <p:spPr>
            <a:xfrm>
              <a:off x="8016206" y="4006050"/>
              <a:ext cx="642300" cy="38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rPr b="0" i="0" lang="en" sz="1300" u="none" cap="none" strike="noStrike">
                  <a:solidFill>
                    <a:schemeClr val="dk2"/>
                  </a:solidFill>
                  <a:latin typeface="Montserrat"/>
                  <a:ea typeface="Montserrat"/>
                  <a:cs typeface="Montserrat"/>
                  <a:sym typeface="Montserrat"/>
                </a:rPr>
                <a:t>2025</a:t>
              </a:r>
              <a:endParaRPr b="0" i="0" sz="13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19" name="Google Shape;319;g345ec653f66_0_82"/>
            <p:cNvSpPr/>
            <p:nvPr/>
          </p:nvSpPr>
          <p:spPr>
            <a:xfrm>
              <a:off x="8773800" y="3925689"/>
              <a:ext cx="205200" cy="205200"/>
            </a:xfrm>
            <a:prstGeom prst="ellipse">
              <a:avLst/>
            </a:prstGeom>
            <a:solidFill>
              <a:schemeClr val="dk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" name="Google Shape;320;g345ec653f66_0_82"/>
            <p:cNvSpPr/>
            <p:nvPr/>
          </p:nvSpPr>
          <p:spPr>
            <a:xfrm>
              <a:off x="149100" y="3916939"/>
              <a:ext cx="205200" cy="205200"/>
            </a:xfrm>
            <a:prstGeom prst="ellipse">
              <a:avLst/>
            </a:prstGeom>
            <a:solidFill>
              <a:schemeClr val="dk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21" name="Google Shape;321;g345ec653f66_0_82"/>
          <p:cNvSpPr txBox="1"/>
          <p:nvPr/>
        </p:nvSpPr>
        <p:spPr>
          <a:xfrm>
            <a:off x="5518550" y="1306550"/>
            <a:ext cx="13218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n" sz="13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Keycloak 20</a:t>
            </a:r>
            <a:endParaRPr b="1" i="0" sz="1300" u="none" cap="none" strike="noStrike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322" name="Google Shape;322;g345ec653f66_0_82"/>
          <p:cNvCxnSpPr>
            <a:stCxn id="321" idx="2"/>
          </p:cNvCxnSpPr>
          <p:nvPr/>
        </p:nvCxnSpPr>
        <p:spPr>
          <a:xfrm>
            <a:off x="6179450" y="1691450"/>
            <a:ext cx="0" cy="2509500"/>
          </a:xfrm>
          <a:prstGeom prst="straightConnector1">
            <a:avLst/>
          </a:prstGeom>
          <a:noFill/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323" name="Google Shape;323;g345ec653f66_0_82"/>
          <p:cNvSpPr txBox="1"/>
          <p:nvPr/>
        </p:nvSpPr>
        <p:spPr>
          <a:xfrm>
            <a:off x="468750" y="3424625"/>
            <a:ext cx="13218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n" sz="13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Keycloak 4</a:t>
            </a:r>
            <a:endParaRPr b="1" i="0" sz="1300" u="none" cap="none" strike="noStrike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324" name="Google Shape;324;g345ec653f66_0_82"/>
          <p:cNvCxnSpPr>
            <a:stCxn id="323" idx="2"/>
          </p:cNvCxnSpPr>
          <p:nvPr/>
        </p:nvCxnSpPr>
        <p:spPr>
          <a:xfrm>
            <a:off x="1129650" y="3809525"/>
            <a:ext cx="0" cy="384300"/>
          </a:xfrm>
          <a:prstGeom prst="straightConnector1">
            <a:avLst/>
          </a:prstGeom>
          <a:noFill/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325" name="Google Shape;325;g345ec653f66_0_82"/>
          <p:cNvSpPr txBox="1"/>
          <p:nvPr/>
        </p:nvSpPr>
        <p:spPr>
          <a:xfrm>
            <a:off x="1220875" y="3071613"/>
            <a:ext cx="13218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n" sz="13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Keycloak 6</a:t>
            </a:r>
            <a:endParaRPr b="1" i="0" sz="1300" u="none" cap="none" strike="noStrike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326" name="Google Shape;326;g345ec653f66_0_82"/>
          <p:cNvCxnSpPr>
            <a:stCxn id="325" idx="2"/>
          </p:cNvCxnSpPr>
          <p:nvPr/>
        </p:nvCxnSpPr>
        <p:spPr>
          <a:xfrm>
            <a:off x="1881775" y="3456513"/>
            <a:ext cx="0" cy="751500"/>
          </a:xfrm>
          <a:prstGeom prst="straightConnector1">
            <a:avLst/>
          </a:prstGeom>
          <a:noFill/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327" name="Google Shape;327;g345ec653f66_0_82"/>
          <p:cNvSpPr txBox="1"/>
          <p:nvPr/>
        </p:nvSpPr>
        <p:spPr>
          <a:xfrm>
            <a:off x="2084475" y="2718600"/>
            <a:ext cx="13218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n" sz="13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Keycloak 8</a:t>
            </a:r>
            <a:endParaRPr b="1" i="0" sz="1300" u="none" cap="none" strike="noStrike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328" name="Google Shape;328;g345ec653f66_0_82"/>
          <p:cNvCxnSpPr>
            <a:stCxn id="327" idx="2"/>
          </p:cNvCxnSpPr>
          <p:nvPr/>
        </p:nvCxnSpPr>
        <p:spPr>
          <a:xfrm>
            <a:off x="2745375" y="3103500"/>
            <a:ext cx="0" cy="1090500"/>
          </a:xfrm>
          <a:prstGeom prst="straightConnector1">
            <a:avLst/>
          </a:prstGeom>
          <a:noFill/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329" name="Google Shape;329;g345ec653f66_0_82"/>
          <p:cNvSpPr txBox="1"/>
          <p:nvPr/>
        </p:nvSpPr>
        <p:spPr>
          <a:xfrm>
            <a:off x="2620700" y="2365588"/>
            <a:ext cx="13218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n" sz="13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Keycloak 11</a:t>
            </a:r>
            <a:endParaRPr b="1" i="0" sz="1300" u="none" cap="none" strike="noStrike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330" name="Google Shape;330;g345ec653f66_0_82"/>
          <p:cNvCxnSpPr>
            <a:stCxn id="329" idx="2"/>
          </p:cNvCxnSpPr>
          <p:nvPr/>
        </p:nvCxnSpPr>
        <p:spPr>
          <a:xfrm>
            <a:off x="3281600" y="2750488"/>
            <a:ext cx="0" cy="1436400"/>
          </a:xfrm>
          <a:prstGeom prst="straightConnector1">
            <a:avLst/>
          </a:prstGeom>
          <a:noFill/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331" name="Google Shape;331;g345ec653f66_0_82"/>
          <p:cNvSpPr txBox="1"/>
          <p:nvPr/>
        </p:nvSpPr>
        <p:spPr>
          <a:xfrm>
            <a:off x="4195325" y="2012575"/>
            <a:ext cx="13218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n" sz="13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Keycloak 15</a:t>
            </a:r>
            <a:endParaRPr b="1" i="0" sz="1300" u="none" cap="none" strike="noStrike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332" name="Google Shape;332;g345ec653f66_0_82"/>
          <p:cNvCxnSpPr>
            <a:stCxn id="331" idx="2"/>
          </p:cNvCxnSpPr>
          <p:nvPr/>
        </p:nvCxnSpPr>
        <p:spPr>
          <a:xfrm>
            <a:off x="4856225" y="2397475"/>
            <a:ext cx="0" cy="1810500"/>
          </a:xfrm>
          <a:prstGeom prst="straightConnector1">
            <a:avLst/>
          </a:prstGeom>
          <a:noFill/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333" name="Google Shape;333;g345ec653f66_0_82"/>
          <p:cNvSpPr txBox="1"/>
          <p:nvPr/>
        </p:nvSpPr>
        <p:spPr>
          <a:xfrm>
            <a:off x="5187350" y="1659563"/>
            <a:ext cx="1321800" cy="384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n" sz="13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Keycloak 19</a:t>
            </a:r>
            <a:endParaRPr b="1" i="0" sz="1300" u="none" cap="none" strike="noStrike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334" name="Google Shape;334;g345ec653f66_0_82"/>
          <p:cNvCxnSpPr>
            <a:stCxn id="333" idx="2"/>
          </p:cNvCxnSpPr>
          <p:nvPr/>
        </p:nvCxnSpPr>
        <p:spPr>
          <a:xfrm>
            <a:off x="5848250" y="2044463"/>
            <a:ext cx="0" cy="2156400"/>
          </a:xfrm>
          <a:prstGeom prst="straightConnector1">
            <a:avLst/>
          </a:prstGeom>
          <a:noFill/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335" name="Google Shape;335;g345ec653f66_0_82"/>
          <p:cNvSpPr/>
          <p:nvPr/>
        </p:nvSpPr>
        <p:spPr>
          <a:xfrm>
            <a:off x="6840350" y="845750"/>
            <a:ext cx="2198100" cy="31956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22BDE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57150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Don’t use version X.0.0 - wait for a more mature X.0.5+</a:t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Communicate ++ </a:t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Always surprise breaking changes</a:t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Many client issues due to custom settings, obsolete libraries, not following standards…</a:t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QA testers hugely valuable</a:t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g345ec653f66_0_20"/>
          <p:cNvSpPr txBox="1"/>
          <p:nvPr>
            <p:ph type="title"/>
          </p:nvPr>
        </p:nvSpPr>
        <p:spPr>
          <a:xfrm>
            <a:off x="240150" y="0"/>
            <a:ext cx="8688900" cy="68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r>
              <a:rPr lang="en"/>
              <a:t>Monitoring and alerting</a:t>
            </a:r>
            <a:endParaRPr/>
          </a:p>
        </p:txBody>
      </p:sp>
      <p:sp>
        <p:nvSpPr>
          <p:cNvPr id="341" name="Google Shape;341;g345ec653f66_0_20"/>
          <p:cNvSpPr txBox="1"/>
          <p:nvPr>
            <p:ph idx="1" type="body"/>
          </p:nvPr>
        </p:nvSpPr>
        <p:spPr>
          <a:xfrm>
            <a:off x="99525" y="688500"/>
            <a:ext cx="6328800" cy="389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SzPts val="1500"/>
              <a:buNone/>
            </a:pPr>
            <a:r>
              <a:rPr lang="en" sz="1400">
                <a:solidFill>
                  <a:schemeClr val="dk1"/>
                </a:solidFill>
              </a:rPr>
              <a:t>📊 </a:t>
            </a:r>
            <a:r>
              <a:rPr lang="en" sz="16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Grafana: Proactive monitoring</a:t>
            </a:r>
            <a:endParaRPr sz="1600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-317500" lvl="0" marL="45720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b="1" lang="en" sz="1400">
                <a:solidFill>
                  <a:schemeClr val="dk1"/>
                </a:solidFill>
              </a:rPr>
              <a:t>Logs-based</a:t>
            </a:r>
            <a:r>
              <a:rPr lang="en" sz="1400">
                <a:solidFill>
                  <a:schemeClr val="dk1"/>
                </a:solidFill>
              </a:rPr>
              <a:t> insights → </a:t>
            </a:r>
            <a:r>
              <a:rPr b="1" lang="en" sz="1400">
                <a:solidFill>
                  <a:schemeClr val="dk1"/>
                </a:solidFill>
              </a:rPr>
              <a:t>Login trends</a:t>
            </a:r>
            <a:r>
              <a:rPr lang="en" sz="1400">
                <a:solidFill>
                  <a:schemeClr val="dk1"/>
                </a:solidFill>
              </a:rPr>
              <a:t>, token exchange usage, …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b="1" lang="en" sz="1400">
                <a:solidFill>
                  <a:schemeClr val="dk1"/>
                </a:solidFill>
              </a:rPr>
              <a:t>Metrics-based</a:t>
            </a:r>
            <a:r>
              <a:rPr lang="en" sz="1400">
                <a:solidFill>
                  <a:schemeClr val="dk1"/>
                </a:solidFill>
              </a:rPr>
              <a:t> insights → Node status, </a:t>
            </a:r>
            <a:r>
              <a:rPr b="1" lang="en" sz="1400">
                <a:solidFill>
                  <a:schemeClr val="dk1"/>
                </a:solidFill>
              </a:rPr>
              <a:t>response time</a:t>
            </a:r>
            <a:r>
              <a:rPr lang="en" sz="1400">
                <a:solidFill>
                  <a:schemeClr val="dk1"/>
                </a:solidFill>
              </a:rPr>
              <a:t>, DB &amp; Infinispan health, …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018"/>
              <a:buFont typeface="Arial"/>
              <a:buNone/>
            </a:pPr>
            <a:r>
              <a:rPr lang="en" sz="1400">
                <a:solidFill>
                  <a:schemeClr val="dk1"/>
                </a:solidFill>
              </a:rPr>
              <a:t>⚠️ </a:t>
            </a:r>
            <a:r>
              <a:rPr lang="en" sz="16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Alerting setup</a:t>
            </a:r>
            <a:endParaRPr sz="1600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-317500" lvl="0" marL="45720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lang="en" sz="1400">
                <a:solidFill>
                  <a:schemeClr val="dk1"/>
                </a:solidFill>
              </a:rPr>
              <a:t>Mattermost channel for real-time notifications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b="1" lang="en" sz="1400">
                <a:solidFill>
                  <a:schemeClr val="dk1"/>
                </a:solidFill>
              </a:rPr>
              <a:t>Canary test</a:t>
            </a:r>
            <a:r>
              <a:rPr lang="en" sz="1400">
                <a:solidFill>
                  <a:schemeClr val="dk1"/>
                </a:solidFill>
              </a:rPr>
              <a:t> to monitor SSO status and send </a:t>
            </a:r>
            <a:r>
              <a:rPr b="1" lang="en" sz="1400">
                <a:solidFill>
                  <a:schemeClr val="dk1"/>
                </a:solidFill>
              </a:rPr>
              <a:t>Telegram alerts</a:t>
            </a:r>
            <a:endParaRPr b="1" sz="1400"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lang="en" sz="1400">
                <a:solidFill>
                  <a:schemeClr val="dk1"/>
                </a:solidFill>
              </a:rPr>
              <a:t>Automated SSO integration tests on PaaS with Selenium</a:t>
            </a:r>
            <a:endParaRPr sz="1400">
              <a:solidFill>
                <a:schemeClr val="dk1"/>
              </a:solidFill>
            </a:endParaRPr>
          </a:p>
        </p:txBody>
      </p:sp>
      <p:sp>
        <p:nvSpPr>
          <p:cNvPr id="342" name="Google Shape;342;g345ec653f66_0_20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43" name="Google Shape;343;g345ec653f66_0_20"/>
          <p:cNvSpPr/>
          <p:nvPr/>
        </p:nvSpPr>
        <p:spPr>
          <a:xfrm>
            <a:off x="6428300" y="2899650"/>
            <a:ext cx="2592864" cy="1839780"/>
          </a:xfrm>
          <a:prstGeom prst="cloud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1F1F1F"/>
              </a:solidFill>
              <a:highlight>
                <a:srgbClr val="FFFFFF"/>
              </a:highlight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1F1F1F"/>
              </a:solidFill>
              <a:highlight>
                <a:srgbClr val="FFFFFF"/>
              </a:highlight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1F1F1F"/>
              </a:solidFill>
              <a:highlight>
                <a:srgbClr val="FFFFFF"/>
              </a:highlight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rgbClr val="1F1F1F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📖</a:t>
            </a:r>
            <a:r>
              <a:rPr b="1" i="0" lang="en" sz="1200" u="none" cap="none" strike="noStrike">
                <a:solidFill>
                  <a:srgbClr val="1F1F1F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Take-home message</a:t>
            </a:r>
            <a:r>
              <a:rPr b="0" i="0" lang="en" sz="1200" u="none" cap="none" strike="noStrike">
                <a:solidFill>
                  <a:srgbClr val="1F1F1F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📖</a:t>
            </a:r>
            <a:br>
              <a:rPr b="0" i="0" lang="en" sz="1200" u="none" cap="none" strike="noStrike">
                <a:solidFill>
                  <a:srgbClr val="1F1F1F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</a:br>
            <a:r>
              <a:rPr b="0" i="0" lang="en" sz="1200" u="none" cap="none" strike="noStrike">
                <a:solidFill>
                  <a:srgbClr val="1F1F1F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Monitoring detects issues—but also provides data to optimize performance</a:t>
            </a:r>
            <a:endParaRPr b="0" i="0" sz="1200" u="none" cap="none" strike="noStrike">
              <a:solidFill>
                <a:srgbClr val="1F1F1F"/>
              </a:solidFill>
              <a:highlight>
                <a:srgbClr val="FFFFFF"/>
              </a:highlight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1F1F1F"/>
              </a:solidFill>
              <a:highlight>
                <a:srgbClr val="FFFFFF"/>
              </a:highlight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1F1F1F"/>
              </a:solidFill>
              <a:highlight>
                <a:srgbClr val="FFFFFF"/>
              </a:highlight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44" name="Google Shape;344;g345ec653f66_0_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45125" y="3220975"/>
            <a:ext cx="4837599" cy="1770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345ec653f66_0_13"/>
          <p:cNvSpPr txBox="1"/>
          <p:nvPr>
            <p:ph type="title"/>
          </p:nvPr>
        </p:nvSpPr>
        <p:spPr>
          <a:xfrm>
            <a:off x="240150" y="0"/>
            <a:ext cx="8688900" cy="68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r>
              <a:rPr lang="en"/>
              <a:t>Why Kubernetes (K8s)</a:t>
            </a:r>
            <a:endParaRPr/>
          </a:p>
        </p:txBody>
      </p:sp>
      <p:sp>
        <p:nvSpPr>
          <p:cNvPr id="350" name="Google Shape;350;g345ec653f66_0_13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51" name="Google Shape;351;g345ec653f66_0_13"/>
          <p:cNvSpPr txBox="1"/>
          <p:nvPr/>
        </p:nvSpPr>
        <p:spPr>
          <a:xfrm>
            <a:off x="266550" y="1366313"/>
            <a:ext cx="8205900" cy="31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Red Hat direction clear</a:t>
            </a:r>
            <a:endParaRPr b="1" i="0" sz="1200" u="none" cap="none" strike="noStrike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048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Montserrat"/>
              <a:buChar char="●"/>
            </a:pPr>
            <a:r>
              <a:rPr b="0" i="0" lang="en" sz="1200" u="none" cap="none" strike="noStrik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Jboss replaced by Quarkus (designed for Kubernetes)</a:t>
            </a:r>
            <a:endParaRPr b="0" i="0" sz="1200" u="none" cap="none" strike="noStrike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048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Montserrat"/>
              <a:buChar char="●"/>
            </a:pPr>
            <a:r>
              <a:rPr b="0" i="0" lang="en" sz="1200" u="none" cap="none" strike="noStrik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Red Hat maintains Kubernetes operator for deployment</a:t>
            </a:r>
            <a:endParaRPr b="0" i="0" sz="1200" u="none" cap="none" strike="noStrike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Portable, reproducible and Immutable</a:t>
            </a:r>
            <a:endParaRPr b="1" i="0" sz="1200" u="none" cap="none" strike="noStrike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048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Montserrat"/>
              <a:buChar char="●"/>
            </a:pPr>
            <a:r>
              <a:rPr b="0" i="0" lang="en" sz="1200" u="none" cap="none" strike="noStrik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Speeds up operations, reducing team effort</a:t>
            </a:r>
            <a:endParaRPr b="0" i="0" sz="1200" u="none" cap="none" strike="noStrike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048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Montserrat"/>
              <a:buChar char="○"/>
            </a:pPr>
            <a:r>
              <a:rPr b="0" i="0" lang="en" sz="1200" u="none" cap="none" strike="noStrik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Kubernetes is not intended for improving performance!</a:t>
            </a:r>
            <a:endParaRPr b="0" i="0" sz="1200" u="none" cap="none" strike="noStrike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048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Montserrat"/>
              <a:buChar char="●"/>
            </a:pPr>
            <a:r>
              <a:rPr b="0" i="0" lang="en" sz="1200" u="none" cap="none" strike="noStrik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Facilitate BC/DR</a:t>
            </a:r>
            <a:endParaRPr b="0" i="0" sz="1200" u="none" cap="none" strike="noStrike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Easier to maintain and deploy in long term</a:t>
            </a:r>
            <a:endParaRPr b="1" i="0" sz="1200" u="none" cap="none" strike="noStrike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048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Montserrat"/>
              <a:buChar char="●"/>
            </a:pPr>
            <a:r>
              <a:rPr b="0" i="0" lang="en" sz="1200" u="none" cap="none" strike="noStrik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Vibrant community supporting Kubernetes (Keycloak is CNCF incubating project)</a:t>
            </a:r>
            <a:endParaRPr b="0" i="0" sz="1200" u="none" cap="none" strike="noStrike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048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Montserrat"/>
              <a:buChar char="●"/>
            </a:pPr>
            <a:r>
              <a:rPr b="0" i="0" lang="en" sz="1200" u="none" cap="none" strike="noStrik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Small community in Puppet world; one main maintainer for the Puppet module</a:t>
            </a:r>
            <a:endParaRPr b="0" i="0" sz="1200" u="none" cap="none" strike="noStrike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Profiting of experience running production service on K8s since many years (2020)</a:t>
            </a:r>
            <a:endParaRPr b="1" i="0" sz="1200" u="none" cap="none" strike="noStrike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048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Montserrat"/>
              <a:buChar char="●"/>
            </a:pPr>
            <a:r>
              <a:rPr b="0" i="0" lang="en" sz="1200" u="none" cap="none" strike="noStrik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Extended experience within </a:t>
            </a:r>
            <a:r>
              <a:rPr lang="en" sz="12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CERN</a:t>
            </a:r>
            <a:r>
              <a:rPr b="0" i="0" lang="en" sz="1200" u="none" cap="none" strike="noStrik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 (this is a cross section collaboration)</a:t>
            </a:r>
            <a:endParaRPr b="0" i="0" sz="1200" u="none" cap="none" strike="noStrike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352" name="Google Shape;352;g345ec653f66_0_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91838" y="1040313"/>
            <a:ext cx="2466975" cy="1857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3474bc11f9e_0_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72" name="Google Shape;72;g3474bc11f9e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59896" y="846921"/>
            <a:ext cx="4681675" cy="1724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g3474bc11f9e_0_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95950" y="2789871"/>
            <a:ext cx="3468878" cy="22669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345ec653f66_0_36"/>
          <p:cNvSpPr txBox="1"/>
          <p:nvPr>
            <p:ph type="title"/>
          </p:nvPr>
        </p:nvSpPr>
        <p:spPr>
          <a:xfrm>
            <a:off x="240150" y="0"/>
            <a:ext cx="8688900" cy="68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r>
              <a:rPr lang="en"/>
              <a:t>Uptime statistics</a:t>
            </a:r>
            <a:endParaRPr/>
          </a:p>
        </p:txBody>
      </p:sp>
      <p:sp>
        <p:nvSpPr>
          <p:cNvPr id="358" name="Google Shape;358;g345ec653f66_0_36"/>
          <p:cNvSpPr txBox="1"/>
          <p:nvPr>
            <p:ph idx="1" type="body"/>
          </p:nvPr>
        </p:nvSpPr>
        <p:spPr>
          <a:xfrm>
            <a:off x="240150" y="880050"/>
            <a:ext cx="5558400" cy="272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23849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/>
              <a:t>Market alternatives seem to aim for a max downtime of roughly 20 minutes per month.</a:t>
            </a:r>
            <a:endParaRPr/>
          </a:p>
          <a:p>
            <a:pPr indent="-323849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/>
              <a:t>In general, CERN SSO has consistently been equivalent or better over the past 18 months. </a:t>
            </a:r>
            <a:endParaRPr/>
          </a:p>
          <a:p>
            <a:pPr indent="-323849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/>
              <a:t>Recent incidents increasingly related to external factors rather than internal; e.g. Database service</a:t>
            </a:r>
            <a:endParaRPr/>
          </a:p>
        </p:txBody>
      </p:sp>
      <p:sp>
        <p:nvSpPr>
          <p:cNvPr id="359" name="Google Shape;359;g345ec653f66_0_36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60" name="Google Shape;360;g345ec653f66_0_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80100" y="2326775"/>
            <a:ext cx="2593244" cy="2482425"/>
          </a:xfrm>
          <a:prstGeom prst="rect">
            <a:avLst/>
          </a:prstGeom>
          <a:noFill/>
          <a:ln cap="flat" cmpd="sng" w="38100">
            <a:solidFill>
              <a:srgbClr val="22BDEF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361" name="Google Shape;361;g345ec653f66_0_36"/>
          <p:cNvSpPr txBox="1"/>
          <p:nvPr/>
        </p:nvSpPr>
        <p:spPr>
          <a:xfrm rot="-2214892">
            <a:off x="6410710" y="2946998"/>
            <a:ext cx="2140261" cy="7387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Entra: achieves roughly 99.998% </a:t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2" name="Google Shape;362;g345ec653f66_0_36"/>
          <p:cNvSpPr txBox="1"/>
          <p:nvPr/>
        </p:nvSpPr>
        <p:spPr>
          <a:xfrm>
            <a:off x="6080100" y="880050"/>
            <a:ext cx="2593200" cy="1277100"/>
          </a:xfrm>
          <a:prstGeom prst="rect">
            <a:avLst/>
          </a:prstGeom>
          <a:noFill/>
          <a:ln cap="flat" cmpd="sng" w="38100">
            <a:solidFill>
              <a:srgbClr val="22BDE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Google Identity: “The Covered Service will provide a Monthly Uptime Percentage to Customer of at least 99.95%”</a:t>
            </a:r>
            <a:endParaRPr b="0" i="0" sz="1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363" name="Google Shape;363;g345ec653f66_0_36"/>
          <p:cNvGraphicFramePr/>
          <p:nvPr/>
        </p:nvGraphicFramePr>
        <p:xfrm>
          <a:off x="885975" y="3686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{8484BF1A-786B-4D76-9BE2-8504810F50D8}</a:tableStyleId>
              </a:tblPr>
              <a:tblGrid>
                <a:gridCol w="1015150"/>
                <a:gridCol w="750425"/>
                <a:gridCol w="606675"/>
                <a:gridCol w="793225"/>
                <a:gridCol w="724475"/>
                <a:gridCol w="689900"/>
              </a:tblGrid>
              <a:tr h="200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rgbClr val="333333"/>
                          </a:solidFill>
                        </a:rPr>
                        <a:t>Service Incidents by Year</a:t>
                      </a:r>
                      <a:endParaRPr sz="1200" u="none" cap="none" strike="noStrike">
                        <a:solidFill>
                          <a:srgbClr val="333333"/>
                        </a:solidFill>
                      </a:endParaRPr>
                    </a:p>
                  </a:txBody>
                  <a:tcPr marT="19050" marB="19050" marR="28575" marL="28575" anchor="b">
                    <a:lnB cap="flat" cmpd="sng" w="28575">
                      <a:solidFill>
                        <a:srgbClr val="8093B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2BD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rgbClr val="333333"/>
                          </a:solidFill>
                        </a:rPr>
                        <a:t>Self caused</a:t>
                      </a:r>
                      <a:endParaRPr sz="1200" u="none" cap="none" strike="noStrike">
                        <a:solidFill>
                          <a:srgbClr val="333333"/>
                        </a:solidFill>
                      </a:endParaRPr>
                    </a:p>
                  </a:txBody>
                  <a:tcPr marT="19050" marB="19050" marR="28575" marL="28575" anchor="b">
                    <a:lnB cap="flat" cmpd="sng" w="28575">
                      <a:solidFill>
                        <a:srgbClr val="8093B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2BD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rgbClr val="333333"/>
                          </a:solidFill>
                        </a:rPr>
                        <a:t>Within IT</a:t>
                      </a:r>
                      <a:endParaRPr sz="1200" u="none" cap="none" strike="noStrike">
                        <a:solidFill>
                          <a:srgbClr val="333333"/>
                        </a:solidFill>
                      </a:endParaRPr>
                    </a:p>
                  </a:txBody>
                  <a:tcPr marT="19050" marB="19050" marR="28575" marL="28575" anchor="b">
                    <a:lnB cap="flat" cmpd="sng" w="28575">
                      <a:solidFill>
                        <a:srgbClr val="8093B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2BD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rgbClr val="333333"/>
                          </a:solidFill>
                        </a:rPr>
                        <a:t>External to CERN</a:t>
                      </a:r>
                      <a:endParaRPr sz="1200" u="none" cap="none" strike="noStrike">
                        <a:solidFill>
                          <a:srgbClr val="333333"/>
                        </a:solidFill>
                      </a:endParaRPr>
                    </a:p>
                  </a:txBody>
                  <a:tcPr marT="19050" marB="19050" marR="28575" marL="28575" anchor="b">
                    <a:lnB cap="flat" cmpd="sng" w="28575">
                      <a:solidFill>
                        <a:srgbClr val="8093B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2BD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rgbClr val="333333"/>
                          </a:solidFill>
                        </a:rPr>
                        <a:t>Other at CERN</a:t>
                      </a:r>
                      <a:endParaRPr sz="1200" u="none" cap="none" strike="noStrike">
                        <a:solidFill>
                          <a:srgbClr val="333333"/>
                        </a:solidFill>
                      </a:endParaRPr>
                    </a:p>
                  </a:txBody>
                  <a:tcPr marT="19050" marB="19050" marR="28575" marL="28575" anchor="b">
                    <a:lnB cap="flat" cmpd="sng" w="28575">
                      <a:solidFill>
                        <a:srgbClr val="8093B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2BD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rgbClr val="333333"/>
                          </a:solidFill>
                        </a:rPr>
                        <a:t>Total</a:t>
                      </a:r>
                      <a:endParaRPr sz="1200" u="none" cap="none" strike="noStrike">
                        <a:solidFill>
                          <a:srgbClr val="333333"/>
                        </a:solidFill>
                      </a:endParaRPr>
                    </a:p>
                  </a:txBody>
                  <a:tcPr marT="19050" marB="19050" marR="28575" marL="28575" anchor="b">
                    <a:lnB cap="flat" cmpd="sng" w="28575">
                      <a:solidFill>
                        <a:srgbClr val="8093B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2BDE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/>
                        <a:t>2023</a:t>
                      </a:r>
                      <a:endParaRPr sz="12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T cap="flat" cmpd="sng" w="28575">
                      <a:solidFill>
                        <a:srgbClr val="8093B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8093B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/>
                        <a:t>15</a:t>
                      </a:r>
                      <a:endParaRPr sz="1200" u="none" cap="none" strike="noStrike"/>
                    </a:p>
                  </a:txBody>
                  <a:tcPr marT="19050" marB="19050" marR="28575" marL="28575" anchor="b">
                    <a:lnT cap="flat" cmpd="sng" w="28575">
                      <a:solidFill>
                        <a:srgbClr val="8093B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8093B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/>
                        <a:t>2</a:t>
                      </a:r>
                      <a:endParaRPr sz="1200" u="none" cap="none" strike="noStrike"/>
                    </a:p>
                  </a:txBody>
                  <a:tcPr marT="19050" marB="19050" marR="28575" marL="28575" anchor="b">
                    <a:lnT cap="flat" cmpd="sng" w="28575">
                      <a:solidFill>
                        <a:srgbClr val="8093B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8093B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/>
                        <a:t>1</a:t>
                      </a:r>
                      <a:endParaRPr sz="1200" u="none" cap="none" strike="noStrike"/>
                    </a:p>
                  </a:txBody>
                  <a:tcPr marT="19050" marB="19050" marR="28575" marL="28575" anchor="b">
                    <a:lnT cap="flat" cmpd="sng" w="28575">
                      <a:solidFill>
                        <a:srgbClr val="8093B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8093B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/>
                        <a:t>1</a:t>
                      </a:r>
                      <a:endParaRPr sz="1200" u="none" cap="none" strike="noStrike"/>
                    </a:p>
                  </a:txBody>
                  <a:tcPr marT="19050" marB="19050" marR="28575" marL="28575" anchor="b">
                    <a:lnT cap="flat" cmpd="sng" w="28575">
                      <a:solidFill>
                        <a:srgbClr val="8093B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8093B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/>
                        <a:t>19</a:t>
                      </a:r>
                      <a:endParaRPr sz="1200" u="none" cap="none" strike="noStrike"/>
                    </a:p>
                  </a:txBody>
                  <a:tcPr marT="19050" marB="19050" marR="28575" marL="28575" anchor="b">
                    <a:lnT cap="flat" cmpd="sng" w="28575">
                      <a:solidFill>
                        <a:srgbClr val="8093B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8093B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/>
                        <a:t>2024</a:t>
                      </a:r>
                      <a:endParaRPr sz="12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T cap="flat" cmpd="sng" w="28575">
                      <a:solidFill>
                        <a:srgbClr val="8093B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/>
                        <a:t>5</a:t>
                      </a:r>
                      <a:endParaRPr sz="1200" u="none" cap="none" strike="noStrike"/>
                    </a:p>
                  </a:txBody>
                  <a:tcPr marT="19050" marB="19050" marR="28575" marL="28575" anchor="b">
                    <a:lnT cap="flat" cmpd="sng" w="28575">
                      <a:solidFill>
                        <a:srgbClr val="8093B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/>
                        <a:t>7</a:t>
                      </a:r>
                      <a:endParaRPr sz="1200" u="none" cap="none" strike="noStrike"/>
                    </a:p>
                  </a:txBody>
                  <a:tcPr marT="19050" marB="19050" marR="28575" marL="28575" anchor="b">
                    <a:lnT cap="flat" cmpd="sng" w="28575">
                      <a:solidFill>
                        <a:srgbClr val="8093B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/>
                        <a:t>1</a:t>
                      </a:r>
                      <a:endParaRPr sz="1200" u="none" cap="none" strike="noStrike"/>
                    </a:p>
                  </a:txBody>
                  <a:tcPr marT="19050" marB="19050" marR="28575" marL="28575" anchor="b">
                    <a:lnT cap="flat" cmpd="sng" w="28575">
                      <a:solidFill>
                        <a:srgbClr val="8093B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/>
                    </a:p>
                  </a:txBody>
                  <a:tcPr marT="19050" marB="19050" marR="28575" marL="28575" anchor="b">
                    <a:lnT cap="flat" cmpd="sng" w="28575">
                      <a:solidFill>
                        <a:srgbClr val="8093B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/>
                        <a:t>13</a:t>
                      </a:r>
                      <a:endParaRPr sz="1200" u="none" cap="none" strike="noStrike"/>
                    </a:p>
                  </a:txBody>
                  <a:tcPr marT="19050" marB="19050" marR="28575" marL="28575" anchor="b">
                    <a:lnT cap="flat" cmpd="sng" w="28575">
                      <a:solidFill>
                        <a:srgbClr val="8093B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345ec653f66_0_191"/>
          <p:cNvSpPr txBox="1"/>
          <p:nvPr>
            <p:ph type="title"/>
          </p:nvPr>
        </p:nvSpPr>
        <p:spPr>
          <a:xfrm>
            <a:off x="240150" y="0"/>
            <a:ext cx="8688900" cy="688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BC/DR dependencies</a:t>
            </a:r>
            <a:endParaRPr/>
          </a:p>
        </p:txBody>
      </p:sp>
      <p:sp>
        <p:nvSpPr>
          <p:cNvPr id="369" name="Google Shape;369;g345ec653f66_0_191"/>
          <p:cNvSpPr txBox="1"/>
          <p:nvPr>
            <p:ph idx="1" type="body"/>
          </p:nvPr>
        </p:nvSpPr>
        <p:spPr>
          <a:xfrm>
            <a:off x="240150" y="880050"/>
            <a:ext cx="8688900" cy="389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rPr b="1" lang="en" sz="1200"/>
              <a:t>Strong dependencies:</a:t>
            </a:r>
            <a:endParaRPr b="1" sz="1200"/>
          </a:p>
          <a:p>
            <a:pPr indent="-3048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DNS and Network</a:t>
            </a:r>
            <a:endParaRPr sz="1200"/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Active Directory</a:t>
            </a:r>
            <a:endParaRPr sz="1200"/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Database</a:t>
            </a:r>
            <a:endParaRPr sz="1200"/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rPr b="1" lang="en" sz="1200"/>
              <a:t>All other dependencies are optional and can be easily bypassed</a:t>
            </a:r>
            <a:endParaRPr/>
          </a:p>
        </p:txBody>
      </p:sp>
      <p:sp>
        <p:nvSpPr>
          <p:cNvPr id="370" name="Google Shape;370;g345ec653f66_0_191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g347512f0f85_0_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76" name="Google Shape;376;g347512f0f85_0_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02275" y="747173"/>
            <a:ext cx="6339450" cy="3649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3"/>
          <p:cNvSpPr txBox="1"/>
          <p:nvPr>
            <p:ph type="title"/>
          </p:nvPr>
        </p:nvSpPr>
        <p:spPr>
          <a:xfrm>
            <a:off x="240150" y="0"/>
            <a:ext cx="8688900" cy="68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r>
              <a:rPr lang="en"/>
              <a:t>What we will talk about today</a:t>
            </a:r>
            <a:endParaRPr/>
          </a:p>
        </p:txBody>
      </p:sp>
      <p:sp>
        <p:nvSpPr>
          <p:cNvPr id="79" name="Google Shape;79;p3"/>
          <p:cNvSpPr txBox="1"/>
          <p:nvPr>
            <p:ph idx="1" type="body"/>
          </p:nvPr>
        </p:nvSpPr>
        <p:spPr>
          <a:xfrm>
            <a:off x="240150" y="880050"/>
            <a:ext cx="8688900" cy="389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t/>
            </a:r>
            <a:endParaRPr sz="1900"/>
          </a:p>
          <a:p>
            <a:pPr indent="-215900" lvl="0" marL="4572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SzPts val="1600"/>
              <a:buChar char="➔"/>
            </a:pPr>
            <a:r>
              <a:rPr lang="en" sz="1900"/>
              <a:t>SSO at CERN</a:t>
            </a:r>
            <a:endParaRPr sz="1900"/>
          </a:p>
          <a:p>
            <a:pPr indent="-215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➔"/>
            </a:pPr>
            <a:r>
              <a:rPr lang="en" sz="1900"/>
              <a:t>Evolution and consolidation of the service</a:t>
            </a:r>
            <a:endParaRPr sz="1900"/>
          </a:p>
          <a:p>
            <a:pPr indent="-215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➔"/>
            </a:pPr>
            <a:r>
              <a:rPr lang="en" sz="1900"/>
              <a:t>Some good practice for a critical service</a:t>
            </a:r>
            <a:endParaRPr sz="1900"/>
          </a:p>
        </p:txBody>
      </p:sp>
      <p:sp>
        <p:nvSpPr>
          <p:cNvPr id="80" name="Google Shape;80;p3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4"/>
          <p:cNvSpPr txBox="1"/>
          <p:nvPr>
            <p:ph type="title"/>
          </p:nvPr>
        </p:nvSpPr>
        <p:spPr>
          <a:xfrm>
            <a:off x="439625" y="1998450"/>
            <a:ext cx="83928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</a:pPr>
            <a:r>
              <a:rPr lang="en"/>
              <a:t>⟶ SSO at CERN</a:t>
            </a:r>
            <a:endParaRPr/>
          </a:p>
        </p:txBody>
      </p:sp>
      <p:pic>
        <p:nvPicPr>
          <p:cNvPr id="86" name="Google Shape;86;p4"/>
          <p:cNvPicPr preferRelativeResize="0"/>
          <p:nvPr/>
        </p:nvPicPr>
        <p:blipFill rotWithShape="1">
          <a:blip r:embed="rId3">
            <a:alphaModFix/>
          </a:blip>
          <a:srcRect b="77163" l="0" r="0" t="0"/>
          <a:stretch/>
        </p:blipFill>
        <p:spPr>
          <a:xfrm>
            <a:off x="1" y="0"/>
            <a:ext cx="9144001" cy="1178922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4961550"/>
            <a:ext cx="9144000" cy="181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5"/>
          <p:cNvSpPr txBox="1"/>
          <p:nvPr>
            <p:ph type="title"/>
          </p:nvPr>
        </p:nvSpPr>
        <p:spPr>
          <a:xfrm>
            <a:off x="240150" y="0"/>
            <a:ext cx="8688900" cy="68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r>
              <a:rPr lang="en" sz="2100"/>
              <a:t>Why SSO (Single Sign-On)?</a:t>
            </a:r>
            <a:endParaRPr/>
          </a:p>
        </p:txBody>
      </p:sp>
      <p:sp>
        <p:nvSpPr>
          <p:cNvPr id="93" name="Google Shape;93;p5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94" name="Google Shape;94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97263" y="960113"/>
            <a:ext cx="611505" cy="517208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712247" y="2221212"/>
            <a:ext cx="381542" cy="445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624413" y="3924240"/>
            <a:ext cx="557213" cy="505778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04051" y="1579126"/>
            <a:ext cx="3001250" cy="2675776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5"/>
          <p:cNvSpPr txBox="1"/>
          <p:nvPr>
            <p:ph idx="1" type="body"/>
          </p:nvPr>
        </p:nvSpPr>
        <p:spPr>
          <a:xfrm>
            <a:off x="4269300" y="880050"/>
            <a:ext cx="4659900" cy="389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b="1" lang="en" sz="1400">
                <a:solidFill>
                  <a:schemeClr val="dk1"/>
                </a:solidFill>
              </a:rPr>
              <a:t>Usability</a:t>
            </a:r>
            <a:r>
              <a:rPr lang="en" sz="1400">
                <a:solidFill>
                  <a:schemeClr val="dk1"/>
                </a:solidFill>
              </a:rPr>
              <a:t> (better user experience)</a:t>
            </a:r>
            <a:endParaRPr sz="1400">
              <a:solidFill>
                <a:schemeClr val="dk1"/>
              </a:solidFill>
            </a:endParaRPr>
          </a:p>
          <a:p>
            <a:pPr indent="-254000" lvl="0" marL="342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Char char="●"/>
            </a:pPr>
            <a:r>
              <a:rPr lang="en" sz="1400">
                <a:solidFill>
                  <a:schemeClr val="dk1"/>
                </a:solidFill>
              </a:rPr>
              <a:t>One set of credentials to access all </a:t>
            </a:r>
            <a:br>
              <a:rPr lang="en" sz="1400">
                <a:solidFill>
                  <a:schemeClr val="dk1"/>
                </a:solidFill>
              </a:rPr>
            </a:br>
            <a:r>
              <a:rPr lang="en" sz="1400">
                <a:solidFill>
                  <a:schemeClr val="dk1"/>
                </a:solidFill>
              </a:rPr>
              <a:t>of organization’s computing resources</a:t>
            </a:r>
            <a:endParaRPr sz="1400">
              <a:solidFill>
                <a:schemeClr val="dk1"/>
              </a:solidFill>
            </a:endParaRPr>
          </a:p>
          <a:p>
            <a:pPr indent="-254000" lvl="0" marL="342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Char char="●"/>
            </a:pPr>
            <a:r>
              <a:rPr lang="en" sz="1400">
                <a:solidFill>
                  <a:schemeClr val="dk1"/>
                </a:solidFill>
              </a:rPr>
              <a:t>A single login per day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t/>
            </a:r>
            <a:endParaRPr sz="14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b="1" lang="en" sz="1400">
                <a:solidFill>
                  <a:schemeClr val="dk1"/>
                </a:solidFill>
              </a:rPr>
              <a:t>Security</a:t>
            </a:r>
            <a:endParaRPr sz="1400">
              <a:solidFill>
                <a:schemeClr val="dk1"/>
              </a:solidFill>
            </a:endParaRPr>
          </a:p>
          <a:p>
            <a:pPr indent="-254000" lvl="0" marL="342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Char char="●"/>
            </a:pPr>
            <a:r>
              <a:rPr lang="en" sz="1400">
                <a:solidFill>
                  <a:schemeClr val="dk1"/>
                </a:solidFill>
              </a:rPr>
              <a:t>A central place for enforcing 2FA and password complexity policies, </a:t>
            </a:r>
            <a:br>
              <a:rPr lang="en" sz="1400">
                <a:solidFill>
                  <a:schemeClr val="dk1"/>
                </a:solidFill>
              </a:rPr>
            </a:br>
            <a:r>
              <a:rPr lang="en" sz="1400">
                <a:solidFill>
                  <a:schemeClr val="dk1"/>
                </a:solidFill>
              </a:rPr>
              <a:t>security monitoring and blocking, etc.</a:t>
            </a:r>
            <a:endParaRPr sz="1400">
              <a:solidFill>
                <a:schemeClr val="dk1"/>
              </a:solidFill>
            </a:endParaRPr>
          </a:p>
          <a:p>
            <a:pPr indent="-254000" lvl="0" marL="342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Char char="●"/>
            </a:pPr>
            <a:r>
              <a:rPr lang="en" sz="1400">
                <a:solidFill>
                  <a:schemeClr val="dk1"/>
                </a:solidFill>
              </a:rPr>
              <a:t>Credentials are not exposed to applications</a:t>
            </a:r>
            <a:endParaRPr sz="1400">
              <a:solidFill>
                <a:schemeClr val="dk1"/>
              </a:solidFill>
            </a:endParaRPr>
          </a:p>
          <a:p>
            <a:pPr indent="0" lvl="0" marL="342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t/>
            </a:r>
            <a:endParaRPr sz="14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b="1" lang="en" sz="1400">
                <a:solidFill>
                  <a:schemeClr val="dk1"/>
                </a:solidFill>
              </a:rPr>
              <a:t>Cost / efficiency</a:t>
            </a:r>
            <a:endParaRPr sz="1400">
              <a:solidFill>
                <a:schemeClr val="dk1"/>
              </a:solidFill>
            </a:endParaRPr>
          </a:p>
          <a:p>
            <a:pPr indent="-254000" lvl="0" marL="342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Char char="●"/>
            </a:pPr>
            <a:r>
              <a:rPr lang="en" sz="1400">
                <a:solidFill>
                  <a:schemeClr val="dk1"/>
                </a:solidFill>
              </a:rPr>
              <a:t>No need to implement authentication and authorization in each application separately</a:t>
            </a:r>
            <a:endParaRPr sz="17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6"/>
          <p:cNvSpPr txBox="1"/>
          <p:nvPr>
            <p:ph type="title"/>
          </p:nvPr>
        </p:nvSpPr>
        <p:spPr>
          <a:xfrm>
            <a:off x="240150" y="0"/>
            <a:ext cx="8688900" cy="68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r>
              <a:rPr lang="en"/>
              <a:t>The history of SSO at CERN</a:t>
            </a:r>
            <a:endParaRPr/>
          </a:p>
        </p:txBody>
      </p:sp>
      <p:sp>
        <p:nvSpPr>
          <p:cNvPr id="104" name="Google Shape;104;p6"/>
          <p:cNvSpPr/>
          <p:nvPr/>
        </p:nvSpPr>
        <p:spPr>
          <a:xfrm>
            <a:off x="4853738" y="4157189"/>
            <a:ext cx="205200" cy="205200"/>
          </a:xfrm>
          <a:prstGeom prst="ellipse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6"/>
          <p:cNvSpPr/>
          <p:nvPr/>
        </p:nvSpPr>
        <p:spPr>
          <a:xfrm>
            <a:off x="5931825" y="4157189"/>
            <a:ext cx="205200" cy="205200"/>
          </a:xfrm>
          <a:prstGeom prst="ellipse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6"/>
          <p:cNvSpPr/>
          <p:nvPr/>
        </p:nvSpPr>
        <p:spPr>
          <a:xfrm>
            <a:off x="7009913" y="4157189"/>
            <a:ext cx="205200" cy="205200"/>
          </a:xfrm>
          <a:prstGeom prst="ellipse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6"/>
          <p:cNvSpPr txBox="1"/>
          <p:nvPr/>
        </p:nvSpPr>
        <p:spPr>
          <a:xfrm>
            <a:off x="5174231" y="4234650"/>
            <a:ext cx="6423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en" sz="13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2021</a:t>
            </a:r>
            <a:endParaRPr b="0" i="0" sz="1300" u="none" cap="none" strike="noStrike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8" name="Google Shape;108;p6"/>
          <p:cNvSpPr txBox="1"/>
          <p:nvPr/>
        </p:nvSpPr>
        <p:spPr>
          <a:xfrm>
            <a:off x="6252319" y="4234650"/>
            <a:ext cx="6423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en" sz="13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2022</a:t>
            </a:r>
            <a:endParaRPr b="0" i="0" sz="1300" u="none" cap="none" strike="noStrike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9" name="Google Shape;109;p6"/>
          <p:cNvSpPr/>
          <p:nvPr/>
        </p:nvSpPr>
        <p:spPr>
          <a:xfrm>
            <a:off x="8088000" y="4154289"/>
            <a:ext cx="205200" cy="205200"/>
          </a:xfrm>
          <a:prstGeom prst="ellipse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0" name="Google Shape;110;p6"/>
          <p:cNvCxnSpPr/>
          <p:nvPr/>
        </p:nvCxnSpPr>
        <p:spPr>
          <a:xfrm>
            <a:off x="8718300" y="2366488"/>
            <a:ext cx="0" cy="1770600"/>
          </a:xfrm>
          <a:prstGeom prst="straightConnector1">
            <a:avLst/>
          </a:prstGeom>
          <a:noFill/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11" name="Google Shape;111;p6"/>
          <p:cNvSpPr txBox="1"/>
          <p:nvPr/>
        </p:nvSpPr>
        <p:spPr>
          <a:xfrm>
            <a:off x="8240400" y="1381288"/>
            <a:ext cx="9558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en" sz="13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Old SSO put behind firewall</a:t>
            </a:r>
            <a:endParaRPr b="0" i="0" sz="1300" u="none" cap="none" strike="noStrike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2" name="Google Shape;112;p6"/>
          <p:cNvSpPr txBox="1"/>
          <p:nvPr/>
        </p:nvSpPr>
        <p:spPr>
          <a:xfrm>
            <a:off x="7091400" y="2754225"/>
            <a:ext cx="14712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en" sz="13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Moving from Puppet to </a:t>
            </a:r>
            <a:r>
              <a:rPr b="1" i="0" lang="en" sz="13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Kubernetes hosting</a:t>
            </a:r>
            <a:endParaRPr b="1" i="0" sz="1300" u="none" cap="none" strike="noStrike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3" name="Google Shape;113;p6"/>
          <p:cNvSpPr/>
          <p:nvPr/>
        </p:nvSpPr>
        <p:spPr>
          <a:xfrm>
            <a:off x="2772125" y="4136714"/>
            <a:ext cx="205200" cy="205200"/>
          </a:xfrm>
          <a:prstGeom prst="ellipse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6"/>
          <p:cNvSpPr/>
          <p:nvPr/>
        </p:nvSpPr>
        <p:spPr>
          <a:xfrm>
            <a:off x="3850213" y="4136714"/>
            <a:ext cx="205200" cy="205200"/>
          </a:xfrm>
          <a:prstGeom prst="ellipse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6"/>
          <p:cNvSpPr txBox="1"/>
          <p:nvPr/>
        </p:nvSpPr>
        <p:spPr>
          <a:xfrm>
            <a:off x="2014531" y="4214175"/>
            <a:ext cx="6423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en" sz="13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2018</a:t>
            </a:r>
            <a:endParaRPr b="0" i="0" sz="1300" u="none" cap="none" strike="noStrike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6" name="Google Shape;116;p6"/>
          <p:cNvSpPr txBox="1"/>
          <p:nvPr/>
        </p:nvSpPr>
        <p:spPr>
          <a:xfrm>
            <a:off x="3092619" y="4214175"/>
            <a:ext cx="6423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en" sz="13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2019</a:t>
            </a:r>
            <a:endParaRPr b="0" i="0" sz="1300" u="none" cap="none" strike="noStrike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7" name="Google Shape;117;p6"/>
          <p:cNvSpPr/>
          <p:nvPr/>
        </p:nvSpPr>
        <p:spPr>
          <a:xfrm>
            <a:off x="1694038" y="4125064"/>
            <a:ext cx="205200" cy="205200"/>
          </a:xfrm>
          <a:prstGeom prst="ellipse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p6"/>
          <p:cNvSpPr txBox="1"/>
          <p:nvPr/>
        </p:nvSpPr>
        <p:spPr>
          <a:xfrm>
            <a:off x="1542600" y="2891775"/>
            <a:ext cx="16911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" sz="13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Open-source</a:t>
            </a:r>
            <a:r>
              <a:rPr b="0" i="0" lang="en" sz="13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project:</a:t>
            </a:r>
            <a:br>
              <a:rPr b="0" i="0" lang="en" sz="13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b="1" i="0" lang="en" sz="13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Keycloak testing</a:t>
            </a:r>
            <a:r>
              <a:rPr b="0" i="0" lang="en" sz="13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b="1" i="0" lang="en" sz="13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begins</a:t>
            </a:r>
            <a:endParaRPr b="0" i="0" sz="1300" u="none" cap="none" strike="noStrike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119" name="Google Shape;119;p6"/>
          <p:cNvCxnSpPr>
            <a:stCxn id="118" idx="2"/>
          </p:cNvCxnSpPr>
          <p:nvPr/>
        </p:nvCxnSpPr>
        <p:spPr>
          <a:xfrm>
            <a:off x="2388150" y="3876975"/>
            <a:ext cx="0" cy="277200"/>
          </a:xfrm>
          <a:prstGeom prst="straightConnector1">
            <a:avLst/>
          </a:prstGeom>
          <a:noFill/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20" name="Google Shape;120;p6"/>
          <p:cNvSpPr txBox="1"/>
          <p:nvPr/>
        </p:nvSpPr>
        <p:spPr>
          <a:xfrm>
            <a:off x="2619626" y="2079142"/>
            <a:ext cx="18375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n" sz="13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Keycloak opened through firewall</a:t>
            </a:r>
            <a:r>
              <a:rPr b="0" i="0" lang="en" sz="13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br>
              <a:rPr b="0" i="0" lang="en" sz="13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b="0" i="0" lang="en" sz="13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available to first </a:t>
            </a:r>
            <a:br>
              <a:rPr b="0" i="0" lang="en" sz="13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b="0" i="0" lang="en" sz="13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CERN adopters</a:t>
            </a:r>
            <a:endParaRPr b="0" i="0" sz="1300" u="none" cap="none" strike="noStrike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121" name="Google Shape;121;p6"/>
          <p:cNvCxnSpPr>
            <a:stCxn id="120" idx="2"/>
          </p:cNvCxnSpPr>
          <p:nvPr/>
        </p:nvCxnSpPr>
        <p:spPr>
          <a:xfrm>
            <a:off x="3538376" y="3064342"/>
            <a:ext cx="0" cy="1071600"/>
          </a:xfrm>
          <a:prstGeom prst="straightConnector1">
            <a:avLst/>
          </a:prstGeom>
          <a:noFill/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22" name="Google Shape;122;p6"/>
          <p:cNvCxnSpPr/>
          <p:nvPr/>
        </p:nvCxnSpPr>
        <p:spPr>
          <a:xfrm>
            <a:off x="1468800" y="4233189"/>
            <a:ext cx="7566000" cy="23400"/>
          </a:xfrm>
          <a:prstGeom prst="straightConnector1">
            <a:avLst/>
          </a:prstGeom>
          <a:noFill/>
          <a:ln cap="flat" cmpd="sng" w="762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3" name="Google Shape;123;p6"/>
          <p:cNvSpPr/>
          <p:nvPr/>
        </p:nvSpPr>
        <p:spPr>
          <a:xfrm>
            <a:off x="837850" y="4132894"/>
            <a:ext cx="205200" cy="205200"/>
          </a:xfrm>
          <a:prstGeom prst="ellipse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6"/>
          <p:cNvSpPr txBox="1"/>
          <p:nvPr/>
        </p:nvSpPr>
        <p:spPr>
          <a:xfrm>
            <a:off x="156456" y="4235625"/>
            <a:ext cx="6423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en" sz="13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2007</a:t>
            </a:r>
            <a:endParaRPr b="0" i="0" sz="1300" u="none" cap="none" strike="noStrike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25" name="Google Shape;125;p6"/>
          <p:cNvSpPr txBox="1"/>
          <p:nvPr/>
        </p:nvSpPr>
        <p:spPr>
          <a:xfrm>
            <a:off x="55525" y="2385050"/>
            <a:ext cx="1189800" cy="138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n" sz="13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First SSO introduced</a:t>
            </a:r>
            <a:br>
              <a:rPr b="0" i="0" lang="en" sz="13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b="1" i="0" lang="en" sz="13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(Microsoft ADFS)</a:t>
            </a:r>
            <a:r>
              <a:rPr b="0" i="0" lang="en" sz="13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, presented </a:t>
            </a:r>
            <a:br>
              <a:rPr b="0" i="0" lang="en" sz="13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b="0" i="0" lang="en" sz="13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at </a:t>
            </a:r>
            <a:r>
              <a:rPr b="0" i="0" lang="en" sz="1300" u="sng" cap="none" strike="noStrike">
                <a:solidFill>
                  <a:schemeClr val="hlink"/>
                </a:solidFill>
                <a:latin typeface="Montserrat"/>
                <a:ea typeface="Montserrat"/>
                <a:cs typeface="Montserrat"/>
                <a:sym typeface="Montserrat"/>
                <a:hlinkClick r:id="rId3"/>
              </a:rPr>
              <a:t>HEPiX</a:t>
            </a:r>
            <a:endParaRPr b="0" i="0" sz="1300" u="none" cap="none" strike="noStrike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126" name="Google Shape;126;p6"/>
          <p:cNvCxnSpPr>
            <a:stCxn id="125" idx="2"/>
          </p:cNvCxnSpPr>
          <p:nvPr/>
        </p:nvCxnSpPr>
        <p:spPr>
          <a:xfrm>
            <a:off x="650425" y="3770450"/>
            <a:ext cx="0" cy="388500"/>
          </a:xfrm>
          <a:prstGeom prst="straightConnector1">
            <a:avLst/>
          </a:prstGeom>
          <a:noFill/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27" name="Google Shape;127;p6"/>
          <p:cNvCxnSpPr/>
          <p:nvPr/>
        </p:nvCxnSpPr>
        <p:spPr>
          <a:xfrm>
            <a:off x="1975" y="4231742"/>
            <a:ext cx="1243200" cy="900"/>
          </a:xfrm>
          <a:prstGeom prst="straightConnector1">
            <a:avLst/>
          </a:prstGeom>
          <a:noFill/>
          <a:ln cap="flat" cmpd="sng" w="762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8" name="Google Shape;128;p6"/>
          <p:cNvCxnSpPr/>
          <p:nvPr/>
        </p:nvCxnSpPr>
        <p:spPr>
          <a:xfrm>
            <a:off x="1305400" y="4234650"/>
            <a:ext cx="55800" cy="0"/>
          </a:xfrm>
          <a:prstGeom prst="straightConnector1">
            <a:avLst/>
          </a:prstGeom>
          <a:noFill/>
          <a:ln cap="flat" cmpd="sng" w="762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9" name="Google Shape;129;p6"/>
          <p:cNvCxnSpPr/>
          <p:nvPr/>
        </p:nvCxnSpPr>
        <p:spPr>
          <a:xfrm>
            <a:off x="1424475" y="4234650"/>
            <a:ext cx="55800" cy="0"/>
          </a:xfrm>
          <a:prstGeom prst="straightConnector1">
            <a:avLst/>
          </a:prstGeom>
          <a:noFill/>
          <a:ln cap="flat" cmpd="sng" w="762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0" name="Google Shape;130;p6"/>
          <p:cNvSpPr txBox="1"/>
          <p:nvPr/>
        </p:nvSpPr>
        <p:spPr>
          <a:xfrm>
            <a:off x="4172756" y="4234650"/>
            <a:ext cx="6423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en" sz="13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2020</a:t>
            </a:r>
            <a:endParaRPr b="0" i="0" sz="1300" u="none" cap="none" strike="noStrike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31" name="Google Shape;131;p6"/>
          <p:cNvSpPr txBox="1"/>
          <p:nvPr/>
        </p:nvSpPr>
        <p:spPr>
          <a:xfrm>
            <a:off x="7357819" y="4234650"/>
            <a:ext cx="6423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en" sz="13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2023</a:t>
            </a:r>
            <a:endParaRPr b="0" i="0" sz="1300" u="none" cap="none" strike="noStrike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32" name="Google Shape;132;p6"/>
          <p:cNvSpPr txBox="1"/>
          <p:nvPr/>
        </p:nvSpPr>
        <p:spPr>
          <a:xfrm>
            <a:off x="8381069" y="4234650"/>
            <a:ext cx="6423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en" sz="13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2024</a:t>
            </a:r>
            <a:endParaRPr b="0" i="0" sz="1300" u="none" cap="none" strike="noStrike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133" name="Google Shape;133;p6"/>
          <p:cNvCxnSpPr>
            <a:stCxn id="112" idx="2"/>
          </p:cNvCxnSpPr>
          <p:nvPr/>
        </p:nvCxnSpPr>
        <p:spPr>
          <a:xfrm>
            <a:off x="7827000" y="3739425"/>
            <a:ext cx="0" cy="413400"/>
          </a:xfrm>
          <a:prstGeom prst="straightConnector1">
            <a:avLst/>
          </a:prstGeom>
          <a:noFill/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34" name="Google Shape;134;p6"/>
          <p:cNvSpPr txBox="1"/>
          <p:nvPr/>
        </p:nvSpPr>
        <p:spPr>
          <a:xfrm>
            <a:off x="4567200" y="2554000"/>
            <a:ext cx="1638000" cy="118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1" lang="en" sz="13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“CERN’s new and improved Single Sign-On”</a:t>
            </a:r>
            <a:br>
              <a:rPr b="0" i="0" lang="en" sz="13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b="0" i="0" lang="en" sz="13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presented</a:t>
            </a:r>
            <a:br>
              <a:rPr b="0" i="0" lang="en" sz="13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b="0" i="0" lang="en" sz="13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at </a:t>
            </a:r>
            <a:r>
              <a:rPr b="0" i="0" lang="en" sz="1300" u="sng" cap="none" strike="noStrike">
                <a:solidFill>
                  <a:schemeClr val="hlink"/>
                </a:solidFill>
                <a:latin typeface="Montserrat"/>
                <a:ea typeface="Montserrat"/>
                <a:cs typeface="Montserrat"/>
                <a:sym typeface="Montserrat"/>
                <a:hlinkClick r:id="rId4"/>
              </a:rPr>
              <a:t>CHEP</a:t>
            </a:r>
            <a:endParaRPr b="0" i="0" sz="1300" u="none" cap="none" strike="noStrike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135" name="Google Shape;135;p6"/>
          <p:cNvCxnSpPr>
            <a:stCxn id="134" idx="2"/>
          </p:cNvCxnSpPr>
          <p:nvPr/>
        </p:nvCxnSpPr>
        <p:spPr>
          <a:xfrm>
            <a:off x="5386200" y="3739300"/>
            <a:ext cx="0" cy="417900"/>
          </a:xfrm>
          <a:prstGeom prst="straightConnector1">
            <a:avLst/>
          </a:prstGeom>
          <a:noFill/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36" name="Google Shape;136;p6"/>
          <p:cNvCxnSpPr/>
          <p:nvPr/>
        </p:nvCxnSpPr>
        <p:spPr>
          <a:xfrm>
            <a:off x="6872900" y="2222911"/>
            <a:ext cx="0" cy="1917300"/>
          </a:xfrm>
          <a:prstGeom prst="straightConnector1">
            <a:avLst/>
          </a:prstGeom>
          <a:noFill/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37" name="Google Shape;137;p6"/>
          <p:cNvSpPr txBox="1"/>
          <p:nvPr/>
        </p:nvSpPr>
        <p:spPr>
          <a:xfrm>
            <a:off x="5954150" y="1234811"/>
            <a:ext cx="18375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en" sz="13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Major outage </a:t>
            </a:r>
            <a:br>
              <a:rPr b="0" i="0" lang="en" sz="13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b="0" i="0" lang="en" sz="13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during DG talk, </a:t>
            </a:r>
            <a:br>
              <a:rPr b="0" i="0" lang="en" sz="13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b="1" i="0" lang="en" sz="13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focus on stability</a:t>
            </a:r>
            <a:br>
              <a:rPr b="1" i="0" lang="en" sz="13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b="1" i="0" lang="en" sz="13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&amp; performance</a:t>
            </a:r>
            <a:endParaRPr b="1" i="0" sz="1300" u="none" cap="none" strike="noStrike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38" name="Google Shape;138;p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-20675" y="826050"/>
            <a:ext cx="1691025" cy="141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6"/>
          <p:cNvPicPr preferRelativeResize="0"/>
          <p:nvPr/>
        </p:nvPicPr>
        <p:blipFill rotWithShape="1">
          <a:blip r:embed="rId6">
            <a:alphaModFix/>
          </a:blip>
          <a:srcRect b="2964" l="15582" r="11631" t="6339"/>
          <a:stretch/>
        </p:blipFill>
        <p:spPr>
          <a:xfrm>
            <a:off x="1273042" y="742900"/>
            <a:ext cx="1471275" cy="16421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6"/>
          <p:cNvPicPr preferRelativeResize="0"/>
          <p:nvPr/>
        </p:nvPicPr>
        <p:blipFill rotWithShape="1">
          <a:blip r:embed="rId7">
            <a:alphaModFix/>
          </a:blip>
          <a:srcRect b="4765" l="6056" r="11535" t="1407"/>
          <a:stretch/>
        </p:blipFill>
        <p:spPr>
          <a:xfrm>
            <a:off x="2724824" y="591150"/>
            <a:ext cx="1691025" cy="1512009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6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7"/>
          <p:cNvSpPr txBox="1"/>
          <p:nvPr>
            <p:ph type="title"/>
          </p:nvPr>
        </p:nvSpPr>
        <p:spPr>
          <a:xfrm>
            <a:off x="240150" y="0"/>
            <a:ext cx="8688900" cy="68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r>
              <a:rPr lang="en"/>
              <a:t>Keycloak</a:t>
            </a:r>
            <a:endParaRPr/>
          </a:p>
        </p:txBody>
      </p:sp>
      <p:sp>
        <p:nvSpPr>
          <p:cNvPr id="147" name="Google Shape;147;p7"/>
          <p:cNvSpPr txBox="1"/>
          <p:nvPr>
            <p:ph idx="1" type="body"/>
          </p:nvPr>
        </p:nvSpPr>
        <p:spPr>
          <a:xfrm>
            <a:off x="240150" y="880050"/>
            <a:ext cx="8688900" cy="389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Montserrat"/>
              <a:buNone/>
            </a:pPr>
            <a:r>
              <a:rPr b="1" lang="en" sz="1550" u="sng">
                <a:solidFill>
                  <a:schemeClr val="accent5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Keycloak</a:t>
            </a:r>
            <a:r>
              <a:rPr lang="en" sz="1550">
                <a:solidFill>
                  <a:srgbClr val="262626"/>
                </a:solidFill>
              </a:rPr>
              <a:t> is an </a:t>
            </a:r>
            <a:r>
              <a:rPr b="1" lang="en" sz="1550">
                <a:solidFill>
                  <a:srgbClr val="262626"/>
                </a:solidFill>
              </a:rPr>
              <a:t>open-source identity and access management (IAM) solution</a:t>
            </a:r>
            <a:r>
              <a:rPr lang="en" sz="1550">
                <a:solidFill>
                  <a:srgbClr val="262626"/>
                </a:solidFill>
              </a:rPr>
              <a:t> </a:t>
            </a:r>
            <a:endParaRPr sz="1550">
              <a:solidFill>
                <a:srgbClr val="262626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Montserrat"/>
              <a:buNone/>
            </a:pPr>
            <a:r>
              <a:t/>
            </a:r>
            <a:endParaRPr b="1" sz="1550">
              <a:solidFill>
                <a:srgbClr val="262626"/>
              </a:solidFill>
            </a:endParaRPr>
          </a:p>
          <a:p>
            <a:pPr indent="-263525" lvl="0" marL="342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550"/>
              <a:buFont typeface="Montserrat"/>
              <a:buChar char="●"/>
            </a:pPr>
            <a:r>
              <a:rPr lang="en" sz="1550">
                <a:solidFill>
                  <a:srgbClr val="262626"/>
                </a:solidFill>
              </a:rPr>
              <a:t>Provides </a:t>
            </a:r>
            <a:r>
              <a:rPr b="1" lang="en" sz="1550">
                <a:solidFill>
                  <a:srgbClr val="262626"/>
                </a:solidFill>
              </a:rPr>
              <a:t>single sign-on (SSO)</a:t>
            </a:r>
            <a:r>
              <a:rPr lang="en" sz="1550">
                <a:solidFill>
                  <a:srgbClr val="262626"/>
                </a:solidFill>
              </a:rPr>
              <a:t> to organization’s applications / resources, </a:t>
            </a:r>
            <a:br>
              <a:rPr lang="en" sz="1550">
                <a:solidFill>
                  <a:srgbClr val="262626"/>
                </a:solidFill>
              </a:rPr>
            </a:br>
            <a:r>
              <a:rPr lang="en" sz="1550">
                <a:solidFill>
                  <a:srgbClr val="262626"/>
                </a:solidFill>
              </a:rPr>
              <a:t>with </a:t>
            </a:r>
            <a:r>
              <a:rPr b="1" lang="en" sz="1550">
                <a:solidFill>
                  <a:srgbClr val="262626"/>
                </a:solidFill>
              </a:rPr>
              <a:t>2FA </a:t>
            </a:r>
            <a:r>
              <a:rPr b="1" lang="en" sz="1550" u="sng">
                <a:solidFill>
                  <a:srgbClr val="262626"/>
                </a:solidFill>
              </a:rPr>
              <a:t>authentication</a:t>
            </a:r>
            <a:r>
              <a:rPr lang="en" sz="1550">
                <a:solidFill>
                  <a:srgbClr val="262626"/>
                </a:solidFill>
              </a:rPr>
              <a:t> (OTP, WebAuthn) and </a:t>
            </a:r>
            <a:r>
              <a:rPr b="1" lang="en" sz="1550">
                <a:solidFill>
                  <a:srgbClr val="262626"/>
                </a:solidFill>
              </a:rPr>
              <a:t>role-based </a:t>
            </a:r>
            <a:r>
              <a:rPr b="1" lang="en" sz="1550" u="sng">
                <a:solidFill>
                  <a:srgbClr val="262626"/>
                </a:solidFill>
              </a:rPr>
              <a:t>authorization</a:t>
            </a:r>
            <a:endParaRPr b="1" sz="1550" u="sng">
              <a:solidFill>
                <a:srgbClr val="262626"/>
              </a:solidFill>
            </a:endParaRPr>
          </a:p>
          <a:p>
            <a:pPr indent="-263525" lvl="0" marL="342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550"/>
              <a:buFont typeface="Montserrat"/>
              <a:buChar char="●"/>
            </a:pPr>
            <a:r>
              <a:rPr lang="en" sz="1550">
                <a:solidFill>
                  <a:srgbClr val="262626"/>
                </a:solidFill>
              </a:rPr>
              <a:t>Allows </a:t>
            </a:r>
            <a:r>
              <a:rPr b="1" lang="en" sz="1550">
                <a:solidFill>
                  <a:srgbClr val="262626"/>
                </a:solidFill>
              </a:rPr>
              <a:t>user federation</a:t>
            </a:r>
            <a:r>
              <a:rPr lang="en" sz="1550">
                <a:solidFill>
                  <a:srgbClr val="262626"/>
                </a:solidFill>
              </a:rPr>
              <a:t> by connecting to LDAP or AD servers (including Kerberos)</a:t>
            </a:r>
            <a:endParaRPr sz="1550">
              <a:solidFill>
                <a:srgbClr val="262626"/>
              </a:solidFill>
            </a:endParaRPr>
          </a:p>
          <a:p>
            <a:pPr indent="-263525" lvl="0" marL="342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550"/>
              <a:buFont typeface="Montserrat"/>
              <a:buChar char="●"/>
            </a:pPr>
            <a:r>
              <a:rPr lang="en" sz="1550">
                <a:solidFill>
                  <a:srgbClr val="262626"/>
                </a:solidFill>
              </a:rPr>
              <a:t>Supports </a:t>
            </a:r>
            <a:r>
              <a:rPr b="1" lang="en" sz="1550">
                <a:solidFill>
                  <a:srgbClr val="262626"/>
                </a:solidFill>
              </a:rPr>
              <a:t>external Identity Providers (IdP) </a:t>
            </a:r>
            <a:r>
              <a:rPr lang="en" sz="1550">
                <a:solidFill>
                  <a:srgbClr val="262626"/>
                </a:solidFill>
              </a:rPr>
              <a:t>and </a:t>
            </a:r>
            <a:r>
              <a:rPr b="1" lang="en" sz="1550">
                <a:solidFill>
                  <a:srgbClr val="262626"/>
                </a:solidFill>
              </a:rPr>
              <a:t>social logins</a:t>
            </a:r>
            <a:endParaRPr sz="1550">
              <a:solidFill>
                <a:srgbClr val="262626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500">
              <a:solidFill>
                <a:srgbClr val="262626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500">
              <a:solidFill>
                <a:srgbClr val="262626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500">
              <a:solidFill>
                <a:srgbClr val="262626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500">
              <a:solidFill>
                <a:srgbClr val="262626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500">
              <a:solidFill>
                <a:srgbClr val="262626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500">
              <a:solidFill>
                <a:srgbClr val="262626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500">
              <a:solidFill>
                <a:srgbClr val="262626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br>
              <a:rPr lang="en" sz="1500">
                <a:solidFill>
                  <a:srgbClr val="262626"/>
                </a:solidFill>
              </a:rPr>
            </a:br>
            <a:r>
              <a:rPr lang="en" sz="1400">
                <a:solidFill>
                  <a:srgbClr val="262626"/>
                </a:solidFill>
              </a:rPr>
              <a:t>Keycloak, initially developed by RedHat in 2014</a:t>
            </a:r>
            <a:endParaRPr/>
          </a:p>
        </p:txBody>
      </p:sp>
      <p:pic>
        <p:nvPicPr>
          <p:cNvPr id="148" name="Google Shape;148;p7"/>
          <p:cNvPicPr preferRelativeResize="0"/>
          <p:nvPr/>
        </p:nvPicPr>
        <p:blipFill rotWithShape="1">
          <a:blip r:embed="rId4">
            <a:alphaModFix/>
          </a:blip>
          <a:srcRect b="39927" l="0" r="0" t="33784"/>
          <a:stretch/>
        </p:blipFill>
        <p:spPr>
          <a:xfrm>
            <a:off x="302756" y="2929425"/>
            <a:ext cx="8385843" cy="13794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810756" y="3270647"/>
            <a:ext cx="3369850" cy="69705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7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51" name="Google Shape;151;p7"/>
          <p:cNvSpPr/>
          <p:nvPr/>
        </p:nvSpPr>
        <p:spPr>
          <a:xfrm>
            <a:off x="6311775" y="3063275"/>
            <a:ext cx="2328600" cy="11118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22BDE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57150" spcFirstLastPara="1" rIns="91425" wrap="square" tIns="91425">
            <a:noAutofit/>
          </a:bodyPr>
          <a:lstStyle/>
          <a:p>
            <a:pPr indent="-3048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"/>
              <a:buChar char="●"/>
            </a:pPr>
            <a:r>
              <a:rPr lang="en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Easier!</a:t>
            </a:r>
            <a:endParaRPr sz="12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048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"/>
              <a:buChar char="●"/>
            </a:pPr>
            <a:r>
              <a:rPr lang="en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No local credentials!</a:t>
            </a:r>
            <a:endParaRPr i="0" sz="1200" u="none" cap="none" strike="noStrike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8"/>
          <p:cNvSpPr txBox="1"/>
          <p:nvPr>
            <p:ph type="title"/>
          </p:nvPr>
        </p:nvSpPr>
        <p:spPr>
          <a:xfrm>
            <a:off x="240150" y="0"/>
            <a:ext cx="8688900" cy="68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r>
              <a:rPr lang="en" sz="2100"/>
              <a:t>Why on-prem? Why Keycloak?</a:t>
            </a:r>
            <a:endParaRPr/>
          </a:p>
        </p:txBody>
      </p:sp>
      <p:sp>
        <p:nvSpPr>
          <p:cNvPr id="157" name="Google Shape;157;p8"/>
          <p:cNvSpPr txBox="1"/>
          <p:nvPr>
            <p:ph idx="12" type="sldNum"/>
          </p:nvPr>
        </p:nvSpPr>
        <p:spPr>
          <a:xfrm>
            <a:off x="8472458" y="47394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58" name="Google Shape;158;p8"/>
          <p:cNvSpPr txBox="1"/>
          <p:nvPr/>
        </p:nvSpPr>
        <p:spPr>
          <a:xfrm>
            <a:off x="2281325" y="921900"/>
            <a:ext cx="6805800" cy="20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en" sz="15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We operate particle accelerators and experiments</a:t>
            </a:r>
            <a:endParaRPr b="1" i="0" sz="15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60350" lvl="0" marL="3429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Montserrat"/>
              <a:buChar char="●"/>
            </a:pPr>
            <a:r>
              <a:rPr b="0" i="0" lang="en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Full control over configuration, release and patching cycle </a:t>
            </a:r>
            <a:endParaRPr b="0" i="0" sz="1500" u="none" cap="none" strike="noStrike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3429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en" sz="15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We value openness!</a:t>
            </a:r>
            <a:endParaRPr b="1" i="0" sz="15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60350" lvl="0" marL="3429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Montserrat"/>
              <a:buChar char="●"/>
            </a:pPr>
            <a:r>
              <a:rPr b="0" i="0" lang="en" sz="15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Open-source is compatible with Open Science / Open Access</a:t>
            </a:r>
            <a:endParaRPr b="0" i="0" sz="15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60350" lvl="0" marL="3429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Montserrat"/>
              <a:buChar char="●"/>
            </a:pPr>
            <a:r>
              <a:rPr b="0" i="0" lang="en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No vendor lock-in, not subject to sanctions or export restrictions</a:t>
            </a:r>
            <a:endParaRPr b="0" i="0" sz="1500" u="none" cap="none" strike="noStrike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1" sz="15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59" name="Google Shape;159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8788" y="3203419"/>
            <a:ext cx="1903552" cy="393750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8"/>
          <p:cNvSpPr txBox="1"/>
          <p:nvPr/>
        </p:nvSpPr>
        <p:spPr>
          <a:xfrm>
            <a:off x="957563" y="2652984"/>
            <a:ext cx="4659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i="0" lang="en" sz="2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b="1" i="0" sz="25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1" name="Google Shape;161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56969" y="1287338"/>
            <a:ext cx="1267181" cy="1267181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8"/>
          <p:cNvSpPr txBox="1"/>
          <p:nvPr/>
        </p:nvSpPr>
        <p:spPr>
          <a:xfrm>
            <a:off x="2281400" y="2753425"/>
            <a:ext cx="6805800" cy="19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en" sz="15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Keycloak fits our needs</a:t>
            </a:r>
            <a:endParaRPr b="1" i="0" sz="15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60350" lvl="0" marL="3429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Montserrat"/>
              <a:buChar char="●"/>
            </a:pPr>
            <a:r>
              <a:rPr b="0" i="0" lang="en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A lot of big </a:t>
            </a:r>
            <a:r>
              <a:rPr b="0" i="0" lang="en" sz="1500" u="sng" cap="none" strike="noStrike">
                <a:solidFill>
                  <a:schemeClr val="hlink"/>
                </a:solidFill>
                <a:latin typeface="Montserrat"/>
                <a:ea typeface="Montserrat"/>
                <a:cs typeface="Montserrat"/>
                <a:sym typeface="Montserrat"/>
                <a:hlinkClick r:id="rId5"/>
              </a:rPr>
              <a:t>adopters</a:t>
            </a:r>
            <a:r>
              <a:rPr b="0" i="0" lang="en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(works at scale)</a:t>
            </a:r>
            <a:endParaRPr b="0" i="0" sz="1500" u="none" cap="none" strike="noStrike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60350" lvl="0" marL="3429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Montserrat"/>
              <a:buChar char="●"/>
            </a:pPr>
            <a:r>
              <a:rPr b="0" i="0" lang="en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A growing usage in academia and research institutes</a:t>
            </a:r>
            <a:endParaRPr b="0" i="0" sz="1500" u="none" cap="none" strike="noStrike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60350" lvl="0" marL="3429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Montserrat"/>
              <a:buChar char="●"/>
            </a:pPr>
            <a:r>
              <a:rPr b="0" i="0" lang="en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Engaged user base, a</a:t>
            </a:r>
            <a:r>
              <a:rPr b="0" i="0" lang="en" sz="15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ctively developed with frequent releases</a:t>
            </a:r>
            <a:endParaRPr b="0" i="0" sz="15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60350" lvl="0" marL="3429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Montserrat"/>
              <a:buChar char="●"/>
            </a:pPr>
            <a:r>
              <a:rPr b="0" i="0" lang="en" sz="15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Extensible - can be adapted to our needs</a:t>
            </a:r>
            <a:endParaRPr b="0" i="0" sz="15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0" i="1" lang="en" sz="15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(More at </a:t>
            </a:r>
            <a:r>
              <a:rPr b="0" i="1" lang="en" sz="1500" u="sng" cap="none" strike="noStrike">
                <a:solidFill>
                  <a:schemeClr val="hlink"/>
                </a:solidFill>
                <a:latin typeface="Montserrat"/>
                <a:ea typeface="Montserrat"/>
                <a:cs typeface="Montserrat"/>
                <a:sym typeface="Montserrat"/>
                <a:hlinkClick r:id="rId6"/>
              </a:rPr>
              <a:t>https://auth.docs.cern.ch/documents/why-keycloak</a:t>
            </a:r>
            <a:r>
              <a:rPr b="0" i="1" lang="en" sz="15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)</a:t>
            </a:r>
            <a:endParaRPr b="0" i="1" sz="15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