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39"/>
  </p:notesMasterIdLst>
  <p:sldIdLst>
    <p:sldId id="257" r:id="rId3"/>
    <p:sldId id="258" r:id="rId4"/>
    <p:sldId id="260" r:id="rId5"/>
    <p:sldId id="259" r:id="rId6"/>
    <p:sldId id="262" r:id="rId7"/>
    <p:sldId id="301" r:id="rId8"/>
    <p:sldId id="300" r:id="rId9"/>
    <p:sldId id="299" r:id="rId10"/>
    <p:sldId id="314" r:id="rId11"/>
    <p:sldId id="305" r:id="rId12"/>
    <p:sldId id="318" r:id="rId13"/>
    <p:sldId id="333" r:id="rId14"/>
    <p:sldId id="322" r:id="rId15"/>
    <p:sldId id="311" r:id="rId16"/>
    <p:sldId id="321" r:id="rId17"/>
    <p:sldId id="280" r:id="rId18"/>
    <p:sldId id="269" r:id="rId19"/>
    <p:sldId id="325" r:id="rId20"/>
    <p:sldId id="266" r:id="rId21"/>
    <p:sldId id="306" r:id="rId22"/>
    <p:sldId id="279" r:id="rId23"/>
    <p:sldId id="308" r:id="rId24"/>
    <p:sldId id="283" r:id="rId25"/>
    <p:sldId id="292" r:id="rId26"/>
    <p:sldId id="331" r:id="rId27"/>
    <p:sldId id="332" r:id="rId28"/>
    <p:sldId id="267" r:id="rId29"/>
    <p:sldId id="284" r:id="rId30"/>
    <p:sldId id="312" r:id="rId31"/>
    <p:sldId id="313" r:id="rId32"/>
    <p:sldId id="335" r:id="rId33"/>
    <p:sldId id="320" r:id="rId34"/>
    <p:sldId id="336" r:id="rId35"/>
    <p:sldId id="327" r:id="rId36"/>
    <p:sldId id="273" r:id="rId37"/>
    <p:sldId id="26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23EFED-4F26-4189-BC55-A7806DC0D12C}">
          <p14:sldIdLst>
            <p14:sldId id="257"/>
            <p14:sldId id="258"/>
            <p14:sldId id="260"/>
            <p14:sldId id="259"/>
            <p14:sldId id="262"/>
            <p14:sldId id="301"/>
            <p14:sldId id="300"/>
            <p14:sldId id="299"/>
            <p14:sldId id="314"/>
            <p14:sldId id="305"/>
            <p14:sldId id="318"/>
            <p14:sldId id="333"/>
            <p14:sldId id="322"/>
            <p14:sldId id="311"/>
            <p14:sldId id="321"/>
            <p14:sldId id="280"/>
            <p14:sldId id="269"/>
            <p14:sldId id="325"/>
            <p14:sldId id="266"/>
            <p14:sldId id="306"/>
            <p14:sldId id="279"/>
            <p14:sldId id="308"/>
            <p14:sldId id="283"/>
          </p14:sldIdLst>
        </p14:section>
        <p14:section name="Untitled Section" id="{D96CF716-E32F-4ACE-86BC-CA81A9EE6D93}">
          <p14:sldIdLst>
            <p14:sldId id="292"/>
            <p14:sldId id="331"/>
            <p14:sldId id="332"/>
            <p14:sldId id="267"/>
            <p14:sldId id="284"/>
            <p14:sldId id="312"/>
            <p14:sldId id="313"/>
            <p14:sldId id="335"/>
            <p14:sldId id="320"/>
            <p14:sldId id="336"/>
            <p14:sldId id="327"/>
            <p14:sldId id="27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960477-0B90-418E-B15B-78D295DEBC49}" v="2" dt="2025-03-31T21:31:50.8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Sciaba" userId="e3f5a945-6c0c-4a97-a38f-9b3c5b616a8c" providerId="ADAL" clId="{E7960477-0B90-418E-B15B-78D295DEBC49}"/>
    <pc:docChg chg="custSel addSld delSld modSld sldOrd addMainMaster modSection">
      <pc:chgData name="Andrea Sciaba" userId="e3f5a945-6c0c-4a97-a38f-9b3c5b616a8c" providerId="ADAL" clId="{E7960477-0B90-418E-B15B-78D295DEBC49}" dt="2025-04-01T09:31:14.533" v="1193" actId="478"/>
      <pc:docMkLst>
        <pc:docMk/>
      </pc:docMkLst>
      <pc:sldChg chg="modSp mod">
        <pc:chgData name="Andrea Sciaba" userId="e3f5a945-6c0c-4a97-a38f-9b3c5b616a8c" providerId="ADAL" clId="{E7960477-0B90-418E-B15B-78D295DEBC49}" dt="2025-04-01T07:50:01.707" v="1177" actId="20577"/>
        <pc:sldMkLst>
          <pc:docMk/>
          <pc:sldMk cId="1584435017" sldId="258"/>
        </pc:sldMkLst>
        <pc:spChg chg="mod">
          <ac:chgData name="Andrea Sciaba" userId="e3f5a945-6c0c-4a97-a38f-9b3c5b616a8c" providerId="ADAL" clId="{E7960477-0B90-418E-B15B-78D295DEBC49}" dt="2025-04-01T07:50:01.707" v="1177" actId="20577"/>
          <ac:spMkLst>
            <pc:docMk/>
            <pc:sldMk cId="1584435017" sldId="258"/>
            <ac:spMk id="5" creationId="{4901595D-9677-5870-1AE2-608F5EE95A9D}"/>
          </ac:spMkLst>
        </pc:spChg>
      </pc:sldChg>
      <pc:sldChg chg="modSp mod">
        <pc:chgData name="Andrea Sciaba" userId="e3f5a945-6c0c-4a97-a38f-9b3c5b616a8c" providerId="ADAL" clId="{E7960477-0B90-418E-B15B-78D295DEBC49}" dt="2025-04-01T07:43:28.171" v="1117" actId="20577"/>
        <pc:sldMkLst>
          <pc:docMk/>
          <pc:sldMk cId="3605241712" sldId="266"/>
        </pc:sldMkLst>
        <pc:spChg chg="mod">
          <ac:chgData name="Andrea Sciaba" userId="e3f5a945-6c0c-4a97-a38f-9b3c5b616a8c" providerId="ADAL" clId="{E7960477-0B90-418E-B15B-78D295DEBC49}" dt="2025-04-01T07:43:28.171" v="1117" actId="20577"/>
          <ac:spMkLst>
            <pc:docMk/>
            <pc:sldMk cId="3605241712" sldId="266"/>
            <ac:spMk id="2" creationId="{F30DFB53-EC95-42B9-4732-0D0522A9C224}"/>
          </ac:spMkLst>
        </pc:spChg>
      </pc:sldChg>
      <pc:sldChg chg="modSp mod">
        <pc:chgData name="Andrea Sciaba" userId="e3f5a945-6c0c-4a97-a38f-9b3c5b616a8c" providerId="ADAL" clId="{E7960477-0B90-418E-B15B-78D295DEBC49}" dt="2025-04-01T08:29:02.185" v="1179" actId="20577"/>
        <pc:sldMkLst>
          <pc:docMk/>
          <pc:sldMk cId="926140827" sldId="269"/>
        </pc:sldMkLst>
        <pc:spChg chg="mod">
          <ac:chgData name="Andrea Sciaba" userId="e3f5a945-6c0c-4a97-a38f-9b3c5b616a8c" providerId="ADAL" clId="{E7960477-0B90-418E-B15B-78D295DEBC49}" dt="2025-03-31T21:31:40.424" v="242" actId="1076"/>
          <ac:spMkLst>
            <pc:docMk/>
            <pc:sldMk cId="926140827" sldId="269"/>
            <ac:spMk id="2" creationId="{FA4E56D6-3F2E-F386-48AA-794C43E0A1B1}"/>
          </ac:spMkLst>
        </pc:spChg>
        <pc:spChg chg="mod">
          <ac:chgData name="Andrea Sciaba" userId="e3f5a945-6c0c-4a97-a38f-9b3c5b616a8c" providerId="ADAL" clId="{E7960477-0B90-418E-B15B-78D295DEBC49}" dt="2025-03-31T21:31:44.594" v="243" actId="1076"/>
          <ac:spMkLst>
            <pc:docMk/>
            <pc:sldMk cId="926140827" sldId="269"/>
            <ac:spMk id="3" creationId="{D303E1C2-0E1F-A0DA-BD86-A3A92FECBA19}"/>
          </ac:spMkLst>
        </pc:spChg>
        <pc:spChg chg="mod">
          <ac:chgData name="Andrea Sciaba" userId="e3f5a945-6c0c-4a97-a38f-9b3c5b616a8c" providerId="ADAL" clId="{E7960477-0B90-418E-B15B-78D295DEBC49}" dt="2025-04-01T08:29:02.185" v="1179" actId="20577"/>
          <ac:spMkLst>
            <pc:docMk/>
            <pc:sldMk cId="926140827" sldId="269"/>
            <ac:spMk id="5" creationId="{4114F261-5D65-2699-56FD-96211C28D6F6}"/>
          </ac:spMkLst>
        </pc:spChg>
        <pc:picChg chg="mod">
          <ac:chgData name="Andrea Sciaba" userId="e3f5a945-6c0c-4a97-a38f-9b3c5b616a8c" providerId="ADAL" clId="{E7960477-0B90-418E-B15B-78D295DEBC49}" dt="2025-03-31T21:32:02.373" v="249" actId="1076"/>
          <ac:picMkLst>
            <pc:docMk/>
            <pc:sldMk cId="926140827" sldId="269"/>
            <ac:picMk id="9" creationId="{4A7D8271-B40B-AF03-B641-F10E794A9847}"/>
          </ac:picMkLst>
        </pc:picChg>
        <pc:picChg chg="mod">
          <ac:chgData name="Andrea Sciaba" userId="e3f5a945-6c0c-4a97-a38f-9b3c5b616a8c" providerId="ADAL" clId="{E7960477-0B90-418E-B15B-78D295DEBC49}" dt="2025-03-31T21:31:50.803" v="246" actId="14100"/>
          <ac:picMkLst>
            <pc:docMk/>
            <pc:sldMk cId="926140827" sldId="269"/>
            <ac:picMk id="2050" creationId="{6A672415-9B87-3A59-12AD-9A59FF8D2914}"/>
          </ac:picMkLst>
        </pc:picChg>
      </pc:sldChg>
      <pc:sldChg chg="ord">
        <pc:chgData name="Andrea Sciaba" userId="e3f5a945-6c0c-4a97-a38f-9b3c5b616a8c" providerId="ADAL" clId="{E7960477-0B90-418E-B15B-78D295DEBC49}" dt="2025-03-31T21:34:31.952" v="253"/>
        <pc:sldMkLst>
          <pc:docMk/>
          <pc:sldMk cId="1030956761" sldId="273"/>
        </pc:sldMkLst>
      </pc:sldChg>
      <pc:sldChg chg="modSp mod">
        <pc:chgData name="Andrea Sciaba" userId="e3f5a945-6c0c-4a97-a38f-9b3c5b616a8c" providerId="ADAL" clId="{E7960477-0B90-418E-B15B-78D295DEBC49}" dt="2025-03-31T21:20:29.100" v="5" actId="20577"/>
        <pc:sldMkLst>
          <pc:docMk/>
          <pc:sldMk cId="2246817138" sldId="280"/>
        </pc:sldMkLst>
        <pc:spChg chg="mod">
          <ac:chgData name="Andrea Sciaba" userId="e3f5a945-6c0c-4a97-a38f-9b3c5b616a8c" providerId="ADAL" clId="{E7960477-0B90-418E-B15B-78D295DEBC49}" dt="2025-03-31T21:20:29.100" v="5" actId="20577"/>
          <ac:spMkLst>
            <pc:docMk/>
            <pc:sldMk cId="2246817138" sldId="280"/>
            <ac:spMk id="2" creationId="{4DD4C5B7-FD6D-4EA2-1B8E-353014DFADEE}"/>
          </ac:spMkLst>
        </pc:spChg>
      </pc:sldChg>
      <pc:sldChg chg="modSp mod">
        <pc:chgData name="Andrea Sciaba" userId="e3f5a945-6c0c-4a97-a38f-9b3c5b616a8c" providerId="ADAL" clId="{E7960477-0B90-418E-B15B-78D295DEBC49}" dt="2025-04-01T09:28:04.060" v="1192" actId="20577"/>
        <pc:sldMkLst>
          <pc:docMk/>
          <pc:sldMk cId="340242269" sldId="283"/>
        </pc:sldMkLst>
        <pc:spChg chg="mod">
          <ac:chgData name="Andrea Sciaba" userId="e3f5a945-6c0c-4a97-a38f-9b3c5b616a8c" providerId="ADAL" clId="{E7960477-0B90-418E-B15B-78D295DEBC49}" dt="2025-04-01T09:28:04.060" v="1192" actId="20577"/>
          <ac:spMkLst>
            <pc:docMk/>
            <pc:sldMk cId="340242269" sldId="283"/>
            <ac:spMk id="2" creationId="{D4AF139A-FB34-CECE-1A1A-6D53A6EC5CDC}"/>
          </ac:spMkLst>
        </pc:spChg>
      </pc:sldChg>
      <pc:sldChg chg="modSp mod">
        <pc:chgData name="Andrea Sciaba" userId="e3f5a945-6c0c-4a97-a38f-9b3c5b616a8c" providerId="ADAL" clId="{E7960477-0B90-418E-B15B-78D295DEBC49}" dt="2025-04-01T07:03:43.044" v="567" actId="20577"/>
        <pc:sldMkLst>
          <pc:docMk/>
          <pc:sldMk cId="3812029247" sldId="312"/>
        </pc:sldMkLst>
        <pc:spChg chg="mod">
          <ac:chgData name="Andrea Sciaba" userId="e3f5a945-6c0c-4a97-a38f-9b3c5b616a8c" providerId="ADAL" clId="{E7960477-0B90-418E-B15B-78D295DEBC49}" dt="2025-04-01T07:03:43.044" v="567" actId="20577"/>
          <ac:spMkLst>
            <pc:docMk/>
            <pc:sldMk cId="3812029247" sldId="312"/>
            <ac:spMk id="2" creationId="{82447181-1B59-45C7-3B21-90973993EF22}"/>
          </ac:spMkLst>
        </pc:spChg>
      </pc:sldChg>
      <pc:sldChg chg="modSp del mod">
        <pc:chgData name="Andrea Sciaba" userId="e3f5a945-6c0c-4a97-a38f-9b3c5b616a8c" providerId="ADAL" clId="{E7960477-0B90-418E-B15B-78D295DEBC49}" dt="2025-04-01T07:43:45.448" v="1118" actId="2696"/>
        <pc:sldMkLst>
          <pc:docMk/>
          <pc:sldMk cId="3647938990" sldId="317"/>
        </pc:sldMkLst>
        <pc:spChg chg="mod">
          <ac:chgData name="Andrea Sciaba" userId="e3f5a945-6c0c-4a97-a38f-9b3c5b616a8c" providerId="ADAL" clId="{E7960477-0B90-418E-B15B-78D295DEBC49}" dt="2025-04-01T07:43:04.294" v="1111" actId="20577"/>
          <ac:spMkLst>
            <pc:docMk/>
            <pc:sldMk cId="3647938990" sldId="317"/>
            <ac:spMk id="7" creationId="{FB7DFAFF-ED2A-B6A4-7B26-303DDF9EE523}"/>
          </ac:spMkLst>
        </pc:spChg>
      </pc:sldChg>
      <pc:sldChg chg="ord">
        <pc:chgData name="Andrea Sciaba" userId="e3f5a945-6c0c-4a97-a38f-9b3c5b616a8c" providerId="ADAL" clId="{E7960477-0B90-418E-B15B-78D295DEBC49}" dt="2025-03-31T21:33:32.166" v="251"/>
        <pc:sldMkLst>
          <pc:docMk/>
          <pc:sldMk cId="214504433" sldId="327"/>
        </pc:sldMkLst>
      </pc:sldChg>
      <pc:sldChg chg="del">
        <pc:chgData name="Andrea Sciaba" userId="e3f5a945-6c0c-4a97-a38f-9b3c5b616a8c" providerId="ADAL" clId="{E7960477-0B90-418E-B15B-78D295DEBC49}" dt="2025-04-01T07:44:08.216" v="1119" actId="2696"/>
        <pc:sldMkLst>
          <pc:docMk/>
          <pc:sldMk cId="2660127054" sldId="329"/>
        </pc:sldMkLst>
      </pc:sldChg>
      <pc:sldChg chg="addSp modSp mod">
        <pc:chgData name="Andrea Sciaba" userId="e3f5a945-6c0c-4a97-a38f-9b3c5b616a8c" providerId="ADAL" clId="{E7960477-0B90-418E-B15B-78D295DEBC49}" dt="2025-04-01T07:25:30.206" v="986" actId="27636"/>
        <pc:sldMkLst>
          <pc:docMk/>
          <pc:sldMk cId="2986172610" sldId="331"/>
        </pc:sldMkLst>
        <pc:spChg chg="mod">
          <ac:chgData name="Andrea Sciaba" userId="e3f5a945-6c0c-4a97-a38f-9b3c5b616a8c" providerId="ADAL" clId="{E7960477-0B90-418E-B15B-78D295DEBC49}" dt="2025-04-01T07:25:30.206" v="986" actId="27636"/>
          <ac:spMkLst>
            <pc:docMk/>
            <pc:sldMk cId="2986172610" sldId="331"/>
            <ac:spMk id="2" creationId="{2A638EC3-163A-F75A-7061-AF4C295E5638}"/>
          </ac:spMkLst>
        </pc:spChg>
        <pc:spChg chg="mod">
          <ac:chgData name="Andrea Sciaba" userId="e3f5a945-6c0c-4a97-a38f-9b3c5b616a8c" providerId="ADAL" clId="{E7960477-0B90-418E-B15B-78D295DEBC49}" dt="2025-04-01T06:50:46.901" v="417" actId="20577"/>
          <ac:spMkLst>
            <pc:docMk/>
            <pc:sldMk cId="2986172610" sldId="331"/>
            <ac:spMk id="3" creationId="{BDDADEBC-3224-F76E-67C5-DBCB37CB5D36}"/>
          </ac:spMkLst>
        </pc:spChg>
        <pc:picChg chg="add mod">
          <ac:chgData name="Andrea Sciaba" userId="e3f5a945-6c0c-4a97-a38f-9b3c5b616a8c" providerId="ADAL" clId="{E7960477-0B90-418E-B15B-78D295DEBC49}" dt="2025-04-01T06:53:27.751" v="468" actId="1076"/>
          <ac:picMkLst>
            <pc:docMk/>
            <pc:sldMk cId="2986172610" sldId="331"/>
            <ac:picMk id="7" creationId="{A372CA98-CF2E-3A84-5E16-58837B911D22}"/>
          </ac:picMkLst>
        </pc:picChg>
        <pc:picChg chg="add mod">
          <ac:chgData name="Andrea Sciaba" userId="e3f5a945-6c0c-4a97-a38f-9b3c5b616a8c" providerId="ADAL" clId="{E7960477-0B90-418E-B15B-78D295DEBC49}" dt="2025-04-01T06:55:36.251" v="509" actId="1076"/>
          <ac:picMkLst>
            <pc:docMk/>
            <pc:sldMk cId="2986172610" sldId="331"/>
            <ac:picMk id="9" creationId="{1E693098-9412-790A-2A5C-ACCCD5062293}"/>
          </ac:picMkLst>
        </pc:picChg>
      </pc:sldChg>
      <pc:sldChg chg="modSp mod">
        <pc:chgData name="Andrea Sciaba" userId="e3f5a945-6c0c-4a97-a38f-9b3c5b616a8c" providerId="ADAL" clId="{E7960477-0B90-418E-B15B-78D295DEBC49}" dt="2025-04-01T07:30:30.583" v="1110" actId="20577"/>
        <pc:sldMkLst>
          <pc:docMk/>
          <pc:sldMk cId="2551930961" sldId="332"/>
        </pc:sldMkLst>
        <pc:spChg chg="mod">
          <ac:chgData name="Andrea Sciaba" userId="e3f5a945-6c0c-4a97-a38f-9b3c5b616a8c" providerId="ADAL" clId="{E7960477-0B90-418E-B15B-78D295DEBC49}" dt="2025-04-01T07:30:30.583" v="1110" actId="20577"/>
          <ac:spMkLst>
            <pc:docMk/>
            <pc:sldMk cId="2551930961" sldId="332"/>
            <ac:spMk id="2" creationId="{F3AF0A62-8F0E-3D3D-2C1C-0417C28E1D4A}"/>
          </ac:spMkLst>
        </pc:spChg>
      </pc:sldChg>
      <pc:sldChg chg="modSp mod">
        <pc:chgData name="Andrea Sciaba" userId="e3f5a945-6c0c-4a97-a38f-9b3c5b616a8c" providerId="ADAL" clId="{E7960477-0B90-418E-B15B-78D295DEBC49}" dt="2025-04-01T07:47:30.376" v="1175" actId="20577"/>
        <pc:sldMkLst>
          <pc:docMk/>
          <pc:sldMk cId="3428161235" sldId="333"/>
        </pc:sldMkLst>
        <pc:spChg chg="mod">
          <ac:chgData name="Andrea Sciaba" userId="e3f5a945-6c0c-4a97-a38f-9b3c5b616a8c" providerId="ADAL" clId="{E7960477-0B90-418E-B15B-78D295DEBC49}" dt="2025-04-01T07:47:30.376" v="1175" actId="20577"/>
          <ac:spMkLst>
            <pc:docMk/>
            <pc:sldMk cId="3428161235" sldId="333"/>
            <ac:spMk id="2" creationId="{6D42DE16-F9FF-CDD2-5725-44AF2FEF0DDA}"/>
          </ac:spMkLst>
        </pc:spChg>
      </pc:sldChg>
      <pc:sldChg chg="delSp mod">
        <pc:chgData name="Andrea Sciaba" userId="e3f5a945-6c0c-4a97-a38f-9b3c5b616a8c" providerId="ADAL" clId="{E7960477-0B90-418E-B15B-78D295DEBC49}" dt="2025-04-01T09:31:14.533" v="1193" actId="478"/>
        <pc:sldMkLst>
          <pc:docMk/>
          <pc:sldMk cId="2084930737" sldId="335"/>
        </pc:sldMkLst>
        <pc:spChg chg="del">
          <ac:chgData name="Andrea Sciaba" userId="e3f5a945-6c0c-4a97-a38f-9b3c5b616a8c" providerId="ADAL" clId="{E7960477-0B90-418E-B15B-78D295DEBC49}" dt="2025-04-01T09:31:14.533" v="1193" actId="478"/>
          <ac:spMkLst>
            <pc:docMk/>
            <pc:sldMk cId="2084930737" sldId="335"/>
            <ac:spMk id="3" creationId="{8A6D3BCC-E4C0-E803-9755-AE79EAD452C3}"/>
          </ac:spMkLst>
        </pc:spChg>
      </pc:sldChg>
      <pc:sldChg chg="modSp add mod">
        <pc:chgData name="Andrea Sciaba" userId="e3f5a945-6c0c-4a97-a38f-9b3c5b616a8c" providerId="ADAL" clId="{E7960477-0B90-418E-B15B-78D295DEBC49}" dt="2025-04-01T08:27:34.431" v="1178"/>
        <pc:sldMkLst>
          <pc:docMk/>
          <pc:sldMk cId="3580153393" sldId="336"/>
        </pc:sldMkLst>
        <pc:spChg chg="mod">
          <ac:chgData name="Andrea Sciaba" userId="e3f5a945-6c0c-4a97-a38f-9b3c5b616a8c" providerId="ADAL" clId="{E7960477-0B90-418E-B15B-78D295DEBC49}" dt="2025-04-01T07:47:11.816" v="1171" actId="20577"/>
          <ac:spMkLst>
            <pc:docMk/>
            <pc:sldMk cId="3580153393" sldId="336"/>
            <ac:spMk id="2" creationId="{C925D4C2-E81E-F406-3D01-1DFAEF8504CE}"/>
          </ac:spMkLst>
        </pc:spChg>
        <pc:spChg chg="mod">
          <ac:chgData name="Andrea Sciaba" userId="e3f5a945-6c0c-4a97-a38f-9b3c5b616a8c" providerId="ADAL" clId="{E7960477-0B90-418E-B15B-78D295DEBC49}" dt="2025-04-01T08:27:34.431" v="1178"/>
          <ac:spMkLst>
            <pc:docMk/>
            <pc:sldMk cId="3580153393" sldId="336"/>
            <ac:spMk id="6" creationId="{6872D8AA-E24C-454D-B39C-A0CE4AF6EB84}"/>
          </ac:spMkLst>
        </pc:spChg>
      </pc:sldChg>
      <pc:sldMasterChg chg="add addSldLayout">
        <pc:chgData name="Andrea Sciaba" userId="e3f5a945-6c0c-4a97-a38f-9b3c5b616a8c" providerId="ADAL" clId="{E7960477-0B90-418E-B15B-78D295DEBC49}" dt="2025-04-01T07:46:21.893" v="1120" actId="27028"/>
        <pc:sldMasterMkLst>
          <pc:docMk/>
          <pc:sldMasterMk cId="2061140668" sldId="2147483682"/>
        </pc:sldMasterMkLst>
        <pc:sldLayoutChg chg="add">
          <pc:chgData name="Andrea Sciaba" userId="e3f5a945-6c0c-4a97-a38f-9b3c5b616a8c" providerId="ADAL" clId="{E7960477-0B90-418E-B15B-78D295DEBC49}" dt="2025-04-01T07:46:21.893" v="1120" actId="27028"/>
          <pc:sldLayoutMkLst>
            <pc:docMk/>
            <pc:sldMasterMk cId="2061140668" sldId="2147483682"/>
            <pc:sldLayoutMk cId="1421479803" sldId="2147483683"/>
          </pc:sldLayoutMkLst>
        </pc:sldLayoutChg>
      </pc:sldMasterChg>
    </pc:docChg>
  </pc:docChgLst>
  <pc:docChgLst>
    <pc:chgData name="Andrea Sciaba" userId="e3f5a945-6c0c-4a97-a38f-9b3c5b616a8c" providerId="ADAL" clId="{6886CB37-58A9-40A2-B823-E4A82B3A1AF4}"/>
    <pc:docChg chg="modSld">
      <pc:chgData name="Andrea Sciaba" userId="e3f5a945-6c0c-4a97-a38f-9b3c5b616a8c" providerId="ADAL" clId="{6886CB37-58A9-40A2-B823-E4A82B3A1AF4}" dt="2025-03-28T16:04:05.040" v="52" actId="20577"/>
      <pc:docMkLst>
        <pc:docMk/>
      </pc:docMkLst>
      <pc:sldChg chg="modSp mod">
        <pc:chgData name="Andrea Sciaba" userId="e3f5a945-6c0c-4a97-a38f-9b3c5b616a8c" providerId="ADAL" clId="{6886CB37-58A9-40A2-B823-E4A82B3A1AF4}" dt="2025-03-28T16:04:05.040" v="52" actId="20577"/>
        <pc:sldMkLst>
          <pc:docMk/>
          <pc:sldMk cId="1584435017" sldId="258"/>
        </pc:sldMkLst>
        <pc:spChg chg="mod">
          <ac:chgData name="Andrea Sciaba" userId="e3f5a945-6c0c-4a97-a38f-9b3c5b616a8c" providerId="ADAL" clId="{6886CB37-58A9-40A2-B823-E4A82B3A1AF4}" dt="2025-03-28T16:04:05.040" v="52" actId="20577"/>
          <ac:spMkLst>
            <pc:docMk/>
            <pc:sldMk cId="1584435017" sldId="258"/>
            <ac:spMk id="5" creationId="{4901595D-9677-5870-1AE2-608F5EE95A9D}"/>
          </ac:spMkLst>
        </pc:spChg>
      </pc:sldChg>
    </pc:docChg>
  </pc:docChgLst>
  <pc:docChgLst>
    <pc:chgData name="Andrea Sciaba" userId="e3f5a945-6c0c-4a97-a38f-9b3c5b616a8c" providerId="ADAL" clId="{E1C6637F-F42D-4206-880E-91DC7ABE9E1D}"/>
    <pc:docChg chg="custSel modSld">
      <pc:chgData name="Andrea Sciaba" userId="e3f5a945-6c0c-4a97-a38f-9b3c5b616a8c" providerId="ADAL" clId="{E1C6637F-F42D-4206-880E-91DC7ABE9E1D}" dt="2025-03-31T06:59:58.091" v="58" actId="20577"/>
      <pc:docMkLst>
        <pc:docMk/>
      </pc:docMkLst>
      <pc:sldChg chg="modSp mod">
        <pc:chgData name="Andrea Sciaba" userId="e3f5a945-6c0c-4a97-a38f-9b3c5b616a8c" providerId="ADAL" clId="{E1C6637F-F42D-4206-880E-91DC7ABE9E1D}" dt="2025-03-31T06:58:24.446" v="26" actId="20577"/>
        <pc:sldMkLst>
          <pc:docMk/>
          <pc:sldMk cId="2328154954" sldId="257"/>
        </pc:sldMkLst>
        <pc:spChg chg="mod">
          <ac:chgData name="Andrea Sciaba" userId="e3f5a945-6c0c-4a97-a38f-9b3c5b616a8c" providerId="ADAL" clId="{E1C6637F-F42D-4206-880E-91DC7ABE9E1D}" dt="2025-03-31T06:58:24.446" v="26" actId="20577"/>
          <ac:spMkLst>
            <pc:docMk/>
            <pc:sldMk cId="2328154954" sldId="257"/>
            <ac:spMk id="5" creationId="{3406D83A-3C7E-5477-F114-2F805B13E6FA}"/>
          </ac:spMkLst>
        </pc:spChg>
      </pc:sldChg>
      <pc:sldChg chg="modSp mod">
        <pc:chgData name="Andrea Sciaba" userId="e3f5a945-6c0c-4a97-a38f-9b3c5b616a8c" providerId="ADAL" clId="{E1C6637F-F42D-4206-880E-91DC7ABE9E1D}" dt="2025-03-31T06:59:58.091" v="58" actId="20577"/>
        <pc:sldMkLst>
          <pc:docMk/>
          <pc:sldMk cId="3852986345" sldId="260"/>
        </pc:sldMkLst>
        <pc:spChg chg="mod">
          <ac:chgData name="Andrea Sciaba" userId="e3f5a945-6c0c-4a97-a38f-9b3c5b616a8c" providerId="ADAL" clId="{E1C6637F-F42D-4206-880E-91DC7ABE9E1D}" dt="2025-03-31T06:59:58.091" v="58" actId="20577"/>
          <ac:spMkLst>
            <pc:docMk/>
            <pc:sldMk cId="3852986345" sldId="260"/>
            <ac:spMk id="2" creationId="{8391F5CB-1FCE-2270-1486-D5FE5F7B4B0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AD02A-FF3F-49B7-8854-E2B77899E328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F6581-AA37-41A3-8004-4CEFE14F4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3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213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83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6686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07654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39936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1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5813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31836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58764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918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78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067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323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94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Hardware Technology Trends in HEP Computing - Andrea Sciabà - CHEP 2024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524669CA-0DBC-46B0-B633-F8EAF4E6E9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7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066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32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/>
              <a:t>Lugano, 30/3-4/4 2025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524669CA-0DBC-46B0-B633-F8EAF4E6E9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7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6790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92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3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Lugano, 30/3-4/4 2025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747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Lugano, 30/3-4/4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HEPiX Spring 2025 Workshop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4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524669CA-0DBC-46B0-B633-F8EAF4E6E97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Hardware Technology Trends in HEP Computing - Andrea Sciabà - CHEP 2024</a:t>
            </a:r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4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endforce.com/presscenter/news/20240919-12307.html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nextplatform.com/2024/07/18/tsmc-seeks-to-make-itself-more-indispensable-than-it-already-is/" TargetMode="External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hyperlink" Target="https://www.nextplatform.com/2025/03/14/ai-infrastructure-spending-is-the-boom-chemical-or-nuclear/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jpg"/><Relationship Id="rId2" Type="http://schemas.openxmlformats.org/officeDocument/2006/relationships/hyperlink" Target="https://www.tomshardware.com/pc-components/cpus/amd-gained-consumer-desktop-and-laptop-cpu-market-share-in-2024-server-passes-25-percent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nextplatform.com/2025/02/06/how-much-money-does-arm-make-in-the-datacenter/" TargetMode="External"/><Relationship Id="rId5" Type="http://schemas.openxmlformats.org/officeDocument/2006/relationships/image" Target="../media/image35.jpg"/><Relationship Id="rId4" Type="http://schemas.openxmlformats.org/officeDocument/2006/relationships/hyperlink" Target="https://www.nextplatform.com/2024/11/12/the-server-recession-ends-and-both-intel-and-amd-wo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www.nextplatform.com/2024/10/30/amd-will-need-another-decade-to-try-to-pass-nvidia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jpg"/><Relationship Id="rId4" Type="http://schemas.openxmlformats.org/officeDocument/2006/relationships/hyperlink" Target="https://www.nextplatform.com/2025/02/26/blackwell-is-the-fastest-ramping-compute-engine-in-nvidias-history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semianalysis.com/p/the-memory-wal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locksandfiles.com/2024/01/04/nearline-drives-last-hdd-holdout/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xtplatform.com/2023/01/06/paving-the-way-for-800-gb-sec-ethernet-in-the-enterprise/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semianalysis.com/2025/02/05/iedm2024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g"/><Relationship Id="rId5" Type="http://schemas.openxmlformats.org/officeDocument/2006/relationships/hyperlink" Target="https://www.3dincites.com/2025/01/3d-integration-themes-become-a-reality-at-iedm-2024/" TargetMode="Externa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mianalysis.com/p/the-memory-wall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www.amd.com/Documents/High-Bandwidth-Memory-HBM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s://blocksandfiles.com/2024/09/14/samsung-targets-ai-with-first-mass-production-of-quad-level-qlc-v-nand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jpg"/><Relationship Id="rId4" Type="http://schemas.openxmlformats.org/officeDocument/2006/relationships/hyperlink" Target="https://www.trendforce.com/news/2025/02/24/news-samsung-rumored-to-adopt-hybrid-bonding-patent-from-chinas-ymtc-for-400-layer-nand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to.org/wp-content/uploads/2023/04/LTO-Ultirum-2022-Media-Shipment-Report-Slides.pdf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blocksandfiles.com/2024/05/13/coughlin-associates-hdd/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7701/contributions/5894041/attachments/2839432/4962697/20240418-lca.pdf" TargetMode="Externa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3.hepix.org/benchmarking.html" TargetMode="External"/><Relationship Id="rId2" Type="http://schemas.openxmlformats.org/officeDocument/2006/relationships/hyperlink" Target="https://w3.hepix.org/techwatch.html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s://www.tomshardware.com/pc-components/cpus/amd-takes-cpu-market-share-from-intel-in-desktops-and-servers-but-intel-fights-back-in-laptops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jpg"/><Relationship Id="rId4" Type="http://schemas.openxmlformats.org/officeDocument/2006/relationships/hyperlink" Target="https://x.com/SKundojjala/status/1853041284157682063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https://www.vertiv.com/en-emea/solutions/learn-about/liquid-cooling-options-for-data-centers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ea.blob.core.windows.net/assets/6b2fd954-2017-408e-bf08-952fdd62118a/Electricity2024-Analysisandforecastto2026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lhc-commissioning.web.cern.ch/schedule/LHC-long-term.htm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tlas.web.cern.ch/Atlas/GROUPS/PHYSICS/UPGRADE/CERN-LHCC-2022-005/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hyperlink" Target="https://twiki.cern.ch/twiki/bin/view/CMSPublic/CMSOfflineComputingResult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0151D0-F05B-9D96-08E3-8D35E8F7E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555" y="3022395"/>
            <a:ext cx="11199014" cy="1717585"/>
          </a:xfrm>
        </p:spPr>
        <p:txBody>
          <a:bodyPr/>
          <a:lstStyle/>
          <a:p>
            <a:r>
              <a:rPr lang="en-US" dirty="0"/>
              <a:t>Techwatch working group: technology report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406D83A-3C7E-5477-F114-2F805B13E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555" y="4820308"/>
            <a:ext cx="7243525" cy="549951"/>
          </a:xfrm>
        </p:spPr>
        <p:txBody>
          <a:bodyPr/>
          <a:lstStyle/>
          <a:p>
            <a:r>
              <a:rPr lang="en-US" sz="2400" dirty="0"/>
              <a:t>Andrea </a:t>
            </a:r>
            <a:r>
              <a:rPr lang="en-US" sz="2400" dirty="0" err="1"/>
              <a:t>Chierici</a:t>
            </a:r>
            <a:r>
              <a:rPr lang="en-US" sz="2400" dirty="0"/>
              <a:t>, </a:t>
            </a:r>
            <a:r>
              <a:rPr lang="en-US" sz="2400" u="sng" dirty="0"/>
              <a:t>Andrea Sciabà</a:t>
            </a:r>
            <a:r>
              <a:rPr lang="en-US" sz="2400" dirty="0"/>
              <a:t>, Shigeki Misawa</a:t>
            </a:r>
          </a:p>
          <a:p>
            <a:endParaRPr lang="en-US" sz="2400" dirty="0"/>
          </a:p>
          <a:p>
            <a:r>
              <a:rPr lang="en-US" sz="2400" dirty="0"/>
              <a:t>HEPiX Spring 2025, Lugano, 31/3 – 4/4 2025</a:t>
            </a:r>
            <a:endParaRPr lang="en-GB" sz="2400" dirty="0"/>
          </a:p>
        </p:txBody>
      </p:sp>
      <p:pic>
        <p:nvPicPr>
          <p:cNvPr id="7" name="Picture 6" descr="A logo of a company&#10;&#10;Description automatically generated">
            <a:extLst>
              <a:ext uri="{FF2B5EF4-FFF2-40B4-BE49-F238E27FC236}">
                <a16:creationId xmlns:a16="http://schemas.microsoft.com/office/drawing/2014/main" id="{B0A85218-7892-119D-8402-C927C018C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15" y="308069"/>
            <a:ext cx="2437386" cy="1809952"/>
          </a:xfrm>
          <a:prstGeom prst="rect">
            <a:avLst/>
          </a:prstGeom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F518DFFA-8AF3-DEE9-C6A6-034B5F7251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742" y="768605"/>
            <a:ext cx="1511230" cy="1299465"/>
          </a:xfrm>
          <a:prstGeom prst="rect">
            <a:avLst/>
          </a:prstGeom>
        </p:spPr>
      </p:pic>
      <p:pic>
        <p:nvPicPr>
          <p:cNvPr id="8" name="Picture 7" descr="A building with a green roof&#10;&#10;AI-generated content may be incorrect.">
            <a:extLst>
              <a:ext uri="{FF2B5EF4-FFF2-40B4-BE49-F238E27FC236}">
                <a16:creationId xmlns:a16="http://schemas.microsoft.com/office/drawing/2014/main" id="{D09C168A-E1B4-9269-3AB0-8BF8701A3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878" y="4093029"/>
            <a:ext cx="3572691" cy="238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54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4057DB-152E-1051-EE5C-67588AC4C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In 2024-2025 the market growth is primarily driven by the most advanced processes</a:t>
            </a:r>
          </a:p>
          <a:p>
            <a:pPr lvl="1"/>
            <a:r>
              <a:rPr lang="en-US" dirty="0"/>
              <a:t>TSMC is the industry leader with &gt; 60% of the market</a:t>
            </a:r>
          </a:p>
          <a:p>
            <a:pPr lvl="2"/>
            <a:r>
              <a:rPr lang="en-US" dirty="0"/>
              <a:t>Makes all GPUs, all AMD and Apple CPUs</a:t>
            </a:r>
          </a:p>
          <a:p>
            <a:r>
              <a:rPr lang="en-US" dirty="0"/>
              <a:t>Different nodes for different products</a:t>
            </a:r>
          </a:p>
          <a:p>
            <a:pPr lvl="1"/>
            <a:r>
              <a:rPr lang="en-US" dirty="0"/>
              <a:t>3 nm: high end CPUs</a:t>
            </a:r>
          </a:p>
          <a:p>
            <a:pPr lvl="1"/>
            <a:r>
              <a:rPr lang="en-US" dirty="0"/>
              <a:t>5/4 nm: latest GPUs, ASICs</a:t>
            </a:r>
          </a:p>
          <a:p>
            <a:pPr lvl="1"/>
            <a:r>
              <a:rPr lang="en-GB" dirty="0"/>
              <a:t>7/6 nm: smartphone components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556AE9-FBB9-0392-74F7-F343EB8A5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Foundry revenues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414A7D-0CC1-C147-FD6F-5E40E8D4A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568" y="666637"/>
            <a:ext cx="3538213" cy="27623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C623C1-36EF-AC15-2556-60C235080FF6}"/>
              </a:ext>
            </a:extLst>
          </p:cNvPr>
          <p:cNvSpPr txBox="1"/>
          <p:nvPr/>
        </p:nvSpPr>
        <p:spPr>
          <a:xfrm>
            <a:off x="9225231" y="3429000"/>
            <a:ext cx="130599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Source: Trendforce</a:t>
            </a:r>
            <a:endParaRPr lang="en-GB" sz="1200" dirty="0"/>
          </a:p>
        </p:txBody>
      </p:sp>
      <p:pic>
        <p:nvPicPr>
          <p:cNvPr id="5" name="Picture 4" descr="A pie chart and graph&#10;&#10;Description automatically generated">
            <a:extLst>
              <a:ext uri="{FF2B5EF4-FFF2-40B4-BE49-F238E27FC236}">
                <a16:creationId xmlns:a16="http://schemas.microsoft.com/office/drawing/2014/main" id="{7FB62288-4BFF-1043-7133-A814220253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711" y="3805200"/>
            <a:ext cx="4117299" cy="19380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66A39E-6A2B-2D81-AB44-5A97DF39481A}"/>
              </a:ext>
            </a:extLst>
          </p:cNvPr>
          <p:cNvSpPr txBox="1"/>
          <p:nvPr/>
        </p:nvSpPr>
        <p:spPr>
          <a:xfrm>
            <a:off x="7941276" y="5898739"/>
            <a:ext cx="395535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hlinkClick r:id="rId5"/>
              </a:rPr>
              <a:t>TSMC Revenue for advanced nodes (Source: </a:t>
            </a:r>
            <a:r>
              <a:rPr lang="en-US" sz="1050" dirty="0" err="1">
                <a:hlinkClick r:id="rId5"/>
              </a:rPr>
              <a:t>TheNextPlatform</a:t>
            </a:r>
            <a:r>
              <a:rPr lang="en-US" sz="1050" dirty="0">
                <a:hlinkClick r:id="rId5"/>
              </a:rPr>
              <a:t>)</a:t>
            </a:r>
            <a:endParaRPr lang="en-GB" sz="105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675E435-ED4C-D9ED-4730-42DB72BDF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BA603C3-89CC-F56D-4CBC-117E921C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597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D5236A-A51E-DBEE-8959-7D884E789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56097" cy="4608512"/>
          </a:xfrm>
        </p:spPr>
        <p:txBody>
          <a:bodyPr>
            <a:normAutofit/>
          </a:bodyPr>
          <a:lstStyle/>
          <a:p>
            <a:r>
              <a:rPr lang="en-US" dirty="0"/>
              <a:t>AI servers represent a rapidly increasing fraction of total servers delivered</a:t>
            </a:r>
          </a:p>
          <a:p>
            <a:pPr lvl="1"/>
            <a:r>
              <a:rPr lang="en-US" dirty="0"/>
              <a:t>But only small margins for integrators, (~5%, typical for HPC hardware), while Nvidia, memory &amp; flash makers make the highest profits</a:t>
            </a:r>
          </a:p>
          <a:p>
            <a:pPr lvl="1"/>
            <a:r>
              <a:rPr lang="en-US" dirty="0"/>
              <a:t>Traditional servers (e.g. for databases) provide higher margins</a:t>
            </a:r>
          </a:p>
          <a:p>
            <a:r>
              <a:rPr lang="en-US" dirty="0"/>
              <a:t>Hyperscalers and cloud providers drive hardware market growth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DD96C9-1F8D-4B0A-01F7-A796BC87F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5955CE-A90E-2D39-1775-09AE721C2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6F02E-CE54-0AC6-B819-1CCEDD01D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8" name="Picture 7" descr="A graph of data being used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31184A33-5E82-850D-0877-870174B61E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473" y="2025094"/>
            <a:ext cx="5017538" cy="280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69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2DE16-F9FF-CDD2-5725-44AF2FEF0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34" y="931429"/>
            <a:ext cx="6750983" cy="237554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X86 server shipments and revenues increasing again</a:t>
            </a:r>
          </a:p>
          <a:p>
            <a:pPr lvl="1"/>
            <a:r>
              <a:rPr lang="en-US" dirty="0"/>
              <a:t>Both for AMD and Intel</a:t>
            </a:r>
          </a:p>
          <a:p>
            <a:pPr lvl="1"/>
            <a:r>
              <a:rPr lang="en-US" dirty="0"/>
              <a:t>Big drop in shipments was due to the </a:t>
            </a:r>
            <a:r>
              <a:rPr lang="en-GB" dirty="0" err="1"/>
              <a:t>GenAI</a:t>
            </a:r>
            <a:r>
              <a:rPr lang="en-US" dirty="0"/>
              <a:t> boom, which made servers more expensive</a:t>
            </a:r>
          </a:p>
          <a:p>
            <a:r>
              <a:rPr lang="en-US" dirty="0"/>
              <a:t>AMD reached 25% server unit share, increasing at a steady rate</a:t>
            </a:r>
          </a:p>
          <a:p>
            <a:r>
              <a:rPr lang="en-US" dirty="0"/>
              <a:t>Arm is increasing due to the much lower server operational costs</a:t>
            </a:r>
          </a:p>
          <a:p>
            <a:pPr lvl="1"/>
            <a:r>
              <a:rPr lang="en-US" dirty="0"/>
              <a:t>Ampere bought by Softbank, future (for us) not clear </a:t>
            </a:r>
          </a:p>
          <a:p>
            <a:r>
              <a:rPr lang="en-US" dirty="0"/>
              <a:t>RISC-V also gaining some traction</a:t>
            </a:r>
          </a:p>
          <a:p>
            <a:pPr lvl="1"/>
            <a:r>
              <a:rPr lang="en-US" dirty="0"/>
              <a:t>Much cheaper than ARM (no licensing costs)</a:t>
            </a:r>
          </a:p>
          <a:p>
            <a:pPr lvl="1"/>
            <a:r>
              <a:rPr lang="en-US" dirty="0"/>
              <a:t>Popular in China and in Europe for HPC</a:t>
            </a:r>
          </a:p>
          <a:p>
            <a:pPr lvl="1"/>
            <a:r>
              <a:rPr lang="en-US" dirty="0"/>
              <a:t>E.g. Meta designing a RISC-V AI chip for training to reduce reliance on Nvidia</a:t>
            </a: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EB9B00-0435-2194-EF10-1D4A45944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server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E9CE36-6DB2-AC41-22B4-26F309884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E377C-0FE1-F12E-3CE3-2D6A42ABA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Picture 6" descr="A graph of a market share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720246E8-622C-F3EE-6756-77B1DC48BB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23" y="3429000"/>
            <a:ext cx="5547360" cy="2818668"/>
          </a:xfrm>
          <a:prstGeom prst="rect">
            <a:avLst/>
          </a:prstGeom>
        </p:spPr>
      </p:pic>
      <p:pic>
        <p:nvPicPr>
          <p:cNvPr id="8" name="Picture 7" descr="A graph showing the number of servers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6838B10C-1131-CE1A-A966-F5AD980C22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92" y="679139"/>
            <a:ext cx="4019221" cy="2619790"/>
          </a:xfrm>
          <a:prstGeom prst="rect">
            <a:avLst/>
          </a:prstGeom>
        </p:spPr>
      </p:pic>
      <p:pic>
        <p:nvPicPr>
          <p:cNvPr id="12" name="Picture 11" descr="A graph showing the number of computers in the same direction&#10;&#10;AI-generated content may be incorrect.">
            <a:hlinkClick r:id="rId6"/>
            <a:extLst>
              <a:ext uri="{FF2B5EF4-FFF2-40B4-BE49-F238E27FC236}">
                <a16:creationId xmlns:a16="http://schemas.microsoft.com/office/drawing/2014/main" id="{378E5C91-E465-5789-30E1-8E62FA53A6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92" y="3518303"/>
            <a:ext cx="3685085" cy="26944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0C5BC8-0CA3-7F69-8C1D-5BEAE22EF5B4}"/>
              </a:ext>
            </a:extLst>
          </p:cNvPr>
          <p:cNvSpPr txBox="1"/>
          <p:nvPr/>
        </p:nvSpPr>
        <p:spPr>
          <a:xfrm>
            <a:off x="6035040" y="4838334"/>
            <a:ext cx="79803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25% AMD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61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8FDF38-88B2-F5AD-0899-DB3D9BAF7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71782" cy="460851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AMD doing very well, data center GPUs generating as much revenue as CPUs now</a:t>
            </a:r>
          </a:p>
          <a:p>
            <a:pPr lvl="1"/>
            <a:r>
              <a:rPr lang="en-US" dirty="0"/>
              <a:t>30x increase in a year!</a:t>
            </a:r>
          </a:p>
          <a:p>
            <a:r>
              <a:rPr lang="en-US" dirty="0"/>
              <a:t>Nvidia ramping up Blackwell production</a:t>
            </a:r>
          </a:p>
          <a:p>
            <a:pPr lvl="1"/>
            <a:r>
              <a:rPr lang="en-US" dirty="0"/>
              <a:t>Still producing a lot of Hopper GPUs</a:t>
            </a:r>
          </a:p>
          <a:p>
            <a:pPr lvl="1"/>
            <a:r>
              <a:rPr lang="en-US" dirty="0"/>
              <a:t>Preparing to launch Blackwell Ultra (GB300) in March</a:t>
            </a:r>
          </a:p>
          <a:p>
            <a:pPr lvl="2"/>
            <a:r>
              <a:rPr lang="en-US" dirty="0"/>
              <a:t>+50% FLOPS, +200 W, 288 GB of HBM3e, same bandwidth</a:t>
            </a:r>
          </a:p>
          <a:p>
            <a:r>
              <a:rPr lang="en-US" dirty="0"/>
              <a:t>Intel still offering only Gaudi AI accelerators</a:t>
            </a:r>
          </a:p>
          <a:p>
            <a:r>
              <a:rPr lang="en-US" dirty="0"/>
              <a:t>Potential new players</a:t>
            </a:r>
          </a:p>
          <a:p>
            <a:pPr lvl="1"/>
            <a:r>
              <a:rPr lang="en-US" dirty="0"/>
              <a:t>Bolt Graphics Zeus GPU completely disregards AI to focus on HPC and rendering</a:t>
            </a:r>
          </a:p>
          <a:p>
            <a:pPr lvl="2"/>
            <a:r>
              <a:rPr lang="en-US" dirty="0"/>
              <a:t>But FP64 at 5 TFLOPS is way too little for us</a:t>
            </a:r>
          </a:p>
          <a:p>
            <a:pPr lvl="1"/>
            <a:r>
              <a:rPr lang="en-US" dirty="0" err="1"/>
              <a:t>Cerebras</a:t>
            </a:r>
            <a:r>
              <a:rPr lang="en-US" dirty="0"/>
              <a:t> Wafer Scale Engine 3 “the fastest AI chip on Earth”, with 125 FP16 PFLOPS (B100 has 1.8) and 44 GB of SRAM</a:t>
            </a:r>
          </a:p>
          <a:p>
            <a:pPr lvl="2"/>
            <a:r>
              <a:rPr lang="en-US" dirty="0"/>
              <a:t>Might be interesting for an R&amp;D project</a:t>
            </a:r>
          </a:p>
          <a:p>
            <a:r>
              <a:rPr lang="en-US" dirty="0"/>
              <a:t>Performance evolution is not going in a direction we like</a:t>
            </a:r>
          </a:p>
          <a:p>
            <a:pPr lvl="1"/>
            <a:r>
              <a:rPr lang="en-US" dirty="0"/>
              <a:t>FP32/FP64 performance will not increase much, or at all</a:t>
            </a:r>
          </a:p>
          <a:p>
            <a:pPr lvl="1"/>
            <a:r>
              <a:rPr lang="en-US" dirty="0"/>
              <a:t>AI performance (FP16, FP8, INT8) has priority because is where most of the money is made!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ED22A0-7FFD-2B7B-D32E-573F0A8CA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9AF5C-1B0B-9C44-D7CD-AD4E94161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206CA4-ABF8-2BA8-3E55-5BC9278B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7" name="Picture 6" descr="A graph showing the amount of gpu revenue&#10;&#10;AI-generated content may be incorrect.">
            <a:hlinkClick r:id="rId2"/>
            <a:extLst>
              <a:ext uri="{FF2B5EF4-FFF2-40B4-BE49-F238E27FC236}">
                <a16:creationId xmlns:a16="http://schemas.microsoft.com/office/drawing/2014/main" id="{EA0122F3-CE09-23E8-02D4-0D6981AF3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144" y="658721"/>
            <a:ext cx="3511323" cy="26706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873DFA-2158-3BCF-7E23-174ABCD7D33F}"/>
              </a:ext>
            </a:extLst>
          </p:cNvPr>
          <p:cNvSpPr txBox="1"/>
          <p:nvPr/>
        </p:nvSpPr>
        <p:spPr>
          <a:xfrm>
            <a:off x="8621486" y="3614524"/>
            <a:ext cx="16542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Nvidia revenues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B6841A-E25B-C535-4849-3EDD61C9A65A}"/>
              </a:ext>
            </a:extLst>
          </p:cNvPr>
          <p:cNvSpPr txBox="1"/>
          <p:nvPr/>
        </p:nvSpPr>
        <p:spPr>
          <a:xfrm>
            <a:off x="8621486" y="433007"/>
            <a:ext cx="15260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AMD revenues</a:t>
            </a:r>
            <a:endParaRPr lang="en-GB" dirty="0"/>
          </a:p>
        </p:txBody>
      </p:sp>
      <p:pic>
        <p:nvPicPr>
          <p:cNvPr id="14" name="Picture 13" descr="A graph showing the number of data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8FE4ADE7-B766-EF4F-8FBA-F69A0C8F59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59" y="3891523"/>
            <a:ext cx="3338512" cy="23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567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2C8838-2EA0-2769-1851-6079055B2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DRAM is not scaling any more</a:t>
            </a:r>
          </a:p>
          <a:p>
            <a:pPr lvl="1"/>
            <a:r>
              <a:rPr lang="en-US" dirty="0"/>
              <a:t>Bit density just doubled in the last 10 years</a:t>
            </a:r>
          </a:p>
          <a:p>
            <a:pPr lvl="1"/>
            <a:r>
              <a:rPr lang="en-US" dirty="0"/>
              <a:t>Stuck at the 10 nm node</a:t>
            </a:r>
          </a:p>
          <a:p>
            <a:pPr lvl="1"/>
            <a:r>
              <a:rPr lang="en-US" dirty="0"/>
              <a:t>Severely lagging behind logic, which improves by 30%-40% every 2 years</a:t>
            </a:r>
          </a:p>
          <a:p>
            <a:r>
              <a:rPr lang="en-US" dirty="0"/>
              <a:t>Price going down, but slower and slower and with wild fluctuations</a:t>
            </a:r>
          </a:p>
          <a:p>
            <a:pPr lvl="1"/>
            <a:r>
              <a:rPr lang="en-US" dirty="0"/>
              <a:t>Being the technology static, prices just depend on demand and supply</a:t>
            </a:r>
          </a:p>
          <a:p>
            <a:r>
              <a:rPr lang="en-US" dirty="0"/>
              <a:t>All DRAM varieties share the same memory cell technology</a:t>
            </a:r>
          </a:p>
          <a:p>
            <a:pPr lvl="1"/>
            <a:r>
              <a:rPr lang="en-US" dirty="0"/>
              <a:t>Differences only in packaging and circuitry</a:t>
            </a:r>
          </a:p>
          <a:p>
            <a:pPr lvl="1"/>
            <a:r>
              <a:rPr lang="en-US" dirty="0"/>
              <a:t>New memory technologies (FeRAM, MRAM, </a:t>
            </a:r>
            <a:r>
              <a:rPr lang="en-GB" dirty="0" err="1"/>
              <a:t>ecc</a:t>
            </a:r>
            <a:r>
              <a:rPr lang="en-US" dirty="0"/>
              <a:t>.) are not a viable alternative, mainly due to cost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DD832-DAAA-A879-B799-0D28A51BC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market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32B5D2-CDBA-DE5B-0BB0-AF96C281E7CE}"/>
              </a:ext>
            </a:extLst>
          </p:cNvPr>
          <p:cNvGrpSpPr/>
          <p:nvPr/>
        </p:nvGrpSpPr>
        <p:grpSpPr>
          <a:xfrm>
            <a:off x="6295267" y="2099159"/>
            <a:ext cx="5688011" cy="3085166"/>
            <a:chOff x="6225693" y="1820229"/>
            <a:chExt cx="5688011" cy="3085166"/>
          </a:xfrm>
        </p:grpSpPr>
        <p:pic>
          <p:nvPicPr>
            <p:cNvPr id="6" name="Picture 5" descr="A graph showing a line of gold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82144C77-1229-17FF-9214-1DD4D59A9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5693" y="1820229"/>
              <a:ext cx="5688011" cy="2801467"/>
            </a:xfrm>
            <a:prstGeom prst="rect">
              <a:avLst/>
            </a:prstGeom>
          </p:spPr>
        </p:pic>
        <p:pic>
          <p:nvPicPr>
            <p:cNvPr id="8" name="Picture 7" descr="A graph showing a line graph&#10;&#10;Description automatically generated with medium confidence">
              <a:extLst>
                <a:ext uri="{FF2B5EF4-FFF2-40B4-BE49-F238E27FC236}">
                  <a16:creationId xmlns:a16="http://schemas.microsoft.com/office/drawing/2014/main" id="{40F7DBF7-4EC3-E49D-C2F6-4EF6F5391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3600" y="1820229"/>
              <a:ext cx="2680104" cy="15921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E1A76D1-9238-6D3A-D7A4-E7F0DBD1F311}"/>
                </a:ext>
              </a:extLst>
            </p:cNvPr>
            <p:cNvCxnSpPr/>
            <p:nvPr/>
          </p:nvCxnSpPr>
          <p:spPr>
            <a:xfrm>
              <a:off x="9571383" y="3220962"/>
              <a:ext cx="1232452" cy="131128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98E0F08-07DC-0D75-E4C2-D29A4800CF2C}"/>
                </a:ext>
              </a:extLst>
            </p:cNvPr>
            <p:cNvCxnSpPr/>
            <p:nvPr/>
          </p:nvCxnSpPr>
          <p:spPr>
            <a:xfrm>
              <a:off x="11648661" y="3220962"/>
              <a:ext cx="135350" cy="134977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DBEC8F-0611-FD7D-A542-A7843A977B97}"/>
                </a:ext>
              </a:extLst>
            </p:cNvPr>
            <p:cNvSpPr txBox="1"/>
            <p:nvPr/>
          </p:nvSpPr>
          <p:spPr>
            <a:xfrm>
              <a:off x="8314683" y="4720729"/>
              <a:ext cx="147476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Source: </a:t>
              </a:r>
              <a:r>
                <a:rPr lang="en-US" sz="1200" dirty="0">
                  <a:hlinkClick r:id="rId4"/>
                </a:rPr>
                <a:t>Semianalysis</a:t>
              </a:r>
              <a:endParaRPr lang="en-GB" sz="1200" dirty="0"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C1685-575F-4B64-A2C2-50EF91191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9E9C6-4FB8-570D-2D38-AEA5C479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016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BCCD07-38A2-89D3-91CE-29A3236CC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87386" cy="4608512"/>
          </a:xfrm>
        </p:spPr>
        <p:txBody>
          <a:bodyPr>
            <a:normAutofit/>
          </a:bodyPr>
          <a:lstStyle/>
          <a:p>
            <a:r>
              <a:rPr lang="en-US" dirty="0"/>
              <a:t>Globally, shipped NAND flash capacity amounts to 30% of the total (SSD+HDD)</a:t>
            </a:r>
            <a:endParaRPr lang="en-GB" dirty="0"/>
          </a:p>
          <a:p>
            <a:pPr lvl="1"/>
            <a:r>
              <a:rPr lang="en-GB" dirty="0"/>
              <a:t>For HEP, it is much less: only as system drives and for certain high IOPS/bandwidth storage systems (data caches, tape buffers, analysis facilities…)</a:t>
            </a:r>
          </a:p>
          <a:p>
            <a:pPr lvl="1"/>
            <a:r>
              <a:rPr lang="en-GB" dirty="0"/>
              <a:t>Price gap with HDDs is still 3-4x, slowly decreasing</a:t>
            </a:r>
          </a:p>
          <a:p>
            <a:r>
              <a:rPr lang="en-US" dirty="0"/>
              <a:t>Growth rate for NAND flash less than predicted (less orders from PC, mobile and key buyers)</a:t>
            </a:r>
          </a:p>
          <a:p>
            <a:pPr lvl="1"/>
            <a:r>
              <a:rPr lang="en-US" dirty="0"/>
              <a:t>10-15% instead of 30%, Samsung and SK Hynix will scale down production by 10%</a:t>
            </a:r>
          </a:p>
          <a:p>
            <a:pPr lvl="1"/>
            <a:r>
              <a:rPr lang="en-US" dirty="0"/>
              <a:t>Weak pricing in 2025, but only for a few months, long term demand will go up again due to AI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F31B8D-AE70-5221-7D35-46B855408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NAND Flash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695BF8-699E-B168-4028-BC18CC2AB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933EBB-C9EA-376F-1EC4-3620F26B3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873F19-5C56-8D3E-5816-1E6CACD3D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491" y="2126132"/>
            <a:ext cx="4927030" cy="27489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46026E-0E19-0564-901E-85DF96AF6B41}"/>
              </a:ext>
            </a:extLst>
          </p:cNvPr>
          <p:cNvSpPr txBox="1"/>
          <p:nvPr/>
        </p:nvSpPr>
        <p:spPr>
          <a:xfrm>
            <a:off x="9022008" y="4875119"/>
            <a:ext cx="106599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Blocks and files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50135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D4C5B7-FD6D-4EA2-1B8E-353014DFA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59" y="1524618"/>
            <a:ext cx="6870201" cy="460851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Capacities still increasing, thanks to SMR and HAMR</a:t>
            </a:r>
          </a:p>
          <a:p>
            <a:pPr lvl="1"/>
            <a:r>
              <a:rPr lang="en-US" dirty="0"/>
              <a:t>HDD shipments will soon be almost only nearline</a:t>
            </a:r>
            <a:endParaRPr lang="en-GB" dirty="0"/>
          </a:p>
          <a:p>
            <a:pPr lvl="1"/>
            <a:r>
              <a:rPr lang="en-GB" dirty="0"/>
              <a:t>HAMR drives can finally be bought, (e.g. Seagate @ 36TB) but not cost effective for now, other vendors will come later</a:t>
            </a:r>
          </a:p>
          <a:p>
            <a:pPr lvl="1"/>
            <a:r>
              <a:rPr lang="en-GB" dirty="0"/>
              <a:t>SMR drives mostly bought by hyperscalers</a:t>
            </a:r>
          </a:p>
          <a:p>
            <a:pPr lvl="2"/>
            <a:r>
              <a:rPr lang="en-GB" dirty="0"/>
              <a:t>Significant investments in software required</a:t>
            </a:r>
          </a:p>
          <a:p>
            <a:pPr lvl="1"/>
            <a:r>
              <a:rPr lang="en-GB" dirty="0"/>
              <a:t>Further increases in capacity more constrained by marketability than underlying technology</a:t>
            </a:r>
          </a:p>
          <a:p>
            <a:pPr lvl="2"/>
            <a:r>
              <a:rPr lang="en-GB" dirty="0"/>
              <a:t>60 TB disks by 2028 using HAMR?</a:t>
            </a:r>
          </a:p>
          <a:p>
            <a:pPr lvl="1"/>
            <a:r>
              <a:rPr lang="en-GB" dirty="0"/>
              <a:t>Power consumption should stay around 10 W/drive, so Watt/TB will decrease</a:t>
            </a:r>
          </a:p>
          <a:p>
            <a:r>
              <a:rPr lang="en-GB" dirty="0"/>
              <a:t>Performance is not increasing (fast enough)</a:t>
            </a:r>
          </a:p>
          <a:p>
            <a:pPr lvl="1"/>
            <a:r>
              <a:rPr lang="en-GB" dirty="0"/>
              <a:t>Might create a bottleneck for data access in WLCG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702794-7829-E90F-95F7-77CFF7D7D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HDD market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A2D3C1-6AAD-B2E6-C43F-355220F17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449" y="3752005"/>
            <a:ext cx="4721342" cy="20892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B2F3CC-E65C-9040-A52F-B8D7727A5594}"/>
              </a:ext>
            </a:extLst>
          </p:cNvPr>
          <p:cNvSpPr txBox="1"/>
          <p:nvPr/>
        </p:nvSpPr>
        <p:spPr>
          <a:xfrm>
            <a:off x="7938661" y="5856131"/>
            <a:ext cx="349557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IEEE roadmap for Mass Digital Storage Technology</a:t>
            </a:r>
            <a:endParaRPr lang="en-150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0CD40-464A-B07F-C802-0A1043254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90EA547-1678-4544-D8D6-28AD70CEC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211954-58F8-BC49-1D8E-E85B64A37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3540" y="836035"/>
            <a:ext cx="4545520" cy="25317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886A5B-C905-5BD7-36D4-AB990292F6B4}"/>
              </a:ext>
            </a:extLst>
          </p:cNvPr>
          <p:cNvSpPr txBox="1"/>
          <p:nvPr/>
        </p:nvSpPr>
        <p:spPr>
          <a:xfrm>
            <a:off x="7222866" y="1000625"/>
            <a:ext cx="2821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B$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82B749-CE75-CB00-FD6A-99C3F59C0E8A}"/>
              </a:ext>
            </a:extLst>
          </p:cNvPr>
          <p:cNvSpPr txBox="1"/>
          <p:nvPr/>
        </p:nvSpPr>
        <p:spPr>
          <a:xfrm>
            <a:off x="8432393" y="559036"/>
            <a:ext cx="26760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Worldwide market amount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817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14F261-5D65-2699-56FD-96211C28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309036"/>
            <a:ext cx="5590474" cy="479753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InfiniBand provides high throughput/low latency networking</a:t>
            </a:r>
          </a:p>
          <a:p>
            <a:pPr lvl="1"/>
            <a:r>
              <a:rPr lang="en-US" dirty="0"/>
              <a:t>Useful for AI and HPC simulations, DAQ systems</a:t>
            </a:r>
          </a:p>
          <a:p>
            <a:pPr lvl="1"/>
            <a:r>
              <a:rPr lang="en-US" dirty="0"/>
              <a:t>Can provide Remote Direct Memory Access (RDMA)</a:t>
            </a:r>
          </a:p>
          <a:p>
            <a:pPr lvl="1"/>
            <a:r>
              <a:rPr lang="en-US" dirty="0"/>
              <a:t>Now controlled by Nvidia, cost may amount to up to 20% of an HPC cluster</a:t>
            </a:r>
          </a:p>
          <a:p>
            <a:pPr lvl="1"/>
            <a:r>
              <a:rPr lang="en-US" dirty="0"/>
              <a:t>RoCE (RDMA over Converged Ethernet) is a much cheaper alternative that works over Ethernet and it is gaining ground</a:t>
            </a:r>
          </a:p>
          <a:p>
            <a:r>
              <a:rPr lang="en-US" dirty="0"/>
              <a:t>Ultra Ethernet consortium aims at producing an alternative to InfiniBand</a:t>
            </a:r>
          </a:p>
          <a:p>
            <a:pPr lvl="1"/>
            <a:r>
              <a:rPr lang="en-US" u="sng" dirty="0"/>
              <a:t>Open standard </a:t>
            </a:r>
            <a:r>
              <a:rPr lang="en-US" dirty="0"/>
              <a:t>supported by AMD, Broadcom, Cisco, HPE, Meta, Microsoft, Oracle, Linux Foundation, and many others (&gt; 60 companies so far, even Nvidia!)</a:t>
            </a:r>
          </a:p>
          <a:p>
            <a:pPr lvl="1"/>
            <a:r>
              <a:rPr lang="en-US" dirty="0"/>
              <a:t>Improves the Ethernet protocol to allow for high bandwidth/low latency, would replace RoCE</a:t>
            </a:r>
          </a:p>
          <a:p>
            <a:r>
              <a:rPr lang="en-US" dirty="0"/>
              <a:t>Omni-Path is a competing standard originally from Intel</a:t>
            </a:r>
          </a:p>
          <a:p>
            <a:pPr lvl="1"/>
            <a:r>
              <a:rPr lang="en-US" dirty="0"/>
              <a:t>It will be made compatible with Ultra Ethernet to stay relevant</a:t>
            </a:r>
          </a:p>
          <a:p>
            <a:r>
              <a:rPr lang="en-US" dirty="0"/>
              <a:t>The path to 800G+ requires optimizing power consumption at the optic level</a:t>
            </a:r>
          </a:p>
          <a:p>
            <a:pPr lvl="1"/>
            <a:r>
              <a:rPr lang="en-US" dirty="0"/>
              <a:t>not yet clear which direction will be taken (pluggable optic modules vs everything internal to the switch/router)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26EE8B-9DF2-B288-C8A2-76C1F11B4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 and interconnect trends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A672415-9B87-3A59-12AD-9A59FF8D2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463" y="1208272"/>
            <a:ext cx="5957011" cy="190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03E1C2-0E1F-A0DA-BD86-A3A92FECBA19}"/>
              </a:ext>
            </a:extLst>
          </p:cNvPr>
          <p:cNvSpPr txBox="1"/>
          <p:nvPr/>
        </p:nvSpPr>
        <p:spPr>
          <a:xfrm>
            <a:off x="6372885" y="3288890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1200"/>
              </a:spcAft>
            </a:pPr>
            <a:r>
              <a:rPr lang="en-US" sz="1000" b="0" i="0" u="sng" strike="noStrike" dirty="0">
                <a:solidFill>
                  <a:srgbClr val="0097A7"/>
                </a:solidFill>
                <a:effectLst/>
                <a:latin typeface="Arial" panose="020B0604020202020204" pitchFamily="34" charset="0"/>
                <a:hlinkClick r:id="rId3"/>
              </a:rPr>
              <a:t>Paving The Way For 800 Gb/sec Ethernet In The Enterprise (nextplatform.com)</a:t>
            </a:r>
            <a:endParaRPr lang="en-US" sz="1000" dirty="0">
              <a:effectLst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41D6F-0FEF-E85B-4E3D-D1D639AF5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2ED24-5592-4B78-B68D-D5BD0347C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4E56D6-3F2E-F386-48AA-794C43E0A1B1}"/>
              </a:ext>
            </a:extLst>
          </p:cNvPr>
          <p:cNvSpPr txBox="1"/>
          <p:nvPr/>
        </p:nvSpPr>
        <p:spPr>
          <a:xfrm>
            <a:off x="7535284" y="906464"/>
            <a:ext cx="23772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Network interface port speeds</a:t>
            </a:r>
            <a:endParaRPr lang="en-150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7D8271-B40B-AF03-B641-F10E794A9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5277" y="3772476"/>
            <a:ext cx="3667633" cy="241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40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B2FC698-B50C-F106-3F2B-9D1906E65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from hardware technology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E976C-415D-2E9A-5D74-7046552E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707C76-F8B5-5CCB-C501-D5FDA0FE3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181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0DFB53-EC95-42B9-4732-0D0522A9C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062486" cy="460851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Roadmap until 2036 (“More Moore”)</a:t>
            </a:r>
          </a:p>
          <a:p>
            <a:pPr lvl="1"/>
            <a:r>
              <a:rPr lang="en-GB" dirty="0"/>
              <a:t>Transition from FinFET transistors to GAA nanosheet designs for N2 and beyond (“Angstrom era”)</a:t>
            </a:r>
          </a:p>
          <a:p>
            <a:pPr lvl="2"/>
            <a:r>
              <a:rPr lang="en-GB" dirty="0"/>
              <a:t>Less leakage, faster transistor switching</a:t>
            </a:r>
          </a:p>
          <a:p>
            <a:pPr lvl="2"/>
            <a:r>
              <a:rPr lang="en-GB" dirty="0"/>
              <a:t>Near to volume production</a:t>
            </a:r>
          </a:p>
          <a:p>
            <a:pPr lvl="1"/>
            <a:r>
              <a:rPr lang="en-GB" dirty="0"/>
              <a:t>CFET transistors the next big thing, from 2031</a:t>
            </a:r>
          </a:p>
          <a:p>
            <a:r>
              <a:rPr lang="en-GB" dirty="0"/>
              <a:t>Chiplet architectures (“More than Moore”)</a:t>
            </a:r>
          </a:p>
          <a:p>
            <a:pPr lvl="1"/>
            <a:r>
              <a:rPr lang="en-GB" dirty="0"/>
              <a:t>3D packaging used to compensate for the slower and slower transistor shrinking</a:t>
            </a:r>
          </a:p>
          <a:p>
            <a:pPr lvl="1"/>
            <a:r>
              <a:rPr lang="en-GB" dirty="0"/>
              <a:t>Voltages are not decreasing any more</a:t>
            </a:r>
          </a:p>
          <a:p>
            <a:r>
              <a:rPr lang="it-IT" dirty="0" err="1">
                <a:hlinkClick r:id="rId2"/>
              </a:rPr>
              <a:t>Semiconductor</a:t>
            </a:r>
            <a:r>
              <a:rPr lang="it-IT" dirty="0">
                <a:hlinkClick r:id="rId2"/>
              </a:rPr>
              <a:t> technical </a:t>
            </a:r>
            <a:r>
              <a:rPr lang="it-IT" dirty="0" err="1">
                <a:hlinkClick r:id="rId2"/>
              </a:rPr>
              <a:t>advances</a:t>
            </a:r>
            <a:r>
              <a:rPr lang="it-IT" dirty="0">
                <a:hlinkClick r:id="rId2"/>
              </a:rPr>
              <a:t> </a:t>
            </a:r>
            <a:r>
              <a:rPr lang="it-IT" dirty="0"/>
              <a:t>focus on </a:t>
            </a:r>
            <a:r>
              <a:rPr lang="it-IT" dirty="0" err="1"/>
              <a:t>materials</a:t>
            </a:r>
            <a:r>
              <a:rPr lang="it-IT" dirty="0"/>
              <a:t>, </a:t>
            </a:r>
            <a:r>
              <a:rPr lang="it-IT" dirty="0" err="1"/>
              <a:t>rather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lithography</a:t>
            </a:r>
            <a:endParaRPr lang="it-IT" dirty="0"/>
          </a:p>
          <a:p>
            <a:pPr lvl="1"/>
            <a:r>
              <a:rPr lang="it-IT" dirty="0"/>
              <a:t>E.g. 2D materials to replace silicon transistor channels</a:t>
            </a:r>
          </a:p>
          <a:p>
            <a:r>
              <a:rPr lang="en-US" dirty="0"/>
              <a:t>Photonic Integrated Circuits (PIC)</a:t>
            </a:r>
          </a:p>
          <a:p>
            <a:pPr lvl="1"/>
            <a:r>
              <a:rPr lang="en-US" dirty="0"/>
              <a:t>Would improve reliability and reduce power consumption and packaging costs</a:t>
            </a:r>
          </a:p>
          <a:p>
            <a:pPr lvl="1"/>
            <a:r>
              <a:rPr lang="en-US" dirty="0"/>
              <a:t>Still not viable due to difficulties in material growth</a:t>
            </a:r>
            <a:endParaRPr lang="it-IT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901F2C-D10A-712A-D84D-8FDD3E3B0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for fabrication processes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6010CC-D0C5-E35F-B875-C24CB34CA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742" y="4399839"/>
            <a:ext cx="3476167" cy="1956170"/>
          </a:xfrm>
          <a:prstGeom prst="rect">
            <a:avLst/>
          </a:prstGeom>
        </p:spPr>
      </p:pic>
      <p:pic>
        <p:nvPicPr>
          <p:cNvPr id="7" name="Picture 6" descr="A diagram of a structure&#10;&#10;Description automatically generated">
            <a:extLst>
              <a:ext uri="{FF2B5EF4-FFF2-40B4-BE49-F238E27FC236}">
                <a16:creationId xmlns:a16="http://schemas.microsoft.com/office/drawing/2014/main" id="{A96C5A17-D267-9760-7638-AC195BCFD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876" y="3382316"/>
            <a:ext cx="3314096" cy="955989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75837E-2306-11B6-3A23-04BF86720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4B1E96-E33B-33BD-6A42-01D52347C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9" name="Picture 8" descr="A screenshot of a computer&#10;&#10;AI-generated content may be incorrect.">
            <a:hlinkClick r:id="rId5"/>
            <a:extLst>
              <a:ext uri="{FF2B5EF4-FFF2-40B4-BE49-F238E27FC236}">
                <a16:creationId xmlns:a16="http://schemas.microsoft.com/office/drawing/2014/main" id="{26715318-DC66-FFDC-2465-9437A996AB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025" y="944168"/>
            <a:ext cx="4077789" cy="206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241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01595D-9677-5870-1AE2-608F5EE95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Technology tracking in HEPiX</a:t>
            </a:r>
          </a:p>
          <a:p>
            <a:r>
              <a:rPr lang="en-US" dirty="0"/>
              <a:t>News from WLCG</a:t>
            </a:r>
          </a:p>
          <a:p>
            <a:r>
              <a:rPr lang="en-US" dirty="0"/>
              <a:t>Trends in semiconductor industry</a:t>
            </a:r>
          </a:p>
          <a:p>
            <a:r>
              <a:rPr lang="en-US" dirty="0">
                <a:solidFill>
                  <a:srgbClr val="FF0000"/>
                </a:solidFill>
              </a:rPr>
              <a:t>Data center infrastructure covered by Eric Yen’s talk</a:t>
            </a:r>
          </a:p>
          <a:p>
            <a:r>
              <a:rPr lang="en-US" dirty="0">
                <a:solidFill>
                  <a:srgbClr val="FF0000"/>
                </a:solidFill>
              </a:rPr>
              <a:t>Processing units and AI covered by Andrea </a:t>
            </a:r>
            <a:r>
              <a:rPr lang="en-US" dirty="0" err="1">
                <a:solidFill>
                  <a:srgbClr val="FF0000"/>
                </a:solidFill>
              </a:rPr>
              <a:t>Chierici</a:t>
            </a:r>
            <a:r>
              <a:rPr lang="en-US" dirty="0">
                <a:solidFill>
                  <a:srgbClr val="FF0000"/>
                </a:solidFill>
              </a:rPr>
              <a:t> and Michele </a:t>
            </a:r>
            <a:r>
              <a:rPr lang="en-US" dirty="0" err="1">
                <a:solidFill>
                  <a:srgbClr val="FF0000"/>
                </a:solidFill>
              </a:rPr>
              <a:t>Michelotto’s</a:t>
            </a:r>
            <a:r>
              <a:rPr lang="en-US" dirty="0">
                <a:solidFill>
                  <a:srgbClr val="FF0000"/>
                </a:solidFill>
              </a:rPr>
              <a:t> talk</a:t>
            </a:r>
          </a:p>
          <a:p>
            <a:r>
              <a:rPr lang="en-US" dirty="0"/>
              <a:t>Memory technology</a:t>
            </a:r>
          </a:p>
          <a:p>
            <a:r>
              <a:rPr lang="en-US" dirty="0"/>
              <a:t>Flash and disk storage</a:t>
            </a:r>
          </a:p>
          <a:p>
            <a:r>
              <a:rPr lang="en-US" dirty="0">
                <a:solidFill>
                  <a:srgbClr val="FF0000"/>
                </a:solidFill>
              </a:rPr>
              <a:t>Tape covered by Vladimir </a:t>
            </a:r>
            <a:r>
              <a:rPr lang="en-US" dirty="0" err="1">
                <a:solidFill>
                  <a:srgbClr val="FF0000"/>
                </a:solidFill>
              </a:rPr>
              <a:t>Bahyl’s</a:t>
            </a:r>
            <a:r>
              <a:rPr lang="en-US" dirty="0">
                <a:solidFill>
                  <a:srgbClr val="FF0000"/>
                </a:solidFill>
              </a:rPr>
              <a:t> talk</a:t>
            </a:r>
          </a:p>
          <a:p>
            <a:r>
              <a:rPr lang="en-US" dirty="0"/>
              <a:t>Network</a:t>
            </a:r>
          </a:p>
          <a:p>
            <a:r>
              <a:rPr lang="en-US" dirty="0">
                <a:solidFill>
                  <a:srgbClr val="FF0000"/>
                </a:solidFill>
              </a:rPr>
              <a:t>Sustainability and energy efficiency covered by Eric Yen’s talk</a:t>
            </a:r>
          </a:p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AE27C5-2067-1EF5-A84E-375F0322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F47D-7EA3-F4AC-761E-38633943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A5940-B832-2268-9AC7-A7298C0B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35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DDB6CA-5A79-AB54-75C6-05A3C9ED6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Strong push towards high bandwidth, low latency for HPC and AI</a:t>
            </a:r>
          </a:p>
          <a:p>
            <a:pPr lvl="1"/>
            <a:r>
              <a:rPr lang="en-US" dirty="0"/>
              <a:t>Wide range of types of DRAM for different applications</a:t>
            </a:r>
          </a:p>
          <a:p>
            <a:pPr lvl="1"/>
            <a:r>
              <a:rPr lang="en-US" dirty="0"/>
              <a:t>Optimization via interconnecting different chiplets (logic, memory, IO)</a:t>
            </a:r>
          </a:p>
          <a:p>
            <a:r>
              <a:rPr lang="en-GB" dirty="0"/>
              <a:t>System memory</a:t>
            </a:r>
          </a:p>
          <a:p>
            <a:pPr lvl="1"/>
            <a:r>
              <a:rPr lang="en-GB" dirty="0"/>
              <a:t>DDR5 current standard, up to 6400 MT/s</a:t>
            </a:r>
          </a:p>
          <a:p>
            <a:pPr lvl="1"/>
            <a:r>
              <a:rPr lang="en-GB" dirty="0"/>
              <a:t>LPDDR5X more power efficient, and cheaper than HBM, but has limitations </a:t>
            </a:r>
          </a:p>
          <a:p>
            <a:pPr lvl="1"/>
            <a:r>
              <a:rPr lang="en-GB" dirty="0"/>
              <a:t>MRDIMM (multi-ranked buffered DIMM) to achieve 8800 MT/s and more</a:t>
            </a:r>
          </a:p>
          <a:p>
            <a:pPr lvl="1"/>
            <a:r>
              <a:rPr lang="en-GB" dirty="0"/>
              <a:t>CXL (Compute Express Link) is a protocol on top of PCIe that allows to disaggregate memory and share it with many CPUs and GPUs, combining DRAM and non-volatile storage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992239-AF6B-DE71-4CB4-76002F448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technology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49E9D4D-346C-E7D3-FE18-E9C51E241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566499"/>
              </p:ext>
            </p:extLst>
          </p:nvPr>
        </p:nvGraphicFramePr>
        <p:xfrm>
          <a:off x="6520069" y="1283264"/>
          <a:ext cx="5353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680">
                  <a:extLst>
                    <a:ext uri="{9D8B030D-6E8A-4147-A177-3AD203B41FA5}">
                      <a16:colId xmlns:a16="http://schemas.microsoft.com/office/drawing/2014/main" val="1033602220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4080596992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2854215959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1628609399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3658183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Max capacity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Bandwidth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Bus width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Used on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947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HBM3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24 GB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~820 GB/s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1024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Hopper, MI300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686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HBM3E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36 GB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~1.3 TB/s per stack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1024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Blackwell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65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GDDR7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 Gbit per chip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160 GB/s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32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RTX 50-series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039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MRDIMM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256 GB per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8800 MT/s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 bit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System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468247"/>
                  </a:ext>
                </a:extLst>
              </a:tr>
            </a:tbl>
          </a:graphicData>
        </a:graphic>
      </p:graphicFrame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C0502305-5D36-6F18-D218-CCC4094B7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069" y="4159987"/>
            <a:ext cx="5263941" cy="160889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6469E-0320-7568-AAFD-0E4317659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3A4705-4A5C-F301-1680-BC1D49D64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97AB03-49A4-23D5-9AD6-198CCF16B42C}"/>
              </a:ext>
            </a:extLst>
          </p:cNvPr>
          <p:cNvSpPr txBox="1"/>
          <p:nvPr/>
        </p:nvSpPr>
        <p:spPr>
          <a:xfrm>
            <a:off x="8869680" y="5819940"/>
            <a:ext cx="90249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Semianalysis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0778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BC5205-1471-B64A-72DF-5F50B57D8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17354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HBM memory in increasing demand</a:t>
            </a:r>
          </a:p>
          <a:p>
            <a:pPr lvl="1"/>
            <a:r>
              <a:rPr lang="en-US" dirty="0"/>
              <a:t>Stacks of DRAM dies (up to 12), 1024-bit wide interface</a:t>
            </a:r>
          </a:p>
          <a:p>
            <a:pPr lvl="1"/>
            <a:r>
              <a:rPr lang="en-US" dirty="0"/>
              <a:t>Directly connected to the GPU (or CPU, FPGA)</a:t>
            </a:r>
          </a:p>
          <a:p>
            <a:pPr lvl="1"/>
            <a:r>
              <a:rPr lang="en-US" dirty="0"/>
              <a:t>Latest is HBM3e, total bandwidth per stack &gt; 1 TB/s</a:t>
            </a:r>
          </a:p>
          <a:p>
            <a:pPr lvl="1"/>
            <a:r>
              <a:rPr lang="en-US" dirty="0"/>
              <a:t>Only viable solution for large model AI accelerators</a:t>
            </a:r>
          </a:p>
          <a:p>
            <a:pPr lvl="1"/>
            <a:r>
              <a:rPr lang="en-US" dirty="0"/>
              <a:t>3x more expensive than DDR5</a:t>
            </a:r>
          </a:p>
          <a:p>
            <a:pPr lvl="1"/>
            <a:r>
              <a:rPr lang="en-US" dirty="0"/>
              <a:t>HBM4 in production from 2025Q3 (SK Hynix, followed by Samsung and Micron), in time for NVIDIA’s Rubin</a:t>
            </a:r>
          </a:p>
          <a:p>
            <a:r>
              <a:rPr lang="en-US" dirty="0"/>
              <a:t>Memory market is recovering after collapsing in 2022-23</a:t>
            </a:r>
          </a:p>
          <a:p>
            <a:pPr lvl="1"/>
            <a:r>
              <a:rPr lang="en-US" dirty="0"/>
              <a:t>Memory shortages still possible as HBM uses capacity at the expense of DRAM</a:t>
            </a:r>
          </a:p>
          <a:p>
            <a:pPr lvl="1"/>
            <a:r>
              <a:rPr lang="en-US" dirty="0"/>
              <a:t>10% of capacity but 20-30% of market value in 2025</a:t>
            </a:r>
          </a:p>
          <a:p>
            <a:r>
              <a:rPr lang="en-US" dirty="0"/>
              <a:t>Beyond HBM?</a:t>
            </a:r>
          </a:p>
          <a:p>
            <a:pPr lvl="1"/>
            <a:r>
              <a:rPr lang="it-IT" dirty="0"/>
              <a:t>In-</a:t>
            </a:r>
            <a:r>
              <a:rPr lang="it-IT" dirty="0" err="1"/>
              <a:t>memory</a:t>
            </a:r>
            <a:r>
              <a:rPr lang="it-IT" dirty="0"/>
              <a:t> computing </a:t>
            </a:r>
            <a:r>
              <a:rPr lang="it-IT" dirty="0" err="1"/>
              <a:t>might</a:t>
            </a:r>
            <a:r>
              <a:rPr lang="it-IT" dirty="0"/>
              <a:t> </a:t>
            </a:r>
            <a:r>
              <a:rPr lang="it-IT" dirty="0" err="1"/>
              <a:t>provide</a:t>
            </a:r>
            <a:r>
              <a:rPr lang="it-IT" dirty="0"/>
              <a:t> 100x more </a:t>
            </a:r>
            <a:r>
              <a:rPr lang="it-IT" dirty="0" err="1"/>
              <a:t>bandwidth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HBM!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73EB6F-C81E-6543-F252-403275C7F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bandwidth memory</a:t>
            </a:r>
            <a:endParaRPr lang="en-GB" dirty="0"/>
          </a:p>
        </p:txBody>
      </p:sp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id="{CEE2B351-EE60-52D9-2E24-9C5DD0501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104" y="956727"/>
            <a:ext cx="4610907" cy="207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EF926C-2CE5-E166-2FB3-6C4EA15C5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7100" y="3351361"/>
            <a:ext cx="4061073" cy="243108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AEF04-E268-91F0-E42A-85990232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B4CBB-FEDB-B905-223C-9430B78CD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261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EDD132-AC68-1055-54C0-3AD2FB428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123" y="1135447"/>
            <a:ext cx="5688011" cy="4608512"/>
          </a:xfrm>
        </p:spPr>
        <p:txBody>
          <a:bodyPr>
            <a:normAutofit fontScale="85000" lnSpcReduction="10000"/>
          </a:bodyPr>
          <a:lstStyle/>
          <a:p>
            <a:pPr lvl="1"/>
            <a:endParaRPr lang="en-GB" dirty="0"/>
          </a:p>
          <a:p>
            <a:r>
              <a:rPr lang="en-GB" dirty="0"/>
              <a:t>Capacity increasing in two dimensions</a:t>
            </a:r>
          </a:p>
          <a:p>
            <a:pPr lvl="1"/>
            <a:r>
              <a:rPr lang="en-GB" dirty="0"/>
              <a:t>Bits/cell: SLC → MLC → TLC → QLC → PLC?</a:t>
            </a:r>
          </a:p>
          <a:p>
            <a:pPr lvl="2"/>
            <a:r>
              <a:rPr lang="en-GB" dirty="0"/>
              <a:t>QLC for large SSD used for data serving</a:t>
            </a:r>
          </a:p>
          <a:p>
            <a:pPr lvl="2"/>
            <a:r>
              <a:rPr lang="en-GB" dirty="0"/>
              <a:t>TLC and lower for high R/W rates</a:t>
            </a:r>
          </a:p>
          <a:p>
            <a:pPr lvl="1"/>
            <a:r>
              <a:rPr lang="en-GB" dirty="0"/>
              <a:t>Number of layers: ~ 200-300 today, 400+ in 2025</a:t>
            </a:r>
          </a:p>
          <a:p>
            <a:pPr lvl="1"/>
            <a:r>
              <a:rPr lang="en-GB" dirty="0"/>
              <a:t>Drive capacity soon to exceed 120 TB!</a:t>
            </a:r>
          </a:p>
          <a:p>
            <a:r>
              <a:rPr lang="en-US" dirty="0"/>
              <a:t>Samsung confirms plans for 1000 layers by 2030</a:t>
            </a:r>
          </a:p>
          <a:p>
            <a:pPr lvl="1"/>
            <a:r>
              <a:rPr lang="en-US" dirty="0"/>
              <a:t>Using a technique to bond multiple wafers, to break a manufacturing limit</a:t>
            </a:r>
          </a:p>
          <a:p>
            <a:pPr lvl="1"/>
            <a:r>
              <a:rPr lang="en-US" dirty="0"/>
              <a:t>Mass producing NAND with ~400 layers this year</a:t>
            </a:r>
          </a:p>
          <a:p>
            <a:r>
              <a:rPr lang="en-US" dirty="0"/>
              <a:t>China’s YMTC is catching up, shipping products with ~300 layers</a:t>
            </a:r>
          </a:p>
          <a:p>
            <a:r>
              <a:rPr lang="en-GB" dirty="0"/>
              <a:t>Performance will go up with PCIe 6</a:t>
            </a:r>
          </a:p>
          <a:p>
            <a:pPr lvl="1"/>
            <a:r>
              <a:rPr lang="en-GB" dirty="0"/>
              <a:t>Micron demoed an SSD reaching 27 GB/s!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4B9951-8B1F-0B49-B149-92DB829C1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Flash storage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7864F4-F960-14FB-581D-C9171E25B0D7}"/>
              </a:ext>
            </a:extLst>
          </p:cNvPr>
          <p:cNvSpPr txBox="1"/>
          <p:nvPr/>
        </p:nvSpPr>
        <p:spPr>
          <a:xfrm>
            <a:off x="7876305" y="3192646"/>
            <a:ext cx="2888382" cy="247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000" b="0" i="0" u="sng" strike="noStrike" dirty="0">
                <a:solidFill>
                  <a:srgbClr val="0097A7"/>
                </a:solidFill>
                <a:effectLst/>
                <a:latin typeface="Arial" panose="020B0604020202020204" pitchFamily="34" charset="0"/>
                <a:hlinkClick r:id="rId2"/>
              </a:rPr>
              <a:t>Supplier 3D NAND layer count generations</a:t>
            </a:r>
            <a:endParaRPr lang="en-GB" sz="1000" dirty="0"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24465B-03B9-F83B-2FD3-E1F47964F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973175"/>
            <a:ext cx="5026477" cy="2205267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746CE1F-0E6F-8D39-BC42-9BBF4EEE5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0E0D62F-DC11-D4CD-74F8-9678A2E8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4" name="Picture 3" descr="A blue and white chart with numbers and text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D5A2A9F9-97E1-FEFD-A4DD-430C37BEF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632" y="3740981"/>
            <a:ext cx="4307113" cy="242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4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F139A-FB34-CECE-1A1A-6D53A6EC5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92432" cy="460851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Magnetic Tape</a:t>
            </a:r>
          </a:p>
          <a:p>
            <a:pPr lvl="1"/>
            <a:r>
              <a:rPr lang="en-GB" dirty="0"/>
              <a:t>Still a lot of room for scaling</a:t>
            </a:r>
          </a:p>
          <a:p>
            <a:pPr lvl="2"/>
            <a:r>
              <a:rPr lang="en-GB" dirty="0"/>
              <a:t>30%-40% yearly increase in cartridge capacity</a:t>
            </a:r>
          </a:p>
          <a:p>
            <a:pPr lvl="1"/>
            <a:r>
              <a:rPr lang="en-GB" dirty="0"/>
              <a:t>Lots of technology advancements in both media and drives</a:t>
            </a:r>
          </a:p>
          <a:p>
            <a:pPr lvl="1"/>
            <a:r>
              <a:rPr lang="en-GB" dirty="0"/>
              <a:t>LTO the leading standard, smaller share for the IBM TS11XX format</a:t>
            </a:r>
          </a:p>
          <a:p>
            <a:pPr lvl="1"/>
            <a:r>
              <a:rPr lang="en-GB" dirty="0"/>
              <a:t>Total LTO cartridges shipped has been declining, but exabytes shipped is flat</a:t>
            </a:r>
          </a:p>
          <a:p>
            <a:r>
              <a:rPr lang="en-GB" dirty="0"/>
              <a:t>Optical disk dead</a:t>
            </a:r>
          </a:p>
          <a:p>
            <a:pPr lvl="1"/>
            <a:r>
              <a:rPr lang="en-GB" dirty="0"/>
              <a:t>Panasonic and Sony discontinued Archival Disc drives and libraries</a:t>
            </a:r>
          </a:p>
          <a:p>
            <a:r>
              <a:rPr lang="en-GB" dirty="0"/>
              <a:t>On the horizon</a:t>
            </a:r>
          </a:p>
          <a:p>
            <a:pPr lvl="1"/>
            <a:r>
              <a:rPr lang="en-GB" dirty="0" err="1"/>
              <a:t>Cerabyte</a:t>
            </a:r>
            <a:r>
              <a:rPr lang="en-GB" dirty="0"/>
              <a:t> “ceramic nano-memory” - Data etched in material via lasers</a:t>
            </a:r>
          </a:p>
          <a:p>
            <a:pPr lvl="1"/>
            <a:r>
              <a:rPr lang="en-GB" dirty="0"/>
              <a:t>Glass storage (Microsoft’s project Silica), similar concept, very sparse information</a:t>
            </a:r>
          </a:p>
          <a:p>
            <a:pPr lvl="1"/>
            <a:r>
              <a:rPr lang="en-GB" dirty="0"/>
              <a:t>DNA storage – Just too expensive to be practical</a:t>
            </a:r>
          </a:p>
          <a:p>
            <a:pPr lvl="2"/>
            <a:r>
              <a:rPr lang="en-GB" dirty="0"/>
              <a:t>Might serve the “write once / read never-or-seldom” use case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43C671-80BE-23DB-D84B-C3F453ABA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Archive storage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0E69CF8-AF87-DB45-3003-0F29463E9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759" y="618420"/>
            <a:ext cx="4787317" cy="256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9073B9-B616-E318-D9FC-4B5E2F052A22}"/>
              </a:ext>
            </a:extLst>
          </p:cNvPr>
          <p:cNvSpPr txBox="1"/>
          <p:nvPr/>
        </p:nvSpPr>
        <p:spPr>
          <a:xfrm>
            <a:off x="9190908" y="3287420"/>
            <a:ext cx="13859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595959"/>
                </a:solidFill>
                <a:latin typeface="Arial" panose="020B0604020202020204" pitchFamily="34" charset="0"/>
                <a:hlinkClick r:id="rId3"/>
              </a:rPr>
              <a:t>Source: LTO</a:t>
            </a:r>
            <a:endParaRPr lang="en-US" sz="3600" dirty="0">
              <a:effectLst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F588D9-F5A2-1FB7-A7C1-353EF5BB1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1322" y="3671284"/>
            <a:ext cx="4534991" cy="25126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2DBD25-E6A3-4BB6-5E74-C66774DB6DE1}"/>
              </a:ext>
            </a:extLst>
          </p:cNvPr>
          <p:cNvSpPr txBox="1"/>
          <p:nvPr/>
        </p:nvSpPr>
        <p:spPr>
          <a:xfrm>
            <a:off x="8219975" y="4052236"/>
            <a:ext cx="158697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Compression factor 2.5</a:t>
            </a:r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B8C606-6335-2A54-93F4-29A09E251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6F004B-A59F-215B-E613-F4D8497A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422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3DEEB8-DD9A-6C51-C5C9-DB7D1336F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To summarize:</a:t>
            </a:r>
          </a:p>
          <a:p>
            <a:pPr lvl="1"/>
            <a:r>
              <a:rPr lang="en-US" dirty="0"/>
              <a:t>AI boom drives volume increase for all types of storage</a:t>
            </a:r>
          </a:p>
          <a:p>
            <a:pPr lvl="1"/>
            <a:r>
              <a:rPr lang="en-US" dirty="0"/>
              <a:t>SSDs will not replace HDDs in data centers anytime soon</a:t>
            </a:r>
          </a:p>
          <a:p>
            <a:pPr lvl="1"/>
            <a:r>
              <a:rPr lang="en-US" dirty="0"/>
              <a:t>Our usage of SSD will probably increase to cope with the performance bottlenecks of HDDs</a:t>
            </a:r>
          </a:p>
          <a:p>
            <a:pPr lvl="1"/>
            <a:r>
              <a:rPr lang="en-US" dirty="0"/>
              <a:t>Tapes are not going anywhere either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F4B1B9-0746-48F7-8136-51A337F91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evolution summary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2D6817-C4A4-45AA-43A1-96A7EFF96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948" y="1663553"/>
            <a:ext cx="5867023" cy="33525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E20243-5A91-3FE9-BD05-1BBF474B830E}"/>
              </a:ext>
            </a:extLst>
          </p:cNvPr>
          <p:cNvSpPr txBox="1"/>
          <p:nvPr/>
        </p:nvSpPr>
        <p:spPr>
          <a:xfrm>
            <a:off x="8662821" y="5078772"/>
            <a:ext cx="152125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dirty="0"/>
              <a:t>Source: </a:t>
            </a:r>
            <a:r>
              <a:rPr lang="en-GB" sz="1050" dirty="0">
                <a:hlinkClick r:id="rId3"/>
              </a:rPr>
              <a:t>Blocks and Files</a:t>
            </a:r>
            <a:endParaRPr lang="en-GB" sz="105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2322D1-6447-AE93-684B-63963EF98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4A2988-2F3B-AB12-74C4-082C7034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4477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638EC3-163A-F75A-7061-AF4C295E5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25883" cy="4608512"/>
          </a:xfrm>
        </p:spPr>
        <p:txBody>
          <a:bodyPr>
            <a:normAutofit/>
          </a:bodyPr>
          <a:lstStyle/>
          <a:p>
            <a:r>
              <a:rPr lang="en-GB" dirty="0"/>
              <a:t>Key Achievements</a:t>
            </a:r>
          </a:p>
          <a:p>
            <a:pPr lvl="1"/>
            <a:r>
              <a:rPr lang="en-GB" dirty="0"/>
              <a:t>LHC Data Growth: From 30–85 GB/s (2015) to 170+ GB/s (2024)</a:t>
            </a:r>
          </a:p>
          <a:p>
            <a:pPr lvl="1"/>
            <a:r>
              <a:rPr lang="en-GB" dirty="0"/>
              <a:t>Global Network Expansion: Advanced North Atlantic (ANA) collaboration’s 2.4 Tbps transoceanic connectivity</a:t>
            </a:r>
          </a:p>
          <a:p>
            <a:r>
              <a:rPr lang="en-GB" dirty="0"/>
              <a:t>Objectives for HL-LHC networking</a:t>
            </a:r>
          </a:p>
          <a:p>
            <a:pPr lvl="1"/>
            <a:r>
              <a:rPr lang="en-GB" dirty="0"/>
              <a:t>Coordination of network resources across world regions</a:t>
            </a:r>
          </a:p>
          <a:p>
            <a:pPr lvl="1"/>
            <a:r>
              <a:rPr lang="en-GB" dirty="0"/>
              <a:t>Network services to dynamically allocate resources to workflows</a:t>
            </a:r>
          </a:p>
          <a:p>
            <a:pPr lvl="1"/>
            <a:r>
              <a:rPr lang="en-GB" dirty="0"/>
              <a:t>A fully programmable ecosystem of networks and operations platforms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DADEBC-3224-F76E-67C5-DBCB37CB5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 in WAN connectivity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36E837-8EB8-301C-1CF5-B25840A2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A94B6C-098F-B4E1-3BCF-F85286371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72CA98-CF2E-3A84-5E16-58837B911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788" y="1092820"/>
            <a:ext cx="3503327" cy="27153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693098-9412-790A-2A5C-ACCCD5062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084" y="4183485"/>
            <a:ext cx="4687183" cy="190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72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AF0A62-8F0E-3D3D-2C1C-0417C28E1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Global Collaboration</a:t>
            </a:r>
          </a:p>
          <a:p>
            <a:pPr lvl="1"/>
            <a:r>
              <a:rPr lang="en-GB" dirty="0"/>
              <a:t>GNA-G volunteer group to support the development of intelligent network systems for data intensive science</a:t>
            </a:r>
          </a:p>
          <a:p>
            <a:pPr lvl="2"/>
            <a:r>
              <a:rPr lang="en-GB" dirty="0" err="1"/>
              <a:t>Esnet</a:t>
            </a:r>
            <a:r>
              <a:rPr lang="en-GB" dirty="0"/>
              <a:t> SENSE: SDN for end-to-end networked science at the Exascale</a:t>
            </a:r>
          </a:p>
          <a:p>
            <a:pPr lvl="3"/>
            <a:r>
              <a:rPr lang="en-GB" dirty="0"/>
              <a:t>Network services to build multidomain virtual circuits with bandwidth guarantees</a:t>
            </a:r>
          </a:p>
          <a:p>
            <a:pPr lvl="3"/>
            <a:r>
              <a:rPr lang="en-GB" dirty="0"/>
              <a:t>Advanced services via Site and Network Resource Managers and an Orchestrator</a:t>
            </a:r>
          </a:p>
          <a:p>
            <a:pPr lvl="2"/>
            <a:r>
              <a:rPr lang="en-GB" dirty="0"/>
              <a:t>10 Tbps networking in aggregate will be reached relatively early in the HL LHC era</a:t>
            </a:r>
          </a:p>
          <a:p>
            <a:pPr lvl="3"/>
            <a:r>
              <a:rPr lang="en-GB" dirty="0"/>
              <a:t>There will be further exponential growth between 2030 and 2040</a:t>
            </a:r>
          </a:p>
          <a:p>
            <a:pPr lvl="1"/>
            <a:r>
              <a:rPr lang="en-GB" dirty="0"/>
              <a:t>Partnerships across US, Europe, Asia, and Latin America</a:t>
            </a:r>
          </a:p>
          <a:p>
            <a:r>
              <a:rPr lang="en-GB" dirty="0"/>
              <a:t>Intelligent Networking</a:t>
            </a:r>
          </a:p>
          <a:p>
            <a:pPr lvl="1"/>
            <a:r>
              <a:rPr lang="en-GB" dirty="0" err="1"/>
              <a:t>PolKA</a:t>
            </a:r>
            <a:r>
              <a:rPr lang="en-GB" dirty="0"/>
              <a:t>: Advanced source routing for dynamic traffic steering based on real-time network conditions</a:t>
            </a:r>
          </a:p>
          <a:p>
            <a:pPr lvl="1"/>
            <a:r>
              <a:rPr lang="en-GB" dirty="0"/>
              <a:t>HECATE: AI-driven network optimization to prevent congestion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52B1E6-B509-27AD-A6BC-4B8FF7822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Innovations &amp; Strategic Goals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EC009-8485-857F-32ED-6B5B88EAE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F6522-0BF4-9753-B3AB-266ABA67E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930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AEFEA0-A67E-6BA3-F931-5010F9108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93533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Performance/Watt is now almost as important as performance/euro</a:t>
            </a:r>
          </a:p>
          <a:p>
            <a:pPr lvl="1"/>
            <a:r>
              <a:rPr lang="en-US" dirty="0"/>
              <a:t>Electricity prices</a:t>
            </a:r>
          </a:p>
          <a:p>
            <a:pPr lvl="1"/>
            <a:r>
              <a:rPr lang="en-US" dirty="0"/>
              <a:t>Limited cooling capacity of existing data centers</a:t>
            </a:r>
          </a:p>
          <a:p>
            <a:pPr lvl="1"/>
            <a:r>
              <a:rPr lang="en-US" dirty="0"/>
              <a:t>Need to limit CO</a:t>
            </a:r>
            <a:r>
              <a:rPr lang="en-US" baseline="-25000" dirty="0"/>
              <a:t>2</a:t>
            </a:r>
            <a:r>
              <a:rPr lang="en-US" dirty="0"/>
              <a:t> emissions</a:t>
            </a:r>
          </a:p>
          <a:p>
            <a:r>
              <a:rPr lang="en-US" dirty="0"/>
              <a:t>HDD and tape much better than SSD in terms of emissions</a:t>
            </a:r>
          </a:p>
          <a:p>
            <a:pPr lvl="1"/>
            <a:r>
              <a:rPr lang="en-US" dirty="0"/>
              <a:t>When embedded emissions are considered!</a:t>
            </a:r>
          </a:p>
          <a:p>
            <a:r>
              <a:rPr lang="en-US" dirty="0"/>
              <a:t>Arm CPUs are attracting a lot of interest</a:t>
            </a:r>
          </a:p>
          <a:p>
            <a:pPr lvl="1"/>
            <a:r>
              <a:rPr lang="en-US" dirty="0"/>
              <a:t>Very power efficient, but not fully validated by LHC experiments</a:t>
            </a:r>
          </a:p>
          <a:p>
            <a:pPr lvl="1"/>
            <a:r>
              <a:rPr lang="en-US" dirty="0"/>
              <a:t>Only two options: Ampere and Nvidia Grace</a:t>
            </a:r>
          </a:p>
          <a:p>
            <a:r>
              <a:rPr lang="en-GB" dirty="0"/>
              <a:t>Many considerations enter into play</a:t>
            </a:r>
          </a:p>
          <a:p>
            <a:pPr lvl="1"/>
            <a:r>
              <a:rPr lang="en-GB" dirty="0"/>
              <a:t>“Embedded” emissions vs operational emissions: how often to replace hardware?</a:t>
            </a:r>
          </a:p>
          <a:p>
            <a:pPr lvl="1"/>
            <a:r>
              <a:rPr lang="en-GB" dirty="0"/>
              <a:t>Many new CPUs and GPUs will need liquid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9B15F7-E058-A7E6-F0AC-C9F813EFD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sustainability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34B519-1FE4-5386-068C-4B25B71E7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766" y="3592322"/>
            <a:ext cx="5335953" cy="2001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CD97F1-98D7-4B4F-73A6-FD00F01CE6E7}"/>
              </a:ext>
            </a:extLst>
          </p:cNvPr>
          <p:cNvSpPr txBox="1"/>
          <p:nvPr/>
        </p:nvSpPr>
        <p:spPr>
          <a:xfrm>
            <a:off x="7339940" y="3254194"/>
            <a:ext cx="30585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Emissions (kg CO2) vs. time (y) per 1kHS23 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F34534-C481-C98C-B5B6-05C937360A1E}"/>
              </a:ext>
            </a:extLst>
          </p:cNvPr>
          <p:cNvSpPr txBox="1"/>
          <p:nvPr/>
        </p:nvSpPr>
        <p:spPr>
          <a:xfrm>
            <a:off x="7656180" y="5790995"/>
            <a:ext cx="242604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3"/>
              </a:rPr>
              <a:t>M. </a:t>
            </a:r>
            <a:r>
              <a:rPr lang="en-US" sz="1200" dirty="0" err="1">
                <a:hlinkClick r:id="rId3"/>
              </a:rPr>
              <a:t>Wadenstein</a:t>
            </a:r>
            <a:r>
              <a:rPr lang="en-US" sz="1200" dirty="0">
                <a:hlinkClick r:id="rId3"/>
              </a:rPr>
              <a:t>, HEPiX Spring 2024</a:t>
            </a:r>
            <a:endParaRPr lang="en-GB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35B7B7-DEC6-5F1A-C82D-AD6EF7EAF1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403" y="882339"/>
            <a:ext cx="5235316" cy="20014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F0CAB9-5171-433C-8204-AC44572F5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389" y="944233"/>
            <a:ext cx="2467819" cy="5354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BB4C88-1528-6583-02B4-ADAB8F100D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7389" y="3809241"/>
            <a:ext cx="1674102" cy="54216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091DC-04F5-2A48-7436-B1EC965AA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9EB5C3B-6A87-24E0-CDEA-AE68EC75E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714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27834D-81A9-8406-47E6-97FDC2A15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Technology tracking essential to make cost-efficient choices for HEP computing</a:t>
            </a:r>
          </a:p>
          <a:p>
            <a:pPr lvl="1"/>
            <a:r>
              <a:rPr lang="en-US" dirty="0"/>
              <a:t>Done in different contexts in our community</a:t>
            </a:r>
          </a:p>
          <a:p>
            <a:r>
              <a:rPr lang="en-US" dirty="0"/>
              <a:t>Many server hardware components are rising in price due to the AI boom</a:t>
            </a:r>
          </a:p>
          <a:p>
            <a:pPr lvl="1"/>
            <a:r>
              <a:rPr lang="en-US" dirty="0"/>
              <a:t>Memory, GPUs, flash, HDD are all affected</a:t>
            </a:r>
          </a:p>
          <a:p>
            <a:r>
              <a:rPr lang="en-US" dirty="0"/>
              <a:t>AMD, Arm and Intel show healthy competition</a:t>
            </a:r>
          </a:p>
          <a:p>
            <a:pPr lvl="1"/>
            <a:r>
              <a:rPr lang="en-US" dirty="0"/>
              <a:t>A lot of attention to performance/Watt</a:t>
            </a:r>
          </a:p>
          <a:p>
            <a:r>
              <a:rPr lang="en-US" dirty="0"/>
              <a:t>Evolution of GPUs is not going in a direction very useful for us</a:t>
            </a:r>
          </a:p>
          <a:p>
            <a:pPr lvl="1"/>
            <a:r>
              <a:rPr lang="en-US" dirty="0"/>
              <a:t>FP32/64 performance not increasing</a:t>
            </a:r>
          </a:p>
          <a:p>
            <a:r>
              <a:rPr lang="en-GB" dirty="0"/>
              <a:t>Shipped storage capacity increasingly driven by the global trend</a:t>
            </a:r>
          </a:p>
          <a:p>
            <a:pPr lvl="1"/>
            <a:r>
              <a:rPr lang="en-GB" dirty="0"/>
              <a:t>SSDs, HDDs and tape all still relevant and making progress</a:t>
            </a:r>
          </a:p>
          <a:p>
            <a:r>
              <a:rPr lang="en-GB" dirty="0"/>
              <a:t>Network bandwidth correspondingly increasing on LAN and WAN</a:t>
            </a:r>
          </a:p>
          <a:p>
            <a:pPr lvl="1"/>
            <a:r>
              <a:rPr lang="en-GB" dirty="0"/>
              <a:t>To cope with increase in cores and storage/server</a:t>
            </a:r>
          </a:p>
          <a:p>
            <a:pPr lvl="1"/>
            <a:r>
              <a:rPr lang="en-GB" dirty="0"/>
              <a:t>For LHC, driven by HL-LHC data rates</a:t>
            </a:r>
          </a:p>
          <a:p>
            <a:r>
              <a:rPr lang="en-GB" dirty="0"/>
              <a:t>Sustainability is more important than ever</a:t>
            </a:r>
          </a:p>
          <a:p>
            <a:pPr lvl="1"/>
            <a:r>
              <a:rPr lang="en-GB" dirty="0"/>
              <a:t>CO2 emissions, liquid cooling, electricity costs and distribution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15EE03-241B-763B-7288-6A0A6062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ED086-92B5-825D-7997-4A1DEBACE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56E52-51D3-1ADA-0FBE-6EACAD80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8350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447181-1B59-45C7-3B21-90973993E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work was made possible by many contributions from and discussions with</a:t>
            </a:r>
          </a:p>
          <a:p>
            <a:pPr lvl="1"/>
            <a:r>
              <a:rPr lang="en-US" dirty="0"/>
              <a:t>The members of the HEPiX </a:t>
            </a:r>
            <a:r>
              <a:rPr lang="en-US" dirty="0">
                <a:hlinkClick r:id="rId2"/>
              </a:rPr>
              <a:t>Technology</a:t>
            </a:r>
            <a:r>
              <a:rPr lang="en-US" dirty="0"/>
              <a:t> Working Group</a:t>
            </a:r>
          </a:p>
          <a:p>
            <a:pPr lvl="1"/>
            <a:r>
              <a:rPr lang="en-US" dirty="0"/>
              <a:t>The members of the HEPiX </a:t>
            </a:r>
            <a:r>
              <a:rPr lang="en-US" dirty="0">
                <a:hlinkClick r:id="rId3"/>
              </a:rPr>
              <a:t>Benchmarking</a:t>
            </a:r>
            <a:r>
              <a:rPr lang="en-US" dirty="0"/>
              <a:t> Working Group</a:t>
            </a:r>
          </a:p>
          <a:p>
            <a:pPr lvl="1"/>
            <a:r>
              <a:rPr lang="en-US" dirty="0"/>
              <a:t>Luca Atzori, Eric </a:t>
            </a:r>
            <a:r>
              <a:rPr lang="en-US" dirty="0" err="1"/>
              <a:t>Bonfillou</a:t>
            </a:r>
            <a:r>
              <a:rPr lang="en-US" dirty="0"/>
              <a:t>, Vincent Ducret, Harvey Newman, Bernd Panzer-Steindel, Markus Schulz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C1ABD4-F2F6-5BA8-B7D2-D9DDDCE88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1D2F6-F5E1-A29F-179B-626804E7C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AA55E-01A1-C7F9-EAE2-76E793EBB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02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91F5CB-1FCE-2270-1486-D5FE5F7B4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US" dirty="0"/>
              <a:t>Which technology?</a:t>
            </a:r>
          </a:p>
          <a:p>
            <a:pPr lvl="1"/>
            <a:r>
              <a:rPr lang="en-US" dirty="0"/>
              <a:t>Hardware that matters for scientific computing</a:t>
            </a:r>
          </a:p>
          <a:p>
            <a:pPr lvl="1"/>
            <a:r>
              <a:rPr lang="en-US" dirty="0"/>
              <a:t>Changes in technology may have a profound impact on data processing and analysis</a:t>
            </a:r>
          </a:p>
          <a:p>
            <a:r>
              <a:rPr lang="en-US" dirty="0"/>
              <a:t>What scientific computing?</a:t>
            </a:r>
          </a:p>
          <a:p>
            <a:pPr lvl="1"/>
            <a:r>
              <a:rPr lang="en-US" dirty="0"/>
              <a:t>Mostly, but not limited to HEP</a:t>
            </a:r>
          </a:p>
          <a:p>
            <a:pPr lvl="1"/>
            <a:r>
              <a:rPr lang="en-US" dirty="0"/>
              <a:t>Typical applications: event generation, simulation, reconstruction, data analysis, DAQ, trigger, etc.</a:t>
            </a:r>
          </a:p>
          <a:p>
            <a:pPr lvl="1"/>
            <a:r>
              <a:rPr lang="en-US" dirty="0"/>
              <a:t>AI algorithms increasingly used</a:t>
            </a:r>
          </a:p>
          <a:p>
            <a:r>
              <a:rPr lang="en-US" dirty="0"/>
              <a:t>Two main (and quite different) domains</a:t>
            </a:r>
          </a:p>
          <a:p>
            <a:pPr lvl="1"/>
            <a:r>
              <a:rPr lang="en-US" dirty="0"/>
              <a:t>Offline processing: HTC workloads: lots of CPUs, lots of storage, some GPUs</a:t>
            </a:r>
          </a:p>
          <a:p>
            <a:pPr lvl="2"/>
            <a:r>
              <a:rPr lang="en-US" dirty="0"/>
              <a:t>Dedicated data centers (like WLCG sites) and HPC centers</a:t>
            </a:r>
          </a:p>
          <a:p>
            <a:pPr lvl="1"/>
            <a:r>
              <a:rPr lang="en-US" dirty="0"/>
              <a:t>Online processing: CPUs, but also GPUs and FPGAs, very high bandwidth connections…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264293-5769-1A9E-99F9-6BB39E8B1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18EA5-22DC-BA9F-9B36-EE7186B0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A7216-5815-7572-E739-F5A761CBF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524669CA-0DBC-46B0-B633-F8EAF4E6E9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9863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934D840-AA24-5181-9695-CB3CCEE77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82695A-E44E-5760-B114-21C287F35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B12553-C7C2-8210-A63A-143DF385D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762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9F7EC-311C-B586-AB8D-31AD2C260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9BD253-4BF6-C607-A3FF-74E51DA2D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703F3A-E2C8-7135-9B25-C8FB7DFE7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9307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6DD1517-3955-73C6-EAA3-911B8DB0E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56097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Intel’s situation still very concerning</a:t>
            </a:r>
          </a:p>
          <a:p>
            <a:pPr lvl="1"/>
            <a:r>
              <a:rPr lang="en-US" dirty="0"/>
              <a:t>Losing ground to AMD in the data center, but nowhere close to collapsing</a:t>
            </a:r>
          </a:p>
          <a:p>
            <a:pPr lvl="1"/>
            <a:r>
              <a:rPr lang="en-US" dirty="0"/>
              <a:t>Laptop and desktop CPU sector still going reasonably well</a:t>
            </a:r>
          </a:p>
          <a:p>
            <a:pPr lvl="1"/>
            <a:r>
              <a:rPr lang="en-US" dirty="0"/>
              <a:t>No competitive GPU/AI products</a:t>
            </a:r>
          </a:p>
          <a:p>
            <a:pPr lvl="1"/>
            <a:r>
              <a:rPr lang="en-US" dirty="0"/>
              <a:t>But it’s the Foundry that’s really losing money</a:t>
            </a:r>
          </a:p>
          <a:p>
            <a:pPr lvl="1"/>
            <a:r>
              <a:rPr lang="en-US" dirty="0"/>
              <a:t>Many rumors over time, latest is takeover by Broadcom (Intel Products) and TSMC (Intel Foundry)</a:t>
            </a:r>
          </a:p>
          <a:p>
            <a:pPr lvl="1"/>
            <a:r>
              <a:rPr lang="en-US" dirty="0"/>
              <a:t>Intel 18A process looks very promising (possibly faster than TSMC’s N2), being tested by Broadcom and Nvidia</a:t>
            </a:r>
          </a:p>
          <a:p>
            <a:r>
              <a:rPr lang="en-US" dirty="0"/>
              <a:t>AMD gaining significant market share</a:t>
            </a:r>
          </a:p>
          <a:p>
            <a:pPr lvl="1"/>
            <a:r>
              <a:rPr lang="en-US" dirty="0"/>
              <a:t>Even making more money than Intel in the data center, as Intel has lower margins</a:t>
            </a:r>
          </a:p>
          <a:p>
            <a:r>
              <a:rPr lang="en-US" dirty="0"/>
              <a:t>Shipments increasing for both</a:t>
            </a:r>
          </a:p>
          <a:p>
            <a:pPr lvl="1"/>
            <a:r>
              <a:rPr lang="en-US" dirty="0"/>
              <a:t>Driven by high demand</a:t>
            </a:r>
          </a:p>
          <a:p>
            <a:pPr lvl="1"/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4957153-1767-89DB-BE72-DE0FCD51C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x86 CPUs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D1287-98F2-FC62-6712-FB5AED77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038DD-0795-9294-7DEA-1A5306B78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32</a:t>
            </a:fld>
            <a:endParaRPr lang="en-GB" dirty="0"/>
          </a:p>
        </p:txBody>
      </p:sp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19C53D51-E606-8516-52D1-6AAE9189C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430" y="672489"/>
            <a:ext cx="4118411" cy="2756511"/>
          </a:xfrm>
          <a:prstGeom prst="rect">
            <a:avLst/>
          </a:prstGeom>
        </p:spPr>
      </p:pic>
      <p:pic>
        <p:nvPicPr>
          <p:cNvPr id="11" name="Picture 10" descr="A graph of a graph showing different types of data&#10;&#10;AI-generated content may be incorrect.">
            <a:hlinkClick r:id="rId4"/>
            <a:extLst>
              <a:ext uri="{FF2B5EF4-FFF2-40B4-BE49-F238E27FC236}">
                <a16:creationId xmlns:a16="http://schemas.microsoft.com/office/drawing/2014/main" id="{A4D43A7D-1A8A-0C96-370F-6BA37324EB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430" y="3743624"/>
            <a:ext cx="4190424" cy="242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4400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25D4C2-E81E-F406-3D01-1DFAEF850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075938" cy="460851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Arm entered the server market in 2018 and sells CPU designs</a:t>
            </a:r>
          </a:p>
          <a:p>
            <a:pPr lvl="1"/>
            <a:r>
              <a:rPr lang="en-US" dirty="0"/>
              <a:t>Neoverse N1 in 2019: </a:t>
            </a:r>
            <a:r>
              <a:rPr lang="en-US" dirty="0">
                <a:solidFill>
                  <a:srgbClr val="FF0000"/>
                </a:solidFill>
              </a:rPr>
              <a:t>Ampere </a:t>
            </a:r>
            <a:r>
              <a:rPr lang="en-US" dirty="0" err="1">
                <a:solidFill>
                  <a:srgbClr val="FF0000"/>
                </a:solidFill>
              </a:rPr>
              <a:t>Altra</a:t>
            </a:r>
            <a:r>
              <a:rPr lang="en-US" dirty="0">
                <a:solidFill>
                  <a:srgbClr val="FF0000"/>
                </a:solidFill>
              </a:rPr>
              <a:t> (80 cores)</a:t>
            </a:r>
            <a:r>
              <a:rPr lang="en-US" dirty="0"/>
              <a:t>, AWS Graviton2</a:t>
            </a:r>
            <a:endParaRPr lang="en-GB" dirty="0"/>
          </a:p>
          <a:p>
            <a:pPr lvl="1"/>
            <a:r>
              <a:rPr lang="en-US" dirty="0"/>
              <a:t>Neoverse N2 in 2020: Microsoft Azure Cobalt</a:t>
            </a:r>
          </a:p>
          <a:p>
            <a:pPr lvl="1"/>
            <a:r>
              <a:rPr lang="en-US" dirty="0"/>
              <a:t>Neoverse V1 in 2020: AWS Graviton3</a:t>
            </a:r>
          </a:p>
          <a:p>
            <a:pPr lvl="1"/>
            <a:r>
              <a:rPr lang="en-US" dirty="0"/>
              <a:t>Neoverse V2 in 2022: AWS Graviton4, </a:t>
            </a:r>
            <a:r>
              <a:rPr lang="en-US" dirty="0">
                <a:solidFill>
                  <a:schemeClr val="accent3"/>
                </a:solidFill>
              </a:rPr>
              <a:t>Nvidia Grace</a:t>
            </a:r>
            <a:r>
              <a:rPr lang="en-US" dirty="0"/>
              <a:t>, Google Axion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AmpereOne</a:t>
            </a:r>
            <a:r>
              <a:rPr lang="en-US" dirty="0">
                <a:solidFill>
                  <a:srgbClr val="FF0000"/>
                </a:solidFill>
              </a:rPr>
              <a:t> in 2024: up to 192 cores (custom design)</a:t>
            </a:r>
          </a:p>
          <a:p>
            <a:r>
              <a:rPr lang="en-US" dirty="0">
                <a:solidFill>
                  <a:schemeClr val="tx2"/>
                </a:solidFill>
              </a:rPr>
              <a:t>Nvidia main competitor with the Grace CPU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Combined with the Hopper GPU or two CPUs in a “superchip” (144c)</a:t>
            </a:r>
          </a:p>
          <a:p>
            <a:r>
              <a:rPr lang="en-US" dirty="0">
                <a:solidFill>
                  <a:schemeClr val="tx2"/>
                </a:solidFill>
              </a:rPr>
              <a:t>Ampere CPUs already deployed at a few WLCG sites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Notably Glasgow, published several efficiency measurements and comparisons with x86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Clearly better power efficiency!</a:t>
            </a:r>
          </a:p>
          <a:p>
            <a:r>
              <a:rPr lang="en-US" dirty="0">
                <a:solidFill>
                  <a:schemeClr val="tx2"/>
                </a:solidFill>
              </a:rPr>
              <a:t>Not quite yet a valid alternative for WLCG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Not all experiment workloads are validated on Arm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Ampere is a very small company, Grace is very expensive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Arm bought by Softbank, future uncertain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Both Intel and AMD are pushing strongly on power efficiency</a:t>
            </a:r>
          </a:p>
          <a:p>
            <a:r>
              <a:rPr lang="en-US" dirty="0">
                <a:solidFill>
                  <a:schemeClr val="tx2"/>
                </a:solidFill>
              </a:rPr>
              <a:t>And RISC-V??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Not yet a viable platform for WLCG, but it is ramping up fast!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C3E545-FF62-DC72-8D37-44E776D98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Arm?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8B1B2A-01F4-7B57-9C8B-56FEA578E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354" y="1051601"/>
            <a:ext cx="4841980" cy="475479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72D8AA-E24C-454D-B39C-A0CE4AF6E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CA33D2-4BED-26D9-5EA8-A5126E4B2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1533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D15C55-C03F-A367-1280-F8AEADD38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Incredibly rapid growth…</a:t>
            </a:r>
          </a:p>
          <a:p>
            <a:pPr lvl="1"/>
            <a:r>
              <a:rPr lang="en-US" dirty="0"/>
              <a:t>ChatGPT got 1M users in 5 days and 100M users in 2 months</a:t>
            </a:r>
          </a:p>
          <a:p>
            <a:pPr lvl="1"/>
            <a:r>
              <a:rPr lang="en-US" dirty="0"/>
              <a:t>Promises huge efficiency gains for organizations</a:t>
            </a:r>
          </a:p>
          <a:p>
            <a:pPr lvl="1"/>
            <a:r>
              <a:rPr lang="en-US" dirty="0"/>
              <a:t>Last not least, fear of missing out (FOMO)</a:t>
            </a:r>
          </a:p>
          <a:p>
            <a:pPr lvl="1"/>
            <a:r>
              <a:rPr lang="en-US" dirty="0"/>
              <a:t>Price and availability of GPUs constantly under pressure</a:t>
            </a:r>
          </a:p>
          <a:p>
            <a:r>
              <a:rPr lang="en-US" dirty="0"/>
              <a:t>… but concerns about a “bubble”</a:t>
            </a:r>
          </a:p>
          <a:p>
            <a:pPr lvl="1"/>
            <a:r>
              <a:rPr lang="en-US" dirty="0"/>
              <a:t>Huge investments but little profit in return, so fa</a:t>
            </a:r>
            <a:r>
              <a:rPr lang="en-GB" dirty="0"/>
              <a:t>r (e.g. OpenAI’s value is $300 billion, never made a profit)</a:t>
            </a:r>
          </a:p>
          <a:p>
            <a:pPr lvl="1"/>
            <a:r>
              <a:rPr lang="en-GB" dirty="0"/>
              <a:t>Some observers thinks that AI spending is reaching a peak now</a:t>
            </a:r>
          </a:p>
          <a:p>
            <a:pPr lvl="1"/>
            <a:r>
              <a:rPr lang="en-GB" dirty="0"/>
              <a:t>Very high levels of hype may create inflated expectations</a:t>
            </a:r>
          </a:p>
          <a:p>
            <a:pPr lvl="1"/>
            <a:r>
              <a:rPr lang="en-GB" dirty="0"/>
              <a:t>Doubts about the scalability of LLMs</a:t>
            </a:r>
          </a:p>
          <a:p>
            <a:pPr lvl="1"/>
            <a:r>
              <a:rPr lang="en-GB" dirty="0"/>
              <a:t>Market volatility (e.g. the DeepSeek launch cost 1 trillion dollars)</a:t>
            </a:r>
          </a:p>
          <a:p>
            <a:pPr lvl="1"/>
            <a:r>
              <a:rPr lang="en-GB" dirty="0"/>
              <a:t>Increasingly serious infrastructure, supply chain and sustainability issues</a:t>
            </a:r>
          </a:p>
          <a:p>
            <a:r>
              <a:rPr lang="en-GB" dirty="0"/>
              <a:t>For sure, AI is not going anywhere</a:t>
            </a:r>
          </a:p>
          <a:p>
            <a:pPr lvl="1"/>
            <a:r>
              <a:rPr lang="en-GB" dirty="0"/>
              <a:t>Maybe not a market collapse, but a readjustment is likely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167B0D-57D4-5A92-4ACA-386F0A5D0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 market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13755-4F49-22A4-2C16-439776DDA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HEPiX Spring 2025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247C9-26C7-4BAF-D607-7DCDF577D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044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FDDE25-8315-DDD5-723D-ED71908CD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46102" cy="4608512"/>
          </a:xfrm>
        </p:spPr>
        <p:txBody>
          <a:bodyPr>
            <a:normAutofit/>
          </a:bodyPr>
          <a:lstStyle/>
          <a:p>
            <a:r>
              <a:rPr lang="en-US" dirty="0"/>
              <a:t>High core counts make single socket servers a increasingly interesting option</a:t>
            </a:r>
          </a:p>
          <a:p>
            <a:pPr lvl="1"/>
            <a:r>
              <a:rPr lang="en-US" dirty="0"/>
              <a:t>Simpler, cheaper, use less power</a:t>
            </a:r>
          </a:p>
          <a:p>
            <a:r>
              <a:rPr lang="en-US" dirty="0"/>
              <a:t>Liquid cooling destined to become mainstream</a:t>
            </a:r>
          </a:p>
          <a:p>
            <a:pPr lvl="1"/>
            <a:r>
              <a:rPr lang="en-GB" dirty="0"/>
              <a:t>Liquid cooling needed from 30 kW per rack</a:t>
            </a:r>
            <a:endParaRPr lang="en-US" dirty="0"/>
          </a:p>
          <a:p>
            <a:pPr lvl="1"/>
            <a:r>
              <a:rPr lang="en-US" dirty="0"/>
              <a:t>With next-gen 500+ W CPUs, 1U systems will become rare and 2U or bigger will become the standard</a:t>
            </a:r>
          </a:p>
          <a:p>
            <a:pPr lvl="1"/>
            <a:r>
              <a:rPr lang="en-US" dirty="0"/>
              <a:t>No standard yet for liquid cooling</a:t>
            </a:r>
          </a:p>
          <a:p>
            <a:pPr lvl="1"/>
            <a:r>
              <a:rPr lang="en-US" dirty="0"/>
              <a:t>See Eric’s talk for more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A061B67-5D52-E375-ECA6-792517F8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Trends in server design</a:t>
            </a:r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93922324-E8F9-D515-B7DE-59DCC2A48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1743" y="386193"/>
            <a:ext cx="3846772" cy="2865090"/>
          </a:xfrm>
          <a:prstGeom prst="rect">
            <a:avLst/>
          </a:prstGeom>
        </p:spPr>
      </p:pic>
      <p:pic>
        <p:nvPicPr>
          <p:cNvPr id="7" name="Picture 6" descr="A graph with different colored rectangles&#10;&#10;Description automatically generated">
            <a:extLst>
              <a:ext uri="{FF2B5EF4-FFF2-40B4-BE49-F238E27FC236}">
                <a16:creationId xmlns:a16="http://schemas.microsoft.com/office/drawing/2014/main" id="{3AD3FF94-BF36-2C58-CE6A-AD824490D5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383" y="3792129"/>
            <a:ext cx="4308132" cy="22534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2E7BEF-2613-2A0A-6EBA-CEE2F5FB3403}"/>
              </a:ext>
            </a:extLst>
          </p:cNvPr>
          <p:cNvSpPr txBox="1"/>
          <p:nvPr/>
        </p:nvSpPr>
        <p:spPr>
          <a:xfrm>
            <a:off x="9279082" y="3357970"/>
            <a:ext cx="9565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2"/>
              </a:rPr>
              <a:t>Source: Vertiv</a:t>
            </a:r>
            <a:endParaRPr lang="en-GB" sz="1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34D4E3-1A62-C08D-6D77-345101038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463A31-0B72-C486-2B25-F3F31FF69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09567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F97318-E296-75B9-B6D6-6A4045BFA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270893" cy="4608512"/>
          </a:xfrm>
        </p:spPr>
        <p:txBody>
          <a:bodyPr/>
          <a:lstStyle/>
          <a:p>
            <a:r>
              <a:rPr lang="en-US" dirty="0"/>
              <a:t>Data centers are proliferating due to the AI boom</a:t>
            </a:r>
          </a:p>
          <a:p>
            <a:pPr lvl="1"/>
            <a:r>
              <a:rPr lang="en-US" dirty="0"/>
              <a:t>AI models increase by 1000x every three years</a:t>
            </a:r>
          </a:p>
          <a:p>
            <a:pPr lvl="1"/>
            <a:r>
              <a:rPr lang="en-US" dirty="0"/>
              <a:t>A single GPU uses ~4 MWh per year, Nvidia sold ~4 million in 2023! And soon there will be 2 kW GPUs…</a:t>
            </a:r>
          </a:p>
          <a:p>
            <a:pPr lvl="1"/>
            <a:r>
              <a:rPr lang="en-US" dirty="0"/>
              <a:t>Power constraints are a strong incentive to energy efficiency</a:t>
            </a:r>
          </a:p>
          <a:p>
            <a:pPr lvl="1"/>
            <a:r>
              <a:rPr lang="en-US" dirty="0"/>
              <a:t>Data centers used ~2% of global electricity in 2022, estimated twice as much in 2026</a:t>
            </a:r>
          </a:p>
          <a:p>
            <a:r>
              <a:rPr lang="en-US" dirty="0"/>
              <a:t>The global IT market is increasingly focusing on sustainability</a:t>
            </a:r>
          </a:p>
          <a:p>
            <a:pPr lvl="1"/>
            <a:r>
              <a:rPr lang="en-US" dirty="0"/>
              <a:t>This is becoming a hot topic also in our community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5DDC39-1CC7-99E0-A149-2E489B4B4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consumption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1CD200-F1E0-9A6E-6B47-D636B58C6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54" y="4122593"/>
            <a:ext cx="3874944" cy="207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9B15FDF-D933-0C8D-9AAE-801D803B3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54" y="1592263"/>
            <a:ext cx="4123400" cy="199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4B7D02-406B-4ECD-8B2B-51566EFD87CB}"/>
              </a:ext>
            </a:extLst>
          </p:cNvPr>
          <p:cNvSpPr txBox="1"/>
          <p:nvPr/>
        </p:nvSpPr>
        <p:spPr>
          <a:xfrm>
            <a:off x="9322823" y="3761455"/>
            <a:ext cx="169873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Source: </a:t>
            </a:r>
            <a:r>
              <a:rPr lang="en-US" sz="1200" dirty="0">
                <a:hlinkClick r:id="rId4"/>
              </a:rPr>
              <a:t>IEA Report 2024</a:t>
            </a:r>
            <a:endParaRPr lang="en-US" sz="12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D6EBD8-8E5C-AE0F-1CBD-54EC75531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84D11-2D61-62F9-11B7-11B5AE218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8271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E7280E-DB3F-8345-3E37-4C6654931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740179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HEPiX Techwatch working group</a:t>
            </a:r>
          </a:p>
          <a:p>
            <a:pPr lvl="1"/>
            <a:r>
              <a:rPr lang="en-US" dirty="0"/>
              <a:t>Bi-annual reports at workshops to share knowledge about technology choices and practical experience</a:t>
            </a:r>
          </a:p>
          <a:p>
            <a:pPr lvl="1"/>
            <a:r>
              <a:rPr lang="en-GB" dirty="0"/>
              <a:t>Participants choose the areas closest to their interests and experience</a:t>
            </a:r>
          </a:p>
          <a:p>
            <a:pPr lvl="1"/>
            <a:r>
              <a:rPr lang="en-GB" dirty="0"/>
              <a:t>Delivers reports at other events (WLCG workshops, conferences, etc.)</a:t>
            </a:r>
          </a:p>
          <a:p>
            <a:pPr lvl="1"/>
            <a:r>
              <a:rPr lang="en-GB" dirty="0"/>
              <a:t>WLCG relies on us for technology tracking</a:t>
            </a:r>
          </a:p>
          <a:p>
            <a:r>
              <a:rPr lang="en-GB" dirty="0"/>
              <a:t>Several participants from many sites</a:t>
            </a:r>
          </a:p>
          <a:p>
            <a:pPr lvl="1"/>
            <a:r>
              <a:rPr lang="en-GB" dirty="0"/>
              <a:t>Very few do something though </a:t>
            </a:r>
            <a:r>
              <a:rPr lang="en-GB" dirty="0">
                <a:sym typeface="Wingdings" panose="05000000000000000000" pitchFamily="2" charset="2"/>
              </a:rPr>
              <a:t></a:t>
            </a:r>
            <a:endParaRPr lang="en-GB" dirty="0"/>
          </a:p>
          <a:p>
            <a:pPr lvl="1"/>
            <a:r>
              <a:rPr lang="en-GB" dirty="0"/>
              <a:t>1-2 meetings per month, low attendance</a:t>
            </a:r>
          </a:p>
          <a:p>
            <a:r>
              <a:rPr lang="en-GB" dirty="0"/>
              <a:t>Involvement in other technology tracking activities</a:t>
            </a:r>
          </a:p>
          <a:p>
            <a:pPr lvl="1"/>
            <a:r>
              <a:rPr lang="en-GB" dirty="0"/>
              <a:t>Some of us do this for their institutes</a:t>
            </a:r>
          </a:p>
          <a:p>
            <a:pPr lvl="1"/>
            <a:r>
              <a:rPr lang="en-GB" dirty="0"/>
              <a:t>Frequent contacts with vendors, but covered by NDA</a:t>
            </a:r>
          </a:p>
          <a:p>
            <a:pPr lvl="2"/>
            <a:r>
              <a:rPr lang="en-GB" dirty="0"/>
              <a:t>Still, useful to get a better feeling of where industry is going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172932-D2D2-9B69-0201-BB380F64D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Technology tracking in HEPiX</a:t>
            </a:r>
            <a:endParaRPr lang="en-GB" dirty="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B3516738-BB35-1F8C-4CA0-BC5C1A052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321" y="1254840"/>
            <a:ext cx="1125710" cy="1125710"/>
          </a:xfrm>
          <a:prstGeom prst="rect">
            <a:avLst/>
          </a:prstGeom>
        </p:spPr>
      </p:pic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EAEC1AA-4A86-5348-C894-D3DC354CA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553" y="1309011"/>
            <a:ext cx="1721487" cy="968337"/>
          </a:xfrm>
          <a:prstGeom prst="rect">
            <a:avLst/>
          </a:prstGeom>
        </p:spPr>
      </p:pic>
      <p:pic>
        <p:nvPicPr>
          <p:cNvPr id="10" name="Picture 9" descr="A green and black logo&#10;&#10;Description automatically generated">
            <a:extLst>
              <a:ext uri="{FF2B5EF4-FFF2-40B4-BE49-F238E27FC236}">
                <a16:creationId xmlns:a16="http://schemas.microsoft.com/office/drawing/2014/main" id="{E2416C4A-2853-0787-58C2-E5B48EFCE2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487" y="2477548"/>
            <a:ext cx="1867378" cy="1052253"/>
          </a:xfrm>
          <a:prstGeom prst="rect">
            <a:avLst/>
          </a:prstGeom>
        </p:spPr>
      </p:pic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4AD223A-BE69-F2EB-CEBA-D61E8DA1F7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456" y="4457903"/>
            <a:ext cx="1801090" cy="1080654"/>
          </a:xfrm>
          <a:prstGeom prst="rect">
            <a:avLst/>
          </a:prstGeom>
        </p:spPr>
      </p:pic>
      <p:pic>
        <p:nvPicPr>
          <p:cNvPr id="14" name="Picture 13" descr="A black background with a black square&#10;&#10;Description automatically generated">
            <a:extLst>
              <a:ext uri="{FF2B5EF4-FFF2-40B4-BE49-F238E27FC236}">
                <a16:creationId xmlns:a16="http://schemas.microsoft.com/office/drawing/2014/main" id="{632C8431-1437-D4AF-435E-868C4473FD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622" y="3626799"/>
            <a:ext cx="1540758" cy="86667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C1C3CBB8-9565-8D43-2553-D7392245EC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53380" y="2556488"/>
            <a:ext cx="1503404" cy="79602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1E455EE7-1218-9F44-3501-18DD5882A8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82819" y="5691485"/>
            <a:ext cx="2300727" cy="316350"/>
          </a:xfrm>
          <a:prstGeom prst="rect">
            <a:avLst/>
          </a:prstGeom>
        </p:spPr>
      </p:pic>
      <p:pic>
        <p:nvPicPr>
          <p:cNvPr id="22" name="Picture 21" descr="A logo with a green point in the middle&#10;&#10;Description automatically generated">
            <a:extLst>
              <a:ext uri="{FF2B5EF4-FFF2-40B4-BE49-F238E27FC236}">
                <a16:creationId xmlns:a16="http://schemas.microsoft.com/office/drawing/2014/main" id="{8895DD5F-50B3-8815-3B0D-640A81AE26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127" y="3772389"/>
            <a:ext cx="1436913" cy="808264"/>
          </a:xfrm>
          <a:prstGeom prst="rect">
            <a:avLst/>
          </a:prstGeom>
        </p:spPr>
      </p:pic>
      <p:pic>
        <p:nvPicPr>
          <p:cNvPr id="24" name="Picture 23" descr="A green and blue logo&#10;&#10;Description automatically generated">
            <a:extLst>
              <a:ext uri="{FF2B5EF4-FFF2-40B4-BE49-F238E27FC236}">
                <a16:creationId xmlns:a16="http://schemas.microsoft.com/office/drawing/2014/main" id="{C223D822-1F7A-221C-8C86-F72E429A7E8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865" y="4457903"/>
            <a:ext cx="1734310" cy="951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482068-2813-F883-80EC-FC584317AC3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380" y="5502484"/>
            <a:ext cx="2067388" cy="80985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32CBD9-C7E3-930E-D474-CDE2899A1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C634314D-9859-561A-D6BD-67F578FFA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847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242E6F-6299-280F-6A80-E2E297E4E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2"/>
            <a:ext cx="5688011" cy="4530241"/>
          </a:xfrm>
        </p:spPr>
        <p:txBody>
          <a:bodyPr>
            <a:normAutofit/>
          </a:bodyPr>
          <a:lstStyle/>
          <a:p>
            <a:r>
              <a:rPr lang="en-US" dirty="0"/>
              <a:t>New HL-LHC schedule, Run 4 to start in 2030</a:t>
            </a:r>
          </a:p>
          <a:p>
            <a:pPr lvl="1"/>
            <a:r>
              <a:rPr lang="en-US" dirty="0"/>
              <a:t>More time to profit from long term price reductions!</a:t>
            </a:r>
          </a:p>
          <a:p>
            <a:r>
              <a:rPr lang="en-US" dirty="0"/>
              <a:t>Workshop on sustainability last December</a:t>
            </a:r>
          </a:p>
          <a:p>
            <a:pPr lvl="1"/>
            <a:r>
              <a:rPr lang="en-US" dirty="0"/>
              <a:t>Identified actions, progress will be tracked</a:t>
            </a:r>
          </a:p>
          <a:p>
            <a:pPr lvl="1"/>
            <a:r>
              <a:rPr lang="en-US" dirty="0"/>
              <a:t>Several ideas to optimize power consumption in the data center</a:t>
            </a:r>
          </a:p>
          <a:p>
            <a:r>
              <a:rPr lang="en-US" dirty="0"/>
              <a:t>Planning a workshop on GPUs for HEP this December</a:t>
            </a:r>
          </a:p>
          <a:p>
            <a:pPr lvl="1"/>
            <a:r>
              <a:rPr lang="en-US" dirty="0"/>
              <a:t>Benchmarking and Techwatch WGs might be involved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818034-8BFA-C79A-8C5A-ADA97E7CF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 from WLCG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7FD01-09BC-2E00-EBA0-19850EF8B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D91DB-523C-0946-3E28-4CCB4FDF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147180-A50C-E58D-2DE1-DC165FF8FB14}"/>
              </a:ext>
            </a:extLst>
          </p:cNvPr>
          <p:cNvSpPr txBox="1"/>
          <p:nvPr/>
        </p:nvSpPr>
        <p:spPr>
          <a:xfrm>
            <a:off x="8947355" y="4875303"/>
            <a:ext cx="100668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hlinkClick r:id="rId2"/>
              </a:rPr>
              <a:t>Source: CERN</a:t>
            </a:r>
            <a:endParaRPr lang="en-150" sz="1200" dirty="0"/>
          </a:p>
        </p:txBody>
      </p:sp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90C02821-322F-68EA-F5CF-BD241A736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942" y="2109785"/>
            <a:ext cx="5632926" cy="240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69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E1DAB1-3105-F1A6-D9F1-75C3B6C4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248232" cy="4327274"/>
          </a:xfrm>
        </p:spPr>
        <p:txBody>
          <a:bodyPr/>
          <a:lstStyle/>
          <a:p>
            <a:r>
              <a:rPr lang="en-US" dirty="0"/>
              <a:t>CPU price decrease rate relatively stable over time</a:t>
            </a:r>
          </a:p>
          <a:p>
            <a:r>
              <a:rPr lang="en-US" dirty="0"/>
              <a:t>AMD becoming again competitive gave a boost</a:t>
            </a:r>
          </a:p>
          <a:p>
            <a:r>
              <a:rPr lang="en-US" dirty="0"/>
              <a:t>Stagnant recently</a:t>
            </a:r>
          </a:p>
          <a:p>
            <a:r>
              <a:rPr lang="en-US" dirty="0"/>
              <a:t>Questions:</a:t>
            </a:r>
          </a:p>
          <a:p>
            <a:pPr lvl="1"/>
            <a:r>
              <a:rPr lang="en-US" dirty="0"/>
              <a:t>Is Intel going to be competitive again?</a:t>
            </a:r>
          </a:p>
          <a:p>
            <a:pPr lvl="1"/>
            <a:r>
              <a:rPr lang="en-US" dirty="0"/>
              <a:t>When (if) will Arm start having an impact? Or RISC-V?</a:t>
            </a:r>
          </a:p>
          <a:p>
            <a:pPr lvl="1"/>
            <a:r>
              <a:rPr lang="en-US" dirty="0"/>
              <a:t>When (if) will GPUs will make CPUs less relevant?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96F85D-EFA2-AB4D-A80E-EA451E4F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 cost extrapolation at CERN</a:t>
            </a:r>
            <a:endParaRPr lang="en-GB" dirty="0"/>
          </a:p>
        </p:txBody>
      </p:sp>
      <p:pic>
        <p:nvPicPr>
          <p:cNvPr id="6" name="Picture 5" descr="A graph showing the performance of a computer hardware system&#10;&#10;Description automatically generated">
            <a:extLst>
              <a:ext uri="{FF2B5EF4-FFF2-40B4-BE49-F238E27FC236}">
                <a16:creationId xmlns:a16="http://schemas.microsoft.com/office/drawing/2014/main" id="{88DAA777-DD6B-C06F-7032-2CD356BBB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915" y="1592263"/>
            <a:ext cx="6664187" cy="406655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1A406-AFC5-C683-1B56-38542BB4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09A1A-D410-2649-45CC-A44D3B05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36D0EB-1A73-EEAA-3748-52B348138F8F}"/>
              </a:ext>
            </a:extLst>
          </p:cNvPr>
          <p:cNvSpPr txBox="1"/>
          <p:nvPr/>
        </p:nvSpPr>
        <p:spPr>
          <a:xfrm>
            <a:off x="7535781" y="5734871"/>
            <a:ext cx="229393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Source: B. Panzer-</a:t>
            </a:r>
            <a:r>
              <a:rPr lang="en-US" sz="1200" dirty="0" err="1"/>
              <a:t>Steindel</a:t>
            </a:r>
            <a:endParaRPr lang="en-150" sz="1200" dirty="0"/>
          </a:p>
        </p:txBody>
      </p:sp>
    </p:spTree>
    <p:extLst>
      <p:ext uri="{BB962C8B-B14F-4D97-AF65-F5344CB8AC3E}">
        <p14:creationId xmlns:p14="http://schemas.microsoft.com/office/powerpoint/2010/main" val="1007106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7070DD-94C5-D414-2392-A94A0B29A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801685" cy="4608512"/>
          </a:xfrm>
        </p:spPr>
        <p:txBody>
          <a:bodyPr/>
          <a:lstStyle/>
          <a:p>
            <a:r>
              <a:rPr lang="en-US" dirty="0"/>
              <a:t>Stable price decrease but also flattening out recently</a:t>
            </a:r>
          </a:p>
          <a:p>
            <a:r>
              <a:rPr lang="en-US" dirty="0"/>
              <a:t>Questions:</a:t>
            </a:r>
          </a:p>
          <a:p>
            <a:pPr lvl="1"/>
            <a:r>
              <a:rPr lang="en-US" dirty="0"/>
              <a:t>When will energy-assisted magnetic recording HDDs will become commonplace?</a:t>
            </a:r>
          </a:p>
          <a:p>
            <a:pPr lvl="1"/>
            <a:r>
              <a:rPr lang="en-US" dirty="0"/>
              <a:t>AI demand driving up demand for all storage. Any hope to get better prices in the next 2-3 years?</a:t>
            </a:r>
            <a:endParaRPr lang="en-GB" dirty="0"/>
          </a:p>
          <a:p>
            <a:r>
              <a:rPr lang="en-GB" dirty="0"/>
              <a:t>What about SSDs?</a:t>
            </a:r>
          </a:p>
          <a:p>
            <a:pPr lvl="1"/>
            <a:r>
              <a:rPr lang="en-GB" dirty="0"/>
              <a:t>Won’t completely replace HDDs, but usage will increase and negatively impact the overall cost of storage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A03724-C094-6497-80DC-06A346A5E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cost extrapolation at CERN</a:t>
            </a:r>
            <a:endParaRPr lang="en-GB" dirty="0"/>
          </a:p>
        </p:txBody>
      </p:sp>
      <p:pic>
        <p:nvPicPr>
          <p:cNvPr id="6" name="Picture 5" descr="A diagram of a data storage&#10;&#10;Description automatically generated">
            <a:extLst>
              <a:ext uri="{FF2B5EF4-FFF2-40B4-BE49-F238E27FC236}">
                <a16:creationId xmlns:a16="http://schemas.microsoft.com/office/drawing/2014/main" id="{B8EF4AAF-4091-68DF-600C-425DFEBD3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215" y="1592263"/>
            <a:ext cx="6459796" cy="394226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4BC-D116-A0BC-C8CC-29B42E980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190441-FCC6-36E7-08DB-8C5CC1CAB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25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64206C-7C0B-60B9-B2E7-27DECAE23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ATLAS and CMS resource needs up to HL-LHC</a:t>
            </a:r>
            <a:endParaRPr lang="en-GB" sz="2800" dirty="0"/>
          </a:p>
        </p:txBody>
      </p:sp>
      <p:pic>
        <p:nvPicPr>
          <p:cNvPr id="6" name="Picture 5" descr="A graph with a line and a red dot&#10;&#10;Description automatically generated with medium confidence">
            <a:extLst>
              <a:ext uri="{FF2B5EF4-FFF2-40B4-BE49-F238E27FC236}">
                <a16:creationId xmlns:a16="http://schemas.microsoft.com/office/drawing/2014/main" id="{E9FFD600-E3FB-897A-8F1B-0AA395249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643" y="1148028"/>
            <a:ext cx="3134197" cy="2254089"/>
          </a:xfrm>
          <a:prstGeom prst="rect">
            <a:avLst/>
          </a:prstGeom>
        </p:spPr>
      </p:pic>
      <p:pic>
        <p:nvPicPr>
          <p:cNvPr id="10" name="Picture 9" descr="A graph with a line graph&#10;&#10;Description automatically generated with medium confidence">
            <a:extLst>
              <a:ext uri="{FF2B5EF4-FFF2-40B4-BE49-F238E27FC236}">
                <a16:creationId xmlns:a16="http://schemas.microsoft.com/office/drawing/2014/main" id="{A2146B0B-780A-3FE0-CE71-0CBEC45805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468" y="1148028"/>
            <a:ext cx="3134197" cy="2254089"/>
          </a:xfrm>
          <a:prstGeom prst="rect">
            <a:avLst/>
          </a:prstGeom>
        </p:spPr>
      </p:pic>
      <p:pic>
        <p:nvPicPr>
          <p:cNvPr id="12" name="Picture 1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EFF95C97-B8BB-3FEC-8DC7-55153843B7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545" y="1148028"/>
            <a:ext cx="3134197" cy="2254089"/>
          </a:xfrm>
          <a:prstGeom prst="rect">
            <a:avLst/>
          </a:prstGeom>
        </p:spPr>
      </p:pic>
      <p:pic>
        <p:nvPicPr>
          <p:cNvPr id="14" name="Picture 13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C3AFD227-4000-F0D8-365C-6DF0D7C592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16" y="3368246"/>
            <a:ext cx="3134197" cy="1880518"/>
          </a:xfrm>
          <a:prstGeom prst="rect">
            <a:avLst/>
          </a:prstGeom>
        </p:spPr>
      </p:pic>
      <p:pic>
        <p:nvPicPr>
          <p:cNvPr id="16" name="Picture 15" descr="A graph of a number of years&#10;&#10;Description automatically generated with medium confidence">
            <a:extLst>
              <a:ext uri="{FF2B5EF4-FFF2-40B4-BE49-F238E27FC236}">
                <a16:creationId xmlns:a16="http://schemas.microsoft.com/office/drawing/2014/main" id="{D0FFB064-83FD-AD11-DF0E-3200339F8A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618" y="3359549"/>
            <a:ext cx="3134197" cy="1880518"/>
          </a:xfrm>
          <a:prstGeom prst="rect">
            <a:avLst/>
          </a:prstGeom>
        </p:spPr>
      </p:pic>
      <p:pic>
        <p:nvPicPr>
          <p:cNvPr id="18" name="Picture 17" descr="A graph showing the growth of a company&#10;&#10;Description automatically generated">
            <a:extLst>
              <a:ext uri="{FF2B5EF4-FFF2-40B4-BE49-F238E27FC236}">
                <a16:creationId xmlns:a16="http://schemas.microsoft.com/office/drawing/2014/main" id="{7D6399B5-7A23-A1FA-62B4-8667F73575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960" y="3396875"/>
            <a:ext cx="3134197" cy="188051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D344D5-49FE-1185-FA80-EA207393C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C5954E-2B25-260B-4B62-0CAA429F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67B3F4-3422-F187-A315-C15DDC7EA67F}"/>
              </a:ext>
            </a:extLst>
          </p:cNvPr>
          <p:cNvSpPr txBox="1"/>
          <p:nvPr/>
        </p:nvSpPr>
        <p:spPr>
          <a:xfrm>
            <a:off x="9753599" y="797177"/>
            <a:ext cx="22812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Sources: </a:t>
            </a:r>
            <a:r>
              <a:rPr lang="en-US" sz="1200" dirty="0">
                <a:hlinkClick r:id="rId8"/>
              </a:rPr>
              <a:t>ATLAS</a:t>
            </a:r>
            <a:r>
              <a:rPr lang="en-US" sz="1200" dirty="0"/>
              <a:t> and </a:t>
            </a:r>
            <a:r>
              <a:rPr lang="en-US" sz="1200" dirty="0">
                <a:hlinkClick r:id="rId9"/>
              </a:rPr>
              <a:t>CMS</a:t>
            </a:r>
            <a:endParaRPr lang="en-150" sz="1200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734EF2B-CA30-CF7F-04F4-E41A791B4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657" y="5238214"/>
            <a:ext cx="11376024" cy="943516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From the experiment plots, with a flat budget, a 15%/year price reduction is required even in the most optimistic case (for CPU and disk)</a:t>
            </a:r>
          </a:p>
          <a:p>
            <a:r>
              <a:rPr lang="en-US" sz="1400" dirty="0"/>
              <a:t>Situation much better than in the past, but still at the limit</a:t>
            </a:r>
          </a:p>
          <a:p>
            <a:r>
              <a:rPr lang="en-US" sz="1400" dirty="0"/>
              <a:t>Stressing the importance of technology awareness</a:t>
            </a:r>
          </a:p>
        </p:txBody>
      </p:sp>
    </p:spTree>
    <p:extLst>
      <p:ext uri="{BB962C8B-B14F-4D97-AF65-F5344CB8AC3E}">
        <p14:creationId xmlns:p14="http://schemas.microsoft.com/office/powerpoint/2010/main" val="907710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B7F96-BFDA-3AF3-A919-A8B571053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1000F7-8DBE-B69F-347B-AE366257D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trends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41A37E-FAC6-9220-FAAD-423D43E2D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HEPiX Spring 2025 Workshop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9479F-4A2E-8276-4602-B76912164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669CA-0DBC-46B0-B633-F8EAF4E6E97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0728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_16x9 PPT_v2024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CERN Corporate_16x9 PPT_v2024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13713</TotalTime>
  <Words>3498</Words>
  <Application>Microsoft Office PowerPoint</Application>
  <PresentationFormat>Widescreen</PresentationFormat>
  <Paragraphs>458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Aptos</vt:lpstr>
      <vt:lpstr>Arial</vt:lpstr>
      <vt:lpstr>Wingdings</vt:lpstr>
      <vt:lpstr>CERN Corporate_16x9 PPT_v2024</vt:lpstr>
      <vt:lpstr>CERN Corporate_16x9 PPT_v2024</vt:lpstr>
      <vt:lpstr>Techwatch working group: technology report</vt:lpstr>
      <vt:lpstr>Outline</vt:lpstr>
      <vt:lpstr>Introduction</vt:lpstr>
      <vt:lpstr>Technology tracking in HEPiX</vt:lpstr>
      <vt:lpstr>News from WLCG</vt:lpstr>
      <vt:lpstr>CPU cost extrapolation at CERN</vt:lpstr>
      <vt:lpstr>Disk cost extrapolation at CERN</vt:lpstr>
      <vt:lpstr>ATLAS and CMS resource needs up to HL-LHC</vt:lpstr>
      <vt:lpstr>Market trends</vt:lpstr>
      <vt:lpstr>Foundry revenues</vt:lpstr>
      <vt:lpstr>Server market</vt:lpstr>
      <vt:lpstr>CPU server market</vt:lpstr>
      <vt:lpstr>GPU market</vt:lpstr>
      <vt:lpstr>Memory market</vt:lpstr>
      <vt:lpstr>NAND Flash market</vt:lpstr>
      <vt:lpstr>HDD market</vt:lpstr>
      <vt:lpstr>LAN and interconnect trends</vt:lpstr>
      <vt:lpstr>Highlights from hardware technology</vt:lpstr>
      <vt:lpstr>Roadmap for fabrication processes</vt:lpstr>
      <vt:lpstr>Memory technology</vt:lpstr>
      <vt:lpstr>High bandwidth memory</vt:lpstr>
      <vt:lpstr>Flash storage</vt:lpstr>
      <vt:lpstr>Archive storage</vt:lpstr>
      <vt:lpstr>Storage evolution summary</vt:lpstr>
      <vt:lpstr>Developments in WAN connectivity</vt:lpstr>
      <vt:lpstr>Future Innovations &amp; Strategic Goals</vt:lpstr>
      <vt:lpstr>More on sustainability</vt:lpstr>
      <vt:lpstr>Conclusions</vt:lpstr>
      <vt:lpstr>Acknowledgements</vt:lpstr>
      <vt:lpstr>Questions?</vt:lpstr>
      <vt:lpstr>Backup slides</vt:lpstr>
      <vt:lpstr>x86 CPUs</vt:lpstr>
      <vt:lpstr>What about Arm?</vt:lpstr>
      <vt:lpstr>AI market</vt:lpstr>
      <vt:lpstr>Trends in server design</vt:lpstr>
      <vt:lpstr>Power consumption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Tracking</dc:title>
  <dc:creator>Andrea Sciabà</dc:creator>
  <cp:lastModifiedBy>Andrea Sciaba</cp:lastModifiedBy>
  <cp:revision>6</cp:revision>
  <dcterms:created xsi:type="dcterms:W3CDTF">2024-06-25T09:30:22Z</dcterms:created>
  <dcterms:modified xsi:type="dcterms:W3CDTF">2025-04-01T09:31:25Z</dcterms:modified>
</cp:coreProperties>
</file>