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2" r:id="rId1"/>
  </p:sldMasterIdLst>
  <p:notesMasterIdLst>
    <p:notesMasterId r:id="rId14"/>
  </p:notesMasterIdLst>
  <p:handoutMasterIdLst>
    <p:handoutMasterId r:id="rId15"/>
  </p:handoutMasterIdLst>
  <p:sldIdLst>
    <p:sldId id="293" r:id="rId2"/>
    <p:sldId id="588" r:id="rId3"/>
    <p:sldId id="589" r:id="rId4"/>
    <p:sldId id="590" r:id="rId5"/>
    <p:sldId id="591" r:id="rId6"/>
    <p:sldId id="597" r:id="rId7"/>
    <p:sldId id="592" r:id="rId8"/>
    <p:sldId id="598" r:id="rId9"/>
    <p:sldId id="599" r:id="rId10"/>
    <p:sldId id="593" r:id="rId11"/>
    <p:sldId id="596" r:id="rId12"/>
    <p:sldId id="594" r:id="rId13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5pPr>
    <a:lvl6pPr marL="2286000" algn="l" defTabSz="457200" rtl="0" eaLnBrk="1" latinLnBrk="0" hangingPunct="1"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6pPr>
    <a:lvl7pPr marL="2743200" algn="l" defTabSz="457200" rtl="0" eaLnBrk="1" latinLnBrk="0" hangingPunct="1"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7pPr>
    <a:lvl8pPr marL="3200400" algn="l" defTabSz="457200" rtl="0" eaLnBrk="1" latinLnBrk="0" hangingPunct="1"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8pPr>
    <a:lvl9pPr marL="3657600" algn="l" defTabSz="457200" rtl="0" eaLnBrk="1" latinLnBrk="0" hangingPunct="1">
      <a:defRPr sz="2800" b="1" kern="1200">
        <a:solidFill>
          <a:schemeClr val="accent1"/>
        </a:solidFill>
        <a:latin typeface="Trebuchet MS" charset="0"/>
        <a:ea typeface="Arial" charset="0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444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8FF2"/>
    <a:srgbClr val="008365"/>
    <a:srgbClr val="FF00FF"/>
    <a:srgbClr val="14B688"/>
    <a:srgbClr val="14CF9B"/>
    <a:srgbClr val="82A0FF"/>
    <a:srgbClr val="537DF1"/>
    <a:srgbClr val="304580"/>
    <a:srgbClr val="2B3D70"/>
    <a:srgbClr val="3550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288" autoAdjust="0"/>
    <p:restoredTop sz="96534" autoAdjust="0"/>
  </p:normalViewPr>
  <p:slideViewPr>
    <p:cSldViewPr snapToGrid="0">
      <p:cViewPr>
        <p:scale>
          <a:sx n="140" d="100"/>
          <a:sy n="140" d="100"/>
        </p:scale>
        <p:origin x="152" y="144"/>
      </p:cViewPr>
      <p:guideLst>
        <p:guide orient="horz" pos="3067"/>
        <p:guide pos="444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4752"/>
    </p:cViewPr>
  </p:sorterViewPr>
  <p:notesViewPr>
    <p:cSldViewPr snapToGrid="0">
      <p:cViewPr varScale="1">
        <p:scale>
          <a:sx n="90" d="100"/>
          <a:sy n="90" d="100"/>
        </p:scale>
        <p:origin x="2328" y="21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78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78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478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fld id="{95C8FE92-D6F1-F14A-BEB5-B895D4926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55076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0">
                <a:solidFill>
                  <a:schemeClr val="tx1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</a:lstStyle>
          <a:p>
            <a:pPr>
              <a:defRPr/>
            </a:pPr>
            <a:fld id="{501C4113-2466-DC48-BAFD-35BC4AF1760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1271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8" charset="0"/>
        <a:ea typeface="Arial" pitchFamily="-108" charset="0"/>
        <a:cs typeface="Arial" pitchFamily="-10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8" charset="0"/>
        <a:ea typeface="Arial" pitchFamily="-108" charset="0"/>
        <a:cs typeface="Arial" pitchFamily="-10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8" charset="0"/>
        <a:ea typeface="Arial" pitchFamily="-108" charset="0"/>
        <a:cs typeface="Arial" pitchFamily="-10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8" charset="0"/>
        <a:ea typeface="Arial" pitchFamily="-108" charset="0"/>
        <a:cs typeface="Arial" pitchFamily="-10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108" charset="0"/>
        <a:ea typeface="Arial" pitchFamily="-108" charset="0"/>
        <a:cs typeface="Arial" pitchFamily="-108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4F52C9B-CB35-E842-A61D-4B6E8920D33F}" type="slidenum">
              <a:rPr lang="en-GB">
                <a:latin typeface="Times" charset="0"/>
                <a:ea typeface="Arial" charset="0"/>
                <a:cs typeface="Arial" charset="0"/>
              </a:rPr>
              <a:pPr/>
              <a:t>1</a:t>
            </a:fld>
            <a:endParaRPr lang="en-GB">
              <a:latin typeface="Times" charset="0"/>
              <a:ea typeface="Arial" charset="0"/>
              <a:cs typeface="Arial" charset="0"/>
            </a:endParaRPr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>
              <a:latin typeface="Times" charset="0"/>
              <a:ea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01C4113-2466-DC48-BAFD-35BC4AF17601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359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 userDrawn="1"/>
        </p:nvSpPr>
        <p:spPr bwMode="auto">
          <a:xfrm>
            <a:off x="7761288" y="6616700"/>
            <a:ext cx="1154112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100" b="0">
                <a:solidFill>
                  <a:schemeClr val="accent2"/>
                </a:solidFill>
                <a:latin typeface="Trebuchet MS" pitchFamily="-108" charset="0"/>
                <a:ea typeface="Arial" pitchFamily="-108" charset="0"/>
                <a:cs typeface="Arial" pitchFamily="-108" charset="0"/>
              </a:rPr>
              <a:t>Slide </a:t>
            </a:r>
            <a:endParaRPr lang="en-GB" sz="1200" b="0">
              <a:solidFill>
                <a:schemeClr val="accent2"/>
              </a:solidFill>
              <a:latin typeface="Trebuchet MS" pitchFamily="-108" charset="0"/>
              <a:ea typeface="Arial" pitchFamily="-108" charset="0"/>
              <a:cs typeface="Arial" pitchFamily="-10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Bierstadt Display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43789" y="3858388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1100" b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r>
              <a:rPr lang="en-GB"/>
              <a:t>David Britton, University of Glasgow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100" b="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r>
              <a:rPr lang="en-US" dirty="0"/>
              <a:t>HEPIX Apr 2025</a:t>
            </a: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400">
                <a:latin typeface="Bierstadt Display" panose="020B00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Bierstadt Display" panose="020B0004020202020204" pitchFamily="34" charset="0"/>
              </a:defRPr>
            </a:lvl1pPr>
            <a:lvl2pPr>
              <a:defRPr>
                <a:latin typeface="Bierstadt Display" panose="020B0004020202020204" pitchFamily="34" charset="0"/>
              </a:defRPr>
            </a:lvl2pPr>
            <a:lvl3pPr>
              <a:defRPr sz="1800">
                <a:latin typeface="Bierstadt Display" panose="020B0004020202020204" pitchFamily="34" charset="0"/>
              </a:defRPr>
            </a:lvl3pPr>
            <a:lvl4pPr>
              <a:defRPr sz="1600">
                <a:latin typeface="Bierstadt Display" panose="020B0004020202020204" pitchFamily="34" charset="0"/>
              </a:defRPr>
            </a:lvl4pPr>
            <a:lvl5pPr>
              <a:defRPr sz="1400">
                <a:latin typeface="Bierstadt Display" panose="020B00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1100" b="0">
                <a:solidFill>
                  <a:srgbClr val="00C1C3"/>
                </a:solidFill>
              </a:defRPr>
            </a:lvl1pPr>
          </a:lstStyle>
          <a:p>
            <a:pPr>
              <a:defRPr/>
            </a:pPr>
            <a:r>
              <a:rPr lang="en-GB"/>
              <a:t>David Britton, University of Glasgow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algn="ctr" eaLnBrk="0" hangingPunct="0">
              <a:defRPr sz="1100" b="0" dirty="0" smtClean="0">
                <a:solidFill>
                  <a:srgbClr val="00C1C3"/>
                </a:solidFill>
              </a:defRPr>
            </a:lvl1pPr>
          </a:lstStyle>
          <a:p>
            <a:pPr>
              <a:defRPr/>
            </a:pPr>
            <a:r>
              <a:rPr lang="en-US" dirty="0"/>
              <a:t>HEPIX, Apr 2025</a:t>
            </a:r>
          </a:p>
        </p:txBody>
      </p:sp>
      <p:sp>
        <p:nvSpPr>
          <p:cNvPr id="4" name="Text Box 6"/>
          <p:cNvSpPr txBox="1">
            <a:spLocks noChangeArrowheads="1"/>
          </p:cNvSpPr>
          <p:nvPr userDrawn="1"/>
        </p:nvSpPr>
        <p:spPr bwMode="auto">
          <a:xfrm>
            <a:off x="7897898" y="6593257"/>
            <a:ext cx="78311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GB" sz="1100" b="0" dirty="0">
                <a:solidFill>
                  <a:srgbClr val="00C1C3"/>
                </a:solidFill>
                <a:latin typeface="Bierstadt Display" panose="020B0004020202020204" pitchFamily="34" charset="0"/>
                <a:ea typeface="Arial" pitchFamily="-108" charset="0"/>
                <a:cs typeface="Arial" pitchFamily="-108" charset="0"/>
              </a:rPr>
              <a:t>Slide          </a:t>
            </a:r>
            <a:endParaRPr lang="en-GB" sz="1200" b="0" dirty="0">
              <a:solidFill>
                <a:srgbClr val="00C1C3"/>
              </a:solidFill>
              <a:latin typeface="Bierstadt Display" panose="020B0004020202020204" pitchFamily="34" charset="0"/>
              <a:ea typeface="Arial" pitchFamily="-108" charset="0"/>
              <a:cs typeface="Arial" pitchFamily="-108" charset="0"/>
            </a:endParaRPr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F4203358-E74C-8298-4A90-E82A85326F73}"/>
              </a:ext>
            </a:extLst>
          </p:cNvPr>
          <p:cNvSpPr txBox="1">
            <a:spLocks/>
          </p:cNvSpPr>
          <p:nvPr userDrawn="1"/>
        </p:nvSpPr>
        <p:spPr bwMode="auto">
          <a:xfrm>
            <a:off x="8259580" y="6590323"/>
            <a:ext cx="658714" cy="252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b="0" kern="1200">
                <a:solidFill>
                  <a:srgbClr val="000090"/>
                </a:solidFill>
                <a:latin typeface="Times" pitchFamily="-108" charset="0"/>
                <a:ea typeface="Arial" pitchFamily="-108" charset="0"/>
                <a:cs typeface="Arial" pitchFamily="-108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accent1"/>
                </a:solidFill>
                <a:latin typeface="Trebuchet MS" charset="0"/>
                <a:ea typeface="Arial" charset="0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accent1"/>
                </a:solidFill>
                <a:latin typeface="Trebuchet MS" charset="0"/>
                <a:ea typeface="Arial" charset="0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accent1"/>
                </a:solidFill>
                <a:latin typeface="Trebuchet MS" charset="0"/>
                <a:ea typeface="Arial" charset="0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accent1"/>
                </a:solidFill>
                <a:latin typeface="Trebuchet MS" charset="0"/>
                <a:ea typeface="Arial" charset="0"/>
                <a:cs typeface="Arial" charset="0"/>
              </a:defRPr>
            </a:lvl5pPr>
            <a:lvl6pPr marL="2286000" algn="l" defTabSz="457200" rtl="0" eaLnBrk="1" latinLnBrk="0" hangingPunct="1">
              <a:defRPr sz="2800" b="1" kern="1200">
                <a:solidFill>
                  <a:schemeClr val="accent1"/>
                </a:solidFill>
                <a:latin typeface="Trebuchet MS" charset="0"/>
                <a:ea typeface="Arial" charset="0"/>
                <a:cs typeface="Arial" charset="0"/>
              </a:defRPr>
            </a:lvl6pPr>
            <a:lvl7pPr marL="2743200" algn="l" defTabSz="457200" rtl="0" eaLnBrk="1" latinLnBrk="0" hangingPunct="1">
              <a:defRPr sz="2800" b="1" kern="1200">
                <a:solidFill>
                  <a:schemeClr val="accent1"/>
                </a:solidFill>
                <a:latin typeface="Trebuchet MS" charset="0"/>
                <a:ea typeface="Arial" charset="0"/>
                <a:cs typeface="Arial" charset="0"/>
              </a:defRPr>
            </a:lvl7pPr>
            <a:lvl8pPr marL="3200400" algn="l" defTabSz="457200" rtl="0" eaLnBrk="1" latinLnBrk="0" hangingPunct="1">
              <a:defRPr sz="2800" b="1" kern="1200">
                <a:solidFill>
                  <a:schemeClr val="accent1"/>
                </a:solidFill>
                <a:latin typeface="Trebuchet MS" charset="0"/>
                <a:ea typeface="Arial" charset="0"/>
                <a:cs typeface="Arial" charset="0"/>
              </a:defRPr>
            </a:lvl8pPr>
            <a:lvl9pPr marL="3657600" algn="l" defTabSz="457200" rtl="0" eaLnBrk="1" latinLnBrk="0" hangingPunct="1">
              <a:defRPr sz="2800" b="1" kern="1200">
                <a:solidFill>
                  <a:schemeClr val="accent1"/>
                </a:solidFill>
                <a:latin typeface="Trebuchet MS" charset="0"/>
                <a:ea typeface="Arial" charset="0"/>
                <a:cs typeface="Arial" charset="0"/>
              </a:defRPr>
            </a:lvl9pPr>
          </a:lstStyle>
          <a:p>
            <a:pPr>
              <a:defRPr/>
            </a:pPr>
            <a:fld id="{732063B0-4899-BF45-843F-9D307B5E1ABD}" type="slidenum">
              <a:rPr lang="en-US" sz="1100" smtClean="0">
                <a:solidFill>
                  <a:srgbClr val="00C1C3"/>
                </a:solidFill>
                <a:latin typeface="Bierstadt Display" panose="020B0004020202020204" pitchFamily="34" charset="0"/>
              </a:rPr>
              <a:pPr>
                <a:defRPr/>
              </a:pPr>
              <a:t>‹#›</a:t>
            </a:fld>
            <a:r>
              <a:rPr lang="en-US" sz="1100" dirty="0">
                <a:solidFill>
                  <a:srgbClr val="00C1C3"/>
                </a:solidFill>
                <a:latin typeface="Bierstadt Display" panose="020B0004020202020204" pitchFamily="34" charset="0"/>
              </a:rPr>
              <a:t> of 26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93851AB-5155-73E5-303B-23DFB469C6C6}"/>
              </a:ext>
            </a:extLst>
          </p:cNvPr>
          <p:cNvSpPr txBox="1"/>
          <p:nvPr userDrawn="1"/>
        </p:nvSpPr>
        <p:spPr>
          <a:xfrm>
            <a:off x="8731045" y="7000568"/>
            <a:ext cx="18473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endParaRPr lang="en-GB" sz="1800" b="0" dirty="0" err="1">
              <a:solidFill>
                <a:srgbClr val="000090"/>
              </a:solidFill>
            </a:endParaRPr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69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31116" y="95250"/>
            <a:ext cx="54102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524000"/>
            <a:ext cx="85344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700" y="6602413"/>
            <a:ext cx="33909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100" b="0">
                <a:solidFill>
                  <a:schemeClr val="accent2"/>
                </a:solidFill>
                <a:latin typeface="Bierstadt Display" panose="020B0004020202020204" pitchFamily="34" charset="0"/>
                <a:ea typeface="Bierstadt Display" panose="020B0004020202020204" pitchFamily="34" charset="0"/>
                <a:cs typeface="Arial" pitchFamily="-108" charset="0"/>
              </a:defRPr>
            </a:lvl1pPr>
          </a:lstStyle>
          <a:p>
            <a:pPr>
              <a:defRPr/>
            </a:pPr>
            <a:r>
              <a:rPr lang="en-GB"/>
              <a:t>David Britton, University of Glasgow</a:t>
            </a:r>
            <a:endParaRPr lang="en-US" dirty="0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08338" y="6594475"/>
            <a:ext cx="3657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100" b="0" dirty="0" smtClean="0">
                <a:solidFill>
                  <a:schemeClr val="accent2"/>
                </a:solidFill>
                <a:latin typeface="Bierstadt Display" panose="020B0004020202020204" pitchFamily="34" charset="0"/>
                <a:ea typeface="Bierstadt Display" panose="020B0004020202020204" pitchFamily="34" charset="0"/>
                <a:cs typeface="Arial" pitchFamily="-108" charset="0"/>
              </a:defRPr>
            </a:lvl1pPr>
          </a:lstStyle>
          <a:p>
            <a:pPr>
              <a:defRPr/>
            </a:pPr>
            <a:r>
              <a:rPr lang="en-US" dirty="0"/>
              <a:t>HEPIX Apr 2025</a:t>
            </a:r>
          </a:p>
        </p:txBody>
      </p:sp>
      <p:sp>
        <p:nvSpPr>
          <p:cNvPr id="2" name="Slide Number Placeholder 5">
            <a:extLst>
              <a:ext uri="{FF2B5EF4-FFF2-40B4-BE49-F238E27FC236}">
                <a16:creationId xmlns:a16="http://schemas.microsoft.com/office/drawing/2014/main" id="{99518BA4-416D-5157-CF45-07333A8EDE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064500" y="6599312"/>
            <a:ext cx="21336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32063B0-4899-BF45-843F-9D307B5E1ABD}" type="slidenum">
              <a:rPr lang="en-US" sz="1100" smtClean="0">
                <a:latin typeface="Bierstadt Display" panose="020B0004020202020204" pitchFamily="34" charset="0"/>
              </a:rPr>
              <a:pPr>
                <a:defRPr/>
              </a:pPr>
              <a:t>‹#›</a:t>
            </a:fld>
            <a:endParaRPr lang="en-US" sz="1100" dirty="0">
              <a:latin typeface="Bierstadt Display" panose="020B00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66" r:id="rId1"/>
    <p:sldLayoutId id="2147484267" r:id="rId2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0">
          <a:solidFill>
            <a:srgbClr val="FFFF6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FFFF66"/>
          </a:solidFill>
          <a:latin typeface="Trebuchet MS" pitchFamily="-108" charset="0"/>
          <a:ea typeface="Arial" pitchFamily="-108" charset="0"/>
          <a:cs typeface="Arial" pitchFamily="-10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Bierstadt Display" panose="020B000402020202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33CC"/>
          </a:solidFill>
          <a:latin typeface="Bierstadt Display" panose="020B000402020202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800">
          <a:solidFill>
            <a:srgbClr val="6666FF"/>
          </a:solidFill>
          <a:latin typeface="Bierstadt Display" panose="020B0004020202020204" pitchFamily="34" charset="0"/>
          <a:ea typeface="+mn-ea"/>
          <a:cs typeface="+mn-cs"/>
        </a:defRPr>
      </a:lvl3pPr>
      <a:lvl4pPr marL="15621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accent2"/>
          </a:solidFill>
          <a:latin typeface="+mn-lt"/>
          <a:ea typeface="+mn-ea"/>
          <a:cs typeface="+mn-cs"/>
        </a:defRPr>
      </a:lvl4pPr>
      <a:lvl5pPr marL="1981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  <a:cs typeface="+mn-cs"/>
        </a:defRPr>
      </a:lvl5pPr>
      <a:lvl6pPr marL="2438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  <a:cs typeface="+mn-cs"/>
        </a:defRPr>
      </a:lvl6pPr>
      <a:lvl7pPr marL="2895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  <a:cs typeface="+mn-cs"/>
        </a:defRPr>
      </a:lvl7pPr>
      <a:lvl8pPr marL="3352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  <a:cs typeface="+mn-cs"/>
        </a:defRPr>
      </a:lvl8pPr>
      <a:lvl9pPr marL="3810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www.jeffgeerling.com/blog/2024/ampereone-cores-are-new-mhz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indico.cern.ch/event/1508924/contributions/6360848/attachments/3009458/5305640/AmpereOne192-FrequencycSan-20250205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4" descr="gridpp_background_landscape_lowr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46241"/>
            <a:ext cx="9144000" cy="688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7" descr="GridPP_logo_whit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5263" y="147638"/>
            <a:ext cx="3186112" cy="950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7" name="Rectangle 8"/>
          <p:cNvSpPr>
            <a:spLocks noChangeArrowheads="1"/>
          </p:cNvSpPr>
          <p:nvPr/>
        </p:nvSpPr>
        <p:spPr bwMode="auto">
          <a:xfrm>
            <a:off x="2265363" y="6038305"/>
            <a:ext cx="6823075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  <a:spAutoFit/>
          </a:bodyPr>
          <a:lstStyle/>
          <a:p>
            <a:pPr algn="r"/>
            <a:r>
              <a:rPr lang="en-GB" sz="1600" b="0" dirty="0">
                <a:solidFill>
                  <a:srgbClr val="FFFF66"/>
                </a:solidFill>
                <a:latin typeface="Bierstadt Display" panose="020B0004020202020204" pitchFamily="34" charset="0"/>
              </a:rPr>
              <a:t>David Britton</a:t>
            </a:r>
            <a:br>
              <a:rPr lang="en-GB" sz="1600" b="0" dirty="0">
                <a:solidFill>
                  <a:srgbClr val="FFFF66"/>
                </a:solidFill>
                <a:latin typeface="Bierstadt Display" panose="020B0004020202020204" pitchFamily="34" charset="0"/>
              </a:rPr>
            </a:br>
            <a:r>
              <a:rPr lang="en-GB" sz="1400" b="0" dirty="0">
                <a:solidFill>
                  <a:srgbClr val="FFFF66"/>
                </a:solidFill>
                <a:latin typeface="Bierstadt Display" panose="020B0004020202020204" pitchFamily="34" charset="0"/>
              </a:rPr>
              <a:t>GridPP Project Leader</a:t>
            </a:r>
          </a:p>
          <a:p>
            <a:pPr algn="r"/>
            <a:r>
              <a:rPr lang="en-GB" sz="1400" b="0" dirty="0">
                <a:solidFill>
                  <a:srgbClr val="FFFF66"/>
                </a:solidFill>
                <a:latin typeface="Bierstadt Display" panose="020B0004020202020204" pitchFamily="34" charset="0"/>
              </a:rPr>
              <a:t>WLCG Deputy Leader</a:t>
            </a:r>
          </a:p>
        </p:txBody>
      </p:sp>
      <p:pic>
        <p:nvPicPr>
          <p:cNvPr id="10248" name="Picture 23" descr="Glasgow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32650" y="303213"/>
            <a:ext cx="1443038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9" name="TextBox 10"/>
          <p:cNvSpPr txBox="1">
            <a:spLocks noChangeArrowheads="1"/>
          </p:cNvSpPr>
          <p:nvPr/>
        </p:nvSpPr>
        <p:spPr bwMode="auto">
          <a:xfrm>
            <a:off x="157163" y="5927725"/>
            <a:ext cx="137967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800" b="0" dirty="0">
                <a:solidFill>
                  <a:srgbClr val="FFFF66"/>
                </a:solidFill>
                <a:latin typeface="Bierstadt Display" panose="020B0004020202020204" pitchFamily="34" charset="0"/>
              </a:rPr>
              <a:t>HEPIX</a:t>
            </a:r>
          </a:p>
          <a:p>
            <a:r>
              <a:rPr lang="en-GB" sz="1800" b="0" dirty="0">
                <a:solidFill>
                  <a:srgbClr val="FFFF66"/>
                </a:solidFill>
                <a:latin typeface="Bierstadt Display" panose="020B0004020202020204" pitchFamily="34" charset="0"/>
              </a:rPr>
              <a:t>Lugano</a:t>
            </a:r>
          </a:p>
          <a:p>
            <a:r>
              <a:rPr lang="en-GB" sz="1800" b="0" dirty="0">
                <a:solidFill>
                  <a:srgbClr val="FFFF66"/>
                </a:solidFill>
                <a:latin typeface="Bierstadt Display" panose="020B0004020202020204" pitchFamily="34" charset="0"/>
              </a:rPr>
              <a:t>1</a:t>
            </a:r>
            <a:r>
              <a:rPr lang="en-GB" sz="1800" b="0" baseline="30000" dirty="0">
                <a:solidFill>
                  <a:srgbClr val="FFFF66"/>
                </a:solidFill>
                <a:latin typeface="Bierstadt Display" panose="020B0004020202020204" pitchFamily="34" charset="0"/>
              </a:rPr>
              <a:t>st </a:t>
            </a:r>
            <a:r>
              <a:rPr lang="en-GB" sz="1800" b="0" dirty="0">
                <a:solidFill>
                  <a:srgbClr val="FFFF66"/>
                </a:solidFill>
                <a:latin typeface="Bierstadt Display" panose="020B0004020202020204" pitchFamily="34" charset="0"/>
              </a:rPr>
              <a:t>Apr 2025</a:t>
            </a:r>
            <a:endParaRPr lang="en-GB" sz="2000" b="0" dirty="0">
              <a:solidFill>
                <a:srgbClr val="FFFF66"/>
              </a:solidFill>
              <a:latin typeface="Bierstadt Display" panose="020B0004020202020204" pitchFamily="34" charset="0"/>
            </a:endParaRPr>
          </a:p>
          <a:p>
            <a:endParaRPr lang="en-US" sz="1800" b="0" dirty="0">
              <a:latin typeface="Bierstadt Display" panose="020B0004020202020204" pitchFamily="34" charset="0"/>
            </a:endParaRPr>
          </a:p>
        </p:txBody>
      </p:sp>
      <p:sp>
        <p:nvSpPr>
          <p:cNvPr id="10250" name="Rectangle 16" descr="Large grid"/>
          <p:cNvSpPr>
            <a:spLocks noChangeArrowheads="1"/>
          </p:cNvSpPr>
          <p:nvPr/>
        </p:nvSpPr>
        <p:spPr bwMode="auto">
          <a:xfrm>
            <a:off x="1546225" y="2456688"/>
            <a:ext cx="6246813" cy="1936750"/>
          </a:xfrm>
          <a:prstGeom prst="rect">
            <a:avLst/>
          </a:prstGeom>
          <a:pattFill prst="lgGrid">
            <a:fgClr>
              <a:schemeClr val="accent1">
                <a:alpha val="20000"/>
              </a:schemeClr>
            </a:fgClr>
            <a:bgClr>
              <a:schemeClr val="accent2">
                <a:alpha val="20000"/>
              </a:schemeClr>
            </a:bgClr>
          </a:patt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endParaRPr lang="en-US" sz="4400">
              <a:latin typeface="Bierstadt Display" panose="020B0004020202020204" pitchFamily="34" charset="0"/>
            </a:endParaRPr>
          </a:p>
        </p:txBody>
      </p:sp>
      <p:sp>
        <p:nvSpPr>
          <p:cNvPr id="10251" name="Text Box 18"/>
          <p:cNvSpPr txBox="1">
            <a:spLocks noChangeArrowheads="1"/>
          </p:cNvSpPr>
          <p:nvPr/>
        </p:nvSpPr>
        <p:spPr bwMode="auto">
          <a:xfrm>
            <a:off x="1332157" y="2732174"/>
            <a:ext cx="6569449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4400" b="0" dirty="0">
                <a:solidFill>
                  <a:srgbClr val="FFFF66"/>
                </a:solidFill>
                <a:latin typeface="Bierstadt Display" panose="020B0004020202020204" pitchFamily="34" charset="0"/>
              </a:rPr>
              <a:t>Energy Efficiency </a:t>
            </a:r>
          </a:p>
          <a:p>
            <a:pPr algn="ctr"/>
            <a:r>
              <a:rPr lang="en-GB" sz="2400" b="0" dirty="0">
                <a:solidFill>
                  <a:srgbClr val="FFFF66"/>
                </a:solidFill>
                <a:latin typeface="Bierstadt Display" panose="020B0004020202020204" pitchFamily="34" charset="0"/>
              </a:rPr>
              <a:t>Minor Update</a:t>
            </a:r>
          </a:p>
        </p:txBody>
      </p:sp>
      <p:sp>
        <p:nvSpPr>
          <p:cNvPr id="2" name="Text Box 18">
            <a:extLst>
              <a:ext uri="{FF2B5EF4-FFF2-40B4-BE49-F238E27FC236}">
                <a16:creationId xmlns:a16="http://schemas.microsoft.com/office/drawing/2014/main" id="{9F924634-D911-DFC0-D111-8F81E9B275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189" y="4378185"/>
            <a:ext cx="808302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100" b="0" dirty="0">
                <a:solidFill>
                  <a:srgbClr val="FFFF66"/>
                </a:solidFill>
                <a:latin typeface="Bierstadt Display" panose="020B0004020202020204" pitchFamily="34" charset="0"/>
              </a:rPr>
              <a:t>David Britton, Emanuele </a:t>
            </a:r>
            <a:r>
              <a:rPr lang="en-GB" sz="1100" b="0" dirty="0" err="1">
                <a:solidFill>
                  <a:srgbClr val="FFFF66"/>
                </a:solidFill>
                <a:latin typeface="Bierstadt Display" panose="020B0004020202020204" pitchFamily="34" charset="0"/>
              </a:rPr>
              <a:t>Simili</a:t>
            </a:r>
            <a:endParaRPr lang="en-GB" sz="2400" b="0" dirty="0">
              <a:solidFill>
                <a:srgbClr val="FFFF66"/>
              </a:solidFill>
              <a:latin typeface="Bierstadt Display" panose="020B00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611A20-4D41-8DA5-22C9-A5785BF86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Procurement Util View?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70B13-6E38-4D0B-19B1-FD422A63F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593381-A96F-63E2-8EF1-7987B4FFB5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HEPIX, Apr 2025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A90F2B-C1C2-DDFB-BF93-F09671DDE57F}"/>
              </a:ext>
            </a:extLst>
          </p:cNvPr>
          <p:cNvSpPr txBox="1"/>
          <p:nvPr/>
        </p:nvSpPr>
        <p:spPr>
          <a:xfrm>
            <a:off x="667513" y="1947672"/>
            <a:ext cx="8173804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800" b="0" dirty="0">
                <a:solidFill>
                  <a:srgbClr val="000090"/>
                </a:solidFill>
              </a:rPr>
              <a:t>To be done once we get indicative pricing…</a:t>
            </a:r>
          </a:p>
          <a:p>
            <a:endParaRPr lang="en-GB" sz="1800" b="0" dirty="0">
              <a:solidFill>
                <a:srgbClr val="000090"/>
              </a:solidFill>
            </a:endParaRPr>
          </a:p>
          <a:p>
            <a:r>
              <a:rPr lang="en-GB" sz="1800" b="0" dirty="0">
                <a:solidFill>
                  <a:srgbClr val="000090"/>
                </a:solidFill>
              </a:rPr>
              <a:t>From Ampere: </a:t>
            </a:r>
          </a:p>
          <a:p>
            <a:r>
              <a:rPr lang="en-GB" sz="1800" b="0" i="1" dirty="0">
                <a:solidFill>
                  <a:srgbClr val="008365"/>
                </a:solidFill>
                <a:effectLst/>
              </a:rPr>
              <a:t>“I’d maybe ask for an extra graph – HEP Score / €. </a:t>
            </a:r>
            <a:r>
              <a:rPr lang="en-GB" sz="1800" b="0" i="1" dirty="0" err="1">
                <a:solidFill>
                  <a:srgbClr val="008365"/>
                </a:solidFill>
                <a:effectLst/>
              </a:rPr>
              <a:t>AmpereOne</a:t>
            </a:r>
            <a:r>
              <a:rPr lang="en-GB" sz="1800" b="0" i="1" dirty="0">
                <a:solidFill>
                  <a:srgbClr val="008365"/>
                </a:solidFill>
                <a:effectLst/>
              </a:rPr>
              <a:t> list price is ~⅓ that of Turin </a:t>
            </a:r>
            <a:r>
              <a:rPr lang="en-GB" sz="1800" b="0" i="1" dirty="0">
                <a:solidFill>
                  <a:srgbClr val="008365"/>
                </a:solidFill>
                <a:effectLst/>
                <a:latin typeface="Segoe UI Emoji" panose="020F0502020204030204" pitchFamily="34" charset="0"/>
              </a:rPr>
              <a:t>😉”</a:t>
            </a:r>
            <a:endParaRPr lang="en-GB" sz="1200" b="0" i="1" dirty="0">
              <a:solidFill>
                <a:srgbClr val="008365"/>
              </a:solidFill>
            </a:endParaRPr>
          </a:p>
          <a:p>
            <a:r>
              <a:rPr lang="en-GB" sz="1800" dirty="0">
                <a:effectLst/>
              </a:rPr>
              <a:t> </a:t>
            </a:r>
            <a:endParaRPr lang="en-GB" sz="1200" dirty="0"/>
          </a:p>
          <a:p>
            <a:endParaRPr lang="en-GB" sz="1800" b="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9726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B780FE-D1ED-7A4F-5939-75BB6D426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Press Clipping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DF60E7-A65F-AF69-0055-57E5702D56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23D32E-1CBF-4C90-9D2C-8019D71B42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HEPIX, Apr 2025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257544-2AA7-A05A-E988-60649A340908}"/>
              </a:ext>
            </a:extLst>
          </p:cNvPr>
          <p:cNvSpPr txBox="1"/>
          <p:nvPr/>
        </p:nvSpPr>
        <p:spPr>
          <a:xfrm>
            <a:off x="139700" y="1472426"/>
            <a:ext cx="4914081" cy="1492716"/>
          </a:xfrm>
          <a:prstGeom prst="rect">
            <a:avLst/>
          </a:prstGeom>
          <a:solidFill>
            <a:schemeClr val="bg1"/>
          </a:solidFill>
          <a:effectLst>
            <a:outerShdw blurRad="177800" dist="38100" dir="2700000" sx="101000" sy="101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600" b="0" i="0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The A192 </a:t>
            </a:r>
            <a:r>
              <a:rPr lang="en-GB" sz="1600" b="0" i="1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isn't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 the world's fastest single-socket server. It's not even the most </a:t>
            </a:r>
            <a:r>
              <a:rPr lang="en-GB" sz="1600" b="0" i="1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efficient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! AMD's latest EPYC 'Turin Dense' CPU takes both of those titles. But this </a:t>
            </a:r>
            <a:r>
              <a:rPr lang="en-GB" sz="1600" b="0" i="1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is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 the best value, in terms of </a:t>
            </a:r>
            <a:r>
              <a:rPr lang="en-GB" sz="1600" b="0" i="1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performance per dollar</a:t>
            </a:r>
            <a:r>
              <a:rPr lang="en-GB" sz="1600" b="0" i="0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. </a:t>
            </a:r>
            <a:r>
              <a:rPr lang="en-GB" sz="1100" b="0" i="1" dirty="0">
                <a:solidFill>
                  <a:srgbClr val="008365"/>
                </a:solidFill>
                <a:effectLst/>
                <a:latin typeface="Helvetica Neue" panose="02000503000000020004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https://www.jeffgeerling.com/blog/2024/ampereone-cores-are-new-mhz</a:t>
            </a:r>
            <a:r>
              <a:rPr lang="en-GB" sz="1100" b="0" i="1" dirty="0">
                <a:solidFill>
                  <a:srgbClr val="008365"/>
                </a:solidFill>
                <a:effectLst/>
                <a:latin typeface="Helvetica Neue" panose="02000503000000020004" pitchFamily="2" charset="0"/>
              </a:rPr>
              <a:t>  December 2024.</a:t>
            </a:r>
            <a:endParaRPr lang="en-GB" sz="2400" b="0" i="1" dirty="0">
              <a:solidFill>
                <a:srgbClr val="008365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E349ADB-7212-B70F-E1FE-9B8ABAD99A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700" y="3307994"/>
            <a:ext cx="5340681" cy="1475865"/>
          </a:xfrm>
          <a:prstGeom prst="rect">
            <a:avLst/>
          </a:prstGeom>
          <a:effectLst>
            <a:outerShdw blurRad="177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5546DFA-0D98-2DDB-E07A-8BD4574C8A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5721" y="4568349"/>
            <a:ext cx="5750601" cy="1811066"/>
          </a:xfrm>
          <a:prstGeom prst="rect">
            <a:avLst/>
          </a:prstGeom>
          <a:effectLst>
            <a:outerShdw blurRad="177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AE52503-95B2-F1D7-6134-9988272B82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17574" y="1490951"/>
            <a:ext cx="3423742" cy="2594784"/>
          </a:xfrm>
          <a:prstGeom prst="rect">
            <a:avLst/>
          </a:prstGeom>
          <a:effectLst>
            <a:outerShdw blurRad="177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B2779145-2932-5E67-83CA-60B2E996DC71}"/>
              </a:ext>
            </a:extLst>
          </p:cNvPr>
          <p:cNvSpPr/>
          <p:nvPr/>
        </p:nvSpPr>
        <p:spPr bwMode="auto">
          <a:xfrm>
            <a:off x="1641987" y="4295732"/>
            <a:ext cx="422787" cy="26278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>
              <a:ln>
                <a:noFill/>
              </a:ln>
              <a:solidFill>
                <a:schemeClr val="accent1"/>
              </a:solidFill>
              <a:effectLst/>
              <a:latin typeface="Trebuchet MS" pitchFamily="-108" charset="0"/>
              <a:ea typeface="Arial" pitchFamily="-108" charset="0"/>
              <a:cs typeface="Arial" pitchFamily="-108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32524B4-D584-ECCC-80A2-DACB0C295E1A}"/>
              </a:ext>
            </a:extLst>
          </p:cNvPr>
          <p:cNvSpPr/>
          <p:nvPr/>
        </p:nvSpPr>
        <p:spPr bwMode="auto">
          <a:xfrm>
            <a:off x="4006645" y="5853482"/>
            <a:ext cx="830826" cy="26278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>
              <a:ln>
                <a:noFill/>
              </a:ln>
              <a:solidFill>
                <a:schemeClr val="accent1"/>
              </a:solidFill>
              <a:effectLst/>
              <a:latin typeface="Trebuchet MS" pitchFamily="-108" charset="0"/>
              <a:ea typeface="Arial" pitchFamily="-108" charset="0"/>
              <a:cs typeface="Arial" pitchFamily="-108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C2FC7CB-87B4-7A2B-265D-DFF724FC0804}"/>
              </a:ext>
            </a:extLst>
          </p:cNvPr>
          <p:cNvGrpSpPr/>
          <p:nvPr/>
        </p:nvGrpSpPr>
        <p:grpSpPr>
          <a:xfrm>
            <a:off x="139700" y="3086924"/>
            <a:ext cx="4272263" cy="3405622"/>
            <a:chOff x="139700" y="3022916"/>
            <a:chExt cx="4272263" cy="3405622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26255B7-22DD-4CEC-583A-EF5B7916AF4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0012" y="3266374"/>
              <a:ext cx="4211951" cy="3162164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54BDE12D-952C-A42B-2194-7A93AEFE3301}"/>
                </a:ext>
              </a:extLst>
            </p:cNvPr>
            <p:cNvSpPr txBox="1"/>
            <p:nvPr/>
          </p:nvSpPr>
          <p:spPr>
            <a:xfrm>
              <a:off x="139700" y="3022916"/>
              <a:ext cx="105605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958FF2"/>
                  </a:solidFill>
                  <a:latin typeface="Bierstadt Display" panose="020B0004020202020204" pitchFamily="34" charset="0"/>
                </a:rPr>
                <a:t>Wikipedia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56605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BE47A-4301-4780-CC89-86FBBD472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28DCC0-6514-006D-2C3F-2C74EF7F15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AMD EPYC chips now seem to have caught up with ARM in terms of energy efficiency.</a:t>
            </a:r>
          </a:p>
          <a:p>
            <a:r>
              <a:rPr lang="en-GB" sz="2000" dirty="0"/>
              <a:t>The best solution depends on cost and choice of operating frequency.</a:t>
            </a:r>
          </a:p>
          <a:p>
            <a:r>
              <a:rPr lang="en-GB" sz="2000" dirty="0"/>
              <a:t>Beyond energy-efficiency, the ability to use different architectures is beneficial because:</a:t>
            </a:r>
          </a:p>
          <a:p>
            <a:pPr lvl="1"/>
            <a:r>
              <a:rPr lang="en-GB" sz="1600" dirty="0"/>
              <a:t>Sites have more procurement options, which can translate into better value.</a:t>
            </a:r>
          </a:p>
          <a:p>
            <a:pPr lvl="1"/>
            <a:r>
              <a:rPr lang="en-GB" sz="1600" dirty="0"/>
              <a:t>Sites have more flexibility to work with other communities.</a:t>
            </a:r>
          </a:p>
          <a:p>
            <a:pPr lvl="1"/>
            <a:r>
              <a:rPr lang="en-GB" sz="1600" dirty="0"/>
              <a:t>Experiments can make use of a wider range of opportunistic resources</a:t>
            </a:r>
          </a:p>
          <a:p>
            <a:r>
              <a:rPr lang="en-GB" sz="2000" dirty="0"/>
              <a:t>New machines on the horizon will are likely to show further efficiency gains.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470B6C-49BF-168C-7073-DC2BFDA77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061D30-6002-72C5-6679-FFC16F0E1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HEPIX, Apr 2025</a:t>
            </a:r>
          </a:p>
        </p:txBody>
      </p:sp>
    </p:spTree>
    <p:extLst>
      <p:ext uri="{BB962C8B-B14F-4D97-AF65-F5344CB8AC3E}">
        <p14:creationId xmlns:p14="http://schemas.microsoft.com/office/powerpoint/2010/main" val="696097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BD9B79-8BCD-64BD-F15C-E6BE2AD61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Context -1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198B95-3744-D9AF-7E7F-2774EFE6E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865EB3-6FE5-2333-DCF5-A9FF90BBE6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HEPIX, Apr 2025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C6D6D0E-1F2A-BA56-A81B-D498358BBD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2475" y="1422914"/>
            <a:ext cx="3088449" cy="1828846"/>
          </a:xfrm>
          <a:prstGeom prst="rect">
            <a:avLst/>
          </a:prstGeom>
          <a:effectLst>
            <a:outerShdw blurRad="177800" dist="38100" dir="2700000" sx="102000" sy="102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F13B482-897B-7E60-0603-7BCBB633DC7A}"/>
              </a:ext>
            </a:extLst>
          </p:cNvPr>
          <p:cNvSpPr txBox="1"/>
          <p:nvPr/>
        </p:nvSpPr>
        <p:spPr>
          <a:xfrm>
            <a:off x="243832" y="1670990"/>
            <a:ext cx="5108753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800" b="0" dirty="0" err="1">
                <a:solidFill>
                  <a:srgbClr val="000090"/>
                </a:solidFill>
                <a:latin typeface="Bierstadt Display" panose="020B0004020202020204" pitchFamily="34" charset="0"/>
              </a:rPr>
              <a:t>HEPiX</a:t>
            </a:r>
            <a:r>
              <a:rPr lang="en-GB" sz="1800" b="0" dirty="0">
                <a:solidFill>
                  <a:srgbClr val="000090"/>
                </a:solidFill>
                <a:latin typeface="Bierstadt Display" panose="020B0004020202020204" pitchFamily="34" charset="0"/>
              </a:rPr>
              <a:t> Victoria (October 2023):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000090"/>
                </a:solidFill>
                <a:latin typeface="Bierstadt Display" panose="020B0004020202020204" pitchFamily="34" charset="0"/>
              </a:rPr>
              <a:t>Showed that in 2022-2023 ARM (Ampere </a:t>
            </a:r>
            <a:r>
              <a:rPr lang="en-GB" sz="1800" b="0" dirty="0" err="1">
                <a:solidFill>
                  <a:srgbClr val="000090"/>
                </a:solidFill>
                <a:latin typeface="Bierstadt Display" panose="020B0004020202020204" pitchFamily="34" charset="0"/>
              </a:rPr>
              <a:t>Altra</a:t>
            </a:r>
            <a:r>
              <a:rPr lang="en-GB" sz="1800" b="0" dirty="0">
                <a:solidFill>
                  <a:srgbClr val="000090"/>
                </a:solidFill>
                <a:latin typeface="Bierstadt Display" panose="020B0004020202020204" pitchFamily="34" charset="0"/>
              </a:rPr>
              <a:t> Q80) was significantly more energy efficient, and at least as fast, as a than same cost AMD 7003 (Milan with Zen-3 core). </a:t>
            </a:r>
          </a:p>
        </p:txBody>
      </p:sp>
      <p:pic>
        <p:nvPicPr>
          <p:cNvPr id="8" name="Content Placeholder 30">
            <a:extLst>
              <a:ext uri="{FF2B5EF4-FFF2-40B4-BE49-F238E27FC236}">
                <a16:creationId xmlns:a16="http://schemas.microsoft.com/office/drawing/2014/main" id="{54278DDF-78A7-9B2B-336E-17CD1770A65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47798" y="3536371"/>
            <a:ext cx="3073126" cy="1230051"/>
          </a:xfrm>
          <a:effectLst>
            <a:outerShdw blurRad="177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78AB7A7-3140-7D57-4C35-74301D4E3A3D}"/>
              </a:ext>
            </a:extLst>
          </p:cNvPr>
          <p:cNvSpPr txBox="1"/>
          <p:nvPr/>
        </p:nvSpPr>
        <p:spPr>
          <a:xfrm>
            <a:off x="223076" y="3163043"/>
            <a:ext cx="5108753" cy="256993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800" b="0" dirty="0" err="1">
                <a:solidFill>
                  <a:srgbClr val="000090"/>
                </a:solidFill>
                <a:latin typeface="Bierstadt Display" panose="020B0004020202020204" pitchFamily="34" charset="0"/>
              </a:rPr>
              <a:t>HEPiX</a:t>
            </a:r>
            <a:r>
              <a:rPr lang="en-GB" sz="1800" b="0" dirty="0">
                <a:solidFill>
                  <a:srgbClr val="000090"/>
                </a:solidFill>
                <a:latin typeface="Bierstadt Display" panose="020B0004020202020204" pitchFamily="34" charset="0"/>
              </a:rPr>
              <a:t> Paris (April 2024):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000090"/>
                </a:solidFill>
                <a:latin typeface="Bierstadt Display" panose="020B0004020202020204" pitchFamily="34" charset="0"/>
              </a:rPr>
              <a:t>Showed results for HS23/Watt from a wider range of machines….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600" b="0" dirty="0">
              <a:solidFill>
                <a:srgbClr val="000090"/>
              </a:solidFill>
              <a:latin typeface="Bierstadt Display" panose="020B00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000090"/>
                </a:solidFill>
                <a:latin typeface="Bierstadt Display" panose="020B0004020202020204" pitchFamily="34" charset="0"/>
              </a:rPr>
              <a:t>But noted that efficiency depends, particularly for ARM machines, on the operating frequency…</a:t>
            </a:r>
          </a:p>
          <a:p>
            <a:endParaRPr lang="en-GB" sz="600" b="0" dirty="0">
              <a:solidFill>
                <a:srgbClr val="000090"/>
              </a:solidFill>
              <a:latin typeface="Bierstadt Display" panose="020B00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GB" sz="1800" b="0" dirty="0" err="1">
                <a:solidFill>
                  <a:srgbClr val="000090"/>
                </a:solidFill>
                <a:latin typeface="Bierstadt Display" panose="020B0004020202020204" pitchFamily="34" charset="0"/>
              </a:rPr>
              <a:t>HEPiX</a:t>
            </a:r>
            <a:r>
              <a:rPr lang="en-GB" sz="1800" b="0" dirty="0">
                <a:solidFill>
                  <a:srgbClr val="000090"/>
                </a:solidFill>
                <a:latin typeface="Bierstadt Display" panose="020B0004020202020204" pitchFamily="34" charset="0"/>
              </a:rPr>
              <a:t> Oklahoma (November 2024):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000090"/>
                </a:solidFill>
                <a:latin typeface="Bierstadt Display" panose="020B0004020202020204" pitchFamily="34" charset="0"/>
              </a:rPr>
              <a:t>…therefore, cost-dimension also needs to be considered (demo of procurement utility).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0069950-0262-1E97-4020-17CFB7E0BC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47798" y="4939524"/>
            <a:ext cx="3073126" cy="1563467"/>
          </a:xfrm>
          <a:prstGeom prst="rect">
            <a:avLst/>
          </a:prstGeom>
          <a:effectLst>
            <a:outerShdw blurRad="177800" dist="38100" dir="2700000" sx="101000" sy="101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378954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3B4A3-97AF-9580-1EA5-722B81712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Context-2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10C401-A4BB-04AD-B8A8-4742540096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A3BBA6-BCE9-92A8-34FF-28140281B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HEPIX, Apr 2025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1633F87-9B61-51E4-FF3E-E250D231F963}"/>
              </a:ext>
            </a:extLst>
          </p:cNvPr>
          <p:cNvSpPr txBox="1"/>
          <p:nvPr/>
        </p:nvSpPr>
        <p:spPr>
          <a:xfrm>
            <a:off x="186682" y="2133881"/>
            <a:ext cx="4385318" cy="156966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800" b="0" dirty="0" err="1">
                <a:solidFill>
                  <a:srgbClr val="000090"/>
                </a:solidFill>
                <a:latin typeface="Bierstadt Display" panose="020B0004020202020204" pitchFamily="34" charset="0"/>
              </a:rPr>
              <a:t>HEPiX</a:t>
            </a:r>
            <a:r>
              <a:rPr lang="en-GB" sz="1800" b="0" dirty="0">
                <a:solidFill>
                  <a:srgbClr val="000090"/>
                </a:solidFill>
                <a:latin typeface="Bierstadt Display" panose="020B0004020202020204" pitchFamily="34" charset="0"/>
              </a:rPr>
              <a:t> Oklahoma (November 2024):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000090"/>
                </a:solidFill>
                <a:latin typeface="Bierstadt Display" panose="020B0004020202020204" pitchFamily="34" charset="0"/>
              </a:rPr>
              <a:t>Also presented investigations of operating hardware at reduced frequency when carbon-intensity of local power was high.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600" b="0" dirty="0">
              <a:solidFill>
                <a:srgbClr val="000090"/>
              </a:solidFill>
              <a:latin typeface="Bierstadt Display" panose="020B0004020202020204" pitchFamily="34" charset="0"/>
            </a:endParaRPr>
          </a:p>
          <a:p>
            <a:endParaRPr lang="en-GB" sz="1800" b="0" dirty="0">
              <a:solidFill>
                <a:srgbClr val="000090"/>
              </a:solidFill>
              <a:latin typeface="Bierstadt Display" panose="020B0004020202020204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79F06FB-257B-969D-AE33-35E4C272A8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420820"/>
              </p:ext>
            </p:extLst>
          </p:nvPr>
        </p:nvGraphicFramePr>
        <p:xfrm>
          <a:off x="4863826" y="1463031"/>
          <a:ext cx="3977490" cy="2767965"/>
        </p:xfrm>
        <a:graphic>
          <a:graphicData uri="http://schemas.openxmlformats.org/drawingml/2006/table">
            <a:tbl>
              <a:tblPr firstRow="1" bandRow="1">
                <a:effectLst>
                  <a:outerShdw blurRad="177800" dist="38100" dir="2700000" sx="101000" sy="101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795498">
                  <a:extLst>
                    <a:ext uri="{9D8B030D-6E8A-4147-A177-3AD203B41FA5}">
                      <a16:colId xmlns:a16="http://schemas.microsoft.com/office/drawing/2014/main" val="1131208297"/>
                    </a:ext>
                  </a:extLst>
                </a:gridCol>
                <a:gridCol w="795498">
                  <a:extLst>
                    <a:ext uri="{9D8B030D-6E8A-4147-A177-3AD203B41FA5}">
                      <a16:colId xmlns:a16="http://schemas.microsoft.com/office/drawing/2014/main" val="3608543972"/>
                    </a:ext>
                  </a:extLst>
                </a:gridCol>
                <a:gridCol w="795498">
                  <a:extLst>
                    <a:ext uri="{9D8B030D-6E8A-4147-A177-3AD203B41FA5}">
                      <a16:colId xmlns:a16="http://schemas.microsoft.com/office/drawing/2014/main" val="3922748945"/>
                    </a:ext>
                  </a:extLst>
                </a:gridCol>
                <a:gridCol w="795498">
                  <a:extLst>
                    <a:ext uri="{9D8B030D-6E8A-4147-A177-3AD203B41FA5}">
                      <a16:colId xmlns:a16="http://schemas.microsoft.com/office/drawing/2014/main" val="1663516625"/>
                    </a:ext>
                  </a:extLst>
                </a:gridCol>
                <a:gridCol w="795498">
                  <a:extLst>
                    <a:ext uri="{9D8B030D-6E8A-4147-A177-3AD203B41FA5}">
                      <a16:colId xmlns:a16="http://schemas.microsoft.com/office/drawing/2014/main" val="1488426266"/>
                    </a:ext>
                  </a:extLst>
                </a:gridCol>
              </a:tblGrid>
              <a:tr h="98490">
                <a:tc>
                  <a:txBody>
                    <a:bodyPr/>
                    <a:lstStyle/>
                    <a:p>
                      <a:pPr algn="l" fontAlgn="b"/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2018 Carbon Data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2023 Carbon Data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8845203"/>
                  </a:ext>
                </a:extLst>
              </a:tr>
              <a:tr h="98490">
                <a:tc>
                  <a:txBody>
                    <a:bodyPr/>
                    <a:lstStyle/>
                    <a:p>
                      <a:pPr algn="r" fontAlgn="b"/>
                      <a:endParaRPr lang="en-GB" sz="1600" b="0" i="0" u="none" strike="noStrike" dirty="0">
                        <a:solidFill>
                          <a:schemeClr val="accent2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accent2"/>
                          </a:solidFill>
                          <a:effectLst/>
                          <a:latin typeface="Aptos Narrow" panose="020B0004020202020204" pitchFamily="34" charset="0"/>
                        </a:rPr>
                        <a:t>95% rate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accent2"/>
                          </a:solidFill>
                          <a:effectLst/>
                          <a:latin typeface="Aptos Narrow" panose="020B0004020202020204" pitchFamily="34" charset="0"/>
                        </a:rPr>
                        <a:t>90% rate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accent2"/>
                          </a:solidFill>
                          <a:effectLst/>
                          <a:latin typeface="Aptos Narrow" panose="020B0004020202020204" pitchFamily="34" charset="0"/>
                        </a:rPr>
                        <a:t>95% rate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chemeClr val="accent2"/>
                          </a:solidFill>
                          <a:effectLst/>
                          <a:latin typeface="Aptos Narrow" panose="020B0004020202020204" pitchFamily="34" charset="0"/>
                        </a:rPr>
                        <a:t>90% rate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597765930"/>
                  </a:ext>
                </a:extLst>
              </a:tr>
              <a:tr h="98338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NVidia Grace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18.9%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27.2%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21.1%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29.5%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222728860"/>
                  </a:ext>
                </a:extLst>
              </a:tr>
              <a:tr h="9849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Altra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Max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13.9%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20.0%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15.4%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21.5%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78391212"/>
                  </a:ext>
                </a:extLst>
              </a:tr>
              <a:tr h="9849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Altra Q80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13.9%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17.2%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14.5%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18.1%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581757047"/>
                  </a:ext>
                </a:extLst>
              </a:tr>
              <a:tr h="9849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2xAltra Q80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10.8%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9.2%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10.9%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8.8%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715653421"/>
                  </a:ext>
                </a:extLst>
              </a:tr>
              <a:tr h="9849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Xeon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2.4%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5.2%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19267034"/>
                  </a:ext>
                </a:extLst>
              </a:tr>
              <a:tr h="9849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Milan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5.7%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4.6%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8.3%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75945205"/>
                  </a:ext>
                </a:extLst>
              </a:tr>
              <a:tr h="98490">
                <a:tc>
                  <a:txBody>
                    <a:bodyPr/>
                    <a:lstStyle/>
                    <a:p>
                      <a:pPr algn="l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Genoa*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2.5%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2.8%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4.7%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43171675"/>
                  </a:ext>
                </a:extLst>
              </a:tr>
            </a:tbl>
          </a:graphicData>
        </a:graphic>
      </p:graphicFrame>
      <p:grpSp>
        <p:nvGrpSpPr>
          <p:cNvPr id="9" name="Group 8">
            <a:extLst>
              <a:ext uri="{FF2B5EF4-FFF2-40B4-BE49-F238E27FC236}">
                <a16:creationId xmlns:a16="http://schemas.microsoft.com/office/drawing/2014/main" id="{A9E376F6-6785-2E71-E1CF-6848F58D37FB}"/>
              </a:ext>
            </a:extLst>
          </p:cNvPr>
          <p:cNvGrpSpPr/>
          <p:nvPr/>
        </p:nvGrpSpPr>
        <p:grpSpPr>
          <a:xfrm>
            <a:off x="485734" y="4492340"/>
            <a:ext cx="8172531" cy="1805258"/>
            <a:chOff x="270663" y="4001557"/>
            <a:chExt cx="8172531" cy="1805258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3E9D4F6-C8DC-8034-409C-F14AB5BBFE91}"/>
                </a:ext>
              </a:extLst>
            </p:cNvPr>
            <p:cNvSpPr txBox="1"/>
            <p:nvPr/>
          </p:nvSpPr>
          <p:spPr>
            <a:xfrm rot="16200000">
              <a:off x="34701" y="4685086"/>
              <a:ext cx="671979" cy="20005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700" b="0" i="0" dirty="0">
                  <a:solidFill>
                    <a:srgbClr val="000000"/>
                  </a:solidFill>
                  <a:effectLst/>
                  <a:latin typeface="poppins" panose="020B0604020202020204" pitchFamily="34" charset="0"/>
                </a:rPr>
                <a:t>gCO2/kWh</a:t>
              </a:r>
              <a:endParaRPr lang="en-GB" sz="1000" b="0" dirty="0">
                <a:solidFill>
                  <a:srgbClr val="000090"/>
                </a:solidFill>
              </a:endParaRP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0B02570-13A8-5034-6E72-7F138A88B8B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74926" y="4001557"/>
              <a:ext cx="7968268" cy="180525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761400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BB4FD-2675-605E-4A76-AD6A80561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D112A0-D414-757D-A3E3-6D8F26E0A9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9702" y="1409699"/>
            <a:ext cx="4320858" cy="5002703"/>
          </a:xfrm>
          <a:ln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sz="2000" dirty="0"/>
              <a:t>In house: </a:t>
            </a:r>
            <a:r>
              <a:rPr lang="en-GB" sz="2000" dirty="0" err="1"/>
              <a:t>AmpereOne</a:t>
            </a:r>
            <a:r>
              <a:rPr lang="en-GB" sz="2000" dirty="0"/>
              <a:t> </a:t>
            </a:r>
          </a:p>
          <a:p>
            <a:pPr marL="0" indent="0">
              <a:buNone/>
            </a:pPr>
            <a:endParaRPr lang="en-GB" sz="1000" dirty="0"/>
          </a:p>
          <a:p>
            <a:r>
              <a:rPr lang="en-GB" sz="1800" dirty="0"/>
              <a:t>3rd generation CPU, with a custom in-house architecture.</a:t>
            </a:r>
          </a:p>
          <a:p>
            <a:r>
              <a:rPr lang="en-GB" sz="1800" dirty="0"/>
              <a:t>Previously used Arm’s Neoverse core: Marks move from core, to architecture, licensing from ARM.</a:t>
            </a:r>
          </a:p>
          <a:p>
            <a:r>
              <a:rPr lang="en-GB" sz="1800" dirty="0"/>
              <a:t>192 cores </a:t>
            </a:r>
            <a:r>
              <a:rPr lang="en-GB" sz="1800" dirty="0">
                <a:solidFill>
                  <a:srgbClr val="FF00FF"/>
                </a:solidFill>
              </a:rPr>
              <a:t>(512 core “Aurora” version in development), </a:t>
            </a:r>
            <a:r>
              <a:rPr lang="en-GB" sz="1800" dirty="0"/>
              <a:t>1-socket. </a:t>
            </a:r>
          </a:p>
          <a:p>
            <a:r>
              <a:rPr lang="en-GB" sz="1800" dirty="0"/>
              <a:t>1.0–3.2 GHz operating frequencies (settable with user-space governor).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0FC702-5CF9-69E5-A5F5-1428E2591F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51F0EA-5082-A357-8207-102B49E83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HEPIX, Apr 2025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B3EAC29D-9300-9114-2D00-DD90F3F15B7F}"/>
              </a:ext>
            </a:extLst>
          </p:cNvPr>
          <p:cNvSpPr txBox="1">
            <a:spLocks/>
          </p:cNvSpPr>
          <p:nvPr/>
        </p:nvSpPr>
        <p:spPr bwMode="auto">
          <a:xfrm>
            <a:off x="4663440" y="1409699"/>
            <a:ext cx="4177876" cy="5000245"/>
          </a:xfrm>
          <a:prstGeom prst="rect">
            <a:avLst/>
          </a:prstGeom>
          <a:noFill/>
          <a:ln w="9525">
            <a:solidFill>
              <a:schemeClr val="bg2">
                <a:lumMod val="75000"/>
              </a:schemeClr>
            </a:solidFill>
            <a:miter lim="800000"/>
            <a:headEnd/>
            <a:tailEnd/>
          </a:ln>
          <a:effectLst>
            <a:outerShdw blurRad="177800" dist="38100" dir="2700000" sx="101000" sy="101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accent2"/>
                </a:solidFill>
                <a:latin typeface="Bierstadt Display" panose="020B0004020202020204" pitchFamily="34" charset="0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3333CC"/>
                </a:solidFill>
                <a:latin typeface="Bierstadt Display" panose="020B0004020202020204" pitchFamily="34" charset="0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800">
                <a:solidFill>
                  <a:srgbClr val="6666FF"/>
                </a:solidFill>
                <a:latin typeface="Bierstadt Display" panose="020B0004020202020204" pitchFamily="34" charset="0"/>
                <a:ea typeface="+mn-ea"/>
                <a:cs typeface="+mn-cs"/>
              </a:defRPr>
            </a:lvl3pPr>
            <a:lvl4pPr marL="15621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accent2"/>
                </a:solidFill>
                <a:latin typeface="Bierstadt Display" panose="020B0004020202020204" pitchFamily="34" charset="0"/>
                <a:ea typeface="+mn-ea"/>
                <a:cs typeface="+mn-cs"/>
              </a:defRPr>
            </a:lvl4pPr>
            <a:lvl5pPr marL="1981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accent2"/>
                </a:solidFill>
                <a:latin typeface="Bierstadt Display" panose="020B0004020202020204" pitchFamily="34" charset="0"/>
                <a:ea typeface="+mn-ea"/>
                <a:cs typeface="+mn-cs"/>
              </a:defRPr>
            </a:lvl5pPr>
            <a:lvl6pPr marL="24384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6pPr>
            <a:lvl7pPr marL="2895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7pPr>
            <a:lvl8pPr marL="3352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8pPr>
            <a:lvl9pPr marL="3810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0" kern="0" dirty="0"/>
              <a:t>Remote: AMD Turin</a:t>
            </a:r>
          </a:p>
          <a:p>
            <a:pPr marL="0" indent="0">
              <a:buNone/>
            </a:pPr>
            <a:endParaRPr lang="en-GB" sz="1000" b="0" kern="0" dirty="0"/>
          </a:p>
          <a:p>
            <a:r>
              <a:rPr lang="en-GB" sz="1800" b="0" kern="0" dirty="0"/>
              <a:t>Zen-5 core (Genoa was Zen-4 and Bergamo Zen-4c).</a:t>
            </a:r>
          </a:p>
          <a:p>
            <a:r>
              <a:rPr lang="en-GB" sz="1800" b="0" kern="0" dirty="0"/>
              <a:t>2-sockets, each with 128 cores (256 HTs).</a:t>
            </a:r>
          </a:p>
          <a:p>
            <a:r>
              <a:rPr lang="en-GB" sz="1800" b="0" kern="0" dirty="0"/>
              <a:t>Only 3 frequencies settable: 1.5, 2.1, 2.7 GHz  (apparently a turbo-boost up to 4.2 GHz, but this cannot be sustained).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F6B67F1-EFFA-C4BD-0F8A-EEDB3702DD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6606" y="4673232"/>
            <a:ext cx="3067050" cy="161509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536C0E8-9D84-E355-C666-5A11EFE027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3939" y="4626560"/>
            <a:ext cx="2839860" cy="1661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986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D7939-F21A-C369-A83E-57F34657F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IPMI vs Power Meter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C84219-0128-492A-A659-38C16E3DDD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7487" y="1361074"/>
            <a:ext cx="3793489" cy="4911710"/>
          </a:xfrm>
        </p:spPr>
        <p:txBody>
          <a:bodyPr/>
          <a:lstStyle/>
          <a:p>
            <a:r>
              <a:rPr lang="en-GB" sz="2000" dirty="0"/>
              <a:t>We previously validated IMPI measurements against meters – most agreed to ~5%.</a:t>
            </a:r>
          </a:p>
          <a:p>
            <a:r>
              <a:rPr lang="en-GB" sz="2000" dirty="0"/>
              <a:t>But we have seen some odd effects (bottom right plot).</a:t>
            </a:r>
          </a:p>
          <a:p>
            <a:r>
              <a:rPr lang="en-GB" sz="2000" dirty="0"/>
              <a:t>Can’t monitor this for machines we access remotely, which has been a slight worry.</a:t>
            </a:r>
          </a:p>
          <a:p>
            <a:r>
              <a:rPr lang="en-GB" sz="2000" dirty="0"/>
              <a:t>For </a:t>
            </a:r>
            <a:r>
              <a:rPr lang="en-GB" sz="2000" dirty="0" err="1"/>
              <a:t>AmpereOne</a:t>
            </a:r>
            <a:r>
              <a:rPr lang="en-GB" sz="2000" dirty="0"/>
              <a:t>, we observed a significant difference: The IPMI tool consistently under-reported the power by 70-80 Watts (~15%) compared to the external PDU </a:t>
            </a:r>
          </a:p>
          <a:p>
            <a:r>
              <a:rPr lang="en-GB" sz="2000" dirty="0"/>
              <a:t>What’s going on ???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2685E-A784-2D9A-1F16-4C41CCBC3A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E26CC3-E5BD-C0E1-BAA3-EE79F0572A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HEPIX, Apr 2025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C4818E41-85AA-BBC7-EEB9-FD9D0A3A45B5}"/>
              </a:ext>
            </a:extLst>
          </p:cNvPr>
          <p:cNvGrpSpPr/>
          <p:nvPr/>
        </p:nvGrpSpPr>
        <p:grpSpPr>
          <a:xfrm>
            <a:off x="4423440" y="1388278"/>
            <a:ext cx="4417876" cy="4578308"/>
            <a:chOff x="4423440" y="1388278"/>
            <a:chExt cx="4417876" cy="4578308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A93594AD-1FD9-907E-E51A-CFCFFD4916DE}"/>
                </a:ext>
              </a:extLst>
            </p:cNvPr>
            <p:cNvGrpSpPr/>
            <p:nvPr/>
          </p:nvGrpSpPr>
          <p:grpSpPr>
            <a:xfrm>
              <a:off x="4668685" y="4600585"/>
              <a:ext cx="4104379" cy="1366001"/>
              <a:chOff x="4668685" y="4600585"/>
              <a:chExt cx="4104379" cy="1366001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0C8AC4BB-6378-DE20-2104-85085D7091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668685" y="4634913"/>
                <a:ext cx="1740053" cy="1331673"/>
              </a:xfrm>
              <a:prstGeom prst="rect">
                <a:avLst/>
              </a:prstGeom>
            </p:spPr>
          </p:pic>
          <p:pic>
            <p:nvPicPr>
              <p:cNvPr id="15" name="Picture 14">
                <a:extLst>
                  <a:ext uri="{FF2B5EF4-FFF2-40B4-BE49-F238E27FC236}">
                    <a16:creationId xmlns:a16="http://schemas.microsoft.com/office/drawing/2014/main" id="{A96ACD8C-EAB0-FF02-7FCD-8AF3865F59E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801930" y="4600585"/>
                <a:ext cx="1971134" cy="1366001"/>
              </a:xfrm>
              <a:prstGeom prst="rect">
                <a:avLst/>
              </a:prstGeom>
            </p:spPr>
          </p:pic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9C7B1EB6-A5FF-99C0-D40E-1B8D8ED978A3}"/>
                </a:ext>
              </a:extLst>
            </p:cNvPr>
            <p:cNvGrpSpPr/>
            <p:nvPr/>
          </p:nvGrpSpPr>
          <p:grpSpPr>
            <a:xfrm>
              <a:off x="4423440" y="1388278"/>
              <a:ext cx="4417876" cy="2922256"/>
              <a:chOff x="4423440" y="1388278"/>
              <a:chExt cx="4417876" cy="2922256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00246BCC-FBD4-52D6-BCB5-AE1785A557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23440" y="1388278"/>
                <a:ext cx="4417876" cy="2919969"/>
              </a:xfrm>
              <a:prstGeom prst="rect">
                <a:avLst/>
              </a:prstGeom>
            </p:spPr>
          </p:pic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9D3932CB-25FB-4C25-4A45-866BB281975B}"/>
                  </a:ext>
                </a:extLst>
              </p:cNvPr>
              <p:cNvSpPr/>
              <p:nvPr/>
            </p:nvSpPr>
            <p:spPr bwMode="auto">
              <a:xfrm>
                <a:off x="6510528" y="1406566"/>
                <a:ext cx="100584" cy="2903968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800" b="1" i="0" u="none" strike="noStrike" cap="none" normalizeH="0" baseline="0">
                  <a:ln>
                    <a:noFill/>
                  </a:ln>
                  <a:solidFill>
                    <a:schemeClr val="accent1"/>
                  </a:solidFill>
                  <a:effectLst/>
                  <a:latin typeface="Trebuchet MS" pitchFamily="-108" charset="0"/>
                  <a:ea typeface="Arial" pitchFamily="-108" charset="0"/>
                  <a:cs typeface="Arial" pitchFamily="-108" charset="0"/>
                </a:endParaRPr>
              </a:p>
            </p:txBody>
          </p:sp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E0C35D36-040F-9967-07E1-9763407F7C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389710" y="2044610"/>
                <a:ext cx="521948" cy="231977"/>
              </a:xfrm>
              <a:prstGeom prst="rect">
                <a:avLst/>
              </a:prstGeom>
            </p:spPr>
          </p:pic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EBC71EB0-A316-4585-B9D3-1F9B987C261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381306" y="3646285"/>
                <a:ext cx="521948" cy="231977"/>
              </a:xfrm>
              <a:prstGeom prst="rect">
                <a:avLst/>
              </a:prstGeom>
            </p:spPr>
          </p:pic>
        </p:grp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B6CAC00-1E2F-8A4E-E0EA-009A882E5D42}"/>
              </a:ext>
            </a:extLst>
          </p:cNvPr>
          <p:cNvGrpSpPr/>
          <p:nvPr/>
        </p:nvGrpSpPr>
        <p:grpSpPr>
          <a:xfrm>
            <a:off x="3819071" y="2136686"/>
            <a:ext cx="5179334" cy="3251173"/>
            <a:chOff x="1442837" y="1721685"/>
            <a:chExt cx="5179334" cy="3251173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6766695-9AF4-8725-76F6-321DCE612FA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442837" y="1721685"/>
              <a:ext cx="5179334" cy="3251173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54E2B4F-7C7F-3427-977B-B5283090BE88}"/>
                </a:ext>
              </a:extLst>
            </p:cNvPr>
            <p:cNvSpPr txBox="1"/>
            <p:nvPr/>
          </p:nvSpPr>
          <p:spPr>
            <a:xfrm>
              <a:off x="1956816" y="3059668"/>
              <a:ext cx="139333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800" b="0" dirty="0" err="1">
                  <a:solidFill>
                    <a:srgbClr val="FF00FF"/>
                  </a:solidFill>
                </a:rPr>
                <a:t>AmpereOne</a:t>
              </a:r>
              <a:endParaRPr lang="en-GB" sz="1800" b="0" dirty="0">
                <a:solidFill>
                  <a:srgbClr val="FF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4028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C0367D-35B4-FC89-7D78-39D168537E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 Measurements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F20DBA-FA27-59AF-8C12-6E023B4844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524000"/>
            <a:ext cx="8536516" cy="1383792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en-GB" sz="2000" dirty="0"/>
              <a:t>Fortunately, CERN (Natalia </a:t>
            </a:r>
            <a:r>
              <a:rPr lang="en-GB" sz="2000" dirty="0" err="1"/>
              <a:t>Szczepanek</a:t>
            </a:r>
            <a:r>
              <a:rPr lang="en-GB" sz="2000" dirty="0"/>
              <a:t>, Albane </a:t>
            </a:r>
            <a:r>
              <a:rPr lang="en-GB" sz="2000" dirty="0" err="1"/>
              <a:t>Carcenac</a:t>
            </a:r>
            <a:r>
              <a:rPr lang="en-GB" sz="2000" dirty="0"/>
              <a:t>) had already made similar measurements on the identical machine:</a:t>
            </a:r>
          </a:p>
          <a:p>
            <a:pPr marL="0" indent="0">
              <a:spcBef>
                <a:spcPts val="0"/>
              </a:spcBef>
              <a:buNone/>
            </a:pPr>
            <a:r>
              <a:rPr lang="en-US" sz="1100" dirty="0">
                <a:effectLst/>
                <a:hlinkClick r:id="rId2"/>
              </a:rPr>
              <a:t>https://indico.cern.ch/event/1508924/contributions/6360848/attachments/3009458/5305640/AmpereOne192-FrequencycSan-20250205.pdf</a:t>
            </a:r>
            <a:endParaRPr lang="en-GB" sz="32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8EA684-C81F-002E-9715-F28299AFD0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BBC6BD-BDC2-BB6C-B7E1-0284F1A5A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HEPIX, Apr 2025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52BBE2-02D5-783B-1FC3-517075DCD2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8055" y="2523744"/>
            <a:ext cx="5164720" cy="38583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76C55D1-09B2-4D76-BBC7-7632634E3151}"/>
              </a:ext>
            </a:extLst>
          </p:cNvPr>
          <p:cNvSpPr txBox="1"/>
          <p:nvPr/>
        </p:nvSpPr>
        <p:spPr>
          <a:xfrm>
            <a:off x="475488" y="2682226"/>
            <a:ext cx="3201108" cy="36933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000090"/>
                </a:solidFill>
              </a:rPr>
              <a:t>Since the Glasgow PDU measurements are the odd-one-out, </a:t>
            </a:r>
            <a:r>
              <a:rPr lang="en-GB" sz="1800" b="0" strike="sngStrike" dirty="0">
                <a:solidFill>
                  <a:srgbClr val="000090"/>
                </a:solidFill>
              </a:rPr>
              <a:t>we currently presume</a:t>
            </a:r>
            <a:r>
              <a:rPr lang="en-GB" sz="1800" b="0" dirty="0">
                <a:solidFill>
                  <a:srgbClr val="000090"/>
                </a:solidFill>
              </a:rPr>
              <a:t> they are the problem.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000090"/>
                </a:solidFill>
              </a:rPr>
              <a:t>We are currently re-validating the PDU and will remeasure.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000090"/>
                </a:solidFill>
              </a:rPr>
              <a:t>CERN has also seen odd behaviours like this.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rgbClr val="000090"/>
                </a:solidFill>
              </a:rPr>
              <a:t>Confirms the benefit of multiple investigations!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035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FEF404BF-97BC-C404-298F-3BCA7AD059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887822"/>
            <a:ext cx="7772400" cy="4218624"/>
          </a:xfrm>
          <a:prstGeom prst="rect">
            <a:avLst/>
          </a:prstGeom>
          <a:effectLst>
            <a:outerShdw blurRad="177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136A593-2032-9D25-FABB-F50839F14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Frequency Scan Results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C2704D-91B1-89E0-6385-F2783FB71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7ECEFF-F3EE-A070-B9AC-63D70E8F8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HEPIX, Apr 2025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BA3EBDF-20BA-1702-10D1-F71C401943E0}"/>
              </a:ext>
            </a:extLst>
          </p:cNvPr>
          <p:cNvSpPr txBox="1"/>
          <p:nvPr/>
        </p:nvSpPr>
        <p:spPr>
          <a:xfrm>
            <a:off x="4218045" y="5006062"/>
            <a:ext cx="2793265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b="0" i="1" dirty="0">
                <a:solidFill>
                  <a:srgbClr val="14B688"/>
                </a:solidFill>
                <a:latin typeface="Bierstadt Display" panose="020B0004020202020204" pitchFamily="34" charset="0"/>
              </a:rPr>
              <a:t>Solid lines: Corrected IPMI data</a:t>
            </a:r>
          </a:p>
          <a:p>
            <a:r>
              <a:rPr lang="en-GB" sz="1400" b="0" i="1" dirty="0">
                <a:solidFill>
                  <a:srgbClr val="14B688"/>
                </a:solidFill>
                <a:latin typeface="Bierstadt Display" panose="020B0004020202020204" pitchFamily="34" charset="0"/>
              </a:rPr>
              <a:t>Dashed line:  Uncorrected IPMI data</a:t>
            </a:r>
          </a:p>
        </p:txBody>
      </p:sp>
    </p:spTree>
    <p:extLst>
      <p:ext uri="{BB962C8B-B14F-4D97-AF65-F5344CB8AC3E}">
        <p14:creationId xmlns:p14="http://schemas.microsoft.com/office/powerpoint/2010/main" val="1683519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BF4A9C-168E-FB3A-E9B7-8CD34EEBC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 Results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F7741764-8EC2-72FF-7830-FB7D30B14CF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0325" y="2660904"/>
            <a:ext cx="7087729" cy="3749065"/>
          </a:xfrm>
          <a:effectLst>
            <a:outerShdw blurRad="177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35F1D1-B547-E5E9-2856-FDE7C3A06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1CF8F1-4848-011A-2CAE-97F53A21A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HEPIX, Apr 2025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C36F20-A263-BA0D-4F21-DA332AD76A01}"/>
              </a:ext>
            </a:extLst>
          </p:cNvPr>
          <p:cNvSpPr txBox="1"/>
          <p:nvPr/>
        </p:nvSpPr>
        <p:spPr>
          <a:xfrm>
            <a:off x="155448" y="1822129"/>
            <a:ext cx="883310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800" b="0" dirty="0">
                <a:solidFill>
                  <a:srgbClr val="000090"/>
                </a:solidFill>
              </a:rPr>
              <a:t>Similar results from CERN (will continue to try to understand the small differences with Glasgow – in the end there will be some spread).</a:t>
            </a:r>
          </a:p>
        </p:txBody>
      </p:sp>
    </p:spTree>
    <p:extLst>
      <p:ext uri="{BB962C8B-B14F-4D97-AF65-F5344CB8AC3E}">
        <p14:creationId xmlns:p14="http://schemas.microsoft.com/office/powerpoint/2010/main" val="40622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47CCE-CBBB-C263-3049-3F5EB4271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31116" y="95250"/>
            <a:ext cx="5539148" cy="1066800"/>
          </a:xfrm>
        </p:spPr>
        <p:txBody>
          <a:bodyPr/>
          <a:lstStyle/>
          <a:p>
            <a:r>
              <a:rPr lang="en-GB" sz="2800" dirty="0"/>
              <a:t>From yesterday’s </a:t>
            </a:r>
            <a:r>
              <a:rPr lang="en-GB" sz="2800" dirty="0" err="1"/>
              <a:t>TechWatch</a:t>
            </a:r>
            <a:r>
              <a:rPr lang="en-GB" sz="2800" dirty="0"/>
              <a:t> Talk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C7B005F9-F8DB-D934-80F8-D277C3230A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25249" y="1668462"/>
            <a:ext cx="6693501" cy="3779520"/>
          </a:xfrm>
          <a:effectLst>
            <a:outerShdw blurRad="177800" dist="38100" dir="2700000" sx="101000" sy="101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F14968-95F5-052F-952B-DE3332324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David Britton, University of Glasgow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EB3DA7-6362-1D94-75FA-05F510F59D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HEPIX, Apr 2025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15322D-9311-A725-EEE2-37D5DDF4568F}"/>
              </a:ext>
            </a:extLst>
          </p:cNvPr>
          <p:cNvSpPr txBox="1"/>
          <p:nvPr/>
        </p:nvSpPr>
        <p:spPr>
          <a:xfrm>
            <a:off x="2139649" y="5840531"/>
            <a:ext cx="457971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800" b="0" dirty="0">
                <a:solidFill>
                  <a:srgbClr val="000090"/>
                </a:solidFill>
              </a:rPr>
              <a:t>Landscape continues to develop… for now.</a:t>
            </a:r>
          </a:p>
        </p:txBody>
      </p:sp>
    </p:spTree>
    <p:extLst>
      <p:ext uri="{BB962C8B-B14F-4D97-AF65-F5344CB8AC3E}">
        <p14:creationId xmlns:p14="http://schemas.microsoft.com/office/powerpoint/2010/main" val="863243811"/>
      </p:ext>
    </p:extLst>
  </p:cSld>
  <p:clrMapOvr>
    <a:masterClrMapping/>
  </p:clrMapOvr>
</p:sld>
</file>

<file path=ppt/theme/theme1.xml><?xml version="1.0" encoding="utf-8"?>
<a:theme xmlns:a="http://schemas.openxmlformats.org/drawingml/2006/main" name="GridPP_Liverpool_040914">
  <a:themeElements>
    <a:clrScheme name="GridPP_Liverpool_04091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ridPP_Liverpool_040914">
      <a:majorFont>
        <a:latin typeface="Trebuchet MS"/>
        <a:ea typeface="Arial"/>
        <a:cs typeface="Arial"/>
      </a:majorFont>
      <a:minorFont>
        <a:latin typeface="Trebuchet MS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>
            <a:ln>
              <a:noFill/>
            </a:ln>
            <a:solidFill>
              <a:schemeClr val="accent1"/>
            </a:solidFill>
            <a:effectLst/>
            <a:latin typeface="Trebuchet MS" pitchFamily="-108" charset="0"/>
            <a:ea typeface="Arial" pitchFamily="-108" charset="0"/>
            <a:cs typeface="Arial" pitchFamily="-108" charset="0"/>
          </a:defRPr>
        </a:defPPr>
      </a:lstStyle>
    </a:spDef>
    <a:lnDef>
      <a:spPr bwMode="auto">
        <a:noFill/>
        <a:ln w="31750" cap="flat" cmpd="sng" algn="ctr">
          <a:solidFill>
            <a:srgbClr val="FF0000"/>
          </a:solidFill>
          <a:prstDash val="solid"/>
          <a:round/>
          <a:headEnd type="arrow"/>
          <a:tailEnd type="none"/>
        </a:ln>
        <a:effectLst/>
      </a:spPr>
      <a:bodyPr/>
      <a:lstStyle/>
    </a:lnDef>
    <a:txDef>
      <a:spPr>
        <a:solidFill>
          <a:schemeClr val="bg1"/>
        </a:solidFill>
      </a:spPr>
      <a:bodyPr wrap="square" rtlCol="0">
        <a:spAutoFit/>
      </a:bodyPr>
      <a:lstStyle>
        <a:defPPr>
          <a:defRPr sz="1800" b="0" dirty="0" err="1" smtClean="0">
            <a:solidFill>
              <a:srgbClr val="000090"/>
            </a:solidFill>
          </a:defRPr>
        </a:defPPr>
      </a:lstStyle>
    </a:txDef>
  </a:objectDefaults>
  <a:extraClrSchemeLst>
    <a:extraClrScheme>
      <a:clrScheme name="GridPP_Liverpool_04091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_Liverpool_04091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_Liverpool_04091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_Liverpool_04091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_Liverpool_04091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ridPP_Liverpool_04091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_Liverpool_04091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_Liverpool_04091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_Liverpool_04091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_Liverpool_04091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_Liverpool_04091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ridPP_Liverpool_04091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327909</TotalTime>
  <Words>870</Words>
  <Application>Microsoft Macintosh PowerPoint</Application>
  <PresentationFormat>On-screen Show (4:3)</PresentationFormat>
  <Paragraphs>137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Aptos Narrow</vt:lpstr>
      <vt:lpstr>Arial</vt:lpstr>
      <vt:lpstr>Bierstadt Display</vt:lpstr>
      <vt:lpstr>Helvetica Neue</vt:lpstr>
      <vt:lpstr>poppins</vt:lpstr>
      <vt:lpstr>Segoe UI Emoji</vt:lpstr>
      <vt:lpstr>Times</vt:lpstr>
      <vt:lpstr>Trebuchet MS</vt:lpstr>
      <vt:lpstr>GridPP_Liverpool_040914</vt:lpstr>
      <vt:lpstr>PowerPoint Presentation</vt:lpstr>
      <vt:lpstr>Context -1</vt:lpstr>
      <vt:lpstr>Context-2</vt:lpstr>
      <vt:lpstr>New Measurements</vt:lpstr>
      <vt:lpstr>IPMI vs Power Meter</vt:lpstr>
      <vt:lpstr>CERN Measurements</vt:lpstr>
      <vt:lpstr>Frequency Scan Results</vt:lpstr>
      <vt:lpstr>CERN Results</vt:lpstr>
      <vt:lpstr>From yesterday’s TechWatch Talk</vt:lpstr>
      <vt:lpstr>Procurement Util View?</vt:lpstr>
      <vt:lpstr>Press Clipping</vt:lpstr>
      <vt:lpstr>Conclusion</vt:lpstr>
    </vt:vector>
  </TitlesOfParts>
  <Company>QMW Physics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GridPP Public Service Summit</dc:title>
  <dc:creator>Steve Lloyd</dc:creator>
  <cp:lastModifiedBy>David Britton</cp:lastModifiedBy>
  <cp:revision>2238</cp:revision>
  <cp:lastPrinted>2023-04-28T14:47:16Z</cp:lastPrinted>
  <dcterms:created xsi:type="dcterms:W3CDTF">2011-09-14T12:54:35Z</dcterms:created>
  <dcterms:modified xsi:type="dcterms:W3CDTF">2025-04-01T11:34:07Z</dcterms:modified>
</cp:coreProperties>
</file>