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61" r:id="rId2"/>
    <p:sldId id="288" r:id="rId3"/>
    <p:sldId id="343" r:id="rId4"/>
    <p:sldId id="338" r:id="rId5"/>
    <p:sldId id="339" r:id="rId6"/>
    <p:sldId id="340" r:id="rId7"/>
    <p:sldId id="275" r:id="rId8"/>
    <p:sldId id="344" r:id="rId9"/>
    <p:sldId id="342" r:id="rId10"/>
    <p:sldId id="319" r:id="rId11"/>
    <p:sldId id="362" r:id="rId12"/>
    <p:sldId id="346" r:id="rId13"/>
    <p:sldId id="345" r:id="rId14"/>
    <p:sldId id="354" r:id="rId15"/>
    <p:sldId id="337" r:id="rId16"/>
    <p:sldId id="310" r:id="rId17"/>
    <p:sldId id="360" r:id="rId18"/>
    <p:sldId id="363" r:id="rId19"/>
    <p:sldId id="358" r:id="rId20"/>
    <p:sldId id="364" r:id="rId21"/>
    <p:sldId id="351" r:id="rId22"/>
    <p:sldId id="350" r:id="rId23"/>
    <p:sldId id="332" r:id="rId24"/>
    <p:sldId id="352" r:id="rId25"/>
    <p:sldId id="347" r:id="rId26"/>
    <p:sldId id="357" r:id="rId27"/>
    <p:sldId id="295" r:id="rId28"/>
    <p:sldId id="365" r:id="rId29"/>
    <p:sldId id="353" r:id="rId30"/>
    <p:sldId id="359" r:id="rId31"/>
    <p:sldId id="349" r:id="rId32"/>
    <p:sldId id="361" r:id="rId33"/>
    <p:sldId id="323" r:id="rId3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orient="horz" pos="3923" userDrawn="1">
          <p15:clr>
            <a:srgbClr val="A4A3A4"/>
          </p15:clr>
        </p15:guide>
        <p15:guide id="11" pos="272" userDrawn="1">
          <p15:clr>
            <a:srgbClr val="A4A3A4"/>
          </p15:clr>
        </p15:guide>
        <p15:guide id="12" pos="7408" userDrawn="1">
          <p15:clr>
            <a:srgbClr val="A4A3A4"/>
          </p15:clr>
        </p15:guide>
        <p15:guide id="14" pos="3961" userDrawn="1">
          <p15:clr>
            <a:srgbClr val="A4A3A4"/>
          </p15:clr>
        </p15:guide>
        <p15:guide id="15" pos="3719" userDrawn="1">
          <p15:clr>
            <a:srgbClr val="A4A3A4"/>
          </p15:clr>
        </p15:guide>
        <p15:guide id="17" orient="horz" pos="2309" userDrawn="1">
          <p15:clr>
            <a:srgbClr val="A4A3A4"/>
          </p15:clr>
        </p15:guide>
        <p15:guide id="18" orient="horz" pos="691" userDrawn="1">
          <p15:clr>
            <a:srgbClr val="A4A3A4"/>
          </p15:clr>
        </p15:guide>
        <p15:guide id="19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guel Gila" initials="MG" lastIdx="5" clrIdx="0">
    <p:extLst>
      <p:ext uri="{19B8F6BF-5375-455C-9EA6-DF929625EA0E}">
        <p15:presenceInfo xmlns:p15="http://schemas.microsoft.com/office/powerpoint/2012/main" userId="c9811862-bf09-4028-a34c-b75294d0a7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1F1F"/>
    <a:srgbClr val="F6F5F5"/>
    <a:srgbClr val="FFFFFF"/>
    <a:srgbClr val="7B7B7B"/>
    <a:srgbClr val="A60B16"/>
    <a:srgbClr val="E20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98" autoAdjust="0"/>
    <p:restoredTop sz="79847" autoAdjust="0"/>
  </p:normalViewPr>
  <p:slideViewPr>
    <p:cSldViewPr showGuides="1">
      <p:cViewPr varScale="1">
        <p:scale>
          <a:sx n="98" d="100"/>
          <a:sy n="98" d="100"/>
        </p:scale>
        <p:origin x="1408" y="192"/>
      </p:cViewPr>
      <p:guideLst>
        <p:guide orient="horz" pos="3923"/>
        <p:guide pos="272"/>
        <p:guide pos="7408"/>
        <p:guide pos="3961"/>
        <p:guide pos="3719"/>
        <p:guide orient="horz" pos="2309"/>
        <p:guide orient="horz" pos="69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0"/>
    </p:cViewPr>
  </p:sorterViewPr>
  <p:notesViewPr>
    <p:cSldViewPr>
      <p:cViewPr varScale="1">
        <p:scale>
          <a:sx n="171" d="100"/>
          <a:sy n="171" d="100"/>
        </p:scale>
        <p:origin x="655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38C09-52C8-E244-A6D3-4B20B6F647FD}" type="datetimeFigureOut">
              <a:rPr lang="en-US" smtClean="0"/>
              <a:t>4/1/25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10208-73B9-084D-BAEA-2C1EDCC0F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4136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0BB2D-473E-4001-AEF2-40B6F6C8E08C}" type="datetimeFigureOut">
              <a:rPr lang="de-CH" smtClean="0"/>
              <a:t>01.04.25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E15CF0-5FCF-41C9-B381-1D3C8AC05A9A}" type="slidenum">
              <a:rPr lang="de-CH" smtClean="0"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222046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85173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472076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990510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390295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/>
              <a:t>F</a:t>
            </a:r>
            <a:r>
              <a:rPr lang="en-CH" dirty="0"/>
              <a:t>irst of all we have to decide where to deploy.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484280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465548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517773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With cilium service mesh enabled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Cilium is based on </a:t>
            </a:r>
            <a:r>
              <a:rPr lang="en-US" dirty="0" err="1"/>
              <a:t>eBPF</a:t>
            </a:r>
            <a:endParaRPr lang="en-US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all the networking is done at kernel level without the need of sidecars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Cilium also come with a nice observability UI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Istio only for ingress gateway and in the future API gateway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IP assignment, DNS entry and Let’s Encrypt Certificates are automated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Triggered when a new association Istio GW </a:t>
            </a:r>
            <a:r>
              <a:rPr lang="en-US" dirty="0">
                <a:sym typeface="Wingdings" pitchFamily="2" charset="2"/>
              </a:rPr>
              <a:t> k8s Service is made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Using </a:t>
            </a:r>
            <a:r>
              <a:rPr lang="en-US" dirty="0" err="1">
                <a:sym typeface="Wingdings" pitchFamily="2" charset="2"/>
              </a:rPr>
              <a:t>ArgoCD</a:t>
            </a:r>
            <a:r>
              <a:rPr lang="en-US" dirty="0">
                <a:sym typeface="Wingdings" pitchFamily="2" charset="2"/>
              </a:rPr>
              <a:t> for </a:t>
            </a:r>
            <a:r>
              <a:rPr lang="en-US" dirty="0" err="1">
                <a:sym typeface="Wingdings" pitchFamily="2" charset="2"/>
              </a:rPr>
              <a:t>GitOps</a:t>
            </a:r>
            <a:r>
              <a:rPr lang="en-US" dirty="0">
                <a:sym typeface="Wingdings" pitchFamily="2" charset="2"/>
              </a:rPr>
              <a:t> automation. All new changes are pushed to a git repo and </a:t>
            </a:r>
            <a:r>
              <a:rPr lang="en-US" dirty="0" err="1">
                <a:sym typeface="Wingdings" pitchFamily="2" charset="2"/>
              </a:rPr>
              <a:t>ArgoCD</a:t>
            </a:r>
            <a:r>
              <a:rPr lang="en-US" dirty="0">
                <a:sym typeface="Wingdings" pitchFamily="2" charset="2"/>
              </a:rPr>
              <a:t> will apply them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External secret to interface </a:t>
            </a:r>
            <a:r>
              <a:rPr lang="en-US" dirty="0" err="1">
                <a:sym typeface="Wingdings" pitchFamily="2" charset="2"/>
              </a:rPr>
              <a:t>HashiCorp</a:t>
            </a:r>
            <a:r>
              <a:rPr lang="en-US" dirty="0">
                <a:sym typeface="Wingdings" pitchFamily="2" charset="2"/>
              </a:rPr>
              <a:t> Vault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143316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06283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25518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EB7A19-2237-626E-79AB-DC509A3256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2EB0C4-D4A3-1F66-4BD7-E8146B7297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95AC41-1E53-84BD-FE49-DF1BF7F5C9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3793E9-D631-B520-CD08-44B1D78354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5667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Around 2018 we started our journey with </a:t>
            </a:r>
            <a:r>
              <a:rPr lang="en-US" dirty="0" err="1"/>
              <a:t>kubernetes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first  requirement was to have a big multi-</a:t>
            </a:r>
            <a:r>
              <a:rPr lang="en-US" dirty="0" err="1"/>
              <a:t>tenat</a:t>
            </a:r>
            <a:r>
              <a:rPr lang="en-US" dirty="0"/>
              <a:t> cluster to serve all users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We had a lot of challenges: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Multiple </a:t>
            </a:r>
            <a:r>
              <a:rPr lang="en-US" dirty="0" err="1"/>
              <a:t>vlans</a:t>
            </a:r>
            <a:r>
              <a:rPr lang="en-US" dirty="0"/>
              <a:t> isolation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Complex Ingress/egress based on </a:t>
            </a:r>
            <a:r>
              <a:rPr lang="en-US" dirty="0" err="1"/>
              <a:t>istio</a:t>
            </a:r>
            <a:endParaRPr lang="en-US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Different workflows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/>
              <a:t>Namespaces isolations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dirty="0"/>
              <a:t>We quickly discovered that this is not sustainable and very difficult to scale and maintain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399446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1731307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106289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8629088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0937954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7816419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899845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31FEE7-72F2-150F-7752-B11F5F002D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2AAFF9E-B755-6733-528E-93CF6DF6B4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542D49-38A4-A4E4-233E-4901299358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81A353-C367-B8C8-A6AC-4EC4A8933F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5652735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How the data is sent to Elasticsearch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CH" dirty="0"/>
              <a:t>Almos everything via Elastic Beats: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Clients are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CH" dirty="0"/>
              <a:t>Metricbeat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CH" dirty="0"/>
              <a:t>Filebeat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CH" dirty="0"/>
              <a:t>Auditbeat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dirty="0"/>
              <a:t>The clients ingestion options: 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dirty="0"/>
              <a:t>Kafka (Preferred)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dirty="0"/>
              <a:t>Logstash (depending on the requirements)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Application performance monitoring (</a:t>
            </a:r>
            <a:r>
              <a:rPr lang="en-GB" i="1" dirty="0"/>
              <a:t>APM</a:t>
            </a:r>
            <a:r>
              <a:rPr lang="en-GB" dirty="0"/>
              <a:t>)</a:t>
            </a:r>
            <a:r>
              <a:rPr lang="en-CH" dirty="0"/>
              <a:t> </a:t>
            </a:r>
            <a:r>
              <a:rPr lang="en-CH" dirty="0">
                <a:sym typeface="Wingdings" pitchFamily="2" charset="2"/>
              </a:rPr>
              <a:t> APM Server  ES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CH" dirty="0">
                <a:sym typeface="Wingdings" pitchFamily="2" charset="2"/>
              </a:rPr>
              <a:t>Once everything is on ES we cand do analysis with Grafana or Kibana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29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874534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30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01891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32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28727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6541443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H" dirty="0"/>
              <a:t>How the data is sent to Elasticsearch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CH" dirty="0"/>
              <a:t>Almos everything via Elastic Beats: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H" dirty="0"/>
              <a:t>Clients are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CH" dirty="0"/>
              <a:t>Metricbeat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CH" dirty="0"/>
              <a:t>Filebeat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CH" dirty="0"/>
              <a:t>Auditbeat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dirty="0"/>
              <a:t>The clients ingestion options: 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dirty="0"/>
              <a:t>Kafka (Preferred)</a:t>
            </a:r>
          </a:p>
          <a:p>
            <a:pPr marL="1085850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dirty="0"/>
              <a:t>Logstash (depending on the requirements)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Application performance monitoring (</a:t>
            </a:r>
            <a:r>
              <a:rPr lang="en-GB" i="1" dirty="0"/>
              <a:t>APM</a:t>
            </a:r>
            <a:r>
              <a:rPr lang="en-GB" dirty="0"/>
              <a:t>)</a:t>
            </a:r>
            <a:r>
              <a:rPr lang="en-CH" dirty="0"/>
              <a:t> </a:t>
            </a:r>
            <a:r>
              <a:rPr lang="en-CH" dirty="0">
                <a:sym typeface="Wingdings" pitchFamily="2" charset="2"/>
              </a:rPr>
              <a:t> APM Server  ES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CH" dirty="0">
                <a:sym typeface="Wingdings" pitchFamily="2" charset="2"/>
              </a:rPr>
              <a:t>Once everything is on ES we cand do analysis with Grafana or Kibana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33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16812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That uses Kubernetes as an orchestrator engine for </a:t>
            </a:r>
            <a:r>
              <a:rPr lang="en-GB" dirty="0" err="1"/>
              <a:t>kubeVIRT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8564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</a:t>
            </a:r>
            <a:r>
              <a:rPr lang="en-CH" dirty="0"/>
              <a:t>t allows you to manage easily multiple kubernetes clusters</a:t>
            </a:r>
          </a:p>
          <a:p>
            <a:r>
              <a:rPr lang="en-GB" dirty="0"/>
              <a:t>I</a:t>
            </a:r>
            <a:r>
              <a:rPr lang="en-CH" dirty="0"/>
              <a:t>t helps you in provisioning and scaling</a:t>
            </a:r>
          </a:p>
          <a:p>
            <a:r>
              <a:rPr lang="en-GB" dirty="0"/>
              <a:t>A</a:t>
            </a:r>
            <a:r>
              <a:rPr lang="en-CH" dirty="0"/>
              <a:t>nd also have very nice security features, like role-based access control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17780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68796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023637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800" dirty="0"/>
              <a:t>Direct deployment on Harvester and VMware, meaning Kubernetes nodes are spawned directly when cluster creation is triggered.</a:t>
            </a:r>
          </a:p>
          <a:p>
            <a:endParaRPr lang="en-GB" sz="1800" dirty="0"/>
          </a:p>
          <a:p>
            <a:r>
              <a:rPr lang="en-GB" sz="1800" dirty="0"/>
              <a:t>Deployment on </a:t>
            </a:r>
            <a:r>
              <a:rPr lang="en-GB" sz="1800" dirty="0" err="1"/>
              <a:t>Baremetal</a:t>
            </a:r>
            <a:r>
              <a:rPr lang="en-GB" sz="1800" dirty="0"/>
              <a:t> and HPC, nodes must already be running.</a:t>
            </a:r>
            <a:endParaRPr lang="en-CH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32693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56639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CopertinaAR20113stesa.pdf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018" b="4165"/>
          <a:stretch/>
        </p:blipFill>
        <p:spPr>
          <a:xfrm>
            <a:off x="0" y="1236663"/>
            <a:ext cx="12192000" cy="219233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4508500"/>
            <a:ext cx="11328400" cy="2160588"/>
          </a:xfrm>
        </p:spPr>
        <p:txBody>
          <a:bodyPr lIns="0" tIns="180000" rIns="0" bIns="0" anchor="t" anchorCtr="0">
            <a:normAutofit/>
          </a:bodyPr>
          <a:lstStyle>
            <a:lvl1pPr marL="0" indent="0" algn="l">
              <a:spcBef>
                <a:spcPts val="0"/>
              </a:spcBef>
              <a:spcAft>
                <a:spcPts val="300"/>
              </a:spcAft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57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63" b="20363"/>
          <a:stretch/>
        </p:blipFill>
        <p:spPr bwMode="auto">
          <a:xfrm>
            <a:off x="0" y="1236663"/>
            <a:ext cx="12192000" cy="219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4508500"/>
            <a:ext cx="11328400" cy="2160588"/>
          </a:xfrm>
        </p:spPr>
        <p:txBody>
          <a:bodyPr lIns="0" tIns="180000" rIns="0" bIns="0" anchor="t" anchorCtr="0">
            <a:normAutofit/>
          </a:bodyPr>
          <a:lstStyle>
            <a:lvl1pPr marL="0" indent="0" algn="l">
              <a:spcBef>
                <a:spcPts val="0"/>
              </a:spcBef>
              <a:spcAft>
                <a:spcPts val="300"/>
              </a:spcAft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529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11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4" b="17065"/>
          <a:stretch/>
        </p:blipFill>
        <p:spPr>
          <a:xfrm>
            <a:off x="0" y="1236663"/>
            <a:ext cx="12192000" cy="219233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4508500"/>
            <a:ext cx="11328400" cy="2160588"/>
          </a:xfrm>
        </p:spPr>
        <p:txBody>
          <a:bodyPr lIns="0" tIns="180000" rIns="0" bIns="0" anchor="t" anchorCtr="0">
            <a:normAutofit/>
          </a:bodyPr>
          <a:lstStyle>
            <a:lvl1pPr marL="0" indent="0" algn="l">
              <a:spcBef>
                <a:spcPts val="0"/>
              </a:spcBef>
              <a:spcAft>
                <a:spcPts val="300"/>
              </a:spcAft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529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2349500"/>
            <a:ext cx="11328400" cy="1079500"/>
          </a:xfrm>
        </p:spPr>
        <p:txBody>
          <a:bodyPr lIns="0" tIns="0" rIns="0" bIns="7200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7" descr="CSCS_RGB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9" descr="eth_logo_kurz_pos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8096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tIns="0" anchor="b" anchorCtr="0">
            <a:noAutofit/>
          </a:bodyPr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800" y="1087439"/>
            <a:ext cx="11328400" cy="5140325"/>
          </a:xfrm>
        </p:spPr>
        <p:txBody>
          <a:bodyPr tIns="57600"/>
          <a:lstStyle>
            <a:lvl2pPr>
              <a:spcBef>
                <a:spcPts val="0"/>
              </a:spcBef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Hyper-converged cloud infrastructure at CSCS</a:t>
            </a:r>
            <a:endParaRPr lang="en-US" noProof="0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C859BB-BF0B-4BDC-BBD4-42B4A100F88B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66792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31800" y="1087438"/>
            <a:ext cx="5471584" cy="5140325"/>
          </a:xfrm>
        </p:spPr>
        <p:txBody>
          <a:bodyPr tIns="72000">
            <a:normAutofit/>
          </a:bodyPr>
          <a:lstStyle>
            <a:lvl1pPr>
              <a:defRPr sz="2000"/>
            </a:lvl1pPr>
            <a:lvl2pPr>
              <a:spcBef>
                <a:spcPts val="0"/>
              </a:spcBef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88617" y="1087438"/>
            <a:ext cx="5471583" cy="5140325"/>
          </a:xfrm>
        </p:spPr>
        <p:txBody>
          <a:bodyPr tIns="72000">
            <a:normAutofit/>
          </a:bodyPr>
          <a:lstStyle>
            <a:lvl1pPr>
              <a:defRPr sz="2000"/>
            </a:lvl1pPr>
            <a:lvl2pPr>
              <a:spcBef>
                <a:spcPts val="0"/>
              </a:spcBef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Hyper-converged cloud infrastructure at CSCS</a:t>
            </a:r>
            <a:endParaRPr lang="en-US" noProof="0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C859BB-BF0B-4BDC-BBD4-42B4A100F88B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tIns="0" anchor="b" anchorCtr="0">
            <a:no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57469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Hyper-converged cloud infrastructure at CSCS</a:t>
            </a:r>
            <a:endParaRPr lang="en-US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t>‹#›</a:t>
            </a:fld>
            <a:endParaRPr lang="de-CH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tIns="0" anchor="b" anchorCtr="0">
            <a:no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74311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Hyper-converged cloud infrastructure at CSCS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1113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1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156" b="7446"/>
          <a:stretch/>
        </p:blipFill>
        <p:spPr>
          <a:xfrm>
            <a:off x="0" y="1231900"/>
            <a:ext cx="12192000" cy="219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Thank you for your attention.</a:t>
            </a:r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0593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  <a:prstGeom prst="rect">
            <a:avLst/>
          </a:prstGeom>
        </p:spPr>
        <p:txBody>
          <a:bodyPr vert="horz" lIns="0" tIns="45720" rIns="0" bIns="72000" rtlCol="0" anchor="b" anchorCtr="0">
            <a:norm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1800" y="1087439"/>
            <a:ext cx="11328400" cy="500585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Hyper-converged cloud infrastructure at CSCS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C859BB-BF0B-4BDC-BBD4-42B4A100F88B}" type="slidenum">
              <a:rPr lang="de-CH" smtClean="0"/>
              <a:pPr/>
              <a:t>‹#›</a:t>
            </a:fld>
            <a:endParaRPr lang="de-CH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6096000" y="6456392"/>
            <a:ext cx="0" cy="14401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14" descr="eth_logo_kurz_pos.eps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8213" y="6458507"/>
            <a:ext cx="815851" cy="13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6" descr="CSCS_2_RGB.eps"/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83" y="6302962"/>
            <a:ext cx="1081257" cy="43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60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1" r:id="rId2"/>
    <p:sldLayoutId id="2147483672" r:id="rId3"/>
    <p:sldLayoutId id="2147483662" r:id="rId4"/>
    <p:sldLayoutId id="2147483670" r:id="rId5"/>
    <p:sldLayoutId id="2147483652" r:id="rId6"/>
    <p:sldLayoutId id="2147483654" r:id="rId7"/>
    <p:sldLayoutId id="2147483655" r:id="rId8"/>
    <p:sldLayoutId id="2147483664" r:id="rId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6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spcAft>
          <a:spcPts val="600"/>
        </a:spcAft>
        <a:buClr>
          <a:srgbClr val="A60B16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Clr>
          <a:srgbClr val="A60B16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A60B16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A60B16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A60B16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3429000"/>
            <a:ext cx="11328400" cy="1079500"/>
          </a:xfrm>
        </p:spPr>
        <p:txBody>
          <a:bodyPr anchor="ctr"/>
          <a:lstStyle/>
          <a:p>
            <a:r>
              <a:rPr lang="en-GB" dirty="0"/>
              <a:t>Hyper-converged cloud infrastructure at CSCS</a:t>
            </a:r>
            <a:endParaRPr lang="en-GB" b="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4508500"/>
            <a:ext cx="11328400" cy="2160588"/>
          </a:xfrm>
        </p:spPr>
        <p:txBody>
          <a:bodyPr anchor="ctr">
            <a:normAutofit/>
          </a:bodyPr>
          <a:lstStyle/>
          <a:p>
            <a:r>
              <a:rPr lang="en-US" dirty="0"/>
              <a:t>Dino </a:t>
            </a:r>
            <a:r>
              <a:rPr lang="en-US" dirty="0" err="1"/>
              <a:t>Conciatore</a:t>
            </a:r>
            <a:r>
              <a:rPr lang="en-US" dirty="0"/>
              <a:t> – System Engineer</a:t>
            </a:r>
          </a:p>
          <a:p>
            <a:r>
              <a:rPr lang="en-US" dirty="0"/>
              <a:t>Elia </a:t>
            </a:r>
            <a:r>
              <a:rPr lang="en-US" dirty="0" err="1"/>
              <a:t>Oggian</a:t>
            </a:r>
            <a:r>
              <a:rPr lang="en-US" dirty="0"/>
              <a:t> – System Engineer</a:t>
            </a:r>
          </a:p>
          <a:p>
            <a:endParaRPr lang="en-US" dirty="0"/>
          </a:p>
          <a:p>
            <a:r>
              <a:rPr lang="en-GB" dirty="0"/>
              <a:t>Wednesday, March 2, 2025</a:t>
            </a:r>
          </a:p>
          <a:p>
            <a:endParaRPr lang="en-US" dirty="0"/>
          </a:p>
          <a:p>
            <a:r>
              <a:rPr lang="en-US" dirty="0" err="1"/>
              <a:t>HEPiX</a:t>
            </a:r>
            <a:r>
              <a:rPr lang="en-US" dirty="0"/>
              <a:t> Spring 2025 - Lugano</a:t>
            </a:r>
          </a:p>
        </p:txBody>
      </p:sp>
    </p:spTree>
    <p:extLst>
      <p:ext uri="{BB962C8B-B14F-4D97-AF65-F5344CB8AC3E}">
        <p14:creationId xmlns:p14="http://schemas.microsoft.com/office/powerpoint/2010/main" val="2656271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125342-4037-4EF6-FB61-F56F06E945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Hyper-converged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8CBD18-0A6A-B59B-25CD-49FF1A1A39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10</a:t>
            </a:fld>
            <a:endParaRPr lang="de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DCA5A1-5A0E-E6E2-4FA4-F2D058070E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/>
          <a:lstStyle/>
          <a:p>
            <a:r>
              <a:rPr lang="en-CH" dirty="0"/>
              <a:t>Harvester </a:t>
            </a:r>
            <a:r>
              <a:rPr lang="en-GB" dirty="0"/>
              <a:t>a</a:t>
            </a:r>
            <a:r>
              <a:rPr lang="en-GB" b="1" dirty="0"/>
              <a:t>rchitecture</a:t>
            </a:r>
            <a:endParaRPr lang="en-CH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134202B5-06D5-E6E2-32C5-B60E06DD10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003003"/>
            <a:ext cx="3385896" cy="5140325"/>
          </a:xfrm>
        </p:spPr>
        <p:txBody>
          <a:bodyPr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2000" dirty="0"/>
              <a:t>16 Hosts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2000" dirty="0"/>
              <a:t>Networks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sz="1800" dirty="0"/>
              <a:t>Management (25G)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sz="1800" dirty="0"/>
              <a:t>VLANs (100G)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2000" dirty="0"/>
              <a:t>Local 7.68TB NVMe SSD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2000" dirty="0"/>
              <a:t>512G/768G RAM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2000" dirty="0"/>
              <a:t>AMD EPYC 64 Cores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sz="2000" dirty="0"/>
              <a:t>Management node: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sz="1800" dirty="0"/>
              <a:t>DHCP Relay for VMs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sz="1800" dirty="0" err="1"/>
              <a:t>iPXE</a:t>
            </a:r>
            <a:r>
              <a:rPr lang="en-GB" sz="1800" dirty="0"/>
              <a:t> Boot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sz="1800" dirty="0"/>
              <a:t>ISO Repository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sz="1800" dirty="0"/>
              <a:t>Hosts config</a:t>
            </a:r>
          </a:p>
        </p:txBody>
      </p:sp>
      <p:pic>
        <p:nvPicPr>
          <p:cNvPr id="20" name="Picture 19" descr="A screenshot of a computer&#10;&#10;Description automatically generated">
            <a:extLst>
              <a:ext uri="{FF2B5EF4-FFF2-40B4-BE49-F238E27FC236}">
                <a16:creationId xmlns:a16="http://schemas.microsoft.com/office/drawing/2014/main" id="{6E3253FD-C9BA-7D64-CF10-CE6E409A38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696" y="692696"/>
            <a:ext cx="7942504" cy="547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790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58E9C-644B-6D37-ADC9-C76ADDFF64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anchor="b">
            <a:normAutofit/>
          </a:bodyPr>
          <a:lstStyle/>
          <a:p>
            <a:r>
              <a:rPr lang="en-GB" dirty="0"/>
              <a:t>Tenants overview</a:t>
            </a:r>
            <a:endParaRPr lang="en-CH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0E7AD79-3DFC-EF04-3DC3-E3CC9765212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1800" y="1292797"/>
            <a:ext cx="11328400" cy="472960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1E6F1B-57B3-3534-59EB-C86F6BC1F8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noProof="0"/>
              <a:t>Hyper-converged cloud infrastructure at CSCS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FFCF89-72BF-B45C-6264-93E1CBEB04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9C859BB-BF0B-4BDC-BBD4-42B4A100F88B}" type="slidenum">
              <a:rPr lang="de-CH" smtClean="0"/>
              <a:pPr>
                <a:spcAft>
                  <a:spcPts val="600"/>
                </a:spcAft>
              </a:pPr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84386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95954-0F14-5A41-1AC7-635804530B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Infrastructure as a code and </a:t>
            </a:r>
            <a:r>
              <a:rPr lang="en-GB" dirty="0" err="1"/>
              <a:t>GitOps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0260883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F2985ADA-4103-7F3A-4CFD-DEB972839D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76120" y="713480"/>
            <a:ext cx="4872112" cy="569101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100" dirty="0"/>
              <a:t>Declarative approach</a:t>
            </a:r>
          </a:p>
          <a:p>
            <a:pPr>
              <a:lnSpc>
                <a:spcPct val="120000"/>
              </a:lnSpc>
            </a:pPr>
            <a:r>
              <a:rPr lang="en-US" sz="2100" dirty="0"/>
              <a:t>Define cluster </a:t>
            </a:r>
          </a:p>
          <a:p>
            <a:pPr lvl="1">
              <a:lnSpc>
                <a:spcPct val="120000"/>
              </a:lnSpc>
            </a:pPr>
            <a:r>
              <a:rPr lang="en-US" sz="1900" dirty="0"/>
              <a:t>Node specs</a:t>
            </a:r>
          </a:p>
          <a:p>
            <a:pPr lvl="1">
              <a:lnSpc>
                <a:spcPct val="120000"/>
              </a:lnSpc>
            </a:pPr>
            <a:r>
              <a:rPr lang="en-US" sz="1900" dirty="0"/>
              <a:t>Network isolation</a:t>
            </a:r>
          </a:p>
          <a:p>
            <a:pPr>
              <a:lnSpc>
                <a:spcPct val="120000"/>
              </a:lnSpc>
            </a:pPr>
            <a:r>
              <a:rPr lang="en-US" sz="2100" dirty="0"/>
              <a:t>Terraform</a:t>
            </a:r>
          </a:p>
          <a:p>
            <a:pPr lvl="1">
              <a:lnSpc>
                <a:spcPct val="120000"/>
              </a:lnSpc>
            </a:pPr>
            <a:r>
              <a:rPr lang="en-US" sz="1900" dirty="0"/>
              <a:t>Community providers</a:t>
            </a:r>
          </a:p>
          <a:p>
            <a:pPr lvl="1">
              <a:lnSpc>
                <a:spcPct val="120000"/>
              </a:lnSpc>
            </a:pPr>
            <a:r>
              <a:rPr lang="en-US" sz="1900" dirty="0"/>
              <a:t>CSCS cluster modules</a:t>
            </a:r>
          </a:p>
          <a:p>
            <a:pPr lvl="1">
              <a:lnSpc>
                <a:spcPct val="120000"/>
              </a:lnSpc>
            </a:pPr>
            <a:r>
              <a:rPr lang="en-US" sz="1900" dirty="0"/>
              <a:t>Bootstrap RKE2 clusters</a:t>
            </a:r>
          </a:p>
          <a:p>
            <a:pPr marL="0" indent="0">
              <a:lnSpc>
                <a:spcPct val="120000"/>
              </a:lnSpc>
              <a:buNone/>
            </a:pPr>
            <a:endParaRPr lang="en-US" sz="21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F1979-2412-AD9A-73BE-6AE47EBFC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noProof="0"/>
              <a:t>Hyper-converged cloud infrastructure at CSCS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8064F0-65CF-59EF-53B4-1B5B335AAB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9C859BB-BF0B-4BDC-BBD4-42B4A100F88B}" type="slidenum">
              <a:rPr lang="de-CH" smtClean="0"/>
              <a:pPr>
                <a:spcAft>
                  <a:spcPts val="600"/>
                </a:spcAft>
              </a:pPr>
              <a:t>13</a:t>
            </a:fld>
            <a:endParaRPr lang="de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809684-BBD8-F2B6-5FCE-68016E4DB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anchor="b">
            <a:normAutofit/>
          </a:bodyPr>
          <a:lstStyle/>
          <a:p>
            <a:r>
              <a:rPr lang="en-GB" dirty="0" err="1"/>
              <a:t>IaC</a:t>
            </a:r>
            <a:r>
              <a:rPr lang="en-GB" dirty="0"/>
              <a:t> cluster provisioning</a:t>
            </a:r>
            <a:endParaRPr lang="en-CH" dirty="0"/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A9283DDF-D7F1-E15F-92BC-21C03D19A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28" y="959274"/>
            <a:ext cx="6432171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242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4EC6BA71-20BC-626C-E4B6-CA785BC0B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/>
          <a:lstStyle/>
          <a:p>
            <a:r>
              <a:rPr lang="en-US" dirty="0"/>
              <a:t>Cluster definition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7B0C39-D27A-9C9C-0242-31F875230A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noProof="0"/>
              <a:t>Hyper-converged cloud infrastructure at CSCS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5F56FB-1B6A-36CD-2E00-DB2736973D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9C859BB-BF0B-4BDC-BBD4-42B4A100F88B}" type="slidenum">
              <a:rPr lang="de-CH" smtClean="0"/>
              <a:pPr>
                <a:spcAft>
                  <a:spcPts val="600"/>
                </a:spcAft>
              </a:pPr>
              <a:t>14</a:t>
            </a:fld>
            <a:endParaRPr lang="de-CH"/>
          </a:p>
        </p:txBody>
      </p:sp>
      <p:pic>
        <p:nvPicPr>
          <p:cNvPr id="18" name="Content Placeholder 17" descr="A screenshot of a computer&#10;&#10;Description automatically generated">
            <a:extLst>
              <a:ext uri="{FF2B5EF4-FFF2-40B4-BE49-F238E27FC236}">
                <a16:creationId xmlns:a16="http://schemas.microsoft.com/office/drawing/2014/main" id="{CED1062A-7033-1041-5114-0575F97230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31" y="46039"/>
            <a:ext cx="11153178" cy="6300360"/>
          </a:xfrm>
        </p:spPr>
      </p:pic>
    </p:spTree>
    <p:extLst>
      <p:ext uri="{BB962C8B-B14F-4D97-AF65-F5344CB8AC3E}">
        <p14:creationId xmlns:p14="http://schemas.microsoft.com/office/powerpoint/2010/main" val="21428333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59E07367-CF42-9DF1-707E-E1440AB62B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032104" y="1087438"/>
            <a:ext cx="4728096" cy="5140325"/>
          </a:xfrm>
        </p:spPr>
        <p:txBody>
          <a:bodyPr>
            <a:normAutofit/>
          </a:bodyPr>
          <a:lstStyle/>
          <a:p>
            <a:r>
              <a:rPr lang="en-US" dirty="0"/>
              <a:t>Controller (git repo)</a:t>
            </a:r>
          </a:p>
          <a:p>
            <a:pPr lvl="1"/>
            <a:r>
              <a:rPr lang="en-US" dirty="0"/>
              <a:t>Clusters</a:t>
            </a:r>
          </a:p>
          <a:p>
            <a:pPr lvl="1"/>
            <a:r>
              <a:rPr lang="en-US" dirty="0"/>
              <a:t>Repositories</a:t>
            </a:r>
          </a:p>
          <a:p>
            <a:pPr lvl="1"/>
            <a:r>
              <a:rPr lang="en-US" dirty="0"/>
              <a:t>Projects</a:t>
            </a:r>
          </a:p>
          <a:p>
            <a:pPr lvl="1"/>
            <a:r>
              <a:rPr lang="en-US" dirty="0"/>
              <a:t>Applications</a:t>
            </a:r>
          </a:p>
          <a:p>
            <a:r>
              <a:rPr lang="en-US" dirty="0" err="1"/>
              <a:t>ApplicationSets</a:t>
            </a:r>
            <a:endParaRPr lang="en-US" dirty="0"/>
          </a:p>
          <a:p>
            <a:pPr lvl="1"/>
            <a:r>
              <a:rPr lang="en-US" dirty="0"/>
              <a:t>CSI</a:t>
            </a:r>
          </a:p>
          <a:p>
            <a:pPr lvl="1"/>
            <a:r>
              <a:rPr lang="en-US" dirty="0"/>
              <a:t>Ingress Controller</a:t>
            </a:r>
          </a:p>
          <a:p>
            <a:pPr lvl="1"/>
            <a:r>
              <a:rPr lang="en-US" dirty="0"/>
              <a:t>Certificate Management</a:t>
            </a:r>
          </a:p>
          <a:p>
            <a:pPr lvl="1"/>
            <a:r>
              <a:rPr lang="en-US" dirty="0"/>
              <a:t>Observability</a:t>
            </a:r>
          </a:p>
          <a:p>
            <a:pPr lvl="1"/>
            <a:r>
              <a:rPr lang="en-US" dirty="0"/>
              <a:t>External Secrets</a:t>
            </a:r>
          </a:p>
          <a:p>
            <a:pPr lvl="1"/>
            <a:r>
              <a:rPr lang="en-US" dirty="0"/>
              <a:t>External DNS</a:t>
            </a:r>
          </a:p>
          <a:p>
            <a:pPr lvl="1"/>
            <a:r>
              <a:rPr lang="en-US" dirty="0" err="1"/>
              <a:t>MetalLB</a:t>
            </a:r>
            <a:endParaRPr lang="en-US" dirty="0"/>
          </a:p>
          <a:p>
            <a:r>
              <a:rPr lang="en-US" dirty="0"/>
              <a:t>App of Apps</a:t>
            </a:r>
          </a:p>
          <a:p>
            <a:pPr lvl="1"/>
            <a:r>
              <a:rPr lang="en-US" dirty="0"/>
              <a:t>Declarative deployments</a:t>
            </a:r>
          </a:p>
          <a:p>
            <a:pPr lvl="1"/>
            <a:r>
              <a:rPr lang="en-US" dirty="0"/>
              <a:t>800 Applications across 50 clusters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DF1979-2412-AD9A-73BE-6AE47EBFC6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noProof="0"/>
              <a:t>Hyper-converged cloud infrastructure at CSCS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8064F0-65CF-59EF-53B4-1B5B335AAB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9C859BB-BF0B-4BDC-BBD4-42B4A100F88B}" type="slidenum">
              <a:rPr lang="de-CH" smtClean="0"/>
              <a:pPr>
                <a:spcAft>
                  <a:spcPts val="600"/>
                </a:spcAft>
              </a:pPr>
              <a:t>15</a:t>
            </a:fld>
            <a:endParaRPr lang="de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9809684-BBD8-F2B6-5FCE-68016E4DB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anchor="b">
            <a:normAutofit/>
          </a:bodyPr>
          <a:lstStyle/>
          <a:p>
            <a:r>
              <a:rPr lang="en-CH" dirty="0"/>
              <a:t>GitOps with ArgoCD</a:t>
            </a:r>
          </a:p>
        </p:txBody>
      </p:sp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654F0F51-0A8B-4A2D-01CF-439FD961E1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1024971"/>
            <a:ext cx="6673067" cy="480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1132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0FAB6-BDB4-93AE-3973-79BFEC49D1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31800" y="1087438"/>
            <a:ext cx="11328400" cy="500585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CH" dirty="0"/>
              <a:t>All clusters deployed have the following common services preconfigured: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CNI: Cilium</a:t>
            </a:r>
          </a:p>
          <a:p>
            <a:pPr lvl="1"/>
            <a:r>
              <a:rPr lang="en-CH" dirty="0"/>
              <a:t>Service mesh (eBPF)</a:t>
            </a:r>
          </a:p>
          <a:p>
            <a:pPr lvl="1"/>
            <a:r>
              <a:rPr lang="en-CH" dirty="0"/>
              <a:t>Hubble (observability UI)</a:t>
            </a:r>
          </a:p>
          <a:p>
            <a:r>
              <a:rPr lang="en-CH" dirty="0"/>
              <a:t>CSI:</a:t>
            </a:r>
          </a:p>
          <a:p>
            <a:pPr lvl="1"/>
            <a:r>
              <a:rPr lang="en-GB" dirty="0" err="1"/>
              <a:t>cephfs</a:t>
            </a:r>
            <a:endParaRPr lang="en-GB" dirty="0"/>
          </a:p>
          <a:p>
            <a:pPr lvl="1"/>
            <a:r>
              <a:rPr lang="en-GB" dirty="0" err="1"/>
              <a:t>ceph</a:t>
            </a:r>
            <a:r>
              <a:rPr lang="en-GB" dirty="0"/>
              <a:t> </a:t>
            </a:r>
            <a:r>
              <a:rPr lang="en-GB" dirty="0" err="1"/>
              <a:t>rbd</a:t>
            </a:r>
            <a:endParaRPr lang="en-CH" dirty="0"/>
          </a:p>
          <a:p>
            <a:r>
              <a:rPr lang="en-CH" dirty="0"/>
              <a:t>Ingress controller</a:t>
            </a:r>
          </a:p>
          <a:p>
            <a:pPr lvl="1"/>
            <a:r>
              <a:rPr lang="en-CH" dirty="0"/>
              <a:t>Istio (no sidecars)</a:t>
            </a:r>
          </a:p>
          <a:p>
            <a:pPr lvl="2"/>
            <a:r>
              <a:rPr lang="en-GB" dirty="0"/>
              <a:t>S</a:t>
            </a:r>
            <a:r>
              <a:rPr lang="en-CH" dirty="0"/>
              <a:t>tarted </a:t>
            </a:r>
            <a:r>
              <a:rPr lang="en-CH"/>
              <a:t>migration to Gateway</a:t>
            </a:r>
            <a:r>
              <a:rPr lang="en-US" dirty="0"/>
              <a:t> API</a:t>
            </a:r>
            <a:endParaRPr lang="en-CH" dirty="0"/>
          </a:p>
          <a:p>
            <a:pPr lvl="1"/>
            <a:r>
              <a:rPr lang="en-CH" dirty="0"/>
              <a:t>Nginx</a:t>
            </a:r>
          </a:p>
          <a:p>
            <a:r>
              <a:rPr lang="en-CH" dirty="0"/>
              <a:t>MetalLB</a:t>
            </a:r>
          </a:p>
          <a:p>
            <a:pPr lvl="1"/>
            <a:r>
              <a:rPr lang="en-CH" dirty="0"/>
              <a:t>Gratuitous ARP</a:t>
            </a:r>
          </a:p>
          <a:p>
            <a:r>
              <a:rPr lang="en-CH" dirty="0"/>
              <a:t>Automated DNS and Certs</a:t>
            </a:r>
          </a:p>
          <a:p>
            <a:r>
              <a:rPr lang="en-CH" dirty="0"/>
              <a:t>External Secret</a:t>
            </a:r>
          </a:p>
          <a:p>
            <a:pPr lvl="1"/>
            <a:r>
              <a:rPr lang="en-GB" dirty="0"/>
              <a:t>F</a:t>
            </a:r>
            <a:r>
              <a:rPr lang="en-CH" dirty="0"/>
              <a:t>or all Vault secrets</a:t>
            </a:r>
          </a:p>
          <a:p>
            <a:r>
              <a:rPr lang="en-CH" dirty="0"/>
              <a:t>Observability agents</a:t>
            </a:r>
          </a:p>
          <a:p>
            <a:pPr lvl="1"/>
            <a:r>
              <a:rPr lang="en-CH" dirty="0"/>
              <a:t>Filebeat and Metricbeat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4A854E-0758-9E49-99A9-36A9EF60B7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Hyper-converged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F12BC6-F0FE-9547-8878-1762CE9419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16</a:t>
            </a:fld>
            <a:endParaRPr lang="de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9D1769-A2BC-0E48-8CC7-5573BE9A6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Kubernetes clusters common features</a:t>
            </a:r>
          </a:p>
        </p:txBody>
      </p:sp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7DA05553-F184-8F2F-BB8B-39583D61CF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920" y="940883"/>
            <a:ext cx="6649168" cy="565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4256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24D82-FB6B-FA0C-5D0B-2F043DB953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Crossplane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186FF9-2BC4-4AC2-060E-E844EC4B0A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/>
              <a:t>Open-Source Control Plane</a:t>
            </a:r>
            <a:endParaRPr lang="en-GB" dirty="0"/>
          </a:p>
          <a:p>
            <a:pPr lvl="1"/>
            <a:r>
              <a:rPr lang="en-GB" dirty="0"/>
              <a:t>Manage cloud resources and services</a:t>
            </a:r>
          </a:p>
          <a:p>
            <a:r>
              <a:rPr lang="en-GB" b="1" dirty="0"/>
              <a:t>Kubernetes Native</a:t>
            </a:r>
            <a:endParaRPr lang="en-GB" dirty="0"/>
          </a:p>
          <a:p>
            <a:pPr lvl="1"/>
            <a:r>
              <a:rPr lang="en-GB" dirty="0"/>
              <a:t>Extends Kubernetes with cloud-native capabilities</a:t>
            </a:r>
          </a:p>
          <a:p>
            <a:r>
              <a:rPr lang="en-GB" b="1" dirty="0"/>
              <a:t>Infrastructure as Code</a:t>
            </a:r>
            <a:endParaRPr lang="en-GB" dirty="0"/>
          </a:p>
          <a:p>
            <a:pPr lvl="1"/>
            <a:r>
              <a:rPr lang="en-GB" dirty="0"/>
              <a:t>Define and manage infrastructure using Kubernetes API and CRDs</a:t>
            </a:r>
          </a:p>
          <a:p>
            <a:r>
              <a:rPr lang="en-GB" b="1" dirty="0"/>
              <a:t>Multi-Cloud Support</a:t>
            </a:r>
            <a:endParaRPr lang="en-GB" dirty="0"/>
          </a:p>
          <a:p>
            <a:pPr lvl="1"/>
            <a:r>
              <a:rPr lang="en-GB" dirty="0"/>
              <a:t>Compatible with AWS, Azure, and more</a:t>
            </a:r>
          </a:p>
          <a:p>
            <a:r>
              <a:rPr lang="en-GB" b="1" dirty="0"/>
              <a:t>Declarative API</a:t>
            </a:r>
            <a:endParaRPr lang="en-GB" dirty="0"/>
          </a:p>
          <a:p>
            <a:pPr lvl="1"/>
            <a:r>
              <a:rPr lang="en-GB" dirty="0"/>
              <a:t>Use Kubernetes manifests to describe infrastructure</a:t>
            </a:r>
          </a:p>
          <a:p>
            <a:r>
              <a:rPr lang="en-GB" b="1" dirty="0"/>
              <a:t>Composable Infrastructure</a:t>
            </a:r>
            <a:endParaRPr lang="en-GB" dirty="0"/>
          </a:p>
          <a:p>
            <a:pPr lvl="1"/>
            <a:r>
              <a:rPr lang="en-GB" dirty="0"/>
              <a:t>Modular and reusable infrastructure components</a:t>
            </a:r>
          </a:p>
          <a:p>
            <a:r>
              <a:rPr lang="en-GB" b="1" dirty="0"/>
              <a:t>Secure and Consistent</a:t>
            </a:r>
            <a:endParaRPr lang="en-GB" dirty="0"/>
          </a:p>
          <a:p>
            <a:pPr lvl="1"/>
            <a:r>
              <a:rPr lang="en-GB" dirty="0"/>
              <a:t>Enforces policies and ensures consistent configurations</a:t>
            </a:r>
          </a:p>
          <a:p>
            <a:r>
              <a:rPr lang="en-GB" b="1" dirty="0"/>
              <a:t>Scalable and Extensible</a:t>
            </a:r>
            <a:endParaRPr lang="en-GB" dirty="0"/>
          </a:p>
          <a:p>
            <a:pPr lvl="1"/>
            <a:r>
              <a:rPr lang="en-GB" dirty="0"/>
              <a:t>Easily scales and integrates with other tools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C3266F-144A-1CB7-755B-F4FD691451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Cloud-Native Control Plane for Infrastructure and Platform Management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4FAFF6-09D4-EA58-3BE3-26B0D9CE3F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910060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FB2A4A-3B0B-3D05-1B71-185E02BD9D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Hyper-converged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ED0762-38A6-0CD7-1E35-CE793F312B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18</a:t>
            </a:fld>
            <a:endParaRPr lang="de-CH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B998E7D-04A3-1EF5-D218-211E992AD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Alpernetes</a:t>
            </a:r>
            <a:r>
              <a:rPr lang="en-GB" dirty="0"/>
              <a:t> - Kubernetes on Alps</a:t>
            </a:r>
            <a:endParaRPr lang="en-CH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8C43CFA3-3442-8E96-B519-53BCCA104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80" y="717565"/>
            <a:ext cx="12192000" cy="5929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9285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7B0C39-D27A-9C9C-0242-31F875230A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noProof="0"/>
              <a:t>Hyper-converged cloud infrastructure at CSCS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5F56FB-1B6A-36CD-2E00-DB2736973D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9C859BB-BF0B-4BDC-BBD4-42B4A100F88B}" type="slidenum">
              <a:rPr lang="de-CH" smtClean="0"/>
              <a:pPr>
                <a:spcAft>
                  <a:spcPts val="600"/>
                </a:spcAft>
              </a:pPr>
              <a:t>19</a:t>
            </a:fld>
            <a:endParaRPr lang="de-CH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EC6BA71-20BC-626C-E4B6-CA785BC0B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anchor="b">
            <a:normAutofit/>
          </a:bodyPr>
          <a:lstStyle/>
          <a:p>
            <a:r>
              <a:rPr lang="en-US" dirty="0"/>
              <a:t>Kubernetes on alps details</a:t>
            </a:r>
          </a:p>
        </p:txBody>
      </p:sp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ED766F7D-BBD2-3E5A-6025-01CDFB9D1BF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H" dirty="0"/>
              <a:t>Harvester (DIABLONS)</a:t>
            </a:r>
          </a:p>
          <a:p>
            <a:pPr lvl="1"/>
            <a:r>
              <a:rPr lang="en-GB" dirty="0"/>
              <a:t>M</a:t>
            </a:r>
            <a:r>
              <a:rPr lang="en-CH" dirty="0"/>
              <a:t>aster nodes</a:t>
            </a:r>
          </a:p>
          <a:p>
            <a:pPr lvl="1"/>
            <a:r>
              <a:rPr lang="en-CH" dirty="0"/>
              <a:t>Specific workload workers</a:t>
            </a:r>
          </a:p>
          <a:p>
            <a:pPr lvl="2"/>
            <a:r>
              <a:rPr lang="en-CH" dirty="0"/>
              <a:t>Ingress Controller</a:t>
            </a:r>
          </a:p>
          <a:p>
            <a:pPr lvl="2"/>
            <a:r>
              <a:rPr lang="en-CH" dirty="0"/>
              <a:t>Egress Controller</a:t>
            </a:r>
          </a:p>
          <a:p>
            <a:pPr lvl="2"/>
            <a:r>
              <a:rPr lang="en-CH" dirty="0"/>
              <a:t>Low performance SVC</a:t>
            </a:r>
          </a:p>
          <a:p>
            <a:pPr lvl="2"/>
            <a:r>
              <a:rPr lang="en-GB" dirty="0"/>
              <a:t>E</a:t>
            </a:r>
            <a:r>
              <a:rPr lang="en-CH" dirty="0"/>
              <a:t>tc…</a:t>
            </a:r>
          </a:p>
          <a:p>
            <a:r>
              <a:rPr lang="en-CH" dirty="0"/>
              <a:t>ALPS (HPC)</a:t>
            </a:r>
          </a:p>
          <a:p>
            <a:pPr lvl="1"/>
            <a:r>
              <a:rPr lang="en-GB" dirty="0"/>
              <a:t>S</a:t>
            </a:r>
            <a:r>
              <a:rPr lang="en-CH" dirty="0"/>
              <a:t>tateless workernodes</a:t>
            </a:r>
          </a:p>
        </p:txBody>
      </p:sp>
      <p:pic>
        <p:nvPicPr>
          <p:cNvPr id="23" name="Content Placeholder 19" descr="A diagram of a computer&#10;&#10;Description automatically generated">
            <a:extLst>
              <a:ext uri="{FF2B5EF4-FFF2-40B4-BE49-F238E27FC236}">
                <a16:creationId xmlns:a16="http://schemas.microsoft.com/office/drawing/2014/main" id="{68FF1DB8-B156-94BE-9543-2559D39DBB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816" y="548680"/>
            <a:ext cx="7582213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602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Hyper-converged cloud infrastructure at CSCS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2</a:t>
            </a:fld>
            <a:r>
              <a:rPr lang="de-CH"/>
              <a:t> </a:t>
            </a:r>
            <a:endParaRPr lang="de-CH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31800" y="908720"/>
            <a:ext cx="11496848" cy="5257253"/>
          </a:xfrm>
        </p:spPr>
        <p:txBody>
          <a:bodyPr>
            <a:normAutofit/>
          </a:bodyPr>
          <a:lstStyle/>
          <a:p>
            <a:r>
              <a:rPr lang="en-US" dirty="0"/>
              <a:t>Operating a </a:t>
            </a:r>
            <a:r>
              <a:rPr lang="en-US" b="1" dirty="0"/>
              <a:t>multi-tenant Kubernetes </a:t>
            </a:r>
            <a:r>
              <a:rPr lang="en-US" dirty="0"/>
              <a:t>cluster can be very complex</a:t>
            </a:r>
          </a:p>
          <a:p>
            <a:pPr lvl="1"/>
            <a:r>
              <a:rPr lang="en-US" dirty="0"/>
              <a:t>Based on past experience with </a:t>
            </a:r>
            <a:r>
              <a:rPr lang="en-US" i="1" dirty="0" err="1"/>
              <a:t>fulen</a:t>
            </a:r>
            <a:r>
              <a:rPr lang="en-US" dirty="0"/>
              <a:t>, a multi-tenant cluster with multiple VLANs and users with varying requirements and workflows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Improvements were necessary to ensure a </a:t>
            </a:r>
            <a:r>
              <a:rPr lang="en-GB" b="1" dirty="0"/>
              <a:t>greater user experience</a:t>
            </a:r>
          </a:p>
          <a:p>
            <a:endParaRPr lang="en-US" dirty="0"/>
          </a:p>
          <a:p>
            <a:r>
              <a:rPr lang="en-US" b="1" dirty="0"/>
              <a:t>Simplify the deployment</a:t>
            </a:r>
            <a:r>
              <a:rPr lang="en-US" dirty="0"/>
              <a:t> of CSCS internal services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Security and Isolation</a:t>
            </a:r>
            <a:r>
              <a:rPr lang="en-US" dirty="0"/>
              <a:t>: </a:t>
            </a:r>
          </a:p>
          <a:p>
            <a:pPr lvl="1"/>
            <a:r>
              <a:rPr lang="en-US" dirty="0"/>
              <a:t>network isolation should be implemented per cluster or purpose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2454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C4B7D8-40C2-C54D-3473-E360A1966B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4D88F9-129C-0F88-381C-A3216AD1B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Hyper-converged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E603C1-1200-B48A-9736-0E262839E0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20</a:t>
            </a:fld>
            <a:endParaRPr lang="de-CH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53A9EB9-C719-45AB-1CAB-4BEB3528F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Alpernetes</a:t>
            </a:r>
            <a:r>
              <a:rPr lang="en-GB" dirty="0"/>
              <a:t> - Kubernetes on Alps</a:t>
            </a:r>
            <a:endParaRPr lang="en-CH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9BE6788A-F996-061D-B4B6-4E542E7CCF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57" y="908051"/>
            <a:ext cx="11653086" cy="5286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55019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95954-0F14-5A41-1AC7-635804530B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Operations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9660857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03E8397-0644-88BD-9AC2-7C3D9D1EAB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800" y="1087438"/>
            <a:ext cx="11328400" cy="5140325"/>
          </a:xfrm>
        </p:spPr>
        <p:txBody>
          <a:bodyPr>
            <a:normAutofit/>
          </a:bodyPr>
          <a:lstStyle/>
          <a:p>
            <a:r>
              <a:rPr lang="en-CH" b="1" dirty="0"/>
              <a:t>Harvester</a:t>
            </a:r>
          </a:p>
          <a:p>
            <a:pPr lvl="1"/>
            <a:r>
              <a:rPr lang="en-GB" dirty="0"/>
              <a:t>Upgrade triggered automatically via the user interface.</a:t>
            </a:r>
          </a:p>
          <a:p>
            <a:pPr lvl="2"/>
            <a:r>
              <a:rPr lang="en-GB" dirty="0"/>
              <a:t>RKE2 upgrade</a:t>
            </a:r>
          </a:p>
          <a:p>
            <a:pPr lvl="2"/>
            <a:r>
              <a:rPr lang="en-GB" dirty="0"/>
              <a:t>Draining one host at a time</a:t>
            </a:r>
          </a:p>
          <a:p>
            <a:pPr lvl="3"/>
            <a:r>
              <a:rPr lang="en-GB" dirty="0"/>
              <a:t>VMs are live migrated</a:t>
            </a:r>
          </a:p>
          <a:p>
            <a:pPr lvl="2"/>
            <a:r>
              <a:rPr lang="en-GB" dirty="0"/>
              <a:t>OS Image replacement</a:t>
            </a:r>
          </a:p>
          <a:p>
            <a:r>
              <a:rPr lang="en-GB" b="1" dirty="0"/>
              <a:t>Rancher</a:t>
            </a:r>
          </a:p>
          <a:p>
            <a:pPr lvl="1"/>
            <a:r>
              <a:rPr lang="en-US" dirty="0"/>
              <a:t>Ansible managed nodes:</a:t>
            </a:r>
          </a:p>
          <a:p>
            <a:pPr lvl="2"/>
            <a:r>
              <a:rPr lang="en-US" dirty="0"/>
              <a:t>Drain Kubernetes nodes one by one.</a:t>
            </a:r>
          </a:p>
          <a:p>
            <a:pPr lvl="2"/>
            <a:r>
              <a:rPr lang="en-US" dirty="0"/>
              <a:t>Reinstall or upgrade the OS</a:t>
            </a:r>
          </a:p>
          <a:p>
            <a:pPr lvl="1"/>
            <a:r>
              <a:rPr lang="en-CH" dirty="0"/>
              <a:t>Rancher</a:t>
            </a:r>
          </a:p>
          <a:p>
            <a:pPr lvl="2"/>
            <a:r>
              <a:rPr lang="en-CH" dirty="0"/>
              <a:t>Upgrade done via Ansible (same playbook used for the installation)</a:t>
            </a:r>
          </a:p>
          <a:p>
            <a:pPr lvl="3"/>
            <a:r>
              <a:rPr lang="en-GB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rke2_version</a:t>
            </a:r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v1.26.9+rke2r1 </a:t>
            </a:r>
          </a:p>
          <a:p>
            <a:pPr lvl="3"/>
            <a:r>
              <a:rPr lang="en-CH" b="1" dirty="0"/>
              <a:t>NOTE: </a:t>
            </a:r>
            <a:r>
              <a:rPr lang="en-GB" dirty="0"/>
              <a:t>Don't skip intermediate minor versions when upgrading, </a:t>
            </a:r>
            <a:r>
              <a:rPr lang="en-GB" dirty="0" err="1"/>
              <a:t>eg.</a:t>
            </a:r>
            <a:r>
              <a:rPr lang="en-GB" dirty="0"/>
              <a:t> </a:t>
            </a:r>
            <a:r>
              <a:rPr lang="en-CH" dirty="0"/>
              <a:t>: </a:t>
            </a:r>
            <a:r>
              <a:rPr lang="en-CH" i="1" dirty="0"/>
              <a:t>v1.28.x </a:t>
            </a:r>
            <a:r>
              <a:rPr lang="en-CH" i="1" dirty="0">
                <a:sym typeface="Wingdings" pitchFamily="2" charset="2"/>
              </a:rPr>
              <a:t> 1.29.x</a:t>
            </a:r>
            <a:endParaRPr lang="en-CH" dirty="0"/>
          </a:p>
          <a:p>
            <a:r>
              <a:rPr lang="en-CH" b="1" dirty="0"/>
              <a:t>ArgoCD</a:t>
            </a:r>
          </a:p>
          <a:p>
            <a:pPr lvl="1"/>
            <a:r>
              <a:rPr lang="en-CH" dirty="0"/>
              <a:t>via Helm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956D22-EEFD-9D7C-DA9B-EC45E4D7E5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Hyper-converged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183744-ABF7-3A3B-43B3-51946A63B6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22</a:t>
            </a:fld>
            <a:endParaRPr lang="de-CH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E6383A5-2AA0-09D4-BA52-45BBDD6FA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Infrastructure upgrade</a:t>
            </a:r>
          </a:p>
        </p:txBody>
      </p:sp>
    </p:spTree>
    <p:extLst>
      <p:ext uri="{BB962C8B-B14F-4D97-AF65-F5344CB8AC3E}">
        <p14:creationId xmlns:p14="http://schemas.microsoft.com/office/powerpoint/2010/main" val="42346773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DBE62-8BF2-67CF-2072-3A32903A2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Downstream clusters </a:t>
            </a:r>
            <a:r>
              <a:rPr lang="en-CH" dirty="0"/>
              <a:t>upgrade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FE9AE5-9A8A-7C0E-5D40-613516FD6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Kubernetes</a:t>
            </a:r>
            <a:endParaRPr lang="en-GB" dirty="0"/>
          </a:p>
          <a:p>
            <a:pPr lvl="1"/>
            <a:r>
              <a:rPr lang="en-GB" dirty="0"/>
              <a:t>Required RKE2 version can be changed using Terraform</a:t>
            </a:r>
          </a:p>
          <a:p>
            <a:pPr marL="914400" lvl="2" indent="0">
              <a:buNone/>
            </a:pPr>
            <a:r>
              <a:rPr lang="en-GB" b="0" dirty="0" err="1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kubernetes_version</a:t>
            </a:r>
            <a:r>
              <a:rPr lang="en-GB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=</a:t>
            </a:r>
            <a:r>
              <a:rPr lang="en-GB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"v1.29.2+rke2r1"</a:t>
            </a:r>
            <a:endParaRPr lang="en-GB" b="0" dirty="0">
              <a:solidFill>
                <a:srgbClr val="CCCCCC"/>
              </a:solidFill>
              <a:effectLst/>
              <a:highlight>
                <a:srgbClr val="1F1F1F"/>
              </a:highlight>
              <a:latin typeface="Menlo" panose="020B0609030804020204" pitchFamily="49" charset="0"/>
            </a:endParaRPr>
          </a:p>
          <a:p>
            <a:pPr marL="914400" lvl="2" indent="0">
              <a:buNone/>
            </a:pPr>
            <a:r>
              <a:rPr lang="en-GB" dirty="0">
                <a:solidFill>
                  <a:srgbClr val="9CDCFE"/>
                </a:solidFill>
                <a:highlight>
                  <a:srgbClr val="1F1F1F"/>
                </a:highlight>
                <a:latin typeface="Menlo" panose="020B0609030804020204" pitchFamily="49" charset="0"/>
              </a:rPr>
              <a:t>$ t</a:t>
            </a:r>
            <a:r>
              <a:rPr lang="en-GB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erraform apply</a:t>
            </a:r>
          </a:p>
          <a:p>
            <a:pPr lvl="3"/>
            <a:r>
              <a:rPr lang="en-CH" b="1" dirty="0"/>
              <a:t>NOTE: </a:t>
            </a:r>
            <a:r>
              <a:rPr lang="en-GB" dirty="0"/>
              <a:t>Don't skip intermediate minor versions when upgrading, </a:t>
            </a:r>
            <a:r>
              <a:rPr lang="en-GB" dirty="0" err="1"/>
              <a:t>eg.</a:t>
            </a:r>
            <a:r>
              <a:rPr lang="en-GB" dirty="0"/>
              <a:t> </a:t>
            </a:r>
            <a:r>
              <a:rPr lang="en-CH" dirty="0"/>
              <a:t>: </a:t>
            </a:r>
            <a:r>
              <a:rPr lang="en-CH" i="1" dirty="0"/>
              <a:t>v1.28.x </a:t>
            </a:r>
            <a:r>
              <a:rPr lang="en-CH" i="1" dirty="0">
                <a:sym typeface="Wingdings" pitchFamily="2" charset="2"/>
              </a:rPr>
              <a:t> 1.29.x</a:t>
            </a:r>
          </a:p>
          <a:p>
            <a:pPr lvl="2"/>
            <a:r>
              <a:rPr lang="en-US" dirty="0"/>
              <a:t>Rancher will handle draining nodes and upgrading</a:t>
            </a:r>
          </a:p>
          <a:p>
            <a:r>
              <a:rPr lang="en-US" b="1" dirty="0"/>
              <a:t>OS Upgrades</a:t>
            </a:r>
          </a:p>
          <a:p>
            <a:pPr lvl="1"/>
            <a:r>
              <a:rPr lang="en-US" dirty="0"/>
              <a:t>Harvester nodes (VMs):</a:t>
            </a:r>
          </a:p>
          <a:p>
            <a:pPr lvl="2"/>
            <a:r>
              <a:rPr lang="en-GB" dirty="0"/>
              <a:t>Required OS can be changed using Terraform</a:t>
            </a:r>
          </a:p>
          <a:p>
            <a:pPr lvl="3"/>
            <a:r>
              <a:rPr lang="en-GB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image </a:t>
            </a:r>
            <a:r>
              <a:rPr lang="en-GB" b="0" dirty="0">
                <a:solidFill>
                  <a:srgbClr val="D4D4D4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=</a:t>
            </a:r>
            <a:r>
              <a:rPr lang="en-GB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</a:t>
            </a:r>
            <a:r>
              <a:rPr lang="en-GB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"default/ubuntu-jammy”</a:t>
            </a:r>
          </a:p>
          <a:p>
            <a:pPr lvl="3"/>
            <a:r>
              <a:rPr lang="en-GB" dirty="0">
                <a:solidFill>
                  <a:srgbClr val="9CDCFE"/>
                </a:solidFill>
                <a:highlight>
                  <a:srgbClr val="1F1F1F"/>
                </a:highlight>
                <a:latin typeface="Menlo" panose="020B0609030804020204" pitchFamily="49" charset="0"/>
              </a:rPr>
              <a:t>$ t</a:t>
            </a:r>
            <a:r>
              <a:rPr lang="en-GB" b="0" dirty="0">
                <a:solidFill>
                  <a:srgbClr val="9CDCFE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erraform apply</a:t>
            </a:r>
            <a:endParaRPr lang="en-US" dirty="0"/>
          </a:p>
          <a:p>
            <a:pPr lvl="1"/>
            <a:r>
              <a:rPr lang="en-US" dirty="0"/>
              <a:t>Ansible managed nodes:</a:t>
            </a:r>
          </a:p>
          <a:p>
            <a:pPr lvl="2"/>
            <a:r>
              <a:rPr lang="en-US" dirty="0"/>
              <a:t>Drain Kubernetes nodes one by one.</a:t>
            </a:r>
          </a:p>
          <a:p>
            <a:pPr lvl="2"/>
            <a:r>
              <a:rPr lang="en-US" dirty="0"/>
              <a:t>Reinstall or upgrade the OS based on your requirements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0C57F8-A111-30F2-B70D-8D1D1B67E7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Hyper-converged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3B3CB4-5FD6-C2AE-1C84-BCE6E6A15C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23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673564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95954-0F14-5A41-1AC7-635804530B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Use cases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569427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E235A6-8177-1146-73C4-DEDC9C372F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799" y="2276872"/>
            <a:ext cx="5856221" cy="3950891"/>
          </a:xfrm>
        </p:spPr>
        <p:txBody>
          <a:bodyPr/>
          <a:lstStyle/>
          <a:p>
            <a:r>
              <a:rPr lang="en-CH" dirty="0"/>
              <a:t>dCache</a:t>
            </a:r>
            <a:endParaRPr lang="en-CH" sz="1800" i="1" dirty="0"/>
          </a:p>
          <a:p>
            <a:pPr lvl="1"/>
            <a:r>
              <a:rPr lang="en-US" dirty="0"/>
              <a:t>24</a:t>
            </a:r>
            <a:r>
              <a:rPr lang="en-CH"/>
              <a:t> </a:t>
            </a:r>
            <a:r>
              <a:rPr lang="en-US" dirty="0"/>
              <a:t>bare metal nodes</a:t>
            </a:r>
          </a:p>
          <a:p>
            <a:pPr lvl="1"/>
            <a:r>
              <a:rPr lang="en-US" dirty="0"/>
              <a:t>3</a:t>
            </a:r>
            <a:r>
              <a:rPr lang="en-CH"/>
              <a:t>50 </a:t>
            </a:r>
            <a:r>
              <a:rPr lang="en-CH" dirty="0"/>
              <a:t>pools</a:t>
            </a:r>
          </a:p>
          <a:p>
            <a:pPr lvl="1"/>
            <a:r>
              <a:rPr lang="en-GB" dirty="0"/>
              <a:t>PVCs on </a:t>
            </a:r>
            <a:r>
              <a:rPr lang="en-GB" dirty="0" err="1"/>
              <a:t>Ceph</a:t>
            </a:r>
            <a:r>
              <a:rPr lang="en-GB" dirty="0"/>
              <a:t> RBD  (Total 17 PiB)</a:t>
            </a:r>
            <a:endParaRPr lang="en-CH" dirty="0"/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WLCG Services</a:t>
            </a:r>
          </a:p>
          <a:p>
            <a:pPr lvl="1"/>
            <a:r>
              <a:rPr lang="en-GB" dirty="0"/>
              <a:t>Frontier Squid</a:t>
            </a:r>
          </a:p>
          <a:p>
            <a:pPr lvl="2"/>
            <a:r>
              <a:rPr lang="en-GB" dirty="0"/>
              <a:t>W</a:t>
            </a:r>
            <a:r>
              <a:rPr lang="en-CH" dirty="0"/>
              <a:t>ith multus and </a:t>
            </a:r>
            <a:r>
              <a:rPr lang="en-GB" dirty="0"/>
              <a:t>whereabouts (IPAM)</a:t>
            </a:r>
            <a:endParaRPr lang="en-CH" dirty="0"/>
          </a:p>
          <a:p>
            <a:pPr lvl="1"/>
            <a:r>
              <a:rPr lang="en-CH" dirty="0"/>
              <a:t>Nordugrid ARC CEs</a:t>
            </a:r>
          </a:p>
          <a:p>
            <a:pPr lvl="1"/>
            <a:r>
              <a:rPr lang="en-GB" dirty="0" err="1"/>
              <a:t>si</a:t>
            </a:r>
            <a:r>
              <a:rPr lang="en-CH" dirty="0"/>
              <a:t>te-bdii</a:t>
            </a:r>
          </a:p>
          <a:p>
            <a:pPr lvl="2"/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1F5591-1BE0-A70A-D96B-CBA61A900C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Hyper-converged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17F0A4-8372-C3BB-928B-0D1C87902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25</a:t>
            </a:fld>
            <a:endParaRPr lang="de-CH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D116C19-E1E5-3779-870E-C4DFAB762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 and Usecases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EC901E4-DCF8-A45C-A542-748CDCD0191A}"/>
              </a:ext>
            </a:extLst>
          </p:cNvPr>
          <p:cNvSpPr txBox="1">
            <a:spLocks/>
          </p:cNvSpPr>
          <p:nvPr/>
        </p:nvSpPr>
        <p:spPr>
          <a:xfrm>
            <a:off x="6288021" y="2276872"/>
            <a:ext cx="5664200" cy="3953709"/>
          </a:xfrm>
          <a:prstGeom prst="rect">
            <a:avLst/>
          </a:prstGeom>
        </p:spPr>
        <p:txBody>
          <a:bodyPr vert="horz" lIns="0" tIns="72000" rIns="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A60B16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Observability cluster</a:t>
            </a:r>
          </a:p>
          <a:p>
            <a:pPr lvl="1"/>
            <a:r>
              <a:rPr lang="en-US" dirty="0"/>
              <a:t>120 bare metal nodes</a:t>
            </a:r>
          </a:p>
          <a:p>
            <a:pPr lvl="1"/>
            <a:r>
              <a:rPr lang="en-US" dirty="0"/>
              <a:t>Local </a:t>
            </a:r>
            <a:r>
              <a:rPr lang="en-US" dirty="0" err="1"/>
              <a:t>NVMe</a:t>
            </a:r>
            <a:r>
              <a:rPr lang="en-US" dirty="0"/>
              <a:t> storage</a:t>
            </a:r>
          </a:p>
          <a:p>
            <a:pPr lvl="2"/>
            <a:r>
              <a:rPr lang="en-US" dirty="0"/>
              <a:t>Local Path for Elasticsearch data nodes</a:t>
            </a:r>
          </a:p>
          <a:p>
            <a:pPr lvl="2"/>
            <a:r>
              <a:rPr lang="en-US" dirty="0"/>
              <a:t>Longhorn for all other persistent services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Central CSCS services</a:t>
            </a:r>
          </a:p>
          <a:p>
            <a:pPr lvl="1"/>
            <a:r>
              <a:rPr lang="en-US" dirty="0"/>
              <a:t>Vault</a:t>
            </a:r>
          </a:p>
          <a:p>
            <a:pPr lvl="1"/>
            <a:r>
              <a:rPr lang="en-US" dirty="0" err="1"/>
              <a:t>Jfrog</a:t>
            </a:r>
            <a:endParaRPr lang="en-US" dirty="0"/>
          </a:p>
          <a:p>
            <a:pPr lvl="1"/>
            <a:r>
              <a:rPr lang="en-US" dirty="0"/>
              <a:t>Gitlab-runners</a:t>
            </a:r>
          </a:p>
          <a:p>
            <a:pPr lvl="1"/>
            <a:r>
              <a:rPr lang="en-US" dirty="0" err="1"/>
              <a:t>ArgoCD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HPC Tests</a:t>
            </a:r>
          </a:p>
          <a:p>
            <a:pPr lvl="1"/>
            <a:r>
              <a:rPr lang="en-US" dirty="0"/>
              <a:t>Multicores cluster</a:t>
            </a:r>
          </a:p>
          <a:p>
            <a:pPr lvl="1"/>
            <a:r>
              <a:rPr lang="en-US" dirty="0"/>
              <a:t>GH200 cluster on RKE2</a:t>
            </a:r>
          </a:p>
          <a:p>
            <a:pPr lvl="1"/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D0F13390-B3E3-7BF3-EC50-D43AB03EAED7}"/>
              </a:ext>
            </a:extLst>
          </p:cNvPr>
          <p:cNvSpPr txBox="1">
            <a:spLocks/>
          </p:cNvSpPr>
          <p:nvPr/>
        </p:nvSpPr>
        <p:spPr>
          <a:xfrm>
            <a:off x="431799" y="908051"/>
            <a:ext cx="11520421" cy="1224805"/>
          </a:xfrm>
          <a:prstGeom prst="rect">
            <a:avLst/>
          </a:prstGeom>
        </p:spPr>
        <p:txBody>
          <a:bodyPr vert="horz" lIns="0" tIns="72000" rIns="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A60B16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dirty="0"/>
              <a:t>We are running a total of ~50 downstream clusters, with ~300 VMs and ~200 bare metal nodes</a:t>
            </a:r>
          </a:p>
          <a:p>
            <a:pPr marL="57150" indent="0">
              <a:buNone/>
            </a:pPr>
            <a:r>
              <a:rPr lang="en-US" dirty="0"/>
              <a:t>Here are some of the Kubernetes clusters: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4459768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81E26C7-9F7F-4CCB-3ABE-6E70DE5BC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00" y="2204864"/>
            <a:ext cx="2301818" cy="4526421"/>
          </a:xfrm>
          <a:prstGeom prst="rect">
            <a:avLst/>
          </a:prstGeom>
        </p:spPr>
      </p:pic>
      <p:sp>
        <p:nvSpPr>
          <p:cNvPr id="4" name="Oval Callout 3">
            <a:extLst>
              <a:ext uri="{FF2B5EF4-FFF2-40B4-BE49-F238E27FC236}">
                <a16:creationId xmlns:a16="http://schemas.microsoft.com/office/drawing/2014/main" id="{FDF438B0-9AD6-49E2-ABF0-674BDCC4389E}"/>
              </a:ext>
            </a:extLst>
          </p:cNvPr>
          <p:cNvSpPr/>
          <p:nvPr/>
        </p:nvSpPr>
        <p:spPr>
          <a:xfrm>
            <a:off x="3575720" y="1916832"/>
            <a:ext cx="5040560" cy="1656184"/>
          </a:xfrm>
          <a:prstGeom prst="wedgeEllipseCallout">
            <a:avLst>
              <a:gd name="adj1" fmla="val -55031"/>
              <a:gd name="adj2" fmla="val 72987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dirty="0"/>
              <a:t>Questions?</a:t>
            </a:r>
            <a:endParaRPr lang="en-CH" sz="4800" dirty="0"/>
          </a:p>
        </p:txBody>
      </p:sp>
    </p:spTree>
    <p:extLst>
      <p:ext uri="{BB962C8B-B14F-4D97-AF65-F5344CB8AC3E}">
        <p14:creationId xmlns:p14="http://schemas.microsoft.com/office/powerpoint/2010/main" val="9152221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32980882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986DEC-2B61-4274-40AD-3C06D9F63B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665832-09C2-A256-3B0A-D2D2C781688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 slides…</a:t>
            </a:r>
          </a:p>
        </p:txBody>
      </p:sp>
    </p:spTree>
    <p:extLst>
      <p:ext uri="{BB962C8B-B14F-4D97-AF65-F5344CB8AC3E}">
        <p14:creationId xmlns:p14="http://schemas.microsoft.com/office/powerpoint/2010/main" val="12364898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E9C5D-4C46-382C-D02E-1E75149B7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Cilium tuning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575CEC-D382-AAF9-C86F-DB00F08BB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Hyper-converged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23860E-F138-89ED-C9B4-58CE6194E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29</a:t>
            </a:fld>
            <a:endParaRPr lang="de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AE78B3-42D9-DAB7-8F66-DE6638F8E861}"/>
              </a:ext>
            </a:extLst>
          </p:cNvPr>
          <p:cNvSpPr txBox="1"/>
          <p:nvPr/>
        </p:nvSpPr>
        <p:spPr>
          <a:xfrm>
            <a:off x="6168008" y="1844824"/>
            <a:ext cx="4368056" cy="3384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H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A2FF43-8A2D-1C93-E735-43D628C31ACB}"/>
              </a:ext>
            </a:extLst>
          </p:cNvPr>
          <p:cNvSpPr txBox="1"/>
          <p:nvPr/>
        </p:nvSpPr>
        <p:spPr>
          <a:xfrm>
            <a:off x="431800" y="1136354"/>
            <a:ext cx="11328400" cy="4801314"/>
          </a:xfrm>
          <a:prstGeom prst="rect">
            <a:avLst/>
          </a:prstGeom>
          <a:solidFill>
            <a:srgbClr val="1F1F1F"/>
          </a:solidFill>
        </p:spPr>
        <p:txBody>
          <a:bodyPr wrap="square" rtlCol="0">
            <a:spAutoFit/>
          </a:bodyPr>
          <a:lstStyle/>
          <a:p>
            <a:r>
              <a:rPr lang="en-GB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rke2-cilium</a:t>
            </a:r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</a:t>
            </a:r>
          </a:p>
          <a:p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 </a:t>
            </a:r>
            <a:r>
              <a:rPr lang="en-GB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bpf</a:t>
            </a:r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</a:t>
            </a:r>
          </a:p>
          <a:p>
            <a:r>
              <a:rPr lang="en-GB" dirty="0">
                <a:solidFill>
                  <a:srgbClr val="CCCCCC"/>
                </a:solidFill>
                <a:highlight>
                  <a:srgbClr val="1F1F1F"/>
                </a:highlight>
                <a:latin typeface="Menlo" panose="020B0609030804020204" pitchFamily="49" charset="0"/>
              </a:rPr>
              <a:t>    </a:t>
            </a:r>
            <a:r>
              <a:rPr lang="en-GB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masquerade</a:t>
            </a:r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true</a:t>
            </a:r>
            <a:endParaRPr lang="en-GB" dirty="0">
              <a:solidFill>
                <a:srgbClr val="CCCCCC"/>
              </a:solidFill>
              <a:highlight>
                <a:srgbClr val="1F1F1F"/>
              </a:highlight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 </a:t>
            </a:r>
            <a:r>
              <a:rPr lang="en-GB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egressGateway</a:t>
            </a:r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</a:t>
            </a:r>
          </a:p>
          <a:p>
            <a:r>
              <a:rPr lang="en-GB" dirty="0">
                <a:solidFill>
                  <a:srgbClr val="CCCCCC"/>
                </a:solidFill>
                <a:highlight>
                  <a:srgbClr val="1F1F1F"/>
                </a:highlight>
                <a:latin typeface="Menlo" panose="020B0609030804020204" pitchFamily="49" charset="0"/>
              </a:rPr>
              <a:t>    </a:t>
            </a:r>
            <a:r>
              <a:rPr lang="en-GB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enabled</a:t>
            </a:r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true</a:t>
            </a:r>
            <a:endParaRPr lang="en-GB" dirty="0">
              <a:solidFill>
                <a:srgbClr val="CCCCCC"/>
              </a:solidFill>
              <a:highlight>
                <a:srgbClr val="1F1F1F"/>
              </a:highlight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 </a:t>
            </a:r>
            <a:r>
              <a:rPr lang="en-GB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hubble</a:t>
            </a:r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</a:t>
            </a:r>
          </a:p>
          <a:p>
            <a:r>
              <a:rPr lang="en-GB" dirty="0">
                <a:solidFill>
                  <a:srgbClr val="CCCCCC"/>
                </a:solidFill>
                <a:highlight>
                  <a:srgbClr val="1F1F1F"/>
                </a:highlight>
                <a:latin typeface="Menlo" panose="020B0609030804020204" pitchFamily="49" charset="0"/>
              </a:rPr>
              <a:t>    </a:t>
            </a:r>
            <a:r>
              <a:rPr lang="en-GB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enabled</a:t>
            </a:r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true</a:t>
            </a:r>
            <a:endParaRPr lang="en-GB" dirty="0">
              <a:solidFill>
                <a:srgbClr val="CCCCCC"/>
              </a:solidFill>
              <a:highlight>
                <a:srgbClr val="1F1F1F"/>
              </a:highlight>
              <a:latin typeface="Menlo" panose="020B0609030804020204" pitchFamily="49" charset="0"/>
            </a:endParaRPr>
          </a:p>
          <a:p>
            <a:r>
              <a:rPr lang="en-GB" dirty="0">
                <a:solidFill>
                  <a:srgbClr val="CCCCCC"/>
                </a:solidFill>
                <a:highlight>
                  <a:srgbClr val="1F1F1F"/>
                </a:highlight>
                <a:latin typeface="Menlo" panose="020B0609030804020204" pitchFamily="49" charset="0"/>
              </a:rPr>
              <a:t>    </a:t>
            </a:r>
            <a:r>
              <a:rPr lang="en-GB" dirty="0">
                <a:solidFill>
                  <a:srgbClr val="569CD6"/>
                </a:solidFill>
                <a:highlight>
                  <a:srgbClr val="1F1F1F"/>
                </a:highlight>
                <a:latin typeface="Menlo" panose="020B0609030804020204" pitchFamily="49" charset="0"/>
              </a:rPr>
              <a:t>r</a:t>
            </a:r>
            <a:r>
              <a:rPr lang="en-GB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elay</a:t>
            </a:r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</a:t>
            </a:r>
          </a:p>
          <a:p>
            <a:r>
              <a:rPr lang="en-GB" dirty="0">
                <a:solidFill>
                  <a:srgbClr val="CCCCCC"/>
                </a:solidFill>
                <a:highlight>
                  <a:srgbClr val="1F1F1F"/>
                </a:highlight>
                <a:latin typeface="Menlo" panose="020B0609030804020204" pitchFamily="49" charset="0"/>
              </a:rPr>
              <a:t>      </a:t>
            </a:r>
            <a:r>
              <a:rPr lang="en-GB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enabled</a:t>
            </a:r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true</a:t>
            </a:r>
            <a:endParaRPr lang="en-GB" dirty="0">
              <a:solidFill>
                <a:srgbClr val="CCCCCC"/>
              </a:solidFill>
              <a:highlight>
                <a:srgbClr val="1F1F1F"/>
              </a:highlight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   </a:t>
            </a:r>
            <a:r>
              <a:rPr lang="en-GB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ui</a:t>
            </a:r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</a:t>
            </a:r>
          </a:p>
          <a:p>
            <a:r>
              <a:rPr lang="en-GB" dirty="0">
                <a:solidFill>
                  <a:srgbClr val="CCCCCC"/>
                </a:solidFill>
                <a:highlight>
                  <a:srgbClr val="1F1F1F"/>
                </a:highlight>
                <a:latin typeface="Menlo" panose="020B0609030804020204" pitchFamily="49" charset="0"/>
              </a:rPr>
              <a:t>      </a:t>
            </a:r>
            <a:r>
              <a:rPr lang="en-GB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enabled</a:t>
            </a:r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true</a:t>
            </a:r>
            <a:endParaRPr lang="en-GB" dirty="0">
              <a:solidFill>
                <a:srgbClr val="CCCCCC"/>
              </a:solidFill>
              <a:highlight>
                <a:srgbClr val="1F1F1F"/>
              </a:highlight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 </a:t>
            </a:r>
            <a:r>
              <a:rPr lang="en-GB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ingressController</a:t>
            </a:r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</a:t>
            </a:r>
          </a:p>
          <a:p>
            <a:r>
              <a:rPr lang="en-GB" dirty="0">
                <a:solidFill>
                  <a:srgbClr val="CCCCCC"/>
                </a:solidFill>
                <a:highlight>
                  <a:srgbClr val="1F1F1F"/>
                </a:highlight>
                <a:latin typeface="Menlo" panose="020B0609030804020204" pitchFamily="49" charset="0"/>
              </a:rPr>
              <a:t>    </a:t>
            </a:r>
            <a:r>
              <a:rPr lang="en-GB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enabled</a:t>
            </a:r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true</a:t>
            </a:r>
            <a:endParaRPr lang="en-GB" dirty="0">
              <a:solidFill>
                <a:srgbClr val="CCCCCC"/>
              </a:solidFill>
              <a:highlight>
                <a:srgbClr val="1F1F1F"/>
              </a:highlight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 </a:t>
            </a:r>
            <a:r>
              <a:rPr lang="en-GB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k8sServiceHost</a:t>
            </a:r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b="0" dirty="0">
                <a:solidFill>
                  <a:srgbClr val="B5CEA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127.0.0.1</a:t>
            </a:r>
            <a:endParaRPr lang="en-GB" dirty="0">
              <a:solidFill>
                <a:srgbClr val="CCCCCC"/>
              </a:solidFill>
              <a:highlight>
                <a:srgbClr val="1F1F1F"/>
              </a:highlight>
              <a:latin typeface="Menlo" panose="020B0609030804020204" pitchFamily="49" charset="0"/>
            </a:endParaRPr>
          </a:p>
          <a:p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  </a:t>
            </a:r>
            <a:r>
              <a:rPr lang="en-GB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k8sServicePort</a:t>
            </a:r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b="0" dirty="0">
                <a:solidFill>
                  <a:srgbClr val="B5CEA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6443</a:t>
            </a:r>
            <a:endParaRPr lang="en-GB" b="0" dirty="0">
              <a:solidFill>
                <a:srgbClr val="CCCCCC"/>
              </a:solidFill>
              <a:effectLst/>
              <a:highlight>
                <a:srgbClr val="1F1F1F"/>
              </a:highlight>
              <a:latin typeface="Menlo" panose="020B0609030804020204" pitchFamily="49" charset="0"/>
            </a:endParaRPr>
          </a:p>
          <a:p>
            <a:r>
              <a:rPr lang="en-GB" dirty="0">
                <a:solidFill>
                  <a:srgbClr val="CCCCCC"/>
                </a:solidFill>
                <a:highlight>
                  <a:srgbClr val="1F1F1F"/>
                </a:highlight>
                <a:latin typeface="Menlo" panose="020B0609030804020204" pitchFamily="49" charset="0"/>
              </a:rPr>
              <a:t>  </a:t>
            </a:r>
            <a:r>
              <a:rPr lang="en-GB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kubeProxyReplacement</a:t>
            </a:r>
            <a:r>
              <a:rPr lang="en-GB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strict</a:t>
            </a:r>
            <a:endParaRPr lang="en-GB" b="0" dirty="0">
              <a:solidFill>
                <a:srgbClr val="CCCCCC"/>
              </a:solidFill>
              <a:effectLst/>
              <a:highlight>
                <a:srgbClr val="1F1F1F"/>
              </a:highlight>
              <a:latin typeface="Menlo" panose="020B0609030804020204" pitchFamily="49" charset="0"/>
            </a:endParaRP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426004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95954-0F14-5A41-1AC7-635804530B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Introducing Key Components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6579884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Observability backup slides...</a:t>
            </a:r>
          </a:p>
        </p:txBody>
      </p:sp>
    </p:spTree>
    <p:extLst>
      <p:ext uri="{BB962C8B-B14F-4D97-AF65-F5344CB8AC3E}">
        <p14:creationId xmlns:p14="http://schemas.microsoft.com/office/powerpoint/2010/main" val="29088158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E235A6-8177-1146-73C4-DEDC9C372F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800" y="1087438"/>
            <a:ext cx="11328400" cy="5140325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/>
              <a:t>All clusters come with automatically deployed logs and metrics collectors (</a:t>
            </a:r>
            <a:r>
              <a:rPr lang="en-GB" dirty="0" err="1"/>
              <a:t>ArgoCD</a:t>
            </a:r>
            <a:r>
              <a:rPr lang="en-GB" dirty="0"/>
              <a:t> </a:t>
            </a:r>
            <a:r>
              <a:rPr lang="en-GB" dirty="0" err="1"/>
              <a:t>ApplicationSet</a:t>
            </a:r>
            <a:r>
              <a:rPr lang="en-GB" dirty="0"/>
              <a:t>), which send everything to our central Observability Infrastructure.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GB" dirty="0"/>
              <a:t>Currently we are using Elastic Beats</a:t>
            </a:r>
            <a:endParaRPr lang="en-CH" dirty="0"/>
          </a:p>
          <a:p>
            <a:pPr>
              <a:lnSpc>
                <a:spcPct val="110000"/>
              </a:lnSpc>
            </a:pPr>
            <a:r>
              <a:rPr lang="en-GB" dirty="0"/>
              <a:t>A</a:t>
            </a:r>
            <a:r>
              <a:rPr lang="en-CH" dirty="0"/>
              <a:t>utodiscovery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Triggered on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New</a:t>
            </a:r>
            <a:r>
              <a:rPr lang="en-CH" dirty="0"/>
              <a:t>,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Modified</a:t>
            </a:r>
            <a:r>
              <a:rPr lang="en-CH" dirty="0"/>
              <a:t> and </a:t>
            </a:r>
            <a:r>
              <a:rPr lang="en-CH" b="1" dirty="0">
                <a:latin typeface="Courier New" panose="02070309020205020404" pitchFamily="49" charset="0"/>
                <a:cs typeface="Courier New" panose="02070309020205020404" pitchFamily="49" charset="0"/>
              </a:rPr>
              <a:t>Deleted</a:t>
            </a:r>
            <a:r>
              <a:rPr lang="en-CH" dirty="0"/>
              <a:t> pod</a:t>
            </a:r>
          </a:p>
          <a:p>
            <a:pPr>
              <a:lnSpc>
                <a:spcPct val="110000"/>
              </a:lnSpc>
            </a:pPr>
            <a:r>
              <a:rPr lang="en-CH" dirty="0"/>
              <a:t>Hint based</a:t>
            </a:r>
          </a:p>
          <a:p>
            <a:pPr lvl="1">
              <a:lnSpc>
                <a:spcPct val="110000"/>
              </a:lnSpc>
            </a:pPr>
            <a:r>
              <a:rPr lang="en-CH" dirty="0"/>
              <a:t>Configure Beat modules via pod Annotations: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1F5591-1BE0-A70A-D96B-CBA61A900C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Hyper-converged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17F0A4-8372-C3BB-928B-0D1C879020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31</a:t>
            </a:fld>
            <a:endParaRPr lang="de-CH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D116C19-E1E5-3779-870E-C4DFAB762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Observability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8BE2A4-693C-8062-A20E-0DF1ABCE0F4A}"/>
              </a:ext>
            </a:extLst>
          </p:cNvPr>
          <p:cNvSpPr txBox="1"/>
          <p:nvPr/>
        </p:nvSpPr>
        <p:spPr>
          <a:xfrm>
            <a:off x="1199456" y="3954680"/>
            <a:ext cx="8064896" cy="1600438"/>
          </a:xfrm>
          <a:prstGeom prst="rect">
            <a:avLst/>
          </a:prstGeom>
          <a:solidFill>
            <a:srgbClr val="1F1F1F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annotations</a:t>
            </a:r>
            <a:r>
              <a:rPr lang="en-GB" sz="14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</a:t>
            </a:r>
          </a:p>
          <a:p>
            <a:pPr lvl="1"/>
            <a:r>
              <a:rPr lang="en-GB" sz="1400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co.elastic.metrics</a:t>
            </a:r>
            <a:r>
              <a:rPr lang="en-GB" sz="1400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/hosts</a:t>
            </a:r>
            <a:r>
              <a:rPr lang="en-GB" sz="14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sz="14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'"${</a:t>
            </a:r>
            <a:r>
              <a:rPr lang="en-GB" sz="1400" b="0" dirty="0" err="1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data.host</a:t>
            </a:r>
            <a:r>
              <a:rPr lang="en-GB" sz="14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}:9404"'</a:t>
            </a:r>
            <a:endParaRPr lang="en-GB" sz="14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Menlo" panose="020B0609030804020204" pitchFamily="49" charset="0"/>
            </a:endParaRPr>
          </a:p>
          <a:p>
            <a:pPr lvl="1"/>
            <a:r>
              <a:rPr lang="en-GB" sz="1400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co.elastic.metrics</a:t>
            </a:r>
            <a:r>
              <a:rPr lang="en-GB" sz="1400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/</a:t>
            </a:r>
            <a:r>
              <a:rPr lang="en-GB" sz="1400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metrics_path</a:t>
            </a:r>
            <a:r>
              <a:rPr lang="en-GB" sz="14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sz="14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/metrics</a:t>
            </a:r>
            <a:endParaRPr lang="en-GB" sz="14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Menlo" panose="020B0609030804020204" pitchFamily="49" charset="0"/>
            </a:endParaRPr>
          </a:p>
          <a:p>
            <a:pPr lvl="1"/>
            <a:r>
              <a:rPr lang="en-GB" sz="1400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co.elastic.metrics</a:t>
            </a:r>
            <a:r>
              <a:rPr lang="en-GB" sz="1400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/</a:t>
            </a:r>
            <a:r>
              <a:rPr lang="en-GB" sz="1400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metricsets</a:t>
            </a:r>
            <a:r>
              <a:rPr lang="en-GB" sz="14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sz="1400" b="0" dirty="0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collector</a:t>
            </a:r>
            <a:endParaRPr lang="en-GB" sz="14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Menlo" panose="020B0609030804020204" pitchFamily="49" charset="0"/>
            </a:endParaRPr>
          </a:p>
          <a:p>
            <a:pPr lvl="1"/>
            <a:r>
              <a:rPr lang="en-GB" sz="1400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co.elastic.metrics</a:t>
            </a:r>
            <a:r>
              <a:rPr lang="en-GB" sz="1400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/module</a:t>
            </a:r>
            <a:r>
              <a:rPr lang="en-GB" sz="14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sz="1400" b="0" dirty="0" err="1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prometheus</a:t>
            </a:r>
            <a:endParaRPr lang="en-GB" sz="14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Menlo" panose="020B0609030804020204" pitchFamily="49" charset="0"/>
            </a:endParaRPr>
          </a:p>
          <a:p>
            <a:pPr lvl="1"/>
            <a:r>
              <a:rPr lang="en-GB" sz="1400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co.elastic.metrics</a:t>
            </a:r>
            <a:r>
              <a:rPr lang="en-GB" sz="1400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/processors.1.add_fields.fields.namespace</a:t>
            </a:r>
            <a:r>
              <a:rPr lang="en-GB" sz="14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sz="1400" b="0" dirty="0" err="1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kafka</a:t>
            </a:r>
            <a:endParaRPr lang="en-GB" sz="14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Menlo" panose="020B0609030804020204" pitchFamily="49" charset="0"/>
            </a:endParaRPr>
          </a:p>
          <a:p>
            <a:pPr lvl="1"/>
            <a:r>
              <a:rPr lang="en-GB" sz="1400" b="0" dirty="0" err="1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co.elastic.metrics</a:t>
            </a:r>
            <a:r>
              <a:rPr lang="en-GB" sz="1400" b="0" dirty="0">
                <a:solidFill>
                  <a:srgbClr val="569CD6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/processors.1.add_fields.target</a:t>
            </a:r>
            <a:r>
              <a:rPr lang="en-GB" sz="1400" b="0" dirty="0">
                <a:solidFill>
                  <a:srgbClr val="CCCCCC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: </a:t>
            </a:r>
            <a:r>
              <a:rPr lang="en-GB" sz="1400" b="0" dirty="0" err="1">
                <a:solidFill>
                  <a:srgbClr val="CE9178"/>
                </a:solidFill>
                <a:effectLst/>
                <a:highlight>
                  <a:srgbClr val="1F1F1F"/>
                </a:highlight>
                <a:latin typeface="Menlo" panose="020B0609030804020204" pitchFamily="49" charset="0"/>
              </a:rPr>
              <a:t>data_stream</a:t>
            </a:r>
            <a:endParaRPr lang="en-GB" sz="1400" b="0" dirty="0">
              <a:solidFill>
                <a:srgbClr val="CCCCCC"/>
              </a:solidFill>
              <a:effectLst/>
              <a:highlight>
                <a:srgbClr val="1F1F1F"/>
              </a:highlight>
              <a:latin typeface="Menl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37407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D0AF6C0D-177E-C404-B93A-29D69E958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/>
          <a:lstStyle/>
          <a:p>
            <a:r>
              <a:rPr lang="en-CH" dirty="0"/>
              <a:t>GitOps with ArgoCD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2F4A2E-B9A0-4376-8E08-6570D0BA29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noProof="0"/>
              <a:t>Dynamic Deployment of Data Collection and Analysis Stacks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6F5245-0600-059E-7AFA-922077CB33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9C859BB-BF0B-4BDC-BBD4-42B4A100F88B}" type="slidenum">
              <a:rPr lang="de-CH" smtClean="0"/>
              <a:pPr>
                <a:spcAft>
                  <a:spcPts val="600"/>
                </a:spcAft>
              </a:pPr>
              <a:t>32</a:t>
            </a:fld>
            <a:endParaRPr lang="de-CH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FB6BDBC0-58DE-9CD8-2128-C553095BB9D4}"/>
              </a:ext>
            </a:extLst>
          </p:cNvPr>
          <p:cNvSpPr txBox="1">
            <a:spLocks/>
          </p:cNvSpPr>
          <p:nvPr/>
        </p:nvSpPr>
        <p:spPr>
          <a:xfrm>
            <a:off x="7032104" y="4498734"/>
            <a:ext cx="4728096" cy="237484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rgbClr val="A60B16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ts val="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A60B16"/>
              </a:buClr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Application definitions</a:t>
            </a:r>
          </a:p>
          <a:p>
            <a:pPr lvl="1"/>
            <a:r>
              <a:rPr lang="en-US" sz="1400" dirty="0"/>
              <a:t>Each cluster has its own Git repo with all application manifests (HELM or pure k8s manifests)</a:t>
            </a:r>
          </a:p>
          <a:p>
            <a:r>
              <a:rPr lang="en-US" sz="1600" b="1" dirty="0" err="1"/>
              <a:t>ApplicationSet</a:t>
            </a:r>
            <a:endParaRPr lang="en-US" sz="1600" b="1" dirty="0"/>
          </a:p>
          <a:p>
            <a:pPr lvl="1"/>
            <a:r>
              <a:rPr lang="en-US" sz="1400" dirty="0"/>
              <a:t>Common applications can be deployed on all clusters or on clusters with specific labels</a:t>
            </a:r>
          </a:p>
        </p:txBody>
      </p:sp>
      <p:pic>
        <p:nvPicPr>
          <p:cNvPr id="22" name="Picture 21" descr="A screenshot of a computer&#10;&#10;Description automatically generated">
            <a:extLst>
              <a:ext uri="{FF2B5EF4-FFF2-40B4-BE49-F238E27FC236}">
                <a16:creationId xmlns:a16="http://schemas.microsoft.com/office/drawing/2014/main" id="{5321ED64-DAFE-3465-3A29-E65A03DD67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641092"/>
            <a:ext cx="10704512" cy="581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976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E9C5D-4C46-382C-D02E-1E75149B7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Backup slide: Elastic Stack flow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575CEC-D382-AAF9-C86F-DB00F08BBE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Hyper-converged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23860E-F138-89ED-C9B4-58CE6194E4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33</a:t>
            </a:fld>
            <a:endParaRPr lang="de-CH" dirty="0"/>
          </a:p>
        </p:txBody>
      </p:sp>
      <p:pic>
        <p:nvPicPr>
          <p:cNvPr id="15" name="Content Placeholder 1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4E41B33-68D3-6554-C3FF-203680E790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908051"/>
            <a:ext cx="11175867" cy="5427688"/>
          </a:xfrm>
        </p:spPr>
      </p:pic>
    </p:spTree>
    <p:extLst>
      <p:ext uri="{BB962C8B-B14F-4D97-AF65-F5344CB8AC3E}">
        <p14:creationId xmlns:p14="http://schemas.microsoft.com/office/powerpoint/2010/main" val="280858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61F98B-45CB-DD6F-7822-8F67E3F14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 to SUSE Virtualization (Harvester)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577C6B-F8F2-3FA3-1DA5-64DBF601D4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Harvester is an open-source hyperconverged infrastructure solution.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Kubernetes</a:t>
            </a:r>
            <a:r>
              <a:rPr lang="en-GB" dirty="0"/>
              <a:t> as orchestration engine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dirty="0"/>
              <a:t>Based on </a:t>
            </a:r>
            <a:r>
              <a:rPr lang="en-GB" b="1" dirty="0"/>
              <a:t>KVM</a:t>
            </a:r>
            <a:r>
              <a:rPr lang="en-GB" dirty="0"/>
              <a:t> and </a:t>
            </a:r>
            <a:r>
              <a:rPr lang="en-GB" b="1" dirty="0" err="1"/>
              <a:t>KubeVirt</a:t>
            </a:r>
            <a:r>
              <a:rPr lang="en-GB" dirty="0"/>
              <a:t>, which enable virtualization and orchestration of VMs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Storage</a:t>
            </a:r>
            <a:r>
              <a:rPr lang="en-GB" dirty="0"/>
              <a:t> management through Longhorn to provide a persistent storage</a:t>
            </a:r>
          </a:p>
          <a:p>
            <a:pPr marL="0" indent="0">
              <a:buNone/>
            </a:pPr>
            <a:endParaRPr lang="en-GB" b="1" dirty="0"/>
          </a:p>
          <a:p>
            <a:r>
              <a:rPr lang="en-GB" b="1" dirty="0"/>
              <a:t>Networking</a:t>
            </a:r>
            <a:r>
              <a:rPr lang="en-GB" dirty="0"/>
              <a:t> based on </a:t>
            </a:r>
            <a:r>
              <a:rPr lang="en-GB" b="1" dirty="0" err="1"/>
              <a:t>Multus</a:t>
            </a:r>
            <a:r>
              <a:rPr lang="en-GB" dirty="0"/>
              <a:t> enables isolation on multiple VLANs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17EAF5-222D-4FB7-F51F-6F6300187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Hyper-converged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4CB156-5801-9DF0-063B-2370D0C6DC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4</a:t>
            </a:fld>
            <a:endParaRPr lang="de-CH" dirty="0"/>
          </a:p>
        </p:txBody>
      </p:sp>
      <p:pic>
        <p:nvPicPr>
          <p:cNvPr id="5122" name="Picture 2" descr="Harvester HCI | SUSE Communities">
            <a:extLst>
              <a:ext uri="{FF2B5EF4-FFF2-40B4-BE49-F238E27FC236}">
                <a16:creationId xmlns:a16="http://schemas.microsoft.com/office/drawing/2014/main" id="{A0D98ABD-B036-F5E4-532A-C029EE4A31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0496" y="188640"/>
            <a:ext cx="1378112" cy="113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9502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DDABA3-81F8-2136-6165-A85375389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SUSE Rancher Prime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3EAB74-5B51-6643-943B-8FD3C205FE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/>
              <a:t>Rancher is an open-source Kubernetes clusters manager.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Centrally manage </a:t>
            </a:r>
            <a:r>
              <a:rPr lang="en-GB" b="1" dirty="0"/>
              <a:t>multiple Kubernetes clusters</a:t>
            </a:r>
            <a:endParaRPr lang="en-GB" dirty="0"/>
          </a:p>
          <a:p>
            <a:endParaRPr lang="en-GB" dirty="0"/>
          </a:p>
          <a:p>
            <a:r>
              <a:rPr lang="en-GB" dirty="0"/>
              <a:t>Simplified </a:t>
            </a:r>
            <a:r>
              <a:rPr lang="en-GB" b="1" dirty="0"/>
              <a:t>provisioning and scaling</a:t>
            </a:r>
            <a:r>
              <a:rPr lang="en-GB" dirty="0"/>
              <a:t> of clusters, node management, and upgrades.</a:t>
            </a:r>
          </a:p>
          <a:p>
            <a:endParaRPr lang="en-GB" dirty="0"/>
          </a:p>
          <a:p>
            <a:r>
              <a:rPr lang="en-GB" dirty="0"/>
              <a:t>Strong </a:t>
            </a:r>
            <a:r>
              <a:rPr lang="en-GB" b="1" dirty="0"/>
              <a:t>security features</a:t>
            </a:r>
            <a:r>
              <a:rPr lang="en-GB" dirty="0"/>
              <a:t>, including role-based access control (RBAC), network policies and integration with identity providers to enhance security and compliance.</a:t>
            </a:r>
          </a:p>
          <a:p>
            <a:endParaRPr lang="en-GB" dirty="0"/>
          </a:p>
          <a:p>
            <a:r>
              <a:rPr lang="en-GB" dirty="0"/>
              <a:t>Rancher has its own Kubernetes distribution called RKE2</a:t>
            </a:r>
            <a:endParaRPr lang="en-GB" b="1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54BA7C-BEA1-026D-F3B3-690408D6B2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Hyper-converged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7E5D71-344F-2F5B-A6BD-DF146A935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5</a:t>
            </a:fld>
            <a:endParaRPr lang="de-CH" dirty="0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85E94982-B50C-CBD2-9944-F2C7C721FE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456" y="-322264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550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8DCE1-C7E3-9BDC-8379-5DD6146A6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Introduction to ArgoCD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AD5294-C5EF-DFF3-271D-C7DD8CA02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Argo CD is an open-source continuous delivery tool specifically designed for Kubernetes that follows the </a:t>
            </a:r>
            <a:r>
              <a:rPr lang="en-GB" dirty="0" err="1"/>
              <a:t>GitOps</a:t>
            </a:r>
            <a:r>
              <a:rPr lang="en-GB" dirty="0"/>
              <a:t> methodology.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Application deployments</a:t>
            </a:r>
            <a:r>
              <a:rPr lang="en-GB" dirty="0"/>
              <a:t> are declared</a:t>
            </a:r>
            <a:r>
              <a:rPr lang="en-GB" b="1" dirty="0"/>
              <a:t> </a:t>
            </a:r>
            <a:r>
              <a:rPr lang="en-GB" dirty="0"/>
              <a:t>using Kubernetes manifests or Helm charts stored in Git repositories.</a:t>
            </a:r>
          </a:p>
          <a:p>
            <a:pPr lvl="1"/>
            <a:r>
              <a:rPr lang="en-GB" dirty="0"/>
              <a:t>Argo CD then ensures that the actual cluster state matches the desired configuration</a:t>
            </a:r>
          </a:p>
          <a:p>
            <a:endParaRPr lang="en-GB" dirty="0"/>
          </a:p>
          <a:p>
            <a:r>
              <a:rPr lang="en-GB" b="1" dirty="0"/>
              <a:t>Graphical UI </a:t>
            </a:r>
            <a:r>
              <a:rPr lang="en-GB" dirty="0"/>
              <a:t>for visualizing and managing application deployments status. Additionally, it offers a command-line interface (CLI) for scripting and automation.</a:t>
            </a:r>
          </a:p>
          <a:p>
            <a:pPr marL="0" indent="0">
              <a:buNone/>
            </a:pP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3FFF78-18C1-7A08-3D67-57643894A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Hyper-converged cloud infrastructure at CSCS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C8E7EB-843F-5F68-1A99-F5D76F85F6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6</a:t>
            </a:fld>
            <a:endParaRPr lang="de-CH" dirty="0"/>
          </a:p>
        </p:txBody>
      </p:sp>
      <p:pic>
        <p:nvPicPr>
          <p:cNvPr id="1026" name="Picture 2" descr="What is Argo CD? Features, Architecture, and Benefits">
            <a:extLst>
              <a:ext uri="{FF2B5EF4-FFF2-40B4-BE49-F238E27FC236}">
                <a16:creationId xmlns:a16="http://schemas.microsoft.com/office/drawing/2014/main" id="{47A6155F-0A67-913D-6170-39A5BAB641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4472" y="70618"/>
            <a:ext cx="1951810" cy="129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654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95954-0F14-5A41-1AC7-635804530B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Hyperconverged Cloud Infrastructure at CSCS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199615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7D58D1A-7662-C496-0580-81929B9D1C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800" y="1087438"/>
            <a:ext cx="5471584" cy="5140325"/>
          </a:xfrm>
        </p:spPr>
        <p:txBody>
          <a:bodyPr>
            <a:normAutofit/>
          </a:bodyPr>
          <a:lstStyle/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3 nodes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sz="2000" dirty="0"/>
              <a:t>AMD EPYC 24 cores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sz="2000" dirty="0"/>
              <a:t>192G RAM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sz="2000" dirty="0"/>
              <a:t>2x 10G NIC (LACP)</a:t>
            </a:r>
          </a:p>
          <a:p>
            <a: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GB" dirty="0"/>
              <a:t>~ 50 Downstream RKE2 Clusters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sz="2000" dirty="0"/>
              <a:t>SUSE Virtualization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sz="2000" dirty="0"/>
              <a:t>VMWare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sz="2000" dirty="0"/>
              <a:t>Bare Metal</a:t>
            </a:r>
          </a:p>
          <a:p>
            <a: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sz="2000" dirty="0"/>
              <a:t>Alps (HPC)</a:t>
            </a:r>
          </a:p>
          <a:p>
            <a:endParaRPr lang="en-CH" dirty="0"/>
          </a:p>
        </p:txBody>
      </p:sp>
      <p:pic>
        <p:nvPicPr>
          <p:cNvPr id="15" name="Google Shape;280;p35">
            <a:extLst>
              <a:ext uri="{FF2B5EF4-FFF2-40B4-BE49-F238E27FC236}">
                <a16:creationId xmlns:a16="http://schemas.microsoft.com/office/drawing/2014/main" id="{45476ED8-102E-3C1D-AB10-503E5C2A0E06}"/>
              </a:ext>
            </a:extLst>
          </p:cNvPr>
          <p:cNvPicPr preferRelativeResize="0"/>
          <p:nvPr/>
        </p:nvPicPr>
        <p:blipFill>
          <a:blip r:embed="rId3"/>
          <a:srcRect t="2801" b="3254"/>
          <a:stretch/>
        </p:blipFill>
        <p:spPr>
          <a:xfrm>
            <a:off x="6288617" y="1096987"/>
            <a:ext cx="5471583" cy="51403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978757-880B-01FB-019F-2A83DA503E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noProof="0"/>
              <a:t>Hyper-converged cloud infrastructure at CSCS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FCD69C-0AC1-79E9-3498-BE1C38ED4E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9C859BB-BF0B-4BDC-BBD4-42B4A100F88B}" type="slidenum">
              <a:rPr lang="de-CH" smtClean="0"/>
              <a:pPr>
                <a:spcAft>
                  <a:spcPts val="600"/>
                </a:spcAft>
              </a:pPr>
              <a:t>8</a:t>
            </a:fld>
            <a:endParaRPr lang="de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B9A2D9-3D2D-782B-1B83-93BD875FF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anchor="b">
            <a:normAutofit/>
          </a:bodyPr>
          <a:lstStyle/>
          <a:p>
            <a:r>
              <a:rPr lang="en-US" dirty="0"/>
              <a:t>SUSE Rancher Prime Upstream cluster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011875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5E136-BEC0-3311-BA8D-5E27D0FD0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anchor="b">
            <a:normAutofit/>
          </a:bodyPr>
          <a:lstStyle/>
          <a:p>
            <a:r>
              <a:rPr lang="en-CH" dirty="0"/>
              <a:t>Rancher cluster architecture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63A7F4F-1DFE-D0CE-B57B-DD93C86B1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087438"/>
            <a:ext cx="4944120" cy="514032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000" b="1" dirty="0"/>
              <a:t>Upstream Cluster</a:t>
            </a:r>
          </a:p>
          <a:p>
            <a:r>
              <a:rPr lang="en-US" sz="2100" dirty="0"/>
              <a:t>RKE2 (3 nodes)</a:t>
            </a:r>
          </a:p>
          <a:p>
            <a:r>
              <a:rPr lang="en-US" sz="2000" dirty="0" err="1"/>
              <a:t>kube-vip</a:t>
            </a:r>
            <a:r>
              <a:rPr lang="en-US" sz="2000" dirty="0"/>
              <a:t> enables external access to the UI/API</a:t>
            </a:r>
          </a:p>
          <a:p>
            <a:r>
              <a:rPr lang="en-US" sz="2000" dirty="0"/>
              <a:t>Node lifecycle through Canonical MAAS</a:t>
            </a:r>
          </a:p>
          <a:p>
            <a:r>
              <a:rPr lang="en-US" sz="2000" dirty="0"/>
              <a:t>RKE2 managed with Ansible</a:t>
            </a:r>
          </a:p>
          <a:p>
            <a:r>
              <a:rPr lang="en-US" sz="2000" dirty="0"/>
              <a:t>Rancher deployment managed with Helm</a:t>
            </a:r>
          </a:p>
          <a:p>
            <a:pPr marL="0" indent="0">
              <a:buNone/>
            </a:pPr>
            <a:r>
              <a:rPr lang="en-US" sz="2000" b="1" dirty="0"/>
              <a:t>Downstream Clusters</a:t>
            </a:r>
          </a:p>
          <a:p>
            <a:r>
              <a:rPr lang="en-GB" sz="2100" dirty="0"/>
              <a:t>SUSE Virtualization (30 clusters)</a:t>
            </a:r>
          </a:p>
          <a:p>
            <a:r>
              <a:rPr lang="en-GB" sz="2100" dirty="0"/>
              <a:t>VMWare vSphere (10 clusters)</a:t>
            </a:r>
          </a:p>
          <a:p>
            <a:r>
              <a:rPr lang="en-GB" sz="2100" dirty="0"/>
              <a:t>Alps (5 clusters)</a:t>
            </a:r>
          </a:p>
          <a:p>
            <a:r>
              <a:rPr lang="en-GB" sz="2100" dirty="0"/>
              <a:t>Bare Metal (2 clusters)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FBB7B-882E-44FD-02CA-2DE42CB845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</p:spPr>
        <p:txBody>
          <a:bodyPr anchor="ctr">
            <a:normAutofit/>
          </a:bodyPr>
          <a:lstStyle/>
          <a:p>
            <a:r>
              <a:rPr lang="en-US" noProof="0"/>
              <a:t>Hyper-converged cloud infrastructure at CSCS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DB1428-CB93-8E9C-23D4-7340CBC6A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</p:spPr>
        <p:txBody>
          <a:bodyPr anchor="ctr">
            <a:normAutofit/>
          </a:bodyPr>
          <a:lstStyle/>
          <a:p>
            <a:fld id="{69C859BB-BF0B-4BDC-BBD4-42B4A100F88B}" type="slidenum">
              <a:rPr lang="de-CH" smtClean="0"/>
              <a:pPr/>
              <a:t>9</a:t>
            </a:fld>
            <a:endParaRPr lang="de-CH"/>
          </a:p>
        </p:txBody>
      </p:sp>
      <p:pic>
        <p:nvPicPr>
          <p:cNvPr id="26" name="Picture 25" descr="A screenshot of a computer&#10;&#10;Description automatically generated">
            <a:extLst>
              <a:ext uri="{FF2B5EF4-FFF2-40B4-BE49-F238E27FC236}">
                <a16:creationId xmlns:a16="http://schemas.microsoft.com/office/drawing/2014/main" id="{01B29B4D-6803-5FDD-85EB-0755C7E7D4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920" y="257591"/>
            <a:ext cx="6220823" cy="6349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411052"/>
      </p:ext>
    </p:extLst>
  </p:cSld>
  <p:clrMapOvr>
    <a:masterClrMapping/>
  </p:clrMapOvr>
</p:sld>
</file>

<file path=ppt/theme/theme1.xml><?xml version="1.0" encoding="utf-8"?>
<a:theme xmlns:a="http://schemas.openxmlformats.org/drawingml/2006/main" name="PPT Template CSCS">
  <a:themeElements>
    <a:clrScheme name="CSCS_Renato">
      <a:dk1>
        <a:sysClr val="windowText" lastClr="000000"/>
      </a:dk1>
      <a:lt1>
        <a:sysClr val="window" lastClr="FFFFFF"/>
      </a:lt1>
      <a:dk2>
        <a:srgbClr val="1F407A"/>
      </a:dk2>
      <a:lt2>
        <a:srgbClr val="E2001A"/>
      </a:lt2>
      <a:accent1>
        <a:srgbClr val="72791C"/>
      </a:accent1>
      <a:accent2>
        <a:srgbClr val="007A96"/>
      </a:accent2>
      <a:accent3>
        <a:srgbClr val="974806"/>
      </a:accent3>
      <a:accent4>
        <a:srgbClr val="800080"/>
      </a:accent4>
      <a:accent5>
        <a:srgbClr val="A78720"/>
      </a:accent5>
      <a:accent6>
        <a:srgbClr val="A60B16"/>
      </a:accent6>
      <a:hlink>
        <a:srgbClr val="A60B16"/>
      </a:hlink>
      <a:folHlink>
        <a:srgbClr val="A60B16"/>
      </a:folHlink>
    </a:clrScheme>
    <a:fontScheme name="CSC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7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_CSCS_E_vorlage_169_cscs2_v12.potx" id="{B1361C31-3486-4802-8FB1-ED9A73F0E5B5}" vid="{48833DF4-C07B-4928-B65C-E5B40020B3C7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CSCS PowerPoint Template 16to9 2015</Template>
  <TotalTime>219294</TotalTime>
  <Words>1712</Words>
  <Application>Microsoft Macintosh PowerPoint</Application>
  <PresentationFormat>Widescreen</PresentationFormat>
  <Paragraphs>385</Paragraphs>
  <Slides>33</Slides>
  <Notes>30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9" baseType="lpstr">
      <vt:lpstr>Arial</vt:lpstr>
      <vt:lpstr>Calibri</vt:lpstr>
      <vt:lpstr>Courier New</vt:lpstr>
      <vt:lpstr>Menlo</vt:lpstr>
      <vt:lpstr>Wingdings</vt:lpstr>
      <vt:lpstr>PPT Template CSCS</vt:lpstr>
      <vt:lpstr>Hyper-converged cloud infrastructure at CSCS</vt:lpstr>
      <vt:lpstr>Background</vt:lpstr>
      <vt:lpstr>Introducing Key Components</vt:lpstr>
      <vt:lpstr>Introduction to SUSE Virtualization (Harvester)</vt:lpstr>
      <vt:lpstr>Introduction to SUSE Rancher Prime</vt:lpstr>
      <vt:lpstr>Introduction to ArgoCD</vt:lpstr>
      <vt:lpstr>Hyperconverged Cloud Infrastructure at CSCS</vt:lpstr>
      <vt:lpstr>SUSE Rancher Prime Upstream cluster</vt:lpstr>
      <vt:lpstr>Rancher cluster architecture</vt:lpstr>
      <vt:lpstr>Harvester architecture</vt:lpstr>
      <vt:lpstr>Tenants overview</vt:lpstr>
      <vt:lpstr>Infrastructure as a code and GitOps</vt:lpstr>
      <vt:lpstr>IaC cluster provisioning</vt:lpstr>
      <vt:lpstr>Cluster definition</vt:lpstr>
      <vt:lpstr>GitOps with ArgoCD</vt:lpstr>
      <vt:lpstr>Kubernetes clusters common features</vt:lpstr>
      <vt:lpstr>Crossplane</vt:lpstr>
      <vt:lpstr>Alpernetes - Kubernetes on Alps</vt:lpstr>
      <vt:lpstr>Kubernetes on alps details</vt:lpstr>
      <vt:lpstr>Alpernetes - Kubernetes on Alps</vt:lpstr>
      <vt:lpstr>Operations</vt:lpstr>
      <vt:lpstr>Infrastructure upgrade</vt:lpstr>
      <vt:lpstr>Downstream clusters upgrade</vt:lpstr>
      <vt:lpstr>Use cases</vt:lpstr>
      <vt:lpstr>Conclusion and Usecases</vt:lpstr>
      <vt:lpstr>PowerPoint Presentation</vt:lpstr>
      <vt:lpstr>Thank you for your attention.</vt:lpstr>
      <vt:lpstr>Backup slides…</vt:lpstr>
      <vt:lpstr>Cilium tuning</vt:lpstr>
      <vt:lpstr>Observability backup slides...</vt:lpstr>
      <vt:lpstr>Observability</vt:lpstr>
      <vt:lpstr>GitOps with ArgoCD</vt:lpstr>
      <vt:lpstr>Backup slide: Elastic Stack flow</vt:lpstr>
    </vt:vector>
  </TitlesOfParts>
  <Manager/>
  <Company>CSCS Swiss National Supercomputing Centre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 Logs and Metrics Collector</dc:title>
  <dc:subject/>
  <dc:creator>Dino Conciatore</dc:creator>
  <cp:keywords/>
  <dc:description/>
  <cp:lastModifiedBy>Oggian  Elia</cp:lastModifiedBy>
  <cp:revision>518</cp:revision>
  <cp:lastPrinted>2021-09-30T09:36:02Z</cp:lastPrinted>
  <dcterms:created xsi:type="dcterms:W3CDTF">2015-08-06T09:30:01Z</dcterms:created>
  <dcterms:modified xsi:type="dcterms:W3CDTF">2025-04-01T07:41:14Z</dcterms:modified>
  <cp:category/>
</cp:coreProperties>
</file>