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handoutMasterIdLst>
    <p:handoutMasterId r:id="rId42"/>
  </p:handoutMasterIdLst>
  <p:sldIdLst>
    <p:sldId id="268" r:id="rId2"/>
    <p:sldId id="639" r:id="rId3"/>
    <p:sldId id="642" r:id="rId4"/>
    <p:sldId id="331" r:id="rId5"/>
    <p:sldId id="332" r:id="rId6"/>
    <p:sldId id="624" r:id="rId7"/>
    <p:sldId id="626" r:id="rId8"/>
    <p:sldId id="623" r:id="rId9"/>
    <p:sldId id="313" r:id="rId10"/>
    <p:sldId id="641" r:id="rId11"/>
    <p:sldId id="309" r:id="rId12"/>
    <p:sldId id="310" r:id="rId13"/>
    <p:sldId id="300" r:id="rId14"/>
    <p:sldId id="311" r:id="rId15"/>
    <p:sldId id="299" r:id="rId16"/>
    <p:sldId id="302" r:id="rId17"/>
    <p:sldId id="305" r:id="rId18"/>
    <p:sldId id="350" r:id="rId19"/>
    <p:sldId id="640" r:id="rId20"/>
    <p:sldId id="269" r:id="rId21"/>
    <p:sldId id="262" r:id="rId22"/>
    <p:sldId id="256" r:id="rId23"/>
    <p:sldId id="257" r:id="rId24"/>
    <p:sldId id="625" r:id="rId25"/>
    <p:sldId id="644" r:id="rId26"/>
    <p:sldId id="645" r:id="rId27"/>
    <p:sldId id="377" r:id="rId28"/>
    <p:sldId id="635" r:id="rId29"/>
    <p:sldId id="378" r:id="rId30"/>
    <p:sldId id="633" r:id="rId31"/>
    <p:sldId id="636" r:id="rId32"/>
    <p:sldId id="646" r:id="rId33"/>
    <p:sldId id="647" r:id="rId34"/>
    <p:sldId id="638" r:id="rId35"/>
    <p:sldId id="648" r:id="rId36"/>
    <p:sldId id="643" r:id="rId37"/>
    <p:sldId id="295" r:id="rId38"/>
    <p:sldId id="631" r:id="rId39"/>
    <p:sldId id="632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0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446A"/>
    <a:srgbClr val="B6B293"/>
    <a:srgbClr val="D4436A"/>
    <a:srgbClr val="729D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029" autoAdjust="0"/>
    <p:restoredTop sz="94694" autoAdjust="0"/>
  </p:normalViewPr>
  <p:slideViewPr>
    <p:cSldViewPr showGuides="1">
      <p:cViewPr varScale="1">
        <p:scale>
          <a:sx n="80" d="100"/>
          <a:sy n="80" d="100"/>
        </p:scale>
        <p:origin x="216" y="1072"/>
      </p:cViewPr>
      <p:guideLst>
        <p:guide orient="horz" pos="890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Maxwell papers / 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Maxwell papers / 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2024(*)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13</c:v>
                </c:pt>
                <c:pt idx="1">
                  <c:v>24</c:v>
                </c:pt>
                <c:pt idx="2">
                  <c:v>37</c:v>
                </c:pt>
                <c:pt idx="3">
                  <c:v>53</c:v>
                </c:pt>
                <c:pt idx="4">
                  <c:v>75</c:v>
                </c:pt>
                <c:pt idx="5">
                  <c:v>98</c:v>
                </c:pt>
                <c:pt idx="6">
                  <c:v>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AE-7E4E-82A3-4EEA35652B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78406848"/>
        <c:axId val="528536992"/>
      </c:barChart>
      <c:catAx>
        <c:axId val="678406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8536992"/>
        <c:crosses val="autoZero"/>
        <c:auto val="1"/>
        <c:lblAlgn val="ctr"/>
        <c:lblOffset val="100"/>
        <c:noMultiLvlLbl val="0"/>
      </c:catAx>
      <c:valAx>
        <c:axId val="52853699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8406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Wisconsin</cx:pt>
          <cx:pt idx="1">CSCS</cx:pt>
          <cx:pt idx="2">Prague</cx:pt>
          <cx:pt idx="3">Tokyo</cx:pt>
          <cx:pt idx="4">INFN</cx:pt>
          <cx:pt idx="5">TRIUMF</cx:pt>
          <cx:pt idx="6">FNAL</cx:pt>
          <cx:pt idx="7">JINR</cx:pt>
          <cx:pt idx="8">RAL</cx:pt>
          <cx:pt idx="9">BNL</cx:pt>
          <cx:pt idx="10">IN2P3</cx:pt>
          <cx:pt idx="11">DESY</cx:pt>
          <cx:pt idx="12">KIT</cx:pt>
          <cx:pt idx="13">MidWest</cx:pt>
          <cx:pt idx="14">CERN</cx:pt>
          <cx:pt idx="15">Other 148 sites</cx:pt>
        </cx:lvl>
        <cx:lvl ptCount="16">
          <cx:pt idx="0">Stem 1</cx:pt>
          <cx:pt idx="1">Stem 1</cx:pt>
          <cx:pt idx="2">Stem 1</cx:pt>
          <cx:pt idx="3">Stem 1</cx:pt>
          <cx:pt idx="4">Stem 1</cx:pt>
          <cx:pt idx="5">Stem 1</cx:pt>
          <cx:pt idx="6">Stem 1</cx:pt>
          <cx:pt idx="7">Stem 1</cx:pt>
          <cx:pt idx="8">Stem 1</cx:pt>
          <cx:pt idx="9">Stem 1</cx:pt>
          <cx:pt idx="10">Stem 1</cx:pt>
          <cx:pt idx="11">Stem 1</cx:pt>
          <cx:pt idx="12">Stem 1</cx:pt>
          <cx:pt idx="13">Stem 1</cx:pt>
          <cx:pt idx="14">Stem 1</cx:pt>
          <cx:pt idx="15">Stem 1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1</cx:pt>
          <cx:pt idx="8">Branch 1</cx:pt>
          <cx:pt idx="9">Branch 1</cx:pt>
          <cx:pt idx="10">Branch 1</cx:pt>
          <cx:pt idx="11">Branch 1</cx:pt>
          <cx:pt idx="12">Branch 1</cx:pt>
          <cx:pt idx="13">Branch 1</cx:pt>
          <cx:pt idx="14">Branch 1</cx:pt>
          <cx:pt idx="15">Branch 1</cx:pt>
        </cx:lvl>
      </cx:strDim>
      <cx:numDim type="size">
        <cx:f>Sheet1!$D$2:$D$17</cx:f>
        <cx:lvl ptCount="16" formatCode="General">
          <cx:pt idx="0">0.016215952476065703</cx:pt>
          <cx:pt idx="1">0.017175048447061646</cx:pt>
          <cx:pt idx="2">0.017889854424281541</cx:pt>
          <cx:pt idx="3">0.019708684892622712</cx:pt>
          <cx:pt idx="4">0.023507467592302655</cx:pt>
          <cx:pt idx="5">0.023812854539393972</cx:pt>
          <cx:pt idx="6">0.024460418665340301</cx:pt>
          <cx:pt idx="7">0.028375875809767727</cx:pt>
          <cx:pt idx="8">0.035163696425208966</cx:pt>
          <cx:pt idx="9">0.035530978131703271</cx:pt>
          <cx:pt idx="10">0.036396477564140724</cx:pt>
          <cx:pt idx="11">0.040127444415829813</cx:pt>
          <cx:pt idx="12">0.043398667212155781</cx:pt>
          <cx:pt idx="13">0.046154050639793991</cx:pt>
          <cx:pt idx="14">0.12667853611662586</cx:pt>
          <cx:pt idx="15">0.46540399264770527</cx:pt>
        </cx:lvl>
      </cx:numDim>
    </cx:data>
  </cx:chartData>
  <cx:chart>
    <cx:plotArea>
      <cx:plotAreaRegion>
        <cx:series layoutId="treemap" uniqueId="{C28E6247-9E6C-3A4F-BFA4-246A84E4F7AE}">
          <cx:tx>
            <cx:txData>
              <cx:f>Sheet1!$D$1</cx:f>
              <cx:v>Series1</cx:v>
            </cx:txData>
          </cx:tx>
          <cx:dataPt idx="0"/>
          <cx:dataPt idx="2"/>
          <cx:dataPt idx="13">
            <cx:spPr>
              <a:solidFill>
                <a:srgbClr val="EB6E0F"/>
              </a:solidFill>
            </cx:spPr>
          </cx:dataPt>
          <cx:dataPt idx="16">
            <cx:spPr>
              <a:solidFill>
                <a:srgbClr val="004B7D"/>
              </a:solidFill>
            </cx:spPr>
          </cx:dataPt>
          <cx:dataPt idx="17">
            <cx:spPr>
              <a:solidFill>
                <a:srgbClr val="B2B4B2">
                  <a:lumMod val="60000"/>
                  <a:lumOff val="40000"/>
                </a:srgbClr>
              </a:solidFill>
            </cx:spPr>
          </cx:dataPt>
          <cx:dataLabels pos="inEnd">
            <cx:numFmt formatCode="0.0%" sourceLinked="0"/>
            <cx:txPr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/>
                </a:pPr>
                <a:endParaRPr lang="en-US" sz="1197" b="0" i="0" u="none" strike="noStrike" baseline="0">
                  <a:solidFill>
                    <a:prstClr val="white"/>
                  </a:solidFill>
                  <a:latin typeface="Arial"/>
                </a:endParaRPr>
              </a:p>
            </cx:txPr>
            <cx:visibility seriesName="0" categoryName="1" value="1"/>
            <cx:dataLabelHidden idx="0"/>
          </cx:dataLabels>
          <cx:dataId val="0"/>
          <cx:layoutPr>
            <cx:parentLabelLayout val="overlapping"/>
          </cx:layoutPr>
        </cx:series>
      </cx:plotAreaRegion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01.04.25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01.04.25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82F6C1-68B7-1983-B843-15EEA748405C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685B16C-C88A-E3EF-7C70-85B90A63EF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E737EF5-B184-DEA5-6591-3D75C00A4E3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2D2C97-C748-88C1-1AC3-41294B235F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E3EC019-BC92-9D75-5A0F-117249B626D6}" type="slidenum">
              <a:rPr/>
              <a:t>38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0563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8DBFF4-FFEF-B4B2-3983-BA5BDB47509D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AC4D65-FCD6-AF52-6238-124195772D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4030AEF-E60F-78AD-397D-C6F41B7A284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FE055F-AC7F-3398-B5E6-35E55DFF30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E3EC019-BC92-9D75-5A0F-117249B626D6}" type="slidenum">
              <a:rPr/>
              <a:t>39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7335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7BDDAEA-9330-49C2-BDC0-9EC5B72658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208E4DA-F01F-4DA4-AFAC-53CEEC220C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/>
              <a:t>	Deutsches </a:t>
            </a:r>
          </a:p>
          <a:p>
            <a:pPr>
              <a:lnSpc>
                <a:spcPct val="120000"/>
              </a:lnSpc>
            </a:pPr>
            <a:r>
              <a:rPr lang="de-DE"/>
              <a:t>Elektronen-Synchrotron</a:t>
            </a:r>
          </a:p>
          <a:p>
            <a:pPr>
              <a:lnSpc>
                <a:spcPct val="120000"/>
              </a:lnSpc>
            </a:pPr>
            <a:endParaRPr lang="de-DE"/>
          </a:p>
          <a:p>
            <a:pPr>
              <a:lnSpc>
                <a:spcPct val="120000"/>
              </a:lnSpc>
            </a:pPr>
            <a:r>
              <a:rPr lang="de-DE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feld 6"/>
          <p:cNvSpPr txBox="1"/>
          <p:nvPr/>
        </p:nvSpPr>
        <p:spPr>
          <a:xfrm>
            <a:off x="537483" y="6580799"/>
            <a:ext cx="581739" cy="1538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sz="1000" b="1">
                <a:solidFill>
                  <a:schemeClr val="accent1"/>
                </a:solidFill>
              </a:defRPr>
            </a:pPr>
            <a:r>
              <a:rPr sz="1000"/>
              <a:t>DESY</a:t>
            </a:r>
            <a:r>
              <a:rPr sz="100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71" name="Title Text"/>
          <p:cNvSpPr txBox="1">
            <a:spLocks noGrp="1"/>
          </p:cNvSpPr>
          <p:nvPr>
            <p:ph type="title"/>
          </p:nvPr>
        </p:nvSpPr>
        <p:spPr>
          <a:xfrm>
            <a:off x="527047" y="349611"/>
            <a:ext cx="11137903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/>
            </a:lvl1pPr>
          </a:lstStyle>
          <a:p>
            <a:r>
              <a:t>Title Text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27047" y="817501"/>
            <a:ext cx="11152936" cy="379253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</a:lvl1pPr>
            <a:lvl2pPr>
              <a:spcBef>
                <a:spcPts val="0"/>
              </a:spcBef>
            </a:lvl2pPr>
            <a:lvl3pPr marL="895350" indent="-266700">
              <a:spcBef>
                <a:spcPts val="0"/>
              </a:spcBef>
              <a:buSzPct val="100000"/>
              <a:buChar char="•"/>
            </a:lvl3pPr>
            <a:lvl4pPr marL="1162050" indent="-266700">
              <a:spcBef>
                <a:spcPts val="0"/>
              </a:spcBef>
              <a:buSzPct val="100000"/>
              <a:buChar char="•"/>
            </a:lvl4pPr>
            <a:lvl5pPr marL="1438275" indent="-276225">
              <a:spcBef>
                <a:spcPts val="0"/>
              </a:spcBef>
              <a:buSzPct val="100000"/>
              <a:buChar char="•"/>
            </a:lvl5pPr>
          </a:lstStyle>
          <a:p>
            <a:r>
              <a:t>Unterüberschrift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3" name="Textplatzhalter 6"/>
          <p:cNvSpPr>
            <a:spLocks noGrp="1"/>
          </p:cNvSpPr>
          <p:nvPr>
            <p:ph type="body" sz="quarter" idx="21"/>
          </p:nvPr>
        </p:nvSpPr>
        <p:spPr>
          <a:xfrm>
            <a:off x="527049" y="1406427"/>
            <a:ext cx="5473707" cy="2454376"/>
          </a:xfrm>
          <a:prstGeom prst="rect">
            <a:avLst/>
          </a:prstGeom>
        </p:spPr>
        <p:txBody>
          <a:bodyPr/>
          <a:lstStyle>
            <a:lvl1pPr marL="361950" indent="-361950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lvl1pPr>
          </a:lstStyle>
          <a:p>
            <a:pPr marL="361950" indent="-361950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74" name="Textplatzhalter 6"/>
          <p:cNvSpPr>
            <a:spLocks noGrp="1"/>
          </p:cNvSpPr>
          <p:nvPr>
            <p:ph type="body" sz="quarter" idx="22"/>
          </p:nvPr>
        </p:nvSpPr>
        <p:spPr>
          <a:xfrm>
            <a:off x="527049" y="3963532"/>
            <a:ext cx="5473707" cy="2454376"/>
          </a:xfrm>
          <a:prstGeom prst="rect">
            <a:avLst/>
          </a:prstGeom>
        </p:spPr>
        <p:txBody>
          <a:bodyPr/>
          <a:lstStyle>
            <a:lvl1pPr marL="361950" indent="-361950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lvl1pPr>
          </a:lstStyle>
          <a:p>
            <a:pPr marL="361950" indent="-361950">
              <a:buSzPct val="100000"/>
              <a:buFont typeface="Arial"/>
              <a:buChar char="•"/>
              <a:defRPr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75" name="Bildplatzhalter 6"/>
          <p:cNvSpPr>
            <a:spLocks noGrp="1"/>
          </p:cNvSpPr>
          <p:nvPr>
            <p:ph type="pic" sz="quarter" idx="23"/>
          </p:nvPr>
        </p:nvSpPr>
        <p:spPr>
          <a:xfrm>
            <a:off x="6191250" y="1449388"/>
            <a:ext cx="5473701" cy="241141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6" name="Bildplatzhalter 6"/>
          <p:cNvSpPr>
            <a:spLocks noGrp="1"/>
          </p:cNvSpPr>
          <p:nvPr>
            <p:ph type="pic" sz="quarter" idx="24"/>
          </p:nvPr>
        </p:nvSpPr>
        <p:spPr>
          <a:xfrm>
            <a:off x="6191252" y="4005262"/>
            <a:ext cx="5473699" cy="241264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848528" y="6581006"/>
            <a:ext cx="355965" cy="259222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92324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5629FEB-7EDF-4566-BF2D-9E9B8D44D5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u="none" strike="noStrik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subTitle"/>
          </p:nvPr>
        </p:nvSpPr>
        <p:spPr>
          <a:xfrm>
            <a:off x="407880" y="1406520"/>
            <a:ext cx="5616360" cy="500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DK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/>
              <a:t>| IDAF@DESY | Yves Kemp, 1.4.2025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091778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9924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59832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8A3DC75-1CF2-594C-85F6-C7E21040D1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| IDAF@DESY | Yves Kemp, 1.4.2025</a:t>
            </a:r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| IDAF@DESY | Yves Kemp, 1.4.2025</a:t>
            </a:r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7829311-53B7-4C59-9288-3343CCC381FC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  <p:sldLayoutId id="2147483682" r:id="rId19"/>
    <p:sldLayoutId id="2147483683" r:id="rId20"/>
    <p:sldLayoutId id="2147483684" r:id="rId21"/>
    <p:sldLayoutId id="2147483685" r:id="rId2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hyperlink" Target="https://doi.org/10.1126/science.abf7945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/s41598-024-66263-y" TargetMode="External"/><Relationship Id="rId2" Type="http://schemas.openxmlformats.org/officeDocument/2006/relationships/hyperlink" Target="https://doi.org/10.1038/s41467-024-50320-1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13" Type="http://schemas.openxmlformats.org/officeDocument/2006/relationships/image" Target="../media/image63.png"/><Relationship Id="rId18" Type="http://schemas.openxmlformats.org/officeDocument/2006/relationships/image" Target="../media/image40.png"/><Relationship Id="rId3" Type="http://schemas.openxmlformats.org/officeDocument/2006/relationships/image" Target="../media/image53.png"/><Relationship Id="rId7" Type="http://schemas.openxmlformats.org/officeDocument/2006/relationships/image" Target="../media/image57.jpeg"/><Relationship Id="rId12" Type="http://schemas.openxmlformats.org/officeDocument/2006/relationships/image" Target="../media/image62.png"/><Relationship Id="rId17" Type="http://schemas.openxmlformats.org/officeDocument/2006/relationships/image" Target="../media/image67.jpeg"/><Relationship Id="rId2" Type="http://schemas.openxmlformats.org/officeDocument/2006/relationships/image" Target="../media/image52.jpeg"/><Relationship Id="rId16" Type="http://schemas.openxmlformats.org/officeDocument/2006/relationships/image" Target="../media/image6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jpeg"/><Relationship Id="rId15" Type="http://schemas.openxmlformats.org/officeDocument/2006/relationships/image" Target="../media/image6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jpeg"/><Relationship Id="rId14" Type="http://schemas.openxmlformats.org/officeDocument/2006/relationships/image" Target="../media/image64.jpeg"/></Relationships>
</file>

<file path=ppt/slides/_rels/slide16.xml.rels><?xml version="1.0" encoding="UTF-8" standalone="yes"?>
<Relationships xmlns="http://schemas.openxmlformats.org/package/2006/relationships"><Relationship Id="rId2" Type="http://schemas.microsoft.com/office/2014/relationships/chartEx" Target="../charts/chartEx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hyperlink" Target="https://doi.org/10.1103/PhysRevD.108.032006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72.png"/><Relationship Id="rId7" Type="http://schemas.openxmlformats.org/officeDocument/2006/relationships/image" Target="../media/image39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3.jpeg"/><Relationship Id="rId9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hyperlink" Target="https://rucio.github.io/documentation/started/concepts/file_dataset_container/" TargetMode="Externa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6.sv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tif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99.png"/><Relationship Id="rId7" Type="http://schemas.openxmlformats.org/officeDocument/2006/relationships/image" Target="../media/image102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1.png"/><Relationship Id="rId11" Type="http://schemas.openxmlformats.org/officeDocument/2006/relationships/image" Target="../media/image106.png"/><Relationship Id="rId5" Type="http://schemas.openxmlformats.org/officeDocument/2006/relationships/image" Target="../media/image86.png"/><Relationship Id="rId10" Type="http://schemas.openxmlformats.org/officeDocument/2006/relationships/image" Target="../media/image105.png"/><Relationship Id="rId4" Type="http://schemas.openxmlformats.org/officeDocument/2006/relationships/image" Target="../media/image100.png"/><Relationship Id="rId9" Type="http://schemas.openxmlformats.org/officeDocument/2006/relationships/image" Target="../media/image104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chart" Target="../charts/chart1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svg"/><Relationship Id="rId18" Type="http://schemas.openxmlformats.org/officeDocument/2006/relationships/image" Target="../media/image31.png"/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12" Type="http://schemas.openxmlformats.org/officeDocument/2006/relationships/image" Target="../media/image25.png"/><Relationship Id="rId17" Type="http://schemas.openxmlformats.org/officeDocument/2006/relationships/image" Target="../media/image30.sv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11" Type="http://schemas.openxmlformats.org/officeDocument/2006/relationships/image" Target="../media/image24.svg"/><Relationship Id="rId5" Type="http://schemas.openxmlformats.org/officeDocument/2006/relationships/image" Target="../media/image18.svg"/><Relationship Id="rId15" Type="http://schemas.openxmlformats.org/officeDocument/2006/relationships/image" Target="../media/image28.svg"/><Relationship Id="rId10" Type="http://schemas.openxmlformats.org/officeDocument/2006/relationships/image" Target="../media/image23.png"/><Relationship Id="rId19" Type="http://schemas.openxmlformats.org/officeDocument/2006/relationships/image" Target="../media/image32.svg"/><Relationship Id="rId4" Type="http://schemas.openxmlformats.org/officeDocument/2006/relationships/image" Target="../media/image17.png"/><Relationship Id="rId9" Type="http://schemas.openxmlformats.org/officeDocument/2006/relationships/image" Target="../media/image22.svg"/><Relationship Id="rId1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jpeg"/><Relationship Id="rId3" Type="http://schemas.openxmlformats.org/officeDocument/2006/relationships/image" Target="../media/image34.png"/><Relationship Id="rId7" Type="http://schemas.openxmlformats.org/officeDocument/2006/relationships/image" Target="../media/image36.svg"/><Relationship Id="rId12" Type="http://schemas.openxmlformats.org/officeDocument/2006/relationships/image" Target="../media/image41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20.svg"/><Relationship Id="rId10" Type="http://schemas.openxmlformats.org/officeDocument/2006/relationships/image" Target="../media/image39.png"/><Relationship Id="rId4" Type="http://schemas.openxmlformats.org/officeDocument/2006/relationships/image" Target="../media/image19.png"/><Relationship Id="rId9" Type="http://schemas.openxmlformats.org/officeDocument/2006/relationships/image" Target="../media/image38.svg"/><Relationship Id="rId1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14">
            <a:extLst>
              <a:ext uri="{FF2B5EF4-FFF2-40B4-BE49-F238E27FC236}">
                <a16:creationId xmlns:a16="http://schemas.microsoft.com/office/drawing/2014/main" id="{BEC212A0-BDA8-9046-9D78-5524C148ADD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22" b="9422"/>
          <a:stretch>
            <a:fillRect/>
          </a:stretch>
        </p:blipFill>
        <p:spPr>
          <a:prstGeom prst="rect">
            <a:avLst/>
          </a:prstGeom>
          <a:solidFill>
            <a:schemeClr val="tx2"/>
          </a:solidFill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63352" y="188640"/>
            <a:ext cx="11376025" cy="1099777"/>
          </a:xfrm>
        </p:spPr>
        <p:txBody>
          <a:bodyPr/>
          <a:lstStyle/>
          <a:p>
            <a:r>
              <a:rPr lang="en-US" sz="6000" b="1" strike="noStrike" spc="-1" dirty="0">
                <a:solidFill>
                  <a:schemeClr val="accent2"/>
                </a:solidFill>
                <a:latin typeface="Arial"/>
              </a:rPr>
              <a:t>IDAF @ DESY:</a:t>
            </a:r>
            <a:br>
              <a:rPr lang="en-US" sz="6000" b="1" strike="noStrike" spc="-1" dirty="0">
                <a:solidFill>
                  <a:schemeClr val="accent2"/>
                </a:solidFill>
                <a:latin typeface="Arial"/>
              </a:rPr>
            </a:br>
            <a:r>
              <a:rPr lang="en-US" sz="4400" b="1" strike="noStrike" spc="-1" dirty="0">
                <a:solidFill>
                  <a:schemeClr val="accent2"/>
                </a:solidFill>
                <a:latin typeface="Arial"/>
              </a:rPr>
              <a:t>Interdisciplinary</a:t>
            </a:r>
            <a:br>
              <a:rPr lang="en-US" sz="4400" b="1" strike="noStrike" spc="-1" dirty="0">
                <a:solidFill>
                  <a:schemeClr val="accent2"/>
                </a:solidFill>
                <a:latin typeface="Arial"/>
              </a:rPr>
            </a:br>
            <a:r>
              <a:rPr lang="en-US" sz="4400" b="1" strike="noStrike" spc="-1" dirty="0">
                <a:solidFill>
                  <a:schemeClr val="accent2"/>
                </a:solidFill>
                <a:latin typeface="Arial"/>
              </a:rPr>
              <a:t>Data and </a:t>
            </a:r>
            <a:r>
              <a:rPr lang="en-US" sz="4400" b="1" strike="noStrike" spc="-1" dirty="0" err="1">
                <a:solidFill>
                  <a:schemeClr val="accent2"/>
                </a:solidFill>
                <a:latin typeface="Arial"/>
              </a:rPr>
              <a:t>AnalysisFacility</a:t>
            </a:r>
            <a:br>
              <a:rPr lang="en-US" sz="6000" b="1" strike="noStrike" spc="-1" dirty="0">
                <a:solidFill>
                  <a:schemeClr val="accent2"/>
                </a:solidFill>
                <a:latin typeface="Arial"/>
              </a:rPr>
            </a:br>
            <a:r>
              <a:rPr lang="en-US" sz="6000" b="1" strike="noStrike" spc="-1" dirty="0">
                <a:solidFill>
                  <a:schemeClr val="accent2"/>
                </a:solidFill>
                <a:latin typeface="Arial"/>
              </a:rPr>
              <a:t>Status and Plans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551384" y="4849919"/>
            <a:ext cx="11369548" cy="1315385"/>
          </a:xfrm>
        </p:spPr>
        <p:txBody>
          <a:bodyPr/>
          <a:lstStyle/>
          <a:p>
            <a:r>
              <a:rPr lang="en-US" dirty="0"/>
              <a:t>Yves Kemp (for the DESY IDAF team)</a:t>
            </a:r>
          </a:p>
          <a:p>
            <a:r>
              <a:rPr lang="en-US" dirty="0"/>
              <a:t>	… with slide input from Christian </a:t>
            </a:r>
            <a:r>
              <a:rPr lang="en-US" dirty="0" err="1"/>
              <a:t>Voß</a:t>
            </a:r>
            <a:r>
              <a:rPr lang="en-US" dirty="0"/>
              <a:t>, Thomas Hartmann, Christoph Beyer</a:t>
            </a:r>
          </a:p>
          <a:p>
            <a:r>
              <a:rPr lang="en-US" dirty="0" err="1"/>
              <a:t>HEPiX</a:t>
            </a:r>
            <a:r>
              <a:rPr lang="en-US" dirty="0"/>
              <a:t> 2025 Spring meeting</a:t>
            </a:r>
          </a:p>
          <a:p>
            <a:r>
              <a:rPr lang="en-US" dirty="0"/>
              <a:t>Lugano, 1.4.2025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967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2745D-3C7F-AF6F-F5A2-45B9F2A11B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Use cases and Science @ IDAF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609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F6A02-334E-22D1-81A8-B6F1149AA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IDAF supports photon science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EA45F9-E53F-FBB8-FA18-DB588876D4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F4AD07-E20A-B108-EA50-C1DA45A01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3325813" cy="5010249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Integrated into data taking of:</a:t>
            </a:r>
          </a:p>
          <a:p>
            <a:r>
              <a:rPr lang="en-US" dirty="0"/>
              <a:t>PETRA III</a:t>
            </a:r>
          </a:p>
          <a:p>
            <a:r>
              <a:rPr lang="en-US" dirty="0" err="1"/>
              <a:t>EuXFEL</a:t>
            </a:r>
            <a:endParaRPr lang="en-US" dirty="0"/>
          </a:p>
          <a:p>
            <a:r>
              <a:rPr lang="en-US" dirty="0"/>
              <a:t>FLASH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… offering user access for offline analysis of the data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E9804D-02EC-D85F-4717-B2BEA1DB8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pic>
        <p:nvPicPr>
          <p:cNvPr id="6" name="Picture 5" descr="Aerial view of a city&#10;&#10;Description automatically generated">
            <a:extLst>
              <a:ext uri="{FF2B5EF4-FFF2-40B4-BE49-F238E27FC236}">
                <a16:creationId xmlns:a16="http://schemas.microsoft.com/office/drawing/2014/main" id="{FD77A8EB-7309-CE04-8EF6-C0CC646CF6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358418"/>
            <a:ext cx="7505700" cy="4610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3C4128C-EDAA-412E-6739-91650D875A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8200" y="910260"/>
            <a:ext cx="1045779" cy="3810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A5B1404-659A-D6A0-4DD9-E6C210A78334}"/>
              </a:ext>
            </a:extLst>
          </p:cNvPr>
          <p:cNvCxnSpPr>
            <a:cxnSpLocks/>
          </p:cNvCxnSpPr>
          <p:nvPr/>
        </p:nvCxnSpPr>
        <p:spPr>
          <a:xfrm flipH="1">
            <a:off x="8006255" y="1339269"/>
            <a:ext cx="903890" cy="1360496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6516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A525-1857-27FA-7E03-DA25CF6F4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IDAF integrates into high demand data taking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0C9D1A-CA5E-7126-8F87-0265EDAAC6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D0F940-07F1-CD45-2ECD-681769793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6145213" cy="5010249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Some key figures:</a:t>
            </a:r>
          </a:p>
          <a:p>
            <a:r>
              <a:rPr lang="en-US" dirty="0"/>
              <a:t>PETRA III</a:t>
            </a:r>
          </a:p>
          <a:p>
            <a:pPr lvl="1"/>
            <a:r>
              <a:rPr lang="en-US" dirty="0"/>
              <a:t>Data amount per Beamtime: Up to ~100 TB in ~3 days</a:t>
            </a:r>
          </a:p>
          <a:p>
            <a:pPr lvl="1"/>
            <a:r>
              <a:rPr lang="en-US" dirty="0"/>
              <a:t>Additional difficulty: Many small files</a:t>
            </a:r>
          </a:p>
          <a:p>
            <a:pPr lvl="1"/>
            <a:r>
              <a:rPr lang="en-US" dirty="0"/>
              <a:t>Special software developments, e.g. ASAP::O</a:t>
            </a:r>
          </a:p>
          <a:p>
            <a:r>
              <a:rPr lang="en-US" dirty="0"/>
              <a:t>European XFEL</a:t>
            </a:r>
          </a:p>
          <a:p>
            <a:pPr lvl="1"/>
            <a:r>
              <a:rPr lang="en-US" dirty="0"/>
              <a:t>Detector rates can reach 30 </a:t>
            </a:r>
            <a:r>
              <a:rPr lang="en-US" dirty="0" err="1"/>
              <a:t>GByte</a:t>
            </a:r>
            <a:r>
              <a:rPr lang="en-US" dirty="0"/>
              <a:t>/s in bursts </a:t>
            </a:r>
          </a:p>
          <a:p>
            <a:pPr marL="361950" lvl="1" indent="0">
              <a:buNone/>
            </a:pPr>
            <a:r>
              <a:rPr lang="en-US" dirty="0">
                <a:sym typeface="Wingdings" pitchFamily="2" charset="2"/>
              </a:rPr>
              <a:t> several </a:t>
            </a:r>
            <a:r>
              <a:rPr lang="en-US" dirty="0" err="1">
                <a:sym typeface="Wingdings" pitchFamily="2" charset="2"/>
              </a:rPr>
              <a:t>PByte</a:t>
            </a:r>
            <a:r>
              <a:rPr lang="en-US" dirty="0">
                <a:sym typeface="Wingdings" pitchFamily="2" charset="2"/>
              </a:rPr>
              <a:t> for a single experiment within 2-6 days</a:t>
            </a:r>
          </a:p>
          <a:p>
            <a:r>
              <a:rPr lang="en-US" dirty="0">
                <a:sym typeface="Wingdings" pitchFamily="2" charset="2"/>
              </a:rPr>
              <a:t>PETRA IV (projection)</a:t>
            </a:r>
          </a:p>
          <a:p>
            <a:pPr lvl="1"/>
            <a:r>
              <a:rPr lang="en-US" dirty="0">
                <a:sym typeface="Wingdings" pitchFamily="2" charset="2"/>
              </a:rPr>
              <a:t>Total daily data generation will exceed 1 </a:t>
            </a:r>
            <a:r>
              <a:rPr lang="en-US" dirty="0" err="1">
                <a:sym typeface="Wingdings" pitchFamily="2" charset="2"/>
              </a:rPr>
              <a:t>PByte</a:t>
            </a:r>
            <a:r>
              <a:rPr lang="en-US" dirty="0">
                <a:sym typeface="Wingdings" pitchFamily="2" charset="2"/>
              </a:rPr>
              <a:t> per day </a:t>
            </a:r>
          </a:p>
          <a:p>
            <a:pPr lvl="1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BC8F16-4A14-9B6E-9448-733409829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CBE879-850C-3241-C337-A950CA8194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6953" y="1524000"/>
            <a:ext cx="4814047" cy="1143000"/>
          </a:xfrm>
          <a:prstGeom prst="rect">
            <a:avLst/>
          </a:prstGeom>
        </p:spPr>
      </p:pic>
      <p:pic>
        <p:nvPicPr>
          <p:cNvPr id="12" name="Picture 8">
            <a:extLst>
              <a:ext uri="{FF2B5EF4-FFF2-40B4-BE49-F238E27FC236}">
                <a16:creationId xmlns:a16="http://schemas.microsoft.com/office/drawing/2014/main" id="{91482E54-DD7E-1357-29A7-301F03763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34800" y="1506244"/>
            <a:ext cx="431163" cy="117851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51681C4-0EF4-9A61-E2E6-3BF8D6CB679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5217" r="43137"/>
          <a:stretch/>
        </p:blipFill>
        <p:spPr>
          <a:xfrm>
            <a:off x="7339772" y="4061040"/>
            <a:ext cx="4826191" cy="243389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998BEC8-3C73-35FE-A893-E96DEFC75227}"/>
              </a:ext>
            </a:extLst>
          </p:cNvPr>
          <p:cNvSpPr txBox="1"/>
          <p:nvPr/>
        </p:nvSpPr>
        <p:spPr>
          <a:xfrm>
            <a:off x="7620000" y="3700046"/>
            <a:ext cx="33670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Example </a:t>
            </a:r>
            <a:r>
              <a:rPr lang="en-US" sz="1600" dirty="0" err="1"/>
              <a:t>EuXFEL</a:t>
            </a:r>
            <a:r>
              <a:rPr lang="en-US" sz="1600" dirty="0"/>
              <a:t> online data rates</a:t>
            </a:r>
          </a:p>
        </p:txBody>
      </p:sp>
    </p:spTree>
    <p:extLst>
      <p:ext uri="{BB962C8B-B14F-4D97-AF65-F5344CB8AC3E}">
        <p14:creationId xmlns:p14="http://schemas.microsoft.com/office/powerpoint/2010/main" val="1199890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E8AAD5-32E1-F976-4A2F-319EA33E34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589C1-7AC1-C73B-A607-D807E82F3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IDAF enables photon science data analysis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3A0E53-55A6-BB30-A086-283FC5AC19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39EEE-72E5-291F-B04E-8EF5E7F29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0693875E-1516-B274-0826-3BDC30B1F12E}"/>
              </a:ext>
            </a:extLst>
          </p:cNvPr>
          <p:cNvSpPr txBox="1">
            <a:spLocks/>
          </p:cNvSpPr>
          <p:nvPr/>
        </p:nvSpPr>
        <p:spPr>
          <a:xfrm>
            <a:off x="8075612" y="1828800"/>
            <a:ext cx="3708399" cy="4587876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“X-ray screening identifies active site and allosteric inhibitors of SARS-CoV-2 main protease”</a:t>
            </a:r>
          </a:p>
          <a:p>
            <a:pPr marL="0" indent="0">
              <a:buNone/>
            </a:pPr>
            <a:r>
              <a:rPr lang="en-US" sz="1600" dirty="0"/>
              <a:t>Sebastian Günther et al.</a:t>
            </a:r>
          </a:p>
          <a:p>
            <a:pPr marL="0" indent="0">
              <a:buNone/>
            </a:pPr>
            <a:r>
              <a:rPr lang="en-US" sz="1600" dirty="0">
                <a:latin typeface="BlinkMacSystemFont"/>
                <a:hlinkClick r:id="rId2"/>
              </a:rPr>
              <a:t>Science </a:t>
            </a:r>
            <a:r>
              <a:rPr lang="en-US" sz="1600" b="1" dirty="0">
                <a:latin typeface="BlinkMacSystemFont"/>
                <a:hlinkClick r:id="rId2"/>
              </a:rPr>
              <a:t>372</a:t>
            </a:r>
            <a:r>
              <a:rPr lang="en-US" sz="1600" dirty="0">
                <a:latin typeface="BlinkMacSystemFont"/>
                <a:hlinkClick r:id="rId2"/>
              </a:rPr>
              <a:t>(6542):642-646 (2021)</a:t>
            </a:r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4C1A28-7830-EAD9-61A1-7571F798E9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0711" y="3949557"/>
            <a:ext cx="2732089" cy="1807698"/>
          </a:xfrm>
          <a:prstGeom prst="rect">
            <a:avLst/>
          </a:prstGeom>
        </p:spPr>
      </p:pic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019B2257-8E3F-52BC-30E3-1345EBF7D8FB}"/>
              </a:ext>
            </a:extLst>
          </p:cNvPr>
          <p:cNvSpPr txBox="1">
            <a:spLocks/>
          </p:cNvSpPr>
          <p:nvPr/>
        </p:nvSpPr>
        <p:spPr>
          <a:xfrm>
            <a:off x="497836" y="1488489"/>
            <a:ext cx="7198364" cy="5010249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Example workflow: SARS-CoV-2 drug screening</a:t>
            </a:r>
          </a:p>
          <a:p>
            <a:r>
              <a:rPr lang="en-US" b="1" dirty="0">
                <a:solidFill>
                  <a:schemeClr val="accent3"/>
                </a:solidFill>
              </a:rPr>
              <a:t>Data taking at PETRA III</a:t>
            </a:r>
            <a:r>
              <a:rPr lang="en-US" dirty="0"/>
              <a:t>: high-throughput, high-resolution structure determination (beamlines P11, P13, and P14)</a:t>
            </a:r>
          </a:p>
          <a:p>
            <a:pPr lvl="1"/>
            <a:r>
              <a:rPr lang="en-US" dirty="0"/>
              <a:t>Detailed atomic-level binding information of main protease </a:t>
            </a:r>
            <a:r>
              <a:rPr lang="en-US" dirty="0" err="1"/>
              <a:t>M</a:t>
            </a:r>
            <a:r>
              <a:rPr lang="en-US" baseline="30000" dirty="0" err="1"/>
              <a:t>pro</a:t>
            </a:r>
            <a:endParaRPr lang="en-US" baseline="30000" dirty="0"/>
          </a:p>
          <a:p>
            <a:endParaRPr lang="en-US" dirty="0"/>
          </a:p>
          <a:p>
            <a:r>
              <a:rPr lang="en-US" b="1" dirty="0">
                <a:solidFill>
                  <a:schemeClr val="accent3"/>
                </a:solidFill>
              </a:rPr>
              <a:t>On IDAF: Subsequent </a:t>
            </a:r>
            <a:r>
              <a:rPr lang="en-US" dirty="0"/>
              <a:t>automated structure refinement followed by cluster analysis and pan dataset analysis of compounds in repurposing libraries</a:t>
            </a:r>
          </a:p>
          <a:p>
            <a:pPr lvl="1"/>
            <a:r>
              <a:rPr lang="en-US" dirty="0"/>
              <a:t>Testing in-silico whether compounds act on </a:t>
            </a:r>
            <a:r>
              <a:rPr lang="en-US" dirty="0" err="1"/>
              <a:t>M</a:t>
            </a:r>
            <a:r>
              <a:rPr lang="en-US" baseline="30000" dirty="0" err="1"/>
              <a:t>pro</a:t>
            </a:r>
            <a:r>
              <a:rPr lang="en-US" dirty="0"/>
              <a:t> : </a:t>
            </a:r>
            <a:r>
              <a:rPr lang="en-US" b="1" dirty="0"/>
              <a:t>IDAF / Maxwell HPC</a:t>
            </a:r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AFE1C718-28CD-573B-3DE1-0011D5187F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63788"/>
            <a:ext cx="431163" cy="1178511"/>
          </a:xfrm>
          <a:prstGeom prst="rect">
            <a:avLst/>
          </a:prstGeom>
        </p:spPr>
      </p:pic>
      <p:sp>
        <p:nvSpPr>
          <p:cNvPr id="11" name="Textfeld 11">
            <a:extLst>
              <a:ext uri="{FF2B5EF4-FFF2-40B4-BE49-F238E27FC236}">
                <a16:creationId xmlns:a16="http://schemas.microsoft.com/office/drawing/2014/main" id="{E79E632C-E4FE-E15D-9C49-9711B5D94BAC}"/>
              </a:ext>
            </a:extLst>
          </p:cNvPr>
          <p:cNvSpPr txBox="1"/>
          <p:nvPr/>
        </p:nvSpPr>
        <p:spPr>
          <a:xfrm rot="16200000">
            <a:off x="-867268" y="1629269"/>
            <a:ext cx="2344138" cy="762000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0">
            <a:noAutofit/>
          </a:bodyPr>
          <a:lstStyle/>
          <a:p>
            <a:pPr>
              <a:lnSpc>
                <a:spcPts val="1400"/>
              </a:lnSpc>
            </a:pPr>
            <a:r>
              <a:rPr lang="en-US" sz="2800" b="1" dirty="0">
                <a:solidFill>
                  <a:srgbClr val="029FDC"/>
                </a:solidFill>
              </a:rPr>
              <a:t>PETRA III</a:t>
            </a:r>
            <a:r>
              <a:rPr lang="en-US" sz="2800" b="1" dirty="0">
                <a:solidFill>
                  <a:srgbClr val="DF8B25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25017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C84C0-BA53-B933-E652-DE132D205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349611"/>
            <a:ext cx="11376024" cy="451098"/>
          </a:xfrm>
        </p:spPr>
        <p:txBody>
          <a:bodyPr/>
          <a:lstStyle/>
          <a:p>
            <a:r>
              <a:rPr lang="en-US" dirty="0"/>
              <a:t>IDAF supports accelerator R &amp; D as well as operation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278A7F-573B-5214-912D-5EF987B0D5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FE9E2A-45E2-1065-6BBC-12D6C0152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D865044-1AA6-1CD4-2D5A-59F7DBC2C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6069013" cy="5010249"/>
          </a:xfrm>
        </p:spPr>
        <p:txBody>
          <a:bodyPr/>
          <a:lstStyle/>
          <a:p>
            <a:pPr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Emittance preservation in a plasma-</a:t>
            </a:r>
            <a:r>
              <a:rPr lang="en-US" sz="2000" dirty="0" err="1"/>
              <a:t>wakefield</a:t>
            </a:r>
            <a:r>
              <a:rPr lang="en-US" sz="2000" dirty="0"/>
              <a:t> accelerator, </a:t>
            </a:r>
            <a:r>
              <a:rPr lang="en-US" dirty="0"/>
              <a:t>(C. A. </a:t>
            </a:r>
            <a:r>
              <a:rPr lang="en-US" dirty="0" err="1"/>
              <a:t>Lindstrøm</a:t>
            </a:r>
            <a:r>
              <a:rPr lang="en-US" dirty="0"/>
              <a:t> et al., Nature 2024, </a:t>
            </a:r>
            <a:r>
              <a:rPr lang="en-US" dirty="0">
                <a:effectLst/>
                <a:latin typeface="-apple-system"/>
                <a:hlinkClick r:id="rId2"/>
              </a:rPr>
              <a:t>https://doi.org/10.1038/s41467-024-50320-1</a:t>
            </a:r>
            <a:r>
              <a:rPr lang="en-US" dirty="0">
                <a:latin typeface="-apple-system"/>
              </a:rPr>
              <a:t>)</a:t>
            </a:r>
          </a:p>
          <a:p>
            <a:pPr lvl="1">
              <a:spcAft>
                <a:spcPts val="1800"/>
              </a:spcAft>
            </a:pPr>
            <a:r>
              <a:rPr lang="en-US" sz="1800" dirty="0">
                <a:effectLst/>
                <a:latin typeface="-apple-system"/>
              </a:rPr>
              <a:t>Main work carried out on LUMI (TOP500#8)</a:t>
            </a:r>
          </a:p>
          <a:p>
            <a:pPr lvl="1">
              <a:spcAft>
                <a:spcPts val="1800"/>
              </a:spcAft>
            </a:pPr>
            <a:r>
              <a:rPr lang="en-US" sz="1800" b="1" dirty="0">
                <a:solidFill>
                  <a:schemeClr val="accent3"/>
                </a:solidFill>
                <a:latin typeface="-apple-system"/>
              </a:rPr>
              <a:t>Preparatory work as well as data analysis on IDAF</a:t>
            </a:r>
          </a:p>
          <a:p>
            <a:pPr>
              <a:spcAft>
                <a:spcPts val="1800"/>
              </a:spcAft>
            </a:pPr>
            <a:r>
              <a:rPr lang="en-US" sz="2000" dirty="0">
                <a:latin typeface="-apple-system"/>
              </a:rPr>
              <a:t>Data rates of operational</a:t>
            </a:r>
            <a:r>
              <a:rPr lang="en-US" sz="2000" dirty="0">
                <a:effectLst/>
                <a:latin typeface="-apple-system"/>
              </a:rPr>
              <a:t> data for PETRA III, </a:t>
            </a:r>
            <a:r>
              <a:rPr lang="en-US" sz="2000" dirty="0" err="1">
                <a:effectLst/>
                <a:latin typeface="-apple-system"/>
              </a:rPr>
              <a:t>EuXFEL</a:t>
            </a:r>
            <a:r>
              <a:rPr lang="en-US" sz="2000" dirty="0">
                <a:effectLst/>
                <a:latin typeface="-apple-system"/>
              </a:rPr>
              <a:t>, FLASH have increased</a:t>
            </a:r>
            <a:r>
              <a:rPr lang="en-US" sz="2000" dirty="0">
                <a:latin typeface="-apple-system"/>
              </a:rPr>
              <a:t> </a:t>
            </a:r>
            <a:r>
              <a:rPr lang="en-US" sz="2000" dirty="0">
                <a:latin typeface="-apple-system"/>
                <a:sym typeface="Wingdings" pitchFamily="2" charset="2"/>
              </a:rPr>
              <a:t> </a:t>
            </a:r>
            <a:r>
              <a:rPr lang="en-US" sz="2000" b="1" dirty="0">
                <a:solidFill>
                  <a:schemeClr val="accent3"/>
                </a:solidFill>
                <a:latin typeface="-apple-system"/>
                <a:sym typeface="Wingdings" pitchFamily="2" charset="2"/>
              </a:rPr>
              <a:t>5 PB of metrics store on IDAF</a:t>
            </a:r>
          </a:p>
          <a:p>
            <a:pPr lvl="1">
              <a:spcAft>
                <a:spcPts val="1800"/>
              </a:spcAft>
            </a:pPr>
            <a:r>
              <a:rPr lang="en-US" sz="1800" dirty="0">
                <a:effectLst/>
                <a:latin typeface="-apple-system"/>
                <a:sym typeface="Wingdings" pitchFamily="2" charset="2"/>
              </a:rPr>
              <a:t>Used e.</a:t>
            </a:r>
            <a:r>
              <a:rPr lang="en-US" sz="1800" dirty="0">
                <a:latin typeface="-apple-system"/>
                <a:sym typeface="Wingdings" pitchFamily="2" charset="2"/>
              </a:rPr>
              <a:t>g. for training LLM (Large Language Model) for autonomous accelerator tuning</a:t>
            </a:r>
          </a:p>
          <a:p>
            <a:pPr marL="361950" lvl="1" indent="0">
              <a:spcAft>
                <a:spcPts val="1800"/>
              </a:spcAft>
              <a:buNone/>
            </a:pP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Reinforcement learning-trained </a:t>
            </a:r>
            <a:r>
              <a:rPr lang="en-US" dirty="0" err="1"/>
              <a:t>optimisers</a:t>
            </a:r>
            <a:r>
              <a:rPr lang="en-US" dirty="0"/>
              <a:t> and Bayesian </a:t>
            </a:r>
            <a:r>
              <a:rPr lang="en-US" dirty="0" err="1"/>
              <a:t>optimisation</a:t>
            </a:r>
            <a:r>
              <a:rPr lang="en-US" dirty="0"/>
              <a:t> for online particle accelerator tuning. Jan Kaiser et al. </a:t>
            </a:r>
            <a:r>
              <a:rPr lang="en-US" i="1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Sci Rep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 </a:t>
            </a:r>
            <a:r>
              <a:rPr lang="en-US" b="1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14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, 15733 (2024)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10E7C8-8E23-55FF-EC7D-A913ECFFAED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6751"/>
          <a:stretch/>
        </p:blipFill>
        <p:spPr>
          <a:xfrm>
            <a:off x="7239000" y="1143000"/>
            <a:ext cx="4729042" cy="2669248"/>
          </a:xfrm>
          <a:prstGeom prst="rect">
            <a:avLst/>
          </a:prstGeom>
        </p:spPr>
      </p:pic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5514151-B373-9A8A-2F23-F67CD02F4583}"/>
              </a:ext>
            </a:extLst>
          </p:cNvPr>
          <p:cNvSpPr txBox="1">
            <a:spLocks/>
          </p:cNvSpPr>
          <p:nvPr/>
        </p:nvSpPr>
        <p:spPr>
          <a:xfrm>
            <a:off x="5562600" y="4184094"/>
            <a:ext cx="3708400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E15512E-8590-8050-9996-EC929684B2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2475" y="4491901"/>
            <a:ext cx="4019537" cy="2139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88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840775-1C4D-0758-DC5F-11048602B3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16A46-AEAC-D09A-7AA7-7D792B22C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951" y="387102"/>
            <a:ext cx="11376024" cy="451098"/>
          </a:xfrm>
        </p:spPr>
        <p:txBody>
          <a:bodyPr/>
          <a:lstStyle/>
          <a:p>
            <a:r>
              <a:rPr lang="en-US" dirty="0"/>
              <a:t>The IDAF supports (Astro-)Particle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4271DC-04A9-0A9A-E200-DE294483A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19200" y="6580800"/>
            <a:ext cx="9901099" cy="186841"/>
          </a:xfrm>
        </p:spPr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FE4C8792-FE23-527E-A2F8-ADCD5D93680C}"/>
              </a:ext>
            </a:extLst>
          </p:cNvPr>
          <p:cNvPicPr/>
          <p:nvPr/>
        </p:nvPicPr>
        <p:blipFill>
          <a:blip r:embed="rId2">
            <a:alphaModFix amt="32000"/>
          </a:blip>
          <a:srcRect t="23965" b="24238"/>
          <a:stretch/>
        </p:blipFill>
        <p:spPr>
          <a:xfrm>
            <a:off x="1558944" y="1789200"/>
            <a:ext cx="8692920" cy="45021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" name="Grafik 47">
            <a:extLst>
              <a:ext uri="{FF2B5EF4-FFF2-40B4-BE49-F238E27FC236}">
                <a16:creationId xmlns:a16="http://schemas.microsoft.com/office/drawing/2014/main" id="{E3AEEFA9-382A-6D94-1F28-BC9A8E8719DD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5795400" y="3366666"/>
            <a:ext cx="307800" cy="307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" name="Picture Placeholder 10">
            <a:extLst>
              <a:ext uri="{FF2B5EF4-FFF2-40B4-BE49-F238E27FC236}">
                <a16:creationId xmlns:a16="http://schemas.microsoft.com/office/drawing/2014/main" id="{14EB1DB2-EAB6-3191-02ED-33BD1D6195A1}"/>
              </a:ext>
            </a:extLst>
          </p:cNvPr>
          <p:cNvPicPr/>
          <p:nvPr/>
        </p:nvPicPr>
        <p:blipFill>
          <a:blip r:embed="rId4"/>
          <a:srcRect l="31545" r="28497"/>
          <a:stretch/>
        </p:blipFill>
        <p:spPr>
          <a:xfrm>
            <a:off x="4508424" y="1550520"/>
            <a:ext cx="1082880" cy="779040"/>
          </a:xfrm>
          <a:prstGeom prst="rect">
            <a:avLst/>
          </a:prstGeom>
          <a:noFill/>
          <a:ln w="0">
            <a:solidFill>
              <a:srgbClr val="002864"/>
            </a:solidFill>
          </a:ln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09362CE6-AF9D-2624-C5D3-41B4E78BC343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1848744" y="3704400"/>
            <a:ext cx="1082880" cy="744840"/>
          </a:xfrm>
          <a:prstGeom prst="rect">
            <a:avLst/>
          </a:prstGeom>
          <a:noFill/>
          <a:ln w="0">
            <a:solidFill>
              <a:srgbClr val="002864"/>
            </a:solidFill>
          </a:ln>
        </p:spPr>
      </p:pic>
      <p:pic>
        <p:nvPicPr>
          <p:cNvPr id="10" name="Picture 11" descr="icecube_south_pole_detector.png">
            <a:extLst>
              <a:ext uri="{FF2B5EF4-FFF2-40B4-BE49-F238E27FC236}">
                <a16:creationId xmlns:a16="http://schemas.microsoft.com/office/drawing/2014/main" id="{4D34AC35-BF98-F025-D0EF-82DF0FD73DBE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6454584" y="5884560"/>
            <a:ext cx="1082880" cy="811800"/>
          </a:xfrm>
          <a:prstGeom prst="rect">
            <a:avLst/>
          </a:prstGeom>
          <a:noFill/>
          <a:ln w="0">
            <a:solidFill>
              <a:srgbClr val="002864"/>
            </a:solidFill>
          </a:ln>
        </p:spPr>
      </p:pic>
      <p:pic>
        <p:nvPicPr>
          <p:cNvPr id="11" name="Picture 12" descr="CTA.jpg">
            <a:extLst>
              <a:ext uri="{FF2B5EF4-FFF2-40B4-BE49-F238E27FC236}">
                <a16:creationId xmlns:a16="http://schemas.microsoft.com/office/drawing/2014/main" id="{D5B4B0B2-655D-F152-FEF5-D7A78B737CC5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4454424" y="4601160"/>
            <a:ext cx="1082880" cy="806760"/>
          </a:xfrm>
          <a:prstGeom prst="rect">
            <a:avLst/>
          </a:prstGeom>
          <a:noFill/>
          <a:ln w="0">
            <a:solidFill>
              <a:srgbClr val="002864"/>
            </a:solidFill>
          </a:ln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48DCC34C-F6D4-A744-FB08-8713C1D78E9D}"/>
              </a:ext>
            </a:extLst>
          </p:cNvPr>
          <p:cNvPicPr/>
          <p:nvPr/>
        </p:nvPicPr>
        <p:blipFill>
          <a:blip r:embed="rId8"/>
          <a:srcRect t="-8223" b="-5807"/>
          <a:stretch/>
        </p:blipFill>
        <p:spPr>
          <a:xfrm>
            <a:off x="4493664" y="3059280"/>
            <a:ext cx="1082880" cy="899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3" name="Picture 15" descr="DSCF7214.JPG">
            <a:extLst>
              <a:ext uri="{FF2B5EF4-FFF2-40B4-BE49-F238E27FC236}">
                <a16:creationId xmlns:a16="http://schemas.microsoft.com/office/drawing/2014/main" id="{1D3A21C5-7CF2-9294-CE16-CD3BDAC08B54}"/>
              </a:ext>
            </a:extLst>
          </p:cNvPr>
          <p:cNvPicPr/>
          <p:nvPr/>
        </p:nvPicPr>
        <p:blipFill>
          <a:blip r:embed="rId9"/>
          <a:stretch/>
        </p:blipFill>
        <p:spPr>
          <a:xfrm>
            <a:off x="6445584" y="4563000"/>
            <a:ext cx="1082880" cy="795240"/>
          </a:xfrm>
          <a:prstGeom prst="rect">
            <a:avLst/>
          </a:prstGeom>
          <a:noFill/>
          <a:ln w="0">
            <a:solidFill>
              <a:srgbClr val="002864"/>
            </a:solidFill>
          </a:ln>
        </p:spPr>
      </p:pic>
      <p:sp>
        <p:nvSpPr>
          <p:cNvPr id="14" name="TextBox 16">
            <a:extLst>
              <a:ext uri="{FF2B5EF4-FFF2-40B4-BE49-F238E27FC236}">
                <a16:creationId xmlns:a16="http://schemas.microsoft.com/office/drawing/2014/main" id="{99FB84E2-6BE7-016F-BC5C-5EE8758198E6}"/>
              </a:ext>
            </a:extLst>
          </p:cNvPr>
          <p:cNvSpPr/>
          <p:nvPr/>
        </p:nvSpPr>
        <p:spPr>
          <a:xfrm>
            <a:off x="6367824" y="4291560"/>
            <a:ext cx="774720" cy="334800"/>
          </a:xfrm>
          <a:prstGeom prst="rect">
            <a:avLst/>
          </a:prstGeom>
          <a:noFill/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wrap="none" lIns="60840" tIns="60840" rIns="60840" bIns="60840" numCol="1" spcCol="38160" anchor="t">
            <a:spAutoFit/>
          </a:bodyPr>
          <a:lstStyle/>
          <a:p>
            <a:pPr defTabSz="1219320">
              <a:lnSpc>
                <a:spcPct val="100000"/>
              </a:lnSpc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DesySans Office"/>
                <a:ea typeface="Arial"/>
              </a:rPr>
              <a:t>H.E.S.S. </a:t>
            </a:r>
            <a:endParaRPr lang="de-DE" sz="1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TextBox 17">
            <a:extLst>
              <a:ext uri="{FF2B5EF4-FFF2-40B4-BE49-F238E27FC236}">
                <a16:creationId xmlns:a16="http://schemas.microsoft.com/office/drawing/2014/main" id="{4C43A07B-3B26-662F-7278-034DA0474001}"/>
              </a:ext>
            </a:extLst>
          </p:cNvPr>
          <p:cNvSpPr/>
          <p:nvPr/>
        </p:nvSpPr>
        <p:spPr>
          <a:xfrm>
            <a:off x="6379704" y="5604480"/>
            <a:ext cx="811080" cy="334800"/>
          </a:xfrm>
          <a:prstGeom prst="rect">
            <a:avLst/>
          </a:prstGeom>
          <a:noFill/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wrap="none" lIns="60840" tIns="60840" rIns="60840" bIns="60840" numCol="1" spcCol="38160" anchor="t">
            <a:spAutoFit/>
          </a:bodyPr>
          <a:lstStyle/>
          <a:p>
            <a:pPr defTabSz="1219320">
              <a:lnSpc>
                <a:spcPct val="100000"/>
              </a:lnSpc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DesySans Office"/>
                <a:ea typeface="Arial"/>
              </a:rPr>
              <a:t>IceCube </a:t>
            </a:r>
            <a:endParaRPr lang="de-DE" sz="1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TextBox 18">
            <a:extLst>
              <a:ext uri="{FF2B5EF4-FFF2-40B4-BE49-F238E27FC236}">
                <a16:creationId xmlns:a16="http://schemas.microsoft.com/office/drawing/2014/main" id="{C8B5526B-8289-B371-FBBE-BB70A658D6E3}"/>
              </a:ext>
            </a:extLst>
          </p:cNvPr>
          <p:cNvSpPr/>
          <p:nvPr/>
        </p:nvSpPr>
        <p:spPr>
          <a:xfrm>
            <a:off x="4467024" y="2837160"/>
            <a:ext cx="699840" cy="334800"/>
          </a:xfrm>
          <a:prstGeom prst="rect">
            <a:avLst/>
          </a:prstGeom>
          <a:noFill/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wrap="none" lIns="60840" tIns="60840" rIns="60840" bIns="60840" numCol="1" spcCol="38160" anchor="t">
            <a:spAutoFit/>
          </a:bodyPr>
          <a:lstStyle/>
          <a:p>
            <a:pPr defTabSz="1219320">
              <a:lnSpc>
                <a:spcPct val="100000"/>
              </a:lnSpc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DesySans Office"/>
                <a:ea typeface="Arial"/>
              </a:rPr>
              <a:t>MAGIC </a:t>
            </a:r>
            <a:endParaRPr lang="de-DE" sz="1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TextBox 19">
            <a:extLst>
              <a:ext uri="{FF2B5EF4-FFF2-40B4-BE49-F238E27FC236}">
                <a16:creationId xmlns:a16="http://schemas.microsoft.com/office/drawing/2014/main" id="{857087DE-5463-CEC1-DF74-33EABDB12B82}"/>
              </a:ext>
            </a:extLst>
          </p:cNvPr>
          <p:cNvSpPr/>
          <p:nvPr/>
        </p:nvSpPr>
        <p:spPr>
          <a:xfrm>
            <a:off x="4476744" y="4296600"/>
            <a:ext cx="608760" cy="334800"/>
          </a:xfrm>
          <a:prstGeom prst="rect">
            <a:avLst/>
          </a:prstGeom>
          <a:noFill/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wrap="none" lIns="60840" tIns="60840" rIns="60840" bIns="60840" numCol="1" spcCol="38160" anchor="t">
            <a:spAutoFit/>
          </a:bodyPr>
          <a:lstStyle/>
          <a:p>
            <a:pPr defTabSz="1219320">
              <a:lnSpc>
                <a:spcPct val="100000"/>
              </a:lnSpc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DesySans Office"/>
                <a:ea typeface="Arial"/>
              </a:rPr>
              <a:t>CTAO </a:t>
            </a:r>
            <a:endParaRPr lang="de-DE" sz="1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TextBox 21">
            <a:extLst>
              <a:ext uri="{FF2B5EF4-FFF2-40B4-BE49-F238E27FC236}">
                <a16:creationId xmlns:a16="http://schemas.microsoft.com/office/drawing/2014/main" id="{2AFE15FA-611A-2B9B-A5EC-4B689357CA05}"/>
              </a:ext>
            </a:extLst>
          </p:cNvPr>
          <p:cNvSpPr/>
          <p:nvPr/>
        </p:nvSpPr>
        <p:spPr>
          <a:xfrm>
            <a:off x="1788624" y="3423600"/>
            <a:ext cx="1155600" cy="334800"/>
          </a:xfrm>
          <a:prstGeom prst="rect">
            <a:avLst/>
          </a:prstGeom>
          <a:noFill/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wrap="none" lIns="60840" tIns="60840" rIns="60840" bIns="60840" numCol="1" spcCol="38160" anchor="t">
            <a:spAutoFit/>
          </a:bodyPr>
          <a:lstStyle/>
          <a:p>
            <a:pPr defTabSz="1219320">
              <a:lnSpc>
                <a:spcPct val="100000"/>
              </a:lnSpc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DesySans Office"/>
                <a:ea typeface="Arial"/>
              </a:rPr>
              <a:t>VERITAS (𝛄) </a:t>
            </a:r>
            <a:endParaRPr lang="de-DE" sz="1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8ED6F5E3-8BEC-06D5-C69D-D31DEAFD0F2E}"/>
              </a:ext>
            </a:extLst>
          </p:cNvPr>
          <p:cNvSpPr/>
          <p:nvPr/>
        </p:nvSpPr>
        <p:spPr>
          <a:xfrm>
            <a:off x="1848744" y="3704400"/>
            <a:ext cx="1082880" cy="744840"/>
          </a:xfrm>
          <a:prstGeom prst="rect">
            <a:avLst/>
          </a:prstGeom>
          <a:noFill/>
          <a:ln w="28575">
            <a:solidFill>
              <a:srgbClr val="0028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endParaRPr lang="en-DE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830765D5-6541-2423-7334-31DAFD373DD2}"/>
              </a:ext>
            </a:extLst>
          </p:cNvPr>
          <p:cNvSpPr/>
          <p:nvPr/>
        </p:nvSpPr>
        <p:spPr>
          <a:xfrm>
            <a:off x="4493664" y="3143520"/>
            <a:ext cx="1082880" cy="755280"/>
          </a:xfrm>
          <a:prstGeom prst="rect">
            <a:avLst/>
          </a:prstGeom>
          <a:noFill/>
          <a:ln w="28575">
            <a:solidFill>
              <a:srgbClr val="0028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endParaRPr lang="en-DE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616399E5-2985-CE29-7B2F-E56750C640CA}"/>
              </a:ext>
            </a:extLst>
          </p:cNvPr>
          <p:cNvSpPr/>
          <p:nvPr/>
        </p:nvSpPr>
        <p:spPr>
          <a:xfrm>
            <a:off x="4457664" y="4601160"/>
            <a:ext cx="1082880" cy="791280"/>
          </a:xfrm>
          <a:prstGeom prst="rect">
            <a:avLst/>
          </a:prstGeom>
          <a:noFill/>
          <a:ln w="28575">
            <a:solidFill>
              <a:srgbClr val="0028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endParaRPr lang="en-DE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Rectangle 26">
            <a:extLst>
              <a:ext uri="{FF2B5EF4-FFF2-40B4-BE49-F238E27FC236}">
                <a16:creationId xmlns:a16="http://schemas.microsoft.com/office/drawing/2014/main" id="{9C0451CD-695F-841C-3938-9D3C412A9677}"/>
              </a:ext>
            </a:extLst>
          </p:cNvPr>
          <p:cNvSpPr/>
          <p:nvPr/>
        </p:nvSpPr>
        <p:spPr>
          <a:xfrm>
            <a:off x="6449184" y="4572360"/>
            <a:ext cx="1082880" cy="791280"/>
          </a:xfrm>
          <a:prstGeom prst="rect">
            <a:avLst/>
          </a:prstGeom>
          <a:noFill/>
          <a:ln w="28575">
            <a:solidFill>
              <a:srgbClr val="0028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endParaRPr lang="en-DE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Rectangle 27">
            <a:extLst>
              <a:ext uri="{FF2B5EF4-FFF2-40B4-BE49-F238E27FC236}">
                <a16:creationId xmlns:a16="http://schemas.microsoft.com/office/drawing/2014/main" id="{1DE8E107-5559-B531-E873-F7F1E98B0374}"/>
              </a:ext>
            </a:extLst>
          </p:cNvPr>
          <p:cNvSpPr/>
          <p:nvPr/>
        </p:nvSpPr>
        <p:spPr>
          <a:xfrm>
            <a:off x="6453504" y="5889960"/>
            <a:ext cx="1082880" cy="791280"/>
          </a:xfrm>
          <a:prstGeom prst="rect">
            <a:avLst/>
          </a:prstGeom>
          <a:noFill/>
          <a:ln w="28575">
            <a:solidFill>
              <a:srgbClr val="0028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endParaRPr lang="en-DE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Rectangle 28">
            <a:extLst>
              <a:ext uri="{FF2B5EF4-FFF2-40B4-BE49-F238E27FC236}">
                <a16:creationId xmlns:a16="http://schemas.microsoft.com/office/drawing/2014/main" id="{A0356A49-9F0C-A0E9-C6EA-BBF9E79D1D89}"/>
              </a:ext>
            </a:extLst>
          </p:cNvPr>
          <p:cNvSpPr/>
          <p:nvPr/>
        </p:nvSpPr>
        <p:spPr>
          <a:xfrm>
            <a:off x="4508424" y="1557720"/>
            <a:ext cx="1082880" cy="755280"/>
          </a:xfrm>
          <a:prstGeom prst="rect">
            <a:avLst/>
          </a:prstGeom>
          <a:noFill/>
          <a:ln w="28575">
            <a:solidFill>
              <a:srgbClr val="0028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endParaRPr lang="en-DE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TextBox 29">
            <a:extLst>
              <a:ext uri="{FF2B5EF4-FFF2-40B4-BE49-F238E27FC236}">
                <a16:creationId xmlns:a16="http://schemas.microsoft.com/office/drawing/2014/main" id="{2A1B7F6E-924E-69F0-06B5-3A8A8EAF713C}"/>
              </a:ext>
            </a:extLst>
          </p:cNvPr>
          <p:cNvSpPr/>
          <p:nvPr/>
        </p:nvSpPr>
        <p:spPr>
          <a:xfrm>
            <a:off x="4473864" y="1238400"/>
            <a:ext cx="733680" cy="334800"/>
          </a:xfrm>
          <a:prstGeom prst="rect">
            <a:avLst/>
          </a:prstGeom>
          <a:noFill/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wrap="none" lIns="60840" tIns="60840" rIns="60840" bIns="60840" numCol="1" spcCol="38160" anchor="t">
            <a:spAutoFit/>
          </a:bodyPr>
          <a:lstStyle/>
          <a:p>
            <a:pPr defTabSz="1219320">
              <a:lnSpc>
                <a:spcPct val="100000"/>
              </a:lnSpc>
              <a:tabLst>
                <a:tab pos="0" algn="l"/>
              </a:tabLst>
            </a:pPr>
            <a:r>
              <a:rPr lang="de-DE" sz="1400" b="0" strike="noStrike" spc="-1">
                <a:solidFill>
                  <a:srgbClr val="000000"/>
                </a:solidFill>
                <a:latin typeface="DesySans Office"/>
                <a:ea typeface="Arial"/>
              </a:rPr>
              <a:t>RNO-G </a:t>
            </a:r>
            <a:endParaRPr lang="de-DE" sz="1400" b="0" strike="noStrike" spc="-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26" name="Straight Arrow Connector 32">
            <a:extLst>
              <a:ext uri="{FF2B5EF4-FFF2-40B4-BE49-F238E27FC236}">
                <a16:creationId xmlns:a16="http://schemas.microsoft.com/office/drawing/2014/main" id="{CB85094C-730D-BABE-C4A3-31C3D12563D7}"/>
              </a:ext>
            </a:extLst>
          </p:cNvPr>
          <p:cNvCxnSpPr/>
          <p:nvPr/>
        </p:nvCxnSpPr>
        <p:spPr>
          <a:xfrm flipV="1">
            <a:off x="2944224" y="3985560"/>
            <a:ext cx="343080" cy="104400"/>
          </a:xfrm>
          <a:prstGeom prst="straightConnector1">
            <a:avLst/>
          </a:prstGeom>
          <a:ln w="28575">
            <a:solidFill>
              <a:srgbClr val="002864"/>
            </a:solidFill>
            <a:round/>
            <a:tailEnd type="triangle" w="med" len="med"/>
          </a:ln>
        </p:spPr>
      </p:cxnSp>
      <p:cxnSp>
        <p:nvCxnSpPr>
          <p:cNvPr id="27" name="Straight Arrow Connector 33">
            <a:extLst>
              <a:ext uri="{FF2B5EF4-FFF2-40B4-BE49-F238E27FC236}">
                <a16:creationId xmlns:a16="http://schemas.microsoft.com/office/drawing/2014/main" id="{A2729A25-AB8E-D454-094A-4BDCC6F63598}"/>
              </a:ext>
            </a:extLst>
          </p:cNvPr>
          <p:cNvCxnSpPr>
            <a:stCxn id="11" idx="1"/>
          </p:cNvCxnSpPr>
          <p:nvPr/>
        </p:nvCxnSpPr>
        <p:spPr>
          <a:xfrm flipH="1">
            <a:off x="4164624" y="5004720"/>
            <a:ext cx="290160" cy="300240"/>
          </a:xfrm>
          <a:prstGeom prst="straightConnector1">
            <a:avLst/>
          </a:prstGeom>
          <a:ln w="28575">
            <a:solidFill>
              <a:srgbClr val="002864"/>
            </a:solidFill>
            <a:round/>
            <a:tailEnd type="triangle" w="med" len="med"/>
          </a:ln>
        </p:spPr>
      </p:cxnSp>
      <p:cxnSp>
        <p:nvCxnSpPr>
          <p:cNvPr id="28" name="Straight Arrow Connector 34">
            <a:extLst>
              <a:ext uri="{FF2B5EF4-FFF2-40B4-BE49-F238E27FC236}">
                <a16:creationId xmlns:a16="http://schemas.microsoft.com/office/drawing/2014/main" id="{810D1FE6-E086-4ADA-3948-44A521BEEE7A}"/>
              </a:ext>
            </a:extLst>
          </p:cNvPr>
          <p:cNvCxnSpPr>
            <a:stCxn id="21" idx="0"/>
          </p:cNvCxnSpPr>
          <p:nvPr/>
        </p:nvCxnSpPr>
        <p:spPr>
          <a:xfrm flipV="1">
            <a:off x="4999104" y="4292280"/>
            <a:ext cx="220680" cy="309240"/>
          </a:xfrm>
          <a:prstGeom prst="straightConnector1">
            <a:avLst/>
          </a:prstGeom>
          <a:ln w="28575">
            <a:solidFill>
              <a:srgbClr val="002864"/>
            </a:solidFill>
            <a:round/>
            <a:tailEnd type="triangle" w="med" len="med"/>
          </a:ln>
        </p:spPr>
      </p:cxnSp>
      <p:cxnSp>
        <p:nvCxnSpPr>
          <p:cNvPr id="29" name="Straight Arrow Connector 35">
            <a:extLst>
              <a:ext uri="{FF2B5EF4-FFF2-40B4-BE49-F238E27FC236}">
                <a16:creationId xmlns:a16="http://schemas.microsoft.com/office/drawing/2014/main" id="{ADF19BAA-3767-6E09-6BEB-016E57CA0A22}"/>
              </a:ext>
            </a:extLst>
          </p:cNvPr>
          <p:cNvCxnSpPr>
            <a:stCxn id="12" idx="2"/>
          </p:cNvCxnSpPr>
          <p:nvPr/>
        </p:nvCxnSpPr>
        <p:spPr>
          <a:xfrm>
            <a:off x="5035104" y="3958560"/>
            <a:ext cx="183240" cy="334080"/>
          </a:xfrm>
          <a:prstGeom prst="straightConnector1">
            <a:avLst/>
          </a:prstGeom>
          <a:ln w="28575">
            <a:solidFill>
              <a:srgbClr val="002864"/>
            </a:solidFill>
            <a:round/>
            <a:tailEnd type="triangle" w="med" len="med"/>
          </a:ln>
        </p:spPr>
      </p:cxnSp>
      <p:cxnSp>
        <p:nvCxnSpPr>
          <p:cNvPr id="30" name="Straight Arrow Connector 36">
            <a:extLst>
              <a:ext uri="{FF2B5EF4-FFF2-40B4-BE49-F238E27FC236}">
                <a16:creationId xmlns:a16="http://schemas.microsoft.com/office/drawing/2014/main" id="{BB97CE52-D012-B068-3018-E302343FB9E3}"/>
              </a:ext>
            </a:extLst>
          </p:cNvPr>
          <p:cNvCxnSpPr>
            <a:stCxn id="22" idx="1"/>
          </p:cNvCxnSpPr>
          <p:nvPr/>
        </p:nvCxnSpPr>
        <p:spPr>
          <a:xfrm flipH="1">
            <a:off x="6134904" y="4968000"/>
            <a:ext cx="314640" cy="250920"/>
          </a:xfrm>
          <a:prstGeom prst="straightConnector1">
            <a:avLst/>
          </a:prstGeom>
          <a:ln w="28575">
            <a:solidFill>
              <a:srgbClr val="002864"/>
            </a:solidFill>
            <a:round/>
            <a:tailEnd type="triangle" w="med" len="med"/>
          </a:ln>
        </p:spPr>
      </p:cxnSp>
      <p:cxnSp>
        <p:nvCxnSpPr>
          <p:cNvPr id="31" name="Straight Arrow Connector 37">
            <a:extLst>
              <a:ext uri="{FF2B5EF4-FFF2-40B4-BE49-F238E27FC236}">
                <a16:creationId xmlns:a16="http://schemas.microsoft.com/office/drawing/2014/main" id="{0D079DF1-5491-1FBB-4614-E93B419B94E4}"/>
              </a:ext>
            </a:extLst>
          </p:cNvPr>
          <p:cNvCxnSpPr>
            <a:stCxn id="24" idx="2"/>
          </p:cNvCxnSpPr>
          <p:nvPr/>
        </p:nvCxnSpPr>
        <p:spPr>
          <a:xfrm flipH="1">
            <a:off x="4779504" y="2313000"/>
            <a:ext cx="270720" cy="159120"/>
          </a:xfrm>
          <a:prstGeom prst="straightConnector1">
            <a:avLst/>
          </a:prstGeom>
          <a:ln w="28575">
            <a:solidFill>
              <a:srgbClr val="002864"/>
            </a:solidFill>
            <a:round/>
            <a:tailEnd type="triangle" w="med" len="med"/>
          </a:ln>
        </p:spPr>
      </p:cxnSp>
      <p:pic>
        <p:nvPicPr>
          <p:cNvPr id="32" name="Picture 30">
            <a:extLst>
              <a:ext uri="{FF2B5EF4-FFF2-40B4-BE49-F238E27FC236}">
                <a16:creationId xmlns:a16="http://schemas.microsoft.com/office/drawing/2014/main" id="{F34C286A-3350-5971-B89D-8A00EDDE1B32}"/>
              </a:ext>
            </a:extLst>
          </p:cNvPr>
          <p:cNvPicPr/>
          <p:nvPr/>
        </p:nvPicPr>
        <p:blipFill>
          <a:blip r:embed="rId10"/>
          <a:stretch/>
        </p:blipFill>
        <p:spPr>
          <a:xfrm>
            <a:off x="10394432" y="1419912"/>
            <a:ext cx="1062000" cy="795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3" name="Rectangle 31">
            <a:extLst>
              <a:ext uri="{FF2B5EF4-FFF2-40B4-BE49-F238E27FC236}">
                <a16:creationId xmlns:a16="http://schemas.microsoft.com/office/drawing/2014/main" id="{B38C1F4C-D49B-CDC7-B8E8-777A32035A1A}"/>
              </a:ext>
            </a:extLst>
          </p:cNvPr>
          <p:cNvSpPr/>
          <p:nvPr/>
        </p:nvSpPr>
        <p:spPr>
          <a:xfrm>
            <a:off x="10383992" y="1448712"/>
            <a:ext cx="1082880" cy="755280"/>
          </a:xfrm>
          <a:prstGeom prst="rect">
            <a:avLst/>
          </a:prstGeom>
          <a:noFill/>
          <a:ln w="28575">
            <a:solidFill>
              <a:srgbClr val="0028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endParaRPr lang="en-DE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TextBox 39">
            <a:extLst>
              <a:ext uri="{FF2B5EF4-FFF2-40B4-BE49-F238E27FC236}">
                <a16:creationId xmlns:a16="http://schemas.microsoft.com/office/drawing/2014/main" id="{81A76CE8-D141-2072-A8F0-14E7A7041C02}"/>
              </a:ext>
            </a:extLst>
          </p:cNvPr>
          <p:cNvSpPr/>
          <p:nvPr/>
        </p:nvSpPr>
        <p:spPr>
          <a:xfrm>
            <a:off x="10368415" y="2195182"/>
            <a:ext cx="968400" cy="334800"/>
          </a:xfrm>
          <a:prstGeom prst="rect">
            <a:avLst/>
          </a:prstGeom>
          <a:noFill/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wrap="none" lIns="60840" tIns="60840" rIns="60840" bIns="60840" numCol="1" spcCol="38160" anchor="t">
            <a:spAutoFit/>
          </a:bodyPr>
          <a:lstStyle/>
          <a:p>
            <a:pPr defTabSz="1219320">
              <a:lnSpc>
                <a:spcPct val="100000"/>
              </a:lnSpc>
              <a:tabLst>
                <a:tab pos="0" algn="l"/>
              </a:tabLst>
            </a:pPr>
            <a:r>
              <a:rPr lang="de-DE" sz="1400" b="0" strike="noStrike" spc="-1" dirty="0">
                <a:solidFill>
                  <a:srgbClr val="000000"/>
                </a:solidFill>
                <a:latin typeface="DesySans Office"/>
                <a:ea typeface="Arial"/>
              </a:rPr>
              <a:t>ULTRASAT</a:t>
            </a:r>
            <a:endParaRPr lang="de-DE" sz="1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Rectangle 26">
            <a:extLst>
              <a:ext uri="{FF2B5EF4-FFF2-40B4-BE49-F238E27FC236}">
                <a16:creationId xmlns:a16="http://schemas.microsoft.com/office/drawing/2014/main" id="{02F6AEEF-AA63-972A-7D19-AECF8CDE41A7}"/>
              </a:ext>
            </a:extLst>
          </p:cNvPr>
          <p:cNvSpPr/>
          <p:nvPr/>
        </p:nvSpPr>
        <p:spPr>
          <a:xfrm>
            <a:off x="9340944" y="3886200"/>
            <a:ext cx="1143000" cy="80100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endParaRPr lang="en-DE" sz="1600" b="0" strike="noStrike" spc="-1">
              <a:solidFill>
                <a:schemeClr val="accent2"/>
              </a:solidFill>
              <a:latin typeface="Arial"/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294A886E-F119-EE33-664F-16B7A9CA9A3C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t="5519" b="7843"/>
          <a:stretch/>
        </p:blipFill>
        <p:spPr>
          <a:xfrm>
            <a:off x="9359019" y="3895920"/>
            <a:ext cx="1106849" cy="779160"/>
          </a:xfrm>
          <a:prstGeom prst="rect">
            <a:avLst/>
          </a:prstGeom>
        </p:spPr>
      </p:pic>
      <p:sp>
        <p:nvSpPr>
          <p:cNvPr id="48" name="Rectangle 26">
            <a:extLst>
              <a:ext uri="{FF2B5EF4-FFF2-40B4-BE49-F238E27FC236}">
                <a16:creationId xmlns:a16="http://schemas.microsoft.com/office/drawing/2014/main" id="{77ACC7DB-D6C1-F13D-18F5-0CFFE933142E}"/>
              </a:ext>
            </a:extLst>
          </p:cNvPr>
          <p:cNvSpPr/>
          <p:nvPr/>
        </p:nvSpPr>
        <p:spPr>
          <a:xfrm>
            <a:off x="6845056" y="2919240"/>
            <a:ext cx="2876887" cy="80100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endParaRPr lang="en-DE" sz="1600" b="0" strike="noStrike" spc="-1">
              <a:solidFill>
                <a:schemeClr val="accent2"/>
              </a:solidFill>
              <a:latin typeface="Arial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165CD7E0-CFE5-B2F8-7572-C1A1AA215017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16587" t="13333" r="13333" b="16587"/>
          <a:stretch/>
        </p:blipFill>
        <p:spPr>
          <a:xfrm>
            <a:off x="6867769" y="2934166"/>
            <a:ext cx="761313" cy="761313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14C61A41-CCE0-E50E-0A38-C128073F9FD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06201" y="2939031"/>
            <a:ext cx="1281700" cy="769020"/>
          </a:xfrm>
          <a:prstGeom prst="rect">
            <a:avLst/>
          </a:prstGeom>
        </p:spPr>
      </p:pic>
      <p:sp>
        <p:nvSpPr>
          <p:cNvPr id="64" name="Rectangle 26">
            <a:extLst>
              <a:ext uri="{FF2B5EF4-FFF2-40B4-BE49-F238E27FC236}">
                <a16:creationId xmlns:a16="http://schemas.microsoft.com/office/drawing/2014/main" id="{F8A0AE0D-FC47-F1B9-4EE1-1D1E0AC6718A}"/>
              </a:ext>
            </a:extLst>
          </p:cNvPr>
          <p:cNvSpPr/>
          <p:nvPr/>
        </p:nvSpPr>
        <p:spPr>
          <a:xfrm>
            <a:off x="6845057" y="1760498"/>
            <a:ext cx="2143674" cy="80100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endParaRPr lang="en-DE" sz="1600" b="0" strike="noStrike" spc="-1">
              <a:solidFill>
                <a:schemeClr val="accent2"/>
              </a:solidFill>
              <a:latin typeface="Arial"/>
            </a:endParaRPr>
          </a:p>
        </p:txBody>
      </p:sp>
      <p:cxnSp>
        <p:nvCxnSpPr>
          <p:cNvPr id="65" name="Straight Arrow Connector 36">
            <a:extLst>
              <a:ext uri="{FF2B5EF4-FFF2-40B4-BE49-F238E27FC236}">
                <a16:creationId xmlns:a16="http://schemas.microsoft.com/office/drawing/2014/main" id="{41D5866A-1289-5DBE-91AF-6DFD69C39FF2}"/>
              </a:ext>
            </a:extLst>
          </p:cNvPr>
          <p:cNvCxnSpPr>
            <a:cxnSpLocks/>
            <a:stCxn id="64" idx="1"/>
          </p:cNvCxnSpPr>
          <p:nvPr/>
        </p:nvCxnSpPr>
        <p:spPr>
          <a:xfrm flipH="1">
            <a:off x="6011666" y="2160998"/>
            <a:ext cx="833391" cy="1263982"/>
          </a:xfrm>
          <a:prstGeom prst="straightConnector1">
            <a:avLst/>
          </a:prstGeom>
          <a:ln w="28575">
            <a:solidFill>
              <a:schemeClr val="accent2"/>
            </a:solidFill>
            <a:round/>
            <a:tailEnd type="triangle" w="med" len="med"/>
          </a:ln>
        </p:spPr>
      </p:cxnSp>
      <p:pic>
        <p:nvPicPr>
          <p:cNvPr id="67" name="Picture 66">
            <a:extLst>
              <a:ext uri="{FF2B5EF4-FFF2-40B4-BE49-F238E27FC236}">
                <a16:creationId xmlns:a16="http://schemas.microsoft.com/office/drawing/2014/main" id="{F6CC67EE-52AB-DDEE-BAF9-568FC01D9E86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l="5308" t="3214" r="3214" b="5308"/>
          <a:stretch/>
        </p:blipFill>
        <p:spPr>
          <a:xfrm>
            <a:off x="6867769" y="1775519"/>
            <a:ext cx="1104102" cy="774653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76705C11-CA20-DC3A-29A2-F2A83E2A844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901875" y="1774271"/>
            <a:ext cx="1086855" cy="775902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AA6E48CF-B044-1F03-6940-AC6A8538AE2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740237" y="3736526"/>
            <a:ext cx="306608" cy="306608"/>
          </a:xfrm>
          <a:prstGeom prst="rect">
            <a:avLst/>
          </a:prstGeom>
        </p:spPr>
      </p:pic>
      <p:cxnSp>
        <p:nvCxnSpPr>
          <p:cNvPr id="49" name="Straight Arrow Connector 36">
            <a:extLst>
              <a:ext uri="{FF2B5EF4-FFF2-40B4-BE49-F238E27FC236}">
                <a16:creationId xmlns:a16="http://schemas.microsoft.com/office/drawing/2014/main" id="{4CB701EF-23E1-CE84-53D8-2B94CD5F6603}"/>
              </a:ext>
            </a:extLst>
          </p:cNvPr>
          <p:cNvCxnSpPr>
            <a:cxnSpLocks/>
            <a:stCxn id="48" idx="1"/>
          </p:cNvCxnSpPr>
          <p:nvPr/>
        </p:nvCxnSpPr>
        <p:spPr>
          <a:xfrm flipH="1">
            <a:off x="5859640" y="3319740"/>
            <a:ext cx="985416" cy="498585"/>
          </a:xfrm>
          <a:prstGeom prst="straightConnector1">
            <a:avLst/>
          </a:prstGeom>
          <a:ln w="28575">
            <a:solidFill>
              <a:schemeClr val="accent2"/>
            </a:solidFill>
            <a:round/>
            <a:tailEnd type="triangle" w="med" len="med"/>
          </a:ln>
        </p:spPr>
      </p:cxnSp>
      <p:pic>
        <p:nvPicPr>
          <p:cNvPr id="72" name="Picture 71">
            <a:extLst>
              <a:ext uri="{FF2B5EF4-FFF2-40B4-BE49-F238E27FC236}">
                <a16:creationId xmlns:a16="http://schemas.microsoft.com/office/drawing/2014/main" id="{EF165BC0-0F80-23E0-AE62-25EE718BB30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11558" y="3777518"/>
            <a:ext cx="312389" cy="312389"/>
          </a:xfrm>
          <a:prstGeom prst="ellipse">
            <a:avLst/>
          </a:prstGeom>
        </p:spPr>
      </p:pic>
      <p:cxnSp>
        <p:nvCxnSpPr>
          <p:cNvPr id="38" name="Straight Arrow Connector 36">
            <a:extLst>
              <a:ext uri="{FF2B5EF4-FFF2-40B4-BE49-F238E27FC236}">
                <a16:creationId xmlns:a16="http://schemas.microsoft.com/office/drawing/2014/main" id="{79AEAA2D-8248-E797-995B-2949253C139F}"/>
              </a:ext>
            </a:extLst>
          </p:cNvPr>
          <p:cNvCxnSpPr>
            <a:cxnSpLocks/>
            <a:stCxn id="37" idx="1"/>
          </p:cNvCxnSpPr>
          <p:nvPr/>
        </p:nvCxnSpPr>
        <p:spPr>
          <a:xfrm flipH="1" flipV="1">
            <a:off x="8885829" y="3911551"/>
            <a:ext cx="455115" cy="375149"/>
          </a:xfrm>
          <a:prstGeom prst="straightConnector1">
            <a:avLst/>
          </a:prstGeom>
          <a:ln w="28575">
            <a:solidFill>
              <a:schemeClr val="accent2"/>
            </a:solidFill>
            <a:round/>
            <a:tailEnd type="triangle" w="med" len="med"/>
          </a:ln>
        </p:spPr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CFA81BF-4782-818C-4C7C-9A9B89875F68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618446" y="2930565"/>
            <a:ext cx="787754" cy="78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1662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C22BDA-4BA9-8E72-C6D8-38F3C348E4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F8C48-0F10-070B-71AA-EEBAB922E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DESY is a strong and reliable partner in the Grid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6B8C62-74E1-C0ED-34DA-5F10ED6F86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26BF84-E023-3EB7-36AF-86F532F5AC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WLCG (Worldwide LHC Computing Grid) is a globally federated collaboration:</a:t>
            </a:r>
          </a:p>
          <a:p>
            <a:pPr lvl="1"/>
            <a:r>
              <a:rPr lang="en-US" dirty="0"/>
              <a:t>42 countries, 170 computing centers, &gt; 1 million CPU cores, &gt; 2 </a:t>
            </a:r>
            <a:r>
              <a:rPr lang="en-US" dirty="0" err="1"/>
              <a:t>ExaByte</a:t>
            </a:r>
            <a:r>
              <a:rPr lang="en-US" dirty="0"/>
              <a:t> of storage</a:t>
            </a:r>
          </a:p>
          <a:p>
            <a:r>
              <a:rPr lang="en-US" b="1" dirty="0">
                <a:solidFill>
                  <a:schemeClr val="accent3"/>
                </a:solidFill>
              </a:rPr>
              <a:t>DESY Grid </a:t>
            </a:r>
            <a:r>
              <a:rPr lang="en-US" dirty="0"/>
              <a:t>at Hamburg and </a:t>
            </a:r>
            <a:r>
              <a:rPr lang="en-US" dirty="0" err="1"/>
              <a:t>Zeuthen</a:t>
            </a:r>
            <a:r>
              <a:rPr lang="en-US" dirty="0"/>
              <a:t> plays a crucial part as a </a:t>
            </a:r>
            <a:r>
              <a:rPr lang="en-US" b="1" dirty="0">
                <a:solidFill>
                  <a:schemeClr val="accent3"/>
                </a:solidFill>
              </a:rPr>
              <a:t>large WLCG Tier-2 center</a:t>
            </a:r>
          </a:p>
          <a:p>
            <a:r>
              <a:rPr lang="en-US" b="1" dirty="0">
                <a:solidFill>
                  <a:schemeClr val="accent3"/>
                </a:solidFill>
              </a:rPr>
              <a:t>More than WLCG</a:t>
            </a:r>
            <a:r>
              <a:rPr lang="en-US" dirty="0"/>
              <a:t>: Belle 2 RAW data center, one of the offline data center for CTAO</a:t>
            </a:r>
          </a:p>
          <a:p>
            <a:r>
              <a:rPr lang="en-US" b="1" dirty="0">
                <a:solidFill>
                  <a:schemeClr val="accent3"/>
                </a:solidFill>
              </a:rPr>
              <a:t>Data hosting position </a:t>
            </a:r>
            <a:r>
              <a:rPr lang="en-US" dirty="0"/>
              <a:t>in Germany will be </a:t>
            </a:r>
            <a:r>
              <a:rPr lang="en-US" b="1" dirty="0">
                <a:solidFill>
                  <a:schemeClr val="accent3"/>
                </a:solidFill>
              </a:rPr>
              <a:t>enhanced</a:t>
            </a:r>
            <a:r>
              <a:rPr lang="en-US" dirty="0"/>
              <a:t> with university Tier-2 fading out </a:t>
            </a:r>
            <a:r>
              <a:rPr lang="en-US" dirty="0">
                <a:sym typeface="Wingdings" pitchFamily="2" charset="2"/>
              </a:rPr>
              <a:t> Michael Böhler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9E553-3913-962E-3E27-6BC5B1B3A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7" name="Chart 6">
                <a:extLst>
                  <a:ext uri="{FF2B5EF4-FFF2-40B4-BE49-F238E27FC236}">
                    <a16:creationId xmlns:a16="http://schemas.microsoft.com/office/drawing/2014/main" id="{D53E4AD2-F54F-101C-0712-3B35DF0A3047}"/>
                  </a:ext>
                </a:extLst>
              </p:cNvPr>
              <p:cNvGraphicFramePr/>
              <p:nvPr/>
            </p:nvGraphicFramePr>
            <p:xfrm>
              <a:off x="1905000" y="3581400"/>
              <a:ext cx="8864602" cy="2709333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7" name="Chart 6">
                <a:extLst>
                  <a:ext uri="{FF2B5EF4-FFF2-40B4-BE49-F238E27FC236}">
                    <a16:creationId xmlns:a16="http://schemas.microsoft.com/office/drawing/2014/main" id="{D53E4AD2-F54F-101C-0712-3B35DF0A304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05000" y="3581400"/>
                <a:ext cx="8864602" cy="2709333"/>
              </a:xfrm>
              <a:prstGeom prst="rect">
                <a:avLst/>
              </a:prstGeom>
            </p:spPr>
          </p:pic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663EF450-B23C-FE18-9BFE-311EF656162C}"/>
              </a:ext>
            </a:extLst>
          </p:cNvPr>
          <p:cNvSpPr txBox="1"/>
          <p:nvPr/>
        </p:nvSpPr>
        <p:spPr>
          <a:xfrm>
            <a:off x="2133600" y="3743235"/>
            <a:ext cx="30700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Normalized delivered CPU for</a:t>
            </a:r>
          </a:p>
          <a:p>
            <a:r>
              <a:rPr lang="en-US" sz="1600" b="1" dirty="0"/>
              <a:t>ATLAS + CMS + BELLE II</a:t>
            </a:r>
          </a:p>
          <a:p>
            <a:r>
              <a:rPr lang="en-US" sz="1600" b="1" dirty="0"/>
              <a:t>Starting 2020, relative shares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0471D4-5A7B-A569-FE7E-949027163F3A}"/>
              </a:ext>
            </a:extLst>
          </p:cNvPr>
          <p:cNvSpPr txBox="1"/>
          <p:nvPr/>
        </p:nvSpPr>
        <p:spPr>
          <a:xfrm>
            <a:off x="8305800" y="397406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#4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924444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D9BAE-7CF0-48B6-5ED9-B10EF00E7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NAF: National Analysis Facility complements the Grid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3A1A29-2984-8AA5-176A-DF1A15C5C9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40F8C0-477F-D33B-5604-9E3F663AF6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382" y="1532516"/>
            <a:ext cx="7000336" cy="5010249"/>
          </a:xfrm>
        </p:spPr>
        <p:txBody>
          <a:bodyPr/>
          <a:lstStyle/>
          <a:p>
            <a:r>
              <a:rPr lang="en-US" b="1" dirty="0">
                <a:solidFill>
                  <a:schemeClr val="accent3"/>
                </a:solidFill>
              </a:rPr>
              <a:t>DESY Grid</a:t>
            </a:r>
            <a:r>
              <a:rPr lang="en-US" dirty="0"/>
              <a:t>: Federated into experiments data management workflows and </a:t>
            </a:r>
            <a:r>
              <a:rPr lang="en-US"/>
              <a:t>software distribution</a:t>
            </a:r>
            <a:endParaRPr lang="en-US" dirty="0"/>
          </a:p>
          <a:p>
            <a:r>
              <a:rPr lang="en-US" b="1" dirty="0">
                <a:solidFill>
                  <a:schemeClr val="accent3"/>
                </a:solidFill>
              </a:rPr>
              <a:t>NAF</a:t>
            </a:r>
            <a:r>
              <a:rPr lang="en-US" dirty="0"/>
              <a:t>: Fundamental concept from 2007 still holds: Offer </a:t>
            </a:r>
            <a:r>
              <a:rPr lang="en-US" b="1" dirty="0">
                <a:solidFill>
                  <a:schemeClr val="accent3"/>
                </a:solidFill>
              </a:rPr>
              <a:t>additional services</a:t>
            </a:r>
            <a:r>
              <a:rPr lang="en-US" dirty="0"/>
              <a:t> for accessing the DESY Grid data</a:t>
            </a:r>
          </a:p>
          <a:p>
            <a:pPr lvl="1"/>
            <a:r>
              <a:rPr lang="en-US" b="1" dirty="0">
                <a:solidFill>
                  <a:schemeClr val="accent3"/>
                </a:solidFill>
              </a:rPr>
              <a:t>Interactive Logi</a:t>
            </a:r>
            <a:r>
              <a:rPr lang="en-US" b="1" dirty="0"/>
              <a:t>n </a:t>
            </a:r>
            <a:r>
              <a:rPr lang="en-US" dirty="0"/>
              <a:t>and easy, </a:t>
            </a:r>
            <a:r>
              <a:rPr lang="en-US" b="1" dirty="0">
                <a:solidFill>
                  <a:schemeClr val="accent3"/>
                </a:solidFill>
              </a:rPr>
              <a:t>fast turn-around </a:t>
            </a:r>
            <a:r>
              <a:rPr lang="en-US" dirty="0"/>
              <a:t>compute</a:t>
            </a:r>
          </a:p>
          <a:p>
            <a:pPr lvl="1"/>
            <a:r>
              <a:rPr lang="en-US" dirty="0"/>
              <a:t>Additional </a:t>
            </a:r>
            <a:r>
              <a:rPr lang="en-US" b="1" dirty="0">
                <a:solidFill>
                  <a:schemeClr val="accent3"/>
                </a:solidFill>
              </a:rPr>
              <a:t>project space</a:t>
            </a:r>
          </a:p>
          <a:p>
            <a:pPr lvl="1"/>
            <a:r>
              <a:rPr lang="en-US" dirty="0"/>
              <a:t>Extensive software, </a:t>
            </a:r>
            <a:r>
              <a:rPr lang="en-US" b="1" dirty="0">
                <a:solidFill>
                  <a:schemeClr val="accent3"/>
                </a:solidFill>
              </a:rPr>
              <a:t>support and consulting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b="1" dirty="0"/>
              <a:t>Example analysis:</a:t>
            </a:r>
          </a:p>
          <a:p>
            <a:r>
              <a:rPr lang="en-US" dirty="0"/>
              <a:t>Measurement of the </a:t>
            </a:r>
            <a:r>
              <a:rPr lang="el-GR" dirty="0"/>
              <a:t>τ </a:t>
            </a:r>
            <a:r>
              <a:rPr lang="en-US" dirty="0"/>
              <a:t>lepton mass with the Belle II experiment</a:t>
            </a:r>
          </a:p>
          <a:p>
            <a:r>
              <a:rPr lang="en-US" dirty="0"/>
              <a:t>I. Adachi et al.</a:t>
            </a:r>
          </a:p>
          <a:p>
            <a:r>
              <a:rPr lang="en-US" dirty="0">
                <a:solidFill>
                  <a:srgbClr val="000000"/>
                </a:solidFill>
                <a:latin typeface="Noto Sans" panose="020B0604020202020204" pitchFamily="34" charset="0"/>
                <a:hlinkClick r:id="rId2"/>
              </a:rPr>
              <a:t>Phys. Rev. D </a:t>
            </a:r>
            <a:r>
              <a:rPr lang="en-US" b="1" dirty="0">
                <a:solidFill>
                  <a:srgbClr val="000000"/>
                </a:solidFill>
                <a:latin typeface="Noto Sans" panose="020B0604020202020204" pitchFamily="34" charset="0"/>
                <a:hlinkClick r:id="rId2"/>
              </a:rPr>
              <a:t>108</a:t>
            </a:r>
            <a:r>
              <a:rPr lang="en-US" dirty="0">
                <a:solidFill>
                  <a:srgbClr val="000000"/>
                </a:solidFill>
                <a:latin typeface="Noto Sans" panose="020B0604020202020204" pitchFamily="34" charset="0"/>
                <a:hlinkClick r:id="rId2"/>
              </a:rPr>
              <a:t>, 032006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6BFAD1-5797-4D2C-F2D5-6B15AC15F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D66478-E54E-61A6-0FE3-10BD4F5F6B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8392" y="3429000"/>
            <a:ext cx="3746616" cy="28682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F596E9-4E3A-3806-1C38-5F350A55CBD2}"/>
              </a:ext>
            </a:extLst>
          </p:cNvPr>
          <p:cNvSpPr txBox="1"/>
          <p:nvPr/>
        </p:nvSpPr>
        <p:spPr>
          <a:xfrm rot="19800000">
            <a:off x="10376139" y="5872856"/>
            <a:ext cx="1920719" cy="26161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Most precise measurement!</a:t>
            </a:r>
          </a:p>
        </p:txBody>
      </p:sp>
    </p:spTree>
    <p:extLst>
      <p:ext uri="{BB962C8B-B14F-4D97-AF65-F5344CB8AC3E}">
        <p14:creationId xmlns:p14="http://schemas.microsoft.com/office/powerpoint/2010/main" val="4240385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10327-1CB6-B348-B93E-A4FEF0BCB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Comparing</a:t>
            </a:r>
            <a:r>
              <a:rPr lang="de-DE" dirty="0"/>
              <a:t> Maxwell HPC &amp; GRID/NAF HTC </a:t>
            </a:r>
            <a:r>
              <a:rPr lang="de-DE" dirty="0" err="1"/>
              <a:t>systems</a:t>
            </a:r>
            <a:endParaRPr lang="de-DE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D15BF3AE-4AC3-B64A-8812-0EF4A58BD6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69623"/>
              </p:ext>
            </p:extLst>
          </p:nvPr>
        </p:nvGraphicFramePr>
        <p:xfrm>
          <a:off x="407988" y="1406524"/>
          <a:ext cx="11088612" cy="5035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9580">
                  <a:extLst>
                    <a:ext uri="{9D8B030D-6E8A-4147-A177-3AD203B41FA5}">
                      <a16:colId xmlns:a16="http://schemas.microsoft.com/office/drawing/2014/main" val="3185625433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3374124949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2306608147"/>
                    </a:ext>
                  </a:extLst>
                </a:gridCol>
              </a:tblGrid>
              <a:tr h="733123">
                <a:tc>
                  <a:txBody>
                    <a:bodyPr/>
                    <a:lstStyle/>
                    <a:p>
                      <a:r>
                        <a:rPr lang="de-DE" dirty="0"/>
                        <a:t>Feature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Maxwell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GRID/NAF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0898302"/>
                  </a:ext>
                </a:extLst>
              </a:tr>
              <a:tr h="733123">
                <a:tc>
                  <a:txBody>
                    <a:bodyPr/>
                    <a:lstStyle/>
                    <a:p>
                      <a:r>
                        <a:rPr lang="de-DE" dirty="0"/>
                        <a:t>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~950 </a:t>
                      </a:r>
                      <a:r>
                        <a:rPr lang="de-DE" dirty="0" err="1"/>
                        <a:t>nodes</a:t>
                      </a:r>
                      <a:r>
                        <a:rPr lang="de-DE" dirty="0"/>
                        <a:t> / 45k </a:t>
                      </a:r>
                      <a:r>
                        <a:rPr lang="de-DE" dirty="0" err="1"/>
                        <a:t>cores</a:t>
                      </a:r>
                      <a:r>
                        <a:rPr lang="de-DE" dirty="0"/>
                        <a:t> / 530 TB RAM</a:t>
                      </a:r>
                    </a:p>
                    <a:p>
                      <a:r>
                        <a:rPr lang="de-DE" dirty="0"/>
                        <a:t>~200 </a:t>
                      </a:r>
                      <a:r>
                        <a:rPr lang="de-DE" dirty="0" err="1"/>
                        <a:t>nodes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with</a:t>
                      </a:r>
                      <a:r>
                        <a:rPr lang="de-DE" dirty="0"/>
                        <a:t> GPU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~ 600 </a:t>
                      </a:r>
                      <a:r>
                        <a:rPr lang="de-DE" dirty="0" err="1"/>
                        <a:t>nodes</a:t>
                      </a:r>
                      <a:r>
                        <a:rPr lang="de-DE" dirty="0"/>
                        <a:t> / ~30k </a:t>
                      </a:r>
                      <a:r>
                        <a:rPr lang="de-DE" dirty="0" err="1"/>
                        <a:t>cores</a:t>
                      </a:r>
                      <a:r>
                        <a:rPr lang="de-DE" dirty="0"/>
                        <a:t> / ~100 TB RAM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192381"/>
                  </a:ext>
                </a:extLst>
              </a:tr>
              <a:tr h="733123">
                <a:tc>
                  <a:txBody>
                    <a:bodyPr/>
                    <a:lstStyle/>
                    <a:p>
                      <a:r>
                        <a:rPr lang="de-DE" dirty="0"/>
                        <a:t>Network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InfiniBand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for</a:t>
                      </a:r>
                      <a:r>
                        <a:rPr lang="de-DE" dirty="0"/>
                        <a:t> fast </a:t>
                      </a:r>
                      <a:r>
                        <a:rPr lang="de-DE" dirty="0" err="1"/>
                        <a:t>data</a:t>
                      </a:r>
                      <a:r>
                        <a:rPr lang="de-DE" dirty="0"/>
                        <a:t> &amp; IPC, 10 GE Ethernet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 GE - 10 GE Ethernet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6573416"/>
                  </a:ext>
                </a:extLst>
              </a:tr>
              <a:tr h="733123">
                <a:tc>
                  <a:txBody>
                    <a:bodyPr/>
                    <a:lstStyle/>
                    <a:p>
                      <a:r>
                        <a:rPr lang="de-DE" dirty="0"/>
                        <a:t>Storage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Access </a:t>
                      </a:r>
                      <a:r>
                        <a:rPr lang="de-DE" dirty="0" err="1"/>
                        <a:t>to</a:t>
                      </a:r>
                      <a:r>
                        <a:rPr lang="de-DE" dirty="0"/>
                        <a:t> GPFS </a:t>
                      </a:r>
                      <a:r>
                        <a:rPr lang="de-DE" dirty="0" err="1"/>
                        <a:t>data</a:t>
                      </a:r>
                      <a:r>
                        <a:rPr lang="de-DE" dirty="0"/>
                        <a:t> (IB), dCache (NFS, Ethernet).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dCache (NFS, Ethernet), GPFS (NFS, Ethernet)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064962"/>
                  </a:ext>
                </a:extLst>
              </a:tr>
              <a:tr h="733123">
                <a:tc>
                  <a:txBody>
                    <a:bodyPr/>
                    <a:lstStyle/>
                    <a:p>
                      <a:r>
                        <a:rPr lang="de-DE" dirty="0"/>
                        <a:t>Batch </a:t>
                      </a:r>
                      <a:r>
                        <a:rPr lang="de-DE" dirty="0" err="1"/>
                        <a:t>strategy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err="1"/>
                        <a:t>Whole</a:t>
                      </a:r>
                      <a:r>
                        <a:rPr lang="de-DE" b="1" dirty="0"/>
                        <a:t>/Multi-</a:t>
                      </a:r>
                      <a:r>
                        <a:rPr lang="de-DE" b="1" dirty="0" err="1"/>
                        <a:t>node</a:t>
                      </a:r>
                      <a:r>
                        <a:rPr lang="de-DE" b="1" dirty="0"/>
                        <a:t>-</a:t>
                      </a:r>
                      <a:r>
                        <a:rPr lang="de-DE" b="1" dirty="0" err="1"/>
                        <a:t>scheduling</a:t>
                      </a:r>
                      <a:r>
                        <a:rPr lang="de-DE" dirty="0"/>
                        <a:t>. Integration </a:t>
                      </a:r>
                      <a:r>
                        <a:rPr lang="de-DE" dirty="0" err="1"/>
                        <a:t>of</a:t>
                      </a:r>
                      <a:r>
                        <a:rPr lang="de-DE" dirty="0"/>
                        <a:t> private </a:t>
                      </a:r>
                      <a:r>
                        <a:rPr lang="de-DE" dirty="0" err="1"/>
                        <a:t>resources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possible</a:t>
                      </a:r>
                      <a:r>
                        <a:rPr lang="de-DE" dirty="0"/>
                        <a:t>, </a:t>
                      </a:r>
                      <a:r>
                        <a:rPr lang="de-DE" dirty="0" err="1"/>
                        <a:t>with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prioritized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access</a:t>
                      </a:r>
                      <a:r>
                        <a:rPr lang="de-DE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Per-core-</a:t>
                      </a:r>
                      <a:r>
                        <a:rPr lang="de-DE" b="1" dirty="0" err="1"/>
                        <a:t>scheduling</a:t>
                      </a:r>
                      <a:r>
                        <a:rPr lang="de-DE" dirty="0"/>
                        <a:t>, </a:t>
                      </a:r>
                      <a:r>
                        <a:rPr lang="de-DE" dirty="0" err="1"/>
                        <a:t>no</a:t>
                      </a:r>
                      <a:r>
                        <a:rPr lang="de-DE" dirty="0"/>
                        <a:t> multi-</a:t>
                      </a:r>
                      <a:r>
                        <a:rPr lang="de-DE" dirty="0" err="1"/>
                        <a:t>node</a:t>
                      </a:r>
                      <a:r>
                        <a:rPr lang="de-DE" dirty="0"/>
                        <a:t>. </a:t>
                      </a:r>
                      <a:r>
                        <a:rPr lang="de-DE" dirty="0" err="1"/>
                        <a:t>Centrally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procured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resources</a:t>
                      </a:r>
                      <a:r>
                        <a:rPr lang="de-DE" dirty="0"/>
                        <a:t>. </a:t>
                      </a:r>
                      <a:r>
                        <a:rPr lang="de-DE" dirty="0" err="1"/>
                        <a:t>Fairshare</a:t>
                      </a:r>
                      <a:r>
                        <a:rPr lang="de-DE" dirty="0"/>
                        <a:t> on </a:t>
                      </a:r>
                      <a:r>
                        <a:rPr lang="de-DE" dirty="0" err="1"/>
                        <a:t>group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basis</a:t>
                      </a:r>
                      <a:r>
                        <a:rPr lang="de-DE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150586"/>
                  </a:ext>
                </a:extLst>
              </a:tr>
              <a:tr h="733123">
                <a:tc>
                  <a:txBody>
                    <a:bodyPr/>
                    <a:lstStyle/>
                    <a:p>
                      <a:r>
                        <a:rPr lang="de-DE" dirty="0" err="1"/>
                        <a:t>Product</a:t>
                      </a:r>
                      <a:endParaRPr lang="de-DE" dirty="0"/>
                    </a:p>
                    <a:p>
                      <a:endParaRPr lang="de-DE" dirty="0"/>
                    </a:p>
                    <a:p>
                      <a:endParaRPr lang="de-DE" dirty="0"/>
                    </a:p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6132342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9116F8-56E8-9F46-AFB8-BDB6DA2DF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044C58-BBD2-EB4C-AA71-CA41013F8A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05E368-1442-7909-4EA2-067F8EC493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7728" y="5301208"/>
            <a:ext cx="1395636" cy="1066698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CA64908-20A4-109C-C9E1-4F7912188B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160" y="5510566"/>
            <a:ext cx="2757364" cy="647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5493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EDD62-126E-907C-600C-F2A4C6B992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NAF Storage</a:t>
            </a:r>
          </a:p>
        </p:txBody>
      </p:sp>
    </p:spTree>
    <p:extLst>
      <p:ext uri="{BB962C8B-B14F-4D97-AF65-F5344CB8AC3E}">
        <p14:creationId xmlns:p14="http://schemas.microsoft.com/office/powerpoint/2010/main" val="2295390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3C598E2-8B37-D1D9-699B-E7F5E7737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5760" y="-205714"/>
            <a:ext cx="5452070" cy="72694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43E7C6-BC4F-1FCE-F8FA-77C721F3F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the menu today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8871F3-6371-24C6-1DAE-0602EDBC5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BE452-2079-90A1-C4CD-CF276254AD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4650" y="2840293"/>
            <a:ext cx="4149662" cy="3668096"/>
          </a:xfrm>
          <a:solidFill>
            <a:srgbClr val="3F446A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sz="1600" dirty="0">
                <a:solidFill>
                  <a:srgbClr val="B6B293"/>
                </a:solidFill>
                <a:latin typeface="Canela Text" pitchFamily="2" charset="0"/>
              </a:rPr>
              <a:t>The IDAF: Some background, politics, numbers, nomenclature</a:t>
            </a:r>
          </a:p>
          <a:p>
            <a:r>
              <a:rPr lang="en-US" sz="1600" dirty="0">
                <a:solidFill>
                  <a:srgbClr val="B6B293"/>
                </a:solidFill>
                <a:latin typeface="Canela Text" pitchFamily="2" charset="0"/>
              </a:rPr>
              <a:t>The IDAF: Use cases and examples from the different communities</a:t>
            </a:r>
          </a:p>
          <a:p>
            <a:r>
              <a:rPr lang="en-US" sz="1600" dirty="0">
                <a:solidFill>
                  <a:srgbClr val="B6B293"/>
                </a:solidFill>
                <a:latin typeface="Canela Text" pitchFamily="2" charset="0"/>
              </a:rPr>
              <a:t>The IDAF: A focus on the NAF: National Analysis facility</a:t>
            </a:r>
          </a:p>
          <a:p>
            <a:r>
              <a:rPr lang="en-US" sz="1600" dirty="0">
                <a:solidFill>
                  <a:srgbClr val="B6B293"/>
                </a:solidFill>
                <a:latin typeface="Canela Text" pitchFamily="2" charset="0"/>
              </a:rPr>
              <a:t>NAF and Storage</a:t>
            </a:r>
          </a:p>
          <a:p>
            <a:r>
              <a:rPr lang="en-US" sz="1600" dirty="0">
                <a:solidFill>
                  <a:srgbClr val="B6B293"/>
                </a:solidFill>
                <a:latin typeface="Canela Text" pitchFamily="2" charset="0"/>
              </a:rPr>
              <a:t>NAF and Compute</a:t>
            </a:r>
          </a:p>
          <a:p>
            <a:r>
              <a:rPr lang="en-US" sz="1600" dirty="0">
                <a:solidFill>
                  <a:srgbClr val="B6B293"/>
                </a:solidFill>
                <a:latin typeface="Canela Text" pitchFamily="2" charset="0"/>
              </a:rPr>
              <a:t>NAF and Services</a:t>
            </a:r>
          </a:p>
          <a:p>
            <a:r>
              <a:rPr lang="en-US" sz="1600" dirty="0">
                <a:solidFill>
                  <a:srgbClr val="B6B293"/>
                </a:solidFill>
                <a:latin typeface="Canela Text" pitchFamily="2" charset="0"/>
              </a:rPr>
              <a:t>New developments on the NAF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DCAD3A-7D8C-7018-B298-A65C9318E8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3151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ECDDC2B9-F082-27D9-2139-3021686D34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8012499" y="3564977"/>
            <a:ext cx="4848105" cy="301349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9C284EC-485A-2B8E-9E53-3CD84999D0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83432" y="3626881"/>
            <a:ext cx="3802328" cy="30760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23AD6DB-27E4-81F3-44C0-BFA274572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dCache</a:t>
            </a:r>
            <a:r>
              <a:rPr lang="en-US" dirty="0"/>
              <a:t> integrates with the World – and with local access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5D59C6-AC3B-13BA-D6F3-B30CCFB73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A4EE7A-C96C-CAB3-D095-325962D8288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566" t="7706" r="10604" b="9393"/>
          <a:stretch/>
        </p:blipFill>
        <p:spPr>
          <a:xfrm>
            <a:off x="3771071" y="3261319"/>
            <a:ext cx="678178" cy="752946"/>
          </a:xfrm>
          <a:prstGeom prst="rect">
            <a:avLst/>
          </a:prstGeom>
        </p:spPr>
      </p:pic>
      <p:sp>
        <p:nvSpPr>
          <p:cNvPr id="10" name="Can 9">
            <a:extLst>
              <a:ext uri="{FF2B5EF4-FFF2-40B4-BE49-F238E27FC236}">
                <a16:creationId xmlns:a16="http://schemas.microsoft.com/office/drawing/2014/main" id="{8A83DC03-442B-2C07-EDDC-4C082D14F84A}"/>
              </a:ext>
            </a:extLst>
          </p:cNvPr>
          <p:cNvSpPr/>
          <p:nvPr/>
        </p:nvSpPr>
        <p:spPr>
          <a:xfrm>
            <a:off x="3921474" y="2249054"/>
            <a:ext cx="1654507" cy="728201"/>
          </a:xfrm>
          <a:prstGeom prst="can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</a:rPr>
              <a:t>dCache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" name="Can 10">
            <a:extLst>
              <a:ext uri="{FF2B5EF4-FFF2-40B4-BE49-F238E27FC236}">
                <a16:creationId xmlns:a16="http://schemas.microsoft.com/office/drawing/2014/main" id="{F6483D14-1FB9-93D9-475D-01B3D35FCCF3}"/>
              </a:ext>
            </a:extLst>
          </p:cNvPr>
          <p:cNvSpPr/>
          <p:nvPr/>
        </p:nvSpPr>
        <p:spPr>
          <a:xfrm>
            <a:off x="4060323" y="2502919"/>
            <a:ext cx="1654507" cy="728201"/>
          </a:xfrm>
          <a:prstGeom prst="can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dCache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2" name="Can 11">
            <a:extLst>
              <a:ext uri="{FF2B5EF4-FFF2-40B4-BE49-F238E27FC236}">
                <a16:creationId xmlns:a16="http://schemas.microsoft.com/office/drawing/2014/main" id="{C3544B7D-EDD0-297B-0F08-5D067B714A97}"/>
              </a:ext>
            </a:extLst>
          </p:cNvPr>
          <p:cNvSpPr/>
          <p:nvPr/>
        </p:nvSpPr>
        <p:spPr>
          <a:xfrm>
            <a:off x="4215121" y="2789734"/>
            <a:ext cx="1654507" cy="728201"/>
          </a:xfrm>
          <a:prstGeom prst="can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</a:rPr>
              <a:t>dCache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4" name="Graphic 13" descr="Cloud outline">
            <a:extLst>
              <a:ext uri="{FF2B5EF4-FFF2-40B4-BE49-F238E27FC236}">
                <a16:creationId xmlns:a16="http://schemas.microsoft.com/office/drawing/2014/main" id="{00F589FD-1D07-3FB5-82AE-C27B03D6F0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930142" y="1838527"/>
            <a:ext cx="1818972" cy="1818972"/>
          </a:xfrm>
          <a:prstGeom prst="rect">
            <a:avLst/>
          </a:prstGeom>
        </p:spPr>
      </p:pic>
      <p:sp>
        <p:nvSpPr>
          <p:cNvPr id="15" name="Left-Right Arrow 14">
            <a:extLst>
              <a:ext uri="{FF2B5EF4-FFF2-40B4-BE49-F238E27FC236}">
                <a16:creationId xmlns:a16="http://schemas.microsoft.com/office/drawing/2014/main" id="{2A10BBCF-0F54-37C5-57F9-00360CD92F34}"/>
              </a:ext>
            </a:extLst>
          </p:cNvPr>
          <p:cNvSpPr/>
          <p:nvPr/>
        </p:nvSpPr>
        <p:spPr>
          <a:xfrm>
            <a:off x="2536042" y="1478272"/>
            <a:ext cx="1358316" cy="1936708"/>
          </a:xfrm>
          <a:prstGeom prst="leftRightArrow">
            <a:avLst>
              <a:gd name="adj1" fmla="val 43891"/>
              <a:gd name="adj2" fmla="val 30561"/>
            </a:avLst>
          </a:prstGeom>
          <a:solidFill>
            <a:srgbClr val="00B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17" name="Left-Right Arrow 16">
            <a:extLst>
              <a:ext uri="{FF2B5EF4-FFF2-40B4-BE49-F238E27FC236}">
                <a16:creationId xmlns:a16="http://schemas.microsoft.com/office/drawing/2014/main" id="{04EC785A-C5BB-CFD4-9E44-B857C86E4E80}"/>
              </a:ext>
            </a:extLst>
          </p:cNvPr>
          <p:cNvSpPr/>
          <p:nvPr/>
        </p:nvSpPr>
        <p:spPr>
          <a:xfrm>
            <a:off x="5925379" y="2688609"/>
            <a:ext cx="1029004" cy="385942"/>
          </a:xfrm>
          <a:prstGeom prst="leftRightArrow">
            <a:avLst/>
          </a:prstGeom>
          <a:solidFill>
            <a:srgbClr val="00B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D7363D3-B78F-47EF-B54B-F20911F48BF9}"/>
              </a:ext>
            </a:extLst>
          </p:cNvPr>
          <p:cNvSpPr txBox="1"/>
          <p:nvPr/>
        </p:nvSpPr>
        <p:spPr>
          <a:xfrm>
            <a:off x="7207564" y="2525405"/>
            <a:ext cx="13131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   Remote</a:t>
            </a:r>
          </a:p>
          <a:p>
            <a:r>
              <a:rPr lang="en-US" sz="1600" dirty="0"/>
              <a:t>Data access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B9C4A23-EAC2-58AB-3FEE-B93CC09F1B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48943" y="2221401"/>
            <a:ext cx="762002" cy="40126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4757C94-331F-451F-4734-15936788BF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08368" y="2708920"/>
            <a:ext cx="401260" cy="40126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1B92FB9-0F22-846D-B01C-350E8C4543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50564" y="2586666"/>
            <a:ext cx="396758" cy="396758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17A0F06-DECC-3B5A-565E-DD5036C4ACA1}"/>
              </a:ext>
            </a:extLst>
          </p:cNvPr>
          <p:cNvSpPr txBox="1"/>
          <p:nvPr/>
        </p:nvSpPr>
        <p:spPr bwMode="auto">
          <a:xfrm>
            <a:off x="4611505" y="5979466"/>
            <a:ext cx="3554306" cy="387157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2000" b="1" dirty="0">
                <a:solidFill>
                  <a:schemeClr val="accent4">
                    <a:lumMod val="50000"/>
                  </a:schemeClr>
                </a:solidFill>
              </a:rPr>
              <a:t>Data Access CMS May 2023</a:t>
            </a:r>
          </a:p>
        </p:txBody>
      </p:sp>
    </p:spTree>
    <p:extLst>
      <p:ext uri="{BB962C8B-B14F-4D97-AF65-F5344CB8AC3E}">
        <p14:creationId xmlns:p14="http://schemas.microsoft.com/office/powerpoint/2010/main" val="418302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686083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On local, mounted file systems</a:t>
            </a:r>
            <a:endParaRPr dirty="0"/>
          </a:p>
        </p:txBody>
      </p:sp>
      <p:sp>
        <p:nvSpPr>
          <p:cNvPr id="1511480083" name="Content Placeholder 2"/>
          <p:cNvSpPr>
            <a:spLocks noGrp="1"/>
          </p:cNvSpPr>
          <p:nvPr>
            <p:ph idx="1"/>
          </p:nvPr>
        </p:nvSpPr>
        <p:spPr bwMode="auto">
          <a:xfrm>
            <a:off x="407984" y="1406425"/>
            <a:ext cx="9000384" cy="5010248"/>
          </a:xfrm>
        </p:spPr>
        <p:txBody>
          <a:bodyPr/>
          <a:lstStyle/>
          <a:p>
            <a:pPr>
              <a:defRPr/>
            </a:pPr>
            <a:r>
              <a:rPr dirty="0"/>
              <a:t>Continued trend to access data ‘directly’</a:t>
            </a:r>
          </a:p>
          <a:p>
            <a:pPr>
              <a:defRPr/>
            </a:pPr>
            <a:endParaRPr dirty="0"/>
          </a:p>
          <a:p>
            <a:pPr>
              <a:defRPr/>
            </a:pPr>
            <a:endParaRPr lang="en-US" dirty="0"/>
          </a:p>
          <a:p>
            <a:pPr marL="0" indent="0">
              <a:buNone/>
              <a:defRPr/>
            </a:pPr>
            <a:endParaRPr dirty="0"/>
          </a:p>
          <a:p>
            <a:pPr>
              <a:defRPr/>
            </a:pPr>
            <a:endParaRPr dirty="0"/>
          </a:p>
          <a:p>
            <a:pPr>
              <a:defRPr/>
            </a:pPr>
            <a:r>
              <a:rPr dirty="0"/>
              <a:t>Usually only option for</a:t>
            </a:r>
            <a:r>
              <a:rPr lang="en-US" dirty="0"/>
              <a:t> photon science, accelerator R&amp;D and commercial software</a:t>
            </a:r>
            <a:endParaRPr dirty="0"/>
          </a:p>
          <a:p>
            <a:pPr>
              <a:defRPr/>
            </a:pPr>
            <a:r>
              <a:rPr dirty="0"/>
              <a:t>Trend includes HEP</a:t>
            </a:r>
            <a:r>
              <a:rPr lang="en-US" dirty="0"/>
              <a:t> </a:t>
            </a:r>
            <a:r>
              <a:rPr dirty="0"/>
              <a:t>despite remote read capabilities</a:t>
            </a:r>
            <a:endParaRPr lang="en-US" dirty="0"/>
          </a:p>
          <a:p>
            <a:pPr lvl="1">
              <a:defRPr/>
            </a:pPr>
            <a:r>
              <a:rPr lang="en-US" dirty="0"/>
              <a:t>Technical advantages e.g. transparent client-side caching can drastically increase efficiency</a:t>
            </a:r>
          </a:p>
          <a:p>
            <a:pPr lvl="1">
              <a:defRPr/>
            </a:pPr>
            <a:endParaRPr lang="en-US" dirty="0"/>
          </a:p>
          <a:p>
            <a:pPr>
              <a:defRPr/>
            </a:pPr>
            <a:r>
              <a:rPr b="1" dirty="0">
                <a:solidFill>
                  <a:schemeClr val="accent2"/>
                </a:solidFill>
              </a:rPr>
              <a:t>Poses the challenge of having uniform name-space across the IDAF</a:t>
            </a:r>
            <a:endParaRPr lang="en-US" b="1" dirty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accent2"/>
                </a:solidFill>
              </a:rPr>
              <a:t>POSIX filesystem disadvantage: one single hierarchy possible. Really?</a:t>
            </a:r>
            <a:br>
              <a:rPr b="1" dirty="0">
                <a:solidFill>
                  <a:schemeClr val="accent2"/>
                </a:solidFill>
              </a:rPr>
            </a:br>
            <a:endParaRPr b="1" dirty="0">
              <a:solidFill>
                <a:schemeClr val="accent2"/>
              </a:solidFill>
            </a:endParaRPr>
          </a:p>
          <a:p>
            <a:pPr>
              <a:defRPr/>
            </a:pPr>
            <a:endParaRPr b="1" dirty="0">
              <a:solidFill>
                <a:schemeClr val="accent2"/>
              </a:solidFill>
            </a:endParaRPr>
          </a:p>
          <a:p>
            <a:pPr>
              <a:defRPr/>
            </a:pPr>
            <a:endParaRPr b="1" dirty="0">
              <a:solidFill>
                <a:schemeClr val="accent2"/>
              </a:solidFill>
            </a:endParaRPr>
          </a:p>
          <a:p>
            <a:pPr lvl="1">
              <a:defRPr/>
            </a:pPr>
            <a:r>
              <a:rPr sz="1400" b="0" dirty="0">
                <a:solidFill>
                  <a:schemeClr val="tx1"/>
                </a:solidFill>
              </a:rPr>
              <a:t>I would need to change my analysis depending on the cluster I’m on</a:t>
            </a:r>
            <a:endParaRPr lang="en-US" sz="1400" b="0" dirty="0">
              <a:solidFill>
                <a:schemeClr val="tx1"/>
              </a:solidFill>
            </a:endParaRPr>
          </a:p>
          <a:p>
            <a:pPr marL="266700" lvl="1" indent="0">
              <a:buNone/>
              <a:defRPr/>
            </a:pPr>
            <a:r>
              <a:rPr lang="en-US" b="1" dirty="0">
                <a:sym typeface="Wingdings" pitchFamily="2" charset="2"/>
              </a:rPr>
              <a:t> SOLVED now: in heroic act, we unified the user/project areas to one single namespace</a:t>
            </a:r>
          </a:p>
        </p:txBody>
      </p:sp>
      <p:sp>
        <p:nvSpPr>
          <p:cNvPr id="1468758910" name="Textplatzhalter 7"/>
          <p:cNvSpPr>
            <a:spLocks noGrp="1"/>
          </p:cNvSpPr>
          <p:nvPr>
            <p:ph type="body" sz="quarter" idx="13"/>
          </p:nvPr>
        </p:nvSpPr>
        <p:spPr bwMode="auto">
          <a:xfrm>
            <a:off x="407988" y="817499"/>
            <a:ext cx="11376023" cy="379251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699" indent="0">
              <a:buNone/>
              <a:defRPr/>
            </a:lvl2pPr>
          </a:lstStyle>
          <a:p>
            <a:pPr>
              <a:defRPr/>
            </a:pPr>
            <a:r>
              <a:t>Users Prefer to Use POSIX — IDAF Needs to Adapt to that Fact</a:t>
            </a:r>
          </a:p>
        </p:txBody>
      </p:sp>
      <p:pic>
        <p:nvPicPr>
          <p:cNvPr id="95615834" name="Picture 9561583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91578" y="1790252"/>
            <a:ext cx="6781498" cy="1782764"/>
          </a:xfrm>
          <a:prstGeom prst="rect">
            <a:avLst/>
          </a:prstGeom>
        </p:spPr>
      </p:pic>
      <p:pic>
        <p:nvPicPr>
          <p:cNvPr id="2086471473" name="Picture 208647147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392144" y="1847491"/>
            <a:ext cx="750093" cy="75009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93433E-CD38-90FD-CD0B-2DCB4BDD5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solidFill>
                  <a:prstClr val="black"/>
                </a:solidFill>
                <a:latin typeface="Arial"/>
                <a:ea typeface="Arial"/>
                <a:cs typeface="Arial"/>
              </a:rPr>
              <a:t>| IDAF@DESY | Yves Kemp, 1.4.2025</a:t>
            </a:r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797B33-C494-23FE-5BE3-63735172A12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2990" r="18397"/>
          <a:stretch/>
        </p:blipFill>
        <p:spPr>
          <a:xfrm>
            <a:off x="8429866" y="964836"/>
            <a:ext cx="3787100" cy="26081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E959C39-C6E7-D363-789E-9BBF7518170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5084" t="52275" r="2832" b="33334"/>
          <a:stretch/>
        </p:blipFill>
        <p:spPr bwMode="auto">
          <a:xfrm>
            <a:off x="9480376" y="1215963"/>
            <a:ext cx="1123323" cy="8640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B99A5A-A99E-06F7-85BA-4BD5E236092D}"/>
              </a:ext>
            </a:extLst>
          </p:cNvPr>
          <p:cNvSpPr txBox="1"/>
          <p:nvPr/>
        </p:nvSpPr>
        <p:spPr>
          <a:xfrm>
            <a:off x="9757183" y="369255"/>
            <a:ext cx="22433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/>
              <a:t>Transfers per protocol,</a:t>
            </a:r>
          </a:p>
          <a:p>
            <a:pPr algn="r"/>
            <a:r>
              <a:rPr lang="en-US" sz="1600" dirty="0"/>
              <a:t>all </a:t>
            </a:r>
            <a:r>
              <a:rPr lang="en-US" sz="1600" dirty="0" err="1"/>
              <a:t>dCache</a:t>
            </a:r>
            <a:r>
              <a:rPr lang="en-US" sz="1600" dirty="0"/>
              <a:t> instances, </a:t>
            </a:r>
          </a:p>
          <a:p>
            <a:pPr algn="r"/>
            <a:r>
              <a:rPr lang="en-US" sz="1600" dirty="0"/>
              <a:t>March 2025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1507633-6E2E-90AC-D88D-C668A646AAD9}"/>
              </a:ext>
            </a:extLst>
          </p:cNvPr>
          <p:cNvSpPr/>
          <p:nvPr/>
        </p:nvSpPr>
        <p:spPr>
          <a:xfrm>
            <a:off x="8429866" y="1406425"/>
            <a:ext cx="474446" cy="37925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B1BDB19-B4F9-70AA-2CB3-6FDA6378D6AB}"/>
              </a:ext>
            </a:extLst>
          </p:cNvPr>
          <p:cNvSpPr/>
          <p:nvPr/>
        </p:nvSpPr>
        <p:spPr bwMode="auto">
          <a:xfrm>
            <a:off x="11400422" y="3193765"/>
            <a:ext cx="474446" cy="37925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902B353-C421-7018-3F20-CE171D46A3D9}"/>
              </a:ext>
            </a:extLst>
          </p:cNvPr>
          <p:cNvSpPr/>
          <p:nvPr/>
        </p:nvSpPr>
        <p:spPr bwMode="auto">
          <a:xfrm>
            <a:off x="11718537" y="2604596"/>
            <a:ext cx="474446" cy="37925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097B97-408B-4242-B5A5-AC9841305D0B}"/>
              </a:ext>
            </a:extLst>
          </p:cNvPr>
          <p:cNvSpPr/>
          <p:nvPr/>
        </p:nvSpPr>
        <p:spPr bwMode="auto">
          <a:xfrm>
            <a:off x="11784011" y="2114975"/>
            <a:ext cx="474446" cy="37925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1480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14800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000" b="1" u="none" strike="noStrike" dirty="0">
                <a:solidFill>
                  <a:schemeClr val="accent1"/>
                </a:solidFill>
                <a:uFillTx/>
                <a:latin typeface="Arial"/>
              </a:rPr>
              <a:t>Virtual Directories: ATLAS@NAF example</a:t>
            </a:r>
            <a:endParaRPr lang="en-US" sz="3000" b="0" u="none" strike="noStrike" dirty="0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83880" y="1226520"/>
            <a:ext cx="12108240" cy="5009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110000"/>
              </a:lnSpc>
              <a:buNone/>
              <a:tabLst>
                <a:tab pos="0" algn="l"/>
              </a:tabLst>
            </a:pPr>
            <a:r>
              <a:rPr lang="en-US" sz="1800" b="1" u="none" strike="noStrike" dirty="0">
                <a:solidFill>
                  <a:schemeClr val="dk1"/>
                </a:solidFill>
                <a:uFillTx/>
                <a:latin typeface="Arial"/>
              </a:rPr>
              <a:t>Bridging VO Namespaces</a:t>
            </a:r>
            <a:endParaRPr lang="en-US" sz="1800" b="0" u="none" strike="noStrike" dirty="0">
              <a:solidFill>
                <a:schemeClr val="dk1"/>
              </a:solidFill>
              <a:uFillTx/>
              <a:latin typeface="Arial"/>
            </a:endParaRPr>
          </a:p>
          <a:p>
            <a:pPr marL="361800" indent="-361800" defTabSz="914400">
              <a:lnSpc>
                <a:spcPct val="110000"/>
              </a:lnSpc>
              <a:spcBef>
                <a:spcPts val="1191"/>
              </a:spcBef>
              <a:spcAft>
                <a:spcPts val="992"/>
              </a:spcAft>
              <a:buClr>
                <a:srgbClr val="000000"/>
              </a:buClr>
              <a:buFont typeface="Arial"/>
              <a:buChar char="•"/>
              <a:tabLst>
                <a:tab pos="361800" algn="l"/>
              </a:tabLst>
            </a:pPr>
            <a:r>
              <a:rPr lang="en-US" sz="1800" b="0" i="1" u="none" strike="noStrike" dirty="0">
                <a:solidFill>
                  <a:schemeClr val="dk1"/>
                </a:solidFill>
                <a:uFillTx/>
                <a:latin typeface="Arial"/>
              </a:rPr>
              <a:t>Problem</a:t>
            </a:r>
            <a:r>
              <a:rPr lang="en-US" sz="1800" b="0" u="none" strike="noStrike" dirty="0">
                <a:solidFill>
                  <a:schemeClr val="dk1"/>
                </a:solidFill>
                <a:uFillTx/>
                <a:latin typeface="Arial"/>
              </a:rPr>
              <a:t>: VOs managing overlay namespaces, e.g., </a:t>
            </a:r>
            <a:r>
              <a:rPr lang="en-US" sz="1800" b="0" u="none" strike="noStrike" dirty="0">
                <a:solidFill>
                  <a:schemeClr val="dk1"/>
                </a:solidFill>
                <a:uFillTx/>
                <a:latin typeface="Arial"/>
                <a:hlinkClick r:id="rId2"/>
              </a:rPr>
              <a:t>ATLAS Rucio NS</a:t>
            </a:r>
            <a:endParaRPr lang="en-US" sz="1800" b="0" u="none" strike="noStrike" dirty="0">
              <a:solidFill>
                <a:schemeClr val="dk1"/>
              </a:solidFill>
              <a:uFillTx/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361800" algn="l"/>
              </a:tabLst>
            </a:pPr>
            <a:r>
              <a:rPr lang="en-US" sz="1800" b="0" u="none" strike="noStrike" dirty="0">
                <a:solidFill>
                  <a:schemeClr val="dk1"/>
                </a:solidFill>
                <a:uFillTx/>
                <a:latin typeface="Arial"/>
              </a:rPr>
              <a:t>ATLAS </a:t>
            </a:r>
            <a:r>
              <a:rPr lang="en-US" sz="1800" b="0" u="none" strike="noStrike" dirty="0" err="1">
                <a:solidFill>
                  <a:schemeClr val="dk1"/>
                </a:solidFill>
                <a:uFillTx/>
                <a:latin typeface="Arial"/>
              </a:rPr>
              <a:t>Rucio</a:t>
            </a:r>
            <a:r>
              <a:rPr lang="en-US" sz="1800" b="0" u="none" strike="noStrike" dirty="0">
                <a:solidFill>
                  <a:schemeClr val="dk1"/>
                </a:solidFill>
                <a:uFillTx/>
                <a:latin typeface="Arial"/>
              </a:rPr>
              <a:t>: files organized in datasets/containers (“</a:t>
            </a:r>
            <a:r>
              <a:rPr lang="en-US" sz="1800" b="0" i="1" u="none" strike="noStrike" dirty="0">
                <a:solidFill>
                  <a:schemeClr val="dk1"/>
                </a:solidFill>
                <a:uFillTx/>
                <a:latin typeface="Arial"/>
              </a:rPr>
              <a:t>object-store-like</a:t>
            </a:r>
            <a:r>
              <a:rPr lang="en-US" sz="1800" b="0" u="none" strike="noStrike" dirty="0">
                <a:solidFill>
                  <a:schemeClr val="dk1"/>
                </a:solidFill>
                <a:uFillTx/>
                <a:latin typeface="Arial"/>
              </a:rPr>
              <a:t>”)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361800" algn="l"/>
              </a:tabLst>
            </a:pPr>
            <a:r>
              <a:rPr lang="en-US" sz="1800" b="0" u="none" strike="noStrike" dirty="0">
                <a:solidFill>
                  <a:schemeClr val="dk1"/>
                </a:solidFill>
                <a:uFillTx/>
                <a:latin typeface="Arial"/>
              </a:rPr>
              <a:t>Grid storages mounted on the NAF via NFS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pos="361800" algn="l"/>
              </a:tabLst>
            </a:pPr>
            <a:r>
              <a:rPr lang="en-US" sz="1800" b="0" u="none" strike="noStrike" dirty="0">
                <a:solidFill>
                  <a:schemeClr val="dk1"/>
                </a:solidFill>
                <a:uFillTx/>
                <a:latin typeface="Arial"/>
              </a:rPr>
              <a:t>Files available on the NAF under local paths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361800" algn="l"/>
              </a:tabLst>
            </a:pPr>
            <a:r>
              <a:rPr lang="en-US" sz="1800" b="0" u="none" strike="noStrike" dirty="0" err="1">
                <a:solidFill>
                  <a:schemeClr val="dk1"/>
                </a:solidFill>
                <a:uFillTx/>
                <a:latin typeface="Arial"/>
              </a:rPr>
              <a:t>Rucio</a:t>
            </a:r>
            <a:r>
              <a:rPr lang="en-US" sz="1800" b="0" u="none" strike="noStrike" dirty="0">
                <a:solidFill>
                  <a:schemeClr val="dk1"/>
                </a:solidFill>
                <a:uFillTx/>
                <a:latin typeface="Arial"/>
              </a:rPr>
              <a:t> file/dataset identifier have to be translated to local paths (historically via </a:t>
            </a:r>
            <a:r>
              <a:rPr lang="en-US" sz="1800" b="0" u="none" strike="noStrike" dirty="0" err="1">
                <a:solidFill>
                  <a:schemeClr val="dk1"/>
                </a:solidFill>
                <a:uFillTx/>
                <a:latin typeface="Arial"/>
              </a:rPr>
              <a:t>symlinks</a:t>
            </a:r>
            <a:r>
              <a:rPr lang="en-US" sz="1800" b="0" u="none" strike="noStrike" dirty="0">
                <a:solidFill>
                  <a:schemeClr val="dk1"/>
                </a:solidFill>
                <a:uFillTx/>
                <a:latin typeface="Arial"/>
              </a:rPr>
              <a:t>)</a:t>
            </a:r>
          </a:p>
        </p:txBody>
      </p:sp>
      <p:sp>
        <p:nvSpPr>
          <p:cNvPr id="136" name="PlaceHolder 3"/>
          <p:cNvSpPr>
            <a:spLocks noGrp="1"/>
          </p:cNvSpPr>
          <p:nvPr>
            <p:ph/>
          </p:nvPr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110000"/>
              </a:lnSpc>
              <a:buNone/>
              <a:tabLst>
                <a:tab pos="0" algn="l"/>
              </a:tabLst>
            </a:pPr>
            <a:r>
              <a:rPr lang="en-US" sz="1800" b="1" u="none" strike="noStrike">
                <a:solidFill>
                  <a:schemeClr val="accent2"/>
                </a:solidFill>
                <a:uFillTx/>
                <a:latin typeface="Arial"/>
                <a:ea typeface="Noto Sans CJK SC"/>
              </a:rPr>
              <a:t>dCache File Labels for bridging namespaces and </a:t>
            </a:r>
            <a:r>
              <a:rPr lang="en-US" sz="1800" b="1" u="none" strike="noStrike">
                <a:solidFill>
                  <a:schemeClr val="accent2"/>
                </a:solidFill>
                <a:uFillTx/>
                <a:latin typeface="Arial"/>
              </a:rPr>
              <a:t>managing files</a:t>
            </a:r>
            <a:endParaRPr lang="en-US" sz="1800" b="0" u="none" strike="noStrik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/>
              <a:t>| IDAF@DESY | Yves Kemp, 1.4.2025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E894546-BECD-EF9F-624F-20DF8E853DF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3015"/>
          <a:stretch/>
        </p:blipFill>
        <p:spPr>
          <a:xfrm>
            <a:off x="8472264" y="469966"/>
            <a:ext cx="3635856" cy="19253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8581C5E-872E-A377-3D15-9BB21716A807}"/>
              </a:ext>
            </a:extLst>
          </p:cNvPr>
          <p:cNvSpPr txBox="1"/>
          <p:nvPr/>
        </p:nvSpPr>
        <p:spPr>
          <a:xfrm>
            <a:off x="9134036" y="60743"/>
            <a:ext cx="2974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Technical background:</a:t>
            </a:r>
          </a:p>
        </p:txBody>
      </p:sp>
      <p:sp>
        <p:nvSpPr>
          <p:cNvPr id="4" name="PlaceHolder 2">
            <a:extLst>
              <a:ext uri="{FF2B5EF4-FFF2-40B4-BE49-F238E27FC236}">
                <a16:creationId xmlns:a16="http://schemas.microsoft.com/office/drawing/2014/main" id="{5ACF4086-3E88-EF09-FC79-9CB7CBD9977C}"/>
              </a:ext>
            </a:extLst>
          </p:cNvPr>
          <p:cNvSpPr txBox="1">
            <a:spLocks/>
          </p:cNvSpPr>
          <p:nvPr/>
        </p:nvSpPr>
        <p:spPr>
          <a:xfrm>
            <a:off x="108440" y="3861048"/>
            <a:ext cx="12108240" cy="864096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en-US" sz="1800" dirty="0">
                <a:solidFill>
                  <a:schemeClr val="accent2"/>
                </a:solidFill>
                <a:latin typeface="Arial"/>
                <a:ea typeface="Noto Sans CJK SC"/>
              </a:rPr>
              <a:t>Example</a:t>
            </a:r>
            <a:br>
              <a:rPr lang="en-US" sz="1800" dirty="0"/>
            </a:br>
            <a:r>
              <a:rPr lang="en-US" sz="1800" b="0" dirty="0">
                <a:solidFill>
                  <a:schemeClr val="dk1"/>
                </a:solidFill>
                <a:latin typeface="Arial"/>
              </a:rPr>
              <a:t>Dataset </a:t>
            </a:r>
            <a:br>
              <a:rPr lang="en-US" sz="1800" dirty="0"/>
            </a:br>
            <a:r>
              <a:rPr lang="en-US" sz="1800" b="0" dirty="0">
                <a:solidFill>
                  <a:schemeClr val="dk1"/>
                </a:solidFill>
                <a:latin typeface="Arial"/>
              </a:rPr>
              <a:t>     </a:t>
            </a:r>
            <a:r>
              <a:rPr lang="en-US" sz="1300" dirty="0">
                <a:solidFill>
                  <a:srgbClr val="00A933"/>
                </a:solidFill>
                <a:latin typeface="Courier New"/>
              </a:rPr>
              <a:t>user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.</a:t>
            </a:r>
            <a:r>
              <a:rPr lang="en-US" sz="1300" dirty="0">
                <a:solidFill>
                  <a:srgbClr val="00A933"/>
                </a:solidFill>
                <a:latin typeface="Courier New"/>
              </a:rPr>
              <a:t>foobaz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:user.foobaz.411046.PowhegPythia8EvtGen.DAOD_TOPQ1.e6696_a875_r9364_p4514.14-10-2022_output_root.454234882</a:t>
            </a:r>
            <a:br>
              <a:rPr lang="en-US" sz="1800" dirty="0"/>
            </a:br>
            <a:endParaRPr lang="en-US" sz="1300" b="0" dirty="0">
              <a:solidFill>
                <a:schemeClr val="dk1"/>
              </a:solidFill>
              <a:latin typeface="Arial"/>
            </a:endParaRPr>
          </a:p>
        </p:txBody>
      </p:sp>
      <p:sp>
        <p:nvSpPr>
          <p:cNvPr id="9" name="PlaceHolder 2">
            <a:extLst>
              <a:ext uri="{FF2B5EF4-FFF2-40B4-BE49-F238E27FC236}">
                <a16:creationId xmlns:a16="http://schemas.microsoft.com/office/drawing/2014/main" id="{04768F5B-DF6A-6764-8737-94A118B4DE20}"/>
              </a:ext>
            </a:extLst>
          </p:cNvPr>
          <p:cNvSpPr txBox="1">
            <a:spLocks/>
          </p:cNvSpPr>
          <p:nvPr/>
        </p:nvSpPr>
        <p:spPr>
          <a:xfrm>
            <a:off x="96160" y="4497067"/>
            <a:ext cx="12108240" cy="5009760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tabLst>
                <a:tab pos="0" algn="l"/>
              </a:tabLst>
            </a:pPr>
            <a:br>
              <a:rPr lang="en-US" sz="1800" dirty="0"/>
            </a:br>
            <a:r>
              <a:rPr lang="en-US" sz="1800" b="0" dirty="0">
                <a:solidFill>
                  <a:schemeClr val="dk1"/>
                </a:solidFill>
                <a:latin typeface="Arial"/>
              </a:rPr>
              <a:t>contains 282 files</a:t>
            </a:r>
            <a:br>
              <a:rPr lang="en-US" sz="1300" dirty="0"/>
            </a:br>
            <a:r>
              <a:rPr lang="en-US" sz="1300" b="0" dirty="0">
                <a:solidFill>
                  <a:schemeClr val="dk1"/>
                </a:solidFill>
                <a:latin typeface="Courier New"/>
              </a:rPr>
              <a:t>    /</a:t>
            </a:r>
            <a:r>
              <a:rPr lang="en-US" sz="1300" b="0" dirty="0" err="1">
                <a:solidFill>
                  <a:schemeClr val="dk1"/>
                </a:solidFill>
                <a:latin typeface="Courier New"/>
              </a:rPr>
              <a:t>pnfs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b="0" dirty="0" err="1">
                <a:solidFill>
                  <a:schemeClr val="dk1"/>
                </a:solidFill>
                <a:latin typeface="Courier New"/>
              </a:rPr>
              <a:t>desy.de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/atlas/dq2/</a:t>
            </a:r>
            <a:r>
              <a:rPr lang="en-US" sz="1300" b="0" dirty="0" err="1">
                <a:solidFill>
                  <a:schemeClr val="dk1"/>
                </a:solidFill>
                <a:latin typeface="Courier New"/>
              </a:rPr>
              <a:t>atlaslocalgroupdisk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b="0" dirty="0" err="1">
                <a:solidFill>
                  <a:schemeClr val="dk1"/>
                </a:solidFill>
                <a:latin typeface="Courier New"/>
              </a:rPr>
              <a:t>rucio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b="0" dirty="0">
                <a:solidFill>
                  <a:srgbClr val="00A933"/>
                </a:solidFill>
                <a:latin typeface="Courier New"/>
              </a:rPr>
              <a:t>user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b="0" dirty="0" err="1">
                <a:solidFill>
                  <a:srgbClr val="00A933"/>
                </a:solidFill>
                <a:latin typeface="Courier New"/>
              </a:rPr>
              <a:t>foobaz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dirty="0">
                <a:solidFill>
                  <a:srgbClr val="800080"/>
                </a:solidFill>
                <a:latin typeface="Courier New"/>
              </a:rPr>
              <a:t>e4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dirty="0">
                <a:solidFill>
                  <a:srgbClr val="FF0000"/>
                </a:solidFill>
                <a:latin typeface="Courier New"/>
              </a:rPr>
              <a:t>d5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/user.foobaz.30845885._000197.output.root</a:t>
            </a:r>
            <a:br>
              <a:rPr lang="en-US" sz="1300" dirty="0"/>
            </a:br>
            <a:r>
              <a:rPr lang="en-US" sz="1300" b="0" dirty="0">
                <a:solidFill>
                  <a:schemeClr val="dk1"/>
                </a:solidFill>
                <a:latin typeface="Courier New"/>
              </a:rPr>
              <a:t>    /</a:t>
            </a:r>
            <a:r>
              <a:rPr lang="en-US" sz="1300" b="0" dirty="0" err="1">
                <a:solidFill>
                  <a:schemeClr val="dk1"/>
                </a:solidFill>
                <a:latin typeface="Courier New"/>
              </a:rPr>
              <a:t>pnfs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b="0" dirty="0" err="1">
                <a:solidFill>
                  <a:schemeClr val="dk1"/>
                </a:solidFill>
                <a:latin typeface="Courier New"/>
              </a:rPr>
              <a:t>desy.de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/atlas/dq2/</a:t>
            </a:r>
            <a:r>
              <a:rPr lang="en-US" sz="1300" b="0" dirty="0" err="1">
                <a:solidFill>
                  <a:schemeClr val="dk1"/>
                </a:solidFill>
                <a:latin typeface="Courier New"/>
              </a:rPr>
              <a:t>atlaslocalgroupdisk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b="0" dirty="0" err="1">
                <a:solidFill>
                  <a:schemeClr val="dk1"/>
                </a:solidFill>
                <a:latin typeface="Courier New"/>
              </a:rPr>
              <a:t>rucio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b="0" dirty="0">
                <a:solidFill>
                  <a:srgbClr val="00A933"/>
                </a:solidFill>
                <a:latin typeface="Courier New"/>
              </a:rPr>
              <a:t>user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b="0" dirty="0" err="1">
                <a:solidFill>
                  <a:srgbClr val="00A933"/>
                </a:solidFill>
                <a:latin typeface="Courier New"/>
              </a:rPr>
              <a:t>foobaz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dirty="0">
                <a:solidFill>
                  <a:srgbClr val="800080"/>
                </a:solidFill>
                <a:latin typeface="Courier New"/>
              </a:rPr>
              <a:t>c4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dirty="0">
                <a:solidFill>
                  <a:srgbClr val="FF0000"/>
                </a:solidFill>
                <a:latin typeface="Courier New"/>
              </a:rPr>
              <a:t>03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/user.foobaz.30845885._000198.output.root</a:t>
            </a:r>
            <a:endParaRPr lang="en-US" sz="1300" b="0" dirty="0">
              <a:solidFill>
                <a:schemeClr val="dk1"/>
              </a:solidFill>
              <a:latin typeface="Arial"/>
            </a:endParaRPr>
          </a:p>
          <a:p>
            <a:pPr>
              <a:lnSpc>
                <a:spcPct val="110000"/>
              </a:lnSpc>
              <a:spcBef>
                <a:spcPts val="1417"/>
              </a:spcBef>
              <a:tabLst>
                <a:tab pos="361800" algn="l"/>
              </a:tabLst>
            </a:pPr>
            <a:r>
              <a:rPr lang="en-US" sz="1300" b="0" dirty="0">
                <a:solidFill>
                  <a:schemeClr val="dk1"/>
                </a:solidFill>
                <a:latin typeface="Courier New"/>
              </a:rPr>
              <a:t>		...</a:t>
            </a:r>
            <a:br>
              <a:rPr lang="en-US" sz="1300" dirty="0"/>
            </a:br>
            <a:r>
              <a:rPr lang="en-US" sz="1300" b="0" dirty="0">
                <a:solidFill>
                  <a:schemeClr val="dk1"/>
                </a:solidFill>
                <a:latin typeface="Courier New"/>
              </a:rPr>
              <a:t>    /</a:t>
            </a:r>
            <a:r>
              <a:rPr lang="en-US" sz="1300" b="0" dirty="0" err="1">
                <a:solidFill>
                  <a:schemeClr val="dk1"/>
                </a:solidFill>
                <a:latin typeface="Courier New"/>
              </a:rPr>
              <a:t>pnfs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b="0" dirty="0" err="1">
                <a:solidFill>
                  <a:schemeClr val="dk1"/>
                </a:solidFill>
                <a:latin typeface="Courier New"/>
              </a:rPr>
              <a:t>desy.de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/atlas/dq2/</a:t>
            </a:r>
            <a:r>
              <a:rPr lang="en-US" sz="1300" b="0" dirty="0" err="1">
                <a:solidFill>
                  <a:schemeClr val="dk1"/>
                </a:solidFill>
                <a:latin typeface="Courier New"/>
              </a:rPr>
              <a:t>atlaslocalgroupdisk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b="0" dirty="0" err="1">
                <a:solidFill>
                  <a:schemeClr val="dk1"/>
                </a:solidFill>
                <a:latin typeface="Courier New"/>
              </a:rPr>
              <a:t>rucio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b="0" dirty="0">
                <a:solidFill>
                  <a:srgbClr val="00A933"/>
                </a:solidFill>
                <a:latin typeface="Courier New"/>
              </a:rPr>
              <a:t>user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b="0" dirty="0" err="1">
                <a:solidFill>
                  <a:srgbClr val="00A933"/>
                </a:solidFill>
                <a:latin typeface="Courier New"/>
              </a:rPr>
              <a:t>foobaz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dirty="0">
                <a:solidFill>
                  <a:srgbClr val="800080"/>
                </a:solidFill>
                <a:latin typeface="Courier New"/>
              </a:rPr>
              <a:t>6c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dirty="0">
                <a:solidFill>
                  <a:srgbClr val="FF0000"/>
                </a:solidFill>
                <a:latin typeface="Courier New"/>
              </a:rPr>
              <a:t>2c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/user.foobaz.30845885._000537.output.root</a:t>
            </a:r>
            <a:br>
              <a:rPr lang="en-US" sz="1300" dirty="0"/>
            </a:br>
            <a:r>
              <a:rPr lang="en-US" sz="1300" b="0" dirty="0">
                <a:solidFill>
                  <a:schemeClr val="dk1"/>
                </a:solidFill>
                <a:latin typeface="Courier New"/>
              </a:rPr>
              <a:t>    /</a:t>
            </a:r>
            <a:r>
              <a:rPr lang="en-US" sz="1300" b="0" dirty="0" err="1">
                <a:solidFill>
                  <a:schemeClr val="dk1"/>
                </a:solidFill>
                <a:latin typeface="Courier New"/>
              </a:rPr>
              <a:t>pnfs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b="0" dirty="0" err="1">
                <a:solidFill>
                  <a:schemeClr val="dk1"/>
                </a:solidFill>
                <a:latin typeface="Courier New"/>
              </a:rPr>
              <a:t>desy.de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/atlas/dq2/</a:t>
            </a:r>
            <a:r>
              <a:rPr lang="en-US" sz="1300" b="0" dirty="0" err="1">
                <a:solidFill>
                  <a:schemeClr val="dk1"/>
                </a:solidFill>
                <a:latin typeface="Courier New"/>
              </a:rPr>
              <a:t>atlaslocalgroupdisk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b="0" dirty="0" err="1">
                <a:solidFill>
                  <a:schemeClr val="dk1"/>
                </a:solidFill>
                <a:latin typeface="Courier New"/>
              </a:rPr>
              <a:t>rucio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b="0" dirty="0">
                <a:solidFill>
                  <a:srgbClr val="00A933"/>
                </a:solidFill>
                <a:latin typeface="Courier New"/>
              </a:rPr>
              <a:t>user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b="0" dirty="0" err="1">
                <a:solidFill>
                  <a:srgbClr val="00A933"/>
                </a:solidFill>
                <a:latin typeface="Courier New"/>
              </a:rPr>
              <a:t>foobaz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dirty="0">
                <a:solidFill>
                  <a:srgbClr val="800080"/>
                </a:solidFill>
                <a:latin typeface="Courier New"/>
              </a:rPr>
              <a:t>69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</a:t>
            </a:r>
            <a:r>
              <a:rPr lang="en-US" sz="1300" dirty="0">
                <a:solidFill>
                  <a:srgbClr val="FF0000"/>
                </a:solidFill>
                <a:latin typeface="Courier New"/>
              </a:rPr>
              <a:t>b7</a:t>
            </a:r>
            <a:r>
              <a:rPr lang="en-US" sz="1300" b="0" dirty="0">
                <a:solidFill>
                  <a:schemeClr val="dk1"/>
                </a:solidFill>
                <a:latin typeface="Courier New"/>
              </a:rPr>
              <a:t>/user.foobaz.30845885._000538.output.root</a:t>
            </a:r>
            <a:endParaRPr lang="en-US" sz="1300" b="0" dirty="0">
              <a:solidFill>
                <a:schemeClr val="dk1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90000"/>
              </a:lnSpc>
              <a:buNone/>
            </a:pPr>
            <a:r>
              <a:rPr lang="en-US" sz="3000" b="1" u="none" strike="noStrike" dirty="0">
                <a:solidFill>
                  <a:schemeClr val="accent1"/>
                </a:solidFill>
                <a:uFillTx/>
                <a:latin typeface="Arial"/>
              </a:rPr>
              <a:t>Virtual Directories: ATLAS@NAF example</a:t>
            </a:r>
            <a:endParaRPr lang="en-US" sz="3000" b="0" u="none" strike="noStrike" dirty="0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83880" y="1226520"/>
            <a:ext cx="12108240" cy="2661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110000"/>
              </a:lnSpc>
              <a:buNone/>
              <a:tabLst>
                <a:tab pos="0" algn="l"/>
              </a:tabLst>
            </a:pPr>
            <a:endParaRPr lang="en-US" sz="1800" b="0" u="none" strike="noStrike">
              <a:solidFill>
                <a:schemeClr val="dk1"/>
              </a:solidFill>
              <a:uFillTx/>
              <a:latin typeface="Arial"/>
            </a:endParaRPr>
          </a:p>
          <a:p>
            <a:pPr indent="0" defTabSz="914400">
              <a:lnSpc>
                <a:spcPct val="110000"/>
              </a:lnSpc>
              <a:buNone/>
              <a:tabLst>
                <a:tab pos="0" algn="l"/>
              </a:tabLst>
            </a:pPr>
            <a:r>
              <a:rPr lang="en-US" sz="1800" b="1" u="none" strike="noStrike">
                <a:solidFill>
                  <a:schemeClr val="accent2"/>
                </a:solidFill>
                <a:uFillTx/>
                <a:latin typeface="Arial"/>
                <a:ea typeface="Noto Sans CJK SC"/>
              </a:rPr>
              <a:t>Solution: </a:t>
            </a:r>
            <a:r>
              <a:rPr lang="en-US" sz="1800" b="0" u="none" strike="noStrike">
                <a:solidFill>
                  <a:schemeClr val="dk1"/>
                </a:solidFill>
                <a:uFillTx/>
                <a:latin typeface="Arial"/>
                <a:ea typeface="Noto Sans CJK SC"/>
              </a:rPr>
              <a:t>label all files with all dataset IDs they are part of</a:t>
            </a:r>
            <a:br>
              <a:rPr sz="1300"/>
            </a:br>
            <a:r>
              <a:rPr lang="en-US" sz="1300" b="0" u="none" strike="noStrike">
                <a:solidFill>
                  <a:schemeClr val="dk1"/>
                </a:solidFill>
                <a:uFillTx/>
                <a:latin typeface="Courier New"/>
                <a:ea typeface="Noto Sans CJK SC"/>
              </a:rPr>
              <a:t>    /pnfs/desy.de/atlas/dq2/atlaslocalgroupdisk/rucio/</a:t>
            </a:r>
            <a:r>
              <a:rPr lang="en-US" sz="1300" b="0" u="none" strike="noStrike">
                <a:solidFill>
                  <a:srgbClr val="00A933"/>
                </a:solidFill>
                <a:uFillTx/>
                <a:latin typeface="Courier New"/>
                <a:ea typeface="Noto Sans CJK SC"/>
              </a:rPr>
              <a:t>user</a:t>
            </a:r>
            <a:r>
              <a:rPr lang="en-US" sz="1300" b="0" u="none" strike="noStrike">
                <a:solidFill>
                  <a:schemeClr val="dk1"/>
                </a:solidFill>
                <a:uFillTx/>
                <a:latin typeface="Courier New"/>
                <a:ea typeface="Noto Sans CJK SC"/>
              </a:rPr>
              <a:t>/</a:t>
            </a:r>
            <a:r>
              <a:rPr lang="en-US" sz="1300" b="0" u="none" strike="noStrike">
                <a:solidFill>
                  <a:srgbClr val="00A933"/>
                </a:solidFill>
                <a:uFillTx/>
                <a:latin typeface="Courier New"/>
                <a:ea typeface="Noto Sans CJK SC"/>
              </a:rPr>
              <a:t>foobaz</a:t>
            </a:r>
            <a:r>
              <a:rPr lang="en-US" sz="1300" b="0" u="none" strike="noStrike">
                <a:solidFill>
                  <a:schemeClr val="dk1"/>
                </a:solidFill>
                <a:uFillTx/>
                <a:latin typeface="Courier New"/>
                <a:ea typeface="Noto Sans CJK SC"/>
              </a:rPr>
              <a:t>/</a:t>
            </a:r>
            <a:r>
              <a:rPr lang="en-US" sz="1300" b="1" u="none" strike="noStrike">
                <a:solidFill>
                  <a:srgbClr val="800080"/>
                </a:solidFill>
                <a:uFillTx/>
                <a:latin typeface="Courier New"/>
                <a:ea typeface="Noto Sans CJK SC"/>
              </a:rPr>
              <a:t>e4</a:t>
            </a:r>
            <a:r>
              <a:rPr lang="en-US" sz="1300" b="0" u="none" strike="noStrike">
                <a:solidFill>
                  <a:schemeClr val="dk1"/>
                </a:solidFill>
                <a:uFillTx/>
                <a:latin typeface="Courier New"/>
                <a:ea typeface="Noto Sans CJK SC"/>
              </a:rPr>
              <a:t>/</a:t>
            </a:r>
            <a:r>
              <a:rPr lang="en-US" sz="1300" b="1" u="none" strike="noStrike">
                <a:solidFill>
                  <a:srgbClr val="FF0000"/>
                </a:solidFill>
                <a:uFillTx/>
                <a:latin typeface="Courier New"/>
                <a:ea typeface="Noto Sans CJK SC"/>
              </a:rPr>
              <a:t>d5</a:t>
            </a:r>
            <a:r>
              <a:rPr lang="en-US" sz="1300" b="0" u="none" strike="noStrike">
                <a:solidFill>
                  <a:schemeClr val="dk1"/>
                </a:solidFill>
                <a:uFillTx/>
                <a:latin typeface="Courier New"/>
                <a:ea typeface="Noto Sans CJK SC"/>
              </a:rPr>
              <a:t>/user.foobaz.30845885._000197.output.root</a:t>
            </a:r>
            <a:br>
              <a:rPr sz="1300"/>
            </a:br>
            <a:r>
              <a:rPr lang="en-US" sz="1300" b="0" u="none" strike="noStrike">
                <a:solidFill>
                  <a:schemeClr val="dk1"/>
                </a:solidFill>
                <a:uFillTx/>
                <a:latin typeface="Courier New"/>
                <a:ea typeface="Noto Sans CJK SC"/>
              </a:rPr>
              <a:t>	- </a:t>
            </a:r>
            <a:r>
              <a:rPr lang="en-US" sz="1300" b="0" u="none" strike="noStrike">
                <a:solidFill>
                  <a:srgbClr val="000000"/>
                </a:solidFill>
                <a:highlight>
                  <a:srgbClr val="FFDE59"/>
                </a:highlight>
                <a:uFillTx/>
                <a:latin typeface="TeX Gyre Termes"/>
                <a:ea typeface="Noto Sans CJK SC"/>
              </a:rPr>
              <a:t>user.foobaz:user.foobaz.411046.PowhegPythia8EvtGen.DAOD_TOPQ1.e6696_a875_r9364_p4514.14-10-2022_output_root.454234882</a:t>
            </a:r>
            <a:br>
              <a:rPr sz="1300"/>
            </a:br>
            <a:r>
              <a:rPr lang="en-US" sz="1300" b="0" u="none" strike="noStrike">
                <a:solidFill>
                  <a:schemeClr val="dk1"/>
                </a:solidFill>
                <a:uFillTx/>
                <a:latin typeface="Courier New"/>
                <a:ea typeface="Noto Sans CJK SC"/>
              </a:rPr>
              <a:t> 	- </a:t>
            </a:r>
            <a:r>
              <a:rPr lang="en-US" sz="1300" b="0" u="none" strike="noStrike">
                <a:solidFill>
                  <a:srgbClr val="000000"/>
                </a:solidFill>
                <a:highlight>
                  <a:srgbClr val="FFDE59"/>
                </a:highlight>
                <a:uFillTx/>
                <a:latin typeface="TeX Gyre Termes"/>
                <a:ea typeface="Noto Sans CJK SC"/>
              </a:rPr>
              <a:t>user.foobaz</a:t>
            </a:r>
            <a:br>
              <a:rPr sz="1300"/>
            </a:br>
            <a:r>
              <a:rPr lang="en-US" sz="1300" b="0" u="none" strike="noStrike">
                <a:solidFill>
                  <a:srgbClr val="000000"/>
                </a:solidFill>
                <a:highlight>
                  <a:srgbClr val="FFDE59"/>
                </a:highlight>
                <a:uFillTx/>
                <a:latin typeface="TeX Gyre Termes"/>
                <a:ea typeface="Noto Sans CJK SC"/>
              </a:rPr>
              <a:t>	</a:t>
            </a:r>
            <a:r>
              <a:rPr lang="en-US" sz="1300" b="0" u="none" strike="noStrike">
                <a:solidFill>
                  <a:schemeClr val="dk1"/>
                </a:solidFill>
                <a:highlight>
                  <a:srgbClr val="FFDE59"/>
                </a:highlight>
                <a:uFillTx/>
                <a:latin typeface="Courier New"/>
                <a:ea typeface="Noto Sans CJK SC"/>
              </a:rPr>
              <a:t>- </a:t>
            </a:r>
            <a:r>
              <a:rPr lang="en-US" sz="1300" b="0" u="none" strike="noStrike">
                <a:solidFill>
                  <a:srgbClr val="000000"/>
                </a:solidFill>
                <a:highlight>
                  <a:srgbClr val="FFDE59"/>
                </a:highlight>
                <a:uFillTx/>
                <a:latin typeface="TeX Gyre Termes"/>
              </a:rPr>
              <a:t>foobaz_mythesis</a:t>
            </a:r>
            <a:endParaRPr lang="en-US" sz="1300" b="0" u="none" strike="noStrike">
              <a:solidFill>
                <a:schemeClr val="dk1"/>
              </a:solidFill>
              <a:uFillTx/>
              <a:latin typeface="Arial"/>
            </a:endParaRPr>
          </a:p>
          <a:p>
            <a:pPr indent="0" defTabSz="914400">
              <a:lnSpc>
                <a:spcPct val="110000"/>
              </a:lnSpc>
              <a:buNone/>
              <a:tabLst>
                <a:tab pos="0" algn="l"/>
              </a:tabLst>
            </a:pPr>
            <a:r>
              <a:rPr lang="en-US" sz="1300" b="0" u="none" strike="noStrike">
                <a:solidFill>
                  <a:schemeClr val="dk1"/>
                </a:solidFill>
                <a:uFillTx/>
                <a:latin typeface="Courier New"/>
              </a:rPr>
              <a:t>   /pnfs/desy.de/atlas/dq2/atlaslocalgroupdisk/rucio/</a:t>
            </a:r>
            <a:r>
              <a:rPr lang="en-US" sz="1300" b="0" u="none" strike="noStrike">
                <a:solidFill>
                  <a:srgbClr val="00A933"/>
                </a:solidFill>
                <a:uFillTx/>
                <a:latin typeface="Courier New"/>
              </a:rPr>
              <a:t>user</a:t>
            </a:r>
            <a:r>
              <a:rPr lang="en-US" sz="1300" b="0" u="none" strike="noStrike">
                <a:solidFill>
                  <a:schemeClr val="dk1"/>
                </a:solidFill>
                <a:uFillTx/>
                <a:latin typeface="Courier New"/>
              </a:rPr>
              <a:t>/</a:t>
            </a:r>
            <a:r>
              <a:rPr lang="en-US" sz="1300" b="0" u="none" strike="noStrike">
                <a:solidFill>
                  <a:srgbClr val="00A933"/>
                </a:solidFill>
                <a:uFillTx/>
                <a:latin typeface="Courier New"/>
              </a:rPr>
              <a:t>foobaz</a:t>
            </a:r>
            <a:r>
              <a:rPr lang="en-US" sz="1300" b="0" u="none" strike="noStrike">
                <a:solidFill>
                  <a:schemeClr val="dk1"/>
                </a:solidFill>
                <a:uFillTx/>
                <a:latin typeface="Courier New"/>
              </a:rPr>
              <a:t>/</a:t>
            </a:r>
            <a:r>
              <a:rPr lang="en-US" sz="1300" b="1" u="none" strike="noStrike">
                <a:solidFill>
                  <a:srgbClr val="800080"/>
                </a:solidFill>
                <a:uFillTx/>
                <a:latin typeface="Courier New"/>
              </a:rPr>
              <a:t>c4</a:t>
            </a:r>
            <a:r>
              <a:rPr lang="en-US" sz="1300" b="0" u="none" strike="noStrike">
                <a:solidFill>
                  <a:schemeClr val="dk1"/>
                </a:solidFill>
                <a:uFillTx/>
                <a:latin typeface="Courier New"/>
              </a:rPr>
              <a:t>/</a:t>
            </a:r>
            <a:r>
              <a:rPr lang="en-US" sz="1300" b="1" u="none" strike="noStrike">
                <a:solidFill>
                  <a:srgbClr val="FF0000"/>
                </a:solidFill>
                <a:uFillTx/>
                <a:latin typeface="Courier New"/>
              </a:rPr>
              <a:t>03</a:t>
            </a:r>
            <a:r>
              <a:rPr lang="en-US" sz="1300" b="0" u="none" strike="noStrike">
                <a:solidFill>
                  <a:schemeClr val="dk1"/>
                </a:solidFill>
                <a:uFillTx/>
                <a:latin typeface="Courier New"/>
              </a:rPr>
              <a:t>/user.foobaz.30845885._000198.output.root</a:t>
            </a:r>
            <a:br>
              <a:rPr sz="1300"/>
            </a:br>
            <a:r>
              <a:rPr lang="en-US" sz="1300" b="0" u="none" strike="noStrike">
                <a:solidFill>
                  <a:schemeClr val="dk1"/>
                </a:solidFill>
                <a:uFillTx/>
                <a:latin typeface="Courier New"/>
                <a:ea typeface="Noto Sans CJK SC"/>
              </a:rPr>
              <a:t>	- </a:t>
            </a:r>
            <a:r>
              <a:rPr lang="en-US" sz="1300" b="0" u="none" strike="noStrike">
                <a:solidFill>
                  <a:srgbClr val="000000"/>
                </a:solidFill>
                <a:highlight>
                  <a:srgbClr val="FFDE59"/>
                </a:highlight>
                <a:uFillTx/>
                <a:latin typeface="TeX Gyre Termes"/>
                <a:ea typeface="Noto Sans CJK SC"/>
              </a:rPr>
              <a:t>user.foobaz:user.foobaz.411046.PowhegPythia8EvtGen.DAOD_TOPQ1.e6696_a875_r9364_p4514.14-10-2022_output_root.454234882</a:t>
            </a:r>
            <a:br>
              <a:rPr sz="1300"/>
            </a:br>
            <a:r>
              <a:rPr lang="en-US" sz="1300" b="0" u="none" strike="noStrike">
                <a:solidFill>
                  <a:schemeClr val="dk1"/>
                </a:solidFill>
                <a:uFillTx/>
                <a:latin typeface="Courier New"/>
                <a:ea typeface="Noto Sans CJK SC"/>
              </a:rPr>
              <a:t> 	- </a:t>
            </a:r>
            <a:r>
              <a:rPr lang="en-US" sz="1300" b="0" u="none" strike="noStrike">
                <a:solidFill>
                  <a:srgbClr val="000000"/>
                </a:solidFill>
                <a:highlight>
                  <a:srgbClr val="FFDE59"/>
                </a:highlight>
                <a:uFillTx/>
                <a:latin typeface="TeX Gyre Termes"/>
                <a:ea typeface="Noto Sans CJK SC"/>
              </a:rPr>
              <a:t>user.foobaz</a:t>
            </a:r>
            <a:br>
              <a:rPr sz="1300"/>
            </a:br>
            <a:r>
              <a:rPr lang="en-US" sz="1300" b="0" u="none" strike="noStrike">
                <a:solidFill>
                  <a:srgbClr val="000000"/>
                </a:solidFill>
                <a:highlight>
                  <a:srgbClr val="FFDE59"/>
                </a:highlight>
                <a:uFillTx/>
                <a:latin typeface="TeX Gyre Termes"/>
                <a:ea typeface="Noto Sans CJK SC"/>
              </a:rPr>
              <a:t>	</a:t>
            </a:r>
            <a:r>
              <a:rPr lang="en-US" sz="1300" b="0" u="none" strike="noStrike">
                <a:solidFill>
                  <a:schemeClr val="dk1"/>
                </a:solidFill>
                <a:highlight>
                  <a:srgbClr val="FFDE59"/>
                </a:highlight>
                <a:uFillTx/>
                <a:latin typeface="Courier New"/>
                <a:ea typeface="Noto Sans CJK SC"/>
              </a:rPr>
              <a:t>- </a:t>
            </a:r>
            <a:r>
              <a:rPr lang="en-US" sz="1300" b="0" u="none" strike="noStrike">
                <a:solidFill>
                  <a:srgbClr val="000000"/>
                </a:solidFill>
                <a:highlight>
                  <a:srgbClr val="FFDE59"/>
                </a:highlight>
                <a:uFillTx/>
                <a:latin typeface="TeX Gyre Termes"/>
              </a:rPr>
              <a:t>foobaz_mythesis</a:t>
            </a:r>
            <a:endParaRPr lang="en-US" sz="1300" b="0" u="none" strike="noStrik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/>
          </p:nvPr>
        </p:nvSpPr>
        <p:spPr>
          <a:xfrm>
            <a:off x="407880" y="817560"/>
            <a:ext cx="11375640" cy="378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914400">
              <a:lnSpc>
                <a:spcPct val="110000"/>
              </a:lnSpc>
              <a:buNone/>
              <a:tabLst>
                <a:tab pos="0" algn="l"/>
              </a:tabLst>
            </a:pPr>
            <a:r>
              <a:rPr lang="en-US" sz="1800" b="1" u="none" strike="noStrike">
                <a:solidFill>
                  <a:schemeClr val="accent2"/>
                </a:solidFill>
                <a:uFillTx/>
                <a:latin typeface="Arial"/>
              </a:rPr>
              <a:t>Example: Bridging the ATLAS Rucio Namespace to the NAF</a:t>
            </a:r>
            <a:endParaRPr lang="en-US" sz="1800" b="0" u="none" strike="noStrik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246600" y="3879000"/>
            <a:ext cx="12018240" cy="1359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0" u="none" strike="noStrike" dirty="0">
                <a:solidFill>
                  <a:srgbClr val="000000"/>
                </a:solidFill>
                <a:uFillTx/>
                <a:latin typeface="Arial"/>
                <a:ea typeface="Noto Sans CJK SC"/>
              </a:rPr>
              <a:t>→ make the alternative virtual directory available in the NFS mounts on the NAF</a:t>
            </a:r>
            <a:endParaRPr lang="en-DK" sz="18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10000"/>
              </a:lnSpc>
              <a:tabLst>
                <a:tab pos="0" algn="l"/>
              </a:tabLst>
            </a:pPr>
            <a:endParaRPr lang="en-DK" sz="13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10000"/>
              </a:lnSpc>
              <a:tabLst>
                <a:tab pos="0" algn="l"/>
              </a:tabLst>
            </a:pPr>
            <a:r>
              <a:rPr lang="en-US" sz="1300" b="0" u="none" strike="noStrike" dirty="0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/</a:t>
            </a:r>
            <a:r>
              <a:rPr lang="en-US" sz="1300" b="0" u="none" strike="noStrike" dirty="0" err="1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pnfs</a:t>
            </a:r>
            <a:r>
              <a:rPr lang="en-US" sz="1300" b="0" u="none" strike="noStrike" dirty="0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/</a:t>
            </a:r>
            <a:r>
              <a:rPr lang="en-US" sz="1300" b="0" u="none" strike="noStrike" dirty="0" err="1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desy.de</a:t>
            </a:r>
            <a:r>
              <a:rPr lang="en-US" sz="1300" b="0" u="none" strike="noStrike" dirty="0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/atlas/</a:t>
            </a:r>
            <a:r>
              <a:rPr lang="en-US" sz="1300" b="0" u="none" strike="noStrike" dirty="0" err="1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lfs</a:t>
            </a:r>
            <a:r>
              <a:rPr lang="en-US" sz="1300" b="0" u="none" strike="noStrike" dirty="0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/</a:t>
            </a:r>
            <a:r>
              <a:rPr lang="en-US" sz="1400" b="0" u="none" strike="noStrike" dirty="0" err="1">
                <a:solidFill>
                  <a:srgbClr val="000000"/>
                </a:solidFill>
                <a:highlight>
                  <a:srgbClr val="FFDE59"/>
                </a:highlight>
                <a:uFillTx/>
                <a:latin typeface="TeX Gyre Termes"/>
                <a:ea typeface="Noto Sans CJK SC"/>
              </a:rPr>
              <a:t>foobaz_mythesis</a:t>
            </a:r>
            <a:r>
              <a:rPr lang="en-US" sz="1300" b="0" u="none" strike="noStrike" dirty="0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/</a:t>
            </a:r>
            <a:r>
              <a:rPr lang="en-US" sz="1300" b="0" u="none" strike="noStrike" dirty="0">
                <a:solidFill>
                  <a:schemeClr val="dk1"/>
                </a:solidFill>
                <a:uFillTx/>
                <a:latin typeface="Courier New"/>
                <a:ea typeface="Noto Sans CJK SC"/>
              </a:rPr>
              <a:t>user.foobaz.30845885._000197.output.root-1</a:t>
            </a:r>
            <a:br>
              <a:rPr sz="1300" dirty="0"/>
            </a:br>
            <a:r>
              <a:rPr lang="en-US" sz="1300" b="0" u="none" strike="noStrike" dirty="0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/</a:t>
            </a:r>
            <a:r>
              <a:rPr lang="en-US" sz="1300" b="0" u="none" strike="noStrike" dirty="0" err="1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pnfs</a:t>
            </a:r>
            <a:r>
              <a:rPr lang="en-US" sz="1300" b="0" u="none" strike="noStrike" dirty="0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/</a:t>
            </a:r>
            <a:r>
              <a:rPr lang="en-US" sz="1300" b="0" u="none" strike="noStrike" dirty="0" err="1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desy.de</a:t>
            </a:r>
            <a:r>
              <a:rPr lang="en-US" sz="1300" b="0" u="none" strike="noStrike" dirty="0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/atlas/</a:t>
            </a:r>
            <a:r>
              <a:rPr lang="en-US" sz="1300" b="0" u="none" strike="noStrike" dirty="0" err="1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lfs</a:t>
            </a:r>
            <a:r>
              <a:rPr lang="en-US" sz="1300" b="0" u="none" strike="noStrike" dirty="0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/</a:t>
            </a:r>
            <a:r>
              <a:rPr lang="en-US" sz="1400" b="0" u="none" strike="noStrike" dirty="0" err="1">
                <a:solidFill>
                  <a:srgbClr val="000000"/>
                </a:solidFill>
                <a:highlight>
                  <a:srgbClr val="FFDE59"/>
                </a:highlight>
                <a:uFillTx/>
                <a:latin typeface="TeX Gyre Termes"/>
                <a:ea typeface="Noto Sans CJK SC"/>
              </a:rPr>
              <a:t>foobaz_mythesis</a:t>
            </a:r>
            <a:r>
              <a:rPr lang="en-US" sz="1300" b="0" u="none" strike="noStrike" dirty="0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/user.foobaz.30845885._000198.output.root-1</a:t>
            </a:r>
            <a:br>
              <a:rPr sz="1300" dirty="0"/>
            </a:br>
            <a:endParaRPr lang="en-DK" sz="13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246960" y="5335920"/>
            <a:ext cx="12018240" cy="1242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1800" b="0" u="none" strike="noStrike" dirty="0">
                <a:solidFill>
                  <a:srgbClr val="000000"/>
                </a:solidFill>
                <a:uFillTx/>
                <a:latin typeface="Arial"/>
                <a:ea typeface="Noto Sans CJK SC"/>
              </a:rPr>
              <a:t>→ or any other label view</a:t>
            </a:r>
            <a:br>
              <a:rPr sz="1800" dirty="0"/>
            </a:br>
            <a:r>
              <a:rPr lang="en-US" sz="1300" b="0" u="none" strike="noStrike" dirty="0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 </a:t>
            </a:r>
            <a:endParaRPr lang="en-DK" sz="1300" b="0" u="none" strike="noStrik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10000"/>
              </a:lnSpc>
              <a:tabLst>
                <a:tab pos="0" algn="l"/>
              </a:tabLst>
            </a:pPr>
            <a:r>
              <a:rPr lang="en-US" sz="1300" b="0" u="none" strike="noStrike" dirty="0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/</a:t>
            </a:r>
            <a:r>
              <a:rPr lang="en-US" sz="1300" b="0" u="none" strike="noStrike" dirty="0" err="1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pnfs</a:t>
            </a:r>
            <a:r>
              <a:rPr lang="en-US" sz="1300" b="0" u="none" strike="noStrike" dirty="0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/</a:t>
            </a:r>
            <a:r>
              <a:rPr lang="en-US" sz="1300" b="0" u="none" strike="noStrike" dirty="0" err="1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desy.de</a:t>
            </a:r>
            <a:r>
              <a:rPr lang="en-US" sz="1300" b="0" u="none" strike="noStrike" dirty="0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/atlas/</a:t>
            </a:r>
            <a:r>
              <a:rPr lang="en-US" sz="1300" b="0" u="none" strike="noStrike" dirty="0" err="1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lfs</a:t>
            </a:r>
            <a:r>
              <a:rPr lang="en-US" sz="1300" b="0" u="none" strike="noStrike" dirty="0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/</a:t>
            </a:r>
            <a:r>
              <a:rPr lang="en-US" sz="1300" b="0" u="none" strike="noStrike" dirty="0">
                <a:solidFill>
                  <a:srgbClr val="000000"/>
                </a:solidFill>
                <a:highlight>
                  <a:srgbClr val="FFDE59"/>
                </a:highlight>
                <a:uFillTx/>
                <a:latin typeface="TeX Gyre Termes"/>
                <a:ea typeface="Noto Sans CJK SC"/>
              </a:rPr>
              <a:t>user.foobaz:user.foobaz.411046.PowhegPythia8EvtGen.DAOD_TOPQ1.e6696_a875_r9364_p4514.14-10-2022_output_root.454234882</a:t>
            </a:r>
            <a:r>
              <a:rPr lang="en-US" sz="1300" b="0" u="none" strike="noStrike" dirty="0">
                <a:solidFill>
                  <a:srgbClr val="000000"/>
                </a:solidFill>
                <a:highlight>
                  <a:srgbClr val="FFDE59"/>
                </a:highlight>
                <a:uFillTx/>
                <a:latin typeface="Courier New"/>
                <a:ea typeface="Noto Sans CJK SC"/>
              </a:rPr>
              <a:t>/...</a:t>
            </a:r>
            <a:br>
              <a:rPr sz="1300" dirty="0"/>
            </a:br>
            <a:r>
              <a:rPr lang="en-US" sz="1300" b="0" u="none" strike="noStrike" dirty="0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/</a:t>
            </a:r>
            <a:r>
              <a:rPr lang="en-US" sz="1300" b="0" u="none" strike="noStrike" dirty="0" err="1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pnfs</a:t>
            </a:r>
            <a:r>
              <a:rPr lang="en-US" sz="1300" b="0" u="none" strike="noStrike" dirty="0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/</a:t>
            </a:r>
            <a:r>
              <a:rPr lang="en-US" sz="1300" b="0" u="none" strike="noStrike" dirty="0" err="1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desy.de</a:t>
            </a:r>
            <a:r>
              <a:rPr lang="en-US" sz="1300" b="0" u="none" strike="noStrike" dirty="0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/atlas/</a:t>
            </a:r>
            <a:r>
              <a:rPr lang="en-US" sz="1300" b="0" u="none" strike="noStrike" dirty="0" err="1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lfs</a:t>
            </a:r>
            <a:r>
              <a:rPr lang="en-US" sz="1300" b="0" u="none" strike="noStrike" dirty="0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/</a:t>
            </a:r>
            <a:r>
              <a:rPr lang="en-US" sz="1400" b="0" u="none" strike="noStrike" dirty="0" err="1">
                <a:solidFill>
                  <a:srgbClr val="000000"/>
                </a:solidFill>
                <a:highlight>
                  <a:srgbClr val="FFDE59"/>
                </a:highlight>
                <a:uFillTx/>
                <a:latin typeface="TeX Gyre Termes"/>
                <a:ea typeface="Noto Sans CJK SC"/>
              </a:rPr>
              <a:t>fuser.foobaz</a:t>
            </a:r>
            <a:r>
              <a:rPr lang="en-US" sz="1300" b="0" u="none" strike="noStrike" dirty="0">
                <a:solidFill>
                  <a:srgbClr val="000000"/>
                </a:solidFill>
                <a:uFillTx/>
                <a:latin typeface="Courier New"/>
                <a:ea typeface="Noto Sans CJK SC"/>
              </a:rPr>
              <a:t>/...</a:t>
            </a:r>
            <a:br>
              <a:rPr sz="1300" dirty="0"/>
            </a:br>
            <a:endParaRPr lang="en-DK" sz="13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4"/>
          </p:nvPr>
        </p:nvSpPr>
        <p:spPr>
          <a:xfrm>
            <a:off x="791640" y="6580800"/>
            <a:ext cx="9948600" cy="186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en-US"/>
            </a:defPPr>
            <a:lvl1pPr marL="0" indent="0" algn="l" defTabSz="457200" rtl="0" eaLnBrk="1" latinLnBrk="0" hangingPunct="1">
              <a:lnSpc>
                <a:spcPct val="100000"/>
              </a:lnSpc>
              <a:buNone/>
              <a:defRPr lang="en-US" sz="1000" b="0" u="none" strike="noStrike" kern="1200">
                <a:solidFill>
                  <a:schemeClr val="dk1"/>
                </a:solidFill>
                <a:uFillTx/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| IDAF@DESY | Yves Kemp, 1.4.2025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/>
      <p:bldP spid="14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7EAC9-BACF-96A0-27C8-F21039981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696" y="332656"/>
            <a:ext cx="12192000" cy="450720"/>
          </a:xfrm>
        </p:spPr>
        <p:txBody>
          <a:bodyPr/>
          <a:lstStyle/>
          <a:p>
            <a:r>
              <a:rPr lang="en-US" dirty="0"/>
              <a:t>POSIX User Authentication is the glue between IDAF components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CFB687-59E3-5CA2-AB9E-23721CBD433C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US"/>
              <a:t>| IDAF@DESY | Yves Kemp, 1.4.2025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BBA5F7-812C-58A3-1DFD-D865DA7B4D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66" t="7706" r="10604" b="9393"/>
          <a:stretch/>
        </p:blipFill>
        <p:spPr>
          <a:xfrm>
            <a:off x="7126345" y="3158891"/>
            <a:ext cx="678178" cy="752946"/>
          </a:xfrm>
          <a:prstGeom prst="rect">
            <a:avLst/>
          </a:prstGeom>
        </p:spPr>
      </p:pic>
      <p:sp>
        <p:nvSpPr>
          <p:cNvPr id="6" name="Can 5">
            <a:extLst>
              <a:ext uri="{FF2B5EF4-FFF2-40B4-BE49-F238E27FC236}">
                <a16:creationId xmlns:a16="http://schemas.microsoft.com/office/drawing/2014/main" id="{8C952291-CBD2-0D46-3F62-6A348F3232C0}"/>
              </a:ext>
            </a:extLst>
          </p:cNvPr>
          <p:cNvSpPr/>
          <p:nvPr/>
        </p:nvSpPr>
        <p:spPr>
          <a:xfrm>
            <a:off x="7264343" y="1102752"/>
            <a:ext cx="1654507" cy="728201"/>
          </a:xfrm>
          <a:prstGeom prst="can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IBM Storage Scale (GPFS)</a:t>
            </a:r>
          </a:p>
        </p:txBody>
      </p:sp>
      <p:sp>
        <p:nvSpPr>
          <p:cNvPr id="7" name="Can 6">
            <a:extLst>
              <a:ext uri="{FF2B5EF4-FFF2-40B4-BE49-F238E27FC236}">
                <a16:creationId xmlns:a16="http://schemas.microsoft.com/office/drawing/2014/main" id="{865AE8A3-FC86-D3AB-5EDE-BDB5FD68345F}"/>
              </a:ext>
            </a:extLst>
          </p:cNvPr>
          <p:cNvSpPr/>
          <p:nvPr/>
        </p:nvSpPr>
        <p:spPr>
          <a:xfrm>
            <a:off x="7276748" y="2146626"/>
            <a:ext cx="1654507" cy="728201"/>
          </a:xfrm>
          <a:prstGeom prst="can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</a:rPr>
              <a:t>dCache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14255BF-AF0B-062D-AB7E-A57C3E57E3D5}"/>
              </a:ext>
            </a:extLst>
          </p:cNvPr>
          <p:cNvSpPr/>
          <p:nvPr/>
        </p:nvSpPr>
        <p:spPr>
          <a:xfrm>
            <a:off x="3290158" y="1102752"/>
            <a:ext cx="1524000" cy="6096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Maxwell HPC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8EF02CA-4F00-A77C-FB8C-6E49E0B0E93A}"/>
              </a:ext>
            </a:extLst>
          </p:cNvPr>
          <p:cNvSpPr/>
          <p:nvPr/>
        </p:nvSpPr>
        <p:spPr>
          <a:xfrm>
            <a:off x="3290158" y="2017152"/>
            <a:ext cx="1524000" cy="6096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NAF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311226-B33F-FBD3-5BA1-246505D6DB32}"/>
              </a:ext>
            </a:extLst>
          </p:cNvPr>
          <p:cNvSpPr/>
          <p:nvPr/>
        </p:nvSpPr>
        <p:spPr>
          <a:xfrm>
            <a:off x="3290158" y="2842738"/>
            <a:ext cx="1524000" cy="6096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Grid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E2A7491-26DB-8665-4C84-A0F76565B63D}"/>
              </a:ext>
            </a:extLst>
          </p:cNvPr>
          <p:cNvSpPr/>
          <p:nvPr/>
        </p:nvSpPr>
        <p:spPr>
          <a:xfrm rot="16200000">
            <a:off x="1734366" y="1896544"/>
            <a:ext cx="2349586" cy="76200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User Access layer:</a:t>
            </a:r>
          </a:p>
          <a:p>
            <a:pPr algn="ctr"/>
            <a:r>
              <a:rPr lang="en-US" sz="1600" dirty="0" err="1">
                <a:solidFill>
                  <a:schemeClr val="tx1"/>
                </a:solidFill>
              </a:rPr>
              <a:t>Ssh,FastX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Juypter</a:t>
            </a:r>
            <a:r>
              <a:rPr lang="en-US" sz="1600" dirty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Portals, …</a:t>
            </a:r>
          </a:p>
        </p:txBody>
      </p:sp>
      <p:sp>
        <p:nvSpPr>
          <p:cNvPr id="12" name="Can 11">
            <a:extLst>
              <a:ext uri="{FF2B5EF4-FFF2-40B4-BE49-F238E27FC236}">
                <a16:creationId xmlns:a16="http://schemas.microsoft.com/office/drawing/2014/main" id="{031E5BC9-3433-EB54-32BD-198D09A01C2B}"/>
              </a:ext>
            </a:extLst>
          </p:cNvPr>
          <p:cNvSpPr/>
          <p:nvPr/>
        </p:nvSpPr>
        <p:spPr>
          <a:xfrm>
            <a:off x="7415597" y="2400491"/>
            <a:ext cx="1654507" cy="728201"/>
          </a:xfrm>
          <a:prstGeom prst="can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dCache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" name="Can 12">
            <a:extLst>
              <a:ext uri="{FF2B5EF4-FFF2-40B4-BE49-F238E27FC236}">
                <a16:creationId xmlns:a16="http://schemas.microsoft.com/office/drawing/2014/main" id="{84A41687-0472-2A11-19A3-517058EED1F7}"/>
              </a:ext>
            </a:extLst>
          </p:cNvPr>
          <p:cNvSpPr/>
          <p:nvPr/>
        </p:nvSpPr>
        <p:spPr>
          <a:xfrm>
            <a:off x="7570395" y="2687306"/>
            <a:ext cx="1654507" cy="728201"/>
          </a:xfrm>
          <a:prstGeom prst="can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</a:rPr>
              <a:t>dCache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5" name="Graphic 14" descr="Group with solid fill">
            <a:extLst>
              <a:ext uri="{FF2B5EF4-FFF2-40B4-BE49-F238E27FC236}">
                <a16:creationId xmlns:a16="http://schemas.microsoft.com/office/drawing/2014/main" id="{E5251602-7FDD-9DB6-2ED2-4220EF9975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37558" y="1298727"/>
            <a:ext cx="914400" cy="914400"/>
          </a:xfrm>
          <a:prstGeom prst="rect">
            <a:avLst/>
          </a:prstGeom>
        </p:spPr>
      </p:pic>
      <p:sp>
        <p:nvSpPr>
          <p:cNvPr id="17" name="Left-Right Arrow 16">
            <a:extLst>
              <a:ext uri="{FF2B5EF4-FFF2-40B4-BE49-F238E27FC236}">
                <a16:creationId xmlns:a16="http://schemas.microsoft.com/office/drawing/2014/main" id="{4F5610AD-BC7B-2A8B-8B21-553DCFD3AA55}"/>
              </a:ext>
            </a:extLst>
          </p:cNvPr>
          <p:cNvSpPr/>
          <p:nvPr/>
        </p:nvSpPr>
        <p:spPr>
          <a:xfrm>
            <a:off x="4849485" y="1375844"/>
            <a:ext cx="2411314" cy="1936708"/>
          </a:xfrm>
          <a:prstGeom prst="leftRightArrow">
            <a:avLst>
              <a:gd name="adj1" fmla="val 43891"/>
              <a:gd name="adj2" fmla="val 30561"/>
            </a:avLst>
          </a:prstGeom>
          <a:solidFill>
            <a:srgbClr val="00B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807B72E6-46E4-536D-FB93-F711A98F15BC}"/>
              </a:ext>
            </a:extLst>
          </p:cNvPr>
          <p:cNvSpPr/>
          <p:nvPr/>
        </p:nvSpPr>
        <p:spPr>
          <a:xfrm>
            <a:off x="1599637" y="2174230"/>
            <a:ext cx="813663" cy="133161"/>
          </a:xfrm>
          <a:prstGeom prst="rightArrow">
            <a:avLst/>
          </a:prstGeom>
          <a:solidFill>
            <a:srgbClr val="00B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711DB5F-09AF-BCDE-EDF2-443C36926A66}"/>
              </a:ext>
            </a:extLst>
          </p:cNvPr>
          <p:cNvSpPr txBox="1"/>
          <p:nvPr/>
        </p:nvSpPr>
        <p:spPr>
          <a:xfrm>
            <a:off x="1487488" y="2329155"/>
            <a:ext cx="10406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(Remote)</a:t>
            </a:r>
          </a:p>
          <a:p>
            <a:r>
              <a:rPr lang="en-US" sz="1600" dirty="0"/>
              <a:t>IDAF</a:t>
            </a:r>
          </a:p>
          <a:p>
            <a:r>
              <a:rPr lang="en-US" sz="1600" dirty="0"/>
              <a:t>users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6EB57DD-7643-5334-647D-C4367188C05D}"/>
              </a:ext>
            </a:extLst>
          </p:cNvPr>
          <p:cNvSpPr txBox="1"/>
          <p:nvPr/>
        </p:nvSpPr>
        <p:spPr>
          <a:xfrm>
            <a:off x="516217" y="4127591"/>
            <a:ext cx="1089753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User</a:t>
            </a:r>
            <a:r>
              <a:rPr lang="en-US" sz="2400" dirty="0"/>
              <a:t>: UID, a primary GID (and (several) secondary GIDs)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Data</a:t>
            </a:r>
            <a:r>
              <a:rPr lang="en-US" sz="2400" dirty="0"/>
              <a:t>: belongs to a UID, group data magic performed on GID level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Processes</a:t>
            </a:r>
            <a:r>
              <a:rPr lang="en-US" sz="2400" dirty="0"/>
              <a:t>: run under respective user UID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Network</a:t>
            </a:r>
            <a:r>
              <a:rPr lang="en-US" sz="2400" dirty="0"/>
              <a:t> </a:t>
            </a:r>
            <a:r>
              <a:rPr lang="en-US" sz="2400" b="1" dirty="0"/>
              <a:t>security</a:t>
            </a:r>
            <a:r>
              <a:rPr lang="en-US" sz="2400" dirty="0"/>
              <a:t>: POSIX Mounts only on centrally managed IDAF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Kerberos</a:t>
            </a:r>
            <a:r>
              <a:rPr lang="en-US" sz="2400" dirty="0"/>
              <a:t>: Used for AFS and </a:t>
            </a:r>
            <a:r>
              <a:rPr lang="en-US" sz="2400" dirty="0" err="1"/>
              <a:t>HTCondor</a:t>
            </a:r>
            <a:r>
              <a:rPr lang="en-US" sz="2400" dirty="0"/>
              <a:t> (some K5 magic under the hood)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… all this managed in central DESY registry (Federated AAI in preparation)</a:t>
            </a:r>
          </a:p>
        </p:txBody>
      </p:sp>
    </p:spTree>
    <p:extLst>
      <p:ext uri="{BB962C8B-B14F-4D97-AF65-F5344CB8AC3E}">
        <p14:creationId xmlns:p14="http://schemas.microsoft.com/office/powerpoint/2010/main" val="219246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D87EC-5428-37A2-F48F-F14898CE4C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NAF compute</a:t>
            </a:r>
          </a:p>
        </p:txBody>
      </p:sp>
    </p:spTree>
    <p:extLst>
      <p:ext uri="{BB962C8B-B14F-4D97-AF65-F5344CB8AC3E}">
        <p14:creationId xmlns:p14="http://schemas.microsoft.com/office/powerpoint/2010/main" val="13984112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6CF22-1BE9-01F6-09A5-E068029D3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Batch + portal nodes are the concept for compute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A0481E-6A3B-B2C6-47C7-B3DE74B42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43ED86-6A21-AA33-5381-45E3322573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328E107-2D98-50FE-0A3F-BBB491A6FE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11376025" cy="202257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430A8CF-A95F-F665-38C9-3B9D209930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568" y="3154136"/>
            <a:ext cx="7200900" cy="20828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3813B83-906D-B759-3FC5-C566E1DD903A}"/>
              </a:ext>
            </a:extLst>
          </p:cNvPr>
          <p:cNvSpPr txBox="1"/>
          <p:nvPr/>
        </p:nvSpPr>
        <p:spPr>
          <a:xfrm>
            <a:off x="3525311" y="5438518"/>
            <a:ext cx="1285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Some portal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7441D3-FA32-24ED-C5B6-9DA8A1F0F088}"/>
              </a:ext>
            </a:extLst>
          </p:cNvPr>
          <p:cNvSpPr txBox="1"/>
          <p:nvPr/>
        </p:nvSpPr>
        <p:spPr>
          <a:xfrm>
            <a:off x="4377549" y="6180690"/>
            <a:ext cx="3086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ATLAS  BELLE  CMS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FD9B9F-0168-CE4E-16BC-66737A5C630A}"/>
              </a:ext>
            </a:extLst>
          </p:cNvPr>
          <p:cNvSpPr txBox="1"/>
          <p:nvPr/>
        </p:nvSpPr>
        <p:spPr>
          <a:xfrm>
            <a:off x="8282745" y="5438518"/>
            <a:ext cx="1557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…</a:t>
            </a:r>
          </a:p>
          <a:p>
            <a:r>
              <a:rPr lang="en-US" sz="2000" b="1" dirty="0"/>
              <a:t>(</a:t>
            </a:r>
            <a:r>
              <a:rPr lang="en-US" sz="2000" b="1" dirty="0" err="1"/>
              <a:t>VScode</a:t>
            </a:r>
            <a:r>
              <a:rPr lang="en-US" sz="2000" b="1" dirty="0"/>
              <a:t>?)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8B0F2DE-8EA8-F2A4-F302-A0BCA00270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7608" y="1651399"/>
            <a:ext cx="1429411" cy="1268889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23EBDDF-1F38-C446-BA56-E7A5782B72DD}"/>
              </a:ext>
            </a:extLst>
          </p:cNvPr>
          <p:cNvCxnSpPr/>
          <p:nvPr/>
        </p:nvCxnSpPr>
        <p:spPr>
          <a:xfrm flipV="1">
            <a:off x="3143672" y="2846359"/>
            <a:ext cx="0" cy="1289666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39050A1-CBBB-2D21-71B6-100FD4CEDB13}"/>
              </a:ext>
            </a:extLst>
          </p:cNvPr>
          <p:cNvCxnSpPr>
            <a:cxnSpLocks/>
          </p:cNvCxnSpPr>
          <p:nvPr/>
        </p:nvCxnSpPr>
        <p:spPr>
          <a:xfrm flipH="1" flipV="1">
            <a:off x="3524775" y="2846359"/>
            <a:ext cx="472244" cy="1079991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766BF87-4845-72DF-7E4C-53B6745EE31D}"/>
              </a:ext>
            </a:extLst>
          </p:cNvPr>
          <p:cNvCxnSpPr>
            <a:cxnSpLocks/>
          </p:cNvCxnSpPr>
          <p:nvPr/>
        </p:nvCxnSpPr>
        <p:spPr>
          <a:xfrm flipH="1" flipV="1">
            <a:off x="3965252" y="2870710"/>
            <a:ext cx="1155409" cy="1041944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CFD90B3-E6AF-3386-F6C3-7703C7F99A5A}"/>
              </a:ext>
            </a:extLst>
          </p:cNvPr>
          <p:cNvCxnSpPr>
            <a:cxnSpLocks/>
          </p:cNvCxnSpPr>
          <p:nvPr/>
        </p:nvCxnSpPr>
        <p:spPr>
          <a:xfrm flipH="1" flipV="1">
            <a:off x="4518492" y="2906251"/>
            <a:ext cx="1330905" cy="888056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CC9B8E2-547B-F8E3-4AE8-678565B8C307}"/>
              </a:ext>
            </a:extLst>
          </p:cNvPr>
          <p:cNvCxnSpPr>
            <a:cxnSpLocks/>
          </p:cNvCxnSpPr>
          <p:nvPr/>
        </p:nvCxnSpPr>
        <p:spPr>
          <a:xfrm flipH="1" flipV="1">
            <a:off x="5396303" y="2837232"/>
            <a:ext cx="1420397" cy="1017471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B8256291-DBC0-2323-7251-58D441861A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6947" y="975853"/>
            <a:ext cx="3611868" cy="2093563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3B868D3-E65D-710C-18B9-4420D28BE558}"/>
              </a:ext>
            </a:extLst>
          </p:cNvPr>
          <p:cNvCxnSpPr>
            <a:cxnSpLocks/>
          </p:cNvCxnSpPr>
          <p:nvPr/>
        </p:nvCxnSpPr>
        <p:spPr>
          <a:xfrm flipH="1">
            <a:off x="3872505" y="2184534"/>
            <a:ext cx="2754442" cy="0"/>
          </a:xfrm>
          <a:prstGeom prst="straightConnector1">
            <a:avLst/>
          </a:prstGeom>
          <a:ln w="76200">
            <a:solidFill>
              <a:schemeClr val="accent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2E4EBE7-2FD5-60B5-CBA2-E61400B3625D}"/>
              </a:ext>
            </a:extLst>
          </p:cNvPr>
          <p:cNvSpPr txBox="1"/>
          <p:nvPr/>
        </p:nvSpPr>
        <p:spPr>
          <a:xfrm>
            <a:off x="1329167" y="1915346"/>
            <a:ext cx="1285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(Several)</a:t>
            </a:r>
          </a:p>
          <a:p>
            <a:r>
              <a:rPr lang="en-US" sz="2000" b="1" dirty="0"/>
              <a:t>Scheds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7AE1D3C-5463-58BD-69EB-4BD7A17A2F5A}"/>
              </a:ext>
            </a:extLst>
          </p:cNvPr>
          <p:cNvSpPr txBox="1"/>
          <p:nvPr/>
        </p:nvSpPr>
        <p:spPr>
          <a:xfrm>
            <a:off x="10418216" y="1631148"/>
            <a:ext cx="1285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NAF</a:t>
            </a:r>
          </a:p>
          <a:p>
            <a:r>
              <a:rPr lang="en-US" sz="2000" b="1" dirty="0"/>
              <a:t>batch </a:t>
            </a:r>
          </a:p>
          <a:p>
            <a:r>
              <a:rPr lang="en-US" sz="2000" b="1" dirty="0"/>
              <a:t>farm</a:t>
            </a:r>
          </a:p>
        </p:txBody>
      </p:sp>
      <p:pic>
        <p:nvPicPr>
          <p:cNvPr id="2050" name="Picture 2" descr="jupyter logo von en.m.wikipedia.org">
            <a:extLst>
              <a:ext uri="{FF2B5EF4-FFF2-40B4-BE49-F238E27FC236}">
                <a16:creationId xmlns:a16="http://schemas.microsoft.com/office/drawing/2014/main" id="{22F63F5D-4545-64AD-C1AF-BAA0816D22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442" y="5467117"/>
            <a:ext cx="888057" cy="888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astx — CRC User documentation">
            <a:extLst>
              <a:ext uri="{FF2B5EF4-FFF2-40B4-BE49-F238E27FC236}">
                <a16:creationId xmlns:a16="http://schemas.microsoft.com/office/drawing/2014/main" id="{0EFEAA3C-E109-926A-A60F-43FAE6CB5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3411" y="5423160"/>
            <a:ext cx="1010760" cy="900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SH-Keys erstellen und einrichten » DecaTec">
            <a:extLst>
              <a:ext uri="{FF2B5EF4-FFF2-40B4-BE49-F238E27FC236}">
                <a16:creationId xmlns:a16="http://schemas.microsoft.com/office/drawing/2014/main" id="{49F22640-97D3-23C8-76FA-DF697076FE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368" y="5236936"/>
            <a:ext cx="958269" cy="958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SSH-Keys erstellen und einrichten » DecaTec">
            <a:extLst>
              <a:ext uri="{FF2B5EF4-FFF2-40B4-BE49-F238E27FC236}">
                <a16:creationId xmlns:a16="http://schemas.microsoft.com/office/drawing/2014/main" id="{FD8170DE-E4A7-C4BC-7C87-F602382091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387" y="5238197"/>
            <a:ext cx="958269" cy="958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SSH-Keys erstellen und einrichten » DecaTec">
            <a:extLst>
              <a:ext uri="{FF2B5EF4-FFF2-40B4-BE49-F238E27FC236}">
                <a16:creationId xmlns:a16="http://schemas.microsoft.com/office/drawing/2014/main" id="{6E723C94-4A75-7027-670D-B199E9FEBF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855" y="5230196"/>
            <a:ext cx="958269" cy="958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3193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041A1-D041-0243-9035-933009442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Jupyter</a:t>
            </a:r>
            <a:r>
              <a:rPr lang="en-US" dirty="0"/>
              <a:t>: Interactive &amp; easy remote access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CB5EC5-EF00-144E-A8C7-A21B9E2A4E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92" y="1443087"/>
            <a:ext cx="5224286" cy="5010249"/>
          </a:xfrm>
        </p:spPr>
        <p:txBody>
          <a:bodyPr/>
          <a:lstStyle/>
          <a:p>
            <a:pPr marL="0" indent="0">
              <a:buNone/>
            </a:pPr>
            <a:r>
              <a:rPr lang="en-DE" b="1" dirty="0"/>
              <a:t>What are Jupyter Notebooks? Data analysis and simulation in your browser</a:t>
            </a:r>
          </a:p>
          <a:p>
            <a:r>
              <a:rPr lang="en-DE" dirty="0"/>
              <a:t>Python based interpreter for Python, Matlab, …</a:t>
            </a:r>
          </a:p>
          <a:p>
            <a:r>
              <a:rPr lang="en-DE" dirty="0"/>
              <a:t>Access via web-browser through portal</a:t>
            </a:r>
          </a:p>
          <a:p>
            <a:r>
              <a:rPr lang="en-DE" dirty="0"/>
              <a:t>Computation itself happens </a:t>
            </a:r>
            <a:r>
              <a:rPr lang="en-DE"/>
              <a:t>on Maxwell</a:t>
            </a:r>
            <a:r>
              <a:rPr lang="en-US" dirty="0"/>
              <a:t> or NAF</a:t>
            </a:r>
            <a:r>
              <a:rPr lang="en-DE"/>
              <a:t>: </a:t>
            </a:r>
            <a:r>
              <a:rPr lang="en-DE" dirty="0"/>
              <a:t>Integration with </a:t>
            </a:r>
            <a:r>
              <a:rPr lang="en-DE"/>
              <a:t>SLURM </a:t>
            </a:r>
            <a:r>
              <a:rPr lang="en-US" dirty="0"/>
              <a:t>/ </a:t>
            </a:r>
            <a:r>
              <a:rPr lang="en-US" dirty="0" err="1"/>
              <a:t>HTCondor</a:t>
            </a:r>
            <a:r>
              <a:rPr lang="en-US" dirty="0"/>
              <a:t> </a:t>
            </a:r>
            <a:r>
              <a:rPr lang="en-DE"/>
              <a:t>scheduler</a:t>
            </a:r>
            <a:endParaRPr lang="en-US" dirty="0"/>
          </a:p>
          <a:p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BCB32C-E6AF-6E43-BBBD-74B5BCF11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F92F61-1AB4-704D-9288-7F618CBBCD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J</a:t>
            </a:r>
            <a:r>
              <a:rPr lang="en-GB" dirty="0"/>
              <a:t>u</a:t>
            </a:r>
            <a:r>
              <a:rPr lang="en-DE" dirty="0"/>
              <a:t>pyter notebooks </a:t>
            </a:r>
            <a:r>
              <a:rPr lang="en-DE"/>
              <a:t>and Maxwell</a:t>
            </a:r>
            <a:r>
              <a:rPr lang="en-US" dirty="0"/>
              <a:t> and NAF</a:t>
            </a:r>
            <a:endParaRPr lang="en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E301F0-7D03-3F4E-AE9C-9824A966E7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7978" y="1741155"/>
            <a:ext cx="4535884" cy="43407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8645EF1-CF97-6940-80F8-D00466054D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7850" y="2535859"/>
            <a:ext cx="2519660" cy="40750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CD0B54D-42AB-6E41-80C1-D4EC914C91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85863" y="-106290"/>
            <a:ext cx="1922445" cy="22268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7997FFF-A1D0-2790-76FB-0A40FCCE8F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616" y="3911551"/>
            <a:ext cx="4568082" cy="21396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320E2CC-50C1-71AD-238B-96E3B6F81257}"/>
              </a:ext>
            </a:extLst>
          </p:cNvPr>
          <p:cNvSpPr txBox="1"/>
          <p:nvPr/>
        </p:nvSpPr>
        <p:spPr>
          <a:xfrm>
            <a:off x="119336" y="6074712"/>
            <a:ext cx="469064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Interactive analysis notebooks on DESY batch resources</a:t>
            </a:r>
          </a:p>
          <a:p>
            <a:r>
              <a:rPr lang="en-US" sz="1400" dirty="0"/>
              <a:t>Johannes </a:t>
            </a:r>
            <a:r>
              <a:rPr lang="en-US" sz="1400" dirty="0" err="1"/>
              <a:t>Reppin</a:t>
            </a:r>
            <a:r>
              <a:rPr lang="en-US" sz="1400" dirty="0"/>
              <a:t> et al. (2021) , CSBS/Springer</a:t>
            </a:r>
          </a:p>
          <a:p>
            <a:endParaRPr lang="en-US" sz="1400" dirty="0" err="1"/>
          </a:p>
        </p:txBody>
      </p:sp>
    </p:spTree>
    <p:extLst>
      <p:ext uri="{BB962C8B-B14F-4D97-AF65-F5344CB8AC3E}">
        <p14:creationId xmlns:p14="http://schemas.microsoft.com/office/powerpoint/2010/main" val="6609446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A5E15-0289-AD07-E775-909D10D61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Jupyter</a:t>
            </a:r>
            <a:r>
              <a:rPr lang="en-US" dirty="0"/>
              <a:t> usage early barometer for changes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FCDF47C-B06D-F0E2-994E-96991B8393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2884" y="3845233"/>
            <a:ext cx="5616575" cy="257144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50ECD7-F5E3-AAF0-59C5-FF1A166FF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5319B7-4A5F-55F1-C764-A69BC49E20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4A3E1B7-BBFD-7417-0A37-881469361294}"/>
              </a:ext>
            </a:extLst>
          </p:cNvPr>
          <p:cNvSpPr txBox="1">
            <a:spLocks/>
          </p:cNvSpPr>
          <p:nvPr/>
        </p:nvSpPr>
        <p:spPr>
          <a:xfrm>
            <a:off x="407988" y="1406427"/>
            <a:ext cx="561657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Before ~fall 2024: </a:t>
            </a:r>
            <a:r>
              <a:rPr lang="en-US" dirty="0" err="1"/>
              <a:t>Jupyter</a:t>
            </a:r>
            <a:r>
              <a:rPr lang="en-US" dirty="0"/>
              <a:t> slots piggybacked to all NAF WNs … using overcommitment</a:t>
            </a:r>
          </a:p>
          <a:p>
            <a:endParaRPr lang="en-US" dirty="0"/>
          </a:p>
          <a:p>
            <a:r>
              <a:rPr lang="en-US" dirty="0"/>
              <a:t>Memory utilization has increased: Change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Now only “small” ones piggybacked, the others run on dedicated WNs</a:t>
            </a:r>
            <a:endParaRPr lang="en-DE"/>
          </a:p>
          <a:p>
            <a:pPr marL="0" indent="0">
              <a:buFont typeface="Arial" panose="020B0604020202020204" pitchFamily="34" charset="0"/>
              <a:buNone/>
            </a:pPr>
            <a:endParaRPr lang="en-DE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C1A6E7E-8F81-7024-37F3-9F8F27F2933D}"/>
              </a:ext>
            </a:extLst>
          </p:cNvPr>
          <p:cNvSpPr txBox="1">
            <a:spLocks/>
          </p:cNvSpPr>
          <p:nvPr/>
        </p:nvSpPr>
        <p:spPr>
          <a:xfrm>
            <a:off x="6864104" y="1340768"/>
            <a:ext cx="561657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VisualStudioCode</a:t>
            </a:r>
            <a:r>
              <a:rPr lang="en-US" dirty="0"/>
              <a:t> is similar in some respect</a:t>
            </a:r>
          </a:p>
          <a:p>
            <a:pPr lvl="1"/>
            <a:r>
              <a:rPr lang="en-US" dirty="0"/>
              <a:t>Would like to integrate in a similar manner</a:t>
            </a:r>
          </a:p>
          <a:p>
            <a:pPr lvl="1"/>
            <a:r>
              <a:rPr lang="en-US" dirty="0"/>
              <a:t>Anyone has gone that way?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The Jul-Sept bump was due to DESY summer student program</a:t>
            </a:r>
            <a:endParaRPr lang="en-DE"/>
          </a:p>
          <a:p>
            <a:pPr marL="0" indent="0">
              <a:buFont typeface="Arial" panose="020B0604020202020204" pitchFamily="34" charset="0"/>
              <a:buNone/>
            </a:pPr>
            <a:endParaRPr lang="en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556CB6-F7FF-A56C-1970-1A7FEF6516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181" y="2998977"/>
            <a:ext cx="5833219" cy="2233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0784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BABB2-EF71-2B4B-9898-90AF579C8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GPU computing &amp; Machine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D691D-9025-394C-B9E5-11634C810C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DE" b="1" dirty="0"/>
              <a:t>General GPU computing</a:t>
            </a:r>
            <a:r>
              <a:rPr lang="en-DE" dirty="0"/>
              <a:t> established in HPC systems</a:t>
            </a:r>
          </a:p>
          <a:p>
            <a:pPr lvl="1"/>
            <a:r>
              <a:rPr lang="en-DE" dirty="0"/>
              <a:t>… so in Maxwell</a:t>
            </a:r>
            <a:r>
              <a:rPr lang="en-DE"/>
              <a:t>: ~</a:t>
            </a:r>
            <a:r>
              <a:rPr lang="en-US" dirty="0"/>
              <a:t>2</a:t>
            </a:r>
            <a:r>
              <a:rPr lang="en-DE"/>
              <a:t>00 </a:t>
            </a:r>
            <a:r>
              <a:rPr lang="en-DE" dirty="0"/>
              <a:t>nodes equipped with GPUs</a:t>
            </a:r>
          </a:p>
          <a:p>
            <a:pPr lvl="1"/>
            <a:r>
              <a:rPr lang="en-DE" dirty="0"/>
              <a:t>Different generations, different setups: From one GPU/Server to four GPU/Server</a:t>
            </a:r>
          </a:p>
          <a:p>
            <a:r>
              <a:rPr lang="en-DE" dirty="0"/>
              <a:t>Maxwell HPC cluster natural candidate for hosting GPU computing</a:t>
            </a:r>
          </a:p>
          <a:p>
            <a:pPr lvl="1"/>
            <a:r>
              <a:rPr lang="en-DE" dirty="0"/>
              <a:t>Users have applications profiting from GPUs</a:t>
            </a:r>
          </a:p>
          <a:p>
            <a:pPr lvl="1"/>
            <a:r>
              <a:rPr lang="en-DE" dirty="0"/>
              <a:t>GPUs benefit from “HPC-like” environment</a:t>
            </a:r>
          </a:p>
          <a:p>
            <a:pPr marL="0" indent="0">
              <a:buNone/>
            </a:pP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407815-9B7F-124C-882A-415FB4EB1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D46C8B-AB67-1E4B-9727-0C42F78F94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E70056-3C5D-B84D-9344-EEA95D20E8FB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DE" b="1" dirty="0"/>
              <a:t>Machine Learning</a:t>
            </a:r>
          </a:p>
          <a:p>
            <a:pPr lvl="1"/>
            <a:r>
              <a:rPr lang="en-GB" dirty="0"/>
              <a:t>Boosted by the usage of GPUs for training (and inference)</a:t>
            </a:r>
          </a:p>
          <a:p>
            <a:pPr lvl="1"/>
            <a:r>
              <a:rPr lang="en-GB" dirty="0"/>
              <a:t>Benefits heavily from fast access to (large amounts of) data, and high-RAM machines</a:t>
            </a:r>
            <a:endParaRPr lang="en-DE" dirty="0"/>
          </a:p>
          <a:p>
            <a:pPr lvl="1"/>
            <a:r>
              <a:rPr lang="en-DE" dirty="0"/>
              <a:t>Maxwell is </a:t>
            </a:r>
            <a:r>
              <a:rPr lang="en-DE"/>
              <a:t>natural environment</a:t>
            </a:r>
            <a:r>
              <a:rPr lang="en-US" dirty="0"/>
              <a:t>: Call for NAF </a:t>
            </a:r>
            <a:r>
              <a:rPr lang="en-US" dirty="0">
                <a:sym typeface="Wingdings" pitchFamily="2" charset="2"/>
              </a:rPr>
              <a:t> Maxwell interplay </a:t>
            </a:r>
            <a:endParaRPr lang="en-DE" dirty="0"/>
          </a:p>
          <a:p>
            <a:pPr lvl="1"/>
            <a:endParaRPr lang="en-DE" dirty="0"/>
          </a:p>
          <a:p>
            <a:r>
              <a:rPr lang="en-DE" b="1" dirty="0"/>
              <a:t>Future</a:t>
            </a:r>
            <a:r>
              <a:rPr lang="en-DE" dirty="0"/>
              <a:t> of GPU computing &amp; Machine Learning</a:t>
            </a:r>
          </a:p>
          <a:p>
            <a:pPr lvl="1"/>
            <a:r>
              <a:rPr lang="en-DE" dirty="0"/>
              <a:t>We see an increase in demand for “multi-GPU nodes” (~4 GPU/node)</a:t>
            </a:r>
          </a:p>
          <a:p>
            <a:pPr lvl="2"/>
            <a:r>
              <a:rPr lang="en-DE" dirty="0"/>
              <a:t>Expensive, few nodes, challenging from scheduling point of view</a:t>
            </a:r>
          </a:p>
          <a:p>
            <a:pPr lvl="1"/>
            <a:r>
              <a:rPr lang="en-DE" dirty="0"/>
              <a:t>Look for alternatives to NVIDIA. Have some examples in the lab. Dependency from CUDA challenging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317FB4-0288-0847-B925-2E45D147A3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4460708"/>
            <a:ext cx="2136644" cy="21366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0C48643-C804-0C41-84CB-6999D48A0B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6671" y="4576824"/>
            <a:ext cx="2156712" cy="1823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430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CA8D5-E364-CA77-A6B6-12F13C5FD5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Background, </a:t>
            </a:r>
            <a:br>
              <a:rPr lang="en-US" dirty="0"/>
            </a:br>
            <a:r>
              <a:rPr lang="en-US" dirty="0"/>
              <a:t>politics, </a:t>
            </a:r>
            <a:br>
              <a:rPr lang="en-US" dirty="0"/>
            </a:br>
            <a:r>
              <a:rPr lang="en-US" dirty="0"/>
              <a:t>nomenclature, </a:t>
            </a:r>
            <a:br>
              <a:rPr lang="en-US" dirty="0"/>
            </a:br>
            <a:r>
              <a:rPr lang="en-US" dirty="0"/>
              <a:t>numbers</a:t>
            </a:r>
          </a:p>
        </p:txBody>
      </p:sp>
    </p:spTree>
    <p:extLst>
      <p:ext uri="{BB962C8B-B14F-4D97-AF65-F5344CB8AC3E}">
        <p14:creationId xmlns:p14="http://schemas.microsoft.com/office/powerpoint/2010/main" val="11443412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49E4B-53AF-E533-29D7-B308853B4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Columnar Analysis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49CC9D-EBD9-9DFE-8250-A42CCD1B9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B5F43C-262B-5E98-AB07-5091777D1C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D7A58E-A510-459A-83D0-D268FE8A0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2024" y="36163"/>
            <a:ext cx="3022972" cy="40899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5387E7C-81FA-1EF1-31EF-DCE41B81C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6320" y="3084888"/>
            <a:ext cx="3213720" cy="3741901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35F0F1F-4798-A824-9907-FE42175D7C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5471990" cy="5010249"/>
          </a:xfrm>
        </p:spPr>
        <p:txBody>
          <a:bodyPr/>
          <a:lstStyle/>
          <a:p>
            <a:r>
              <a:rPr lang="en-US" sz="2000" dirty="0"/>
              <a:t>Orthogonal ansatz to compute</a:t>
            </a:r>
          </a:p>
          <a:p>
            <a:r>
              <a:rPr lang="en-US" sz="2000" dirty="0"/>
              <a:t>Optimal with data stored in-memory</a:t>
            </a:r>
          </a:p>
          <a:p>
            <a:r>
              <a:rPr lang="en-US" sz="2000" dirty="0"/>
              <a:t>Poses radically new challenges</a:t>
            </a:r>
          </a:p>
          <a:p>
            <a:r>
              <a:rPr lang="en-US" sz="2000" dirty="0"/>
              <a:t>IDAF has pioneered columnar analysis on small scale</a:t>
            </a:r>
          </a:p>
          <a:p>
            <a:r>
              <a:rPr lang="en-US" sz="2000" dirty="0"/>
              <a:t>Currently seeing that users are taking up this techniques</a:t>
            </a:r>
          </a:p>
          <a:p>
            <a:pPr lvl="1"/>
            <a:r>
              <a:rPr lang="en-US" sz="2000" dirty="0"/>
              <a:t>&gt; 50% in some groups</a:t>
            </a:r>
          </a:p>
          <a:p>
            <a:pPr lvl="1"/>
            <a:r>
              <a:rPr lang="en-US" sz="2000" dirty="0"/>
              <a:t>No coordinated effort!</a:t>
            </a:r>
          </a:p>
        </p:txBody>
      </p:sp>
    </p:spTree>
    <p:extLst>
      <p:ext uri="{BB962C8B-B14F-4D97-AF65-F5344CB8AC3E}">
        <p14:creationId xmlns:p14="http://schemas.microsoft.com/office/powerpoint/2010/main" val="37258328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7F5B7A-4CF4-B5F3-0498-69A3552A12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D22A6-BFF1-12A0-4DD2-3D3510375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88640"/>
            <a:ext cx="11376024" cy="451098"/>
          </a:xfrm>
        </p:spPr>
        <p:txBody>
          <a:bodyPr/>
          <a:lstStyle/>
          <a:p>
            <a:r>
              <a:rPr lang="en-US" dirty="0"/>
              <a:t>… but they break our Worker Nodes!!!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F0608C-35DE-CE6F-1B64-D92E33458E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336" y="4149080"/>
            <a:ext cx="3384376" cy="1773212"/>
          </a:xfrm>
        </p:spPr>
        <p:txBody>
          <a:bodyPr/>
          <a:lstStyle/>
          <a:p>
            <a:r>
              <a:rPr lang="en-US" dirty="0"/>
              <a:t>We saw many worker nodes crash: too much swap</a:t>
            </a:r>
          </a:p>
          <a:p>
            <a:r>
              <a:rPr lang="en-US" dirty="0"/>
              <a:t>DASK memory consumption fundamentally differs from normal jobs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00B746-FF03-FB44-BB09-515FD7821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2561F3-2811-CA4F-C610-478C51DD0C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49BA04-D826-47E0-D464-6100FB17F3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680" y="791942"/>
            <a:ext cx="3384376" cy="29290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F26CE0-9256-D14C-F547-9DC34C0E3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2288" y="188640"/>
            <a:ext cx="3724392" cy="29290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F56DEE-97DC-3DDC-5075-99FA7B8815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3712" y="1988840"/>
            <a:ext cx="4768984" cy="3294363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E771F4A-0471-185C-7433-D43087A5E9BC}"/>
              </a:ext>
            </a:extLst>
          </p:cNvPr>
          <p:cNvSpPr txBox="1">
            <a:spLocks/>
          </p:cNvSpPr>
          <p:nvPr/>
        </p:nvSpPr>
        <p:spPr>
          <a:xfrm>
            <a:off x="8112224" y="3264976"/>
            <a:ext cx="4104456" cy="211405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Reduced 3x RAM overcommitment </a:t>
            </a:r>
            <a:r>
              <a:rPr lang="en-US" dirty="0">
                <a:sym typeface="Wingdings" pitchFamily="2" charset="2"/>
              </a:rPr>
              <a:t> no overcommitment</a:t>
            </a:r>
            <a:endParaRPr lang="en-US" dirty="0"/>
          </a:p>
          <a:p>
            <a:r>
              <a:rPr lang="en-US" dirty="0"/>
              <a:t>… lots of debugging / support with columnar analysis users!</a:t>
            </a:r>
          </a:p>
          <a:p>
            <a:r>
              <a:rPr lang="en-US" b="1" dirty="0"/>
              <a:t>Long-term questions:</a:t>
            </a:r>
          </a:p>
          <a:p>
            <a:pPr lvl="1"/>
            <a:r>
              <a:rPr lang="en-US" b="1" dirty="0"/>
              <a:t>Closely monitor RAM consumption</a:t>
            </a:r>
          </a:p>
          <a:p>
            <a:pPr lvl="1"/>
            <a:r>
              <a:rPr lang="en-US" b="1" dirty="0"/>
              <a:t>New scheduling strategies ?</a:t>
            </a:r>
          </a:p>
          <a:p>
            <a:pPr lvl="1"/>
            <a:r>
              <a:rPr lang="en-US" b="1" dirty="0"/>
              <a:t>New purchases with more RAM ? </a:t>
            </a:r>
          </a:p>
          <a:p>
            <a:pPr lvl="1"/>
            <a:r>
              <a:rPr lang="en-US" b="1" dirty="0"/>
              <a:t>Which frameworks will be used ?</a:t>
            </a:r>
          </a:p>
        </p:txBody>
      </p:sp>
    </p:spTree>
    <p:extLst>
      <p:ext uri="{BB962C8B-B14F-4D97-AF65-F5344CB8AC3E}">
        <p14:creationId xmlns:p14="http://schemas.microsoft.com/office/powerpoint/2010/main" val="4021601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F570B-3F55-FD03-426B-47A2B05DB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7F3B2-078D-5D2E-D5F9-43B2DCAE13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2D7893-3347-8C15-DE87-6D55BEF15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0D2B5B-BE60-35CA-4A92-D858EACEB9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A679DF-32B9-F06C-813A-8EE5925FD1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8" y="0"/>
            <a:ext cx="12305612" cy="641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7961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C21F7-E613-8E9A-3F2B-5AC1605DC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28DC5-A276-861B-7106-A403E50776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C337D5-39D4-C02B-9AF2-4E6C03C9A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3EAF3D-9B8C-77FD-9C31-231396A430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838781-AF55-FBF2-74DD-D06BCAE019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39" y="-15518"/>
            <a:ext cx="12174161" cy="652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0884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5AD5D-2A85-11B2-D6A4-D68B3EAE5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People behind the IDAF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320F91-74AE-4B41-8271-85FCA52533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E12B0D-9BA1-394B-1379-B215C285F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695351"/>
            <a:ext cx="11376025" cy="5010249"/>
          </a:xfrm>
        </p:spPr>
        <p:txBody>
          <a:bodyPr/>
          <a:lstStyle/>
          <a:p>
            <a:r>
              <a:rPr lang="en-US" dirty="0"/>
              <a:t>Support: ~1000 tickets / year</a:t>
            </a:r>
          </a:p>
          <a:p>
            <a:endParaRPr lang="en-US" dirty="0"/>
          </a:p>
          <a:p>
            <a:r>
              <a:rPr lang="en-US" dirty="0"/>
              <a:t>Training, consulting, strategic planning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Performing research for the IDAF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Connecting with other projects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Operating the IDAF on a day-to-day basis</a:t>
            </a:r>
          </a:p>
          <a:p>
            <a:pPr marL="0" indent="0">
              <a:buNone/>
            </a:pPr>
            <a:r>
              <a:rPr lang="en-US" b="1" dirty="0">
                <a:sym typeface="Wingdings" pitchFamily="2" charset="2"/>
              </a:rPr>
              <a:t> Actually the most important factor for the success of a facility!</a:t>
            </a:r>
            <a:endParaRPr lang="en-US" b="1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7AFA7-5546-E0E2-A8B8-83DBC48E0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30DE3B-13BF-767A-A038-8B89D14BD1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5847" y="1379365"/>
            <a:ext cx="4653505" cy="396043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9980FFE1-62B4-9A3C-05A9-21B5B3047DD5}"/>
              </a:ext>
            </a:extLst>
          </p:cNvPr>
          <p:cNvGrpSpPr/>
          <p:nvPr/>
        </p:nvGrpSpPr>
        <p:grpSpPr>
          <a:xfrm>
            <a:off x="5595849" y="1796481"/>
            <a:ext cx="6634922" cy="1937319"/>
            <a:chOff x="5595849" y="1796481"/>
            <a:chExt cx="6634922" cy="193731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D730825-81EB-4CFD-E506-6BD70AAAAACA}"/>
                </a:ext>
              </a:extLst>
            </p:cNvPr>
            <p:cNvSpPr txBox="1"/>
            <p:nvPr/>
          </p:nvSpPr>
          <p:spPr>
            <a:xfrm>
              <a:off x="9734575" y="3472190"/>
              <a:ext cx="24961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PETRA III initial DAQ scheme (2014)</a:t>
              </a:r>
              <a:endParaRPr lang="en-US" sz="1100" dirty="0">
                <a:sym typeface="Wingdings" pitchFamily="2" charset="2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1FABBDA-BBB4-146E-67B3-62039DAEA4B6}"/>
                </a:ext>
              </a:extLst>
            </p:cNvPr>
            <p:cNvGrpSpPr/>
            <p:nvPr/>
          </p:nvGrpSpPr>
          <p:grpSpPr>
            <a:xfrm>
              <a:off x="5595849" y="1796481"/>
              <a:ext cx="6387637" cy="1719899"/>
              <a:chOff x="5595849" y="1554965"/>
              <a:chExt cx="6387637" cy="1719899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17A75204-B87A-9022-23E8-77021892AF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829800" y="1768967"/>
                <a:ext cx="2153686" cy="1505897"/>
              </a:xfrm>
              <a:prstGeom prst="rect">
                <a:avLst/>
              </a:prstGeom>
            </p:spPr>
          </p:pic>
          <p:pic>
            <p:nvPicPr>
              <p:cNvPr id="9" name="Picture 1">
                <a:extLst>
                  <a:ext uri="{FF2B5EF4-FFF2-40B4-BE49-F238E27FC236}">
                    <a16:creationId xmlns:a16="http://schemas.microsoft.com/office/drawing/2014/main" id="{40FA28F3-E214-5787-3290-AD0201E6F528}"/>
                  </a:ext>
                </a:extLst>
              </p:cNvPr>
              <p:cNvPicPr/>
              <p:nvPr/>
            </p:nvPicPr>
            <p:blipFill>
              <a:blip r:embed="rId4"/>
              <a:stretch/>
            </p:blipFill>
            <p:spPr bwMode="auto">
              <a:xfrm>
                <a:off x="5595849" y="1554965"/>
                <a:ext cx="1143000" cy="1503483"/>
              </a:xfrm>
              <a:prstGeom prst="rect">
                <a:avLst/>
              </a:prstGeom>
              <a:ln w="0">
                <a:noFill/>
              </a:ln>
            </p:spPr>
          </p:pic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BEA3D-A94A-C307-E800-DDDEBA80572B}"/>
              </a:ext>
            </a:extLst>
          </p:cNvPr>
          <p:cNvGrpSpPr/>
          <p:nvPr/>
        </p:nvGrpSpPr>
        <p:grpSpPr>
          <a:xfrm>
            <a:off x="5761754" y="3464088"/>
            <a:ext cx="4697698" cy="1031712"/>
            <a:chOff x="5761754" y="3222572"/>
            <a:chExt cx="4697698" cy="103171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5492446-D2D0-87B9-EF4A-61FA1F3A9841}"/>
                </a:ext>
              </a:extLst>
            </p:cNvPr>
            <p:cNvGrpSpPr/>
            <p:nvPr/>
          </p:nvGrpSpPr>
          <p:grpSpPr>
            <a:xfrm>
              <a:off x="5761754" y="3222572"/>
              <a:ext cx="2201501" cy="1017370"/>
              <a:chOff x="7171099" y="3992615"/>
              <a:chExt cx="3761281" cy="1738185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F8D4B49D-48AD-35C4-ECA5-8738CE47DE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171099" y="3992615"/>
                <a:ext cx="3710972" cy="1738185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E3419847-E748-7125-31EF-6478456E12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alphaModFix amt="55000"/>
              </a:blip>
              <a:stretch>
                <a:fillRect/>
              </a:stretch>
            </p:blipFill>
            <p:spPr>
              <a:xfrm>
                <a:off x="7171099" y="4062175"/>
                <a:ext cx="3761281" cy="1616690"/>
              </a:xfrm>
              <a:prstGeom prst="rect">
                <a:avLst/>
              </a:prstGeom>
            </p:spPr>
          </p:pic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AF9AF4B-4343-FAE1-04A1-C6F3169CCF7E}"/>
                </a:ext>
              </a:extLst>
            </p:cNvPr>
            <p:cNvSpPr txBox="1"/>
            <p:nvPr/>
          </p:nvSpPr>
          <p:spPr>
            <a:xfrm>
              <a:off x="7963255" y="3423287"/>
              <a:ext cx="2496197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Interactive analysis notebooks on DESY batch resources</a:t>
              </a:r>
            </a:p>
            <a:p>
              <a:r>
                <a:rPr lang="en-US" sz="1200" dirty="0"/>
                <a:t>Johannes </a:t>
              </a:r>
              <a:r>
                <a:rPr lang="en-US" sz="1200" dirty="0" err="1"/>
                <a:t>Reppin</a:t>
              </a:r>
              <a:r>
                <a:rPr lang="en-US" sz="1200" dirty="0"/>
                <a:t> et al. (2021)</a:t>
              </a:r>
            </a:p>
            <a:p>
              <a:r>
                <a:rPr lang="en-US" sz="1200" dirty="0"/>
                <a:t>CSBS/Springer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217045E-3256-5A52-9319-BB0259FEE429}"/>
              </a:ext>
            </a:extLst>
          </p:cNvPr>
          <p:cNvGrpSpPr/>
          <p:nvPr/>
        </p:nvGrpSpPr>
        <p:grpSpPr>
          <a:xfrm>
            <a:off x="4663075" y="4611061"/>
            <a:ext cx="6600359" cy="798768"/>
            <a:chOff x="4611158" y="4293716"/>
            <a:chExt cx="6600359" cy="798768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54E94E3-3EB7-3431-E857-785658FDEBF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611158" y="4365248"/>
              <a:ext cx="1341761" cy="466326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AD514CF-8151-80F4-D453-A09B4E48498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819868" y="4409243"/>
              <a:ext cx="1055023" cy="664028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0A58434-661C-9945-7831-811C5A78001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987822" y="4472822"/>
              <a:ext cx="1223695" cy="538426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EAB95A6-B8B8-029F-7A66-426E8373180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034023" y="4349930"/>
              <a:ext cx="1341759" cy="669091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6F5D9C1-C9A2-73B0-FE16-46A5E77BBE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482550" y="4293716"/>
              <a:ext cx="1267886" cy="7987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1549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EC06D-147E-860F-DE25-CA4C093D2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Summary,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6A8061-8527-4733-F8CB-7E0251891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057" y="1772816"/>
            <a:ext cx="5742919" cy="5010249"/>
          </a:xfrm>
        </p:spPr>
        <p:txBody>
          <a:bodyPr/>
          <a:lstStyle/>
          <a:p>
            <a:r>
              <a:rPr lang="en-US" sz="2000" dirty="0"/>
              <a:t>The IDAF – and with it the NAF – is </a:t>
            </a:r>
            <a:r>
              <a:rPr lang="en-US" sz="2000" b="1" dirty="0">
                <a:solidFill>
                  <a:schemeClr val="accent3"/>
                </a:solidFill>
              </a:rPr>
              <a:t>well established</a:t>
            </a:r>
            <a:r>
              <a:rPr lang="en-US" sz="2000" dirty="0"/>
              <a:t> in the German and international computing landscape</a:t>
            </a:r>
          </a:p>
          <a:p>
            <a:r>
              <a:rPr lang="en-US" sz="2000" b="1" dirty="0">
                <a:solidFill>
                  <a:schemeClr val="accent3"/>
                </a:solidFill>
              </a:rPr>
              <a:t>Many</a:t>
            </a:r>
            <a:r>
              <a:rPr lang="en-US" sz="2000" dirty="0"/>
              <a:t>: users, communities, workloads</a:t>
            </a:r>
          </a:p>
          <a:p>
            <a:r>
              <a:rPr lang="en-US" sz="2000" dirty="0"/>
              <a:t>Well-known </a:t>
            </a:r>
            <a:r>
              <a:rPr lang="en-US" sz="2000" b="1" dirty="0">
                <a:solidFill>
                  <a:schemeClr val="accent3"/>
                </a:solidFill>
              </a:rPr>
              <a:t>portal + storage + batch </a:t>
            </a:r>
            <a:r>
              <a:rPr lang="en-US" sz="2000" dirty="0"/>
              <a:t>ansatz</a:t>
            </a:r>
          </a:p>
          <a:p>
            <a:pPr lvl="1"/>
            <a:r>
              <a:rPr lang="en-US" sz="2000" dirty="0"/>
              <a:t>believed to fit future challenges</a:t>
            </a:r>
          </a:p>
          <a:p>
            <a:r>
              <a:rPr lang="en-US" sz="2000" b="1" dirty="0">
                <a:solidFill>
                  <a:schemeClr val="accent3"/>
                </a:solidFill>
              </a:rPr>
              <a:t>User support </a:t>
            </a:r>
            <a:r>
              <a:rPr lang="en-US" sz="2000" dirty="0"/>
              <a:t>the key component for success of a facility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5D429E-94FE-FA25-EB62-6DBAAAB77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B54BAA-C4FF-EF69-5E7D-92A6621D43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0899" y="1249251"/>
            <a:ext cx="6146052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969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EC6F5-D493-40C3-3F0A-0481C774C1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 Material</a:t>
            </a:r>
          </a:p>
        </p:txBody>
      </p:sp>
    </p:spTree>
    <p:extLst>
      <p:ext uri="{BB962C8B-B14F-4D97-AF65-F5344CB8AC3E}">
        <p14:creationId xmlns:p14="http://schemas.microsoft.com/office/powerpoint/2010/main" val="3597079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4EAC0C-F15B-E286-4921-B681B9DF9E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F74C3-0E58-C905-9FB2-29FC3C229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6" y="304800"/>
            <a:ext cx="11376024" cy="451098"/>
          </a:xfrm>
        </p:spPr>
        <p:txBody>
          <a:bodyPr/>
          <a:lstStyle/>
          <a:p>
            <a:r>
              <a:rPr lang="en-US" dirty="0"/>
              <a:t>Complementing storage for DAQ and project use cases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E7F5DE-45A9-3506-727F-0F18630A53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Cooperation with IBM on GPFS / Spectrum Scale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44582D-603F-47A6-D6FA-BAE36FD02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28" y="1295400"/>
            <a:ext cx="5959272" cy="5010249"/>
          </a:xfrm>
        </p:spPr>
        <p:txBody>
          <a:bodyPr/>
          <a:lstStyle/>
          <a:p>
            <a:r>
              <a:rPr lang="en-US" dirty="0" err="1"/>
              <a:t>dCache</a:t>
            </a:r>
            <a:r>
              <a:rPr lang="en-US" dirty="0"/>
              <a:t> storage is optimized for throughput</a:t>
            </a:r>
          </a:p>
          <a:p>
            <a:r>
              <a:rPr lang="en-US" dirty="0"/>
              <a:t>Several applications need different profiles:</a:t>
            </a:r>
          </a:p>
          <a:p>
            <a:r>
              <a:rPr lang="en-US" dirty="0"/>
              <a:t>Photon science data taking:</a:t>
            </a:r>
          </a:p>
          <a:p>
            <a:pPr lvl="1"/>
            <a:r>
              <a:rPr lang="en-US" dirty="0"/>
              <a:t>Lots of small files, high bandwidth</a:t>
            </a:r>
          </a:p>
          <a:p>
            <a:pPr lvl="1"/>
            <a:r>
              <a:rPr lang="en-US" dirty="0"/>
              <a:t>Integrated (e.g.) into ASAP::O</a:t>
            </a:r>
          </a:p>
          <a:p>
            <a:r>
              <a:rPr lang="en-US" dirty="0"/>
              <a:t>End user analysis</a:t>
            </a:r>
          </a:p>
          <a:p>
            <a:pPr lvl="1"/>
            <a:r>
              <a:rPr lang="en-US" dirty="0"/>
              <a:t>Single file performance, many small files, meta data heavy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4EBA19-FD1F-688E-31C9-223E0213F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8FFC1F0-71D3-5C37-F341-47D813FECF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8940" y="1196752"/>
            <a:ext cx="2514600" cy="631469"/>
          </a:xfrm>
          <a:prstGeom prst="rect">
            <a:avLst/>
          </a:prstGeom>
        </p:spPr>
      </p:pic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D0A11F1-D8C7-2179-2C69-E85FA24470A3}"/>
              </a:ext>
            </a:extLst>
          </p:cNvPr>
          <p:cNvSpPr txBox="1">
            <a:spLocks/>
          </p:cNvSpPr>
          <p:nvPr/>
        </p:nvSpPr>
        <p:spPr>
          <a:xfrm>
            <a:off x="6096000" y="923876"/>
            <a:ext cx="6096000" cy="196523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>
              <a:sym typeface="Wingdings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Complementing using                                         (previously: GPFS)</a:t>
            </a:r>
          </a:p>
          <a:p>
            <a:pPr lvl="1"/>
            <a:r>
              <a:rPr lang="en-US" dirty="0"/>
              <a:t>~17 PB (Petra-III), ~64 PB (E-XFEL), ~5 PB (project space)</a:t>
            </a:r>
          </a:p>
          <a:p>
            <a:pPr lvl="1"/>
            <a:r>
              <a:rPr lang="en-US" dirty="0"/>
              <a:t>Collaboration with IBM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4537633-EDC9-7B0D-012B-27EDDEA09C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25" y="4225186"/>
            <a:ext cx="5423488" cy="20994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A6A555F-21CE-3ABD-8E8A-01796BA0FD8E}"/>
              </a:ext>
            </a:extLst>
          </p:cNvPr>
          <p:cNvSpPr txBox="1"/>
          <p:nvPr/>
        </p:nvSpPr>
        <p:spPr>
          <a:xfrm>
            <a:off x="2924069" y="5867400"/>
            <a:ext cx="26841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Example: E-XFEL data flow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313CFCF-7685-0D42-C825-5733FD3946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207" y="2824091"/>
            <a:ext cx="4972145" cy="3729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4951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70C9A4AB-5005-F31D-AB72-5F98095FD4CF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25974449" name="Title 1">
            <a:extLst>
              <a:ext uri="{FF2B5EF4-FFF2-40B4-BE49-F238E27FC236}">
                <a16:creationId xmlns:a16="http://schemas.microsoft.com/office/drawing/2014/main" id="{DD6EB4DB-206A-25C7-9256-6EE1813D451F}"/>
              </a:ext>
            </a:extLst>
          </p:cNvPr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What is an Analysis Facility?</a:t>
            </a:r>
            <a:endParaRPr dirty="0"/>
          </a:p>
        </p:txBody>
      </p:sp>
      <p:sp>
        <p:nvSpPr>
          <p:cNvPr id="843791398" name="Content Placeholder 2">
            <a:extLst>
              <a:ext uri="{FF2B5EF4-FFF2-40B4-BE49-F238E27FC236}">
                <a16:creationId xmlns:a16="http://schemas.microsoft.com/office/drawing/2014/main" id="{24F332C4-32AD-3992-7A24-757C8789AC23}"/>
              </a:ext>
            </a:extLst>
          </p:cNvPr>
          <p:cNvSpPr>
            <a:spLocks noGrp="1"/>
          </p:cNvSpPr>
          <p:nvPr/>
        </p:nvSpPr>
        <p:spPr bwMode="auto">
          <a:xfrm>
            <a:off x="407985" y="1406424"/>
            <a:ext cx="6738322" cy="5190921"/>
          </a:xfrm>
        </p:spPr>
        <p:txBody>
          <a:bodyPr vert="horz" lIns="0" tIns="0" rIns="0" bIns="0" rtlCol="0" anchor="t" anchorCtr="0">
            <a:noAutofit/>
          </a:bodyPr>
          <a:lstStyle>
            <a:lvl1pPr marL="266698" indent="-266698" algn="l" defTabSz="914400">
              <a:lnSpc>
                <a:spcPct val="100000"/>
              </a:lnSpc>
              <a:spcBef>
                <a:spcPts val="0"/>
              </a:spcBef>
              <a:spcAft>
                <a:spcPts val="798"/>
              </a:spcAft>
              <a:buFont typeface="Arial"/>
              <a:buChar char="•"/>
              <a:tabLst>
                <a:tab pos="266698" algn="l"/>
              </a:tabLst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3" algn="l" defTabSz="914400">
              <a:lnSpc>
                <a:spcPct val="100000"/>
              </a:lnSpc>
              <a:spcBef>
                <a:spcPts val="0"/>
              </a:spcBef>
              <a:spcAft>
                <a:spcPts val="798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3" indent="-266698" algn="l" defTabSz="914400">
              <a:lnSpc>
                <a:spcPct val="100000"/>
              </a:lnSpc>
              <a:spcBef>
                <a:spcPts val="0"/>
              </a:spcBef>
              <a:spcAft>
                <a:spcPts val="798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3" indent="-266698" algn="l" defTabSz="914400">
              <a:lnSpc>
                <a:spcPct val="100000"/>
              </a:lnSpc>
              <a:spcBef>
                <a:spcPts val="0"/>
              </a:spcBef>
              <a:spcAft>
                <a:spcPts val="798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698" algn="l" defTabSz="914400">
              <a:lnSpc>
                <a:spcPct val="100000"/>
              </a:lnSpc>
              <a:spcBef>
                <a:spcPts val="0"/>
              </a:spcBef>
              <a:spcAft>
                <a:spcPts val="798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98" indent="-228600" algn="l" defTabSz="914400">
              <a:lnSpc>
                <a:spcPct val="90000"/>
              </a:lnSpc>
              <a:spcBef>
                <a:spcPts val="498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498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498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498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 dirty="0">
                <a:solidFill>
                  <a:schemeClr val="tx1"/>
                </a:solidFill>
              </a:rPr>
              <a:t>Basic concept of the IDAF are:</a:t>
            </a:r>
          </a:p>
          <a:p>
            <a:pPr lvl="1">
              <a:defRPr/>
            </a:pPr>
            <a:r>
              <a:rPr lang="en-US" sz="2400" dirty="0"/>
              <a:t>D</a:t>
            </a:r>
            <a:r>
              <a:rPr lang="en-US" sz="2400" dirty="0">
                <a:solidFill>
                  <a:schemeClr val="tx1"/>
                </a:solidFill>
              </a:rPr>
              <a:t>ata locality</a:t>
            </a:r>
          </a:p>
          <a:p>
            <a:pPr lvl="1">
              <a:defRPr/>
            </a:pPr>
            <a:r>
              <a:rPr lang="en-US" sz="2400" dirty="0">
                <a:solidFill>
                  <a:schemeClr val="tx1"/>
                </a:solidFill>
              </a:rPr>
              <a:t>Access services and compute integrated </a:t>
            </a:r>
            <a:r>
              <a:rPr lang="en-US" sz="2400" dirty="0"/>
              <a:t>with storage</a:t>
            </a:r>
          </a:p>
          <a:p>
            <a:pPr lvl="1">
              <a:defRPr/>
            </a:pPr>
            <a:r>
              <a:rPr lang="en-US" sz="2400" dirty="0"/>
              <a:t>Present a holistic service to the analyst</a:t>
            </a:r>
          </a:p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sz="2400" dirty="0"/>
              <a:t>With the advent of machine learning and new compute technologies and storage concepts:</a:t>
            </a:r>
          </a:p>
          <a:p>
            <a:pPr lvl="1">
              <a:defRPr/>
            </a:pPr>
            <a:r>
              <a:rPr lang="en-US" sz="2400" dirty="0"/>
              <a:t>Does data locality still hold?</a:t>
            </a:r>
          </a:p>
          <a:p>
            <a:pPr lvl="1">
              <a:defRPr/>
            </a:pPr>
            <a:r>
              <a:rPr lang="en-US" sz="2400" dirty="0"/>
              <a:t>Is current storage integration still OK?</a:t>
            </a:r>
          </a:p>
          <a:p>
            <a:pPr lvl="1">
              <a:defRPr/>
            </a:pPr>
            <a:r>
              <a:rPr lang="en-US" sz="2400" dirty="0"/>
              <a:t>Do people need an integrated service, or rather flexible infrastructure?</a:t>
            </a:r>
          </a:p>
          <a:p>
            <a:pPr lvl="1">
              <a:defRPr/>
            </a:pPr>
            <a:endParaRPr lang="en-US" sz="2400" dirty="0"/>
          </a:p>
          <a:p>
            <a:pPr lvl="1"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53EAA5-44A8-9CD7-CADE-5048525929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104DAB5C-ADF2-F18A-DE4C-12B0398E9824}"/>
              </a:ext>
            </a:extLst>
          </p:cNvPr>
          <p:cNvSpPr/>
          <p:nvPr/>
        </p:nvSpPr>
        <p:spPr>
          <a:xfrm>
            <a:off x="7608168" y="2060848"/>
            <a:ext cx="3240360" cy="2736304"/>
          </a:xfrm>
          <a:prstGeom prst="triangle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364AED-8518-5369-5394-B38142E16F9C}"/>
              </a:ext>
            </a:extLst>
          </p:cNvPr>
          <p:cNvSpPr txBox="1"/>
          <p:nvPr/>
        </p:nvSpPr>
        <p:spPr>
          <a:xfrm rot="18000000">
            <a:off x="6771338" y="3192740"/>
            <a:ext cx="30043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Online access services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EBF08B-B7C2-C4F5-33EE-F4D9EDE6B0C0}"/>
              </a:ext>
            </a:extLst>
          </p:cNvPr>
          <p:cNvSpPr txBox="1"/>
          <p:nvPr/>
        </p:nvSpPr>
        <p:spPr bwMode="auto">
          <a:xfrm rot="3600000">
            <a:off x="8749786" y="3265151"/>
            <a:ext cx="29338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Scalable batch service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FA6CD2-4DCE-1158-7C3E-3C4D15F1EBAE}"/>
              </a:ext>
            </a:extLst>
          </p:cNvPr>
          <p:cNvSpPr txBox="1"/>
          <p:nvPr/>
        </p:nvSpPr>
        <p:spPr bwMode="auto">
          <a:xfrm>
            <a:off x="7544291" y="4725144"/>
            <a:ext cx="3376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High performance storage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1EAD33-7B84-226C-6560-B246310F440A}"/>
              </a:ext>
            </a:extLst>
          </p:cNvPr>
          <p:cNvSpPr txBox="1"/>
          <p:nvPr/>
        </p:nvSpPr>
        <p:spPr>
          <a:xfrm>
            <a:off x="8400256" y="3606115"/>
            <a:ext cx="16209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accent3"/>
                </a:solidFill>
              </a:rPr>
              <a:t>IDAF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6D27849-0693-C593-29D8-CF858519B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816086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959659BF-95E3-3BE9-8C2B-E222865C1E2C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25974449" name="Title 1">
            <a:extLst>
              <a:ext uri="{FF2B5EF4-FFF2-40B4-BE49-F238E27FC236}">
                <a16:creationId xmlns:a16="http://schemas.microsoft.com/office/drawing/2014/main" id="{3CEE3C3B-B4B4-5BA6-CA6A-30D994B52371}"/>
              </a:ext>
            </a:extLst>
          </p:cNvPr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Discussions going on at different levels</a:t>
            </a:r>
            <a:endParaRPr dirty="0"/>
          </a:p>
        </p:txBody>
      </p:sp>
      <p:sp>
        <p:nvSpPr>
          <p:cNvPr id="843791398" name="Content Placeholder 2">
            <a:extLst>
              <a:ext uri="{FF2B5EF4-FFF2-40B4-BE49-F238E27FC236}">
                <a16:creationId xmlns:a16="http://schemas.microsoft.com/office/drawing/2014/main" id="{505A4F57-54A6-BA4A-5243-91FDDA6726C2}"/>
              </a:ext>
            </a:extLst>
          </p:cNvPr>
          <p:cNvSpPr>
            <a:spLocks noGrp="1"/>
          </p:cNvSpPr>
          <p:nvPr/>
        </p:nvSpPr>
        <p:spPr bwMode="auto">
          <a:xfrm>
            <a:off x="407984" y="1406424"/>
            <a:ext cx="6984160" cy="5190921"/>
          </a:xfrm>
        </p:spPr>
        <p:txBody>
          <a:bodyPr vert="horz" lIns="0" tIns="0" rIns="0" bIns="0" rtlCol="0" anchor="t" anchorCtr="0">
            <a:noAutofit/>
          </a:bodyPr>
          <a:lstStyle>
            <a:lvl1pPr marL="266698" indent="-266698" algn="l" defTabSz="914400">
              <a:lnSpc>
                <a:spcPct val="100000"/>
              </a:lnSpc>
              <a:spcBef>
                <a:spcPts val="0"/>
              </a:spcBef>
              <a:spcAft>
                <a:spcPts val="798"/>
              </a:spcAft>
              <a:buFont typeface="Arial"/>
              <a:buChar char="•"/>
              <a:tabLst>
                <a:tab pos="266698" algn="l"/>
              </a:tabLst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3" algn="l" defTabSz="914400">
              <a:lnSpc>
                <a:spcPct val="100000"/>
              </a:lnSpc>
              <a:spcBef>
                <a:spcPts val="0"/>
              </a:spcBef>
              <a:spcAft>
                <a:spcPts val="798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3" indent="-266698" algn="l" defTabSz="914400">
              <a:lnSpc>
                <a:spcPct val="100000"/>
              </a:lnSpc>
              <a:spcBef>
                <a:spcPts val="0"/>
              </a:spcBef>
              <a:spcAft>
                <a:spcPts val="798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3" indent="-266698" algn="l" defTabSz="914400">
              <a:lnSpc>
                <a:spcPct val="100000"/>
              </a:lnSpc>
              <a:spcBef>
                <a:spcPts val="0"/>
              </a:spcBef>
              <a:spcAft>
                <a:spcPts val="798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698" algn="l" defTabSz="914400">
              <a:lnSpc>
                <a:spcPct val="100000"/>
              </a:lnSpc>
              <a:spcBef>
                <a:spcPts val="0"/>
              </a:spcBef>
              <a:spcAft>
                <a:spcPts val="798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98" indent="-228600" algn="l" defTabSz="914400">
              <a:lnSpc>
                <a:spcPct val="90000"/>
              </a:lnSpc>
              <a:spcBef>
                <a:spcPts val="498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498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498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498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 dirty="0"/>
              <a:t>Sometimes user driven … who drives?</a:t>
            </a:r>
          </a:p>
          <a:p>
            <a:pPr lvl="1">
              <a:defRPr/>
            </a:pPr>
            <a:r>
              <a:rPr lang="en-US" sz="2400" dirty="0"/>
              <a:t>10% pioneer users?</a:t>
            </a:r>
          </a:p>
          <a:p>
            <a:pPr lvl="1">
              <a:defRPr/>
            </a:pPr>
            <a:r>
              <a:rPr lang="en-US" sz="2400" dirty="0"/>
              <a:t>10% special requirements users?</a:t>
            </a:r>
          </a:p>
          <a:p>
            <a:pPr lvl="1">
              <a:defRPr/>
            </a:pPr>
            <a:r>
              <a:rPr lang="en-US" sz="2400" dirty="0"/>
              <a:t>80% normal users?</a:t>
            </a:r>
          </a:p>
          <a:p>
            <a:pPr>
              <a:defRPr/>
            </a:pPr>
            <a:r>
              <a:rPr lang="en-US" sz="2400" dirty="0"/>
              <a:t>Research at facilities needed:</a:t>
            </a:r>
          </a:p>
          <a:p>
            <a:pPr lvl="1">
              <a:defRPr/>
            </a:pPr>
            <a:r>
              <a:rPr lang="en-US" sz="2400" dirty="0"/>
              <a:t>E.g. PhD students / young postdocs that       spend some time doing their analysis in                 a novel way – in close interaction with IDAF experts</a:t>
            </a:r>
            <a:endParaRPr lang="en-US" sz="2400" dirty="0">
              <a:sym typeface="Wingdings" pitchFamily="2" charset="2"/>
            </a:endParaRPr>
          </a:p>
          <a:p>
            <a:pPr lvl="1">
              <a:defRPr/>
            </a:pPr>
            <a:r>
              <a:rPr lang="en-US" sz="2400" dirty="0"/>
              <a:t>Participation in ERUM data call on AF</a:t>
            </a:r>
          </a:p>
          <a:p>
            <a:pPr lvl="1"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063350-B3A5-C206-B07D-B921AF0006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82E5BA9-BD53-68BB-AEFE-E1C2605681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1484" y="1213543"/>
            <a:ext cx="5470376" cy="17796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96E6234-8382-1F52-3EB1-D6F53B7EB5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5816" y="3140968"/>
            <a:ext cx="5196044" cy="122548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B9F52F-23EE-88C8-7393-D4B1EA920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48555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7C455-3F97-3843-B4A9-CD7E5B2CC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DESY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divisions</a:t>
            </a:r>
            <a:r>
              <a:rPr lang="de-DE" dirty="0"/>
              <a:t> ... In a </a:t>
            </a:r>
            <a:r>
              <a:rPr lang="de-DE" dirty="0" err="1"/>
              <a:t>nutshell</a:t>
            </a:r>
            <a:endParaRPr lang="de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CFD5B7-9B83-C44D-B70E-6E27C15E2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08C73C-E6DF-C943-AB9E-976172B353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4956468-0E72-2F4F-9264-9D7AB66953F6}"/>
              </a:ext>
            </a:extLst>
          </p:cNvPr>
          <p:cNvGrpSpPr/>
          <p:nvPr/>
        </p:nvGrpSpPr>
        <p:grpSpPr>
          <a:xfrm>
            <a:off x="839416" y="1124744"/>
            <a:ext cx="10441160" cy="2597150"/>
            <a:chOff x="839416" y="1124744"/>
            <a:chExt cx="10441160" cy="259715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A480E10-78EA-4E48-98E4-D202CF92AD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245" r="4098"/>
            <a:stretch/>
          </p:blipFill>
          <p:spPr>
            <a:xfrm>
              <a:off x="839416" y="1124744"/>
              <a:ext cx="3096344" cy="25781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F12618E-C000-2746-A89E-70AA99DF75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18" r="3187"/>
            <a:stretch/>
          </p:blipFill>
          <p:spPr>
            <a:xfrm>
              <a:off x="4404420" y="1131094"/>
              <a:ext cx="3203748" cy="25654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E974EE0-B748-384C-B71E-C32AA33AC5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504" r="1659"/>
            <a:stretch/>
          </p:blipFill>
          <p:spPr>
            <a:xfrm>
              <a:off x="8076827" y="1131094"/>
              <a:ext cx="3203749" cy="2590800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D869C29-6D0A-C44D-BF33-A09C9D3EAC53}"/>
              </a:ext>
            </a:extLst>
          </p:cNvPr>
          <p:cNvSpPr txBox="1"/>
          <p:nvPr/>
        </p:nvSpPr>
        <p:spPr>
          <a:xfrm>
            <a:off x="551384" y="4005263"/>
            <a:ext cx="347402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/>
              <a:t>Running</a:t>
            </a:r>
            <a:r>
              <a:rPr lang="de-DE" sz="2000" dirty="0"/>
              <a:t> / Operating:</a:t>
            </a:r>
          </a:p>
          <a:p>
            <a:pPr marL="285750" indent="-285750">
              <a:buFontTx/>
              <a:buChar char="-"/>
            </a:pPr>
            <a:r>
              <a:rPr lang="de-DE" sz="2000" dirty="0"/>
              <a:t>Petra III, FLASH, XFEL, ...</a:t>
            </a:r>
          </a:p>
          <a:p>
            <a:r>
              <a:rPr lang="de-DE" sz="2000" dirty="0" err="1"/>
              <a:t>Planning</a:t>
            </a:r>
            <a:r>
              <a:rPr lang="de-DE" sz="2000" dirty="0"/>
              <a:t>:</a:t>
            </a:r>
          </a:p>
          <a:p>
            <a:pPr marL="285750" indent="-285750">
              <a:buFontTx/>
              <a:buChar char="-"/>
            </a:pPr>
            <a:r>
              <a:rPr lang="de-DE" sz="2000" dirty="0"/>
              <a:t>Petra IV</a:t>
            </a:r>
          </a:p>
          <a:p>
            <a:r>
              <a:rPr lang="de-DE" sz="2000" dirty="0"/>
              <a:t>General </a:t>
            </a:r>
            <a:r>
              <a:rPr lang="de-DE" sz="2000" dirty="0" err="1"/>
              <a:t>Accelerator</a:t>
            </a:r>
            <a:r>
              <a:rPr lang="de-DE" sz="2000" dirty="0"/>
              <a:t> R&amp;D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C467B4-2967-794D-8E80-266728174E8D}"/>
              </a:ext>
            </a:extLst>
          </p:cNvPr>
          <p:cNvSpPr txBox="1"/>
          <p:nvPr/>
        </p:nvSpPr>
        <p:spPr>
          <a:xfrm>
            <a:off x="4376875" y="4029386"/>
            <a:ext cx="32063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Petra III, FLASH, EXFEL,</a:t>
            </a:r>
          </a:p>
          <a:p>
            <a:r>
              <a:rPr lang="de-DE" sz="2000" dirty="0"/>
              <a:t>CFEL, CSSB, EMBL, HZG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5653CA-AA85-BC45-81BB-B4FD9E3C28F8}"/>
              </a:ext>
            </a:extLst>
          </p:cNvPr>
          <p:cNvSpPr txBox="1"/>
          <p:nvPr/>
        </p:nvSpPr>
        <p:spPr>
          <a:xfrm>
            <a:off x="8076827" y="4029386"/>
            <a:ext cx="21996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sz="2000" dirty="0"/>
              <a:t>LHC, HL-LHC</a:t>
            </a:r>
          </a:p>
          <a:p>
            <a:pPr marL="285750" indent="-285750">
              <a:buFontTx/>
              <a:buChar char="-"/>
            </a:pPr>
            <a:r>
              <a:rPr lang="de-DE" sz="2000" dirty="0"/>
              <a:t>Belle II</a:t>
            </a:r>
          </a:p>
          <a:p>
            <a:pPr marL="285750" indent="-285750">
              <a:buFontTx/>
              <a:buChar char="-"/>
            </a:pPr>
            <a:r>
              <a:rPr lang="de-DE" sz="2000" dirty="0"/>
              <a:t>ILC, ALPS, ....</a:t>
            </a:r>
          </a:p>
          <a:p>
            <a:pPr marL="285750" indent="-285750">
              <a:buFontTx/>
              <a:buChar char="-"/>
            </a:pPr>
            <a:r>
              <a:rPr lang="de-DE" sz="2000" dirty="0" err="1"/>
              <a:t>Theory</a:t>
            </a:r>
            <a:r>
              <a:rPr lang="de-DE" sz="2000" dirty="0"/>
              <a:t> </a:t>
            </a:r>
            <a:r>
              <a:rPr lang="de-DE" sz="2000" dirty="0" err="1"/>
              <a:t>division</a:t>
            </a:r>
            <a:endParaRPr lang="de-DE" sz="2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F550BF-465E-5240-98EC-11746045E36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796" b="9786"/>
          <a:stretch/>
        </p:blipFill>
        <p:spPr>
          <a:xfrm>
            <a:off x="8113302" y="1314594"/>
            <a:ext cx="3130798" cy="178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673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7C455-3F97-3843-B4A9-CD7E5B2CC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49611"/>
            <a:ext cx="11784012" cy="448591"/>
          </a:xfrm>
        </p:spPr>
        <p:txBody>
          <a:bodyPr/>
          <a:lstStyle/>
          <a:p>
            <a:r>
              <a:rPr lang="de-DE" dirty="0"/>
              <a:t>DESY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divisions</a:t>
            </a:r>
            <a:r>
              <a:rPr lang="de-DE" dirty="0"/>
              <a:t> ... IT </a:t>
            </a:r>
            <a:r>
              <a:rPr lang="de-DE" dirty="0" err="1"/>
              <a:t>involvment</a:t>
            </a:r>
            <a:r>
              <a:rPr lang="de-DE" dirty="0"/>
              <a:t> in </a:t>
            </a:r>
            <a:r>
              <a:rPr lang="de-DE" dirty="0" err="1"/>
              <a:t>scientific</a:t>
            </a:r>
            <a:r>
              <a:rPr lang="de-DE" dirty="0"/>
              <a:t> </a:t>
            </a:r>
            <a:r>
              <a:rPr lang="de-DE" dirty="0" err="1"/>
              <a:t>computing</a:t>
            </a:r>
            <a:endParaRPr lang="de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CFD5B7-9B83-C44D-B70E-6E27C15E2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08C73C-E6DF-C943-AB9E-976172B353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... An </a:t>
            </a:r>
            <a:r>
              <a:rPr lang="de-DE" dirty="0" err="1"/>
              <a:t>incomplete</a:t>
            </a:r>
            <a:r>
              <a:rPr lang="de-DE" dirty="0"/>
              <a:t> </a:t>
            </a:r>
            <a:r>
              <a:rPr lang="de-DE" dirty="0" err="1"/>
              <a:t>view</a:t>
            </a:r>
            <a:endParaRPr lang="de-DE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4956468-0E72-2F4F-9264-9D7AB66953F6}"/>
              </a:ext>
            </a:extLst>
          </p:cNvPr>
          <p:cNvGrpSpPr/>
          <p:nvPr/>
        </p:nvGrpSpPr>
        <p:grpSpPr>
          <a:xfrm>
            <a:off x="839416" y="1124744"/>
            <a:ext cx="10441160" cy="2597150"/>
            <a:chOff x="839416" y="1124744"/>
            <a:chExt cx="10441160" cy="259715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A480E10-78EA-4E48-98E4-D202CF92AD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245" r="4098"/>
            <a:stretch/>
          </p:blipFill>
          <p:spPr>
            <a:xfrm>
              <a:off x="839416" y="1124744"/>
              <a:ext cx="3096344" cy="25781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F12618E-C000-2746-A89E-70AA99DF75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18" r="3187"/>
            <a:stretch/>
          </p:blipFill>
          <p:spPr>
            <a:xfrm>
              <a:off x="4404420" y="1131094"/>
              <a:ext cx="3203748" cy="25654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E974EE0-B748-384C-B71E-C32AA33AC5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504" r="1659"/>
            <a:stretch/>
          </p:blipFill>
          <p:spPr>
            <a:xfrm>
              <a:off x="8076827" y="1131094"/>
              <a:ext cx="3203749" cy="2590800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D869C29-6D0A-C44D-BF33-A09C9D3EAC53}"/>
              </a:ext>
            </a:extLst>
          </p:cNvPr>
          <p:cNvSpPr txBox="1"/>
          <p:nvPr/>
        </p:nvSpPr>
        <p:spPr>
          <a:xfrm>
            <a:off x="551384" y="4005263"/>
            <a:ext cx="363913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de-DE" sz="2000" dirty="0"/>
              <a:t>Storage operational </a:t>
            </a:r>
            <a:r>
              <a:rPr lang="de-DE" sz="2000" dirty="0" err="1"/>
              <a:t>data</a:t>
            </a:r>
            <a:endParaRPr lang="de-DE" sz="2000" dirty="0"/>
          </a:p>
          <a:p>
            <a:pPr marL="342900" indent="-342900">
              <a:buFontTx/>
              <a:buChar char="-"/>
            </a:pPr>
            <a:r>
              <a:rPr lang="de-DE" sz="2000" dirty="0"/>
              <a:t>Simulation &amp; </a:t>
            </a:r>
            <a:r>
              <a:rPr lang="de-DE" sz="2000" dirty="0" err="1"/>
              <a:t>computational</a:t>
            </a:r>
            <a:endParaRPr lang="de-DE" sz="2000" dirty="0"/>
          </a:p>
          <a:p>
            <a:r>
              <a:rPr lang="de-DE" sz="2000" dirty="0" err="1"/>
              <a:t>infrastructure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R&amp;D</a:t>
            </a:r>
          </a:p>
          <a:p>
            <a:pPr marL="342900" indent="-342900">
              <a:buFontTx/>
              <a:buChar char="-"/>
            </a:pPr>
            <a:r>
              <a:rPr lang="de-DE" sz="2000" dirty="0"/>
              <a:t>Support</a:t>
            </a:r>
          </a:p>
          <a:p>
            <a:pPr marL="342900" indent="-342900">
              <a:buFontTx/>
              <a:buChar char="-"/>
            </a:pPr>
            <a:endParaRPr lang="de-DE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C467B4-2967-794D-8E80-266728174E8D}"/>
              </a:ext>
            </a:extLst>
          </p:cNvPr>
          <p:cNvSpPr txBox="1"/>
          <p:nvPr/>
        </p:nvSpPr>
        <p:spPr>
          <a:xfrm>
            <a:off x="4376875" y="4029386"/>
            <a:ext cx="36391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de-DE" sz="2000" dirty="0"/>
              <a:t>Online DAQ</a:t>
            </a:r>
          </a:p>
          <a:p>
            <a:pPr marL="342900" indent="-342900">
              <a:buFontTx/>
              <a:buChar char="-"/>
            </a:pPr>
            <a:r>
              <a:rPr lang="de-DE" sz="2000" dirty="0"/>
              <a:t>Offline </a:t>
            </a:r>
            <a:r>
              <a:rPr lang="de-DE" sz="2000" dirty="0" err="1"/>
              <a:t>storage</a:t>
            </a:r>
            <a:r>
              <a:rPr lang="de-DE" sz="2000" dirty="0"/>
              <a:t> &amp; </a:t>
            </a:r>
            <a:r>
              <a:rPr lang="de-DE" sz="2000" dirty="0" err="1"/>
              <a:t>analysis</a:t>
            </a:r>
            <a:r>
              <a:rPr lang="de-DE" sz="2000" dirty="0"/>
              <a:t> </a:t>
            </a:r>
          </a:p>
          <a:p>
            <a:r>
              <a:rPr lang="de-DE" sz="2000" dirty="0" err="1"/>
              <a:t>infrastructure</a:t>
            </a:r>
            <a:endParaRPr lang="de-DE" sz="2000" dirty="0"/>
          </a:p>
          <a:p>
            <a:pPr marL="342900" indent="-342900">
              <a:buFontTx/>
              <a:buChar char="-"/>
            </a:pPr>
            <a:r>
              <a:rPr lang="de-DE" sz="2000" dirty="0"/>
              <a:t>Simulation &amp; </a:t>
            </a:r>
            <a:r>
              <a:rPr lang="de-DE" sz="2000" dirty="0" err="1"/>
              <a:t>computational</a:t>
            </a:r>
            <a:endParaRPr lang="de-DE" sz="2000" dirty="0"/>
          </a:p>
          <a:p>
            <a:r>
              <a:rPr lang="de-DE" sz="2000" dirty="0" err="1"/>
              <a:t>infrastructure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R&amp;D</a:t>
            </a:r>
          </a:p>
          <a:p>
            <a:pPr marL="342900" indent="-342900">
              <a:buFontTx/>
              <a:buChar char="-"/>
            </a:pPr>
            <a:r>
              <a:rPr lang="de-DE" sz="2000" dirty="0"/>
              <a:t>Support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5653CA-AA85-BC45-81BB-B4FD9E3C28F8}"/>
              </a:ext>
            </a:extLst>
          </p:cNvPr>
          <p:cNvSpPr txBox="1"/>
          <p:nvPr/>
        </p:nvSpPr>
        <p:spPr>
          <a:xfrm>
            <a:off x="8076827" y="4029386"/>
            <a:ext cx="40943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sz="2000" dirty="0"/>
              <a:t>Global </a:t>
            </a:r>
            <a:r>
              <a:rPr lang="de-DE" sz="2000" dirty="0" err="1"/>
              <a:t>and</a:t>
            </a:r>
            <a:r>
              <a:rPr lang="de-DE" sz="2000" dirty="0"/>
              <a:t> national </a:t>
            </a:r>
            <a:r>
              <a:rPr lang="de-DE" sz="2000" dirty="0" err="1"/>
              <a:t>tasks</a:t>
            </a:r>
            <a:r>
              <a:rPr lang="de-DE" sz="2000" dirty="0"/>
              <a:t> </a:t>
            </a:r>
          </a:p>
          <a:p>
            <a:r>
              <a:rPr lang="de-DE" sz="2000" dirty="0" err="1"/>
              <a:t>within</a:t>
            </a:r>
            <a:r>
              <a:rPr lang="de-DE" sz="2000" dirty="0"/>
              <a:t> LHC </a:t>
            </a:r>
            <a:r>
              <a:rPr lang="de-DE" sz="2000" dirty="0" err="1"/>
              <a:t>and</a:t>
            </a:r>
            <a:r>
              <a:rPr lang="de-DE" sz="2000" dirty="0"/>
              <a:t> BELLE II</a:t>
            </a:r>
          </a:p>
          <a:p>
            <a:r>
              <a:rPr lang="de-DE" sz="2000" dirty="0"/>
              <a:t>- Simulation &amp; </a:t>
            </a:r>
            <a:r>
              <a:rPr lang="de-DE" sz="2000" dirty="0" err="1"/>
              <a:t>computiational</a:t>
            </a:r>
            <a:r>
              <a:rPr lang="de-DE" sz="2000" dirty="0"/>
              <a:t> </a:t>
            </a:r>
          </a:p>
          <a:p>
            <a:r>
              <a:rPr lang="de-DE" sz="2000" dirty="0"/>
              <a:t>Infrastructure </a:t>
            </a:r>
            <a:r>
              <a:rPr lang="de-DE" sz="2000" dirty="0" err="1"/>
              <a:t>for</a:t>
            </a:r>
            <a:r>
              <a:rPr lang="de-DE" sz="2000" dirty="0"/>
              <a:t> ILC </a:t>
            </a:r>
            <a:r>
              <a:rPr lang="de-DE" sz="2000" dirty="0" err="1"/>
              <a:t>and</a:t>
            </a:r>
            <a:r>
              <a:rPr lang="de-DE" sz="2000" dirty="0"/>
              <a:t> </a:t>
            </a:r>
            <a:r>
              <a:rPr lang="de-DE" sz="2000" dirty="0" err="1"/>
              <a:t>detector</a:t>
            </a:r>
            <a:r>
              <a:rPr lang="de-DE" sz="2000" dirty="0"/>
              <a:t> </a:t>
            </a:r>
          </a:p>
          <a:p>
            <a:r>
              <a:rPr lang="de-DE" sz="2000" dirty="0"/>
              <a:t>R&amp;D</a:t>
            </a:r>
          </a:p>
          <a:p>
            <a:pPr marL="342900" indent="-342900">
              <a:buFontTx/>
              <a:buChar char="-"/>
            </a:pPr>
            <a:r>
              <a:rPr lang="de-DE" sz="2000" dirty="0"/>
              <a:t>Support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ADDFE0-0BB3-B442-AC0F-43ACAEF63DB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796" b="9786"/>
          <a:stretch/>
        </p:blipFill>
        <p:spPr>
          <a:xfrm>
            <a:off x="8130200" y="1297013"/>
            <a:ext cx="3130798" cy="178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889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29BB91-348D-CD96-0271-3D072F8499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E8AE3-F41B-4796-4F09-806AB2AEB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IDAF is about </a:t>
            </a:r>
            <a:r>
              <a:rPr lang="en-US" i="1" dirty="0"/>
              <a:t>people and experiments</a:t>
            </a:r>
            <a:endParaRPr lang="en-DE" i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A87F8C-4FE9-175D-D3E0-93B666AFF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pic>
        <p:nvPicPr>
          <p:cNvPr id="3" name="Content Placeholder 7">
            <a:extLst>
              <a:ext uri="{FF2B5EF4-FFF2-40B4-BE49-F238E27FC236}">
                <a16:creationId xmlns:a16="http://schemas.microsoft.com/office/drawing/2014/main" id="{9511CEC8-9908-AD4A-0B89-3D7D0CC81D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1578" y="1445384"/>
            <a:ext cx="10303874" cy="4595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237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4DA9F-E2C9-8F47-D391-E5BB049F0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IDAF is available globally to a large and growing user base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BEED07-9B5F-E544-E43F-5C99B5CD4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ABFA69-8348-1A43-51B7-5F4C8A422B2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9D9F20-40FE-D4DE-745F-32CC711B6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335" y="3955943"/>
            <a:ext cx="4865076" cy="24695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9307D35-5978-1997-99CD-4931D07738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297" y="4332006"/>
            <a:ext cx="1831498" cy="2077963"/>
          </a:xfrm>
          <a:prstGeom prst="rect">
            <a:avLst/>
          </a:prstGeom>
        </p:spPr>
      </p:pic>
      <p:pic>
        <p:nvPicPr>
          <p:cNvPr id="10" name="Grafik 1384017837">
            <a:extLst>
              <a:ext uri="{FF2B5EF4-FFF2-40B4-BE49-F238E27FC236}">
                <a16:creationId xmlns:a16="http://schemas.microsoft.com/office/drawing/2014/main" id="{47332BEB-9E33-AD4A-278B-C097FA9B28B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624" b="15201"/>
          <a:stretch/>
        </p:blipFill>
        <p:spPr bwMode="auto">
          <a:xfrm>
            <a:off x="7759589" y="878613"/>
            <a:ext cx="4203810" cy="2550387"/>
          </a:xfrm>
          <a:prstGeom prst="rect">
            <a:avLst/>
          </a:prstGeom>
        </p:spPr>
      </p:pic>
      <p:sp>
        <p:nvSpPr>
          <p:cNvPr id="11" name="Textfeld 1042418769">
            <a:extLst>
              <a:ext uri="{FF2B5EF4-FFF2-40B4-BE49-F238E27FC236}">
                <a16:creationId xmlns:a16="http://schemas.microsoft.com/office/drawing/2014/main" id="{7E6CE0C8-3B5A-BB2B-ED4C-FBD70A05030C}"/>
              </a:ext>
            </a:extLst>
          </p:cNvPr>
          <p:cNvSpPr txBox="1"/>
          <p:nvPr/>
        </p:nvSpPr>
        <p:spPr bwMode="auto">
          <a:xfrm>
            <a:off x="8184232" y="2924944"/>
            <a:ext cx="3353739" cy="357598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 sz="18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b="1" dirty="0">
                <a:highlight>
                  <a:srgbClr val="C0C0C0"/>
                </a:highlight>
              </a:rPr>
              <a:t>Active NAF Users since 2019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574CC7-B9BD-AE17-06E3-12AF005C075E}"/>
              </a:ext>
            </a:extLst>
          </p:cNvPr>
          <p:cNvSpPr/>
          <p:nvPr/>
        </p:nvSpPr>
        <p:spPr>
          <a:xfrm>
            <a:off x="8077200" y="918308"/>
            <a:ext cx="1828800" cy="14849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301EB63-1A41-08E0-4959-BA816BA44C7E}"/>
              </a:ext>
            </a:extLst>
          </p:cNvPr>
          <p:cNvGrpSpPr/>
          <p:nvPr/>
        </p:nvGrpSpPr>
        <p:grpSpPr>
          <a:xfrm>
            <a:off x="8019675" y="914400"/>
            <a:ext cx="1637102" cy="644707"/>
            <a:chOff x="6096000" y="2161401"/>
            <a:chExt cx="1637102" cy="64470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233DF98-14E6-0D0D-B160-948DF704C580}"/>
                </a:ext>
              </a:extLst>
            </p:cNvPr>
            <p:cNvSpPr/>
            <p:nvPr/>
          </p:nvSpPr>
          <p:spPr>
            <a:xfrm>
              <a:off x="6096000" y="2223092"/>
              <a:ext cx="178582" cy="152400"/>
            </a:xfrm>
            <a:prstGeom prst="rect">
              <a:avLst/>
            </a:prstGeom>
            <a:solidFill>
              <a:srgbClr val="7FC07F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8DAEFAB-2FED-15BA-F185-07F8BEA70C0A}"/>
                </a:ext>
              </a:extLst>
            </p:cNvPr>
            <p:cNvSpPr/>
            <p:nvPr/>
          </p:nvSpPr>
          <p:spPr>
            <a:xfrm>
              <a:off x="6096000" y="2406946"/>
              <a:ext cx="178582" cy="152400"/>
            </a:xfrm>
            <a:prstGeom prst="rect">
              <a:avLst/>
            </a:prstGeom>
            <a:solidFill>
              <a:srgbClr val="F77F7F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F446D8B-5549-B47D-449E-2BFEF94933C3}"/>
                </a:ext>
              </a:extLst>
            </p:cNvPr>
            <p:cNvSpPr/>
            <p:nvPr/>
          </p:nvSpPr>
          <p:spPr>
            <a:xfrm>
              <a:off x="6096000" y="2590800"/>
              <a:ext cx="178582" cy="152400"/>
            </a:xfrm>
            <a:prstGeom prst="rect">
              <a:avLst/>
            </a:prstGeom>
            <a:solidFill>
              <a:srgbClr val="7F7FFF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41B010D-2DA9-2A66-07F1-9A015D8D299B}"/>
                </a:ext>
              </a:extLst>
            </p:cNvPr>
            <p:cNvSpPr txBox="1"/>
            <p:nvPr/>
          </p:nvSpPr>
          <p:spPr>
            <a:xfrm>
              <a:off x="6248400" y="2161401"/>
              <a:ext cx="14847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Belle II, Other HEP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BCD1F27-AA6A-8799-F54A-5BB5F318F147}"/>
                </a:ext>
              </a:extLst>
            </p:cNvPr>
            <p:cNvSpPr txBox="1"/>
            <p:nvPr/>
          </p:nvSpPr>
          <p:spPr>
            <a:xfrm>
              <a:off x="6248400" y="2345255"/>
              <a:ext cx="6605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ATLAS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43315BA-D3F0-CB37-B85C-90D4DEFD1CC5}"/>
                </a:ext>
              </a:extLst>
            </p:cNvPr>
            <p:cNvSpPr txBox="1"/>
            <p:nvPr/>
          </p:nvSpPr>
          <p:spPr>
            <a:xfrm>
              <a:off x="6248400" y="2529109"/>
              <a:ext cx="5261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CMS</a:t>
              </a: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02A3BB89-CEA9-E4F5-5747-9E202F9D52BE}"/>
              </a:ext>
            </a:extLst>
          </p:cNvPr>
          <p:cNvSpPr/>
          <p:nvPr/>
        </p:nvSpPr>
        <p:spPr>
          <a:xfrm>
            <a:off x="7759589" y="3418167"/>
            <a:ext cx="3935412" cy="356256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124AB6E-2656-E0A4-F21A-E5CC624881B5}"/>
              </a:ext>
            </a:extLst>
          </p:cNvPr>
          <p:cNvCxnSpPr>
            <a:cxnSpLocks/>
          </p:cNvCxnSpPr>
          <p:nvPr/>
        </p:nvCxnSpPr>
        <p:spPr>
          <a:xfrm>
            <a:off x="8435128" y="3368979"/>
            <a:ext cx="0" cy="136221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ABD69A0-8288-608D-F209-E596B94BCF12}"/>
              </a:ext>
            </a:extLst>
          </p:cNvPr>
          <p:cNvCxnSpPr>
            <a:cxnSpLocks/>
          </p:cNvCxnSpPr>
          <p:nvPr/>
        </p:nvCxnSpPr>
        <p:spPr>
          <a:xfrm>
            <a:off x="9220200" y="3368978"/>
            <a:ext cx="0" cy="136221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25B50F4-9E7B-91DD-DEB2-30003431D0BA}"/>
              </a:ext>
            </a:extLst>
          </p:cNvPr>
          <p:cNvCxnSpPr>
            <a:cxnSpLocks/>
          </p:cNvCxnSpPr>
          <p:nvPr/>
        </p:nvCxnSpPr>
        <p:spPr>
          <a:xfrm>
            <a:off x="9982200" y="3376101"/>
            <a:ext cx="0" cy="136221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0EE519B-0729-2E37-5052-9E47D5C57EE5}"/>
              </a:ext>
            </a:extLst>
          </p:cNvPr>
          <p:cNvCxnSpPr>
            <a:cxnSpLocks/>
          </p:cNvCxnSpPr>
          <p:nvPr/>
        </p:nvCxnSpPr>
        <p:spPr>
          <a:xfrm>
            <a:off x="10744200" y="3369349"/>
            <a:ext cx="0" cy="136221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F980078-D0B4-B3DB-FA1E-DE8E701AC8E7}"/>
              </a:ext>
            </a:extLst>
          </p:cNvPr>
          <p:cNvCxnSpPr>
            <a:cxnSpLocks/>
          </p:cNvCxnSpPr>
          <p:nvPr/>
        </p:nvCxnSpPr>
        <p:spPr>
          <a:xfrm>
            <a:off x="11506200" y="3368977"/>
            <a:ext cx="0" cy="136221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3BBB379-0E13-192C-A8A1-66CCD54D685F}"/>
              </a:ext>
            </a:extLst>
          </p:cNvPr>
          <p:cNvSpPr txBox="1"/>
          <p:nvPr/>
        </p:nvSpPr>
        <p:spPr>
          <a:xfrm>
            <a:off x="8515099" y="3352800"/>
            <a:ext cx="30171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2020         2021       2022       2023 </a:t>
            </a:r>
            <a:endParaRPr lang="en-US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34994B-6510-F9AB-D444-DCA4819A0400}"/>
              </a:ext>
            </a:extLst>
          </p:cNvPr>
          <p:cNvSpPr txBox="1"/>
          <p:nvPr/>
        </p:nvSpPr>
        <p:spPr>
          <a:xfrm rot="16200000">
            <a:off x="6928716" y="2047082"/>
            <a:ext cx="1080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NAF users </a:t>
            </a:r>
            <a:endParaRPr lang="en-US" sz="16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17F8780-B1B0-8933-3FD1-8F945191B94C}"/>
              </a:ext>
            </a:extLst>
          </p:cNvPr>
          <p:cNvSpPr txBox="1"/>
          <p:nvPr/>
        </p:nvSpPr>
        <p:spPr>
          <a:xfrm>
            <a:off x="7467600" y="1166098"/>
            <a:ext cx="482824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200</a:t>
            </a:r>
          </a:p>
          <a:p>
            <a:endParaRPr lang="en-US" sz="1100" dirty="0"/>
          </a:p>
          <a:p>
            <a:endParaRPr lang="en-US" sz="1200" dirty="0"/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100</a:t>
            </a:r>
          </a:p>
          <a:p>
            <a:endParaRPr lang="en-US" sz="11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0</a:t>
            </a:r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8C56E1C5-E258-9350-0313-0113F65293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2079419"/>
              </p:ext>
            </p:extLst>
          </p:nvPr>
        </p:nvGraphicFramePr>
        <p:xfrm>
          <a:off x="7239000" y="3994495"/>
          <a:ext cx="4442308" cy="20621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F63D62D-C087-2F0B-53D7-6729466420C0}"/>
              </a:ext>
            </a:extLst>
          </p:cNvPr>
          <p:cNvSpPr txBox="1"/>
          <p:nvPr/>
        </p:nvSpPr>
        <p:spPr>
          <a:xfrm>
            <a:off x="10776520" y="6032321"/>
            <a:ext cx="1095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(*preliminary)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B438D287-5C33-9AF9-570A-699378185B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343010" y="1066800"/>
            <a:ext cx="3723636" cy="27681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94DA2158-F7E6-FB51-3E62-5C6611D25ABE}"/>
              </a:ext>
            </a:extLst>
          </p:cNvPr>
          <p:cNvSpPr txBox="1"/>
          <p:nvPr/>
        </p:nvSpPr>
        <p:spPr>
          <a:xfrm>
            <a:off x="17054" y="1322832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Remote </a:t>
            </a:r>
            <a:r>
              <a:rPr lang="en-US" b="1" dirty="0" err="1"/>
              <a:t>dCache</a:t>
            </a:r>
            <a:r>
              <a:rPr lang="en-US" b="1" dirty="0"/>
              <a:t> access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38B631A-FAED-EC2B-39A4-D7E701C8E8A8}"/>
              </a:ext>
            </a:extLst>
          </p:cNvPr>
          <p:cNvSpPr txBox="1"/>
          <p:nvPr/>
        </p:nvSpPr>
        <p:spPr>
          <a:xfrm>
            <a:off x="740501" y="5815425"/>
            <a:ext cx="3801041" cy="369332"/>
          </a:xfrm>
          <a:prstGeom prst="rect">
            <a:avLst/>
          </a:prstGeom>
          <a:solidFill>
            <a:schemeClr val="bg1">
              <a:alpha val="62903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Interactive NAF &amp; Maxwell logins</a:t>
            </a:r>
          </a:p>
        </p:txBody>
      </p:sp>
    </p:spTree>
    <p:extLst>
      <p:ext uri="{BB962C8B-B14F-4D97-AF65-F5344CB8AC3E}">
        <p14:creationId xmlns:p14="http://schemas.microsoft.com/office/powerpoint/2010/main" val="2001221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AE00C4-5979-54AB-44C2-B4F35AE4CE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CC802-F50A-6AA1-A2B6-58DD16C93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IDAF is about </a:t>
            </a:r>
            <a:r>
              <a:rPr lang="en-US" i="1" dirty="0"/>
              <a:t>services</a:t>
            </a:r>
            <a:endParaRPr lang="en-DE" i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863054-E991-DA00-603A-A61074D52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9EAE49-427E-09F1-D284-9DB3F678BDFD}"/>
              </a:ext>
            </a:extLst>
          </p:cNvPr>
          <p:cNvSpPr/>
          <p:nvPr/>
        </p:nvSpPr>
        <p:spPr>
          <a:xfrm>
            <a:off x="4292563" y="2821489"/>
            <a:ext cx="3528392" cy="165618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b="1" dirty="0">
                <a:solidFill>
                  <a:schemeClr val="tx1"/>
                </a:solidFill>
              </a:rPr>
              <a:t>Data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storage &amp;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management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00473F2-75F8-0242-371E-6C162E5D998A}"/>
              </a:ext>
            </a:extLst>
          </p:cNvPr>
          <p:cNvSpPr/>
          <p:nvPr/>
        </p:nvSpPr>
        <p:spPr>
          <a:xfrm>
            <a:off x="329505" y="867036"/>
            <a:ext cx="3528392" cy="165618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dirty="0">
                <a:solidFill>
                  <a:schemeClr val="tx1"/>
                </a:solidFill>
              </a:rPr>
              <a:t>Interactive</a:t>
            </a:r>
          </a:p>
          <a:p>
            <a:r>
              <a:rPr lang="en-US" sz="2400" dirty="0">
                <a:solidFill>
                  <a:schemeClr val="tx1"/>
                </a:solidFill>
              </a:rPr>
              <a:t>access and </a:t>
            </a:r>
          </a:p>
          <a:p>
            <a:r>
              <a:rPr lang="en-US" sz="2400" dirty="0">
                <a:solidFill>
                  <a:schemeClr val="tx1"/>
                </a:solidFill>
              </a:rPr>
              <a:t>compute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0564415-0932-E938-FBE9-87FB0AAB016E}"/>
              </a:ext>
            </a:extLst>
          </p:cNvPr>
          <p:cNvSpPr/>
          <p:nvPr/>
        </p:nvSpPr>
        <p:spPr>
          <a:xfrm>
            <a:off x="8255620" y="867036"/>
            <a:ext cx="3528392" cy="165618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dirty="0">
                <a:solidFill>
                  <a:schemeClr val="tx1"/>
                </a:solidFill>
              </a:rPr>
              <a:t>Large-scale</a:t>
            </a:r>
          </a:p>
          <a:p>
            <a:r>
              <a:rPr lang="en-US" sz="2400" dirty="0">
                <a:solidFill>
                  <a:schemeClr val="tx1"/>
                </a:solidFill>
              </a:rPr>
              <a:t>compute and </a:t>
            </a:r>
          </a:p>
          <a:p>
            <a:r>
              <a:rPr lang="en-US" sz="2400" dirty="0">
                <a:solidFill>
                  <a:schemeClr val="tx1"/>
                </a:solidFill>
              </a:rPr>
              <a:t>workflows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F1444A8-CBB1-09EC-0450-E7A3AA9E4E26}"/>
              </a:ext>
            </a:extLst>
          </p:cNvPr>
          <p:cNvSpPr/>
          <p:nvPr/>
        </p:nvSpPr>
        <p:spPr>
          <a:xfrm>
            <a:off x="4292563" y="867036"/>
            <a:ext cx="3528392" cy="165618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dirty="0">
                <a:solidFill>
                  <a:schemeClr val="tx1"/>
                </a:solidFill>
              </a:rPr>
              <a:t>Federated</a:t>
            </a:r>
          </a:p>
          <a:p>
            <a:r>
              <a:rPr lang="en-US" sz="2400" dirty="0">
                <a:solidFill>
                  <a:schemeClr val="tx1"/>
                </a:solidFill>
              </a:rPr>
              <a:t>access to </a:t>
            </a:r>
          </a:p>
          <a:p>
            <a:r>
              <a:rPr lang="en-US" sz="2400" dirty="0">
                <a:solidFill>
                  <a:schemeClr val="tx1"/>
                </a:solidFill>
              </a:rPr>
              <a:t>compute &amp; </a:t>
            </a:r>
          </a:p>
          <a:p>
            <a:r>
              <a:rPr lang="en-US" sz="2400" dirty="0">
                <a:solidFill>
                  <a:schemeClr val="tx1"/>
                </a:solidFill>
              </a:rPr>
              <a:t>data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EA48715-2BD7-3EAF-78D5-68D7C886A8A8}"/>
              </a:ext>
            </a:extLst>
          </p:cNvPr>
          <p:cNvSpPr/>
          <p:nvPr/>
        </p:nvSpPr>
        <p:spPr>
          <a:xfrm>
            <a:off x="329505" y="4775941"/>
            <a:ext cx="3528392" cy="165618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dirty="0">
                <a:solidFill>
                  <a:schemeClr val="tx1"/>
                </a:solidFill>
              </a:rPr>
              <a:t>Software</a:t>
            </a:r>
          </a:p>
          <a:p>
            <a:r>
              <a:rPr lang="en-US" sz="2400" dirty="0">
                <a:solidFill>
                  <a:schemeClr val="tx1"/>
                </a:solidFill>
              </a:rPr>
              <a:t>and</a:t>
            </a:r>
          </a:p>
          <a:p>
            <a:r>
              <a:rPr lang="en-US" sz="2400" dirty="0">
                <a:solidFill>
                  <a:schemeClr val="tx1"/>
                </a:solidFill>
              </a:rPr>
              <a:t>containers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60D74E1-F743-AE00-2881-382D6DB468C9}"/>
              </a:ext>
            </a:extLst>
          </p:cNvPr>
          <p:cNvSpPr/>
          <p:nvPr/>
        </p:nvSpPr>
        <p:spPr>
          <a:xfrm>
            <a:off x="8255620" y="4775941"/>
            <a:ext cx="3528392" cy="165618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dirty="0">
                <a:solidFill>
                  <a:schemeClr val="tx1"/>
                </a:solidFill>
              </a:rPr>
              <a:t>Code </a:t>
            </a:r>
          </a:p>
          <a:p>
            <a:r>
              <a:rPr lang="en-US" sz="2400" dirty="0">
                <a:solidFill>
                  <a:schemeClr val="tx1"/>
                </a:solidFill>
              </a:rPr>
              <a:t>management </a:t>
            </a:r>
          </a:p>
          <a:p>
            <a:r>
              <a:rPr lang="en-US" sz="2400" dirty="0">
                <a:solidFill>
                  <a:schemeClr val="tx1"/>
                </a:solidFill>
              </a:rPr>
              <a:t>and CI/CD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06C2BC4-3FC7-CB57-C3EA-475938FEF02E}"/>
              </a:ext>
            </a:extLst>
          </p:cNvPr>
          <p:cNvSpPr/>
          <p:nvPr/>
        </p:nvSpPr>
        <p:spPr>
          <a:xfrm>
            <a:off x="4292563" y="4775941"/>
            <a:ext cx="3528392" cy="165618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dirty="0">
                <a:solidFill>
                  <a:schemeClr val="tx1"/>
                </a:solidFill>
              </a:rPr>
              <a:t>Documentation,</a:t>
            </a:r>
          </a:p>
          <a:p>
            <a:r>
              <a:rPr lang="en-US" sz="2400" dirty="0">
                <a:solidFill>
                  <a:schemeClr val="tx1"/>
                </a:solidFill>
              </a:rPr>
              <a:t>support,</a:t>
            </a:r>
          </a:p>
          <a:p>
            <a:r>
              <a:rPr lang="en-US" sz="2400" dirty="0">
                <a:solidFill>
                  <a:schemeClr val="tx1"/>
                </a:solidFill>
              </a:rPr>
              <a:t>training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8D5133E-E0F6-8CDD-DFFA-6EE036FE724F}"/>
              </a:ext>
            </a:extLst>
          </p:cNvPr>
          <p:cNvSpPr/>
          <p:nvPr/>
        </p:nvSpPr>
        <p:spPr>
          <a:xfrm>
            <a:off x="329505" y="2821489"/>
            <a:ext cx="3528392" cy="165618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dirty="0">
                <a:solidFill>
                  <a:schemeClr val="tx1"/>
                </a:solidFill>
              </a:rPr>
              <a:t>Integration</a:t>
            </a:r>
          </a:p>
          <a:p>
            <a:r>
              <a:rPr lang="en-US" sz="2400" dirty="0">
                <a:solidFill>
                  <a:schemeClr val="tx1"/>
                </a:solidFill>
              </a:rPr>
              <a:t>with DAQ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FABE177-306D-80A1-805C-3B9F0850627B}"/>
              </a:ext>
            </a:extLst>
          </p:cNvPr>
          <p:cNvSpPr/>
          <p:nvPr/>
        </p:nvSpPr>
        <p:spPr>
          <a:xfrm>
            <a:off x="8255619" y="2821489"/>
            <a:ext cx="3528392" cy="165618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dirty="0">
                <a:solidFill>
                  <a:schemeClr val="tx1"/>
                </a:solidFill>
              </a:rPr>
              <a:t>Metadata</a:t>
            </a:r>
          </a:p>
          <a:p>
            <a:r>
              <a:rPr lang="en-US" sz="2400" dirty="0">
                <a:solidFill>
                  <a:schemeClr val="tx1"/>
                </a:solidFill>
              </a:rPr>
              <a:t>management</a:t>
            </a:r>
          </a:p>
        </p:txBody>
      </p:sp>
      <p:pic>
        <p:nvPicPr>
          <p:cNvPr id="10" name="Graphic 9" descr="Globe outline">
            <a:extLst>
              <a:ext uri="{FF2B5EF4-FFF2-40B4-BE49-F238E27FC236}">
                <a16:creationId xmlns:a16="http://schemas.microsoft.com/office/drawing/2014/main" id="{24FA0F96-4528-AED5-304E-94DABD1108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66688" y="1198230"/>
            <a:ext cx="914400" cy="914400"/>
          </a:xfrm>
          <a:prstGeom prst="rect">
            <a:avLst/>
          </a:prstGeom>
        </p:spPr>
      </p:pic>
      <p:pic>
        <p:nvPicPr>
          <p:cNvPr id="12" name="Graphic 11" descr="Server outline">
            <a:extLst>
              <a:ext uri="{FF2B5EF4-FFF2-40B4-BE49-F238E27FC236}">
                <a16:creationId xmlns:a16="http://schemas.microsoft.com/office/drawing/2014/main" id="{737928C6-C11C-D246-FC18-1D4EE63BB4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20909" y="1198230"/>
            <a:ext cx="914400" cy="914400"/>
          </a:xfrm>
          <a:prstGeom prst="rect">
            <a:avLst/>
          </a:prstGeom>
        </p:spPr>
      </p:pic>
      <p:pic>
        <p:nvPicPr>
          <p:cNvPr id="18" name="Graphic 17" descr="Camera outline">
            <a:extLst>
              <a:ext uri="{FF2B5EF4-FFF2-40B4-BE49-F238E27FC236}">
                <a16:creationId xmlns:a16="http://schemas.microsoft.com/office/drawing/2014/main" id="{EDD8921D-E633-BC67-2B57-F55B0CDA3C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86298" y="3146329"/>
            <a:ext cx="914400" cy="914400"/>
          </a:xfrm>
          <a:prstGeom prst="rect">
            <a:avLst/>
          </a:prstGeom>
        </p:spPr>
      </p:pic>
      <p:pic>
        <p:nvPicPr>
          <p:cNvPr id="20" name="Graphic 19" descr="Disk outline">
            <a:extLst>
              <a:ext uri="{FF2B5EF4-FFF2-40B4-BE49-F238E27FC236}">
                <a16:creationId xmlns:a16="http://schemas.microsoft.com/office/drawing/2014/main" id="{D9E5E32B-4947-D600-7902-CC5ECF1E121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666687" y="3140190"/>
            <a:ext cx="914400" cy="914400"/>
          </a:xfrm>
          <a:prstGeom prst="rect">
            <a:avLst/>
          </a:prstGeom>
        </p:spPr>
      </p:pic>
      <p:pic>
        <p:nvPicPr>
          <p:cNvPr id="22" name="Graphic 21" descr="Folder Search outline">
            <a:extLst>
              <a:ext uri="{FF2B5EF4-FFF2-40B4-BE49-F238E27FC236}">
                <a16:creationId xmlns:a16="http://schemas.microsoft.com/office/drawing/2014/main" id="{04AE29B3-B29D-A367-F6B9-009A7357DF7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520909" y="3140190"/>
            <a:ext cx="914400" cy="914400"/>
          </a:xfrm>
          <a:prstGeom prst="rect">
            <a:avLst/>
          </a:prstGeom>
        </p:spPr>
      </p:pic>
      <p:pic>
        <p:nvPicPr>
          <p:cNvPr id="26" name="Graphic 25" descr="Cursor outline">
            <a:extLst>
              <a:ext uri="{FF2B5EF4-FFF2-40B4-BE49-F238E27FC236}">
                <a16:creationId xmlns:a16="http://schemas.microsoft.com/office/drawing/2014/main" id="{A065C334-7828-44B1-C795-5449EAB3BA1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486298" y="1225958"/>
            <a:ext cx="914400" cy="914400"/>
          </a:xfrm>
          <a:prstGeom prst="rect">
            <a:avLst/>
          </a:prstGeom>
        </p:spPr>
      </p:pic>
      <p:pic>
        <p:nvPicPr>
          <p:cNvPr id="30" name="Graphic 29" descr="Programmer male outline">
            <a:extLst>
              <a:ext uri="{FF2B5EF4-FFF2-40B4-BE49-F238E27FC236}">
                <a16:creationId xmlns:a16="http://schemas.microsoft.com/office/drawing/2014/main" id="{45D4E107-6D29-14C2-D17D-6701206D891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486298" y="5076564"/>
            <a:ext cx="914400" cy="914400"/>
          </a:xfrm>
          <a:prstGeom prst="rect">
            <a:avLst/>
          </a:prstGeom>
        </p:spPr>
      </p:pic>
      <p:pic>
        <p:nvPicPr>
          <p:cNvPr id="34" name="Graphic 33" descr="Information outline">
            <a:extLst>
              <a:ext uri="{FF2B5EF4-FFF2-40B4-BE49-F238E27FC236}">
                <a16:creationId xmlns:a16="http://schemas.microsoft.com/office/drawing/2014/main" id="{93215A18-0705-4C5E-CC68-E434F33DCBF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666687" y="5072037"/>
            <a:ext cx="914400" cy="914400"/>
          </a:xfrm>
          <a:prstGeom prst="rect">
            <a:avLst/>
          </a:prstGeom>
        </p:spPr>
      </p:pic>
      <p:pic>
        <p:nvPicPr>
          <p:cNvPr id="36" name="Graphic 35" descr="Branching diagram outline">
            <a:extLst>
              <a:ext uri="{FF2B5EF4-FFF2-40B4-BE49-F238E27FC236}">
                <a16:creationId xmlns:a16="http://schemas.microsoft.com/office/drawing/2014/main" id="{3FA132D6-3309-9EF6-CDF3-15AC25E39FE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0520909" y="515154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946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  <p:bldP spid="16" grpId="0" animBg="1"/>
      <p:bldP spid="17" grpId="0" animBg="1"/>
      <p:bldP spid="40" grpId="0" animBg="1"/>
      <p:bldP spid="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E9182E-804C-916F-CBBE-81302A3B95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295E1A19-0982-3BC2-5648-59D1F8A18E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66" t="7706" r="10604" b="9393"/>
          <a:stretch/>
        </p:blipFill>
        <p:spPr>
          <a:xfrm>
            <a:off x="5740027" y="3396134"/>
            <a:ext cx="678178" cy="7529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730C70-2F67-2A70-2C69-4F08467EF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IDAF is a data centric compute infrastructure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71F8AB-0F15-C1A8-24FD-1F2699C0E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IDAF@DESY | Yves Kemp, 1.4.2025</a:t>
            </a:r>
            <a:endParaRPr lang="en-US" noProof="0" dirty="0"/>
          </a:p>
        </p:txBody>
      </p:sp>
      <p:sp>
        <p:nvSpPr>
          <p:cNvPr id="9" name="Can 8">
            <a:extLst>
              <a:ext uri="{FF2B5EF4-FFF2-40B4-BE49-F238E27FC236}">
                <a16:creationId xmlns:a16="http://schemas.microsoft.com/office/drawing/2014/main" id="{1AA0E23D-20FC-1F6E-D616-88D03C41EA1C}"/>
              </a:ext>
            </a:extLst>
          </p:cNvPr>
          <p:cNvSpPr/>
          <p:nvPr/>
        </p:nvSpPr>
        <p:spPr>
          <a:xfrm>
            <a:off x="5878025" y="1339995"/>
            <a:ext cx="1654507" cy="728201"/>
          </a:xfrm>
          <a:prstGeom prst="can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IBM Storage Scale (GPFS)</a:t>
            </a:r>
          </a:p>
        </p:txBody>
      </p:sp>
      <p:sp>
        <p:nvSpPr>
          <p:cNvPr id="10" name="Can 9">
            <a:extLst>
              <a:ext uri="{FF2B5EF4-FFF2-40B4-BE49-F238E27FC236}">
                <a16:creationId xmlns:a16="http://schemas.microsoft.com/office/drawing/2014/main" id="{BBE12BF8-52CD-E4B3-FBCD-6D21BE6B61C4}"/>
              </a:ext>
            </a:extLst>
          </p:cNvPr>
          <p:cNvSpPr/>
          <p:nvPr/>
        </p:nvSpPr>
        <p:spPr>
          <a:xfrm>
            <a:off x="5890430" y="2383869"/>
            <a:ext cx="1654507" cy="728201"/>
          </a:xfrm>
          <a:prstGeom prst="can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</a:rPr>
              <a:t>dCache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ED60B34-DDCE-2650-54D4-EEA76A27094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5691320" y="7463160"/>
            <a:ext cx="13657680" cy="6161760"/>
          </a:xfrm>
          <a:prstGeom prst="rect">
            <a:avLst/>
          </a:prstGeom>
          <a:ln w="0">
            <a:noFill/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F442073-B54C-F20A-7A43-1CC314BE4E36}"/>
              </a:ext>
            </a:extLst>
          </p:cNvPr>
          <p:cNvSpPr/>
          <p:nvPr/>
        </p:nvSpPr>
        <p:spPr>
          <a:xfrm>
            <a:off x="2945670" y="1339995"/>
            <a:ext cx="1524000" cy="6096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Maxwell HPC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186F09-C74A-1487-D2BF-A5CBC12C68DE}"/>
              </a:ext>
            </a:extLst>
          </p:cNvPr>
          <p:cNvSpPr/>
          <p:nvPr/>
        </p:nvSpPr>
        <p:spPr>
          <a:xfrm>
            <a:off x="2945670" y="2254395"/>
            <a:ext cx="1524000" cy="6096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NAF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A3F9FF8-F5E8-19FA-B782-2190B49C017D}"/>
              </a:ext>
            </a:extLst>
          </p:cNvPr>
          <p:cNvSpPr/>
          <p:nvPr/>
        </p:nvSpPr>
        <p:spPr>
          <a:xfrm>
            <a:off x="2945670" y="3079981"/>
            <a:ext cx="1524000" cy="6096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Grid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6A07FA-E90D-8489-D4C3-8E02A1EE1300}"/>
              </a:ext>
            </a:extLst>
          </p:cNvPr>
          <p:cNvSpPr/>
          <p:nvPr/>
        </p:nvSpPr>
        <p:spPr>
          <a:xfrm rot="16200000">
            <a:off x="1389878" y="2133787"/>
            <a:ext cx="2349586" cy="76200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User Access layer:</a:t>
            </a:r>
          </a:p>
          <a:p>
            <a:pPr algn="ctr"/>
            <a:r>
              <a:rPr lang="en-US" sz="1600" dirty="0" err="1">
                <a:solidFill>
                  <a:schemeClr val="tx1"/>
                </a:solidFill>
              </a:rPr>
              <a:t>Ssh,FastX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Juypter</a:t>
            </a:r>
            <a:r>
              <a:rPr lang="en-US" sz="1600" dirty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Portals, …</a:t>
            </a:r>
          </a:p>
        </p:txBody>
      </p:sp>
      <p:sp>
        <p:nvSpPr>
          <p:cNvPr id="18" name="Can 17">
            <a:extLst>
              <a:ext uri="{FF2B5EF4-FFF2-40B4-BE49-F238E27FC236}">
                <a16:creationId xmlns:a16="http://schemas.microsoft.com/office/drawing/2014/main" id="{3B730AF8-A030-4F65-B5B2-0079E426DB78}"/>
              </a:ext>
            </a:extLst>
          </p:cNvPr>
          <p:cNvSpPr/>
          <p:nvPr/>
        </p:nvSpPr>
        <p:spPr>
          <a:xfrm>
            <a:off x="6029279" y="2637734"/>
            <a:ext cx="1654507" cy="728201"/>
          </a:xfrm>
          <a:prstGeom prst="can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dCache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9" name="Can 18">
            <a:extLst>
              <a:ext uri="{FF2B5EF4-FFF2-40B4-BE49-F238E27FC236}">
                <a16:creationId xmlns:a16="http://schemas.microsoft.com/office/drawing/2014/main" id="{B6E532D5-6258-FFA3-2E31-9D04EA81E98F}"/>
              </a:ext>
            </a:extLst>
          </p:cNvPr>
          <p:cNvSpPr/>
          <p:nvPr/>
        </p:nvSpPr>
        <p:spPr>
          <a:xfrm>
            <a:off x="6184077" y="2924549"/>
            <a:ext cx="1654507" cy="728201"/>
          </a:xfrm>
          <a:prstGeom prst="can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</a:rPr>
              <a:t>dCache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3" name="Graphic 22" descr="Camera outline">
            <a:extLst>
              <a:ext uri="{FF2B5EF4-FFF2-40B4-BE49-F238E27FC236}">
                <a16:creationId xmlns:a16="http://schemas.microsoft.com/office/drawing/2014/main" id="{03FBE935-1A8C-D5CB-FD65-A572693857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50701" y="1137039"/>
            <a:ext cx="914400" cy="914400"/>
          </a:xfrm>
          <a:prstGeom prst="rect">
            <a:avLst/>
          </a:prstGeom>
        </p:spPr>
      </p:pic>
      <p:pic>
        <p:nvPicPr>
          <p:cNvPr id="25" name="Graphic 24" descr="Group with solid fill">
            <a:extLst>
              <a:ext uri="{FF2B5EF4-FFF2-40B4-BE49-F238E27FC236}">
                <a16:creationId xmlns:a16="http://schemas.microsoft.com/office/drawing/2014/main" id="{B7DF0C0F-8419-DDCD-D185-EBE518B219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93070" y="1535970"/>
            <a:ext cx="914400" cy="914400"/>
          </a:xfrm>
          <a:prstGeom prst="rect">
            <a:avLst/>
          </a:prstGeom>
        </p:spPr>
      </p:pic>
      <p:pic>
        <p:nvPicPr>
          <p:cNvPr id="27" name="Graphic 26" descr="Cloud outline">
            <a:extLst>
              <a:ext uri="{FF2B5EF4-FFF2-40B4-BE49-F238E27FC236}">
                <a16:creationId xmlns:a16="http://schemas.microsoft.com/office/drawing/2014/main" id="{77F6199F-0DA1-775E-FD5A-C382F81544E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899098" y="1973342"/>
            <a:ext cx="1818972" cy="1818972"/>
          </a:xfrm>
          <a:prstGeom prst="rect">
            <a:avLst/>
          </a:prstGeom>
        </p:spPr>
      </p:pic>
      <p:sp>
        <p:nvSpPr>
          <p:cNvPr id="28" name="Left-Right Arrow 27">
            <a:extLst>
              <a:ext uri="{FF2B5EF4-FFF2-40B4-BE49-F238E27FC236}">
                <a16:creationId xmlns:a16="http://schemas.microsoft.com/office/drawing/2014/main" id="{D20A27D1-6548-31CC-3144-B477B947075C}"/>
              </a:ext>
            </a:extLst>
          </p:cNvPr>
          <p:cNvSpPr/>
          <p:nvPr/>
        </p:nvSpPr>
        <p:spPr>
          <a:xfrm>
            <a:off x="4504998" y="1613087"/>
            <a:ext cx="1358316" cy="1936708"/>
          </a:xfrm>
          <a:prstGeom prst="leftRightArrow">
            <a:avLst>
              <a:gd name="adj1" fmla="val 43891"/>
              <a:gd name="adj2" fmla="val 30561"/>
            </a:avLst>
          </a:prstGeom>
          <a:solidFill>
            <a:srgbClr val="00B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30" name="Right Arrow 29">
            <a:extLst>
              <a:ext uri="{FF2B5EF4-FFF2-40B4-BE49-F238E27FC236}">
                <a16:creationId xmlns:a16="http://schemas.microsoft.com/office/drawing/2014/main" id="{028E35B1-C45C-3875-7B1F-072B7793F7C1}"/>
              </a:ext>
            </a:extLst>
          </p:cNvPr>
          <p:cNvSpPr/>
          <p:nvPr/>
        </p:nvSpPr>
        <p:spPr>
          <a:xfrm>
            <a:off x="1255149" y="2411473"/>
            <a:ext cx="813663" cy="133161"/>
          </a:xfrm>
          <a:prstGeom prst="rightArrow">
            <a:avLst/>
          </a:prstGeom>
          <a:solidFill>
            <a:srgbClr val="00B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31" name="Right Arrow 30">
            <a:extLst>
              <a:ext uri="{FF2B5EF4-FFF2-40B4-BE49-F238E27FC236}">
                <a16:creationId xmlns:a16="http://schemas.microsoft.com/office/drawing/2014/main" id="{9A19385E-7E74-4FB2-FA0B-8782D2FA8C60}"/>
              </a:ext>
            </a:extLst>
          </p:cNvPr>
          <p:cNvSpPr/>
          <p:nvPr/>
        </p:nvSpPr>
        <p:spPr>
          <a:xfrm rot="10800000">
            <a:off x="7635310" y="1477249"/>
            <a:ext cx="1263788" cy="379253"/>
          </a:xfrm>
          <a:prstGeom prst="rightArrow">
            <a:avLst/>
          </a:prstGeom>
          <a:solidFill>
            <a:srgbClr val="00B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33" name="Left-Right Arrow 32">
            <a:extLst>
              <a:ext uri="{FF2B5EF4-FFF2-40B4-BE49-F238E27FC236}">
                <a16:creationId xmlns:a16="http://schemas.microsoft.com/office/drawing/2014/main" id="{EE9E2FE9-D1C1-447C-E06C-009868177828}"/>
              </a:ext>
            </a:extLst>
          </p:cNvPr>
          <p:cNvSpPr/>
          <p:nvPr/>
        </p:nvSpPr>
        <p:spPr>
          <a:xfrm>
            <a:off x="7894335" y="2823424"/>
            <a:ext cx="1029004" cy="385942"/>
          </a:xfrm>
          <a:prstGeom prst="leftRightArrow">
            <a:avLst/>
          </a:prstGeom>
          <a:solidFill>
            <a:srgbClr val="00B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F0BC857-9225-4925-B4B1-8FCD47CCCF90}"/>
              </a:ext>
            </a:extLst>
          </p:cNvPr>
          <p:cNvSpPr txBox="1"/>
          <p:nvPr/>
        </p:nvSpPr>
        <p:spPr>
          <a:xfrm>
            <a:off x="9176520" y="2660220"/>
            <a:ext cx="13131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   Remote</a:t>
            </a:r>
          </a:p>
          <a:p>
            <a:r>
              <a:rPr lang="en-US" sz="1600" dirty="0"/>
              <a:t>Data access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EB456D4-C338-C014-96D0-B7EDC9846C10}"/>
              </a:ext>
            </a:extLst>
          </p:cNvPr>
          <p:cNvSpPr txBox="1"/>
          <p:nvPr/>
        </p:nvSpPr>
        <p:spPr>
          <a:xfrm>
            <a:off x="1143000" y="2566398"/>
            <a:ext cx="10406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(Remote)</a:t>
            </a:r>
          </a:p>
          <a:p>
            <a:r>
              <a:rPr lang="en-US" sz="1600" dirty="0"/>
              <a:t>IDAF</a:t>
            </a:r>
          </a:p>
          <a:p>
            <a:r>
              <a:rPr lang="en-US" sz="1600" dirty="0"/>
              <a:t>users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3BC8F3-3A3C-A9EC-FEFD-4C218BE75E4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117899" y="2356216"/>
            <a:ext cx="762002" cy="4012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8BCFF3-FDB5-A88C-0510-0413CDC1D12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377324" y="2843735"/>
            <a:ext cx="401260" cy="4012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F822F6A-C435-00B0-4235-5ADD40280EA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919520" y="2721481"/>
            <a:ext cx="396758" cy="396758"/>
          </a:xfrm>
          <a:prstGeom prst="rect">
            <a:avLst/>
          </a:prstGeom>
        </p:spPr>
      </p:pic>
      <p:sp>
        <p:nvSpPr>
          <p:cNvPr id="16" name="Textfeld 11">
            <a:extLst>
              <a:ext uri="{FF2B5EF4-FFF2-40B4-BE49-F238E27FC236}">
                <a16:creationId xmlns:a16="http://schemas.microsoft.com/office/drawing/2014/main" id="{7E5FB7B4-4FC4-A916-4781-21562EF64C42}"/>
              </a:ext>
            </a:extLst>
          </p:cNvPr>
          <p:cNvSpPr txBox="1"/>
          <p:nvPr/>
        </p:nvSpPr>
        <p:spPr>
          <a:xfrm>
            <a:off x="9862781" y="1841120"/>
            <a:ext cx="881419" cy="286519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0">
            <a:noAutofit/>
          </a:bodyPr>
          <a:lstStyle/>
          <a:p>
            <a:pPr>
              <a:lnSpc>
                <a:spcPts val="1400"/>
              </a:lnSpc>
            </a:pPr>
            <a:r>
              <a:rPr lang="en-US" sz="2400" b="1" dirty="0">
                <a:solidFill>
                  <a:srgbClr val="029FDC"/>
                </a:solidFill>
              </a:rPr>
              <a:t>PETRA III</a:t>
            </a:r>
            <a:r>
              <a:rPr lang="en-US" sz="2400" b="1" dirty="0">
                <a:solidFill>
                  <a:srgbClr val="DF8B25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</p:txBody>
      </p:sp>
      <p:sp>
        <p:nvSpPr>
          <p:cNvPr id="17" name="Textfeld 11">
            <a:extLst>
              <a:ext uri="{FF2B5EF4-FFF2-40B4-BE49-F238E27FC236}">
                <a16:creationId xmlns:a16="http://schemas.microsoft.com/office/drawing/2014/main" id="{64FC37C4-5FDB-A1A8-668C-285360584B5A}"/>
              </a:ext>
            </a:extLst>
          </p:cNvPr>
          <p:cNvSpPr txBox="1"/>
          <p:nvPr/>
        </p:nvSpPr>
        <p:spPr>
          <a:xfrm>
            <a:off x="9881236" y="1518039"/>
            <a:ext cx="841643" cy="286519"/>
          </a:xfrm>
          <a:prstGeom prst="rect">
            <a:avLst/>
          </a:prstGeom>
          <a:noFill/>
        </p:spPr>
        <p:txBody>
          <a:bodyPr wrap="none" lIns="36000" tIns="36000" rIns="36000" bIns="36000" rtlCol="0" anchor="ctr" anchorCtr="0">
            <a:noAutofit/>
          </a:bodyPr>
          <a:lstStyle/>
          <a:p>
            <a:pPr>
              <a:lnSpc>
                <a:spcPts val="1400"/>
              </a:lnSpc>
            </a:pPr>
            <a:r>
              <a:rPr lang="en-US" sz="2400" b="1" dirty="0">
                <a:solidFill>
                  <a:srgbClr val="029FDC"/>
                </a:solidFill>
              </a:rPr>
              <a:t>FLASH</a:t>
            </a:r>
            <a:r>
              <a:rPr lang="en-US" sz="2400" b="1" dirty="0">
                <a:solidFill>
                  <a:srgbClr val="DF8B25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</p:txBody>
      </p:sp>
      <p:pic>
        <p:nvPicPr>
          <p:cNvPr id="20" name="Picture 26" descr="XFEL-Logo.jpg">
            <a:extLst>
              <a:ext uri="{FF2B5EF4-FFF2-40B4-BE49-F238E27FC236}">
                <a16:creationId xmlns:a16="http://schemas.microsoft.com/office/drawing/2014/main" id="{363B8888-879C-819B-3A7A-B151D0AF5C1D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984639"/>
            <a:ext cx="431300" cy="431300"/>
          </a:xfrm>
          <a:prstGeom prst="rect">
            <a:avLst/>
          </a:prstGeom>
        </p:spPr>
      </p:pic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AF4D4AED-8D59-236E-CEF4-CB00C7E157D3}"/>
              </a:ext>
            </a:extLst>
          </p:cNvPr>
          <p:cNvGraphicFramePr>
            <a:graphicFrameLocks noGrp="1"/>
          </p:cNvGraphicFramePr>
          <p:nvPr/>
        </p:nvGraphicFramePr>
        <p:xfrm>
          <a:off x="7315200" y="4191000"/>
          <a:ext cx="4648200" cy="233172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799654415"/>
                    </a:ext>
                  </a:extLst>
                </a:gridCol>
                <a:gridCol w="3276600">
                  <a:extLst>
                    <a:ext uri="{9D8B030D-6E8A-4147-A177-3AD203B41FA5}">
                      <a16:colId xmlns:a16="http://schemas.microsoft.com/office/drawing/2014/main" val="3420845144"/>
                    </a:ext>
                  </a:extLst>
                </a:gridCol>
              </a:tblGrid>
              <a:tr h="25110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IDAF specifications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2402300"/>
                  </a:ext>
                </a:extLst>
              </a:tr>
              <a:tr h="251105">
                <a:tc>
                  <a:txBody>
                    <a:bodyPr/>
                    <a:lstStyle/>
                    <a:p>
                      <a:r>
                        <a:rPr lang="en-US" sz="1100" dirty="0"/>
                        <a:t>Maxwell HPC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45.000 cores &amp; 400 GPU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844949"/>
                  </a:ext>
                </a:extLst>
              </a:tr>
              <a:tr h="251105">
                <a:tc>
                  <a:txBody>
                    <a:bodyPr/>
                    <a:lstStyle/>
                    <a:p>
                      <a:r>
                        <a:rPr lang="en-US" sz="1100" dirty="0"/>
                        <a:t>NAF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10.000 cores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5437205"/>
                  </a:ext>
                </a:extLst>
              </a:tr>
              <a:tr h="251105">
                <a:tc>
                  <a:txBody>
                    <a:bodyPr/>
                    <a:lstStyle/>
                    <a:p>
                      <a:r>
                        <a:rPr lang="en-US" sz="1100" dirty="0"/>
                        <a:t>Grid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20.000 cores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8455177"/>
                  </a:ext>
                </a:extLst>
              </a:tr>
              <a:tr h="251105">
                <a:tc>
                  <a:txBody>
                    <a:bodyPr/>
                    <a:lstStyle/>
                    <a:p>
                      <a:r>
                        <a:rPr lang="en-US" sz="1100" dirty="0"/>
                        <a:t>Node 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10 Gbit/s (Ethernet) – 200 Gbit/s (InfiniBand)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0102900"/>
                  </a:ext>
                </a:extLst>
              </a:tr>
              <a:tr h="251105">
                <a:tc>
                  <a:txBody>
                    <a:bodyPr/>
                    <a:lstStyle/>
                    <a:p>
                      <a:r>
                        <a:rPr lang="en-US" sz="1100" dirty="0"/>
                        <a:t>WAN bandwidth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2x 50 Gbit/s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173340"/>
                  </a:ext>
                </a:extLst>
              </a:tr>
              <a:tr h="251105">
                <a:tc>
                  <a:txBody>
                    <a:bodyPr/>
                    <a:lstStyle/>
                    <a:p>
                      <a:r>
                        <a:rPr lang="en-US" sz="1100" dirty="0"/>
                        <a:t>Internal traffic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Up to 1 Tbit/s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114615"/>
                  </a:ext>
                </a:extLst>
              </a:tr>
              <a:tr h="251105">
                <a:tc>
                  <a:txBody>
                    <a:bodyPr/>
                    <a:lstStyle/>
                    <a:p>
                      <a:r>
                        <a:rPr lang="en-US" sz="1100" dirty="0" err="1"/>
                        <a:t>dCache</a:t>
                      </a:r>
                      <a:r>
                        <a:rPr lang="en-US" sz="1100" dirty="0"/>
                        <a:t> storage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~160 PB on disk, 150 PB on tape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735133"/>
                  </a:ext>
                </a:extLst>
              </a:tr>
              <a:tr h="251105">
                <a:tc>
                  <a:txBody>
                    <a:bodyPr/>
                    <a:lstStyle/>
                    <a:p>
                      <a:r>
                        <a:rPr lang="en-US" sz="1100" dirty="0"/>
                        <a:t>GPFS storage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~80 PB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5400857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8ED5E406-6D91-5308-CB72-0ED15A146EF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42738" y="4118177"/>
            <a:ext cx="4213101" cy="242616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CFFE461-12A7-087A-F85F-670ACF09654A}"/>
              </a:ext>
            </a:extLst>
          </p:cNvPr>
          <p:cNvSpPr txBox="1"/>
          <p:nvPr/>
        </p:nvSpPr>
        <p:spPr>
          <a:xfrm>
            <a:off x="1044912" y="5556217"/>
            <a:ext cx="1191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err="1">
                <a:solidFill>
                  <a:srgbClr val="7F7FBF"/>
                </a:solidFill>
              </a:rPr>
              <a:t>Communties</a:t>
            </a:r>
            <a:r>
              <a:rPr lang="de-DE" sz="1100" b="1" dirty="0">
                <a:solidFill>
                  <a:srgbClr val="7F7FBF"/>
                </a:solidFill>
              </a:rPr>
              <a:t>:</a:t>
            </a:r>
          </a:p>
          <a:p>
            <a:pPr marL="285750" indent="-285750">
              <a:buFont typeface="Arial"/>
              <a:buChar char="•"/>
            </a:pPr>
            <a:r>
              <a:rPr lang="de-DE" sz="1100" dirty="0"/>
              <a:t>ATLAS</a:t>
            </a:r>
          </a:p>
          <a:p>
            <a:pPr marL="285750" indent="-285750">
              <a:buFont typeface="Arial"/>
              <a:buChar char="•"/>
            </a:pPr>
            <a:r>
              <a:rPr lang="de-DE" sz="1100" dirty="0"/>
              <a:t>CMS</a:t>
            </a:r>
          </a:p>
          <a:p>
            <a:pPr marL="285750" indent="-285750">
              <a:buFont typeface="Arial"/>
              <a:buChar char="•"/>
            </a:pPr>
            <a:r>
              <a:rPr lang="de-DE" sz="1100" dirty="0"/>
              <a:t>Belle II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75203C9-7A62-FF98-7BC5-5C7785B6C932}"/>
              </a:ext>
            </a:extLst>
          </p:cNvPr>
          <p:cNvSpPr txBox="1"/>
          <p:nvPr/>
        </p:nvSpPr>
        <p:spPr>
          <a:xfrm>
            <a:off x="2358849" y="4406530"/>
            <a:ext cx="180057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solidFill>
                  <a:srgbClr val="FF8F80"/>
                </a:solidFill>
              </a:rPr>
              <a:t>Communities</a:t>
            </a:r>
          </a:p>
          <a:p>
            <a:pPr marL="285750" indent="-285750">
              <a:buFont typeface="Arial"/>
              <a:buChar char="•"/>
            </a:pPr>
            <a:r>
              <a:rPr lang="de-DE" sz="1100" dirty="0"/>
              <a:t>XFEL (</a:t>
            </a:r>
            <a:r>
              <a:rPr lang="de-DE" sz="1100" dirty="0" err="1"/>
              <a:t>main</a:t>
            </a:r>
            <a:r>
              <a:rPr lang="de-DE" sz="1100" dirty="0"/>
              <a:t> </a:t>
            </a:r>
            <a:r>
              <a:rPr lang="de-DE" sz="1100" dirty="0" err="1"/>
              <a:t>usage</a:t>
            </a:r>
            <a:r>
              <a:rPr lang="de-DE" sz="1100" dirty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de-DE" sz="1100" dirty="0"/>
              <a:t>Petra III</a:t>
            </a:r>
          </a:p>
          <a:p>
            <a:pPr marL="285750" indent="-285750">
              <a:buFont typeface="Arial"/>
              <a:buChar char="•"/>
            </a:pPr>
            <a:r>
              <a:rPr lang="de-DE" sz="1100" dirty="0"/>
              <a:t>CFEL </a:t>
            </a:r>
          </a:p>
          <a:p>
            <a:pPr marL="285750" indent="-285750">
              <a:buFont typeface="Arial"/>
              <a:buChar char="•"/>
            </a:pPr>
            <a:r>
              <a:rPr lang="de-DE" sz="1100" dirty="0"/>
              <a:t>FLASH</a:t>
            </a:r>
          </a:p>
        </p:txBody>
      </p:sp>
    </p:spTree>
    <p:extLst>
      <p:ext uri="{BB962C8B-B14F-4D97-AF65-F5344CB8AC3E}">
        <p14:creationId xmlns:p14="http://schemas.microsoft.com/office/powerpoint/2010/main" val="3515719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30" grpId="0" animBg="1"/>
      <p:bldP spid="36" grpId="0"/>
      <p:bldP spid="22" grpId="0"/>
      <p:bldP spid="24" grpId="0"/>
    </p:bldLst>
  </p:timing>
</p:sld>
</file>

<file path=ppt/theme/theme1.xml><?xml version="1.0" encoding="utf-8"?>
<a:theme xmlns:a="http://schemas.openxmlformats.org/drawingml/2006/main" name="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10" id="{2B0CCFEF-3092-0942-8FFD-946A8089C971}" vid="{71341955-5B0B-6345-98C1-5CB085C5AEBD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</Template>
  <TotalTime>47379</TotalTime>
  <Words>3082</Words>
  <Application>Microsoft Macintosh PowerPoint</Application>
  <PresentationFormat>Widescreen</PresentationFormat>
  <Paragraphs>458</Paragraphs>
  <Slides>39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2" baseType="lpstr">
      <vt:lpstr>-apple-system</vt:lpstr>
      <vt:lpstr>Arial</vt:lpstr>
      <vt:lpstr>BlinkMacSystemFont</vt:lpstr>
      <vt:lpstr>Calibri</vt:lpstr>
      <vt:lpstr>Canela Text</vt:lpstr>
      <vt:lpstr>Courier New</vt:lpstr>
      <vt:lpstr>DesySans Office</vt:lpstr>
      <vt:lpstr>Noto Sans</vt:lpstr>
      <vt:lpstr>Symbol</vt:lpstr>
      <vt:lpstr>TeX Gyre Termes</vt:lpstr>
      <vt:lpstr>Times</vt:lpstr>
      <vt:lpstr>Wingdings</vt:lpstr>
      <vt:lpstr>DESY</vt:lpstr>
      <vt:lpstr>IDAF @ DESY: Interdisciplinary Data and AnalysisFacility Status and Plans</vt:lpstr>
      <vt:lpstr>On the menu today</vt:lpstr>
      <vt:lpstr>Background,  politics,  nomenclature,  numbers</vt:lpstr>
      <vt:lpstr>DESY research divisions ... In a nutshell</vt:lpstr>
      <vt:lpstr>DESY research divisions ... IT involvment in scientific computing</vt:lpstr>
      <vt:lpstr>The IDAF is about people and experiments</vt:lpstr>
      <vt:lpstr>IDAF is available globally to a large and growing user base</vt:lpstr>
      <vt:lpstr>The IDAF is about services</vt:lpstr>
      <vt:lpstr>The IDAF is a data centric compute infrastructure</vt:lpstr>
      <vt:lpstr>Use cases and Science @ IDAF </vt:lpstr>
      <vt:lpstr>IDAF supports photon science</vt:lpstr>
      <vt:lpstr>IDAF integrates into high demand data taking</vt:lpstr>
      <vt:lpstr>IDAF enables photon science data analysis</vt:lpstr>
      <vt:lpstr>IDAF supports accelerator R &amp; D as well as operation</vt:lpstr>
      <vt:lpstr>The IDAF supports (Astro-)Particle Physics</vt:lpstr>
      <vt:lpstr>DESY is a strong and reliable partner in the Grid</vt:lpstr>
      <vt:lpstr>NAF: National Analysis Facility complements the Grid</vt:lpstr>
      <vt:lpstr>Comparing Maxwell HPC &amp; GRID/NAF HTC systems</vt:lpstr>
      <vt:lpstr>NAF Storage</vt:lpstr>
      <vt:lpstr>dCache integrates with the World – and with local access</vt:lpstr>
      <vt:lpstr>On local, mounted file systems</vt:lpstr>
      <vt:lpstr>Virtual Directories: ATLAS@NAF example</vt:lpstr>
      <vt:lpstr>Virtual Directories: ATLAS@NAF example</vt:lpstr>
      <vt:lpstr>POSIX User Authentication is the glue between IDAF components</vt:lpstr>
      <vt:lpstr>NAF compute</vt:lpstr>
      <vt:lpstr>Batch + portal nodes are the concept for compute</vt:lpstr>
      <vt:lpstr>Jupyter: Interactive &amp; easy remote access</vt:lpstr>
      <vt:lpstr>Jupyter usage early barometer for changes</vt:lpstr>
      <vt:lpstr>GPU computing &amp; Machine Learning</vt:lpstr>
      <vt:lpstr>Columnar Analysis</vt:lpstr>
      <vt:lpstr>… but they break our Worker Nodes!!!</vt:lpstr>
      <vt:lpstr>PowerPoint Presentation</vt:lpstr>
      <vt:lpstr>PowerPoint Presentation</vt:lpstr>
      <vt:lpstr>The People behind the IDAF</vt:lpstr>
      <vt:lpstr>Summary, outlook</vt:lpstr>
      <vt:lpstr>Backup Material</vt:lpstr>
      <vt:lpstr>Complementing storage for DAQ and project use cases</vt:lpstr>
      <vt:lpstr>What is an Analysis Facility?</vt:lpstr>
      <vt:lpstr>Discussions going on at different levels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NAF Status</dc:title>
  <dc:creator>Yves Kemp</dc:creator>
  <cp:lastModifiedBy>Kemp, Yves</cp:lastModifiedBy>
  <cp:revision>370</cp:revision>
  <cp:lastPrinted>2025-03-02T17:19:16Z</cp:lastPrinted>
  <dcterms:created xsi:type="dcterms:W3CDTF">2019-11-26T08:24:19Z</dcterms:created>
  <dcterms:modified xsi:type="dcterms:W3CDTF">2025-04-01T10:20:56Z</dcterms:modified>
</cp:coreProperties>
</file>