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97" r:id="rId1"/>
    <p:sldMasterId id="2147483698" r:id="rId2"/>
    <p:sldMasterId id="2147483699" r:id="rId3"/>
    <p:sldMasterId id="2147483700" r:id="rId4"/>
  </p:sldMasterIdLst>
  <p:notesMasterIdLst>
    <p:notesMasterId r:id="rId46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97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47"/>
      <p:bold r:id="rId48"/>
      <p:italic r:id="rId49"/>
      <p:boldItalic r:id="rId50"/>
    </p:embeddedFont>
    <p:embeddedFont>
      <p:font typeface="Candara" panose="020E0502030303020204" pitchFamily="34" charset="0"/>
      <p:regular r:id="rId51"/>
      <p:bold r:id="rId52"/>
      <p:italic r:id="rId53"/>
      <p:boldItalic r:id="rId54"/>
    </p:embeddedFont>
    <p:embeddedFont>
      <p:font typeface="Merriweather Sans" panose="020B0604020202020204" charset="0"/>
      <p:regular r:id="rId55"/>
      <p:bold r:id="rId56"/>
      <p:italic r:id="rId57"/>
      <p:boldItalic r:id="rId58"/>
    </p:embeddedFont>
    <p:embeddedFont>
      <p:font typeface="Roboto" panose="020B0604020202020204" charset="0"/>
      <p:regular r:id="rId59"/>
      <p:bold r:id="rId60"/>
      <p:italic r:id="rId61"/>
      <p:boldItalic r:id="rId6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46" d="100"/>
          <a:sy n="146" d="100"/>
        </p:scale>
        <p:origin x="86" y="415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font" Target="fonts/font1.fntdata"/><Relationship Id="rId50" Type="http://schemas.openxmlformats.org/officeDocument/2006/relationships/font" Target="fonts/font4.fntdata"/><Relationship Id="rId55" Type="http://schemas.openxmlformats.org/officeDocument/2006/relationships/font" Target="fonts/font9.fntdata"/><Relationship Id="rId63" Type="http://schemas.openxmlformats.org/officeDocument/2006/relationships/presProps" Target="presProps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54" Type="http://schemas.openxmlformats.org/officeDocument/2006/relationships/font" Target="fonts/font8.fntdata"/><Relationship Id="rId62" Type="http://schemas.openxmlformats.org/officeDocument/2006/relationships/font" Target="fonts/font1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font" Target="fonts/font7.fntdata"/><Relationship Id="rId58" Type="http://schemas.openxmlformats.org/officeDocument/2006/relationships/font" Target="fonts/font12.fntdata"/><Relationship Id="rId66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font" Target="fonts/font3.fntdata"/><Relationship Id="rId57" Type="http://schemas.openxmlformats.org/officeDocument/2006/relationships/font" Target="fonts/font11.fntdata"/><Relationship Id="rId61" Type="http://schemas.openxmlformats.org/officeDocument/2006/relationships/font" Target="fonts/font15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font" Target="fonts/font6.fntdata"/><Relationship Id="rId60" Type="http://schemas.openxmlformats.org/officeDocument/2006/relationships/font" Target="fonts/font14.fntdata"/><Relationship Id="rId65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font" Target="fonts/font2.fntdata"/><Relationship Id="rId56" Type="http://schemas.openxmlformats.org/officeDocument/2006/relationships/font" Target="fonts/font10.fntdata"/><Relationship Id="rId64" Type="http://schemas.openxmlformats.org/officeDocument/2006/relationships/viewProps" Target="viewProps.xml"/><Relationship Id="rId8" Type="http://schemas.openxmlformats.org/officeDocument/2006/relationships/slide" Target="slides/slide4.xml"/><Relationship Id="rId51" Type="http://schemas.openxmlformats.org/officeDocument/2006/relationships/font" Target="fonts/font5.fntdata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notesMaster" Target="notesMasters/notesMaster1.xml"/><Relationship Id="rId59" Type="http://schemas.openxmlformats.org/officeDocument/2006/relationships/font" Target="fonts/font13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g30cc5ffd6c8_2_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8" name="Google Shape;318;g30cc5ffd6c8_2_8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19" name="Google Shape;319;g30cc5ffd6c8_2_8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g33f66c5fb0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2" name="Google Shape;392;g33f66c5fb0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g30cc5ffd6c8_2_1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99" name="Google Shape;399;g30cc5ffd6c8_2_10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00" name="Google Shape;400;g30cc5ffd6c8_2_10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Merriweather Sans"/>
              <a:buNone/>
            </a:pPr>
            <a:fld id="{00000000-1234-1234-1234-123412341234}" type="slidenum">
              <a:rPr lang="en-GB" sz="1200" b="0" i="0" u="none" strike="noStrike" cap="none">
                <a:solidFill>
                  <a:srgbClr val="000000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11</a:t>
            </a:fld>
            <a:endParaRPr sz="1200" b="0" i="0" u="none" strike="noStrike" cap="none">
              <a:solidFill>
                <a:srgbClr val="000000"/>
              </a:solidFill>
              <a:latin typeface="Merriweather Sans"/>
              <a:ea typeface="Merriweather Sans"/>
              <a:cs typeface="Merriweather Sans"/>
              <a:sym typeface="Merriweather Sans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g341815f8912_0_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09" name="Google Shape;409;g341815f8912_0_9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10" name="Google Shape;410;g341815f8912_0_9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Merriweather Sans"/>
              <a:buNone/>
            </a:pPr>
            <a:fld id="{00000000-1234-1234-1234-123412341234}" type="slidenum">
              <a:rPr lang="en-GB" sz="1200" b="0" i="0" u="none" strike="noStrike" cap="none">
                <a:solidFill>
                  <a:srgbClr val="000000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12</a:t>
            </a:fld>
            <a:endParaRPr sz="1200" b="0" i="0" u="none" strike="noStrike" cap="none">
              <a:solidFill>
                <a:srgbClr val="000000"/>
              </a:solidFill>
              <a:latin typeface="Merriweather Sans"/>
              <a:ea typeface="Merriweather Sans"/>
              <a:cs typeface="Merriweather Sans"/>
              <a:sym typeface="Merriweather Sans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g30cee02d860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9" name="Google Shape;419;g30cee02d860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Google Shape;425;g30cee02d860_0_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6" name="Google Shape;426;g30cee02d860_0_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Google Shape;432;g33f66c5fb07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3" name="Google Shape;433;g33f66c5fb07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g3408e33a93e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4" name="Google Shape;444;g3408e33a93e_2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Google Shape;451;g3408e33a93e_2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2" name="Google Shape;452;g3408e33a93e_2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Google Shape;461;g3408e33a93e_2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2" name="Google Shape;462;g3408e33a93e_2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Google Shape;469;g3408e33a93e_2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0" name="Google Shape;470;g3408e33a93e_2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g30cc5ffd6c8_2_9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25" name="Google Shape;325;g30cc5ffd6c8_2_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Google Shape;479;g3408e33a93e_2_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0" name="Google Shape;480;g3408e33a93e_2_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Google Shape;487;g3408e33a93e_2_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8" name="Google Shape;488;g3408e33a93e_2_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Google Shape;495;g3408e33a93e_2_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6" name="Google Shape;496;g3408e33a93e_2_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Google Shape;503;g3408e33a93e_2_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4" name="Google Shape;504;g3408e33a93e_2_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" name="Google Shape;516;g30cee02d860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7" name="Google Shape;517;g30cee02d860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Google Shape;523;g30cc5ffd6c8_2_1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4" name="Google Shape;524;g30cc5ffd6c8_2_15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25" name="Google Shape;525;g30cc5ffd6c8_2_15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GB"/>
              <a:t>26</a:t>
            </a:fld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" name="Google Shape;531;g30dc16f1c1c_1_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2" name="Google Shape;532;g30dc16f1c1c_1_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" name="Google Shape;538;g33edfc2f4c0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9" name="Google Shape;539;g33edfc2f4c0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" name="Google Shape;545;g30dc16f1c1c_1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6" name="Google Shape;546;g30dc16f1c1c_1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" name="Google Shape;552;g30cc5ffd6c8_2_1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53" name="Google Shape;553;g30cc5ffd6c8_2_17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54" name="Google Shape;554;g30cc5ffd6c8_2_17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30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g30cc5ffd6c8_2_9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32" name="Google Shape;332;g30cc5ffd6c8_2_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Google Shape;560;g30cc5ffd6c8_2_1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1" name="Google Shape;561;g30cc5ffd6c8_2_18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test</a:t>
            </a:r>
            <a:endParaRPr/>
          </a:p>
        </p:txBody>
      </p:sp>
      <p:sp>
        <p:nvSpPr>
          <p:cNvPr id="562" name="Google Shape;562;g30cc5ffd6c8_2_18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31</a:t>
            </a:fld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" name="Google Shape;568;g30cee02d860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9" name="Google Shape;569;g30cee02d860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" name="Google Shape;575;g30cc5ffd6c8_2_1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6" name="Google Shape;576;g30cc5ffd6c8_2_16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7" name="Google Shape;577;g30cc5ffd6c8_2_16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33</a:t>
            </a:fld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" name="Google Shape;583;g30cc5ffd6c8_2_1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4" name="Google Shape;584;g30cc5ffd6c8_2_16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5" name="Google Shape;585;g30cc5ffd6c8_2_16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34</a:t>
            </a:fld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" name="Google Shape;591;g30cee02d860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2" name="Google Shape;592;g30cee02d860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" name="Google Shape;598;g30cee02d860_0_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9" name="Google Shape;599;g30cee02d860_0_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1" name="Google Shape;611;g30cc5ffd6c8_6_205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6400" cy="360036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2" name="Google Shape;612;g30cc5ffd6c8_6_2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1" name="Google Shape;621;g30b587fd8fb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2" name="Google Shape;622;g30b587fd8fb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" name="Google Shape;630;g30b587fd8fb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1" name="Google Shape;631;g30b587fd8fb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9" name="Google Shape;639;g30b587fd8fb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0" name="Google Shape;640;g30b587fd8fb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g30cc5ffd6c8_2_1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39" name="Google Shape;339;g30cc5ffd6c8_2_1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40" name="Google Shape;340;g30cc5ffd6c8_2_12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GB"/>
              <a:t>4</a:t>
            </a:fld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8" name="Google Shape;648;g30dc16f1c1c_1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9" name="Google Shape;649;g30dc16f1c1c_1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g33edfc2f4c0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7" name="Google Shape;347;g33edfc2f4c0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g30cc5ffd6c8_0_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6" name="Google Shape;356;g30cc5ffd6c8_0_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g30cee02d86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7" name="Google Shape;367;g30cee02d860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g30cc5ffd6c8_0_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4" name="Google Shape;374;g30cc5ffd6c8_0_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g30cc5ffd6c8_0_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1" name="Google Shape;381;g30cc5ffd6c8_0_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jpg"/><Relationship Id="rId4" Type="http://schemas.openxmlformats.org/officeDocument/2006/relationships/image" Target="../media/image3.jpg"/><Relationship Id="rId9" Type="http://schemas.openxmlformats.org/officeDocument/2006/relationships/image" Target="../media/image8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13" descr="stacks_banner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467600" y="3257550"/>
            <a:ext cx="1676400" cy="68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2" name="Google Shape;52;p13" descr="accelerator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447800" y="3257550"/>
            <a:ext cx="1524000" cy="685800"/>
          </a:xfrm>
          <a:prstGeom prst="rect">
            <a:avLst/>
          </a:prstGeom>
          <a:noFill/>
          <a:ln>
            <a:noFill/>
          </a:ln>
        </p:spPr>
      </p:pic>
      <p:sp>
        <p:nvSpPr>
          <p:cNvPr id="53" name="Google Shape;53;p13"/>
          <p:cNvSpPr txBox="1">
            <a:spLocks noGrp="1"/>
          </p:cNvSpPr>
          <p:nvPr>
            <p:ph type="ctrTitle"/>
          </p:nvPr>
        </p:nvSpPr>
        <p:spPr>
          <a:xfrm>
            <a:off x="776630" y="800101"/>
            <a:ext cx="5928970" cy="11025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Calibri"/>
              <a:buNone/>
              <a:defRPr sz="11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subTitle" idx="1"/>
          </p:nvPr>
        </p:nvSpPr>
        <p:spPr>
          <a:xfrm>
            <a:off x="1745285" y="19431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lvl="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1pPr>
            <a:lvl2pPr lvl="1" algn="ctr"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2100"/>
              <a:buNone/>
              <a:defRPr sz="1100">
                <a:solidFill>
                  <a:srgbClr val="888888"/>
                </a:solidFill>
              </a:defRPr>
            </a:lvl2pPr>
            <a:lvl3pPr lvl="2" algn="ctr"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100">
                <a:solidFill>
                  <a:srgbClr val="888888"/>
                </a:solidFill>
              </a:defRPr>
            </a:lvl3pPr>
            <a:lvl4pPr lvl="3" algn="ctr"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100">
                <a:solidFill>
                  <a:srgbClr val="888888"/>
                </a:solidFill>
              </a:defRPr>
            </a:lvl4pPr>
            <a:lvl5pPr lvl="4" algn="ctr"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100">
                <a:solidFill>
                  <a:srgbClr val="888888"/>
                </a:solidFill>
              </a:defRPr>
            </a:lvl5pPr>
            <a:lvl6pPr lvl="5" algn="ctr"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100">
                <a:solidFill>
                  <a:srgbClr val="888888"/>
                </a:solidFill>
              </a:defRPr>
            </a:lvl6pPr>
            <a:lvl7pPr lvl="6" algn="ctr"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100">
                <a:solidFill>
                  <a:srgbClr val="888888"/>
                </a:solidFill>
              </a:defRPr>
            </a:lvl7pPr>
            <a:lvl8pPr lvl="7" algn="ctr"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100">
                <a:solidFill>
                  <a:srgbClr val="888888"/>
                </a:solidFill>
              </a:defRPr>
            </a:lvl8pPr>
            <a:lvl9pPr lvl="8" algn="ctr">
              <a:spcBef>
                <a:spcPts val="1200"/>
              </a:spcBef>
              <a:spcAft>
                <a:spcPts val="1200"/>
              </a:spcAft>
              <a:buClr>
                <a:srgbClr val="888888"/>
              </a:buClr>
              <a:buSzPts val="1500"/>
              <a:buNone/>
              <a:defRPr sz="11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pic>
        <p:nvPicPr>
          <p:cNvPr id="55" name="Google Shape;55;p13" descr="HiggsInCMS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3257551"/>
            <a:ext cx="1463040" cy="693019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 descr="01 nyte - globe encounters.tif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920595" y="2830069"/>
            <a:ext cx="1463040" cy="1220918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13" descr="0804041_30.tif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556760" y="3257550"/>
            <a:ext cx="1463040" cy="68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p13" descr="blueinstall.jpg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6019800" y="3257550"/>
            <a:ext cx="1463040" cy="685800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13"/>
          <p:cNvSpPr txBox="1">
            <a:spLocks noGrp="1"/>
          </p:cNvSpPr>
          <p:nvPr>
            <p:ph type="body" idx="2"/>
          </p:nvPr>
        </p:nvSpPr>
        <p:spPr>
          <a:xfrm>
            <a:off x="6705600" y="171450"/>
            <a:ext cx="243840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r"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2400"/>
              <a:buNone/>
              <a:defRPr sz="1100">
                <a:solidFill>
                  <a:srgbClr val="7F7F7F"/>
                </a:solidFill>
              </a:defRPr>
            </a:lvl1pPr>
            <a:lvl2pPr marL="914400" lvl="1" indent="-22860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1100"/>
            </a:lvl2pPr>
            <a:lvl3pPr marL="1371600" lvl="2" indent="-31750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 sz="1100"/>
            </a:lvl3pPr>
            <a:lvl4pPr marL="1828800" lvl="3" indent="-31750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1100"/>
            </a:lvl4pPr>
            <a:lvl5pPr marL="2286000" lvl="4" indent="-31750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 sz="1100"/>
            </a:lvl5pPr>
            <a:lvl6pPr marL="2743200" lvl="5" indent="-31750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 sz="1100"/>
            </a:lvl6pPr>
            <a:lvl7pPr marL="3200400" lvl="6" indent="-31750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1100"/>
            </a:lvl7pPr>
            <a:lvl8pPr marL="3657600" lvl="7" indent="-31750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 sz="1100"/>
            </a:lvl8pPr>
            <a:lvl9pPr marL="4114800" lvl="8" indent="-317500" algn="l"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 sz="1100"/>
            </a:lvl9pPr>
          </a:lstStyle>
          <a:p>
            <a:endParaRPr/>
          </a:p>
        </p:txBody>
      </p:sp>
      <p:sp>
        <p:nvSpPr>
          <p:cNvPr id="60" name="Google Shape;60;p13"/>
          <p:cNvSpPr txBox="1">
            <a:spLocks noGrp="1"/>
          </p:cNvSpPr>
          <p:nvPr>
            <p:ph type="body" idx="3"/>
          </p:nvPr>
        </p:nvSpPr>
        <p:spPr>
          <a:xfrm>
            <a:off x="1752600" y="2400300"/>
            <a:ext cx="3124200" cy="40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 sz="1800">
                <a:solidFill>
                  <a:srgbClr val="7F7F7F"/>
                </a:solidFill>
              </a:defRPr>
            </a:lvl1pPr>
            <a:lvl2pPr marL="914400" lvl="1" indent="-31750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 sz="1100"/>
            </a:lvl2pPr>
            <a:lvl3pPr marL="1371600" lvl="2" indent="-31750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 sz="1100"/>
            </a:lvl3pPr>
            <a:lvl4pPr marL="1828800" lvl="3" indent="-31750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1100"/>
            </a:lvl4pPr>
            <a:lvl5pPr marL="2286000" lvl="4" indent="-228600" algn="l">
              <a:spcBef>
                <a:spcPts val="1200"/>
              </a:spcBef>
              <a:spcAft>
                <a:spcPts val="0"/>
              </a:spcAft>
              <a:buClr>
                <a:srgbClr val="7F7F7F"/>
              </a:buClr>
              <a:buSzPts val="1500"/>
              <a:buNone/>
              <a:defRPr sz="1100">
                <a:solidFill>
                  <a:srgbClr val="7F7F7F"/>
                </a:solidFill>
              </a:defRPr>
            </a:lvl5pPr>
            <a:lvl6pPr marL="2743200" lvl="5" indent="-31750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 sz="1100"/>
            </a:lvl6pPr>
            <a:lvl7pPr marL="3200400" lvl="6" indent="-31750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1100"/>
            </a:lvl7pPr>
            <a:lvl8pPr marL="3657600" lvl="7" indent="-31750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 sz="1100"/>
            </a:lvl8pPr>
            <a:lvl9pPr marL="4114800" lvl="8" indent="-317500" algn="l"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 sz="1100"/>
            </a:lvl9pPr>
          </a:lstStyle>
          <a:p>
            <a:endParaRPr/>
          </a:p>
        </p:txBody>
      </p:sp>
      <p:sp>
        <p:nvSpPr>
          <p:cNvPr id="61" name="Google Shape;61;p13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62" name="Google Shape;62;p13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L="0" lvl="0" indent="0" algn="r">
              <a:spcBef>
                <a:spcPts val="0"/>
              </a:spcBef>
              <a:buNone/>
              <a:defRPr sz="1100"/>
            </a:lvl1pPr>
            <a:lvl2pPr marL="0" lvl="1" indent="0" algn="r">
              <a:spcBef>
                <a:spcPts val="0"/>
              </a:spcBef>
              <a:buNone/>
              <a:defRPr sz="1100"/>
            </a:lvl2pPr>
            <a:lvl3pPr marL="0" lvl="2" indent="0" algn="r">
              <a:spcBef>
                <a:spcPts val="0"/>
              </a:spcBef>
              <a:buNone/>
              <a:defRPr sz="1100"/>
            </a:lvl3pPr>
            <a:lvl4pPr marL="0" lvl="3" indent="0" algn="r">
              <a:spcBef>
                <a:spcPts val="0"/>
              </a:spcBef>
              <a:buNone/>
              <a:defRPr sz="1100"/>
            </a:lvl4pPr>
            <a:lvl5pPr marL="0" lvl="4" indent="0" algn="r">
              <a:spcBef>
                <a:spcPts val="0"/>
              </a:spcBef>
              <a:buNone/>
              <a:defRPr sz="1100"/>
            </a:lvl5pPr>
            <a:lvl6pPr marL="0" lvl="5" indent="0" algn="r">
              <a:spcBef>
                <a:spcPts val="0"/>
              </a:spcBef>
              <a:buNone/>
              <a:defRPr sz="1100"/>
            </a:lvl6pPr>
            <a:lvl7pPr marL="0" lvl="6" indent="0" algn="r">
              <a:spcBef>
                <a:spcPts val="0"/>
              </a:spcBef>
              <a:buNone/>
              <a:defRPr sz="1100"/>
            </a:lvl7pPr>
            <a:lvl8pPr marL="0" lvl="7" indent="0" algn="r">
              <a:spcBef>
                <a:spcPts val="0"/>
              </a:spcBef>
              <a:buNone/>
              <a:defRPr sz="1100"/>
            </a:lvl8pPr>
            <a:lvl9pPr marL="0" lvl="8" indent="0" algn="r">
              <a:spcBef>
                <a:spcPts val="0"/>
              </a:spcBef>
              <a:buNone/>
              <a:defRPr sz="1100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  <p:sp>
        <p:nvSpPr>
          <p:cNvPr id="63" name="Google Shape;63;p13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>
            <a:endParaRPr/>
          </a:p>
        </p:txBody>
      </p:sp>
      <p:grpSp>
        <p:nvGrpSpPr>
          <p:cNvPr id="64" name="Google Shape;64;p13"/>
          <p:cNvGrpSpPr/>
          <p:nvPr/>
        </p:nvGrpSpPr>
        <p:grpSpPr>
          <a:xfrm>
            <a:off x="76200" y="4686300"/>
            <a:ext cx="2089150" cy="411480"/>
            <a:chOff x="76200" y="13479"/>
            <a:chExt cx="2089150" cy="548640"/>
          </a:xfrm>
        </p:grpSpPr>
        <p:pic>
          <p:nvPicPr>
            <p:cNvPr id="65" name="Google Shape;65;p13" descr="WLCG-TextOnly_black.jpg"/>
            <p:cNvPicPr preferRelativeResize="0"/>
            <p:nvPr/>
          </p:nvPicPr>
          <p:blipFill rotWithShape="1">
            <a:blip r:embed="rId8">
              <a:alphaModFix/>
            </a:blip>
            <a:srcRect l="2464" t="16667" r="4985" b="16666"/>
            <a:stretch/>
          </p:blipFill>
          <p:spPr>
            <a:xfrm>
              <a:off x="412750" y="13479"/>
              <a:ext cx="1752600" cy="5486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6" name="Google Shape;66;p13"/>
            <p:cNvPicPr preferRelativeResize="0"/>
            <p:nvPr/>
          </p:nvPicPr>
          <p:blipFill rotWithShape="1">
            <a:blip r:embed="rId9">
              <a:alphaModFix/>
            </a:blip>
            <a:srcRect l="7324" t="5143" r="5140" b="5666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67" name="Google Shape;67;p13" descr="CERN-logo_outline.jpg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8458201" y="4735352"/>
            <a:ext cx="475881" cy="350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wo Content">
  <p:cSld name="2_Two Content">
    <p:bg>
      <p:bgPr>
        <a:solidFill>
          <a:schemeClr val="lt1"/>
        </a:solidFill>
        <a:effectLst/>
      </p:bgPr>
    </p:bg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4"/>
          <p:cNvSpPr txBox="1">
            <a:spLocks noGrp="1"/>
          </p:cNvSpPr>
          <p:nvPr>
            <p:ph type="body" idx="1"/>
          </p:nvPr>
        </p:nvSpPr>
        <p:spPr>
          <a:xfrm>
            <a:off x="685800" y="685801"/>
            <a:ext cx="8382000" cy="39088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81000" algn="l">
              <a:spcBef>
                <a:spcPts val="500"/>
              </a:spcBef>
              <a:spcAft>
                <a:spcPts val="0"/>
              </a:spcAft>
              <a:buClr>
                <a:srgbClr val="003399"/>
              </a:buClr>
              <a:buSzPts val="2400"/>
              <a:buChar char="●"/>
              <a:defRPr sz="2400">
                <a:solidFill>
                  <a:srgbClr val="00339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61950" algn="l">
              <a:spcBef>
                <a:spcPts val="1200"/>
              </a:spcBef>
              <a:spcAft>
                <a:spcPts val="0"/>
              </a:spcAft>
              <a:buClr>
                <a:srgbClr val="31859B"/>
              </a:buClr>
              <a:buSzPts val="2100"/>
              <a:buChar char="○"/>
              <a:defRPr sz="2100">
                <a:solidFill>
                  <a:srgbClr val="31859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lvl="2" indent="-32385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Char char="■"/>
              <a:defRPr sz="1500">
                <a:solidFill>
                  <a:schemeClr val="dk1"/>
                </a:solidFill>
              </a:defRPr>
            </a:lvl3pPr>
            <a:lvl4pPr marL="1828800" lvl="3" indent="-31750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1400">
                <a:solidFill>
                  <a:schemeClr val="dk1"/>
                </a:solidFill>
              </a:defRPr>
            </a:lvl4pPr>
            <a:lvl5pPr marL="2286000" lvl="4" indent="-31750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 sz="1400">
                <a:solidFill>
                  <a:schemeClr val="dk1"/>
                </a:solidFill>
              </a:defRPr>
            </a:lvl5pPr>
            <a:lvl6pPr marL="2743200" lvl="5" indent="-31750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 sz="1400"/>
            </a:lvl6pPr>
            <a:lvl7pPr marL="3200400" lvl="6" indent="-31750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1400"/>
            </a:lvl7pPr>
            <a:lvl8pPr marL="3657600" lvl="7" indent="-31750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 sz="1400"/>
            </a:lvl8pPr>
            <a:lvl9pPr marL="4114800" lvl="8" indent="-317500" algn="l"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 sz="1400"/>
            </a:lvl9pPr>
          </a:lstStyle>
          <a:p>
            <a:endParaRPr/>
          </a:p>
        </p:txBody>
      </p:sp>
      <p:sp>
        <p:nvSpPr>
          <p:cNvPr id="70" name="Google Shape;70;p14"/>
          <p:cNvSpPr txBox="1">
            <a:spLocks noGrp="1"/>
          </p:cNvSpPr>
          <p:nvPr>
            <p:ph type="ftr" idx="11"/>
          </p:nvPr>
        </p:nvSpPr>
        <p:spPr>
          <a:xfrm>
            <a:off x="33528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71" name="Google Shape;71;p14"/>
          <p:cNvSpPr txBox="1">
            <a:spLocks noGrp="1"/>
          </p:cNvSpPr>
          <p:nvPr>
            <p:ph type="sldNum" idx="12"/>
          </p:nvPr>
        </p:nvSpPr>
        <p:spPr>
          <a:xfrm>
            <a:off x="67818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L="0" lvl="0" indent="0" algn="r">
              <a:spcBef>
                <a:spcPts val="0"/>
              </a:spcBef>
              <a:buNone/>
              <a:defRPr sz="1100"/>
            </a:lvl1pPr>
            <a:lvl2pPr marL="0" lvl="1" indent="0" algn="r">
              <a:spcBef>
                <a:spcPts val="0"/>
              </a:spcBef>
              <a:buNone/>
              <a:defRPr sz="1100"/>
            </a:lvl2pPr>
            <a:lvl3pPr marL="0" lvl="2" indent="0" algn="r">
              <a:spcBef>
                <a:spcPts val="0"/>
              </a:spcBef>
              <a:buNone/>
              <a:defRPr sz="1100"/>
            </a:lvl3pPr>
            <a:lvl4pPr marL="0" lvl="3" indent="0" algn="r">
              <a:spcBef>
                <a:spcPts val="0"/>
              </a:spcBef>
              <a:buNone/>
              <a:defRPr sz="1100"/>
            </a:lvl4pPr>
            <a:lvl5pPr marL="0" lvl="4" indent="0" algn="r">
              <a:spcBef>
                <a:spcPts val="0"/>
              </a:spcBef>
              <a:buNone/>
              <a:defRPr sz="1100"/>
            </a:lvl5pPr>
            <a:lvl6pPr marL="0" lvl="5" indent="0" algn="r">
              <a:spcBef>
                <a:spcPts val="0"/>
              </a:spcBef>
              <a:buNone/>
              <a:defRPr sz="1100"/>
            </a:lvl6pPr>
            <a:lvl7pPr marL="0" lvl="6" indent="0" algn="r">
              <a:spcBef>
                <a:spcPts val="0"/>
              </a:spcBef>
              <a:buNone/>
              <a:defRPr sz="1100"/>
            </a:lvl7pPr>
            <a:lvl8pPr marL="0" lvl="7" indent="0" algn="r">
              <a:spcBef>
                <a:spcPts val="0"/>
              </a:spcBef>
              <a:buNone/>
              <a:defRPr sz="1100"/>
            </a:lvl8pPr>
            <a:lvl9pPr marL="0" lvl="8" indent="0" algn="r">
              <a:spcBef>
                <a:spcPts val="0"/>
              </a:spcBef>
              <a:buNone/>
              <a:defRPr sz="1100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  <p:sp>
        <p:nvSpPr>
          <p:cNvPr id="72" name="Google Shape;72;p14"/>
          <p:cNvSpPr/>
          <p:nvPr/>
        </p:nvSpPr>
        <p:spPr>
          <a:xfrm rot="-5400000">
            <a:off x="-2266950" y="2266951"/>
            <a:ext cx="5143500" cy="609600"/>
          </a:xfrm>
          <a:prstGeom prst="rect">
            <a:avLst/>
          </a:prstGeom>
          <a:solidFill>
            <a:srgbClr val="0C0C0C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3" name="Google Shape;73;p14" descr="WLCG-TextOnly_black.jpg"/>
          <p:cNvPicPr preferRelativeResize="0"/>
          <p:nvPr/>
        </p:nvPicPr>
        <p:blipFill rotWithShape="1">
          <a:blip r:embed="rId2">
            <a:alphaModFix/>
          </a:blip>
          <a:srcRect l="2464" t="16667" r="4985" b="16666"/>
          <a:stretch/>
        </p:blipFill>
        <p:spPr>
          <a:xfrm rot="-5400000">
            <a:off x="-368945" y="3869055"/>
            <a:ext cx="1314450" cy="548640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4"/>
          <p:cNvSpPr/>
          <p:nvPr/>
        </p:nvSpPr>
        <p:spPr>
          <a:xfrm>
            <a:off x="609600" y="0"/>
            <a:ext cx="8534400" cy="571500"/>
          </a:xfrm>
          <a:prstGeom prst="rect">
            <a:avLst/>
          </a:prstGeom>
          <a:solidFill>
            <a:srgbClr val="0C0C0C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5" name="Google Shape;75;p14"/>
          <p:cNvSpPr txBox="1">
            <a:spLocks noGrp="1"/>
          </p:cNvSpPr>
          <p:nvPr>
            <p:ph type="title"/>
          </p:nvPr>
        </p:nvSpPr>
        <p:spPr>
          <a:xfrm>
            <a:off x="762000" y="0"/>
            <a:ext cx="7924800" cy="57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Candara"/>
              <a:buNone/>
              <a:defRPr sz="1100" b="1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76" name="Google Shape;76;p14"/>
          <p:cNvSpPr txBox="1">
            <a:spLocks noGrp="1"/>
          </p:cNvSpPr>
          <p:nvPr>
            <p:ph type="dt" idx="10"/>
          </p:nvPr>
        </p:nvSpPr>
        <p:spPr>
          <a:xfrm>
            <a:off x="685800" y="4767263"/>
            <a:ext cx="19050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>
            <a:endParaRPr/>
          </a:p>
        </p:txBody>
      </p:sp>
      <p:pic>
        <p:nvPicPr>
          <p:cNvPr id="77" name="Google Shape;77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4686301"/>
            <a:ext cx="609600" cy="4043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6"/>
          <p:cNvSpPr txBox="1">
            <a:spLocks noGrp="1"/>
          </p:cNvSpPr>
          <p:nvPr>
            <p:ph type="ctrTitle"/>
          </p:nvPr>
        </p:nvSpPr>
        <p:spPr>
          <a:xfrm>
            <a:off x="1143000" y="841772"/>
            <a:ext cx="6858000" cy="1790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6"/>
          <p:cNvSpPr txBox="1"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lvl="0" algn="ct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3pPr>
            <a:lvl4pPr lvl="3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88" name="Google Shape;88;p16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6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6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1pPr>
            <a:lvl2pPr marL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2pPr>
            <a:lvl3pPr marL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3pPr>
            <a:lvl4pPr marL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4pPr>
            <a:lvl5pPr marL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5pPr>
            <a:lvl6pPr marL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6pPr>
            <a:lvl7pPr marL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7pPr>
            <a:lvl8pPr marL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8pPr>
            <a:lvl9pPr marL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7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17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94" name="Google Shape;94;p17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17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17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1pPr>
            <a:lvl2pPr marL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2pPr>
            <a:lvl3pPr marL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3pPr>
            <a:lvl4pPr marL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4pPr>
            <a:lvl5pPr marL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5pPr>
            <a:lvl6pPr marL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6pPr>
            <a:lvl7pPr marL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7pPr>
            <a:lvl8pPr marL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8pPr>
            <a:lvl9pPr marL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8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18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18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1pPr>
            <a:lvl2pPr marL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2pPr>
            <a:lvl3pPr marL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3pPr>
            <a:lvl4pPr marL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4pPr>
            <a:lvl5pPr marL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5pPr>
            <a:lvl6pPr marL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6pPr>
            <a:lvl7pPr marL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7pPr>
            <a:lvl8pPr marL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8pPr>
            <a:lvl9pPr marL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Contents">
  <p:cSld name="2 Contents"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9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19"/>
          <p:cNvSpPr txBox="1">
            <a:spLocks noGrp="1"/>
          </p:cNvSpPr>
          <p:nvPr>
            <p:ph type="body" idx="1"/>
          </p:nvPr>
        </p:nvSpPr>
        <p:spPr>
          <a:xfrm>
            <a:off x="305990" y="1194198"/>
            <a:ext cx="4212450" cy="3456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/>
            </a:lvl1pPr>
            <a:lvl2pPr marL="914400" lvl="1" indent="-3175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04" name="Google Shape;104;p19"/>
          <p:cNvSpPr txBox="1">
            <a:spLocks noGrp="1"/>
          </p:cNvSpPr>
          <p:nvPr>
            <p:ph type="body" idx="2"/>
          </p:nvPr>
        </p:nvSpPr>
        <p:spPr>
          <a:xfrm>
            <a:off x="4629149" y="1194198"/>
            <a:ext cx="4208850" cy="3456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/>
            </a:lvl1pPr>
            <a:lvl2pPr marL="914400" lvl="1" indent="-3175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05" name="Google Shape;105;p19"/>
          <p:cNvSpPr txBox="1">
            <a:spLocks noGrp="1"/>
          </p:cNvSpPr>
          <p:nvPr>
            <p:ph type="dt" idx="10"/>
          </p:nvPr>
        </p:nvSpPr>
        <p:spPr>
          <a:xfrm>
            <a:off x="1871700" y="4783762"/>
            <a:ext cx="1215675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19"/>
          <p:cNvSpPr txBox="1">
            <a:spLocks noGrp="1"/>
          </p:cNvSpPr>
          <p:nvPr>
            <p:ph type="ftr" idx="11"/>
          </p:nvPr>
        </p:nvSpPr>
        <p:spPr>
          <a:xfrm>
            <a:off x="3194447" y="4787886"/>
            <a:ext cx="4929075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p19"/>
          <p:cNvSpPr txBox="1">
            <a:spLocks noGrp="1"/>
          </p:cNvSpPr>
          <p:nvPr>
            <p:ph type="sldNum" idx="12"/>
          </p:nvPr>
        </p:nvSpPr>
        <p:spPr>
          <a:xfrm>
            <a:off x="8330660" y="4787886"/>
            <a:ext cx="510975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0"/>
          <p:cNvSpPr txBox="1">
            <a:spLocks noGrp="1"/>
          </p:cNvSpPr>
          <p:nvPr>
            <p:ph type="title"/>
          </p:nvPr>
        </p:nvSpPr>
        <p:spPr>
          <a:xfrm>
            <a:off x="623888" y="1282303"/>
            <a:ext cx="7886700" cy="2139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p20"/>
          <p:cNvSpPr txBox="1">
            <a:spLocks noGrp="1"/>
          </p:cNvSpPr>
          <p:nvPr>
            <p:ph type="body" idx="1"/>
          </p:nvPr>
        </p:nvSpPr>
        <p:spPr>
          <a:xfrm>
            <a:off x="623888" y="3442097"/>
            <a:ext cx="7886700" cy="1125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marL="137160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3pPr>
            <a:lvl4pPr marL="182880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marL="228600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marL="2743200" lvl="5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marL="3200400" lvl="6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marL="3657600" lvl="7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marL="4114800" lvl="8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11" name="Google Shape;111;p20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2" name="Google Shape;112;p20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p20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1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6" name="Google Shape;116;p21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17" name="Google Shape;117;p21"/>
          <p:cNvSpPr txBox="1">
            <a:spLocks noGrp="1"/>
          </p:cNvSpPr>
          <p:nvPr>
            <p:ph type="body" idx="2"/>
          </p:nvPr>
        </p:nvSpPr>
        <p:spPr>
          <a:xfrm>
            <a:off x="46291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18" name="Google Shape;118;p21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9" name="Google Shape;119;p21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p21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2"/>
          <p:cNvSpPr txBox="1">
            <a:spLocks noGrp="1"/>
          </p:cNvSpPr>
          <p:nvPr>
            <p:ph type="title"/>
          </p:nvPr>
        </p:nvSpPr>
        <p:spPr>
          <a:xfrm>
            <a:off x="629841" y="273844"/>
            <a:ext cx="7886700" cy="994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3" name="Google Shape;123;p22"/>
          <p:cNvSpPr txBox="1">
            <a:spLocks noGrp="1"/>
          </p:cNvSpPr>
          <p:nvPr>
            <p:ph type="body" idx="1"/>
          </p:nvPr>
        </p:nvSpPr>
        <p:spPr>
          <a:xfrm>
            <a:off x="629841" y="1260872"/>
            <a:ext cx="3868425" cy="617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3pPr>
            <a:lvl4pPr marL="182880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124" name="Google Shape;124;p22"/>
          <p:cNvSpPr txBox="1">
            <a:spLocks noGrp="1"/>
          </p:cNvSpPr>
          <p:nvPr>
            <p:ph type="body" idx="2"/>
          </p:nvPr>
        </p:nvSpPr>
        <p:spPr>
          <a:xfrm>
            <a:off x="629841" y="1878806"/>
            <a:ext cx="3868425" cy="2763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25" name="Google Shape;125;p22"/>
          <p:cNvSpPr txBox="1">
            <a:spLocks noGrp="1"/>
          </p:cNvSpPr>
          <p:nvPr>
            <p:ph type="body" idx="3"/>
          </p:nvPr>
        </p:nvSpPr>
        <p:spPr>
          <a:xfrm>
            <a:off x="4629150" y="1260872"/>
            <a:ext cx="3887325" cy="617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3pPr>
            <a:lvl4pPr marL="182880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126" name="Google Shape;126;p22"/>
          <p:cNvSpPr txBox="1">
            <a:spLocks noGrp="1"/>
          </p:cNvSpPr>
          <p:nvPr>
            <p:ph type="body" idx="4"/>
          </p:nvPr>
        </p:nvSpPr>
        <p:spPr>
          <a:xfrm>
            <a:off x="4629150" y="1878806"/>
            <a:ext cx="3887325" cy="2763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27" name="Google Shape;127;p22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8" name="Google Shape;128;p22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9" name="Google Shape;129;p22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3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32" name="Google Shape;132;p23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33" name="Google Shape;133;p23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34" name="Google Shape;134;p23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4"/>
          <p:cNvSpPr txBox="1">
            <a:spLocks noGrp="1"/>
          </p:cNvSpPr>
          <p:nvPr>
            <p:ph type="title"/>
          </p:nvPr>
        </p:nvSpPr>
        <p:spPr>
          <a:xfrm>
            <a:off x="629841" y="342900"/>
            <a:ext cx="2949075" cy="1200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37" name="Google Shape;137;p24"/>
          <p:cNvSpPr txBox="1">
            <a:spLocks noGrp="1"/>
          </p:cNvSpPr>
          <p:nvPr>
            <p:ph type="body" idx="1"/>
          </p:nvPr>
        </p:nvSpPr>
        <p:spPr>
          <a:xfrm>
            <a:off x="3887391" y="740569"/>
            <a:ext cx="4629150" cy="365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810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619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marL="1371600" lvl="2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marL="2286000" lvl="4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marL="2743200" lvl="5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marL="3200400" lvl="6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marL="3657600" lvl="7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marL="4114800" lvl="8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>
            <a:endParaRPr/>
          </a:p>
        </p:txBody>
      </p:sp>
      <p:sp>
        <p:nvSpPr>
          <p:cNvPr id="138" name="Google Shape;138;p24"/>
          <p:cNvSpPr txBox="1">
            <a:spLocks noGrp="1"/>
          </p:cNvSpPr>
          <p:nvPr>
            <p:ph type="body" idx="2"/>
          </p:nvPr>
        </p:nvSpPr>
        <p:spPr>
          <a:xfrm>
            <a:off x="629841" y="1543050"/>
            <a:ext cx="2949075" cy="285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2pPr>
            <a:lvl3pPr marL="137160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4pPr>
            <a:lvl5pPr marL="228600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5pPr>
            <a:lvl6pPr marL="2743200" lvl="5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6pPr>
            <a:lvl7pPr marL="3200400" lvl="6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7pPr>
            <a:lvl8pPr marL="3657600" lvl="7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8pPr>
            <a:lvl9pPr marL="4114800" lvl="8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9pPr>
          </a:lstStyle>
          <a:p>
            <a:endParaRPr/>
          </a:p>
        </p:txBody>
      </p:sp>
      <p:sp>
        <p:nvSpPr>
          <p:cNvPr id="139" name="Google Shape;139;p24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40" name="Google Shape;140;p24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41" name="Google Shape;141;p24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5"/>
          <p:cNvSpPr txBox="1">
            <a:spLocks noGrp="1"/>
          </p:cNvSpPr>
          <p:nvPr>
            <p:ph type="title"/>
          </p:nvPr>
        </p:nvSpPr>
        <p:spPr>
          <a:xfrm>
            <a:off x="629841" y="342900"/>
            <a:ext cx="2949075" cy="1200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44" name="Google Shape;144;p25"/>
          <p:cNvSpPr>
            <a:spLocks noGrp="1"/>
          </p:cNvSpPr>
          <p:nvPr>
            <p:ph type="pic" idx="2"/>
          </p:nvPr>
        </p:nvSpPr>
        <p:spPr>
          <a:xfrm>
            <a:off x="3887391" y="740569"/>
            <a:ext cx="4629150" cy="3655125"/>
          </a:xfrm>
          <a:prstGeom prst="rect">
            <a:avLst/>
          </a:prstGeom>
          <a:noFill/>
          <a:ln>
            <a:noFill/>
          </a:ln>
        </p:spPr>
      </p:sp>
      <p:sp>
        <p:nvSpPr>
          <p:cNvPr id="145" name="Google Shape;145;p25"/>
          <p:cNvSpPr txBox="1">
            <a:spLocks noGrp="1"/>
          </p:cNvSpPr>
          <p:nvPr>
            <p:ph type="body" idx="1"/>
          </p:nvPr>
        </p:nvSpPr>
        <p:spPr>
          <a:xfrm>
            <a:off x="629841" y="1543050"/>
            <a:ext cx="2949075" cy="285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2pPr>
            <a:lvl3pPr marL="137160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4pPr>
            <a:lvl5pPr marL="228600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5pPr>
            <a:lvl6pPr marL="2743200" lvl="5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6pPr>
            <a:lvl7pPr marL="3200400" lvl="6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7pPr>
            <a:lvl8pPr marL="3657600" lvl="7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8pPr>
            <a:lvl9pPr marL="4114800" lvl="8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9pPr>
          </a:lstStyle>
          <a:p>
            <a:endParaRPr/>
          </a:p>
        </p:txBody>
      </p:sp>
      <p:sp>
        <p:nvSpPr>
          <p:cNvPr id="146" name="Google Shape;146;p25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47" name="Google Shape;147;p25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48" name="Google Shape;148;p25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6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51" name="Google Shape;151;p26"/>
          <p:cNvSpPr txBox="1">
            <a:spLocks noGrp="1"/>
          </p:cNvSpPr>
          <p:nvPr>
            <p:ph type="body" idx="1"/>
          </p:nvPr>
        </p:nvSpPr>
        <p:spPr>
          <a:xfrm rot="5400000">
            <a:off x="2940300" y="-942431"/>
            <a:ext cx="3263400" cy="78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52" name="Google Shape;152;p26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53" name="Google Shape;153;p26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54" name="Google Shape;154;p26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7"/>
          <p:cNvSpPr txBox="1">
            <a:spLocks noGrp="1"/>
          </p:cNvSpPr>
          <p:nvPr>
            <p:ph type="title"/>
          </p:nvPr>
        </p:nvSpPr>
        <p:spPr>
          <a:xfrm rot="5400000">
            <a:off x="5350050" y="1467469"/>
            <a:ext cx="4358925" cy="1971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57" name="Google Shape;157;p27"/>
          <p:cNvSpPr txBox="1">
            <a:spLocks noGrp="1"/>
          </p:cNvSpPr>
          <p:nvPr>
            <p:ph type="body" idx="1"/>
          </p:nvPr>
        </p:nvSpPr>
        <p:spPr>
          <a:xfrm rot="5400000">
            <a:off x="1349550" y="-447056"/>
            <a:ext cx="4358925" cy="5800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58" name="Google Shape;158;p27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59" name="Google Shape;159;p27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60" name="Google Shape;160;p27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9"/>
          <p:cNvSpPr txBox="1">
            <a:spLocks noGrp="1"/>
          </p:cNvSpPr>
          <p:nvPr>
            <p:ph type="title"/>
          </p:nvPr>
        </p:nvSpPr>
        <p:spPr>
          <a:xfrm>
            <a:off x="457110" y="205200"/>
            <a:ext cx="8229300" cy="85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75" name="Google Shape;175;p29"/>
          <p:cNvSpPr txBox="1">
            <a:spLocks noGrp="1"/>
          </p:cNvSpPr>
          <p:nvPr>
            <p:ph type="body" idx="1"/>
          </p:nvPr>
        </p:nvSpPr>
        <p:spPr>
          <a:xfrm>
            <a:off x="457110" y="1203390"/>
            <a:ext cx="4015800" cy="142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76" name="Google Shape;176;p29"/>
          <p:cNvSpPr txBox="1">
            <a:spLocks noGrp="1"/>
          </p:cNvSpPr>
          <p:nvPr>
            <p:ph type="body" idx="2"/>
          </p:nvPr>
        </p:nvSpPr>
        <p:spPr>
          <a:xfrm>
            <a:off x="4673970" y="1203390"/>
            <a:ext cx="4015800" cy="142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77" name="Google Shape;177;p29"/>
          <p:cNvSpPr txBox="1">
            <a:spLocks noGrp="1"/>
          </p:cNvSpPr>
          <p:nvPr>
            <p:ph type="body" idx="3"/>
          </p:nvPr>
        </p:nvSpPr>
        <p:spPr>
          <a:xfrm>
            <a:off x="457110" y="2761560"/>
            <a:ext cx="4015800" cy="142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78" name="Google Shape;178;p29"/>
          <p:cNvSpPr txBox="1">
            <a:spLocks noGrp="1"/>
          </p:cNvSpPr>
          <p:nvPr>
            <p:ph type="body" idx="4"/>
          </p:nvPr>
        </p:nvSpPr>
        <p:spPr>
          <a:xfrm>
            <a:off x="4673970" y="2761560"/>
            <a:ext cx="4015800" cy="142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79" name="Google Shape;179;p29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>
            <a:lvl1pPr lvl="0" algn="r">
              <a:buNone/>
              <a:defRPr sz="1300"/>
            </a:lvl1pPr>
            <a:lvl2pPr lvl="1" algn="r">
              <a:buNone/>
              <a:defRPr sz="1300"/>
            </a:lvl2pPr>
            <a:lvl3pPr lvl="2" algn="r">
              <a:buNone/>
              <a:defRPr sz="1300"/>
            </a:lvl3pPr>
            <a:lvl4pPr lvl="3" algn="r">
              <a:buNone/>
              <a:defRPr sz="1300"/>
            </a:lvl4pPr>
            <a:lvl5pPr lvl="4" algn="r">
              <a:buNone/>
              <a:defRPr sz="1300"/>
            </a:lvl5pPr>
            <a:lvl6pPr lvl="5" algn="r">
              <a:buNone/>
              <a:defRPr sz="1300"/>
            </a:lvl6pPr>
            <a:lvl7pPr lvl="6" algn="r">
              <a:buNone/>
              <a:defRPr sz="1300"/>
            </a:lvl7pPr>
            <a:lvl8pPr lvl="7" algn="r">
              <a:buNone/>
              <a:defRPr sz="1300"/>
            </a:lvl8pPr>
            <a:lvl9pPr lvl="8" algn="r">
              <a:buNone/>
              <a:defRPr sz="1300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30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>
            <a:lvl1pPr lvl="0" algn="r">
              <a:buNone/>
              <a:defRPr sz="1300"/>
            </a:lvl1pPr>
            <a:lvl2pPr lvl="1" algn="r">
              <a:buNone/>
              <a:defRPr sz="1300"/>
            </a:lvl2pPr>
            <a:lvl3pPr lvl="2" algn="r">
              <a:buNone/>
              <a:defRPr sz="1300"/>
            </a:lvl3pPr>
            <a:lvl4pPr lvl="3" algn="r">
              <a:buNone/>
              <a:defRPr sz="1300"/>
            </a:lvl4pPr>
            <a:lvl5pPr lvl="4" algn="r">
              <a:buNone/>
              <a:defRPr sz="1300"/>
            </a:lvl5pPr>
            <a:lvl6pPr lvl="5" algn="r">
              <a:buNone/>
              <a:defRPr sz="1300"/>
            </a:lvl6pPr>
            <a:lvl7pPr lvl="6" algn="r">
              <a:buNone/>
              <a:defRPr sz="1300"/>
            </a:lvl7pPr>
            <a:lvl8pPr lvl="7" algn="r">
              <a:buNone/>
              <a:defRPr sz="1300"/>
            </a:lvl8pPr>
            <a:lvl9pPr lvl="8" algn="r">
              <a:buNone/>
              <a:defRPr sz="1300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31"/>
          <p:cNvSpPr txBox="1">
            <a:spLocks noGrp="1"/>
          </p:cNvSpPr>
          <p:nvPr>
            <p:ph type="title"/>
          </p:nvPr>
        </p:nvSpPr>
        <p:spPr>
          <a:xfrm>
            <a:off x="457110" y="205200"/>
            <a:ext cx="8229300" cy="85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84" name="Google Shape;184;p31"/>
          <p:cNvSpPr txBox="1">
            <a:spLocks noGrp="1"/>
          </p:cNvSpPr>
          <p:nvPr>
            <p:ph type="subTitle" idx="1"/>
          </p:nvPr>
        </p:nvSpPr>
        <p:spPr>
          <a:xfrm>
            <a:off x="457110" y="1203390"/>
            <a:ext cx="8229300" cy="298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85" name="Google Shape;185;p31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>
            <a:lvl1pPr lvl="0" algn="r">
              <a:buNone/>
              <a:defRPr sz="1300"/>
            </a:lvl1pPr>
            <a:lvl2pPr lvl="1" algn="r">
              <a:buNone/>
              <a:defRPr sz="1300"/>
            </a:lvl2pPr>
            <a:lvl3pPr lvl="2" algn="r">
              <a:buNone/>
              <a:defRPr sz="1300"/>
            </a:lvl3pPr>
            <a:lvl4pPr lvl="3" algn="r">
              <a:buNone/>
              <a:defRPr sz="1300"/>
            </a:lvl4pPr>
            <a:lvl5pPr lvl="4" algn="r">
              <a:buNone/>
              <a:defRPr sz="1300"/>
            </a:lvl5pPr>
            <a:lvl6pPr lvl="5" algn="r">
              <a:buNone/>
              <a:defRPr sz="1300"/>
            </a:lvl6pPr>
            <a:lvl7pPr lvl="6" algn="r">
              <a:buNone/>
              <a:defRPr sz="1300"/>
            </a:lvl7pPr>
            <a:lvl8pPr lvl="7" algn="r">
              <a:buNone/>
              <a:defRPr sz="1300"/>
            </a:lvl8pPr>
            <a:lvl9pPr lvl="8" algn="r">
              <a:buNone/>
              <a:defRPr sz="1300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32"/>
          <p:cNvSpPr txBox="1">
            <a:spLocks noGrp="1"/>
          </p:cNvSpPr>
          <p:nvPr>
            <p:ph type="title"/>
          </p:nvPr>
        </p:nvSpPr>
        <p:spPr>
          <a:xfrm>
            <a:off x="457110" y="205200"/>
            <a:ext cx="8229300" cy="85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88" name="Google Shape;188;p32"/>
          <p:cNvSpPr txBox="1">
            <a:spLocks noGrp="1"/>
          </p:cNvSpPr>
          <p:nvPr>
            <p:ph type="body" idx="1"/>
          </p:nvPr>
        </p:nvSpPr>
        <p:spPr>
          <a:xfrm>
            <a:off x="457110" y="1203390"/>
            <a:ext cx="8229300" cy="298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89" name="Google Shape;189;p32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>
            <a:lvl1pPr lvl="0" algn="r">
              <a:buNone/>
              <a:defRPr sz="1300"/>
            </a:lvl1pPr>
            <a:lvl2pPr lvl="1" algn="r">
              <a:buNone/>
              <a:defRPr sz="1300"/>
            </a:lvl2pPr>
            <a:lvl3pPr lvl="2" algn="r">
              <a:buNone/>
              <a:defRPr sz="1300"/>
            </a:lvl3pPr>
            <a:lvl4pPr lvl="3" algn="r">
              <a:buNone/>
              <a:defRPr sz="1300"/>
            </a:lvl4pPr>
            <a:lvl5pPr lvl="4" algn="r">
              <a:buNone/>
              <a:defRPr sz="1300"/>
            </a:lvl5pPr>
            <a:lvl6pPr lvl="5" algn="r">
              <a:buNone/>
              <a:defRPr sz="1300"/>
            </a:lvl6pPr>
            <a:lvl7pPr lvl="6" algn="r">
              <a:buNone/>
              <a:defRPr sz="1300"/>
            </a:lvl7pPr>
            <a:lvl8pPr lvl="7" algn="r">
              <a:buNone/>
              <a:defRPr sz="1300"/>
            </a:lvl8pPr>
            <a:lvl9pPr lvl="8" algn="r">
              <a:buNone/>
              <a:defRPr sz="1300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33"/>
          <p:cNvSpPr txBox="1">
            <a:spLocks noGrp="1"/>
          </p:cNvSpPr>
          <p:nvPr>
            <p:ph type="title"/>
          </p:nvPr>
        </p:nvSpPr>
        <p:spPr>
          <a:xfrm>
            <a:off x="457110" y="205200"/>
            <a:ext cx="8229300" cy="85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92" name="Google Shape;192;p33"/>
          <p:cNvSpPr txBox="1">
            <a:spLocks noGrp="1"/>
          </p:cNvSpPr>
          <p:nvPr>
            <p:ph type="body" idx="1"/>
          </p:nvPr>
        </p:nvSpPr>
        <p:spPr>
          <a:xfrm>
            <a:off x="457110" y="1203390"/>
            <a:ext cx="4015800" cy="298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93" name="Google Shape;193;p33"/>
          <p:cNvSpPr txBox="1">
            <a:spLocks noGrp="1"/>
          </p:cNvSpPr>
          <p:nvPr>
            <p:ph type="body" idx="2"/>
          </p:nvPr>
        </p:nvSpPr>
        <p:spPr>
          <a:xfrm>
            <a:off x="4673970" y="1203390"/>
            <a:ext cx="4015800" cy="298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94" name="Google Shape;194;p33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>
            <a:lvl1pPr lvl="0" algn="r">
              <a:buNone/>
              <a:defRPr sz="1300"/>
            </a:lvl1pPr>
            <a:lvl2pPr lvl="1" algn="r">
              <a:buNone/>
              <a:defRPr sz="1300"/>
            </a:lvl2pPr>
            <a:lvl3pPr lvl="2" algn="r">
              <a:buNone/>
              <a:defRPr sz="1300"/>
            </a:lvl3pPr>
            <a:lvl4pPr lvl="3" algn="r">
              <a:buNone/>
              <a:defRPr sz="1300"/>
            </a:lvl4pPr>
            <a:lvl5pPr lvl="4" algn="r">
              <a:buNone/>
              <a:defRPr sz="1300"/>
            </a:lvl5pPr>
            <a:lvl6pPr lvl="5" algn="r">
              <a:buNone/>
              <a:defRPr sz="1300"/>
            </a:lvl6pPr>
            <a:lvl7pPr lvl="6" algn="r">
              <a:buNone/>
              <a:defRPr sz="1300"/>
            </a:lvl7pPr>
            <a:lvl8pPr lvl="7" algn="r">
              <a:buNone/>
              <a:defRPr sz="1300"/>
            </a:lvl8pPr>
            <a:lvl9pPr lvl="8" algn="r">
              <a:buNone/>
              <a:defRPr sz="1300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34"/>
          <p:cNvSpPr txBox="1">
            <a:spLocks noGrp="1"/>
          </p:cNvSpPr>
          <p:nvPr>
            <p:ph type="title"/>
          </p:nvPr>
        </p:nvSpPr>
        <p:spPr>
          <a:xfrm>
            <a:off x="457110" y="205200"/>
            <a:ext cx="8229300" cy="85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97" name="Google Shape;197;p34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>
            <a:lvl1pPr lvl="0" algn="r">
              <a:buNone/>
              <a:defRPr sz="1300"/>
            </a:lvl1pPr>
            <a:lvl2pPr lvl="1" algn="r">
              <a:buNone/>
              <a:defRPr sz="1300"/>
            </a:lvl2pPr>
            <a:lvl3pPr lvl="2" algn="r">
              <a:buNone/>
              <a:defRPr sz="1300"/>
            </a:lvl3pPr>
            <a:lvl4pPr lvl="3" algn="r">
              <a:buNone/>
              <a:defRPr sz="1300"/>
            </a:lvl4pPr>
            <a:lvl5pPr lvl="4" algn="r">
              <a:buNone/>
              <a:defRPr sz="1300"/>
            </a:lvl5pPr>
            <a:lvl6pPr lvl="5" algn="r">
              <a:buNone/>
              <a:defRPr sz="1300"/>
            </a:lvl6pPr>
            <a:lvl7pPr lvl="6" algn="r">
              <a:buNone/>
              <a:defRPr sz="1300"/>
            </a:lvl7pPr>
            <a:lvl8pPr lvl="7" algn="r">
              <a:buNone/>
              <a:defRPr sz="1300"/>
            </a:lvl8pPr>
            <a:lvl9pPr lvl="8" algn="r">
              <a:buNone/>
              <a:defRPr sz="1300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35"/>
          <p:cNvSpPr txBox="1">
            <a:spLocks noGrp="1"/>
          </p:cNvSpPr>
          <p:nvPr>
            <p:ph type="subTitle" idx="1"/>
          </p:nvPr>
        </p:nvSpPr>
        <p:spPr>
          <a:xfrm>
            <a:off x="457110" y="205200"/>
            <a:ext cx="8229300" cy="397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00" name="Google Shape;200;p35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>
            <a:lvl1pPr lvl="0" algn="r">
              <a:buNone/>
              <a:defRPr sz="1300"/>
            </a:lvl1pPr>
            <a:lvl2pPr lvl="1" algn="r">
              <a:buNone/>
              <a:defRPr sz="1300"/>
            </a:lvl2pPr>
            <a:lvl3pPr lvl="2" algn="r">
              <a:buNone/>
              <a:defRPr sz="1300"/>
            </a:lvl3pPr>
            <a:lvl4pPr lvl="3" algn="r">
              <a:buNone/>
              <a:defRPr sz="1300"/>
            </a:lvl4pPr>
            <a:lvl5pPr lvl="4" algn="r">
              <a:buNone/>
              <a:defRPr sz="1300"/>
            </a:lvl5pPr>
            <a:lvl6pPr lvl="5" algn="r">
              <a:buNone/>
              <a:defRPr sz="1300"/>
            </a:lvl6pPr>
            <a:lvl7pPr lvl="6" algn="r">
              <a:buNone/>
              <a:defRPr sz="1300"/>
            </a:lvl7pPr>
            <a:lvl8pPr lvl="7" algn="r">
              <a:buNone/>
              <a:defRPr sz="1300"/>
            </a:lvl8pPr>
            <a:lvl9pPr lvl="8" algn="r">
              <a:buNone/>
              <a:defRPr sz="1300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36"/>
          <p:cNvSpPr txBox="1">
            <a:spLocks noGrp="1"/>
          </p:cNvSpPr>
          <p:nvPr>
            <p:ph type="title"/>
          </p:nvPr>
        </p:nvSpPr>
        <p:spPr>
          <a:xfrm>
            <a:off x="457110" y="205200"/>
            <a:ext cx="8229300" cy="85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03" name="Google Shape;203;p36"/>
          <p:cNvSpPr txBox="1">
            <a:spLocks noGrp="1"/>
          </p:cNvSpPr>
          <p:nvPr>
            <p:ph type="body" idx="1"/>
          </p:nvPr>
        </p:nvSpPr>
        <p:spPr>
          <a:xfrm>
            <a:off x="457110" y="1203390"/>
            <a:ext cx="4015800" cy="142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04" name="Google Shape;204;p36"/>
          <p:cNvSpPr txBox="1">
            <a:spLocks noGrp="1"/>
          </p:cNvSpPr>
          <p:nvPr>
            <p:ph type="body" idx="2"/>
          </p:nvPr>
        </p:nvSpPr>
        <p:spPr>
          <a:xfrm>
            <a:off x="4673970" y="1203390"/>
            <a:ext cx="4015800" cy="298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05" name="Google Shape;205;p36"/>
          <p:cNvSpPr txBox="1">
            <a:spLocks noGrp="1"/>
          </p:cNvSpPr>
          <p:nvPr>
            <p:ph type="body" idx="3"/>
          </p:nvPr>
        </p:nvSpPr>
        <p:spPr>
          <a:xfrm>
            <a:off x="457110" y="2761560"/>
            <a:ext cx="4015800" cy="142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06" name="Google Shape;206;p36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>
            <a:lvl1pPr lvl="0" algn="r">
              <a:buNone/>
              <a:defRPr sz="1300"/>
            </a:lvl1pPr>
            <a:lvl2pPr lvl="1" algn="r">
              <a:buNone/>
              <a:defRPr sz="1300"/>
            </a:lvl2pPr>
            <a:lvl3pPr lvl="2" algn="r">
              <a:buNone/>
              <a:defRPr sz="1300"/>
            </a:lvl3pPr>
            <a:lvl4pPr lvl="3" algn="r">
              <a:buNone/>
              <a:defRPr sz="1300"/>
            </a:lvl4pPr>
            <a:lvl5pPr lvl="4" algn="r">
              <a:buNone/>
              <a:defRPr sz="1300"/>
            </a:lvl5pPr>
            <a:lvl6pPr lvl="5" algn="r">
              <a:buNone/>
              <a:defRPr sz="1300"/>
            </a:lvl6pPr>
            <a:lvl7pPr lvl="6" algn="r">
              <a:buNone/>
              <a:defRPr sz="1300"/>
            </a:lvl7pPr>
            <a:lvl8pPr lvl="7" algn="r">
              <a:buNone/>
              <a:defRPr sz="1300"/>
            </a:lvl8pPr>
            <a:lvl9pPr lvl="8" algn="r">
              <a:buNone/>
              <a:defRPr sz="1300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37"/>
          <p:cNvSpPr txBox="1">
            <a:spLocks noGrp="1"/>
          </p:cNvSpPr>
          <p:nvPr>
            <p:ph type="title"/>
          </p:nvPr>
        </p:nvSpPr>
        <p:spPr>
          <a:xfrm>
            <a:off x="457110" y="205200"/>
            <a:ext cx="8229300" cy="85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09" name="Google Shape;209;p37"/>
          <p:cNvSpPr txBox="1">
            <a:spLocks noGrp="1"/>
          </p:cNvSpPr>
          <p:nvPr>
            <p:ph type="body" idx="1"/>
          </p:nvPr>
        </p:nvSpPr>
        <p:spPr>
          <a:xfrm>
            <a:off x="457110" y="1203390"/>
            <a:ext cx="4015800" cy="298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10" name="Google Shape;210;p37"/>
          <p:cNvSpPr txBox="1">
            <a:spLocks noGrp="1"/>
          </p:cNvSpPr>
          <p:nvPr>
            <p:ph type="body" idx="2"/>
          </p:nvPr>
        </p:nvSpPr>
        <p:spPr>
          <a:xfrm>
            <a:off x="4673970" y="1203390"/>
            <a:ext cx="4015800" cy="142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11" name="Google Shape;211;p37"/>
          <p:cNvSpPr txBox="1">
            <a:spLocks noGrp="1"/>
          </p:cNvSpPr>
          <p:nvPr>
            <p:ph type="body" idx="3"/>
          </p:nvPr>
        </p:nvSpPr>
        <p:spPr>
          <a:xfrm>
            <a:off x="4673970" y="2761560"/>
            <a:ext cx="4015800" cy="142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12" name="Google Shape;212;p37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>
            <a:lvl1pPr lvl="0" algn="r">
              <a:buNone/>
              <a:defRPr sz="1300"/>
            </a:lvl1pPr>
            <a:lvl2pPr lvl="1" algn="r">
              <a:buNone/>
              <a:defRPr sz="1300"/>
            </a:lvl2pPr>
            <a:lvl3pPr lvl="2" algn="r">
              <a:buNone/>
              <a:defRPr sz="1300"/>
            </a:lvl3pPr>
            <a:lvl4pPr lvl="3" algn="r">
              <a:buNone/>
              <a:defRPr sz="1300"/>
            </a:lvl4pPr>
            <a:lvl5pPr lvl="4" algn="r">
              <a:buNone/>
              <a:defRPr sz="1300"/>
            </a:lvl5pPr>
            <a:lvl6pPr lvl="5" algn="r">
              <a:buNone/>
              <a:defRPr sz="1300"/>
            </a:lvl6pPr>
            <a:lvl7pPr lvl="6" algn="r">
              <a:buNone/>
              <a:defRPr sz="1300"/>
            </a:lvl7pPr>
            <a:lvl8pPr lvl="7" algn="r">
              <a:buNone/>
              <a:defRPr sz="1300"/>
            </a:lvl8pPr>
            <a:lvl9pPr lvl="8" algn="r">
              <a:buNone/>
              <a:defRPr sz="1300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38"/>
          <p:cNvSpPr txBox="1">
            <a:spLocks noGrp="1"/>
          </p:cNvSpPr>
          <p:nvPr>
            <p:ph type="title"/>
          </p:nvPr>
        </p:nvSpPr>
        <p:spPr>
          <a:xfrm>
            <a:off x="457110" y="205200"/>
            <a:ext cx="8229300" cy="85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15" name="Google Shape;215;p38"/>
          <p:cNvSpPr txBox="1">
            <a:spLocks noGrp="1"/>
          </p:cNvSpPr>
          <p:nvPr>
            <p:ph type="body" idx="1"/>
          </p:nvPr>
        </p:nvSpPr>
        <p:spPr>
          <a:xfrm>
            <a:off x="457110" y="1203390"/>
            <a:ext cx="4015800" cy="142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16" name="Google Shape;216;p38"/>
          <p:cNvSpPr txBox="1">
            <a:spLocks noGrp="1"/>
          </p:cNvSpPr>
          <p:nvPr>
            <p:ph type="body" idx="2"/>
          </p:nvPr>
        </p:nvSpPr>
        <p:spPr>
          <a:xfrm>
            <a:off x="4673970" y="1203390"/>
            <a:ext cx="4015800" cy="142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17" name="Google Shape;217;p38"/>
          <p:cNvSpPr txBox="1">
            <a:spLocks noGrp="1"/>
          </p:cNvSpPr>
          <p:nvPr>
            <p:ph type="body" idx="3"/>
          </p:nvPr>
        </p:nvSpPr>
        <p:spPr>
          <a:xfrm>
            <a:off x="457110" y="2761560"/>
            <a:ext cx="8229300" cy="142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18" name="Google Shape;218;p38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>
            <a:lvl1pPr lvl="0" algn="r">
              <a:buNone/>
              <a:defRPr sz="1300"/>
            </a:lvl1pPr>
            <a:lvl2pPr lvl="1" algn="r">
              <a:buNone/>
              <a:defRPr sz="1300"/>
            </a:lvl2pPr>
            <a:lvl3pPr lvl="2" algn="r">
              <a:buNone/>
              <a:defRPr sz="1300"/>
            </a:lvl3pPr>
            <a:lvl4pPr lvl="3" algn="r">
              <a:buNone/>
              <a:defRPr sz="1300"/>
            </a:lvl4pPr>
            <a:lvl5pPr lvl="4" algn="r">
              <a:buNone/>
              <a:defRPr sz="1300"/>
            </a:lvl5pPr>
            <a:lvl6pPr lvl="5" algn="r">
              <a:buNone/>
              <a:defRPr sz="1300"/>
            </a:lvl6pPr>
            <a:lvl7pPr lvl="6" algn="r">
              <a:buNone/>
              <a:defRPr sz="1300"/>
            </a:lvl7pPr>
            <a:lvl8pPr lvl="7" algn="r">
              <a:buNone/>
              <a:defRPr sz="1300"/>
            </a:lvl8pPr>
            <a:lvl9pPr lvl="8" algn="r">
              <a:buNone/>
              <a:defRPr sz="1300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39"/>
          <p:cNvSpPr txBox="1">
            <a:spLocks noGrp="1"/>
          </p:cNvSpPr>
          <p:nvPr>
            <p:ph type="title"/>
          </p:nvPr>
        </p:nvSpPr>
        <p:spPr>
          <a:xfrm>
            <a:off x="457110" y="205200"/>
            <a:ext cx="8229300" cy="85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21" name="Google Shape;221;p39"/>
          <p:cNvSpPr txBox="1">
            <a:spLocks noGrp="1"/>
          </p:cNvSpPr>
          <p:nvPr>
            <p:ph type="body" idx="1"/>
          </p:nvPr>
        </p:nvSpPr>
        <p:spPr>
          <a:xfrm>
            <a:off x="457110" y="1203390"/>
            <a:ext cx="8229300" cy="142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22" name="Google Shape;222;p39"/>
          <p:cNvSpPr txBox="1">
            <a:spLocks noGrp="1"/>
          </p:cNvSpPr>
          <p:nvPr>
            <p:ph type="body" idx="2"/>
          </p:nvPr>
        </p:nvSpPr>
        <p:spPr>
          <a:xfrm>
            <a:off x="457110" y="2761560"/>
            <a:ext cx="8229300" cy="142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23" name="Google Shape;223;p39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>
            <a:lvl1pPr lvl="0" algn="r">
              <a:buNone/>
              <a:defRPr sz="1300"/>
            </a:lvl1pPr>
            <a:lvl2pPr lvl="1" algn="r">
              <a:buNone/>
              <a:defRPr sz="1300"/>
            </a:lvl2pPr>
            <a:lvl3pPr lvl="2" algn="r">
              <a:buNone/>
              <a:defRPr sz="1300"/>
            </a:lvl3pPr>
            <a:lvl4pPr lvl="3" algn="r">
              <a:buNone/>
              <a:defRPr sz="1300"/>
            </a:lvl4pPr>
            <a:lvl5pPr lvl="4" algn="r">
              <a:buNone/>
              <a:defRPr sz="1300"/>
            </a:lvl5pPr>
            <a:lvl6pPr lvl="5" algn="r">
              <a:buNone/>
              <a:defRPr sz="1300"/>
            </a:lvl6pPr>
            <a:lvl7pPr lvl="6" algn="r">
              <a:buNone/>
              <a:defRPr sz="1300"/>
            </a:lvl7pPr>
            <a:lvl8pPr lvl="7" algn="r">
              <a:buNone/>
              <a:defRPr sz="1300"/>
            </a:lvl8pPr>
            <a:lvl9pPr lvl="8" algn="r">
              <a:buNone/>
              <a:defRPr sz="1300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40"/>
          <p:cNvSpPr txBox="1">
            <a:spLocks noGrp="1"/>
          </p:cNvSpPr>
          <p:nvPr>
            <p:ph type="title"/>
          </p:nvPr>
        </p:nvSpPr>
        <p:spPr>
          <a:xfrm>
            <a:off x="457110" y="205200"/>
            <a:ext cx="8229300" cy="85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26" name="Google Shape;226;p40"/>
          <p:cNvSpPr txBox="1">
            <a:spLocks noGrp="1"/>
          </p:cNvSpPr>
          <p:nvPr>
            <p:ph type="body" idx="1"/>
          </p:nvPr>
        </p:nvSpPr>
        <p:spPr>
          <a:xfrm>
            <a:off x="457110" y="1203390"/>
            <a:ext cx="2649900" cy="142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27" name="Google Shape;227;p40"/>
          <p:cNvSpPr txBox="1">
            <a:spLocks noGrp="1"/>
          </p:cNvSpPr>
          <p:nvPr>
            <p:ph type="body" idx="2"/>
          </p:nvPr>
        </p:nvSpPr>
        <p:spPr>
          <a:xfrm>
            <a:off x="3239730" y="1203390"/>
            <a:ext cx="2649900" cy="142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28" name="Google Shape;228;p40"/>
          <p:cNvSpPr txBox="1">
            <a:spLocks noGrp="1"/>
          </p:cNvSpPr>
          <p:nvPr>
            <p:ph type="body" idx="3"/>
          </p:nvPr>
        </p:nvSpPr>
        <p:spPr>
          <a:xfrm>
            <a:off x="6022350" y="1203390"/>
            <a:ext cx="2649900" cy="142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29" name="Google Shape;229;p40"/>
          <p:cNvSpPr txBox="1">
            <a:spLocks noGrp="1"/>
          </p:cNvSpPr>
          <p:nvPr>
            <p:ph type="body" idx="4"/>
          </p:nvPr>
        </p:nvSpPr>
        <p:spPr>
          <a:xfrm>
            <a:off x="457110" y="2761560"/>
            <a:ext cx="2649900" cy="142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30" name="Google Shape;230;p40"/>
          <p:cNvSpPr txBox="1">
            <a:spLocks noGrp="1"/>
          </p:cNvSpPr>
          <p:nvPr>
            <p:ph type="body" idx="5"/>
          </p:nvPr>
        </p:nvSpPr>
        <p:spPr>
          <a:xfrm>
            <a:off x="3239730" y="2761560"/>
            <a:ext cx="2649900" cy="142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31" name="Google Shape;231;p40"/>
          <p:cNvSpPr txBox="1">
            <a:spLocks noGrp="1"/>
          </p:cNvSpPr>
          <p:nvPr>
            <p:ph type="body" idx="6"/>
          </p:nvPr>
        </p:nvSpPr>
        <p:spPr>
          <a:xfrm>
            <a:off x="6022350" y="2761560"/>
            <a:ext cx="2649900" cy="142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32" name="Google Shape;232;p40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>
            <a:lvl1pPr lvl="0" algn="r">
              <a:buNone/>
              <a:defRPr sz="1300"/>
            </a:lvl1pPr>
            <a:lvl2pPr lvl="1" algn="r">
              <a:buNone/>
              <a:defRPr sz="1300"/>
            </a:lvl2pPr>
            <a:lvl3pPr lvl="2" algn="r">
              <a:buNone/>
              <a:defRPr sz="1300"/>
            </a:lvl3pPr>
            <a:lvl4pPr lvl="3" algn="r">
              <a:buNone/>
              <a:defRPr sz="1300"/>
            </a:lvl4pPr>
            <a:lvl5pPr lvl="4" algn="r">
              <a:buNone/>
              <a:defRPr sz="1300"/>
            </a:lvl5pPr>
            <a:lvl6pPr lvl="5" algn="r">
              <a:buNone/>
              <a:defRPr sz="1300"/>
            </a:lvl6pPr>
            <a:lvl7pPr lvl="6" algn="r">
              <a:buNone/>
              <a:defRPr sz="1300"/>
            </a:lvl7pPr>
            <a:lvl8pPr lvl="7" algn="r">
              <a:buNone/>
              <a:defRPr sz="1300"/>
            </a:lvl8pPr>
            <a:lvl9pPr lvl="8" algn="r">
              <a:buNone/>
              <a:defRPr sz="1300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42"/>
          <p:cNvSpPr txBox="1"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42" name="Google Shape;242;p42"/>
          <p:cNvSpPr txBox="1"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243" name="Google Shape;243;p42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44" name="Google Shape;244;p42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45" name="Google Shape;245;p42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43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48" name="Google Shape;248;p43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49" name="Google Shape;249;p43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50" name="Google Shape;250;p43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51" name="Google Shape;251;p43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44"/>
          <p:cNvSpPr txBox="1">
            <a:spLocks noGrp="1"/>
          </p:cNvSpPr>
          <p:nvPr>
            <p:ph type="title"/>
          </p:nvPr>
        </p:nvSpPr>
        <p:spPr>
          <a:xfrm>
            <a:off x="623888" y="1282303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54" name="Google Shape;254;p44"/>
          <p:cNvSpPr txBox="1">
            <a:spLocks noGrp="1"/>
          </p:cNvSpPr>
          <p:nvPr>
            <p:ph type="body" idx="1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55" name="Google Shape;255;p44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56" name="Google Shape;256;p44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57" name="Google Shape;257;p44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45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60" name="Google Shape;260;p45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61" name="Google Shape;261;p45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Contents">
  <p:cSld name="2 Contents"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46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64" name="Google Shape;264;p46"/>
          <p:cNvSpPr txBox="1">
            <a:spLocks noGrp="1"/>
          </p:cNvSpPr>
          <p:nvPr>
            <p:ph type="body" idx="1"/>
          </p:nvPr>
        </p:nvSpPr>
        <p:spPr>
          <a:xfrm>
            <a:off x="305990" y="1194198"/>
            <a:ext cx="4212600" cy="345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/>
            </a:lvl1pPr>
            <a:lvl2pPr marL="914400" lvl="1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65" name="Google Shape;265;p46"/>
          <p:cNvSpPr txBox="1">
            <a:spLocks noGrp="1"/>
          </p:cNvSpPr>
          <p:nvPr>
            <p:ph type="body" idx="2"/>
          </p:nvPr>
        </p:nvSpPr>
        <p:spPr>
          <a:xfrm>
            <a:off x="4629149" y="1194198"/>
            <a:ext cx="4209000" cy="345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/>
            </a:lvl1pPr>
            <a:lvl2pPr marL="914400" lvl="1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66" name="Google Shape;266;p46"/>
          <p:cNvSpPr txBox="1">
            <a:spLocks noGrp="1"/>
          </p:cNvSpPr>
          <p:nvPr>
            <p:ph type="dt" idx="10"/>
          </p:nvPr>
        </p:nvSpPr>
        <p:spPr>
          <a:xfrm>
            <a:off x="1871700" y="4783762"/>
            <a:ext cx="1215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67" name="Google Shape;267;p46"/>
          <p:cNvSpPr txBox="1">
            <a:spLocks noGrp="1"/>
          </p:cNvSpPr>
          <p:nvPr>
            <p:ph type="ftr" idx="11"/>
          </p:nvPr>
        </p:nvSpPr>
        <p:spPr>
          <a:xfrm>
            <a:off x="3194447" y="4787886"/>
            <a:ext cx="49290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68" name="Google Shape;268;p46"/>
          <p:cNvSpPr txBox="1">
            <a:spLocks noGrp="1"/>
          </p:cNvSpPr>
          <p:nvPr>
            <p:ph type="sldNum" idx="12"/>
          </p:nvPr>
        </p:nvSpPr>
        <p:spPr>
          <a:xfrm>
            <a:off x="8330660" y="4787886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47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71" name="Google Shape;271;p47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72" name="Google Shape;272;p47"/>
          <p:cNvSpPr txBox="1">
            <a:spLocks noGrp="1"/>
          </p:cNvSpPr>
          <p:nvPr>
            <p:ph type="body" idx="2"/>
          </p:nvPr>
        </p:nvSpPr>
        <p:spPr>
          <a:xfrm>
            <a:off x="46291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73" name="Google Shape;273;p47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74" name="Google Shape;274;p47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75" name="Google Shape;275;p47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48"/>
          <p:cNvSpPr txBox="1">
            <a:spLocks noGrp="1"/>
          </p:cNvSpPr>
          <p:nvPr>
            <p:ph type="title"/>
          </p:nvPr>
        </p:nvSpPr>
        <p:spPr>
          <a:xfrm>
            <a:off x="629841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78" name="Google Shape;278;p48"/>
          <p:cNvSpPr txBox="1">
            <a:spLocks noGrp="1"/>
          </p:cNvSpPr>
          <p:nvPr>
            <p:ph type="body" idx="1"/>
          </p:nvPr>
        </p:nvSpPr>
        <p:spPr>
          <a:xfrm>
            <a:off x="629841" y="1260872"/>
            <a:ext cx="3868500" cy="61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279" name="Google Shape;279;p48"/>
          <p:cNvSpPr txBox="1">
            <a:spLocks noGrp="1"/>
          </p:cNvSpPr>
          <p:nvPr>
            <p:ph type="body" idx="2"/>
          </p:nvPr>
        </p:nvSpPr>
        <p:spPr>
          <a:xfrm>
            <a:off x="629841" y="1878806"/>
            <a:ext cx="3868500" cy="2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80" name="Google Shape;280;p48"/>
          <p:cNvSpPr txBox="1">
            <a:spLocks noGrp="1"/>
          </p:cNvSpPr>
          <p:nvPr>
            <p:ph type="body" idx="3"/>
          </p:nvPr>
        </p:nvSpPr>
        <p:spPr>
          <a:xfrm>
            <a:off x="4629150" y="1260872"/>
            <a:ext cx="3887400" cy="61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281" name="Google Shape;281;p48"/>
          <p:cNvSpPr txBox="1">
            <a:spLocks noGrp="1"/>
          </p:cNvSpPr>
          <p:nvPr>
            <p:ph type="body" idx="4"/>
          </p:nvPr>
        </p:nvSpPr>
        <p:spPr>
          <a:xfrm>
            <a:off x="4629150" y="1878806"/>
            <a:ext cx="3887400" cy="2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82" name="Google Shape;282;p48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83" name="Google Shape;283;p48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84" name="Google Shape;284;p48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49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87" name="Google Shape;287;p49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88" name="Google Shape;288;p49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89" name="Google Shape;289;p49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50"/>
          <p:cNvSpPr txBox="1">
            <a:spLocks noGrp="1"/>
          </p:cNvSpPr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92" name="Google Shape;292;p50"/>
          <p:cNvSpPr txBox="1">
            <a:spLocks noGrp="1"/>
          </p:cNvSpPr>
          <p:nvPr>
            <p:ph type="body" idx="1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619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marL="2286000" lvl="4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marL="2743200" lvl="5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marL="3200400" lvl="6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marL="3657600" lvl="7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marL="4114800" lvl="8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>
            <a:endParaRPr/>
          </a:p>
        </p:txBody>
      </p:sp>
      <p:sp>
        <p:nvSpPr>
          <p:cNvPr id="293" name="Google Shape;293;p50"/>
          <p:cNvSpPr txBox="1">
            <a:spLocks noGrp="1"/>
          </p:cNvSpPr>
          <p:nvPr>
            <p:ph type="body" idx="2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9pPr>
          </a:lstStyle>
          <a:p>
            <a:endParaRPr/>
          </a:p>
        </p:txBody>
      </p:sp>
      <p:sp>
        <p:nvSpPr>
          <p:cNvPr id="294" name="Google Shape;294;p50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95" name="Google Shape;295;p50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96" name="Google Shape;296;p50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51"/>
          <p:cNvSpPr txBox="1">
            <a:spLocks noGrp="1"/>
          </p:cNvSpPr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99" name="Google Shape;299;p51"/>
          <p:cNvSpPr>
            <a:spLocks noGrp="1"/>
          </p:cNvSpPr>
          <p:nvPr>
            <p:ph type="pic" idx="2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</p:sp>
      <p:sp>
        <p:nvSpPr>
          <p:cNvPr id="300" name="Google Shape;300;p51"/>
          <p:cNvSpPr txBox="1">
            <a:spLocks noGrp="1"/>
          </p:cNvSpPr>
          <p:nvPr>
            <p:ph type="body" idx="1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9pPr>
          </a:lstStyle>
          <a:p>
            <a:endParaRPr/>
          </a:p>
        </p:txBody>
      </p:sp>
      <p:sp>
        <p:nvSpPr>
          <p:cNvPr id="301" name="Google Shape;301;p51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02" name="Google Shape;302;p51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03" name="Google Shape;303;p51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52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06" name="Google Shape;306;p52"/>
          <p:cNvSpPr txBox="1">
            <a:spLocks noGrp="1"/>
          </p:cNvSpPr>
          <p:nvPr>
            <p:ph type="body" idx="1"/>
          </p:nvPr>
        </p:nvSpPr>
        <p:spPr>
          <a:xfrm rot="5400000">
            <a:off x="2940300" y="-942431"/>
            <a:ext cx="3263400" cy="78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07" name="Google Shape;307;p52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08" name="Google Shape;308;p52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09" name="Google Shape;309;p52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53"/>
          <p:cNvSpPr txBox="1">
            <a:spLocks noGrp="1"/>
          </p:cNvSpPr>
          <p:nvPr>
            <p:ph type="title"/>
          </p:nvPr>
        </p:nvSpPr>
        <p:spPr>
          <a:xfrm rot="5400000">
            <a:off x="5350050" y="1467544"/>
            <a:ext cx="4359000" cy="19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12" name="Google Shape;312;p53"/>
          <p:cNvSpPr txBox="1">
            <a:spLocks noGrp="1"/>
          </p:cNvSpPr>
          <p:nvPr>
            <p:ph type="body" idx="1"/>
          </p:nvPr>
        </p:nvSpPr>
        <p:spPr>
          <a:xfrm rot="5400000">
            <a:off x="1349475" y="-447056"/>
            <a:ext cx="4359000" cy="58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13" name="Google Shape;313;p53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14" name="Google Shape;314;p53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15" name="Google Shape;315;p53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image" Target="../media/image10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5" Type="http://schemas.openxmlformats.org/officeDocument/2006/relationships/image" Target="../media/image10.png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image" Target="../media/image11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49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Relationship Id="rId14" Type="http://schemas.openxmlformats.org/officeDocument/2006/relationships/image" Target="../media/image10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5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80" name="Google Shape;80;p15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1" name="Google Shape;81;p15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2" name="Google Shape;82;p15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Google Shape;83;p15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  <p:pic>
        <p:nvPicPr>
          <p:cNvPr id="84" name="Google Shape;84;p15" descr="HEPiX.png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7622118" y="70084"/>
            <a:ext cx="1442033" cy="1248533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8"/>
          <p:cNvSpPr/>
          <p:nvPr/>
        </p:nvSpPr>
        <p:spPr>
          <a:xfrm>
            <a:off x="107730" y="4739850"/>
            <a:ext cx="8928630" cy="7560"/>
          </a:xfrm>
          <a:custGeom>
            <a:avLst/>
            <a:gdLst/>
            <a:ahLst/>
            <a:cxnLst/>
            <a:rect l="l" t="t" r="r" b="b"/>
            <a:pathLst>
              <a:path w="24630703" h="21600" extrusionOk="0">
                <a:moveTo>
                  <a:pt x="0" y="0"/>
                </a:moveTo>
                <a:lnTo>
                  <a:pt x="24630703" y="21600"/>
                </a:lnTo>
              </a:path>
            </a:pathLst>
          </a:custGeom>
          <a:noFill/>
          <a:ln w="12600" cap="flat" cmpd="sng">
            <a:solidFill>
              <a:srgbClr val="D9D9D9"/>
            </a:solidFill>
            <a:prstDash val="solid"/>
            <a:miter lim="8000"/>
            <a:headEnd type="none" w="sm" len="sm"/>
            <a:tailEnd type="none" w="sm" len="sm"/>
          </a:ln>
        </p:spPr>
      </p:sp>
      <p:pic>
        <p:nvPicPr>
          <p:cNvPr id="163" name="Google Shape;163;p28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7668000" y="331020"/>
            <a:ext cx="1078920" cy="499230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Google Shape;164;p28"/>
          <p:cNvSpPr/>
          <p:nvPr/>
        </p:nvSpPr>
        <p:spPr>
          <a:xfrm>
            <a:off x="146340" y="4747410"/>
            <a:ext cx="6797790" cy="39528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 b="0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Closer to IPv6-only on WLCG,  ISGC 2024,  March 26, 2024</a:t>
            </a:r>
            <a:endParaRPr sz="9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Google Shape;165;p28"/>
          <p:cNvSpPr/>
          <p:nvPr/>
        </p:nvSpPr>
        <p:spPr>
          <a:xfrm>
            <a:off x="5505570" y="4747410"/>
            <a:ext cx="3244050" cy="39528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 b="0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Steinbuch Centre for Computing</a:t>
            </a:r>
            <a:endParaRPr sz="900" b="0" strike="noStrike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6" name="Google Shape;166;p28" descr="HEPiX.png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7745220" y="872370"/>
            <a:ext cx="941220" cy="897751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Google Shape;167;p28"/>
          <p:cNvSpPr txBox="1">
            <a:spLocks noGrp="1"/>
          </p:cNvSpPr>
          <p:nvPr>
            <p:ph type="title"/>
          </p:nvPr>
        </p:nvSpPr>
        <p:spPr>
          <a:xfrm>
            <a:off x="457110" y="205200"/>
            <a:ext cx="8229300" cy="85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/>
            </a:lvl1pPr>
            <a:lvl2pPr marR="0"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/>
            </a:lvl2pPr>
            <a:lvl3pPr marR="0"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/>
            </a:lvl3pPr>
            <a:lvl4pPr marR="0"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/>
            </a:lvl4pPr>
            <a:lvl5pPr marR="0"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/>
            </a:lvl5pPr>
            <a:lvl6pPr marR="0"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/>
            </a:lvl6pPr>
            <a:lvl7pPr marR="0"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/>
            </a:lvl7pPr>
            <a:lvl8pPr marR="0"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/>
            </a:lvl8pPr>
            <a:lvl9pPr marR="0"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/>
            </a:lvl9pPr>
          </a:lstStyle>
          <a:p>
            <a:endParaRPr/>
          </a:p>
        </p:txBody>
      </p:sp>
      <p:sp>
        <p:nvSpPr>
          <p:cNvPr id="168" name="Google Shape;168;p28"/>
          <p:cNvSpPr txBox="1">
            <a:spLocks noGrp="1"/>
          </p:cNvSpPr>
          <p:nvPr>
            <p:ph type="title" idx="2"/>
          </p:nvPr>
        </p:nvSpPr>
        <p:spPr>
          <a:xfrm>
            <a:off x="457110" y="1203390"/>
            <a:ext cx="8229300" cy="298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R="0"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/>
            </a:lvl1pPr>
            <a:lvl2pPr marR="0"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/>
            </a:lvl2pPr>
            <a:lvl3pPr marR="0"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/>
            </a:lvl3pPr>
            <a:lvl4pPr marR="0"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/>
            </a:lvl4pPr>
            <a:lvl5pPr marR="0"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/>
            </a:lvl5pPr>
            <a:lvl6pPr marR="0"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/>
            </a:lvl6pPr>
            <a:lvl7pPr marR="0"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/>
            </a:lvl7pPr>
            <a:lvl8pPr marR="0"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/>
            </a:lvl8pPr>
            <a:lvl9pPr marR="0"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/>
            </a:lvl9pPr>
          </a:lstStyle>
          <a:p>
            <a:endParaRPr/>
          </a:p>
        </p:txBody>
      </p:sp>
      <p:sp>
        <p:nvSpPr>
          <p:cNvPr id="169" name="Google Shape;169;p28"/>
          <p:cNvSpPr txBox="1">
            <a:spLocks noGrp="1"/>
          </p:cNvSpPr>
          <p:nvPr>
            <p:ph type="dt" idx="10"/>
          </p:nvPr>
        </p:nvSpPr>
        <p:spPr>
          <a:xfrm>
            <a:off x="0" y="0"/>
            <a:ext cx="300" cy="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1pPr>
            <a:lvl2pPr marR="0"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/>
            </a:lvl2pPr>
            <a:lvl3pPr marR="0"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/>
            </a:lvl3pPr>
            <a:lvl4pPr marR="0"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/>
            </a:lvl4pPr>
            <a:lvl5pPr marR="0"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/>
            </a:lvl5pPr>
            <a:lvl6pPr marR="0"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/>
            </a:lvl6pPr>
            <a:lvl7pPr marR="0"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/>
            </a:lvl7pPr>
            <a:lvl8pPr marR="0"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/>
            </a:lvl8pPr>
            <a:lvl9pPr marR="0"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/>
            </a:lvl9pPr>
          </a:lstStyle>
          <a:p>
            <a:endParaRPr/>
          </a:p>
        </p:txBody>
      </p:sp>
      <p:sp>
        <p:nvSpPr>
          <p:cNvPr id="170" name="Google Shape;170;p28"/>
          <p:cNvSpPr txBox="1">
            <a:spLocks noGrp="1"/>
          </p:cNvSpPr>
          <p:nvPr>
            <p:ph type="ftr" idx="11"/>
          </p:nvPr>
        </p:nvSpPr>
        <p:spPr>
          <a:xfrm>
            <a:off x="0" y="0"/>
            <a:ext cx="300" cy="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1pPr>
            <a:lvl2pPr marR="0"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/>
            </a:lvl2pPr>
            <a:lvl3pPr marR="0"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/>
            </a:lvl3pPr>
            <a:lvl4pPr marR="0"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/>
            </a:lvl4pPr>
            <a:lvl5pPr marR="0"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/>
            </a:lvl5pPr>
            <a:lvl6pPr marR="0"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/>
            </a:lvl6pPr>
            <a:lvl7pPr marR="0"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/>
            </a:lvl7pPr>
            <a:lvl8pPr marR="0"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/>
            </a:lvl8pPr>
            <a:lvl9pPr marR="0"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/>
            </a:lvl9pPr>
          </a:lstStyle>
          <a:p>
            <a:endParaRPr/>
          </a:p>
        </p:txBody>
      </p:sp>
      <p:sp>
        <p:nvSpPr>
          <p:cNvPr id="171" name="Google Shape;171;p28"/>
          <p:cNvSpPr txBox="1">
            <a:spLocks noGrp="1"/>
          </p:cNvSpPr>
          <p:nvPr>
            <p:ph type="sldNum" idx="12"/>
          </p:nvPr>
        </p:nvSpPr>
        <p:spPr>
          <a:xfrm>
            <a:off x="0" y="0"/>
            <a:ext cx="300" cy="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buNone/>
              <a:defRPr sz="1400" b="0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buNone/>
              <a:defRPr sz="1400" b="0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buNone/>
              <a:defRPr sz="1400" b="0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buNone/>
              <a:defRPr sz="1400" b="0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buNone/>
              <a:defRPr sz="1400" b="0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buNone/>
              <a:defRPr sz="1400" b="0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buNone/>
              <a:defRPr sz="1400" b="0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buNone/>
              <a:defRPr sz="1400" b="0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buNone/>
              <a:defRPr sz="1400" b="0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2" name="Google Shape;172;p28"/>
          <p:cNvSpPr txBox="1">
            <a:spLocks noGrp="1"/>
          </p:cNvSpPr>
          <p:nvPr>
            <p:ph type="body" idx="1"/>
          </p:nvPr>
        </p:nvSpPr>
        <p:spPr>
          <a:xfrm>
            <a:off x="457110" y="1203390"/>
            <a:ext cx="8229300" cy="298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/>
            </a:lvl1pPr>
            <a:lvl2pPr marL="914400" marR="0" lvl="1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/>
            </a:lvl2pPr>
            <a:lvl3pPr marL="1371600" marR="0" lvl="2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/>
            </a:lvl3pPr>
            <a:lvl4pPr marL="1828800" marR="0" lvl="3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/>
            </a:lvl4pPr>
            <a:lvl5pPr marL="2286000" marR="0" lvl="4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/>
            </a:lvl5pPr>
            <a:lvl6pPr marL="2743200" marR="0" lvl="5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/>
            </a:lvl6pPr>
            <a:lvl7pPr marL="3200400" marR="0" lvl="6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/>
            </a:lvl7pPr>
            <a:lvl8pPr marL="3657600" marR="0" lvl="7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/>
            </a:lvl8pPr>
            <a:lvl9pPr marL="4114800" marR="0" lvl="8" indent="-22860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41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R="0"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5" name="Google Shape;235;p41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marR="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36" name="Google Shape;236;p41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7" name="Google Shape;237;p41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8" name="Google Shape;238;p41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  <p:pic>
        <p:nvPicPr>
          <p:cNvPr id="239" name="Google Shape;239;p41" descr="HEPiX.png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7622118" y="70084"/>
            <a:ext cx="1442033" cy="1248533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orsone.mi.infn.it/~prelz/ipv6_vofeed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51/epjconf/202024507045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datatracker.ietf.org/doc/draft-ietf-v6ops-6mops/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s://monit-grafana-open.cern.ch/d/cumEJJb4z/lhcopn-one-ipv6-vs-ipv4?orgId=16&amp;from=1728079200000&amp;to=1728424799000" TargetMode="External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9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citags.org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Relationship Id="rId4" Type="http://schemas.openxmlformats.org/officeDocument/2006/relationships/hyperlink" Target="https://www.whitehouse.gov/wp-content/uploads/2020/11/M-21-07.pdf" TargetMode="Externa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Relationship Id="rId6" Type="http://schemas.openxmlformats.org/officeDocument/2006/relationships/hyperlink" Target="https://twiki.cern.ch/twiki/bin/view/LCG/WlcgIpv6#WLCG_IPv6_CE_and_WN_deployment_s" TargetMode="Externa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Ipv6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Ipv6#WLCG_IPv6_CE_and_WN_deployment_s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54"/>
          <p:cNvSpPr txBox="1">
            <a:spLocks noGrp="1"/>
          </p:cNvSpPr>
          <p:nvPr>
            <p:ph type="ctrTitle"/>
          </p:nvPr>
        </p:nvSpPr>
        <p:spPr>
          <a:xfrm>
            <a:off x="1143000" y="1518371"/>
            <a:ext cx="6858000" cy="136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100"/>
              <a:buFont typeface="Calibri"/>
              <a:buNone/>
            </a:pPr>
            <a:r>
              <a:rPr lang="en-GB" sz="3000" i="1">
                <a:latin typeface="Calibri"/>
                <a:ea typeface="Calibri"/>
                <a:cs typeface="Calibri"/>
                <a:sym typeface="Calibri"/>
              </a:rPr>
              <a:t>IPv6</a:t>
            </a:r>
            <a:r>
              <a:rPr lang="en-GB" sz="3000" i="1"/>
              <a:t> deployment on</a:t>
            </a:r>
            <a:r>
              <a:rPr lang="en-GB" sz="3000" i="1">
                <a:latin typeface="Calibri"/>
                <a:ea typeface="Calibri"/>
                <a:cs typeface="Calibri"/>
                <a:sym typeface="Calibri"/>
              </a:rPr>
              <a:t> WLCG</a:t>
            </a:r>
            <a:endParaRPr sz="3000" i="1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2" name="Google Shape;322;p54"/>
          <p:cNvSpPr txBox="1">
            <a:spLocks noGrp="1"/>
          </p:cNvSpPr>
          <p:nvPr>
            <p:ph type="subTitle" idx="1"/>
          </p:nvPr>
        </p:nvSpPr>
        <p:spPr>
          <a:xfrm>
            <a:off x="1143000" y="2887294"/>
            <a:ext cx="6858000" cy="17835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</a:pPr>
            <a:r>
              <a:rPr lang="en-GB" sz="2700" dirty="0"/>
              <a:t>Bruno Hoeft</a:t>
            </a:r>
            <a:br>
              <a:rPr lang="en-GB" sz="2700" dirty="0"/>
            </a:br>
            <a:r>
              <a:rPr lang="en-GB" dirty="0"/>
              <a:t>Karlsruhe Institute of Technology (KIT)</a:t>
            </a:r>
            <a:endParaRPr dirty="0"/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</a:pPr>
            <a:endParaRPr dirty="0"/>
          </a:p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</a:pPr>
            <a:endParaRPr sz="1700" dirty="0"/>
          </a:p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</a:pPr>
            <a:r>
              <a:rPr lang="en-GB" dirty="0" err="1"/>
              <a:t>HEPiX</a:t>
            </a:r>
            <a:r>
              <a:rPr lang="en-GB" dirty="0"/>
              <a:t> Workshop, Lugano, 03 April 2025</a:t>
            </a:r>
            <a:endParaRPr dirty="0"/>
          </a:p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</a:pPr>
            <a:endParaRPr sz="1700" dirty="0"/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</a:pPr>
            <a:endParaRPr sz="17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p63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/>
              <a:t>Issues reported with enabling IPv6 for WNs/CEs</a:t>
            </a:r>
            <a:endParaRPr sz="2800"/>
          </a:p>
        </p:txBody>
      </p:sp>
      <p:sp>
        <p:nvSpPr>
          <p:cNvPr id="395" name="Google Shape;395;p63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70000"/>
              </a:lnSpc>
              <a:spcBef>
                <a:spcPts val="800"/>
              </a:spcBef>
              <a:spcAft>
                <a:spcPts val="0"/>
              </a:spcAft>
              <a:buSzPts val="770"/>
              <a:buNone/>
            </a:pPr>
            <a:r>
              <a:rPr lang="en-GB" sz="1900" dirty="0"/>
              <a:t>Common examples:</a:t>
            </a:r>
            <a:endParaRPr sz="1900" dirty="0"/>
          </a:p>
          <a:p>
            <a:pPr marL="457200" marR="0" lvl="0" indent="-3048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200"/>
              <a:buChar char="•"/>
            </a:pPr>
            <a:r>
              <a:rPr lang="en-GB" sz="1900" dirty="0"/>
              <a:t>Enabling IPv6 needs to be coupled to other changes </a:t>
            </a:r>
            <a:endParaRPr sz="1900" dirty="0"/>
          </a:p>
          <a:p>
            <a:pPr marL="914400" marR="0" lvl="1" indent="-304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200"/>
              <a:buChar char="•"/>
            </a:pPr>
            <a:r>
              <a:rPr lang="en-GB" sz="1900" dirty="0"/>
              <a:t>new Data Centres, OS updates, hardware, internal routing changes</a:t>
            </a:r>
            <a:endParaRPr sz="1900" dirty="0"/>
          </a:p>
          <a:p>
            <a:pPr marL="457200" marR="0" lvl="0" indent="-304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200"/>
              <a:buChar char="•"/>
            </a:pPr>
            <a:r>
              <a:rPr lang="en-GB" sz="1900" dirty="0"/>
              <a:t>Some sites have more complex/special configurations to consider with respect to NAT for IPv4 and global IPv6</a:t>
            </a:r>
            <a:endParaRPr sz="1900" dirty="0"/>
          </a:p>
          <a:p>
            <a:pPr marL="914400" marR="0" lvl="1" indent="-304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200"/>
              <a:buChar char="•"/>
            </a:pPr>
            <a:r>
              <a:rPr lang="en-GB" sz="1900" dirty="0"/>
              <a:t>e.g., needing to replace IPv4 NAT(s) with dual-stack router(s) </a:t>
            </a:r>
            <a:endParaRPr sz="1900" dirty="0"/>
          </a:p>
          <a:p>
            <a:pPr marL="457200" marR="0" lvl="0" indent="-304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200"/>
              <a:buChar char="•"/>
            </a:pPr>
            <a:r>
              <a:rPr lang="en-GB" sz="1900" dirty="0"/>
              <a:t>Other priorities: WLCG </a:t>
            </a:r>
            <a:r>
              <a:rPr lang="en-GB" sz="1900" dirty="0" err="1"/>
              <a:t>authZ</a:t>
            </a:r>
            <a:r>
              <a:rPr lang="en-GB" sz="1900" dirty="0"/>
              <a:t> tokens or handling the CentOS 7 end-of-life</a:t>
            </a:r>
            <a:endParaRPr sz="1900" dirty="0"/>
          </a:p>
          <a:p>
            <a:pPr marL="457200" marR="0" lvl="0" indent="-304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200"/>
              <a:buChar char="•"/>
            </a:pPr>
            <a:r>
              <a:rPr lang="en-GB" sz="1900" dirty="0"/>
              <a:t>Concern that WNs currently behind IPv4 NAT will become more “exposed”</a:t>
            </a:r>
            <a:endParaRPr sz="1900" dirty="0"/>
          </a:p>
          <a:p>
            <a:pPr marL="0" marR="0" lvl="0" indent="0" algn="l" rtl="0">
              <a:lnSpc>
                <a:spcPct val="70000"/>
              </a:lnSpc>
              <a:spcBef>
                <a:spcPts val="800"/>
              </a:spcBef>
              <a:spcAft>
                <a:spcPts val="0"/>
              </a:spcAft>
              <a:buNone/>
            </a:pPr>
            <a:endParaRPr sz="1900" dirty="0"/>
          </a:p>
          <a:p>
            <a:pPr marL="0" marR="0" lvl="0" indent="0" algn="l" rtl="0">
              <a:lnSpc>
                <a:spcPct val="7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-GB" sz="1900" dirty="0"/>
              <a:t>Also worth noting that some sites keen to go IPv6-only now (though not yet recommended), e.g., Brunel University is currently piloting an IPv6-only cluster</a:t>
            </a:r>
            <a:endParaRPr sz="1900" dirty="0"/>
          </a:p>
        </p:txBody>
      </p:sp>
      <p:sp>
        <p:nvSpPr>
          <p:cNvPr id="396" name="Google Shape;396;p63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fld id="{00000000-1234-1234-1234-123412341234}" type="slidenum">
              <a:rPr lang="en-GB"/>
              <a:t>10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2" name="Google Shape;402;p64"/>
          <p:cNvCxnSpPr/>
          <p:nvPr/>
        </p:nvCxnSpPr>
        <p:spPr>
          <a:xfrm rot="10800000">
            <a:off x="7529513" y="1256232"/>
            <a:ext cx="0" cy="2138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03" name="Google Shape;403;p64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</a:pPr>
            <a:r>
              <a:rPr lang="en-GB" dirty="0"/>
              <a:t>*All* WLCG services - “</a:t>
            </a:r>
            <a:r>
              <a:rPr lang="en-GB" dirty="0" err="1"/>
              <a:t>VOfeeds</a:t>
            </a:r>
            <a:r>
              <a:rPr lang="en-GB" dirty="0"/>
              <a:t>” </a:t>
            </a:r>
            <a:r>
              <a:rPr lang="en-GB" sz="2400" u="sng" dirty="0">
                <a:solidFill>
                  <a:schemeClr val="hlink"/>
                </a:solidFill>
                <a:hlinkClick r:id="rId3"/>
              </a:rPr>
              <a:t>https://orsone.mi.infn.it/~prelz/ipv6_vofeed/</a:t>
            </a:r>
            <a:endParaRPr sz="2400" dirty="0"/>
          </a:p>
        </p:txBody>
      </p:sp>
      <p:sp>
        <p:nvSpPr>
          <p:cNvPr id="404" name="Google Shape;404;p64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</a:pPr>
            <a:fld id="{00000000-1234-1234-1234-123412341234}" type="slidenum">
              <a:rPr lang="en-GB"/>
              <a:t>11</a:t>
            </a:fld>
            <a:endParaRPr/>
          </a:p>
        </p:txBody>
      </p:sp>
      <p:sp>
        <p:nvSpPr>
          <p:cNvPr id="405" name="Google Shape;405;p64"/>
          <p:cNvSpPr txBox="1"/>
          <p:nvPr/>
        </p:nvSpPr>
        <p:spPr>
          <a:xfrm>
            <a:off x="6618025" y="2266600"/>
            <a:ext cx="2255100" cy="150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06 Mar 2025:</a:t>
            </a:r>
            <a:endParaRPr sz="2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~78% IPv6/IPv4</a:t>
            </a:r>
            <a:endParaRPr sz="2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~22% </a:t>
            </a:r>
            <a:r>
              <a:rPr lang="en-GB" sz="2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IPv4</a:t>
            </a:r>
            <a:endParaRPr sz="2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06" name="Google Shape;406;p64" title="WLCG-servicesScreenshot 2025-03-10 190750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6075" y="1325025"/>
            <a:ext cx="5598275" cy="3353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12" name="Google Shape;412;p65"/>
          <p:cNvCxnSpPr/>
          <p:nvPr/>
        </p:nvCxnSpPr>
        <p:spPr>
          <a:xfrm rot="10800000">
            <a:off x="7529513" y="1256270"/>
            <a:ext cx="0" cy="21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13" name="Google Shape;413;p65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</a:pPr>
            <a:r>
              <a:rPr lang="en-GB"/>
              <a:t>ALICE experiment monitoring</a:t>
            </a:r>
            <a:endParaRPr sz="2400"/>
          </a:p>
        </p:txBody>
      </p:sp>
      <p:sp>
        <p:nvSpPr>
          <p:cNvPr id="414" name="Google Shape;414;p65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</a:pPr>
            <a:fld id="{00000000-1234-1234-1234-123412341234}" type="slidenum">
              <a:rPr lang="en-GB"/>
              <a:t>12</a:t>
            </a:fld>
            <a:endParaRPr/>
          </a:p>
        </p:txBody>
      </p:sp>
      <p:sp>
        <p:nvSpPr>
          <p:cNvPr id="415" name="Google Shape;415;p65"/>
          <p:cNvSpPr txBox="1"/>
          <p:nvPr/>
        </p:nvSpPr>
        <p:spPr>
          <a:xfrm>
            <a:off x="6618025" y="2266600"/>
            <a:ext cx="2255100" cy="65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lang="en-GB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% IPv6 WNs</a:t>
            </a:r>
            <a:endParaRPr sz="2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lang="en-GB"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since May 2022</a:t>
            </a:r>
            <a:endParaRPr sz="2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16" name="Google Shape;416;p65" descr="A graph showing a line of growth&#10;&#10;AI-generated content may be incorrect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70202" y="1148938"/>
            <a:ext cx="5436254" cy="3737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p66"/>
          <p:cNvSpPr txBox="1">
            <a:spLocks noGrp="1"/>
          </p:cNvSpPr>
          <p:nvPr>
            <p:ph type="title"/>
          </p:nvPr>
        </p:nvSpPr>
        <p:spPr>
          <a:xfrm>
            <a:off x="623888" y="1282303"/>
            <a:ext cx="7886700" cy="2139600"/>
          </a:xfrm>
          <a:prstGeom prst="rect">
            <a:avLst/>
          </a:prstGeom>
        </p:spPr>
        <p:txBody>
          <a:bodyPr spcFirstLastPara="1" wrap="square" lIns="68575" tIns="34275" rIns="68575" bIns="3427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300"/>
              <a:t>Identifying use of IPv4</a:t>
            </a:r>
            <a:endParaRPr sz="4300"/>
          </a:p>
        </p:txBody>
      </p:sp>
      <p:sp>
        <p:nvSpPr>
          <p:cNvPr id="422" name="Google Shape;422;p66"/>
          <p:cNvSpPr txBox="1">
            <a:spLocks noGrp="1"/>
          </p:cNvSpPr>
          <p:nvPr>
            <p:ph type="body" idx="1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3" name="Google Shape;423;p66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13</a:t>
            </a:fld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p67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During WLCG DC24 - and ongoing too</a:t>
            </a:r>
            <a:endParaRPr/>
          </a:p>
        </p:txBody>
      </p:sp>
      <p:sp>
        <p:nvSpPr>
          <p:cNvPr id="429" name="Google Shape;429;p67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457200" lvl="0" indent="-317500" algn="l" rtl="0">
              <a:spcBef>
                <a:spcPts val="800"/>
              </a:spcBef>
              <a:spcAft>
                <a:spcPts val="0"/>
              </a:spcAft>
              <a:buSzPts val="1400"/>
              <a:buChar char="•"/>
            </a:pPr>
            <a:r>
              <a:rPr lang="en-GB"/>
              <a:t>Work to study the LHCOPN link between CERN and KIT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-GB"/>
              <a:t>Understand when and why IPv4 is being used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-GB"/>
              <a:t>Early on - large IPv4 transfer seen to ALICE at CERN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-GB"/>
              <a:t>Failed transfers on IPv6 failing over to use of IPv4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-GB"/>
              <a:t>Later - some transfers from KIT to NL-T1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-GB"/>
              <a:t>All end-points were dual-stack but NL-T1 preferred IPv4 to avoid some observed problems with many concurrent IPv6 streams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-GB"/>
              <a:t>Then XRootD file transfers from CERN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-GB"/>
              <a:t>Squid at KIT - all would work if IPv6-only but often fails back to IPv4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-GB"/>
              <a:t>Lots of detailed investigations - and STILL ongoing</a:t>
            </a:r>
            <a:endParaRPr/>
          </a:p>
        </p:txBody>
      </p:sp>
      <p:sp>
        <p:nvSpPr>
          <p:cNvPr id="430" name="Google Shape;430;p67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fld id="{00000000-1234-1234-1234-123412341234}" type="slidenum">
              <a:rPr lang="en-GB"/>
              <a:t>14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Google Shape;435;p6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UK Mini Data Challenge  5-8 March 2025</a:t>
            </a:r>
            <a:endParaRPr/>
          </a:p>
        </p:txBody>
      </p:sp>
      <p:sp>
        <p:nvSpPr>
          <p:cNvPr id="436" name="Google Shape;436;p6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sp>
        <p:nvSpPr>
          <p:cNvPr id="437" name="Google Shape;437;p6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15</a:t>
            </a:fld>
            <a:endParaRPr/>
          </a:p>
        </p:txBody>
      </p:sp>
      <p:pic>
        <p:nvPicPr>
          <p:cNvPr id="438" name="Google Shape;438;p6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152475"/>
            <a:ext cx="8418500" cy="2546800"/>
          </a:xfrm>
          <a:prstGeom prst="rect">
            <a:avLst/>
          </a:prstGeom>
          <a:noFill/>
          <a:ln>
            <a:noFill/>
          </a:ln>
        </p:spPr>
      </p:pic>
      <p:sp>
        <p:nvSpPr>
          <p:cNvPr id="439" name="Google Shape;439;p68"/>
          <p:cNvSpPr txBox="1"/>
          <p:nvPr/>
        </p:nvSpPr>
        <p:spPr>
          <a:xfrm>
            <a:off x="421450" y="3793125"/>
            <a:ext cx="8231400" cy="108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</a:pPr>
            <a:r>
              <a:rPr lang="en-GB" sz="1500">
                <a:solidFill>
                  <a:schemeClr val="dk2"/>
                </a:solidFill>
              </a:rPr>
              <a:t>Data Challenge CERN to RAL Tier 1 (LHCOPN) - this is </a:t>
            </a:r>
            <a:r>
              <a:rPr lang="en-GB" sz="1500">
                <a:solidFill>
                  <a:srgbClr val="FF0000"/>
                </a:solidFill>
              </a:rPr>
              <a:t>one</a:t>
            </a:r>
            <a:r>
              <a:rPr lang="en-GB" sz="1500">
                <a:solidFill>
                  <a:schemeClr val="dk2"/>
                </a:solidFill>
              </a:rPr>
              <a:t> of the two 100 Gbps circuits</a:t>
            </a:r>
            <a:endParaRPr sz="1500">
              <a:solidFill>
                <a:schemeClr val="dk2"/>
              </a:solidFill>
            </a:endParaRPr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</a:pPr>
            <a:r>
              <a:rPr lang="en-GB" sz="1500">
                <a:solidFill>
                  <a:schemeClr val="dk2"/>
                </a:solidFill>
              </a:rPr>
              <a:t>Normal production traffic plus injected traffic CERN to RAL (to saturate 2 *100 Gbps)</a:t>
            </a:r>
            <a:endParaRPr sz="1500">
              <a:solidFill>
                <a:schemeClr val="dk2"/>
              </a:solidFill>
            </a:endParaRPr>
          </a:p>
          <a:p>
            <a:pPr marL="457200" lvl="0" indent="-32385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</a:pPr>
            <a:r>
              <a:rPr lang="en-GB" sz="1500">
                <a:solidFill>
                  <a:schemeClr val="dk2"/>
                </a:solidFill>
              </a:rPr>
              <a:t>Total IPv4 traffic CERN to RAL 153 Gb;  total IPv6 traffic CERN to RAL 6.0 Tb</a:t>
            </a:r>
            <a:br>
              <a:rPr lang="en-GB" sz="1500">
                <a:solidFill>
                  <a:schemeClr val="dk2"/>
                </a:solidFill>
              </a:rPr>
            </a:br>
            <a:r>
              <a:rPr lang="en-GB" sz="1500">
                <a:solidFill>
                  <a:srgbClr val="FF0000"/>
                </a:solidFill>
              </a:rPr>
              <a:t>~98% IPv6</a:t>
            </a:r>
            <a:endParaRPr sz="1500">
              <a:solidFill>
                <a:srgbClr val="FF0000"/>
              </a:solidFill>
            </a:endParaRPr>
          </a:p>
        </p:txBody>
      </p:sp>
      <p:sp>
        <p:nvSpPr>
          <p:cNvPr id="440" name="Google Shape;440;p68"/>
          <p:cNvSpPr txBox="1"/>
          <p:nvPr/>
        </p:nvSpPr>
        <p:spPr>
          <a:xfrm>
            <a:off x="2270750" y="1315950"/>
            <a:ext cx="1788900" cy="23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rgbClr val="FF0000"/>
                </a:solidFill>
              </a:rPr>
              <a:t>IPv4</a:t>
            </a:r>
            <a:endParaRPr sz="1800">
              <a:solidFill>
                <a:srgbClr val="FF0000"/>
              </a:solidFill>
            </a:endParaRPr>
          </a:p>
        </p:txBody>
      </p:sp>
      <p:sp>
        <p:nvSpPr>
          <p:cNvPr id="441" name="Google Shape;441;p68"/>
          <p:cNvSpPr txBox="1"/>
          <p:nvPr/>
        </p:nvSpPr>
        <p:spPr>
          <a:xfrm>
            <a:off x="6863950" y="1255775"/>
            <a:ext cx="1788900" cy="23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rgbClr val="FF0000"/>
                </a:solidFill>
              </a:rPr>
              <a:t>IPv6</a:t>
            </a:r>
            <a:endParaRPr sz="180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Google Shape;446;p69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/>
              <a:t>%IPv6 on LHCOPN (CERN) 7-14 Mar 2025</a:t>
            </a:r>
            <a:endParaRPr sz="3200"/>
          </a:p>
        </p:txBody>
      </p:sp>
      <p:sp>
        <p:nvSpPr>
          <p:cNvPr id="447" name="Google Shape;447;p69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8" name="Google Shape;448;p69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fld id="{00000000-1234-1234-1234-123412341234}" type="slidenum">
              <a:rPr lang="en-GB"/>
              <a:t>16</a:t>
            </a:fld>
            <a:endParaRPr/>
          </a:p>
        </p:txBody>
      </p:sp>
      <p:pic>
        <p:nvPicPr>
          <p:cNvPr id="449" name="Google Shape;449;p69" title="LHCOPN percent IPv6 Screenshot 2025-03-14 123531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21313" y="1385963"/>
            <a:ext cx="6701373" cy="32633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Google Shape;454;p70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LHCOPN NL T1 March 2025</a:t>
            </a:r>
            <a:endParaRPr/>
          </a:p>
        </p:txBody>
      </p:sp>
      <p:sp>
        <p:nvSpPr>
          <p:cNvPr id="455" name="Google Shape;455;p70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6" name="Google Shape;456;p70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fld id="{00000000-1234-1234-1234-123412341234}" type="slidenum">
              <a:rPr lang="en-GB"/>
              <a:t>17</a:t>
            </a:fld>
            <a:endParaRPr/>
          </a:p>
        </p:txBody>
      </p:sp>
      <p:pic>
        <p:nvPicPr>
          <p:cNvPr id="457" name="Google Shape;457;p70" title="LHCOPN NL IPv4Screenshot 2025-03-14 125213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8650" y="1369225"/>
            <a:ext cx="3872967" cy="1666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58" name="Google Shape;458;p70" title="LHCOPN NL IPv6Screenshot 2025-03-14 125238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94089" y="2965725"/>
            <a:ext cx="3921260" cy="1666900"/>
          </a:xfrm>
          <a:prstGeom prst="rect">
            <a:avLst/>
          </a:prstGeom>
          <a:noFill/>
          <a:ln>
            <a:noFill/>
          </a:ln>
        </p:spPr>
      </p:pic>
      <p:sp>
        <p:nvSpPr>
          <p:cNvPr id="459" name="Google Shape;459;p70"/>
          <p:cNvSpPr txBox="1"/>
          <p:nvPr/>
        </p:nvSpPr>
        <p:spPr>
          <a:xfrm>
            <a:off x="4458850" y="1497700"/>
            <a:ext cx="3517500" cy="113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Large IPv4 traffic - CERN to NL</a:t>
            </a:r>
            <a:endParaRPr sz="2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13 and 14 March 2025</a:t>
            </a:r>
            <a:endParaRPr sz="2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Google Shape;464;p71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/>
              <a:t>LHCOPN all - 9 to 10 Mar 2025 (16:00 to 16:00)</a:t>
            </a:r>
            <a:endParaRPr sz="2800"/>
          </a:p>
        </p:txBody>
      </p:sp>
      <p:sp>
        <p:nvSpPr>
          <p:cNvPr id="465" name="Google Shape;465;p71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6" name="Google Shape;466;p71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fld id="{00000000-1234-1234-1234-123412341234}" type="slidenum">
              <a:rPr lang="en-GB"/>
              <a:t>18</a:t>
            </a:fld>
            <a:endParaRPr/>
          </a:p>
        </p:txBody>
      </p:sp>
      <p:pic>
        <p:nvPicPr>
          <p:cNvPr id="467" name="Google Shape;467;p71" title="LHCOPN all 9Mar 16hrs to 10Mar 16hrs Screenshot 2025-03-14 130214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70900" y="1385962"/>
            <a:ext cx="6602192" cy="3263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Google Shape;472;p72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LHCOPN 9Mar to 10 Mar - RU-JINR-T1</a:t>
            </a:r>
            <a:endParaRPr/>
          </a:p>
        </p:txBody>
      </p:sp>
      <p:sp>
        <p:nvSpPr>
          <p:cNvPr id="473" name="Google Shape;473;p72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4" name="Google Shape;474;p72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fld id="{00000000-1234-1234-1234-123412341234}" type="slidenum">
              <a:rPr lang="en-GB"/>
              <a:t>19</a:t>
            </a:fld>
            <a:endParaRPr/>
          </a:p>
        </p:txBody>
      </p:sp>
      <p:pic>
        <p:nvPicPr>
          <p:cNvPr id="475" name="Google Shape;475;p72" title="RU-JINR-T1 IPv4 Screenshot 2025-03-14 130838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8650" y="1369225"/>
            <a:ext cx="4058199" cy="1703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76" name="Google Shape;476;p72" title="RU-JINR-T1 IPv6 Screenshot 2025-03-14 130838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32700" y="3026224"/>
            <a:ext cx="3782650" cy="1606400"/>
          </a:xfrm>
          <a:prstGeom prst="rect">
            <a:avLst/>
          </a:prstGeom>
          <a:noFill/>
          <a:ln>
            <a:noFill/>
          </a:ln>
        </p:spPr>
      </p:pic>
      <p:sp>
        <p:nvSpPr>
          <p:cNvPr id="477" name="Google Shape;477;p72"/>
          <p:cNvSpPr txBox="1"/>
          <p:nvPr/>
        </p:nvSpPr>
        <p:spPr>
          <a:xfrm>
            <a:off x="4963775" y="1634625"/>
            <a:ext cx="3303600" cy="121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30 Gbps IPv4 CERN to JINR</a:t>
            </a:r>
            <a:endParaRPr sz="2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From 18:00 until 09:00</a:t>
            </a:r>
            <a:endParaRPr sz="2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55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</a:pPr>
            <a:r>
              <a:rPr lang="en-GB"/>
              <a:t>On behalf of all members of the HEPiX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</a:pPr>
            <a:r>
              <a:rPr lang="en-GB"/>
              <a:t>IPv6 working group - (many thanks all!)</a:t>
            </a:r>
            <a:endParaRPr/>
          </a:p>
        </p:txBody>
      </p:sp>
      <p:sp>
        <p:nvSpPr>
          <p:cNvPr id="328" name="Google Shape;328;p55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-GB" sz="1800" dirty="0"/>
              <a:t>G </a:t>
            </a:r>
            <a:r>
              <a:rPr lang="en-GB" sz="1800" dirty="0" err="1"/>
              <a:t>Attebury</a:t>
            </a:r>
            <a:r>
              <a:rPr lang="en-GB" sz="1800" dirty="0"/>
              <a:t> (UNL), M </a:t>
            </a:r>
            <a:r>
              <a:rPr lang="en-GB" sz="1800" dirty="0" err="1"/>
              <a:t>Babik</a:t>
            </a:r>
            <a:r>
              <a:rPr lang="en-GB" sz="1800" dirty="0"/>
              <a:t> (CERN), </a:t>
            </a:r>
            <a:r>
              <a:rPr lang="en-GB" sz="1800" u="sng" dirty="0"/>
              <a:t>M Bly </a:t>
            </a:r>
            <a:r>
              <a:rPr lang="en-GB" sz="1800" dirty="0"/>
              <a:t>(RAL), N Buraglio (</a:t>
            </a:r>
            <a:r>
              <a:rPr lang="en-GB" sz="1800" dirty="0" err="1"/>
              <a:t>ESnet</a:t>
            </a:r>
            <a:r>
              <a:rPr lang="en-GB" sz="1800" dirty="0"/>
              <a:t>), </a:t>
            </a:r>
            <a:br>
              <a:rPr lang="en-GB" sz="1800" dirty="0"/>
            </a:br>
            <a:r>
              <a:rPr lang="en-GB" sz="1800" dirty="0"/>
              <a:t>T Chown (</a:t>
            </a:r>
            <a:r>
              <a:rPr lang="en-GB" sz="1800" dirty="0" err="1"/>
              <a:t>Jisc</a:t>
            </a:r>
            <a:r>
              <a:rPr lang="en-GB" sz="1800" dirty="0"/>
              <a:t>), D </a:t>
            </a:r>
            <a:r>
              <a:rPr lang="en-GB" sz="1800" dirty="0" err="1"/>
              <a:t>Christidis</a:t>
            </a:r>
            <a:r>
              <a:rPr lang="en-GB" sz="1800" dirty="0"/>
              <a:t> (CERN/ATLAS), </a:t>
            </a:r>
            <a:r>
              <a:rPr lang="en-GB" sz="1800" u="sng" dirty="0"/>
              <a:t>J </a:t>
            </a:r>
            <a:r>
              <a:rPr lang="en-GB" sz="1800" u="sng" dirty="0" err="1"/>
              <a:t>Chudoba</a:t>
            </a:r>
            <a:r>
              <a:rPr lang="en-GB" sz="1800" u="sng" dirty="0"/>
              <a:t> </a:t>
            </a:r>
            <a:r>
              <a:rPr lang="en-GB" sz="1800" dirty="0"/>
              <a:t>(FZU Prague), </a:t>
            </a:r>
            <a:br>
              <a:rPr lang="en-GB" sz="1800" dirty="0"/>
            </a:br>
            <a:r>
              <a:rPr lang="en-GB" sz="1800" dirty="0"/>
              <a:t>P </a:t>
            </a:r>
            <a:r>
              <a:rPr lang="en-GB" sz="1800" dirty="0" err="1"/>
              <a:t>Demar</a:t>
            </a:r>
            <a:r>
              <a:rPr lang="en-GB" sz="1800" dirty="0"/>
              <a:t> (FNAL), </a:t>
            </a:r>
            <a:r>
              <a:rPr lang="en-GB" sz="1800" u="sng" dirty="0"/>
              <a:t>J </a:t>
            </a:r>
            <a:r>
              <a:rPr lang="en-GB" sz="1800" u="sng" dirty="0" err="1"/>
              <a:t>Flix</a:t>
            </a:r>
            <a:r>
              <a:rPr lang="en-GB" sz="1800" u="sng" dirty="0"/>
              <a:t> Molina </a:t>
            </a:r>
            <a:r>
              <a:rPr lang="en-GB" sz="1800" dirty="0"/>
              <a:t>(PIC), C </a:t>
            </a:r>
            <a:r>
              <a:rPr lang="en-GB" sz="1800" dirty="0" err="1"/>
              <a:t>Grigoras</a:t>
            </a:r>
            <a:r>
              <a:rPr lang="en-GB" sz="1800" dirty="0"/>
              <a:t> (CERN/ALICE), </a:t>
            </a:r>
            <a:r>
              <a:rPr lang="en-GB" sz="1800" u="sng" dirty="0"/>
              <a:t>B Hoeft</a:t>
            </a:r>
            <a:r>
              <a:rPr lang="en-GB" sz="1800" dirty="0"/>
              <a:t> (KIT), </a:t>
            </a:r>
            <a:br>
              <a:rPr lang="en-GB" sz="1800" dirty="0"/>
            </a:br>
            <a:r>
              <a:rPr lang="en-GB" sz="1800" dirty="0"/>
              <a:t>H Ito (BNL), D P Kelsey (RAL), E </a:t>
            </a:r>
            <a:r>
              <a:rPr lang="en-GB" sz="1800" dirty="0" err="1"/>
              <a:t>Martelli</a:t>
            </a:r>
            <a:r>
              <a:rPr lang="en-GB" sz="1800" dirty="0"/>
              <a:t> (CERN), </a:t>
            </a:r>
            <a:r>
              <a:rPr lang="en-GB" sz="1800" u="sng" dirty="0"/>
              <a:t>S McKee</a:t>
            </a:r>
            <a:r>
              <a:rPr lang="en-GB" sz="1800" dirty="0"/>
              <a:t> (U Michigan), </a:t>
            </a:r>
            <a:br>
              <a:rPr lang="en-GB" sz="1800" dirty="0"/>
            </a:br>
            <a:r>
              <a:rPr lang="en-GB" sz="1800" dirty="0"/>
              <a:t>C Misa Moreira (CERN), R Nandakumar (RAL/</a:t>
            </a:r>
            <a:r>
              <a:rPr lang="en-GB" sz="1800" dirty="0" err="1"/>
              <a:t>LHCb</a:t>
            </a:r>
            <a:r>
              <a:rPr lang="en-GB" sz="1800" dirty="0"/>
              <a:t>), K </a:t>
            </a:r>
            <a:r>
              <a:rPr lang="en-GB" sz="1800" dirty="0" err="1"/>
              <a:t>Ohrenberg</a:t>
            </a:r>
            <a:r>
              <a:rPr lang="en-GB" sz="1800" dirty="0"/>
              <a:t> (DESY),</a:t>
            </a:r>
            <a:br>
              <a:rPr lang="en-GB" sz="1800" dirty="0"/>
            </a:br>
            <a:r>
              <a:rPr lang="en-GB" sz="1800" dirty="0"/>
              <a:t>F Prelz (INFN), D Rand (Imperial), </a:t>
            </a:r>
            <a:r>
              <a:rPr lang="en-GB" sz="1800" u="sng" dirty="0"/>
              <a:t>A Sciabà </a:t>
            </a:r>
            <a:r>
              <a:rPr lang="en-GB" sz="1800" dirty="0"/>
              <a:t>(CERN/CMS), T Skirvin (FNAL),</a:t>
            </a:r>
            <a:br>
              <a:rPr lang="en-GB" sz="1800" dirty="0"/>
            </a:br>
            <a:r>
              <a:rPr lang="en-GB" sz="1800" dirty="0"/>
              <a:t>C J Walker (</a:t>
            </a:r>
            <a:r>
              <a:rPr lang="en-GB" sz="1800" dirty="0" err="1"/>
              <a:t>Jisc</a:t>
            </a:r>
            <a:r>
              <a:rPr lang="en-GB" sz="1800" dirty="0"/>
              <a:t>)</a:t>
            </a:r>
            <a:endParaRPr dirty="0"/>
          </a:p>
          <a:p>
            <a:pPr marL="165100" lvl="0" indent="-1587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</a:pPr>
            <a:r>
              <a:rPr lang="en-GB" sz="1800" dirty="0"/>
              <a:t>Underlined - attending this meeting </a:t>
            </a:r>
            <a:endParaRPr sz="1800" dirty="0"/>
          </a:p>
          <a:p>
            <a:pPr marL="165100" lvl="0" indent="-1587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</a:pPr>
            <a:r>
              <a:rPr lang="en-GB" sz="1800" dirty="0"/>
              <a:t>Many more in the past, and members join/leave from time to time</a:t>
            </a:r>
            <a:endParaRPr sz="1800" dirty="0"/>
          </a:p>
          <a:p>
            <a:pPr marL="165100" lvl="0" indent="-1587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</a:pPr>
            <a:r>
              <a:rPr lang="en-GB" sz="1800" b="1" i="1" dirty="0"/>
              <a:t>many thanks</a:t>
            </a:r>
            <a:r>
              <a:rPr lang="en-GB" sz="1800" i="1" dirty="0"/>
              <a:t> also to WLCG operations, WLCG sites, LHC experiments, networking teams, monitoring groups, storage developers…</a:t>
            </a:r>
            <a:endParaRPr sz="1800" i="1" dirty="0"/>
          </a:p>
        </p:txBody>
      </p:sp>
      <p:sp>
        <p:nvSpPr>
          <p:cNvPr id="329" name="Google Shape;329;p55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2</a:t>
            </a:fld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Google Shape;482;p73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FTS Last 30 days All LHC VOs - All Sites</a:t>
            </a:r>
            <a:endParaRPr/>
          </a:p>
        </p:txBody>
      </p:sp>
      <p:sp>
        <p:nvSpPr>
          <p:cNvPr id="483" name="Google Shape;483;p73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4" name="Google Shape;484;p73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fld id="{00000000-1234-1234-1234-123412341234}" type="slidenum">
              <a:rPr lang="en-GB"/>
              <a:t>20</a:t>
            </a:fld>
            <a:endParaRPr/>
          </a:p>
        </p:txBody>
      </p:sp>
      <p:pic>
        <p:nvPicPr>
          <p:cNvPr id="485" name="Google Shape;485;p73" title="FTS last 30 days Source All Sites LHCvo Screenshot 2025-03-14 143011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15725" y="1385963"/>
            <a:ext cx="6784890" cy="3263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Google Shape;490;p74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-GB" sz="2670"/>
              <a:t>Same as last slide but Source RAL-LCG2</a:t>
            </a:r>
            <a:br>
              <a:rPr lang="en-GB" sz="2670"/>
            </a:br>
            <a:r>
              <a:rPr lang="en-GB" sz="2670"/>
              <a:t>(but this includes RAL Tape which is IPv4-only)</a:t>
            </a:r>
            <a:endParaRPr sz="2670"/>
          </a:p>
        </p:txBody>
      </p:sp>
      <p:sp>
        <p:nvSpPr>
          <p:cNvPr id="491" name="Google Shape;491;p74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2" name="Google Shape;492;p74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fld id="{00000000-1234-1234-1234-123412341234}" type="slidenum">
              <a:rPr lang="en-GB"/>
              <a:t>21</a:t>
            </a:fld>
            <a:endParaRPr/>
          </a:p>
        </p:txBody>
      </p:sp>
      <p:pic>
        <p:nvPicPr>
          <p:cNvPr id="493" name="Google Shape;493;p74" title="FTS last 30 days Source RAL-LCG2 LHCvo Screenshot 2025-03-14 143011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72762" y="1385963"/>
            <a:ext cx="5998467" cy="3263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" name="Google Shape;498;p75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Font typeface="Arial"/>
              <a:buNone/>
            </a:pPr>
            <a:r>
              <a:rPr lang="en-GB" sz="2670"/>
              <a:t>Same as last slide but Source RAL-LCG2</a:t>
            </a:r>
            <a:br>
              <a:rPr lang="en-GB" sz="2670"/>
            </a:br>
            <a:r>
              <a:rPr lang="en-GB" sz="2670"/>
              <a:t>(Here exclude the RAL Tape which is IPv4-only)</a:t>
            </a:r>
            <a:endParaRPr/>
          </a:p>
        </p:txBody>
      </p:sp>
      <p:sp>
        <p:nvSpPr>
          <p:cNvPr id="499" name="Google Shape;499;p75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0" name="Google Shape;500;p75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fld id="{00000000-1234-1234-1234-123412341234}" type="slidenum">
              <a:rPr lang="en-GB"/>
              <a:t>22</a:t>
            </a:fld>
            <a:endParaRPr/>
          </a:p>
        </p:txBody>
      </p:sp>
      <p:pic>
        <p:nvPicPr>
          <p:cNvPr id="501" name="Google Shape;501;p75" title="FTS last 30 days Source RAL-LCG2 exclude Antares Source and Destination LHCvo Screenshot 2025-03-14 143011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62355" y="1385963"/>
            <a:ext cx="6819282" cy="3263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Google Shape;506;p76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Same as before - various source Tier 1s</a:t>
            </a:r>
            <a:endParaRPr/>
          </a:p>
        </p:txBody>
      </p:sp>
      <p:sp>
        <p:nvSpPr>
          <p:cNvPr id="507" name="Google Shape;507;p76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/>
              <a:t>&lt;- DE  </a:t>
            </a:r>
            <a:endParaRPr sz="1600"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8" name="Google Shape;508;p76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fld id="{00000000-1234-1234-1234-123412341234}" type="slidenum">
              <a:rPr lang="en-GB"/>
              <a:t>23</a:t>
            </a:fld>
            <a:endParaRPr/>
          </a:p>
        </p:txBody>
      </p:sp>
      <p:pic>
        <p:nvPicPr>
          <p:cNvPr id="509" name="Google Shape;509;p76" title="FTS last 30 days Source FZK-LCG2 Screenshot 2025-03-14 140410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8651" y="1369226"/>
            <a:ext cx="3411375" cy="1509777"/>
          </a:xfrm>
          <a:prstGeom prst="rect">
            <a:avLst/>
          </a:prstGeom>
          <a:noFill/>
          <a:ln>
            <a:noFill/>
          </a:ln>
        </p:spPr>
      </p:pic>
      <p:pic>
        <p:nvPicPr>
          <p:cNvPr id="510" name="Google Shape;510;p76" title="FTS last 30 days Source INFN-T1 Screenshot 2025-03-14 140410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03969" y="1369219"/>
            <a:ext cx="3411375" cy="1530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11" name="Google Shape;511;p76" title="FTS last 30 days Source IN2P3-CC Screenshot 2025-03-14 140410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28650" y="3043209"/>
            <a:ext cx="3411375" cy="1589816"/>
          </a:xfrm>
          <a:prstGeom prst="rect">
            <a:avLst/>
          </a:prstGeom>
          <a:noFill/>
          <a:ln>
            <a:noFill/>
          </a:ln>
        </p:spPr>
      </p:pic>
      <p:pic>
        <p:nvPicPr>
          <p:cNvPr id="512" name="Google Shape;512;p76" title="FTS last 30 days Source Netherlands Screenshot 2025-03-14 140410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103975" y="3064314"/>
            <a:ext cx="3411376" cy="1542986"/>
          </a:xfrm>
          <a:prstGeom prst="rect">
            <a:avLst/>
          </a:prstGeom>
          <a:noFill/>
          <a:ln>
            <a:noFill/>
          </a:ln>
        </p:spPr>
      </p:pic>
      <p:sp>
        <p:nvSpPr>
          <p:cNvPr id="513" name="Google Shape;513;p76"/>
          <p:cNvSpPr txBox="1"/>
          <p:nvPr/>
        </p:nvSpPr>
        <p:spPr>
          <a:xfrm>
            <a:off x="4040025" y="3472050"/>
            <a:ext cx="896100" cy="72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&lt;- FR   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NL -&gt;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4" name="Google Shape;514;p76"/>
          <p:cNvSpPr txBox="1"/>
          <p:nvPr/>
        </p:nvSpPr>
        <p:spPr>
          <a:xfrm>
            <a:off x="4040025" y="1760363"/>
            <a:ext cx="896100" cy="72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&lt;- DE   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 IT-&gt;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6A35FF-331B-4493-8D2D-F5336A3A8B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IPv6 only WN at DE-KIT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1EF9292-0505-4894-9633-CDB1F9D427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1393932"/>
          </a:xfrm>
        </p:spPr>
        <p:txBody>
          <a:bodyPr>
            <a:normAutofit/>
          </a:bodyPr>
          <a:lstStyle/>
          <a:p>
            <a:r>
              <a:rPr lang="en-US" dirty="0"/>
              <a:t>4 WN </a:t>
            </a:r>
            <a:r>
              <a:rPr lang="en-US" dirty="0">
                <a:solidFill>
                  <a:srgbClr val="FF0000"/>
                </a:solidFill>
              </a:rPr>
              <a:t>IPv6 only </a:t>
            </a:r>
            <a:r>
              <a:rPr lang="en-US" dirty="0"/>
              <a:t>deployed (196 core/WN)</a:t>
            </a:r>
          </a:p>
          <a:p>
            <a:pPr lvl="1"/>
            <a:r>
              <a:rPr lang="en-US" dirty="0"/>
              <a:t>VO – ALICE – public interface IPv6 only – jobs running </a:t>
            </a:r>
            <a:r>
              <a:rPr lang="en-US" dirty="0">
                <a:solidFill>
                  <a:srgbClr val="00B050"/>
                </a:solidFill>
              </a:rPr>
              <a:t>ok</a:t>
            </a:r>
          </a:p>
          <a:p>
            <a:pPr lvl="1"/>
            <a:r>
              <a:rPr lang="en-US" dirty="0"/>
              <a:t>VO – CMS –   public interface IPv6 only – jobs running </a:t>
            </a:r>
            <a:r>
              <a:rPr lang="en-US" dirty="0">
                <a:solidFill>
                  <a:srgbClr val="00B050"/>
                </a:solidFill>
              </a:rPr>
              <a:t>ok</a:t>
            </a:r>
          </a:p>
          <a:p>
            <a:pPr lvl="1"/>
            <a:r>
              <a:rPr lang="en-US" dirty="0"/>
              <a:t>VO – ALICE + CMS – public + internal interface IPv6 only – jobs running </a:t>
            </a:r>
            <a:r>
              <a:rPr lang="en-US" dirty="0">
                <a:solidFill>
                  <a:srgbClr val="00B050"/>
                </a:solidFill>
              </a:rPr>
              <a:t>ok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AD08FBD-60F8-49E0-B16D-5522F6E59EB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24</a:t>
            </a:fld>
            <a:endParaRPr lang="en-GB"/>
          </a:p>
        </p:txBody>
      </p:sp>
      <p:sp>
        <p:nvSpPr>
          <p:cNvPr id="6" name="Textplatzhalter 2">
            <a:extLst>
              <a:ext uri="{FF2B5EF4-FFF2-40B4-BE49-F238E27FC236}">
                <a16:creationId xmlns:a16="http://schemas.microsoft.com/office/drawing/2014/main" id="{54130ED4-2C3C-48D3-AC79-96C659F0CEB4}"/>
              </a:ext>
            </a:extLst>
          </p:cNvPr>
          <p:cNvSpPr txBox="1">
            <a:spLocks/>
          </p:cNvSpPr>
          <p:nvPr/>
        </p:nvSpPr>
        <p:spPr>
          <a:xfrm>
            <a:off x="628649" y="2672442"/>
            <a:ext cx="8312519" cy="3624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 lnSpcReduction="1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lvl="1"/>
            <a:r>
              <a:rPr lang="en-US" dirty="0"/>
              <a:t>VO – ALICE + CMS – public + internal + loopback interface IPv6 only</a:t>
            </a:r>
          </a:p>
        </p:txBody>
      </p:sp>
      <p:sp>
        <p:nvSpPr>
          <p:cNvPr id="7" name="Textplatzhalter 2">
            <a:extLst>
              <a:ext uri="{FF2B5EF4-FFF2-40B4-BE49-F238E27FC236}">
                <a16:creationId xmlns:a16="http://schemas.microsoft.com/office/drawing/2014/main" id="{C882F111-739B-45BF-9F2C-4902A518A305}"/>
              </a:ext>
            </a:extLst>
          </p:cNvPr>
          <p:cNvSpPr txBox="1">
            <a:spLocks/>
          </p:cNvSpPr>
          <p:nvPr/>
        </p:nvSpPr>
        <p:spPr>
          <a:xfrm>
            <a:off x="628649" y="3218815"/>
            <a:ext cx="8312519" cy="5684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 fontScale="92500" lnSpcReduction="2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96900" lvl="1" indent="0">
              <a:buNone/>
            </a:pPr>
            <a:r>
              <a:rPr lang="en-US" dirty="0"/>
              <a:t>Alice software developer engaged </a:t>
            </a:r>
          </a:p>
          <a:p>
            <a:pPr marL="596900" lvl="1" indent="0">
              <a:buNone/>
            </a:pPr>
            <a:r>
              <a:rPr lang="en-US" dirty="0"/>
              <a:t>          communication to parent process – hardcoded ipv4   </a:t>
            </a:r>
            <a:r>
              <a:rPr lang="en-US" b="1" dirty="0"/>
              <a:t>127.0.0.1</a:t>
            </a:r>
            <a:r>
              <a:rPr lang="en-US" dirty="0"/>
              <a:t> </a:t>
            </a:r>
          </a:p>
        </p:txBody>
      </p:sp>
      <p:sp>
        <p:nvSpPr>
          <p:cNvPr id="8" name="Textplatzhalter 2">
            <a:extLst>
              <a:ext uri="{FF2B5EF4-FFF2-40B4-BE49-F238E27FC236}">
                <a16:creationId xmlns:a16="http://schemas.microsoft.com/office/drawing/2014/main" id="{9B4AEB98-771A-4D2A-BE59-31B182D10EB7}"/>
              </a:ext>
            </a:extLst>
          </p:cNvPr>
          <p:cNvSpPr txBox="1">
            <a:spLocks/>
          </p:cNvSpPr>
          <p:nvPr/>
        </p:nvSpPr>
        <p:spPr>
          <a:xfrm>
            <a:off x="628649" y="3741990"/>
            <a:ext cx="8312519" cy="5684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 fontScale="92500" lnSpcReduction="2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96900" lvl="1" indent="0">
              <a:buNone/>
            </a:pPr>
            <a:r>
              <a:rPr lang="en-US" dirty="0"/>
              <a:t>within two days issue solved – communication now protocol independent</a:t>
            </a:r>
          </a:p>
          <a:p>
            <a:pPr marL="596900" lvl="1" indent="0">
              <a:buNone/>
            </a:pPr>
            <a:r>
              <a:rPr lang="en-US" dirty="0">
                <a:sym typeface="Wingdings" panose="05000000000000000000" pitchFamily="2" charset="2"/>
              </a:rPr>
              <a:t>						     Alice jobs running </a:t>
            </a:r>
            <a:r>
              <a:rPr lang="en-US" dirty="0">
                <a:solidFill>
                  <a:srgbClr val="00B050"/>
                </a:solidFill>
                <a:sym typeface="Wingdings" panose="05000000000000000000" pitchFamily="2" charset="2"/>
              </a:rPr>
              <a:t>ok 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9" name="Textplatzhalter 2">
            <a:extLst>
              <a:ext uri="{FF2B5EF4-FFF2-40B4-BE49-F238E27FC236}">
                <a16:creationId xmlns:a16="http://schemas.microsoft.com/office/drawing/2014/main" id="{16107EE9-3FAA-4387-B91A-BA7ADDBDA87A}"/>
              </a:ext>
            </a:extLst>
          </p:cNvPr>
          <p:cNvSpPr txBox="1">
            <a:spLocks/>
          </p:cNvSpPr>
          <p:nvPr/>
        </p:nvSpPr>
        <p:spPr>
          <a:xfrm>
            <a:off x="781049" y="2922755"/>
            <a:ext cx="8312519" cy="3624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 lnSpcReduction="1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96900" lvl="1" indent="0">
              <a:buNone/>
            </a:pPr>
            <a:r>
              <a:rPr lang="en-US" dirty="0"/>
              <a:t>						         – Alice jobs </a:t>
            </a:r>
            <a:r>
              <a:rPr lang="en-US" dirty="0">
                <a:solidFill>
                  <a:srgbClr val="C00000"/>
                </a:solidFill>
              </a:rPr>
              <a:t>failing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5164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6" presetClass="entr" presetSubtype="1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" name="Google Shape;519;p77"/>
          <p:cNvSpPr txBox="1">
            <a:spLocks noGrp="1"/>
          </p:cNvSpPr>
          <p:nvPr>
            <p:ph type="title"/>
          </p:nvPr>
        </p:nvSpPr>
        <p:spPr>
          <a:xfrm>
            <a:off x="623888" y="1282303"/>
            <a:ext cx="7886700" cy="2139600"/>
          </a:xfrm>
          <a:prstGeom prst="rect">
            <a:avLst/>
          </a:prstGeom>
        </p:spPr>
        <p:txBody>
          <a:bodyPr spcFirstLastPara="1" wrap="square" lIns="68575" tIns="34275" rIns="68575" bIns="3427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300"/>
              <a:t>Plans for IPv6-only WLCG</a:t>
            </a:r>
            <a:endParaRPr sz="4300"/>
          </a:p>
        </p:txBody>
      </p:sp>
      <p:sp>
        <p:nvSpPr>
          <p:cNvPr id="520" name="Google Shape;520;p77"/>
          <p:cNvSpPr txBox="1">
            <a:spLocks noGrp="1"/>
          </p:cNvSpPr>
          <p:nvPr>
            <p:ph type="body" idx="1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1" name="Google Shape;521;p77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25</a:t>
            </a:fld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Google Shape;527;p78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GB" sz="2400" b="1" dirty="0"/>
              <a:t>IPv6-only</a:t>
            </a:r>
            <a:r>
              <a:rPr lang="en-GB" sz="2400" dirty="0"/>
              <a:t> on WLCG (CHEP2019) </a:t>
            </a:r>
            <a:r>
              <a:rPr lang="en-GB" sz="1800" u="sng" dirty="0">
                <a:solidFill>
                  <a:schemeClr val="hlink"/>
                </a:solidFill>
                <a:hlinkClick r:id="rId3"/>
              </a:rPr>
              <a:t>https://doi.org/10.1051/epjconf/202024507045</a:t>
            </a:r>
            <a:endParaRPr sz="1800" dirty="0"/>
          </a:p>
        </p:txBody>
      </p:sp>
      <p:sp>
        <p:nvSpPr>
          <p:cNvPr id="528" name="Google Shape;528;p78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342900" marR="0" lvl="0" indent="-2984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</a:pPr>
            <a:r>
              <a:rPr lang="en-GB" sz="1900"/>
              <a:t>The end point of the transition from IPv4 is an </a:t>
            </a:r>
            <a:r>
              <a:rPr lang="en-GB" sz="1900">
                <a:solidFill>
                  <a:srgbClr val="FF0000"/>
                </a:solidFill>
              </a:rPr>
              <a:t>IPv6-only</a:t>
            </a:r>
            <a:r>
              <a:rPr lang="en-GB" sz="1900"/>
              <a:t> WLCG core network - already agreed by WLCG MB - not a dual-stack network!</a:t>
            </a:r>
            <a:endParaRPr sz="1900"/>
          </a:p>
          <a:p>
            <a:pPr marL="342900" marR="0" lvl="0" indent="-2984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</a:pPr>
            <a:r>
              <a:rPr lang="en-GB" sz="1900"/>
              <a:t>To </a:t>
            </a:r>
            <a:r>
              <a:rPr lang="en-GB" sz="1900">
                <a:solidFill>
                  <a:srgbClr val="FF0000"/>
                </a:solidFill>
              </a:rPr>
              <a:t>simplify</a:t>
            </a:r>
            <a:r>
              <a:rPr lang="en-GB" sz="1900"/>
              <a:t> operations</a:t>
            </a:r>
            <a:endParaRPr sz="1900"/>
          </a:p>
          <a:p>
            <a:pPr marL="685800" marR="0" lvl="1" indent="-2984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</a:pPr>
            <a:r>
              <a:rPr lang="en-GB" sz="1900"/>
              <a:t>Dual-stack infrastructure is the most complex</a:t>
            </a:r>
            <a:endParaRPr/>
          </a:p>
          <a:p>
            <a:pPr marL="685800" marR="0" lvl="1" indent="-2984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</a:pPr>
            <a:r>
              <a:rPr lang="en-GB" sz="1900"/>
              <a:t>Reduced complexity reduces chance of making security errors</a:t>
            </a:r>
            <a:endParaRPr sz="1900"/>
          </a:p>
          <a:p>
            <a:pPr marL="685800" marR="0" lvl="1" indent="-2984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900"/>
              <a:buChar char="•"/>
            </a:pPr>
            <a:r>
              <a:rPr lang="en-GB" sz="1900"/>
              <a:t>And dual-stack does not reduce pressure on IPv4 address space</a:t>
            </a:r>
            <a:endParaRPr sz="1900"/>
          </a:p>
          <a:p>
            <a:pPr marL="342900" marR="0" lvl="0" indent="-2984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</a:pPr>
            <a:r>
              <a:rPr lang="en-GB" sz="1900"/>
              <a:t>Large infrastructures (e.g. Facebook, Microsoft,...) use IPv6-only internally</a:t>
            </a:r>
            <a:endParaRPr sz="1900"/>
          </a:p>
          <a:p>
            <a:pPr marL="342900" marR="0" lvl="0" indent="-2984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</a:pPr>
            <a:r>
              <a:rPr lang="en-GB" sz="1900"/>
              <a:t>This is the goal we are still working towards:</a:t>
            </a:r>
            <a:endParaRPr sz="1900"/>
          </a:p>
          <a:p>
            <a:pPr marL="685800" marR="0" lvl="1" indent="-2984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900"/>
              <a:buChar char="•"/>
            </a:pPr>
            <a:r>
              <a:rPr lang="en-GB" sz="1900"/>
              <a:t>i.e. </a:t>
            </a:r>
            <a:r>
              <a:rPr lang="en-GB" sz="1900" i="1">
                <a:solidFill>
                  <a:srgbClr val="FF0000"/>
                </a:solidFill>
              </a:rPr>
              <a:t>all Wide-area data transfers over IPv6</a:t>
            </a:r>
            <a:endParaRPr sz="1900" i="1">
              <a:solidFill>
                <a:srgbClr val="FF0000"/>
              </a:solidFill>
            </a:endParaRPr>
          </a:p>
          <a:p>
            <a:pPr marL="177800" marR="0" lvl="0" indent="-2095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</a:pPr>
            <a:r>
              <a:rPr lang="en-GB" sz="1900">
                <a:solidFill>
                  <a:srgbClr val="FF0000"/>
                </a:solidFill>
              </a:rPr>
              <a:t>Timetable</a:t>
            </a:r>
            <a:r>
              <a:rPr lang="en-GB" sz="1900"/>
              <a:t> still to be defined - but aiming for “well before LHC Run 4”</a:t>
            </a:r>
            <a:endParaRPr sz="1900"/>
          </a:p>
          <a:p>
            <a:pPr marL="381000" lvl="1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</a:pPr>
            <a:endParaRPr/>
          </a:p>
          <a:p>
            <a:pPr marL="0" lvl="0" indent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endParaRPr/>
          </a:p>
          <a:p>
            <a:pPr marL="0" lvl="0" indent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endParaRPr/>
          </a:p>
        </p:txBody>
      </p:sp>
      <p:sp>
        <p:nvSpPr>
          <p:cNvPr id="529" name="Google Shape;529;p78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fld id="{00000000-1234-1234-1234-123412341234}" type="slidenum">
              <a:rPr lang="en-GB"/>
              <a:t>26</a:t>
            </a:fld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" name="Google Shape;534;p79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>
                <a:latin typeface="Arial"/>
                <a:ea typeface="Arial"/>
                <a:cs typeface="Arial"/>
                <a:sym typeface="Arial"/>
              </a:rPr>
              <a:t>Plans for “IPv6-only” WLCG</a:t>
            </a:r>
            <a:endParaRPr/>
          </a:p>
        </p:txBody>
      </p:sp>
      <p:sp>
        <p:nvSpPr>
          <p:cNvPr id="535" name="Google Shape;535;p79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 fontScale="25000" lnSpcReduction="20000"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6800" i="1">
                <a:highlight>
                  <a:schemeClr val="lt1"/>
                </a:highlight>
                <a:latin typeface="Roboto"/>
                <a:ea typeface="Roboto"/>
                <a:cs typeface="Roboto"/>
                <a:sym typeface="Roboto"/>
              </a:rPr>
              <a:t>The plan (LHCOPN): </a:t>
            </a:r>
            <a:endParaRPr sz="6800" i="1">
              <a:highlight>
                <a:schemeClr val="lt1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342900" marR="0" lvl="0" indent="-284162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ct val="100000"/>
              <a:buChar char="•"/>
            </a:pPr>
            <a:r>
              <a:rPr lang="en-GB" sz="6700"/>
              <a:t>By end Run 3 encourage the deployment of IPv6 on *all* WLCG services (today ~80%)</a:t>
            </a:r>
            <a:endParaRPr sz="6700"/>
          </a:p>
          <a:p>
            <a:pPr marL="342900" marR="0" lvl="0" indent="-284162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ct val="100000"/>
              <a:buChar char="•"/>
            </a:pPr>
            <a:r>
              <a:rPr lang="en-GB" sz="6700"/>
              <a:t>We need monitoring in place to continue to identify/remove IPv4 on LHCOPN </a:t>
            </a:r>
            <a:endParaRPr sz="6700"/>
          </a:p>
          <a:p>
            <a:pPr marL="342900" marR="0" lvl="0" indent="-284162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ct val="100000"/>
              <a:buChar char="•"/>
            </a:pPr>
            <a:r>
              <a:rPr lang="en-GB" sz="6700"/>
              <a:t>Propose IPv4 peering removed from LHCOPN as soon as possible/sensible</a:t>
            </a:r>
            <a:endParaRPr sz="6700"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-GB" sz="6700" i="1"/>
              <a:t>For transfers over LHCONE: </a:t>
            </a:r>
            <a:endParaRPr sz="6700" i="1"/>
          </a:p>
          <a:p>
            <a:pPr marL="342900" marR="0" lvl="0" indent="-284162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ct val="100000"/>
              <a:buChar char="•"/>
            </a:pPr>
            <a:r>
              <a:rPr lang="en-GB" sz="6700"/>
              <a:t>Identify/remove ongoing use of IPv4 on LHCONE network (WLCG traffic)</a:t>
            </a:r>
            <a:endParaRPr sz="6700"/>
          </a:p>
          <a:p>
            <a:pPr marL="342900" marR="0" lvl="0" indent="-284162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ct val="100000"/>
              <a:buChar char="•"/>
            </a:pPr>
            <a:r>
              <a:rPr lang="en-GB" sz="6700"/>
              <a:t>We need appropriate monitoring to achieve this</a:t>
            </a:r>
            <a:endParaRPr sz="6700"/>
          </a:p>
          <a:p>
            <a:pPr marL="342900" marR="0" lvl="0" indent="-284162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ct val="100000"/>
              <a:buChar char="•"/>
            </a:pPr>
            <a:r>
              <a:rPr lang="en-GB" sz="6700"/>
              <a:t>Prepare the WLCG LHCONE overlay to be IPv6-only (if can be shown to be sensible)</a:t>
            </a:r>
            <a:endParaRPr sz="6700"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-GB" sz="6700" i="1"/>
              <a:t>End point of the IPv6 work:</a:t>
            </a:r>
            <a:endParaRPr sz="6700" i="1"/>
          </a:p>
          <a:p>
            <a:pPr marL="342900" marR="0" lvl="0" indent="-284162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ct val="100000"/>
              <a:buChar char="•"/>
            </a:pPr>
            <a:r>
              <a:rPr lang="en-GB" sz="6700"/>
              <a:t>Complete all above during the first half of the LHC Long Shutdown 3</a:t>
            </a:r>
            <a:endParaRPr sz="6700"/>
          </a:p>
          <a:p>
            <a:pPr marL="342900" marR="0" lvl="0" indent="-284162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ct val="100000"/>
              <a:buChar char="•"/>
            </a:pPr>
            <a:r>
              <a:rPr lang="en-GB" sz="6700"/>
              <a:t>Well before start HL-LHC Run 4 - exact date still to be agreed with the WLCG MB</a:t>
            </a:r>
            <a:endParaRPr sz="6700"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6" name="Google Shape;536;p79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fld id="{00000000-1234-1234-1234-123412341234}" type="slidenum">
              <a:rPr lang="en-GB"/>
              <a:t>27</a:t>
            </a:fld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" name="Google Shape;541;p80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IPv6-Mostly </a:t>
            </a:r>
            <a:br>
              <a:rPr lang="en-GB"/>
            </a:br>
            <a:r>
              <a:rPr lang="en-GB" sz="1733"/>
              <a:t>see </a:t>
            </a:r>
            <a:r>
              <a:rPr lang="en-GB" sz="1733" u="sng">
                <a:solidFill>
                  <a:schemeClr val="hlink"/>
                </a:solidFill>
                <a:hlinkClick r:id="rId3"/>
              </a:rPr>
              <a:t>https://datatracker.ietf.org/doc/draft-ietf-v6ops-6mops/</a:t>
            </a:r>
            <a:endParaRPr sz="1733"/>
          </a:p>
        </p:txBody>
      </p:sp>
      <p:sp>
        <p:nvSpPr>
          <p:cNvPr id="542" name="Google Shape;542;p80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 fontScale="77500" lnSpcReduction="20000"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-GB" sz="2260"/>
              <a:t>The current approach in IETF to remove legacy IPv4 devices</a:t>
            </a:r>
            <a:endParaRPr sz="2260"/>
          </a:p>
          <a:p>
            <a:pPr marL="457200" lvl="0" indent="-297942" algn="l" rtl="0">
              <a:spcBef>
                <a:spcPts val="800"/>
              </a:spcBef>
              <a:spcAft>
                <a:spcPts val="0"/>
              </a:spcAft>
              <a:buSzPct val="69026"/>
              <a:buChar char="•"/>
            </a:pPr>
            <a:r>
              <a:rPr lang="en-GB" sz="2260"/>
              <a:t>Hosts with CLAT support to turn off IPv4 when NAT64 is available</a:t>
            </a:r>
            <a:endParaRPr sz="2260"/>
          </a:p>
          <a:p>
            <a:pPr marL="457200" lvl="0" indent="-297942" algn="l" rtl="0">
              <a:spcBef>
                <a:spcPts val="0"/>
              </a:spcBef>
              <a:spcAft>
                <a:spcPts val="0"/>
              </a:spcAft>
              <a:buSzPct val="69026"/>
              <a:buChar char="•"/>
            </a:pPr>
            <a:r>
              <a:rPr lang="en-GB" sz="2260"/>
              <a:t>The host uses DHCPv4 Option 108 to confirm that the network supports NAT64</a:t>
            </a:r>
            <a:endParaRPr sz="1960"/>
          </a:p>
          <a:p>
            <a:pPr marL="457200" lvl="0" indent="-297942" algn="l" rtl="0">
              <a:spcBef>
                <a:spcPts val="0"/>
              </a:spcBef>
              <a:spcAft>
                <a:spcPts val="0"/>
              </a:spcAft>
              <a:buSzPct val="69026"/>
              <a:buChar char="•"/>
            </a:pPr>
            <a:r>
              <a:rPr lang="en-GB" sz="2260"/>
              <a:t>The resulting IPv6-only traffic is then either sent natively to IPv6-enabled destinations or via the CLAT for IPv4-only destinations</a:t>
            </a:r>
            <a:endParaRPr sz="2260"/>
          </a:p>
          <a:p>
            <a:pPr marL="457200" lvl="0" indent="-329057" algn="l" rtl="0">
              <a:spcBef>
                <a:spcPts val="0"/>
              </a:spcBef>
              <a:spcAft>
                <a:spcPts val="0"/>
              </a:spcAft>
              <a:buSzPct val="100000"/>
              <a:buChar char="•"/>
            </a:pPr>
            <a:r>
              <a:rPr lang="en-GB" sz="2260"/>
              <a:t>See IETF RFCs: 6146, 6877, 8925</a:t>
            </a:r>
            <a:endParaRPr sz="2260"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-GB" sz="2260"/>
              <a:t>Has been deployed in production on the eduroam/WiFi at Imperial College London (UK)</a:t>
            </a:r>
            <a:endParaRPr sz="2260"/>
          </a:p>
          <a:p>
            <a:pPr marL="457200" lvl="0" indent="-297942" algn="l" rtl="0">
              <a:spcBef>
                <a:spcPts val="800"/>
              </a:spcBef>
              <a:spcAft>
                <a:spcPts val="0"/>
              </a:spcAft>
              <a:buSzPct val="69026"/>
              <a:buChar char="•"/>
            </a:pPr>
            <a:r>
              <a:rPr lang="en-GB" sz="2260"/>
              <a:t>A typical week - devices seen on IPv6-only (71K of 87K devices)</a:t>
            </a:r>
            <a:endParaRPr sz="2260"/>
          </a:p>
          <a:p>
            <a:pPr marL="457200" lvl="0" indent="-305054" algn="l" rtl="0">
              <a:spcBef>
                <a:spcPts val="0"/>
              </a:spcBef>
              <a:spcAft>
                <a:spcPts val="0"/>
              </a:spcAft>
              <a:buSzPct val="81132"/>
              <a:buChar char="•"/>
            </a:pPr>
            <a:r>
              <a:rPr lang="en-GB" sz="2120"/>
              <a:t>used DHCPv6 Option 108 and CLAT support included in iOS, Android and macOS</a:t>
            </a:r>
            <a:endParaRPr sz="2120"/>
          </a:p>
          <a:p>
            <a:pPr marL="457200" lvl="0" indent="-297942" algn="l" rtl="0">
              <a:spcBef>
                <a:spcPts val="0"/>
              </a:spcBef>
              <a:spcAft>
                <a:spcPts val="0"/>
              </a:spcAft>
              <a:buSzPct val="69026"/>
              <a:buChar char="•"/>
            </a:pPr>
            <a:r>
              <a:rPr lang="en-GB" sz="2260"/>
              <a:t>as support grows (Windows CLAT expected soon) the percentage of IPv6 will grow</a:t>
            </a:r>
            <a:endParaRPr sz="2260"/>
          </a:p>
          <a:p>
            <a:pPr marL="457200" lvl="0" indent="-305054" algn="l" rtl="0">
              <a:spcBef>
                <a:spcPts val="0"/>
              </a:spcBef>
              <a:spcAft>
                <a:spcPts val="0"/>
              </a:spcAft>
              <a:buSzPct val="81132"/>
              <a:buChar char="•"/>
            </a:pPr>
            <a:r>
              <a:rPr lang="en-GB" sz="2120"/>
              <a:t>legacy devices will be either dual-stack or in some cases IPv4-only</a:t>
            </a:r>
            <a:endParaRPr sz="2120"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-GB" sz="2260"/>
              <a:t>This approach is aimed at user-centric networks but could be useful in WLCG server networks</a:t>
            </a:r>
            <a:endParaRPr sz="2260"/>
          </a:p>
          <a:p>
            <a:pPr marL="914400" lvl="1" indent="-305054" algn="l" rtl="0">
              <a:spcBef>
                <a:spcPts val="400"/>
              </a:spcBef>
              <a:spcAft>
                <a:spcPts val="0"/>
              </a:spcAft>
              <a:buSzPct val="81132"/>
              <a:buChar char="•"/>
            </a:pPr>
            <a:r>
              <a:rPr lang="en-GB" sz="2120"/>
              <a:t>given that Linux CLAT implementations are available</a:t>
            </a:r>
            <a:endParaRPr sz="2120"/>
          </a:p>
        </p:txBody>
      </p:sp>
      <p:sp>
        <p:nvSpPr>
          <p:cNvPr id="543" name="Google Shape;543;p80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fld id="{00000000-1234-1234-1234-123412341234}" type="slidenum">
              <a:rPr lang="en-GB"/>
              <a:t>28</a:t>
            </a:fld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Google Shape;548;p81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990"/>
              <a:buNone/>
            </a:pPr>
            <a:r>
              <a:rPr lang="en-GB" sz="2990">
                <a:highlight>
                  <a:schemeClr val="lt1"/>
                </a:highlight>
                <a:latin typeface="Roboto"/>
                <a:ea typeface="Roboto"/>
                <a:cs typeface="Roboto"/>
                <a:sym typeface="Roboto"/>
              </a:rPr>
              <a:t>Working group observations/questions:</a:t>
            </a:r>
            <a:endParaRPr sz="2970"/>
          </a:p>
        </p:txBody>
      </p:sp>
      <p:sp>
        <p:nvSpPr>
          <p:cNvPr id="549" name="Google Shape;549;p81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 fontScale="92500" lnSpcReduction="20000"/>
          </a:bodyPr>
          <a:lstStyle/>
          <a:p>
            <a:pPr marL="342900" lvl="0" indent="-313018" algn="l" rtl="0">
              <a:spcBef>
                <a:spcPts val="800"/>
              </a:spcBef>
              <a:spcAft>
                <a:spcPts val="0"/>
              </a:spcAft>
              <a:buSzPts val="2129"/>
              <a:buChar char="•"/>
            </a:pPr>
            <a:r>
              <a:rPr lang="en-GB" sz="2129"/>
              <a:t>When should perfSONAR stop performing IPv4 tests?</a:t>
            </a:r>
            <a:endParaRPr sz="2129"/>
          </a:p>
          <a:p>
            <a:pPr marL="520700" lvl="1" indent="-224118" algn="l" rtl="0">
              <a:spcBef>
                <a:spcPts val="400"/>
              </a:spcBef>
              <a:spcAft>
                <a:spcPts val="0"/>
              </a:spcAft>
              <a:buSzPts val="2129"/>
              <a:buChar char="•"/>
            </a:pPr>
            <a:r>
              <a:rPr lang="en-GB" sz="2129"/>
              <a:t>Just for WLCG dashboards?</a:t>
            </a:r>
            <a:endParaRPr sz="2129"/>
          </a:p>
          <a:p>
            <a:pPr marL="520700" lvl="1" indent="-224118" algn="l" rtl="0">
              <a:spcBef>
                <a:spcPts val="400"/>
              </a:spcBef>
              <a:spcAft>
                <a:spcPts val="0"/>
              </a:spcAft>
              <a:buSzPts val="2129"/>
              <a:buChar char="•"/>
            </a:pPr>
            <a:r>
              <a:rPr lang="en-GB" sz="2129"/>
              <a:t>To remove more IPv4 traffic from LHCOPN/LHCONE</a:t>
            </a:r>
            <a:endParaRPr sz="2129"/>
          </a:p>
          <a:p>
            <a:pPr marL="342900" lvl="0" indent="-313018" algn="l" rtl="0">
              <a:spcBef>
                <a:spcPts val="800"/>
              </a:spcBef>
              <a:spcAft>
                <a:spcPts val="0"/>
              </a:spcAft>
              <a:buSzPts val="2129"/>
              <a:buChar char="•"/>
            </a:pPr>
            <a:r>
              <a:rPr lang="en-GB" sz="2129"/>
              <a:t>Can we add “IPv4 versus IPv6” traffic split in the WLCG Site egress monitoring network I/O (for DC24) (every minute)?</a:t>
            </a:r>
            <a:endParaRPr sz="2129"/>
          </a:p>
          <a:p>
            <a:pPr marL="520700" lvl="1" indent="-224118" algn="l" rtl="0">
              <a:spcBef>
                <a:spcPts val="400"/>
              </a:spcBef>
              <a:spcAft>
                <a:spcPts val="0"/>
              </a:spcAft>
              <a:buSzPts val="2129"/>
              <a:buChar char="•"/>
            </a:pPr>
            <a:r>
              <a:rPr lang="en-GB" sz="2129"/>
              <a:t>Rather than just total traffic</a:t>
            </a:r>
            <a:endParaRPr sz="2129"/>
          </a:p>
          <a:p>
            <a:pPr marL="342900" marR="0" lvl="0" indent="-313018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29"/>
              <a:buChar char="•"/>
            </a:pPr>
            <a:r>
              <a:rPr lang="en-GB" sz="2129"/>
              <a:t>Is there evidence that IPv6 networking/routing is more energy efficient than IPv4? (carbon footprint)</a:t>
            </a:r>
            <a:endParaRPr sz="2129"/>
          </a:p>
          <a:p>
            <a:pPr marL="520700" marR="0" lvl="1" indent="-224118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29"/>
              <a:buChar char="•"/>
            </a:pPr>
            <a:r>
              <a:rPr lang="en-GB" sz="2129"/>
              <a:t>No NAT boxes</a:t>
            </a:r>
            <a:endParaRPr sz="2129"/>
          </a:p>
          <a:p>
            <a:pPr marL="520700" marR="0" lvl="1" indent="-224118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29"/>
              <a:buChar char="•"/>
            </a:pPr>
            <a:r>
              <a:rPr lang="en-GB" sz="2129"/>
              <a:t>Linux kernel IPv6 has been optimised</a:t>
            </a:r>
            <a:endParaRPr sz="2129"/>
          </a:p>
          <a:p>
            <a:pPr marL="520700" marR="0" lvl="1" indent="-224118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29"/>
              <a:buChar char="•"/>
            </a:pPr>
            <a:r>
              <a:rPr lang="en-GB" sz="2129"/>
              <a:t>Packet forwarding more efficient - fixed length headers etc.</a:t>
            </a:r>
            <a:endParaRPr sz="2129"/>
          </a:p>
        </p:txBody>
      </p:sp>
      <p:sp>
        <p:nvSpPr>
          <p:cNvPr id="550" name="Google Shape;550;p81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fld id="{00000000-1234-1234-1234-123412341234}" type="slidenum">
              <a:rPr lang="en-GB"/>
              <a:t>29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p56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</a:pPr>
            <a:r>
              <a:rPr lang="en-GB"/>
              <a:t>Outline</a:t>
            </a:r>
            <a:endParaRPr/>
          </a:p>
        </p:txBody>
      </p:sp>
      <p:sp>
        <p:nvSpPr>
          <p:cNvPr id="335" name="Google Shape;335;p56"/>
          <p:cNvSpPr txBox="1">
            <a:spLocks noGrp="1"/>
          </p:cNvSpPr>
          <p:nvPr>
            <p:ph type="body" idx="1"/>
          </p:nvPr>
        </p:nvSpPr>
        <p:spPr>
          <a:xfrm>
            <a:off x="628650" y="1177528"/>
            <a:ext cx="7886700" cy="35897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endParaRPr sz="1900"/>
          </a:p>
          <a:p>
            <a:pPr marL="342900" marR="0" lvl="0" indent="-2984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900"/>
              <a:buChar char="•"/>
            </a:pPr>
            <a:r>
              <a:rPr lang="en-GB" sz="1900"/>
              <a:t>The HEPiX IPv6 working group and WLCG - a reminder</a:t>
            </a:r>
            <a:endParaRPr sz="1900"/>
          </a:p>
          <a:p>
            <a:pPr marL="342900" marR="0" lvl="0" indent="-2984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900"/>
              <a:buChar char="•"/>
            </a:pPr>
            <a:r>
              <a:rPr lang="en-GB" sz="1900"/>
              <a:t>IPv6 on data storage</a:t>
            </a:r>
            <a:endParaRPr sz="1900"/>
          </a:p>
          <a:p>
            <a:pPr marL="342900" marR="0" lvl="0" indent="-2984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900"/>
              <a:buChar char="•"/>
            </a:pPr>
            <a:r>
              <a:rPr lang="en-GB" sz="1900"/>
              <a:t>IPv6 on CPU &amp; worker nodes</a:t>
            </a:r>
            <a:endParaRPr sz="1900"/>
          </a:p>
          <a:p>
            <a:pPr marL="342900" marR="0" lvl="0" indent="-2984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900"/>
              <a:buChar char="•"/>
            </a:pPr>
            <a:r>
              <a:rPr lang="en-GB" sz="1900"/>
              <a:t>Identifying and removing use of IPv4</a:t>
            </a:r>
            <a:endParaRPr sz="1900"/>
          </a:p>
          <a:p>
            <a:pPr marL="342900" marR="0" lvl="0" indent="-2984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900"/>
              <a:buChar char="•"/>
            </a:pPr>
            <a:r>
              <a:rPr lang="en-GB" sz="1900"/>
              <a:t>Plans for IPv6-only WLCG (&amp; IPv6-Mostly)</a:t>
            </a:r>
            <a:endParaRPr sz="1900"/>
          </a:p>
          <a:p>
            <a:pPr marL="342900" marR="0" lvl="0" indent="-2984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900"/>
              <a:buChar char="•"/>
            </a:pPr>
            <a:r>
              <a:rPr lang="en-GB" sz="1900"/>
              <a:t>Summary &amp; lessons learned</a:t>
            </a:r>
            <a:endParaRPr sz="1900"/>
          </a:p>
        </p:txBody>
      </p:sp>
      <p:sp>
        <p:nvSpPr>
          <p:cNvPr id="336" name="Google Shape;336;p56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</a:pPr>
            <a:fld id="{00000000-1234-1234-1234-123412341234}" type="slidenum">
              <a:rPr lang="en-GB"/>
              <a:t>3</a:t>
            </a:fld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" name="Google Shape;556;p82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5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</a:pPr>
            <a:r>
              <a:rPr lang="en-GB"/>
              <a:t>Summary - and lessons learned</a:t>
            </a:r>
            <a:endParaRPr/>
          </a:p>
        </p:txBody>
      </p:sp>
      <p:sp>
        <p:nvSpPr>
          <p:cNvPr id="557" name="Google Shape;557;p82"/>
          <p:cNvSpPr txBox="1">
            <a:spLocks noGrp="1"/>
          </p:cNvSpPr>
          <p:nvPr>
            <p:ph type="body" idx="1"/>
          </p:nvPr>
        </p:nvSpPr>
        <p:spPr>
          <a:xfrm>
            <a:off x="628650" y="925783"/>
            <a:ext cx="7886700" cy="3549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457200" marR="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400"/>
              <a:buChar char="•"/>
            </a:pPr>
            <a:r>
              <a:rPr lang="en-GB"/>
              <a:t>WLCG already supports use of IPv6-only clients</a:t>
            </a:r>
            <a:endParaRPr/>
          </a:p>
          <a:p>
            <a:pPr marL="457200" marR="0" lvl="0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-GB" sz="2100"/>
              <a:t>M</a:t>
            </a:r>
            <a:r>
              <a:rPr lang="en-GB"/>
              <a:t>ajority of</a:t>
            </a:r>
            <a:r>
              <a:rPr lang="en-GB" sz="2100"/>
              <a:t> WLCG data transfers alre</a:t>
            </a:r>
            <a:r>
              <a:rPr lang="en-GB"/>
              <a:t>ady </a:t>
            </a:r>
            <a:r>
              <a:rPr lang="en-GB" sz="2100"/>
              <a:t>use IPv6</a:t>
            </a:r>
            <a:endParaRPr sz="2100"/>
          </a:p>
          <a:p>
            <a:pPr marL="457200" marR="0" lvl="0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-GB"/>
              <a:t>Campaign for IPv6 on CPU and WN’s - well underway</a:t>
            </a:r>
            <a:endParaRPr/>
          </a:p>
          <a:p>
            <a:pPr marL="457200" marR="0" lvl="0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-GB"/>
              <a:t>We still observe ongoing use of legacy IPv4 on LHCOPN/ONE</a:t>
            </a:r>
            <a:endParaRPr/>
          </a:p>
          <a:p>
            <a:pPr marL="914400" marR="0" lvl="1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-GB"/>
              <a:t>We continue to chase “preference of IPv6” in service configuration</a:t>
            </a:r>
            <a:endParaRPr/>
          </a:p>
          <a:p>
            <a:pPr marL="457200" marR="0" lvl="0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-GB"/>
              <a:t>Complete the move to IPv6-only well before start HL-LHC Run 4</a:t>
            </a:r>
            <a:endParaRPr/>
          </a:p>
          <a:p>
            <a:pPr marL="457200" marR="0" lvl="0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-GB" b="1" i="1"/>
              <a:t>Message to WLCG &amp; LHC experiments:</a:t>
            </a:r>
            <a:endParaRPr b="1" i="1"/>
          </a:p>
          <a:p>
            <a:pPr marL="914400" marR="0" lvl="1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-GB" b="1" i="1"/>
              <a:t>Deploy IPv6 on all services &amp; clients and prefer its use</a:t>
            </a:r>
            <a:endParaRPr b="1" i="1"/>
          </a:p>
          <a:p>
            <a:pPr marL="177800" lvl="0" indent="-1778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400"/>
              <a:buChar char="•"/>
            </a:pPr>
            <a:r>
              <a:rPr lang="en-GB"/>
              <a:t>Main lessons learned (for other Research Communities)</a:t>
            </a:r>
            <a:endParaRPr/>
          </a:p>
          <a:p>
            <a:pPr marL="520700" lvl="1" indent="-1778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400"/>
              <a:buChar char="•"/>
            </a:pPr>
            <a:r>
              <a:rPr lang="en-GB"/>
              <a:t>Everything takes longer than hoped for - start early (or </a:t>
            </a:r>
            <a:r>
              <a:rPr lang="en-GB" b="1"/>
              <a:t>start with IPv6</a:t>
            </a:r>
            <a:r>
              <a:rPr lang="en-GB"/>
              <a:t>)</a:t>
            </a:r>
            <a:endParaRPr/>
          </a:p>
          <a:p>
            <a:pPr marL="520700" lvl="1" indent="-1778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400"/>
              <a:buChar char="•"/>
            </a:pPr>
            <a:r>
              <a:rPr lang="en-GB"/>
              <a:t>For all Research Communities using MultiONE - </a:t>
            </a:r>
            <a:r>
              <a:rPr lang="en-GB" b="1"/>
              <a:t>encourage “IPv6-only”</a:t>
            </a:r>
            <a:endParaRPr b="1"/>
          </a:p>
          <a:p>
            <a:pPr marL="165100" lvl="0" indent="-381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</a:pPr>
            <a:endParaRPr/>
          </a:p>
          <a:p>
            <a:pPr marL="165100" lvl="0" indent="-381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</a:pPr>
            <a:endParaRPr/>
          </a:p>
        </p:txBody>
      </p:sp>
      <p:sp>
        <p:nvSpPr>
          <p:cNvPr id="558" name="Google Shape;558;p82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30</a:t>
            </a:fld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Google Shape;564;p83"/>
          <p:cNvSpPr txBox="1">
            <a:spLocks noGrp="1"/>
          </p:cNvSpPr>
          <p:nvPr>
            <p:ph type="title"/>
          </p:nvPr>
        </p:nvSpPr>
        <p:spPr>
          <a:xfrm>
            <a:off x="623888" y="1282303"/>
            <a:ext cx="7886700" cy="2139525"/>
          </a:xfrm>
          <a:prstGeom prst="rect">
            <a:avLst/>
          </a:prstGeom>
        </p:spPr>
        <p:txBody>
          <a:bodyPr spcFirstLastPara="1" wrap="square" lIns="68575" tIns="34275" rIns="68575" bIns="34275" anchor="b" anchorCtr="0">
            <a:norm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 sz="1900"/>
          </a:p>
          <a:p>
            <a:pPr marL="0" lvl="0" indent="0" algn="ctr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Arial"/>
              <a:buNone/>
            </a:pPr>
            <a:r>
              <a:rPr lang="en-GB" sz="3300"/>
              <a:t>Questions, Discussion?</a:t>
            </a:r>
            <a:endParaRPr sz="3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5" name="Google Shape;565;p83"/>
          <p:cNvSpPr txBox="1">
            <a:spLocks noGrp="1"/>
          </p:cNvSpPr>
          <p:nvPr>
            <p:ph type="body" idx="1"/>
          </p:nvPr>
        </p:nvSpPr>
        <p:spPr>
          <a:xfrm>
            <a:off x="623888" y="3442097"/>
            <a:ext cx="7886700" cy="1125225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6" name="Google Shape;566;p83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25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31</a:t>
            </a:fld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Google Shape;571;p84"/>
          <p:cNvSpPr txBox="1">
            <a:spLocks noGrp="1"/>
          </p:cNvSpPr>
          <p:nvPr>
            <p:ph type="title"/>
          </p:nvPr>
        </p:nvSpPr>
        <p:spPr>
          <a:xfrm>
            <a:off x="623888" y="1282303"/>
            <a:ext cx="7886700" cy="2139600"/>
          </a:xfrm>
          <a:prstGeom prst="rect">
            <a:avLst/>
          </a:prstGeom>
        </p:spPr>
        <p:txBody>
          <a:bodyPr spcFirstLastPara="1" wrap="square" lIns="68575" tIns="34275" rIns="68575" bIns="3427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Backup slides</a:t>
            </a:r>
            <a:endParaRPr/>
          </a:p>
        </p:txBody>
      </p:sp>
      <p:sp>
        <p:nvSpPr>
          <p:cNvPr id="572" name="Google Shape;572;p84"/>
          <p:cNvSpPr txBox="1">
            <a:spLocks noGrp="1"/>
          </p:cNvSpPr>
          <p:nvPr>
            <p:ph type="body" idx="1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3" name="Google Shape;573;p84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32</a:t>
            </a:fld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" name="Google Shape;579;p85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75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“Obstacles” to IPv6 </a:t>
            </a:r>
            <a:endParaRPr/>
          </a:p>
        </p:txBody>
      </p:sp>
      <p:sp>
        <p:nvSpPr>
          <p:cNvPr id="580" name="Google Shape;580;p85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 fontScale="92500" lnSpcReduction="20000"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-GB"/>
              <a:t>There are many reasons stopping the full use of IPv6/IPv4</a:t>
            </a:r>
            <a:endParaRPr/>
          </a:p>
          <a:p>
            <a:pPr marL="342900" lvl="0" indent="-254000" algn="l" rtl="0">
              <a:spcBef>
                <a:spcPts val="800"/>
              </a:spcBef>
              <a:spcAft>
                <a:spcPts val="0"/>
              </a:spcAft>
              <a:buSzPts val="1400"/>
              <a:buChar char="•"/>
            </a:pPr>
            <a:r>
              <a:rPr lang="en-GB"/>
              <a:t>Dual stack is an essential step on the journey to IPv6-only</a:t>
            </a:r>
            <a:endParaRPr/>
          </a:p>
          <a:p>
            <a:pPr marL="34290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-GB"/>
              <a:t>The Obstacles that we have been addressing:</a:t>
            </a:r>
            <a:endParaRPr/>
          </a:p>
          <a:p>
            <a:pPr marL="342900" lvl="0" indent="-254000" algn="l" rtl="0">
              <a:spcBef>
                <a:spcPts val="800"/>
              </a:spcBef>
              <a:spcAft>
                <a:spcPts val="0"/>
              </a:spcAft>
              <a:buSzPts val="1400"/>
              <a:buAutoNum type="arabicPeriod"/>
            </a:pPr>
            <a:r>
              <a:rPr lang="en-GB" b="1"/>
              <a:t>WLCG Sites not yet deployed IPv6 networking</a:t>
            </a:r>
            <a:r>
              <a:rPr lang="en-GB"/>
              <a:t>				~done</a:t>
            </a:r>
            <a:endParaRPr/>
          </a:p>
          <a:p>
            <a:pPr marL="342900" lvl="0" indent="-254000" algn="l" rtl="0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-GB" b="1"/>
              <a:t>Sites have IPv6 but Tier-2 has no dual-stack storage</a:t>
            </a:r>
            <a:r>
              <a:rPr lang="en-GB"/>
              <a:t>		~done</a:t>
            </a:r>
            <a:endParaRPr/>
          </a:p>
          <a:p>
            <a:pPr marL="342900" lvl="0" indent="-254000" algn="l" rtl="0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-GB" b="1"/>
              <a:t>IPv6 monitoring not available or broken</a:t>
            </a:r>
            <a:endParaRPr b="1"/>
          </a:p>
          <a:p>
            <a:pPr marL="685800" lvl="1" indent="-254000" algn="l" rtl="0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-GB"/>
              <a:t>Monitoring is essential					</a:t>
            </a:r>
            <a:endParaRPr/>
          </a:p>
          <a:p>
            <a:pPr marL="342900" lvl="0" indent="-254000" algn="l" rtl="0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-GB" b="1"/>
              <a:t>Service is dual-stack but IPv4 still being used	</a:t>
            </a:r>
            <a:r>
              <a:rPr lang="en-GB"/>
              <a:t>				</a:t>
            </a:r>
            <a:endParaRPr/>
          </a:p>
          <a:p>
            <a:pPr marL="685800" lvl="1" indent="-254000" algn="l" rtl="0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-GB"/>
              <a:t>We continue to chase these problems</a:t>
            </a:r>
            <a:endParaRPr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1" name="Google Shape;581;p85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25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fld id="{00000000-1234-1234-1234-123412341234}" type="slidenum">
              <a:rPr lang="en-GB"/>
              <a:t>33</a:t>
            </a:fld>
            <a:endParaRPr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7" name="Google Shape;587;p86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75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Obstacles to IPv6 - being addressed</a:t>
            </a:r>
            <a:endParaRPr/>
          </a:p>
        </p:txBody>
      </p:sp>
      <p:sp>
        <p:nvSpPr>
          <p:cNvPr id="588" name="Google Shape;588;p86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342900" lvl="0" indent="-254000" algn="l" rtl="0">
              <a:spcBef>
                <a:spcPts val="800"/>
              </a:spcBef>
              <a:spcAft>
                <a:spcPts val="0"/>
              </a:spcAft>
              <a:buSzPts val="1400"/>
              <a:buAutoNum type="arabicPeriod" startAt="5"/>
            </a:pPr>
            <a:r>
              <a:rPr lang="en-GB" b="1"/>
              <a:t>Non-storage services not yet dual-stack</a:t>
            </a:r>
            <a:endParaRPr b="1"/>
          </a:p>
          <a:p>
            <a:pPr marL="685800" lvl="1" indent="-254000" algn="l" rtl="0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-GB"/>
              <a:t>~75% of all WLCG services are dual-stack today, we need 100%</a:t>
            </a:r>
            <a:endParaRPr/>
          </a:p>
          <a:p>
            <a:pPr marL="342900" lvl="0" indent="-254000" algn="l" rtl="0">
              <a:spcBef>
                <a:spcPts val="0"/>
              </a:spcBef>
              <a:spcAft>
                <a:spcPts val="0"/>
              </a:spcAft>
              <a:buSzPts val="1400"/>
              <a:buAutoNum type="arabicPeriod" startAt="5"/>
            </a:pPr>
            <a:r>
              <a:rPr lang="en-GB" b="1"/>
              <a:t>WLCG client CPU (worker nodes, VMs, containers) some IPv4-only</a:t>
            </a:r>
            <a:endParaRPr b="1"/>
          </a:p>
          <a:p>
            <a:pPr marL="685800" lvl="1" indent="-254000" algn="l" rtl="0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-GB"/>
              <a:t>GGUS ticket campaign well underway</a:t>
            </a:r>
            <a:endParaRPr/>
          </a:p>
          <a:p>
            <a:pPr marL="342900" lvl="0" indent="-254000" algn="l" rtl="0">
              <a:spcBef>
                <a:spcPts val="0"/>
              </a:spcBef>
              <a:spcAft>
                <a:spcPts val="0"/>
              </a:spcAft>
              <a:buSzPts val="1400"/>
              <a:buAutoNum type="arabicPeriod" startAt="5"/>
            </a:pPr>
            <a:r>
              <a:rPr lang="en-GB" b="1"/>
              <a:t>Services/clients outside of WLCG Tier-1/Tier-2 not yet addressed</a:t>
            </a:r>
            <a:endParaRPr b="1"/>
          </a:p>
          <a:p>
            <a:pPr marL="685800" lvl="1" indent="-254000" algn="l" rtl="0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-GB"/>
              <a:t>Tier-3, Public/Commercial Clouds, Analysis facilities, Experiment portals…</a:t>
            </a:r>
            <a:endParaRPr/>
          </a:p>
          <a:p>
            <a:pPr marL="342900" lvl="0" indent="-254000" algn="l" rtl="0">
              <a:spcBef>
                <a:spcPts val="0"/>
              </a:spcBef>
              <a:spcAft>
                <a:spcPts val="0"/>
              </a:spcAft>
              <a:buSzPts val="1400"/>
              <a:buAutoNum type="arabicPeriod" startAt="5"/>
            </a:pPr>
            <a:r>
              <a:rPr lang="en-GB" b="1"/>
              <a:t>Use of new or evolving technologies</a:t>
            </a:r>
            <a:r>
              <a:rPr lang="en-GB"/>
              <a:t> not yet tested or tracked</a:t>
            </a:r>
            <a:endParaRPr/>
          </a:p>
          <a:p>
            <a:pPr marL="685800" lvl="1" indent="-254000" algn="l" rtl="0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-GB"/>
              <a:t>New CPU architectures (GPU, non-x86, …), container orchestration, …</a:t>
            </a:r>
            <a:endParaRPr/>
          </a:p>
          <a:p>
            <a:pPr marL="342900" lvl="0" indent="-254000" algn="l" rtl="0">
              <a:spcBef>
                <a:spcPts val="0"/>
              </a:spcBef>
              <a:spcAft>
                <a:spcPts val="0"/>
              </a:spcAft>
              <a:buSzPts val="1400"/>
              <a:buAutoNum type="arabicPeriod" startAt="5"/>
            </a:pPr>
            <a:r>
              <a:rPr lang="en-GB" b="1"/>
              <a:t>Staffing issues can be an obstacle</a:t>
            </a:r>
            <a:endParaRPr/>
          </a:p>
          <a:p>
            <a:pPr marL="685800" lvl="1" indent="-254000" algn="l" rtl="0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-GB"/>
              <a:t>Lack of effort, lack of IPv6 training/knowledge, pressure of other work</a:t>
            </a:r>
            <a:endParaRPr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9" name="Google Shape;589;p86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25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fld id="{00000000-1234-1234-1234-123412341234}" type="slidenum">
              <a:rPr lang="en-GB"/>
              <a:t>34</a:t>
            </a:fld>
            <a:endParaRPr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" name="Google Shape;594;p87"/>
          <p:cNvSpPr txBox="1">
            <a:spLocks noGrp="1"/>
          </p:cNvSpPr>
          <p:nvPr>
            <p:ph type="title"/>
          </p:nvPr>
        </p:nvSpPr>
        <p:spPr>
          <a:xfrm>
            <a:off x="623888" y="1282303"/>
            <a:ext cx="7886700" cy="2139600"/>
          </a:xfrm>
          <a:prstGeom prst="rect">
            <a:avLst/>
          </a:prstGeom>
        </p:spPr>
        <p:txBody>
          <a:bodyPr spcFirstLastPara="1" wrap="square" lIns="68575" tIns="34275" rIns="68575" bIns="3427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300"/>
              <a:t>Some plots: IPv6 and IPv4 traffic on LHCOPN (5 to 9 Oct 2024)</a:t>
            </a:r>
            <a:endParaRPr sz="43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300"/>
              <a:t>(and compare with CHEP2023)</a:t>
            </a:r>
            <a:endParaRPr sz="4300"/>
          </a:p>
        </p:txBody>
      </p:sp>
      <p:sp>
        <p:nvSpPr>
          <p:cNvPr id="595" name="Google Shape;595;p87"/>
          <p:cNvSpPr txBox="1">
            <a:spLocks noGrp="1"/>
          </p:cNvSpPr>
          <p:nvPr>
            <p:ph type="body" idx="1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0" lvl="0" indent="0" algn="ctr" rtl="0">
              <a:spcBef>
                <a:spcPts val="800"/>
              </a:spcBef>
              <a:spcAft>
                <a:spcPts val="0"/>
              </a:spcAft>
              <a:buNone/>
            </a:pPr>
            <a:endParaRPr i="1"/>
          </a:p>
          <a:p>
            <a:pPr marL="0" lvl="0" indent="0" algn="ctr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-GB" i="1"/>
              <a:t>Will skip these if no time to show</a:t>
            </a:r>
            <a:endParaRPr i="1"/>
          </a:p>
        </p:txBody>
      </p:sp>
      <p:sp>
        <p:nvSpPr>
          <p:cNvPr id="596" name="Google Shape;596;p87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35</a:t>
            </a:fld>
            <a:endParaRPr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1" name="Google Shape;601;p88"/>
          <p:cNvSpPr txBox="1">
            <a:spLocks noGrp="1"/>
          </p:cNvSpPr>
          <p:nvPr>
            <p:ph type="title"/>
          </p:nvPr>
        </p:nvSpPr>
        <p:spPr>
          <a:xfrm>
            <a:off x="311700" y="22470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LHCOPN - %IPv6 traffic - shown at CHEP2023</a:t>
            </a:r>
            <a:br>
              <a:rPr lang="en-GB"/>
            </a:br>
            <a:r>
              <a:rPr lang="en-GB" sz="2133"/>
              <a:t>7 April to 7 May 2023</a:t>
            </a:r>
            <a:r>
              <a:rPr lang="en-GB"/>
              <a:t>  - shows drops in %IPv6</a:t>
            </a:r>
            <a:endParaRPr/>
          </a:p>
        </p:txBody>
      </p:sp>
      <p:sp>
        <p:nvSpPr>
          <p:cNvPr id="602" name="Google Shape;602;p8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/>
              <a:t>Max</a:t>
            </a:r>
            <a:endParaRPr sz="160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/>
              <a:t>99.5%</a:t>
            </a:r>
            <a:endParaRPr sz="1600"/>
          </a:p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603" name="Google Shape;603;p8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152475"/>
            <a:ext cx="7564083" cy="3416400"/>
          </a:xfrm>
          <a:prstGeom prst="rect">
            <a:avLst/>
          </a:prstGeom>
          <a:noFill/>
          <a:ln>
            <a:noFill/>
          </a:ln>
        </p:spPr>
      </p:pic>
      <p:sp>
        <p:nvSpPr>
          <p:cNvPr id="604" name="Google Shape;604;p8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36</a:t>
            </a:fld>
            <a:endParaRPr/>
          </a:p>
        </p:txBody>
      </p:sp>
      <p:sp>
        <p:nvSpPr>
          <p:cNvPr id="605" name="Google Shape;605;p88"/>
          <p:cNvSpPr txBox="1"/>
          <p:nvPr/>
        </p:nvSpPr>
        <p:spPr>
          <a:xfrm>
            <a:off x="7998850" y="1245575"/>
            <a:ext cx="7713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2"/>
                </a:solidFill>
              </a:rPr>
              <a:t>100%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606" name="Google Shape;606;p88"/>
          <p:cNvSpPr/>
          <p:nvPr/>
        </p:nvSpPr>
        <p:spPr>
          <a:xfrm>
            <a:off x="7937625" y="1639175"/>
            <a:ext cx="648900" cy="3936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7" name="Google Shape;607;p88"/>
          <p:cNvSpPr txBox="1"/>
          <p:nvPr/>
        </p:nvSpPr>
        <p:spPr>
          <a:xfrm>
            <a:off x="8023325" y="2163775"/>
            <a:ext cx="771300" cy="83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chemeClr val="dk2"/>
                </a:solidFill>
              </a:rPr>
              <a:t>Max</a:t>
            </a:r>
            <a:endParaRPr sz="160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chemeClr val="dk2"/>
                </a:solidFill>
              </a:rPr>
              <a:t>99.5%</a:t>
            </a:r>
            <a:endParaRPr sz="1600">
              <a:solidFill>
                <a:schemeClr val="dk2"/>
              </a:solidFill>
            </a:endParaRPr>
          </a:p>
        </p:txBody>
      </p:sp>
      <p:sp>
        <p:nvSpPr>
          <p:cNvPr id="608" name="Google Shape;608;p88"/>
          <p:cNvSpPr txBox="1"/>
          <p:nvPr/>
        </p:nvSpPr>
        <p:spPr>
          <a:xfrm>
            <a:off x="8061000" y="2874550"/>
            <a:ext cx="771300" cy="83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chemeClr val="dk2"/>
                </a:solidFill>
              </a:rPr>
              <a:t>Avg</a:t>
            </a:r>
            <a:endParaRPr sz="160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chemeClr val="dk2"/>
                </a:solidFill>
              </a:rPr>
              <a:t>95.3%</a:t>
            </a:r>
            <a:endParaRPr sz="1600">
              <a:solidFill>
                <a:schemeClr val="dk2"/>
              </a:solidFill>
            </a:endParaRPr>
          </a:p>
        </p:txBody>
      </p:sp>
      <p:sp>
        <p:nvSpPr>
          <p:cNvPr id="609" name="Google Shape;609;p88"/>
          <p:cNvSpPr txBox="1"/>
          <p:nvPr/>
        </p:nvSpPr>
        <p:spPr>
          <a:xfrm>
            <a:off x="8023325" y="3520863"/>
            <a:ext cx="771300" cy="83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chemeClr val="dk2"/>
                </a:solidFill>
              </a:rPr>
              <a:t>Min</a:t>
            </a:r>
            <a:endParaRPr sz="160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chemeClr val="dk2"/>
                </a:solidFill>
              </a:rPr>
              <a:t>70.9%</a:t>
            </a:r>
            <a:endParaRPr sz="16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6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" name="Google Shape;614;p89"/>
          <p:cNvSpPr txBox="1"/>
          <p:nvPr/>
        </p:nvSpPr>
        <p:spPr>
          <a:xfrm>
            <a:off x="457110" y="205200"/>
            <a:ext cx="8229300" cy="85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400" b="0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XRootD file transfer from CERN</a:t>
            </a:r>
            <a:endParaRPr sz="44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5" name="Google Shape;615;p89"/>
          <p:cNvSpPr/>
          <p:nvPr/>
        </p:nvSpPr>
        <p:spPr>
          <a:xfrm>
            <a:off x="3757320" y="115560"/>
            <a:ext cx="285660" cy="262980"/>
          </a:xfrm>
          <a:custGeom>
            <a:avLst/>
            <a:gdLst/>
            <a:ahLst/>
            <a:cxnLst/>
            <a:rect l="l" t="t" r="r" b="b"/>
            <a:pathLst>
              <a:path w="23461" h="21600" extrusionOk="0">
                <a:moveTo>
                  <a:pt x="0" y="10800"/>
                </a:moveTo>
                <a:close/>
              </a:path>
            </a:pathLst>
          </a:custGeom>
          <a:noFill/>
          <a:ln w="25550" cap="flat" cmpd="sng">
            <a:solidFill>
              <a:srgbClr val="006D5E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1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1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6" name="Google Shape;616;p89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37</a:t>
            </a:fld>
            <a:endParaRPr/>
          </a:p>
        </p:txBody>
      </p:sp>
      <p:pic>
        <p:nvPicPr>
          <p:cNvPr id="617" name="Google Shape;617;p89"/>
          <p:cNvPicPr preferRelativeResize="0"/>
          <p:nvPr/>
        </p:nvPicPr>
        <p:blipFill rotWithShape="1">
          <a:blip r:embed="rId3">
            <a:alphaModFix/>
          </a:blip>
          <a:srcRect l="5264" r="9141" b="9132"/>
          <a:stretch/>
        </p:blipFill>
        <p:spPr>
          <a:xfrm>
            <a:off x="391150" y="1063500"/>
            <a:ext cx="7193184" cy="3518525"/>
          </a:xfrm>
          <a:prstGeom prst="rect">
            <a:avLst/>
          </a:prstGeom>
          <a:noFill/>
          <a:ln>
            <a:noFill/>
          </a:ln>
        </p:spPr>
      </p:pic>
      <p:sp>
        <p:nvSpPr>
          <p:cNvPr id="618" name="Google Shape;618;p89"/>
          <p:cNvSpPr txBox="1"/>
          <p:nvPr/>
        </p:nvSpPr>
        <p:spPr>
          <a:xfrm>
            <a:off x="2840400" y="2318000"/>
            <a:ext cx="51546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700">
                <a:solidFill>
                  <a:srgbClr val="93C47D"/>
                </a:solidFill>
              </a:rPr>
              <a:t>Green line - </a:t>
            </a:r>
            <a:r>
              <a:rPr lang="en-GB" sz="1700">
                <a:solidFill>
                  <a:srgbClr val="FF0000"/>
                </a:solidFill>
              </a:rPr>
              <a:t>CERN to KIT %IPv6 70 to 80%</a:t>
            </a:r>
            <a:r>
              <a:rPr lang="en-GB">
                <a:solidFill>
                  <a:schemeClr val="dk1"/>
                </a:solidFill>
              </a:rPr>
              <a:t> 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619" name="Google Shape;619;p89"/>
          <p:cNvSpPr txBox="1"/>
          <p:nvPr/>
        </p:nvSpPr>
        <p:spPr>
          <a:xfrm>
            <a:off x="2729025" y="4107975"/>
            <a:ext cx="51546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700">
                <a:solidFill>
                  <a:srgbClr val="93C47D"/>
                </a:solidFill>
              </a:rPr>
              <a:t>Green line - </a:t>
            </a:r>
            <a:r>
              <a:rPr lang="en-GB" sz="1700">
                <a:solidFill>
                  <a:srgbClr val="FF0000"/>
                </a:solidFill>
              </a:rPr>
              <a:t>and again</a:t>
            </a:r>
            <a:r>
              <a:rPr lang="en-GB" sz="1700">
                <a:solidFill>
                  <a:schemeClr val="dk1"/>
                </a:solidFill>
              </a:rPr>
              <a:t> </a:t>
            </a:r>
            <a:endParaRPr sz="17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" name="Google Shape;624;p9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LHCOPN total traffic, split IPv4 &amp; IPv6  (as seen at CERN)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44" u="sng">
                <a:solidFill>
                  <a:schemeClr val="hlink"/>
                </a:solidFill>
                <a:hlinkClick r:id="rId3"/>
              </a:rPr>
              <a:t>https://monit-grafana-open.cern.ch/d/cumEJJb4z/lhcopn-one-ipv6-vs-ipv4?orgId=16&amp;from=1728079200000&amp;to=1728424799000</a:t>
            </a:r>
            <a:endParaRPr sz="1244"/>
          </a:p>
        </p:txBody>
      </p:sp>
      <p:sp>
        <p:nvSpPr>
          <p:cNvPr id="625" name="Google Shape;625;p90"/>
          <p:cNvSpPr txBox="1">
            <a:spLocks noGrp="1"/>
          </p:cNvSpPr>
          <p:nvPr>
            <p:ph type="body" idx="1"/>
          </p:nvPr>
        </p:nvSpPr>
        <p:spPr>
          <a:xfrm>
            <a:off x="366650" y="11322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sp>
        <p:nvSpPr>
          <p:cNvPr id="626" name="Google Shape;626;p9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38</a:t>
            </a:fld>
            <a:endParaRPr/>
          </a:p>
        </p:txBody>
      </p:sp>
      <p:sp>
        <p:nvSpPr>
          <p:cNvPr id="627" name="Google Shape;627;p90"/>
          <p:cNvSpPr txBox="1"/>
          <p:nvPr/>
        </p:nvSpPr>
        <p:spPr>
          <a:xfrm>
            <a:off x="6214450" y="1328875"/>
            <a:ext cx="2505900" cy="299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</a:pPr>
            <a:r>
              <a:rPr lang="en-GB" sz="1600">
                <a:solidFill>
                  <a:schemeClr val="dk2"/>
                </a:solidFill>
              </a:rPr>
              <a:t>5 to 9 Oct 2024</a:t>
            </a:r>
            <a:endParaRPr sz="1600">
              <a:solidFill>
                <a:schemeClr val="dk2"/>
              </a:solidFill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</a:pPr>
            <a:r>
              <a:rPr lang="en-GB" sz="1600">
                <a:solidFill>
                  <a:schemeClr val="dk2"/>
                </a:solidFill>
              </a:rPr>
              <a:t>IPv6 Out of CERN</a:t>
            </a:r>
            <a:endParaRPr sz="1600">
              <a:solidFill>
                <a:schemeClr val="dk2"/>
              </a:solidFill>
            </a:endParaRPr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○"/>
            </a:pPr>
            <a:r>
              <a:rPr lang="en-GB" sz="1600">
                <a:solidFill>
                  <a:schemeClr val="dk2"/>
                </a:solidFill>
              </a:rPr>
              <a:t>Avg 170 Gbps</a:t>
            </a:r>
            <a:endParaRPr sz="1600">
              <a:solidFill>
                <a:schemeClr val="dk2"/>
              </a:solidFill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</a:pPr>
            <a:r>
              <a:rPr lang="en-GB" sz="1600">
                <a:solidFill>
                  <a:schemeClr val="dk2"/>
                </a:solidFill>
              </a:rPr>
              <a:t>IPv4 Out of CERN</a:t>
            </a:r>
            <a:endParaRPr sz="1600">
              <a:solidFill>
                <a:schemeClr val="dk2"/>
              </a:solidFill>
            </a:endParaRPr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○"/>
            </a:pPr>
            <a:r>
              <a:rPr lang="en-GB" sz="1600">
                <a:solidFill>
                  <a:schemeClr val="dk2"/>
                </a:solidFill>
              </a:rPr>
              <a:t>Avg 37.6 Gbps</a:t>
            </a:r>
            <a:endParaRPr sz="1600">
              <a:solidFill>
                <a:schemeClr val="dk2"/>
              </a:solidFill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</a:pPr>
            <a:r>
              <a:rPr lang="en-GB" sz="1600">
                <a:solidFill>
                  <a:schemeClr val="dk2"/>
                </a:solidFill>
              </a:rPr>
              <a:t>BUT</a:t>
            </a:r>
            <a:endParaRPr sz="1600">
              <a:solidFill>
                <a:schemeClr val="dk2"/>
              </a:solidFill>
            </a:endParaRPr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○"/>
            </a:pPr>
            <a:r>
              <a:rPr lang="en-GB" sz="1600">
                <a:solidFill>
                  <a:srgbClr val="FF0000"/>
                </a:solidFill>
              </a:rPr>
              <a:t>Large IPv4 peaks</a:t>
            </a:r>
            <a:r>
              <a:rPr lang="en-GB" sz="1600">
                <a:solidFill>
                  <a:schemeClr val="dk2"/>
                </a:solidFill>
              </a:rPr>
              <a:t>, e.g.</a:t>
            </a:r>
            <a:endParaRPr sz="1600">
              <a:solidFill>
                <a:schemeClr val="dk2"/>
              </a:solidFill>
            </a:endParaRPr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○"/>
            </a:pPr>
            <a:r>
              <a:rPr lang="en-GB" sz="1600">
                <a:solidFill>
                  <a:schemeClr val="dk2"/>
                </a:solidFill>
              </a:rPr>
              <a:t>5/10 @ 14:00</a:t>
            </a:r>
            <a:endParaRPr sz="1600">
              <a:solidFill>
                <a:schemeClr val="dk2"/>
              </a:solidFill>
            </a:endParaRPr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○"/>
            </a:pPr>
            <a:r>
              <a:rPr lang="en-GB" sz="1600">
                <a:solidFill>
                  <a:schemeClr val="dk2"/>
                </a:solidFill>
              </a:rPr>
              <a:t>Out 95.8 Gbps</a:t>
            </a:r>
            <a:endParaRPr sz="1600">
              <a:solidFill>
                <a:schemeClr val="dk2"/>
              </a:solidFill>
            </a:endParaRPr>
          </a:p>
        </p:txBody>
      </p:sp>
      <p:pic>
        <p:nvPicPr>
          <p:cNvPr id="628" name="Google Shape;628;p9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8750" y="1131577"/>
            <a:ext cx="6015433" cy="341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3" name="Google Shape;633;p9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-GB" sz="2420"/>
              <a:t>%IPv6 traffic - generally high - but large drops down to ~40%</a:t>
            </a:r>
            <a:endParaRPr sz="2420"/>
          </a:p>
        </p:txBody>
      </p:sp>
      <p:sp>
        <p:nvSpPr>
          <p:cNvPr id="634" name="Google Shape;634;p9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sp>
        <p:nvSpPr>
          <p:cNvPr id="635" name="Google Shape;635;p9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39</a:t>
            </a:fld>
            <a:endParaRPr/>
          </a:p>
        </p:txBody>
      </p:sp>
      <p:pic>
        <p:nvPicPr>
          <p:cNvPr id="636" name="Google Shape;636;p9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152475"/>
            <a:ext cx="6050832" cy="3416399"/>
          </a:xfrm>
          <a:prstGeom prst="rect">
            <a:avLst/>
          </a:prstGeom>
          <a:noFill/>
          <a:ln>
            <a:noFill/>
          </a:ln>
        </p:spPr>
      </p:pic>
      <p:sp>
        <p:nvSpPr>
          <p:cNvPr id="637" name="Google Shape;637;p91"/>
          <p:cNvSpPr txBox="1"/>
          <p:nvPr/>
        </p:nvSpPr>
        <p:spPr>
          <a:xfrm>
            <a:off x="6478225" y="1295900"/>
            <a:ext cx="2274900" cy="312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</a:pPr>
            <a:r>
              <a:rPr lang="en-GB" sz="1700">
                <a:solidFill>
                  <a:schemeClr val="dk2"/>
                </a:solidFill>
              </a:rPr>
              <a:t>%IPv6</a:t>
            </a:r>
            <a:endParaRPr sz="1700">
              <a:solidFill>
                <a:schemeClr val="dk2"/>
              </a:solidFill>
            </a:endParaRPr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</a:pPr>
            <a:r>
              <a:rPr lang="en-GB" sz="1700">
                <a:solidFill>
                  <a:schemeClr val="dk2"/>
                </a:solidFill>
              </a:rPr>
              <a:t>In - avg 76.2%</a:t>
            </a:r>
            <a:endParaRPr sz="1700">
              <a:solidFill>
                <a:schemeClr val="dk2"/>
              </a:solidFill>
            </a:endParaRPr>
          </a:p>
          <a:p>
            <a:pPr marL="914400" lvl="1" indent="-3365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</a:pPr>
            <a:r>
              <a:rPr lang="en-GB" sz="1700">
                <a:solidFill>
                  <a:schemeClr val="dk2"/>
                </a:solidFill>
              </a:rPr>
              <a:t>Min 33.5%</a:t>
            </a:r>
            <a:endParaRPr sz="1700">
              <a:solidFill>
                <a:schemeClr val="dk2"/>
              </a:solidFill>
            </a:endParaRPr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</a:pPr>
            <a:r>
              <a:rPr lang="en-GB" sz="1700">
                <a:solidFill>
                  <a:schemeClr val="dk2"/>
                </a:solidFill>
              </a:rPr>
              <a:t>Out - avg 82.0%</a:t>
            </a:r>
            <a:endParaRPr sz="1700">
              <a:solidFill>
                <a:schemeClr val="dk2"/>
              </a:solidFill>
            </a:endParaRPr>
          </a:p>
          <a:p>
            <a:pPr marL="914400" lvl="1" indent="-3365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</a:pPr>
            <a:r>
              <a:rPr lang="en-GB" sz="1700">
                <a:solidFill>
                  <a:schemeClr val="dk2"/>
                </a:solidFill>
              </a:rPr>
              <a:t>Min 36.3%</a:t>
            </a:r>
            <a:endParaRPr sz="17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57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libri"/>
              <a:buNone/>
            </a:pPr>
            <a:r>
              <a:rPr lang="en-GB" sz="3000"/>
              <a:t>HEPiX IPv6 working group - History and </a:t>
            </a:r>
            <a:br>
              <a:rPr lang="en-GB" sz="3000"/>
            </a:br>
            <a:r>
              <a:rPr lang="en-GB" sz="3000"/>
              <a:t>drivers for use of IPv6</a:t>
            </a:r>
            <a:endParaRPr sz="3000"/>
          </a:p>
        </p:txBody>
      </p:sp>
      <p:sp>
        <p:nvSpPr>
          <p:cNvPr id="343" name="Google Shape;343;p57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177800" marR="0" lvl="0" indent="-1714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</a:pPr>
            <a:r>
              <a:rPr lang="en-GB">
                <a:solidFill>
                  <a:srgbClr val="4A86E8"/>
                </a:solidFill>
              </a:rPr>
              <a:t>Phase 1 - 2011-2016</a:t>
            </a:r>
            <a:r>
              <a:rPr lang="en-GB"/>
              <a:t> - analysis, investigations, testbed, fix storage</a:t>
            </a:r>
            <a:endParaRPr/>
          </a:p>
          <a:p>
            <a:pPr marL="177800" marR="0" lvl="0" indent="-1714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</a:pPr>
            <a:r>
              <a:rPr lang="en-GB">
                <a:solidFill>
                  <a:srgbClr val="4A86E8"/>
                </a:solidFill>
              </a:rPr>
              <a:t>Phase 2 - 2017-2023</a:t>
            </a:r>
            <a:r>
              <a:rPr lang="en-GB"/>
              <a:t> - deploy IPv6 on WLCG data storage</a:t>
            </a:r>
            <a:endParaRPr/>
          </a:p>
          <a:p>
            <a:pPr marL="177800" marR="0" lvl="0" indent="-1714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</a:pPr>
            <a:r>
              <a:rPr lang="en-GB">
                <a:solidFill>
                  <a:srgbClr val="4A86E8"/>
                </a:solidFill>
              </a:rPr>
              <a:t>Phase 3 - 2019-onwards</a:t>
            </a:r>
            <a:r>
              <a:rPr lang="en-GB"/>
              <a:t> - move towards IPv6-only</a:t>
            </a:r>
            <a:endParaRPr/>
          </a:p>
          <a:p>
            <a:pPr marL="520700" marR="0" lvl="1" indent="-1778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400"/>
              <a:buChar char="•"/>
            </a:pPr>
            <a:r>
              <a:rPr lang="en-GB">
                <a:solidFill>
                  <a:srgbClr val="4A86E8"/>
                </a:solidFill>
              </a:rPr>
              <a:t>2023 onwards</a:t>
            </a:r>
            <a:r>
              <a:rPr lang="en-GB"/>
              <a:t> - deploy IPv6 on CPU services and WLCG clients</a:t>
            </a:r>
            <a:endParaRPr/>
          </a:p>
          <a:p>
            <a:pPr marL="177800" lvl="0" indent="-1714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</a:pPr>
            <a:r>
              <a:rPr lang="en-GB"/>
              <a:t>Sites running out of routable IPv4 addresses (avoid NAT)</a:t>
            </a:r>
            <a:endParaRPr/>
          </a:p>
          <a:p>
            <a:pPr marL="520700" lvl="1" indent="-222250" algn="l" rtl="0"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GB" sz="2100"/>
              <a:t>Use IPv6 addresses for external public networking</a:t>
            </a:r>
            <a:endParaRPr/>
          </a:p>
          <a:p>
            <a:pPr marL="177800" lvl="0" indent="-222250" algn="l" rtl="0"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GB"/>
              <a:t>To be ready to support use of IPv6-only CPU clients</a:t>
            </a:r>
            <a:endParaRPr/>
          </a:p>
          <a:p>
            <a:pPr marL="177800" lvl="0" indent="-1714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</a:pPr>
            <a:r>
              <a:rPr lang="en-GB"/>
              <a:t>There are </a:t>
            </a:r>
            <a:r>
              <a:rPr lang="en-GB">
                <a:solidFill>
                  <a:srgbClr val="FF0000"/>
                </a:solidFill>
              </a:rPr>
              <a:t>other drivers</a:t>
            </a:r>
            <a:r>
              <a:rPr lang="en-GB"/>
              <a:t> for IPv6:</a:t>
            </a:r>
            <a:endParaRPr sz="2100"/>
          </a:p>
          <a:p>
            <a:pPr marL="520700" lvl="1" indent="-3111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</a:pPr>
            <a:r>
              <a:rPr lang="en-GB" sz="2100" u="sng">
                <a:solidFill>
                  <a:schemeClr val="hlink"/>
                </a:solidFill>
                <a:hlinkClick r:id="rId3"/>
              </a:rPr>
              <a:t>scitags.org</a:t>
            </a:r>
            <a:r>
              <a:rPr lang="en-GB" sz="2100"/>
              <a:t> – packet marking (in header of IPv6 packets)</a:t>
            </a:r>
            <a:endParaRPr sz="2100"/>
          </a:p>
          <a:p>
            <a:pPr marL="520700" lvl="1" indent="-3111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</a:pPr>
            <a:r>
              <a:rPr lang="en-GB" sz="2100"/>
              <a:t>USA Federal Government – </a:t>
            </a:r>
            <a:r>
              <a:rPr lang="en-GB" sz="2100" u="sng">
                <a:solidFill>
                  <a:schemeClr val="hlink"/>
                </a:solidFill>
                <a:hlinkClick r:id="rId4"/>
              </a:rPr>
              <a:t>directive</a:t>
            </a:r>
            <a:r>
              <a:rPr lang="en-GB" sz="2100"/>
              <a:t> on “IPv6-only” (Nov 2020)</a:t>
            </a:r>
            <a:endParaRPr sz="210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100"/>
          </a:p>
        </p:txBody>
      </p:sp>
      <p:sp>
        <p:nvSpPr>
          <p:cNvPr id="344" name="Google Shape;344;p57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4</a:t>
            </a:fld>
            <a:endParaRPr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2" name="Google Shape;642;p92"/>
          <p:cNvSpPr txBox="1">
            <a:spLocks noGrp="1"/>
          </p:cNvSpPr>
          <p:nvPr>
            <p:ph type="title"/>
          </p:nvPr>
        </p:nvSpPr>
        <p:spPr>
          <a:xfrm>
            <a:off x="311700" y="3241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-GB" sz="2220"/>
              <a:t>LHCOPN traffic (CERN- KIT) German Tier1 - large IPv4 peaks</a:t>
            </a:r>
            <a:br>
              <a:rPr lang="en-GB" sz="2220"/>
            </a:br>
            <a:r>
              <a:rPr lang="en-GB" sz="2220"/>
              <a:t>                </a:t>
            </a:r>
            <a:r>
              <a:rPr lang="en-GB" sz="2220">
                <a:solidFill>
                  <a:srgbClr val="FF0000"/>
                </a:solidFill>
              </a:rPr>
              <a:t>IPv4 plot                                         IPv6 plot </a:t>
            </a:r>
            <a:endParaRPr sz="2220">
              <a:solidFill>
                <a:srgbClr val="FF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endParaRPr sz="222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br>
              <a:rPr lang="en-GB" sz="2220"/>
            </a:br>
            <a:endParaRPr sz="2220"/>
          </a:p>
        </p:txBody>
      </p:sp>
      <p:sp>
        <p:nvSpPr>
          <p:cNvPr id="643" name="Google Shape;643;p9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sp>
        <p:nvSpPr>
          <p:cNvPr id="644" name="Google Shape;644;p9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40</a:t>
            </a:fld>
            <a:endParaRPr/>
          </a:p>
        </p:txBody>
      </p:sp>
      <p:pic>
        <p:nvPicPr>
          <p:cNvPr id="645" name="Google Shape;645;p9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127725"/>
            <a:ext cx="7808048" cy="3465899"/>
          </a:xfrm>
          <a:prstGeom prst="rect">
            <a:avLst/>
          </a:prstGeom>
          <a:noFill/>
          <a:ln>
            <a:noFill/>
          </a:ln>
        </p:spPr>
      </p:pic>
      <p:sp>
        <p:nvSpPr>
          <p:cNvPr id="646" name="Google Shape;646;p92"/>
          <p:cNvSpPr txBox="1"/>
          <p:nvPr/>
        </p:nvSpPr>
        <p:spPr>
          <a:xfrm>
            <a:off x="799900" y="4644625"/>
            <a:ext cx="6889500" cy="35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2"/>
                </a:solidFill>
              </a:rPr>
              <a:t>This traffic shown as an example - back in Oct 2024</a:t>
            </a: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1" name="Google Shape;651;p93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What are these large peaks of IPv4?</a:t>
            </a:r>
            <a:endParaRPr/>
          </a:p>
        </p:txBody>
      </p:sp>
      <p:sp>
        <p:nvSpPr>
          <p:cNvPr id="652" name="Google Shape;652;p93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457200" lvl="0" indent="-317500" algn="l" rtl="0">
              <a:spcBef>
                <a:spcPts val="800"/>
              </a:spcBef>
              <a:spcAft>
                <a:spcPts val="0"/>
              </a:spcAft>
              <a:buSzPts val="1400"/>
              <a:buChar char="•"/>
            </a:pPr>
            <a:r>
              <a:rPr lang="en-GB"/>
              <a:t>Not easy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-GB"/>
              <a:t>Need access to Netflow data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-GB"/>
              <a:t>Study IP addresses and Port numbers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-GB"/>
              <a:t>Aim to identify LHC Experiment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-GB"/>
              <a:t>Source and Destination address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-GB"/>
              <a:t>Type of data transfer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-GB"/>
              <a:t>Work in progress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-GB"/>
              <a:t>But some evidence of Frontier/CVMFS/Squid, etc….</a:t>
            </a:r>
            <a:endParaRPr/>
          </a:p>
        </p:txBody>
      </p:sp>
      <p:sp>
        <p:nvSpPr>
          <p:cNvPr id="653" name="Google Shape;653;p93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fld id="{00000000-1234-1234-1234-123412341234}" type="slidenum">
              <a:rPr lang="en-GB"/>
              <a:t>41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58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0" name="Google Shape;350;p58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fld id="{00000000-1234-1234-1234-123412341234}" type="slidenum">
              <a:rPr lang="en-GB"/>
              <a:t>5</a:t>
            </a:fld>
            <a:endParaRPr/>
          </a:p>
        </p:txBody>
      </p:sp>
      <p:pic>
        <p:nvPicPr>
          <p:cNvPr id="351" name="Google Shape;351;p5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8650" y="988800"/>
            <a:ext cx="7886700" cy="3700249"/>
          </a:xfrm>
          <a:prstGeom prst="rect">
            <a:avLst/>
          </a:prstGeom>
          <a:noFill/>
          <a:ln>
            <a:noFill/>
          </a:ln>
        </p:spPr>
      </p:pic>
      <p:pic>
        <p:nvPicPr>
          <p:cNvPr id="352" name="Google Shape;352;p5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8650" y="304150"/>
            <a:ext cx="6106276" cy="807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3" name="Google Shape;353;p5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699745" y="1425645"/>
            <a:ext cx="2593337" cy="994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p59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IPv6 on WLCG Storage (Tier2s)</a:t>
            </a:r>
            <a:endParaRPr/>
          </a:p>
        </p:txBody>
      </p:sp>
      <p:sp>
        <p:nvSpPr>
          <p:cNvPr id="359" name="Google Shape;359;p59"/>
          <p:cNvSpPr txBox="1">
            <a:spLocks noGrp="1"/>
          </p:cNvSpPr>
          <p:nvPr>
            <p:ph type="body" idx="1"/>
          </p:nvPr>
        </p:nvSpPr>
        <p:spPr>
          <a:xfrm>
            <a:off x="437825" y="1343200"/>
            <a:ext cx="3689700" cy="32634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457200" lvl="0" indent="-320833" algn="l" rtl="0">
              <a:lnSpc>
                <a:spcPct val="95000"/>
              </a:lnSpc>
              <a:spcBef>
                <a:spcPts val="400"/>
              </a:spcBef>
              <a:spcAft>
                <a:spcPts val="0"/>
              </a:spcAft>
              <a:buClr>
                <a:srgbClr val="595959"/>
              </a:buClr>
              <a:buSzPts val="1453"/>
              <a:buFont typeface="Arial"/>
              <a:buChar char="•"/>
            </a:pPr>
            <a:r>
              <a:rPr lang="en-GB" sz="1900"/>
              <a:t>“IPv6 on storage services” started in 2017</a:t>
            </a:r>
            <a:endParaRPr sz="1900"/>
          </a:p>
          <a:p>
            <a:pPr marL="457200" lvl="0" indent="-320833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53"/>
              <a:buFont typeface="Arial"/>
              <a:buChar char="•"/>
            </a:pPr>
            <a:r>
              <a:rPr lang="en-GB" sz="1900"/>
              <a:t>Goal to support IPv6-only WNs </a:t>
            </a:r>
            <a:endParaRPr sz="1900"/>
          </a:p>
          <a:p>
            <a:pPr marL="457200" lvl="0" indent="-320833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53"/>
              <a:buFont typeface="Arial"/>
              <a:buChar char="•"/>
            </a:pPr>
            <a:r>
              <a:rPr lang="en-GB" sz="1900"/>
              <a:t>Main reason for delay </a:t>
            </a:r>
            <a:br>
              <a:rPr lang="en-GB" sz="1900"/>
            </a:br>
            <a:r>
              <a:rPr lang="en-GB" sz="1900"/>
              <a:t>- the institute networking</a:t>
            </a:r>
            <a:endParaRPr sz="1900"/>
          </a:p>
          <a:p>
            <a:pPr marL="457200" lvl="0" indent="-320833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453"/>
              <a:buFont typeface="Arial"/>
              <a:buChar char="•"/>
            </a:pPr>
            <a:r>
              <a:rPr lang="en-GB" sz="1900">
                <a:solidFill>
                  <a:srgbClr val="FF0000"/>
                </a:solidFill>
              </a:rPr>
              <a:t>Today, essentially complete</a:t>
            </a:r>
            <a:endParaRPr sz="1452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70000"/>
              </a:lnSpc>
              <a:spcBef>
                <a:spcPts val="800"/>
              </a:spcBef>
              <a:spcAft>
                <a:spcPts val="0"/>
              </a:spcAft>
              <a:buSzPts val="852"/>
              <a:buNone/>
            </a:pPr>
            <a:endParaRPr sz="1627"/>
          </a:p>
        </p:txBody>
      </p:sp>
      <p:pic>
        <p:nvPicPr>
          <p:cNvPr id="360" name="Google Shape;360;p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05100" y="1104274"/>
            <a:ext cx="3532075" cy="2182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1" name="Google Shape;361;p5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41950" y="3175600"/>
            <a:ext cx="2130675" cy="1677687"/>
          </a:xfrm>
          <a:prstGeom prst="rect">
            <a:avLst/>
          </a:prstGeom>
          <a:noFill/>
          <a:ln>
            <a:noFill/>
          </a:ln>
        </p:spPr>
      </p:pic>
      <p:pic>
        <p:nvPicPr>
          <p:cNvPr id="362" name="Google Shape;362;p5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604200" y="3175600"/>
            <a:ext cx="3002851" cy="1761750"/>
          </a:xfrm>
          <a:prstGeom prst="rect">
            <a:avLst/>
          </a:prstGeom>
          <a:noFill/>
          <a:ln>
            <a:noFill/>
          </a:ln>
        </p:spPr>
      </p:pic>
      <p:sp>
        <p:nvSpPr>
          <p:cNvPr id="363" name="Google Shape;363;p59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fld id="{00000000-1234-1234-1234-123412341234}" type="slidenum">
              <a:rPr lang="en-GB"/>
              <a:t>6</a:t>
            </a:fld>
            <a:endParaRPr/>
          </a:p>
        </p:txBody>
      </p:sp>
      <p:sp>
        <p:nvSpPr>
          <p:cNvPr id="364" name="Google Shape;364;p59"/>
          <p:cNvSpPr txBox="1"/>
          <p:nvPr/>
        </p:nvSpPr>
        <p:spPr>
          <a:xfrm>
            <a:off x="6829925" y="3351100"/>
            <a:ext cx="20001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900">
                <a:solidFill>
                  <a:srgbClr val="595959"/>
                </a:solidFill>
              </a:rPr>
              <a:t>Status always visible from a </a:t>
            </a:r>
            <a:r>
              <a:rPr lang="en-GB" sz="1900" u="sng">
                <a:solidFill>
                  <a:schemeClr val="hlink"/>
                </a:solidFill>
                <a:hlinkClick r:id="rId6"/>
              </a:rPr>
              <a:t>twiki page</a:t>
            </a:r>
            <a:endParaRPr sz="1900">
              <a:solidFill>
                <a:srgbClr val="595959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60"/>
          <p:cNvSpPr txBox="1">
            <a:spLocks noGrp="1"/>
          </p:cNvSpPr>
          <p:nvPr>
            <p:ph type="title"/>
          </p:nvPr>
        </p:nvSpPr>
        <p:spPr>
          <a:xfrm>
            <a:off x="623888" y="1282303"/>
            <a:ext cx="7886700" cy="2139600"/>
          </a:xfrm>
          <a:prstGeom prst="rect">
            <a:avLst/>
          </a:prstGeom>
        </p:spPr>
        <p:txBody>
          <a:bodyPr spcFirstLastPara="1" wrap="square" lIns="68575" tIns="34275" rIns="68575" bIns="3427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300"/>
              <a:t>IPv6 on CPU services and Worker Nodes</a:t>
            </a:r>
            <a:endParaRPr sz="4300"/>
          </a:p>
        </p:txBody>
      </p:sp>
      <p:sp>
        <p:nvSpPr>
          <p:cNvPr id="370" name="Google Shape;370;p60"/>
          <p:cNvSpPr txBox="1">
            <a:spLocks noGrp="1"/>
          </p:cNvSpPr>
          <p:nvPr>
            <p:ph type="body" idx="1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0" lvl="0" indent="0" algn="ctr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ctr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-GB" u="sng">
                <a:solidFill>
                  <a:schemeClr val="hlink"/>
                </a:solidFill>
                <a:hlinkClick r:id="rId3"/>
              </a:rPr>
              <a:t>https://twiki.cern.ch/twiki/bin/view/LCG/WlcgIpv6</a:t>
            </a:r>
            <a:endParaRPr/>
          </a:p>
        </p:txBody>
      </p:sp>
      <p:sp>
        <p:nvSpPr>
          <p:cNvPr id="371" name="Google Shape;371;p60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7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p61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CPU - GGUS support ticket campaign</a:t>
            </a:r>
            <a:endParaRPr/>
          </a:p>
        </p:txBody>
      </p:sp>
      <p:sp>
        <p:nvSpPr>
          <p:cNvPr id="377" name="Google Shape;377;p61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457200" lvl="0" indent="-355917" algn="l" rtl="0">
              <a:lnSpc>
                <a:spcPct val="95000"/>
              </a:lnSpc>
              <a:spcBef>
                <a:spcPts val="300"/>
              </a:spcBef>
              <a:spcAft>
                <a:spcPts val="0"/>
              </a:spcAft>
              <a:buClr>
                <a:srgbClr val="595959"/>
              </a:buClr>
              <a:buSzPts val="2005"/>
              <a:buChar char="•"/>
            </a:pPr>
            <a:r>
              <a:rPr lang="en-GB"/>
              <a:t>Eliminate IPv4 d</a:t>
            </a:r>
            <a:r>
              <a:rPr lang="en-GB" sz="2100"/>
              <a:t>ata transfers </a:t>
            </a:r>
            <a:r>
              <a:rPr lang="en-GB"/>
              <a:t>- between </a:t>
            </a:r>
            <a:r>
              <a:rPr lang="en-GB" sz="2100"/>
              <a:t>WNs </a:t>
            </a:r>
            <a:r>
              <a:rPr lang="en-GB"/>
              <a:t>and </a:t>
            </a:r>
            <a:r>
              <a:rPr lang="en-GB" sz="2100"/>
              <a:t>remote storage</a:t>
            </a:r>
            <a:endParaRPr sz="2100"/>
          </a:p>
          <a:p>
            <a:pPr marL="914400" lvl="1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900"/>
              <a:buFont typeface="Arial"/>
              <a:buChar char="•"/>
            </a:pPr>
            <a:r>
              <a:rPr lang="en-GB"/>
              <a:t>Approved by WLCG MB in October 2023</a:t>
            </a:r>
            <a:endParaRPr/>
          </a:p>
          <a:p>
            <a:pPr marL="457200" lvl="0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900"/>
              <a:buFont typeface="Arial"/>
              <a:buChar char="•"/>
            </a:pPr>
            <a:r>
              <a:rPr lang="en-GB"/>
              <a:t>Launched end of November 2023 to all WLCG sites</a:t>
            </a:r>
            <a:endParaRPr/>
          </a:p>
          <a:p>
            <a:pPr marL="457200" lvl="0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900"/>
              <a:buFont typeface="Arial"/>
              <a:buChar char="•"/>
            </a:pPr>
            <a:r>
              <a:rPr lang="en-GB" sz="19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r>
              <a:rPr lang="en-GB" sz="1900" b="1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Please deploy dual-stack connectivity (IPv4+IPv6) on your computing services (computing elements and worker nodes) as soon as possible and by 30 June 2024 at the latest”</a:t>
            </a:r>
            <a:endParaRPr sz="19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55917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005"/>
              <a:buChar char="•"/>
            </a:pPr>
            <a:r>
              <a:rPr lang="en-GB"/>
              <a:t>Provide estimates for timescale and details on the necessary steps</a:t>
            </a:r>
            <a:endParaRPr/>
          </a:p>
          <a:p>
            <a:pPr marL="914400" marR="0" lvl="1" indent="-355917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005"/>
              <a:buChar char="•"/>
            </a:pPr>
            <a:r>
              <a:rPr lang="en-GB"/>
              <a:t>If cannot meet the deadline, then explain why</a:t>
            </a:r>
            <a:endParaRPr sz="19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8" name="Google Shape;378;p61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fld id="{00000000-1234-1234-1234-123412341234}" type="slidenum">
              <a:rPr lang="en-GB"/>
              <a:t>8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Google Shape;383;p62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CPU/WN IPv6 status</a:t>
            </a:r>
            <a:endParaRPr/>
          </a:p>
        </p:txBody>
      </p:sp>
      <p:sp>
        <p:nvSpPr>
          <p:cNvPr id="384" name="Google Shape;384;p62"/>
          <p:cNvSpPr txBox="1">
            <a:spLocks noGrp="1"/>
          </p:cNvSpPr>
          <p:nvPr>
            <p:ph type="body" idx="1"/>
          </p:nvPr>
        </p:nvSpPr>
        <p:spPr>
          <a:xfrm>
            <a:off x="577950" y="1102594"/>
            <a:ext cx="7886700" cy="32634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5" name="Google Shape;385;p62"/>
          <p:cNvSpPr txBox="1"/>
          <p:nvPr/>
        </p:nvSpPr>
        <p:spPr>
          <a:xfrm>
            <a:off x="628650" y="3418175"/>
            <a:ext cx="3629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65% sites are done</a:t>
            </a:r>
            <a:br>
              <a:rPr lang="en-GB"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GB" sz="1900">
                <a:solidFill>
                  <a:srgbClr val="595959"/>
                </a:solidFill>
              </a:rPr>
              <a:t>Status always visible from a </a:t>
            </a:r>
            <a:r>
              <a:rPr lang="en-GB" sz="1900" u="sng">
                <a:solidFill>
                  <a:schemeClr val="hlink"/>
                </a:solidFill>
                <a:hlinkClick r:id="rId3"/>
              </a:rPr>
              <a:t>twiki page</a:t>
            </a:r>
            <a:endParaRPr sz="1900">
              <a:solidFill>
                <a:srgbClr val="595959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6" name="Google Shape;386;p62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fld id="{00000000-1234-1234-1234-123412341234}" type="slidenum">
              <a:rPr lang="en-GB"/>
              <a:t>9</a:t>
            </a:fld>
            <a:endParaRPr/>
          </a:p>
        </p:txBody>
      </p:sp>
      <p:pic>
        <p:nvPicPr>
          <p:cNvPr id="387" name="Google Shape;387;p62" title="Fig 2b Screenshot 2025-03-11 115513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7950" y="1145598"/>
            <a:ext cx="3595750" cy="2178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88" name="Google Shape;388;p62" title="Fig 3 Screenshot 2025-03-11 115612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343199" y="2733651"/>
            <a:ext cx="4121451" cy="1878951"/>
          </a:xfrm>
          <a:prstGeom prst="rect">
            <a:avLst/>
          </a:prstGeom>
          <a:noFill/>
          <a:ln>
            <a:noFill/>
          </a:ln>
        </p:spPr>
      </p:pic>
      <p:pic>
        <p:nvPicPr>
          <p:cNvPr id="389" name="Google Shape;389;p62" title="Fig2a-Screenshot 2025-03-11 115423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636175" y="358075"/>
            <a:ext cx="2857900" cy="23405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2310</Words>
  <Application>Microsoft Office PowerPoint</Application>
  <PresentationFormat>Bildschirmpräsentation (16:9)</PresentationFormat>
  <Paragraphs>291</Paragraphs>
  <Slides>41</Slides>
  <Notes>40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4</vt:i4>
      </vt:variant>
      <vt:variant>
        <vt:lpstr>Folientitel</vt:lpstr>
      </vt:variant>
      <vt:variant>
        <vt:i4>41</vt:i4>
      </vt:variant>
    </vt:vector>
  </HeadingPairs>
  <TitlesOfParts>
    <vt:vector size="52" baseType="lpstr">
      <vt:lpstr>Times New Roman</vt:lpstr>
      <vt:lpstr>Wingdings</vt:lpstr>
      <vt:lpstr>Arial</vt:lpstr>
      <vt:lpstr>Candara</vt:lpstr>
      <vt:lpstr>Roboto</vt:lpstr>
      <vt:lpstr>Merriweather Sans</vt:lpstr>
      <vt:lpstr>Calibri</vt:lpstr>
      <vt:lpstr>Simple Light</vt:lpstr>
      <vt:lpstr>Office Theme</vt:lpstr>
      <vt:lpstr>Office Theme</vt:lpstr>
      <vt:lpstr>Office Theme</vt:lpstr>
      <vt:lpstr>IPv6 deployment on WLCG</vt:lpstr>
      <vt:lpstr>On behalf of all members of the HEPiX IPv6 working group - (many thanks all!)</vt:lpstr>
      <vt:lpstr>Outline</vt:lpstr>
      <vt:lpstr>HEPiX IPv6 working group - History and  drivers for use of IPv6</vt:lpstr>
      <vt:lpstr>PowerPoint-Präsentation</vt:lpstr>
      <vt:lpstr>IPv6 on WLCG Storage (Tier2s)</vt:lpstr>
      <vt:lpstr>IPv6 on CPU services and Worker Nodes</vt:lpstr>
      <vt:lpstr>CPU - GGUS support ticket campaign</vt:lpstr>
      <vt:lpstr>CPU/WN IPv6 status</vt:lpstr>
      <vt:lpstr>Issues reported with enabling IPv6 for WNs/CEs</vt:lpstr>
      <vt:lpstr>*All* WLCG services - “VOfeeds” https://orsone.mi.infn.it/~prelz/ipv6_vofeed/</vt:lpstr>
      <vt:lpstr>ALICE experiment monitoring</vt:lpstr>
      <vt:lpstr>Identifying use of IPv4</vt:lpstr>
      <vt:lpstr>During WLCG DC24 - and ongoing too</vt:lpstr>
      <vt:lpstr>UK Mini Data Challenge  5-8 March 2025</vt:lpstr>
      <vt:lpstr>%IPv6 on LHCOPN (CERN) 7-14 Mar 2025</vt:lpstr>
      <vt:lpstr>LHCOPN NL T1 March 2025</vt:lpstr>
      <vt:lpstr>LHCOPN all - 9 to 10 Mar 2025 (16:00 to 16:00)</vt:lpstr>
      <vt:lpstr>LHCOPN 9Mar to 10 Mar - RU-JINR-T1</vt:lpstr>
      <vt:lpstr>FTS Last 30 days All LHC VOs - All Sites</vt:lpstr>
      <vt:lpstr>Same as last slide but Source RAL-LCG2 (but this includes RAL Tape which is IPv4-only)</vt:lpstr>
      <vt:lpstr>Same as last slide but Source RAL-LCG2 (Here exclude the RAL Tape which is IPv4-only)</vt:lpstr>
      <vt:lpstr>Same as before - various source Tier 1s</vt:lpstr>
      <vt:lpstr>IPv6 only WN at DE-KIT</vt:lpstr>
      <vt:lpstr>Plans for IPv6-only WLCG</vt:lpstr>
      <vt:lpstr>IPv6-only on WLCG (CHEP2019) https://doi.org/10.1051/epjconf/202024507045</vt:lpstr>
      <vt:lpstr>Plans for “IPv6-only” WLCG</vt:lpstr>
      <vt:lpstr>IPv6-Mostly  see https://datatracker.ietf.org/doc/draft-ietf-v6ops-6mops/</vt:lpstr>
      <vt:lpstr>Working group observations/questions:</vt:lpstr>
      <vt:lpstr>Summary - and lessons learned</vt:lpstr>
      <vt:lpstr> Questions, Discussion? </vt:lpstr>
      <vt:lpstr>Backup slides</vt:lpstr>
      <vt:lpstr>“Obstacles” to IPv6 </vt:lpstr>
      <vt:lpstr>Obstacles to IPv6 - being addressed</vt:lpstr>
      <vt:lpstr>Some plots: IPv6 and IPv4 traffic on LHCOPN (5 to 9 Oct 2024) (and compare with CHEP2023)</vt:lpstr>
      <vt:lpstr>LHCOPN - %IPv6 traffic - shown at CHEP2023 7 April to 7 May 2023  - shows drops in %IPv6</vt:lpstr>
      <vt:lpstr>PowerPoint-Präsentation</vt:lpstr>
      <vt:lpstr>LHCOPN total traffic, split IPv4 &amp; IPv6  (as seen at CERN) https://monit-grafana-open.cern.ch/d/cumEJJb4z/lhcopn-one-ipv6-vs-ipv4?orgId=16&amp;from=1728079200000&amp;to=1728424799000</vt:lpstr>
      <vt:lpstr>%IPv6 traffic - generally high - but large drops down to ~40%</vt:lpstr>
      <vt:lpstr>LHCOPN traffic (CERN- KIT) German Tier1 - large IPv4 peaks                 IPv4 plot                                         IPv6 plot    </vt:lpstr>
      <vt:lpstr>What are these large peaks of IPv4?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IPv6 deployment on WLCG</dc:title>
  <dc:creator>Hoeft, Bruno (SCC)</dc:creator>
  <cp:lastModifiedBy>Hoeft, Bruno (SCC)</cp:lastModifiedBy>
  <cp:revision>13</cp:revision>
  <dcterms:modified xsi:type="dcterms:W3CDTF">2025-03-31T13:19:42Z</dcterms:modified>
</cp:coreProperties>
</file>