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1" r:id="rId2"/>
    <p:sldId id="3685694" r:id="rId3"/>
    <p:sldId id="3685725" r:id="rId4"/>
    <p:sldId id="3685736" r:id="rId5"/>
    <p:sldId id="3685726" r:id="rId6"/>
    <p:sldId id="3685727" r:id="rId7"/>
    <p:sldId id="2039378058" r:id="rId8"/>
    <p:sldId id="340" r:id="rId9"/>
    <p:sldId id="341" r:id="rId10"/>
    <p:sldId id="2039378059" r:id="rId11"/>
    <p:sldId id="3685737" r:id="rId12"/>
    <p:sldId id="3685734" r:id="rId13"/>
    <p:sldId id="3685733" r:id="rId14"/>
    <p:sldId id="3685740" r:id="rId15"/>
    <p:sldId id="3685735" r:id="rId16"/>
  </p:sldIdLst>
  <p:sldSz cx="12192000" cy="6858000"/>
  <p:notesSz cx="6858000" cy="9144000"/>
  <p:custDataLst>
    <p:tags r:id="rId1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9995CB69-74BC-43C0-BFF4-3BFCC13CF1ED}">
          <p14:sldIdLst>
            <p14:sldId id="261"/>
            <p14:sldId id="3685694"/>
            <p14:sldId id="3685725"/>
            <p14:sldId id="3685736"/>
            <p14:sldId id="3685726"/>
            <p14:sldId id="3685727"/>
            <p14:sldId id="2039378058"/>
            <p14:sldId id="340"/>
            <p14:sldId id="341"/>
            <p14:sldId id="2039378059"/>
            <p14:sldId id="3685737"/>
            <p14:sldId id="3685734"/>
            <p14:sldId id="3685733"/>
            <p14:sldId id="3685740"/>
            <p14:sldId id="3685735"/>
          </p14:sldIdLst>
        </p14:section>
        <p14:section name="backup" id="{8382AA15-ECC9-4615-9DA2-797F17E0B47B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ijy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AADC"/>
    <a:srgbClr val="12346D"/>
    <a:srgbClr val="2F5597"/>
    <a:srgbClr val="5B9BD5"/>
    <a:srgbClr val="BFBFBF"/>
    <a:srgbClr val="F7E9E8"/>
    <a:srgbClr val="EDCDCB"/>
    <a:srgbClr val="4472C4"/>
    <a:srgbClr val="8F8F8F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38" autoAdjust="0"/>
    <p:restoredTop sz="93040" autoAdjust="0"/>
  </p:normalViewPr>
  <p:slideViewPr>
    <p:cSldViewPr snapToGrid="0" snapToObjects="1">
      <p:cViewPr>
        <p:scale>
          <a:sx n="150" d="100"/>
          <a:sy n="150" d="100"/>
        </p:scale>
        <p:origin x="160" y="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63" d="100"/>
          <a:sy n="63" d="100"/>
        </p:scale>
        <p:origin x="3111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23A1F-98B8-4253-A101-6A4562FB83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82CE37-BF4B-4AE3-89D1-B781F20A32FD}" type="datetime1">
              <a:rPr kumimoji="1" lang="zh-CN" altLang="en-US" smtClean="0"/>
              <a:t>2025/4/2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A0B27-4EE5-6442-9424-7A0329C3AC2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/>
              <a:t>、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A0B27-4EE5-6442-9424-7A0329C3AC2A}" type="slidenum">
              <a:rPr kumimoji="1" lang="zh-CN" altLang="en-US" smtClean="0"/>
              <a:t>1</a:t>
            </a:fld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5805DE7-722B-4B75-A832-38E92F5C920E}" type="datetime1">
              <a:rPr kumimoji="1" lang="zh-CN" altLang="en-US" smtClean="0"/>
              <a:t>2025/4/2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页眉占位符 6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kumimoji="1"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A86AC0A-9D1D-46D6-989E-2A6ED09D3C8E}" type="datetime1">
              <a:rPr kumimoji="1" lang="zh-CN" altLang="en-US" smtClean="0"/>
              <a:t>2025/4/2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A0B27-4EE5-6442-9424-7A0329C3AC2A}" type="slidenum">
              <a:rPr kumimoji="1" lang="zh-CN" altLang="en-US" smtClean="0"/>
              <a:t>2</a:t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9982CE37-BF4B-4AE3-89D1-B781F20A32FD}" type="datetime1">
              <a:rPr kumimoji="1" lang="zh-CN" altLang="en-US" smtClean="0"/>
              <a:t>2025/4/2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A0B27-4EE5-6442-9424-7A0329C3AC2A}" type="slidenum">
              <a:rPr kumimoji="1" lang="zh-CN" altLang="en-US" smtClean="0"/>
              <a:t>6</a:t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1850" y="2670879"/>
            <a:ext cx="10515600" cy="1640371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6000" b="1" dirty="0">
                <a:solidFill>
                  <a:schemeClr val="tx1"/>
                </a:solidFill>
                <a:latin typeface="Arial Black" panose="020B0A04020102020204" pitchFamily="34" charset="0"/>
                <a:ea typeface="楷体" panose="02010609060101010101" pitchFamily="49" charset="-122"/>
                <a:cs typeface="Lato Black" panose="020F0502020204030203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311251"/>
            <a:ext cx="10515600" cy="17784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alphaModFix amt="1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75320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alphaModFix amt="1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7620" y="0"/>
            <a:ext cx="12192000" cy="753209"/>
          </a:xfrm>
          <a:prstGeom prst="rect">
            <a:avLst/>
          </a:prstGeom>
          <a:noFill/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88844" y="57269"/>
            <a:ext cx="11824252" cy="623768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tx1"/>
                </a:solidFill>
                <a:latin typeface="Arial Black" panose="020B0A04020102020204" pitchFamily="34" charset="0"/>
                <a:ea typeface="楷体" panose="02010609060101010101" pitchFamily="49" charset="-122"/>
                <a:cs typeface="Lato Black" panose="020F0502020204030203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3736" y="1017139"/>
            <a:ext cx="11001894" cy="4972787"/>
          </a:xfrm>
        </p:spPr>
        <p:txBody>
          <a:bodyPr/>
          <a:lstStyle>
            <a:lvl1pPr marL="342900" indent="-342900">
              <a:lnSpc>
                <a:spcPct val="110000"/>
              </a:lnSpc>
              <a:buClr>
                <a:schemeClr val="tx1"/>
              </a:buClr>
              <a:buSzPct val="10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10000"/>
              </a:lnSpc>
              <a:buClr>
                <a:schemeClr val="tx1"/>
              </a:buClr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  <a:cs typeface="Arial" panose="020B0604020202020204" pitchFamily="34" charset="0"/>
              </a:defRPr>
            </a:lvl2pPr>
            <a:lvl3pPr marL="1143000" indent="-228600">
              <a:lnSpc>
                <a:spcPct val="110000"/>
              </a:lnSpc>
              <a:buClr>
                <a:schemeClr val="tx1"/>
              </a:buClr>
              <a:buFont typeface="Wingdings" panose="05000000000000000000" pitchFamily="2" charset="2"/>
              <a:buChar char="l"/>
              <a:defRPr sz="16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  <a:cs typeface="Arial" panose="020B0604020202020204" pitchFamily="34" charset="0"/>
              </a:defRPr>
            </a:lvl3pPr>
            <a:lvl4pPr marL="1600200" indent="-228600">
              <a:lnSpc>
                <a:spcPct val="110000"/>
              </a:lnSpc>
              <a:buClr>
                <a:schemeClr val="tx1"/>
              </a:buClr>
              <a:buFont typeface="Wingdings" panose="05000000000000000000" pitchFamily="2" charset="2"/>
              <a:buChar char="l"/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  <a:cs typeface="Arial" panose="020B0604020202020204" pitchFamily="34" charset="0"/>
              </a:defRPr>
            </a:lvl4pPr>
            <a:lvl5pPr marL="2057400" indent="-228600">
              <a:lnSpc>
                <a:spcPct val="110000"/>
              </a:lnSpc>
              <a:buClr>
                <a:schemeClr val="tx1"/>
              </a:buClr>
              <a:buFont typeface="Wingdings" panose="05000000000000000000" pitchFamily="2" charset="2"/>
              <a:buChar char="l"/>
              <a:defRPr sz="8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6" name="日期占位符 16"/>
          <p:cNvSpPr>
            <a:spLocks noGrp="1"/>
          </p:cNvSpPr>
          <p:nvPr>
            <p:ph type="dt" sz="half" idx="2"/>
          </p:nvPr>
        </p:nvSpPr>
        <p:spPr>
          <a:xfrm>
            <a:off x="8467" y="658510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altLang="zh-CN" smtClean="0">
                <a:solidFill>
                  <a:srgbClr val="485F8A"/>
                </a:solidFill>
                <a:latin typeface="Abadi" panose="020B0604020104020204" pitchFamily="34" charset="0"/>
              </a:defRPr>
            </a:lvl1pPr>
          </a:lstStyle>
          <a:p>
            <a:fld id="{2F716CC4-4293-4B6B-B9E4-91B00B93A469}" type="datetime1">
              <a:rPr lang="en-US" altLang="zh-CN" smtClean="0"/>
              <a:t>4/2/25</a:t>
            </a:fld>
            <a:endParaRPr lang="zh-CN" altLang="en-US" dirty="0"/>
          </a:p>
        </p:txBody>
      </p:sp>
      <p:sp>
        <p:nvSpPr>
          <p:cNvPr id="7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9370080" y="655204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altLang="zh-CN" smtClean="0">
                <a:solidFill>
                  <a:schemeClr val="tx1"/>
                </a:solidFill>
                <a:latin typeface="Abadi" panose="020B0604020104020204" pitchFamily="34" charset="0"/>
              </a:defRPr>
            </a:lvl1pPr>
          </a:lstStyle>
          <a:p>
            <a:fld id="{E6B31BEF-C01E-4CA6-9D7D-67F43F13ADF2}" type="slidenum">
              <a:rPr lang="en-US" altLang="zh-CN" smtClean="0"/>
              <a:t>‹#›</a:t>
            </a:fld>
            <a:r>
              <a:rPr lang="en-US" altLang="zh-CN"/>
              <a:t>/31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alphaModFix amt="1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6630821"/>
            <a:ext cx="12192000" cy="22457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21941" y="102589"/>
            <a:ext cx="8399635" cy="833499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lnSpc>
                <a:spcPct val="110000"/>
              </a:lnSpc>
              <a:defRPr/>
            </a:lvl1pPr>
            <a:lvl2pPr>
              <a:lnSpc>
                <a:spcPct val="110000"/>
              </a:lnSpc>
              <a:defRPr/>
            </a:lvl2pPr>
            <a:lvl3pPr>
              <a:lnSpc>
                <a:spcPct val="110000"/>
              </a:lnSpc>
              <a:defRPr/>
            </a:lvl3pPr>
            <a:lvl4pPr>
              <a:lnSpc>
                <a:spcPct val="110000"/>
              </a:lnSpc>
              <a:defRPr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E3047-5A19-40F0-87B1-8F2E0BEDA3EE}" type="datetime1">
              <a:rPr lang="en-US" altLang="zh-CN" smtClean="0"/>
              <a:t>4/2/25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F480-0866-4C36-99B6-3656151950E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5221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10" name="日期占位符 3"/>
          <p:cNvSpPr txBox="1"/>
          <p:nvPr userDrawn="1"/>
        </p:nvSpPr>
        <p:spPr>
          <a:xfrm>
            <a:off x="9770772" y="6637866"/>
            <a:ext cx="1362187" cy="2201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9370080" y="660770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457200" rtl="0" eaLnBrk="1" latinLnBrk="0" hangingPunct="1">
              <a:defRPr lang="zh-CN" alt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6B31BEF-C01E-4CA6-9D7D-67F43F13ADF2}" type="slidenum">
              <a:rPr lang="en-US" altLang="zh-CN" smtClean="0"/>
              <a:t>‹#›</a:t>
            </a:fld>
            <a:r>
              <a:rPr lang="en-US" altLang="zh-CN" dirty="0"/>
              <a:t>/31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Black" panose="020B0A04020102020204" pitchFamily="34" charset="0"/>
          <a:ea typeface="楷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华文楷体" panose="02010600040101010101" pitchFamily="2" charset="-122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华文楷体" panose="02010600040101010101" pitchFamily="2" charset="-122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华文楷体" panose="02010600040101010101" pitchFamily="2" charset="-122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华文楷体" panose="02010600040101010101" pitchFamily="2" charset="-122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华文楷体" panose="02010600040101010101" pitchFamily="2" charset="-122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ink.ihep.ac.cn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14325" y="1461550"/>
            <a:ext cx="11563349" cy="547043"/>
          </a:xfr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zh-CN" sz="4000" dirty="0">
                <a:solidFill>
                  <a:schemeClr val="accent1">
                    <a:lumMod val="50000"/>
                  </a:schemeClr>
                </a:solidFill>
              </a:rPr>
              <a:t>From Batch to Interactive  </a:t>
            </a:r>
            <a:br>
              <a:rPr lang="en-US" altLang="zh-CN" sz="40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altLang="zh-CN" sz="4000" dirty="0">
                <a:solidFill>
                  <a:schemeClr val="accent1">
                    <a:lumMod val="50000"/>
                  </a:schemeClr>
                </a:solidFill>
              </a:rPr>
              <a:t>The “INK” for HEP Data Analysis</a:t>
            </a:r>
            <a:endParaRPr lang="zh-CN" altLang="en-US" sz="4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666455" y="2443397"/>
            <a:ext cx="8272161" cy="197120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zh-CN" altLang="zh-CN" sz="2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n-US" altLang="zh-CN" b="1" dirty="0" err="1">
                <a:solidFill>
                  <a:schemeClr val="accent1">
                    <a:lumMod val="50000"/>
                  </a:schemeClr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Jingyan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 Shi</a:t>
            </a:r>
          </a:p>
          <a:p>
            <a:pPr algn="ctr">
              <a:lnSpc>
                <a:spcPct val="80000"/>
              </a:lnSpc>
            </a:pP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shijy@ihep.ac.cn</a:t>
            </a:r>
            <a:endParaRPr lang="zh-CN" altLang="en-US" b="1" dirty="0">
              <a:solidFill>
                <a:schemeClr val="accent1">
                  <a:lumMod val="50000"/>
                </a:schemeClr>
              </a:solidFill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  <a:p>
            <a:pPr algn="ctr">
              <a:lnSpc>
                <a:spcPct val="80000"/>
              </a:lnSpc>
            </a:pPr>
            <a:endParaRPr lang="zh-CN" altLang="en-US" sz="1800" b="1" dirty="0">
              <a:solidFill>
                <a:schemeClr val="accent1">
                  <a:lumMod val="50000"/>
                </a:schemeClr>
              </a:solidFill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On Behalf of the INK Team of IHEP-CC </a:t>
            </a:r>
            <a:endParaRPr lang="zh-CN" altLang="en-US" b="1" dirty="0">
              <a:solidFill>
                <a:schemeClr val="accent1">
                  <a:lumMod val="50000"/>
                </a:schemeClr>
              </a:solidFill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7" name="文本占位符 2"/>
          <p:cNvSpPr txBox="1"/>
          <p:nvPr/>
        </p:nvSpPr>
        <p:spPr>
          <a:xfrm>
            <a:off x="1875100" y="6450455"/>
            <a:ext cx="8272161" cy="815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华文楷体" panose="02010600040101010101" pitchFamily="2" charset="-122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华文楷体" panose="02010600040101010101" pitchFamily="2" charset="-122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华文楷体" panose="02010600040101010101" pitchFamily="2" charset="-122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华文楷体" panose="02010600040101010101" pitchFamily="2" charset="-122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zh-CN" sz="1800" b="1" dirty="0" err="1">
                <a:solidFill>
                  <a:schemeClr val="bg1">
                    <a:lumMod val="65000"/>
                  </a:schemeClr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HEPiX</a:t>
            </a:r>
            <a:r>
              <a:rPr lang="en-US" altLang="zh-CN" sz="1800" b="1" dirty="0">
                <a:solidFill>
                  <a:schemeClr val="bg1">
                    <a:lumMod val="65000"/>
                  </a:schemeClr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 Spring 2025 Workshop</a:t>
            </a:r>
          </a:p>
          <a:p>
            <a:pPr algn="ctr">
              <a:lnSpc>
                <a:spcPct val="80000"/>
              </a:lnSpc>
            </a:pPr>
            <a:endParaRPr lang="zh-CN" altLang="en-US" sz="1800" b="1" dirty="0">
              <a:solidFill>
                <a:schemeClr val="bg1">
                  <a:lumMod val="65000"/>
                </a:schemeClr>
              </a:solidFill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9F50AF-98FA-9A34-899B-75C91DF4C1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6724" y="4689323"/>
            <a:ext cx="4008912" cy="152564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640E1-9466-21FD-1B96-502F51F37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Run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Application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ON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Worker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Node</a:t>
            </a:r>
            <a:endParaRPr lang="en-CN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F05515-8E96-0DDD-31A5-A91C39AC0A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736" y="1017139"/>
            <a:ext cx="6285731" cy="4972787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Connecting to Apps running on Worker Nodes via Port Forwarding</a:t>
            </a:r>
            <a:endParaRPr lang="en-US" altLang="zh-CN" dirty="0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Nginx Server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: handle port forwarding for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VSCode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Jupyter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, VNC, and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Rootbrows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Iptable Server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: handle port forwarding for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Enode</a:t>
            </a:r>
            <a:endParaRPr lang="en-CN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3BAD02-FAFD-618C-B2A4-B7C75AAAFF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vert="horz" lIns="91440" tIns="45720" rIns="91440" bIns="45720" rtlCol="0" anchor="ctr"/>
          <a:lstStyle/>
          <a:p>
            <a:fld id="{E6B31BEF-C01E-4CA6-9D7D-67F43F13ADF2}" type="slidenum">
              <a:rPr lang="en-US" altLang="zh-CN" smtClean="0">
                <a:solidFill>
                  <a:schemeClr val="accent5">
                    <a:lumMod val="75000"/>
                  </a:schemeClr>
                </a:solidFill>
              </a:rPr>
              <a:pPr/>
              <a:t>10</a:t>
            </a:fld>
            <a:r>
              <a:rPr lang="en-US" altLang="zh-CN" dirty="0">
                <a:solidFill>
                  <a:schemeClr val="accent5">
                    <a:lumMod val="75000"/>
                  </a:schemeClr>
                </a:solidFill>
              </a:rPr>
              <a:t>/15</a:t>
            </a:r>
            <a:endParaRPr lang="zh-CN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6F0D356-010E-4575-26E2-E65403A7AE0A}"/>
              </a:ext>
            </a:extLst>
          </p:cNvPr>
          <p:cNvGrpSpPr/>
          <p:nvPr/>
        </p:nvGrpSpPr>
        <p:grpSpPr>
          <a:xfrm>
            <a:off x="6988225" y="1540934"/>
            <a:ext cx="5314072" cy="4559123"/>
            <a:chOff x="6141558" y="1642534"/>
            <a:chExt cx="5314072" cy="455912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CBA181E-6835-AC69-F13C-10BC61CF58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41558" y="1642534"/>
              <a:ext cx="5314072" cy="441142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D4E71EA-2D10-D6E3-4E24-1FA6B89A44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 flipV="1">
              <a:off x="10941684" y="5778195"/>
              <a:ext cx="513946" cy="4234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67757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0C4789-C5BC-0A9B-F132-8F6382E0A9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Resources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and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applications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database records: </a:t>
            </a: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Resources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of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experiments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US" altLang="zh-CN" dirty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Applications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of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experiments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User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permission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database</a:t>
            </a: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available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resources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and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applications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for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each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user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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en-US" altLang="zh-CN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A84264-9159-AE41-A466-17F3C266A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Customization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for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Experiments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(Ongoing Work)</a:t>
            </a:r>
            <a:endParaRPr lang="en-CN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D6B579-AFCA-D9A8-4F50-0215884CCA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vert="horz" lIns="91440" tIns="45720" rIns="91440" bIns="45720" rtlCol="0" anchor="ctr"/>
          <a:lstStyle/>
          <a:p>
            <a:fld id="{E6B31BEF-C01E-4CA6-9D7D-67F43F13ADF2}" type="slidenum">
              <a:rPr lang="en-US" altLang="zh-CN" smtClean="0">
                <a:solidFill>
                  <a:schemeClr val="accent5">
                    <a:lumMod val="75000"/>
                  </a:schemeClr>
                </a:solidFill>
              </a:rPr>
              <a:pPr/>
              <a:t>11</a:t>
            </a:fld>
            <a:r>
              <a:rPr lang="en-US" altLang="zh-CN" dirty="0">
                <a:solidFill>
                  <a:schemeClr val="accent5">
                    <a:lumMod val="75000"/>
                  </a:schemeClr>
                </a:solidFill>
              </a:rPr>
              <a:t>/15</a:t>
            </a:r>
            <a:endParaRPr lang="zh-CN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DC42BE91-9B88-EC9D-FCD9-4E5BA365D252}"/>
              </a:ext>
            </a:extLst>
          </p:cNvPr>
          <p:cNvSpPr/>
          <p:nvPr/>
        </p:nvSpPr>
        <p:spPr>
          <a:xfrm>
            <a:off x="5016137" y="1637211"/>
            <a:ext cx="217714" cy="50509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6" name="Plaque 5">
            <a:extLst>
              <a:ext uri="{FF2B5EF4-FFF2-40B4-BE49-F238E27FC236}">
                <a16:creationId xmlns:a16="http://schemas.microsoft.com/office/drawing/2014/main" id="{288D2F37-EA22-76D4-1B98-8504D1277DF9}"/>
              </a:ext>
            </a:extLst>
          </p:cNvPr>
          <p:cNvSpPr/>
          <p:nvPr/>
        </p:nvSpPr>
        <p:spPr>
          <a:xfrm>
            <a:off x="5233851" y="1737360"/>
            <a:ext cx="4353396" cy="3048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Each</a:t>
            </a:r>
            <a:r>
              <a:rPr lang="zh-CN" altLang="en-US" dirty="0"/>
              <a:t> </a:t>
            </a:r>
            <a:r>
              <a:rPr lang="en-US" altLang="zh-CN" dirty="0"/>
              <a:t>experiments</a:t>
            </a:r>
            <a:r>
              <a:rPr lang="zh-CN" altLang="en-US" dirty="0"/>
              <a:t> </a:t>
            </a:r>
            <a:r>
              <a:rPr lang="en-US" altLang="zh-CN" dirty="0"/>
              <a:t>has</a:t>
            </a:r>
            <a:r>
              <a:rPr lang="zh-CN" altLang="en-US" dirty="0"/>
              <a:t> </a:t>
            </a:r>
            <a:r>
              <a:rPr lang="en-US" altLang="zh-CN" dirty="0"/>
              <a:t>its</a:t>
            </a:r>
            <a:r>
              <a:rPr lang="zh-CN" altLang="en-US" dirty="0"/>
              <a:t> </a:t>
            </a:r>
            <a:r>
              <a:rPr lang="en-US" altLang="zh-CN" dirty="0"/>
              <a:t>own</a:t>
            </a:r>
            <a:r>
              <a:rPr lang="zh-CN" altLang="en-US" dirty="0"/>
              <a:t> </a:t>
            </a:r>
            <a:r>
              <a:rPr lang="en-US" altLang="zh-CN" dirty="0"/>
              <a:t>web</a:t>
            </a:r>
            <a:r>
              <a:rPr lang="zh-CN" altLang="en-US" dirty="0"/>
              <a:t> </a:t>
            </a:r>
            <a:r>
              <a:rPr lang="en-US" altLang="zh-CN" dirty="0"/>
              <a:t>page</a:t>
            </a:r>
            <a:r>
              <a:rPr lang="zh-CN" altLang="en-US" dirty="0"/>
              <a:t>  </a:t>
            </a:r>
            <a:endParaRPr lang="en-CN" dirty="0"/>
          </a:p>
        </p:txBody>
      </p:sp>
      <p:sp>
        <p:nvSpPr>
          <p:cNvPr id="7" name="Plaque 6">
            <a:extLst>
              <a:ext uri="{FF2B5EF4-FFF2-40B4-BE49-F238E27FC236}">
                <a16:creationId xmlns:a16="http://schemas.microsoft.com/office/drawing/2014/main" id="{134D7BBB-8963-B5C0-E25B-C3F247643D26}"/>
              </a:ext>
            </a:extLst>
          </p:cNvPr>
          <p:cNvSpPr/>
          <p:nvPr/>
        </p:nvSpPr>
        <p:spPr>
          <a:xfrm>
            <a:off x="7840090" y="2888341"/>
            <a:ext cx="3494313" cy="304800"/>
          </a:xfrm>
          <a:prstGeom prst="plaqu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Each</a:t>
            </a:r>
            <a:r>
              <a:rPr lang="zh-CN" altLang="en-US" dirty="0"/>
              <a:t> </a:t>
            </a:r>
            <a:r>
              <a:rPr lang="en-US" altLang="zh-CN" dirty="0"/>
              <a:t>user</a:t>
            </a:r>
            <a:r>
              <a:rPr lang="zh-CN" altLang="en-US" dirty="0"/>
              <a:t> </a:t>
            </a:r>
            <a:r>
              <a:rPr lang="en-US" altLang="zh-CN" dirty="0"/>
              <a:t>has</a:t>
            </a:r>
            <a:r>
              <a:rPr lang="zh-CN" altLang="en-US" dirty="0"/>
              <a:t> </a:t>
            </a:r>
            <a:r>
              <a:rPr lang="en-US" altLang="zh-CN" dirty="0"/>
              <a:t>his</a:t>
            </a:r>
            <a:r>
              <a:rPr lang="zh-CN" altLang="en-US" dirty="0"/>
              <a:t> </a:t>
            </a:r>
            <a:r>
              <a:rPr lang="en-US" altLang="zh-CN" dirty="0"/>
              <a:t>own</a:t>
            </a:r>
            <a:r>
              <a:rPr lang="zh-CN" altLang="en-US" dirty="0"/>
              <a:t> </a:t>
            </a:r>
            <a:r>
              <a:rPr lang="en-US" altLang="zh-CN" dirty="0"/>
              <a:t>web</a:t>
            </a:r>
            <a:r>
              <a:rPr lang="zh-CN" altLang="en-US" dirty="0"/>
              <a:t> </a:t>
            </a:r>
            <a:r>
              <a:rPr lang="en-US" altLang="zh-CN" dirty="0"/>
              <a:t>page</a:t>
            </a:r>
            <a:r>
              <a:rPr lang="zh-CN" altLang="en-US" dirty="0"/>
              <a:t>  </a:t>
            </a:r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19999874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Current 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544" y="942607"/>
            <a:ext cx="11001894" cy="2208720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>
              <a:lnSpc>
                <a:spcPct val="15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INK is open for access at https://</a:t>
            </a:r>
            <a:r>
              <a:rPr lang="en-US" altLang="zh-CN" dirty="0" err="1">
                <a:solidFill>
                  <a:schemeClr val="accent1">
                    <a:lumMod val="50000"/>
                  </a:schemeClr>
                </a:solidFill>
              </a:rPr>
              <a:t>ink.ihep.ac.cn</a:t>
            </a:r>
            <a:endParaRPr lang="en-US" altLang="zh-CN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Test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release: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February 2025</a:t>
            </a:r>
          </a:p>
          <a:p>
            <a:pPr>
              <a:lnSpc>
                <a:spcPct val="15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First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official release: Mid-March 2025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US" altLang="zh-CN" b="1" dirty="0">
                <a:solidFill>
                  <a:srgbClr val="C00000"/>
                </a:solidFill>
              </a:rPr>
              <a:t>Positive</a:t>
            </a:r>
            <a:r>
              <a:rPr lang="zh-CN" altLang="en-US" b="1" dirty="0">
                <a:solidFill>
                  <a:srgbClr val="C00000"/>
                </a:solidFill>
              </a:rPr>
              <a:t> </a:t>
            </a:r>
            <a:r>
              <a:rPr lang="en-US" altLang="zh-CN" b="1" dirty="0">
                <a:solidFill>
                  <a:srgbClr val="C00000"/>
                </a:solidFill>
              </a:rPr>
              <a:t>user feedback</a:t>
            </a:r>
            <a:r>
              <a:rPr lang="zh-CN" altLang="en-US" b="1" dirty="0">
                <a:solidFill>
                  <a:srgbClr val="C00000"/>
                </a:solidFill>
              </a:rPr>
              <a:t> 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</a:rPr>
              <a:t>since </a:t>
            </a:r>
            <a:r>
              <a:rPr lang="en-US" altLang="zh-CN" b="1" dirty="0" err="1">
                <a:solidFill>
                  <a:schemeClr val="accent1">
                    <a:lumMod val="50000"/>
                  </a:schemeClr>
                </a:solidFill>
              </a:rPr>
              <a:t>lauch</a:t>
            </a:r>
            <a:endParaRPr lang="en-US" altLang="zh-CN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  <a:buClr>
                <a:schemeClr val="accent1">
                  <a:lumMod val="75000"/>
                </a:schemeClr>
              </a:buClr>
            </a:pPr>
            <a:endParaRPr lang="en-US" altLang="zh-CN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 vert="horz" lIns="91440" tIns="45720" rIns="91440" bIns="45720" rtlCol="0" anchor="ctr"/>
          <a:lstStyle/>
          <a:p>
            <a:fld id="{E6B31BEF-C01E-4CA6-9D7D-67F43F13ADF2}" type="slidenum">
              <a:rPr lang="en-US" altLang="zh-CN" smtClean="0">
                <a:solidFill>
                  <a:schemeClr val="accent5">
                    <a:lumMod val="75000"/>
                  </a:schemeClr>
                </a:solidFill>
              </a:rPr>
              <a:pPr/>
              <a:t>12</a:t>
            </a:fld>
            <a:r>
              <a:rPr lang="en-US" altLang="zh-CN" dirty="0">
                <a:solidFill>
                  <a:schemeClr val="accent5">
                    <a:lumMod val="75000"/>
                  </a:schemeClr>
                </a:solidFill>
              </a:rPr>
              <a:t>/15</a:t>
            </a:r>
            <a:endParaRPr lang="zh-CN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0315" y="3233055"/>
            <a:ext cx="620395" cy="815975"/>
          </a:xfrm>
          <a:prstGeom prst="rect">
            <a:avLst/>
          </a:prstGeom>
        </p:spPr>
      </p:pic>
      <p:sp>
        <p:nvSpPr>
          <p:cNvPr id="9" name="圆角矩形 8"/>
          <p:cNvSpPr/>
          <p:nvPr/>
        </p:nvSpPr>
        <p:spPr>
          <a:xfrm>
            <a:off x="337544" y="4474032"/>
            <a:ext cx="878205" cy="519430"/>
          </a:xfrm>
          <a:prstGeom prst="roundRec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</a:rPr>
              <a:t>INK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2448" y="4414659"/>
            <a:ext cx="703580" cy="90106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7056" y="5459944"/>
            <a:ext cx="638810" cy="65659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6111" y="3675202"/>
            <a:ext cx="765175" cy="84010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39612" y="4685487"/>
            <a:ext cx="700405" cy="87566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67509" y="3675202"/>
            <a:ext cx="2941320" cy="188595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50389" y="3053696"/>
            <a:ext cx="4822439" cy="3360101"/>
          </a:xfrm>
          <a:prstGeom prst="rect">
            <a:avLst/>
          </a:prstGeom>
        </p:spPr>
      </p:pic>
      <p:sp>
        <p:nvSpPr>
          <p:cNvPr id="18" name="左大括号 17"/>
          <p:cNvSpPr/>
          <p:nvPr/>
        </p:nvSpPr>
        <p:spPr>
          <a:xfrm>
            <a:off x="1272264" y="3151327"/>
            <a:ext cx="407035" cy="3091815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405867" y="6511428"/>
            <a:ext cx="3264898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800" dirty="0"/>
              <a:t>Simple</a:t>
            </a:r>
            <a:r>
              <a:rPr lang="zh-CN" altLang="en-US" sz="800" dirty="0"/>
              <a:t> </a:t>
            </a:r>
            <a:r>
              <a:rPr lang="en-US" altLang="zh-CN" sz="800" dirty="0"/>
              <a:t>manual</a:t>
            </a:r>
            <a:r>
              <a:rPr lang="zh-CN" altLang="en-US" sz="800" dirty="0"/>
              <a:t>：</a:t>
            </a:r>
            <a:r>
              <a:rPr lang="en-US" altLang="zh-CN" sz="800" dirty="0">
                <a:latin typeface="Arial" panose="020B0604020202020204" pitchFamily="34" charset="0"/>
                <a:ea typeface="华文楷体" panose="02010600040101010101" pitchFamily="2" charset="-122"/>
                <a:cs typeface="Arial" panose="020B0604020202020204" pitchFamily="34" charset="0"/>
              </a:rPr>
              <a:t>http://afsapply.ihep.ac.cn/cchelp/en/others/ink/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Summary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INK is designed based on the requirement of HEP users 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Provides users with a “frontend usage” for “backend resources”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First official release received positive feedback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from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users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Further development is ongoing based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on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HEP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requirements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Lively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show: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http://ink.ihep.ac.cn</a:t>
            </a:r>
            <a:endParaRPr lang="en-US" altLang="zh-CN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Clr>
                <a:schemeClr val="accent1">
                  <a:lumMod val="75000"/>
                </a:schemeClr>
              </a:buClr>
              <a:buNone/>
            </a:pPr>
            <a:endParaRPr lang="en-US" altLang="zh-CN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4"/>
          </p:nvPr>
        </p:nvSpPr>
        <p:spPr/>
        <p:txBody>
          <a:bodyPr vert="horz" lIns="91440" tIns="45720" rIns="91440" bIns="45720" rtlCol="0" anchor="ctr"/>
          <a:lstStyle/>
          <a:p>
            <a:fld id="{E6B31BEF-C01E-4CA6-9D7D-67F43F13ADF2}" type="slidenum">
              <a:rPr lang="en-US" altLang="zh-CN" smtClean="0">
                <a:solidFill>
                  <a:schemeClr val="accent5">
                    <a:lumMod val="75000"/>
                  </a:schemeClr>
                </a:solidFill>
              </a:rPr>
              <a:pPr/>
              <a:t>13</a:t>
            </a:fld>
            <a:r>
              <a:rPr lang="en-US" altLang="zh-CN" dirty="0">
                <a:solidFill>
                  <a:schemeClr val="accent5">
                    <a:lumMod val="75000"/>
                  </a:schemeClr>
                </a:solidFill>
              </a:rPr>
              <a:t>/15</a:t>
            </a:r>
            <a:endParaRPr lang="zh-CN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65829" y="4443888"/>
            <a:ext cx="6837680" cy="18821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altLang="zh-CN" sz="7200" dirty="0">
                <a:solidFill>
                  <a:schemeClr val="bg1">
                    <a:lumMod val="65000"/>
                  </a:schemeClr>
                </a:solidFill>
              </a:rPr>
              <a:t>Thank You!</a:t>
            </a:r>
          </a:p>
          <a:p>
            <a:pPr algn="ctr"/>
            <a:r>
              <a:rPr lang="en-US" altLang="zh-CN" sz="7200" dirty="0">
                <a:solidFill>
                  <a:schemeClr val="bg1">
                    <a:lumMod val="65000"/>
                  </a:schemeClr>
                </a:solidFill>
              </a:rPr>
              <a:t>Questions?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834D08-FC3F-7D63-80A5-D2463528E2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96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US" altLang="zh-CN" sz="9600" dirty="0">
                <a:solidFill>
                  <a:schemeClr val="accent1">
                    <a:lumMod val="75000"/>
                  </a:schemeClr>
                </a:solidFill>
              </a:rPr>
              <a:t>Backup</a:t>
            </a:r>
            <a:endParaRPr lang="en-CN" sz="9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C5EC69-E4B2-2CA5-24E8-A47DA1C002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vert="horz" lIns="91440" tIns="45720" rIns="91440" bIns="45720" rtlCol="0" anchor="ctr"/>
          <a:lstStyle/>
          <a:p>
            <a:fld id="{E6B31BEF-C01E-4CA6-9D7D-67F43F13ADF2}" type="slidenum">
              <a:rPr lang="en-US" altLang="zh-CN" smtClean="0">
                <a:solidFill>
                  <a:schemeClr val="accent5">
                    <a:lumMod val="75000"/>
                  </a:schemeClr>
                </a:solidFill>
              </a:rPr>
              <a:pPr/>
              <a:t>14</a:t>
            </a:fld>
            <a:r>
              <a:rPr lang="en-US" altLang="zh-CN" dirty="0">
                <a:solidFill>
                  <a:schemeClr val="accent5">
                    <a:lumMod val="75000"/>
                  </a:schemeClr>
                </a:solidFill>
              </a:rPr>
              <a:t>/15</a:t>
            </a:r>
            <a:endParaRPr lang="zh-CN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6447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https://ink.ihep.ac.cn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4"/>
          </p:nvPr>
        </p:nvSpPr>
        <p:spPr/>
        <p:txBody>
          <a:bodyPr vert="horz" lIns="91440" tIns="45720" rIns="91440" bIns="45720" rtlCol="0" anchor="ctr"/>
          <a:lstStyle/>
          <a:p>
            <a:fld id="{E6B31BEF-C01E-4CA6-9D7D-67F43F13ADF2}" type="slidenum">
              <a:rPr lang="en-US" altLang="zh-CN" smtClean="0">
                <a:solidFill>
                  <a:schemeClr val="accent5">
                    <a:lumMod val="75000"/>
                  </a:schemeClr>
                </a:solidFill>
              </a:rPr>
              <a:pPr/>
              <a:t>15</a:t>
            </a:fld>
            <a:r>
              <a:rPr lang="en-US" altLang="zh-CN" dirty="0">
                <a:solidFill>
                  <a:schemeClr val="accent5">
                    <a:lumMod val="75000"/>
                  </a:schemeClr>
                </a:solidFill>
              </a:rPr>
              <a:t>/15</a:t>
            </a:r>
            <a:endParaRPr lang="zh-CN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" name="2250_1743665243.mp4">
            <a:hlinkClick r:id="" action="ppaction://media"/>
            <a:extLst>
              <a:ext uri="{FF2B5EF4-FFF2-40B4-BE49-F238E27FC236}">
                <a16:creationId xmlns:a16="http://schemas.microsoft.com/office/drawing/2014/main" id="{657A7610-60DC-EB9E-2986-10520DE1F5E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88844" y="749018"/>
            <a:ext cx="11057467" cy="58973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69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Outline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509856" y="1795991"/>
            <a:ext cx="487363" cy="1848671"/>
            <a:chOff x="1752600" y="1293495"/>
            <a:chExt cx="487363" cy="1848671"/>
          </a:xfrm>
        </p:grpSpPr>
        <p:sp>
          <p:nvSpPr>
            <p:cNvPr id="7" name="正五边形 11"/>
            <p:cNvSpPr>
              <a:spLocks noChangeAspect="1"/>
            </p:cNvSpPr>
            <p:nvPr/>
          </p:nvSpPr>
          <p:spPr>
            <a:xfrm>
              <a:off x="1758950" y="1293495"/>
              <a:ext cx="481013" cy="422275"/>
            </a:xfrm>
            <a:prstGeom prst="pentag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/>
                <a:t>1</a:t>
              </a:r>
              <a:endParaRPr lang="zh-CN" altLang="en-US" sz="2800" dirty="0"/>
            </a:p>
          </p:txBody>
        </p:sp>
        <p:sp>
          <p:nvSpPr>
            <p:cNvPr id="8" name="正五边形 12"/>
            <p:cNvSpPr>
              <a:spLocks noChangeAspect="1"/>
            </p:cNvSpPr>
            <p:nvPr/>
          </p:nvSpPr>
          <p:spPr>
            <a:xfrm>
              <a:off x="1752600" y="1973936"/>
              <a:ext cx="481013" cy="422275"/>
            </a:xfrm>
            <a:prstGeom prst="pentagon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accent5">
                      <a:lumMod val="75000"/>
                    </a:schemeClr>
                  </a:solidFill>
                </a:rPr>
                <a:t>2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18" name="正五边形 11"/>
            <p:cNvSpPr>
              <a:spLocks noChangeAspect="1"/>
            </p:cNvSpPr>
            <p:nvPr/>
          </p:nvSpPr>
          <p:spPr>
            <a:xfrm>
              <a:off x="1758950" y="2719891"/>
              <a:ext cx="481013" cy="422275"/>
            </a:xfrm>
            <a:prstGeom prst="pentag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/>
                <a:t>3</a:t>
              </a:r>
              <a:endParaRPr lang="zh-CN" altLang="en-US" sz="2800" dirty="0"/>
            </a:p>
          </p:txBody>
        </p:sp>
      </p:grpSp>
      <p:sp>
        <p:nvSpPr>
          <p:cNvPr id="24" name="文本框 2"/>
          <p:cNvSpPr txBox="1">
            <a:spLocks noChangeArrowheads="1"/>
          </p:cNvSpPr>
          <p:nvPr/>
        </p:nvSpPr>
        <p:spPr bwMode="auto">
          <a:xfrm>
            <a:off x="2284346" y="1804097"/>
            <a:ext cx="8457334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>
              <a:spcBef>
                <a:spcPct val="20000"/>
              </a:spcBef>
              <a:buFont typeface="Arial" panose="020B0604020202020204" pitchFamily="34" charset="0"/>
              <a:buNone/>
              <a:defRPr sz="2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Interactive </a:t>
            </a:r>
            <a:r>
              <a:rPr lang="en-US" altLang="zh-CN" dirty="0" err="1">
                <a:solidFill>
                  <a:schemeClr val="accent1">
                    <a:lumMod val="75000"/>
                  </a:schemeClr>
                </a:solidFill>
              </a:rPr>
              <a:t>aNalysis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 workbench (INK)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5" name="文本框 18"/>
          <p:cNvSpPr txBox="1">
            <a:spLocks noChangeArrowheads="1"/>
          </p:cNvSpPr>
          <p:nvPr/>
        </p:nvSpPr>
        <p:spPr bwMode="auto">
          <a:xfrm>
            <a:off x="2349757" y="2582939"/>
            <a:ext cx="8908749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>
              <a:spcBef>
                <a:spcPct val="20000"/>
              </a:spcBef>
              <a:buFont typeface="Arial" panose="020B0604020202020204" pitchFamily="34" charset="0"/>
              <a:buNone/>
              <a:defRPr sz="2800" b="1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Current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Status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文本框 22"/>
          <p:cNvSpPr txBox="1">
            <a:spLocks noChangeArrowheads="1"/>
          </p:cNvSpPr>
          <p:nvPr/>
        </p:nvSpPr>
        <p:spPr bwMode="auto">
          <a:xfrm>
            <a:off x="2356106" y="3248278"/>
            <a:ext cx="624046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>
              <a:spcBef>
                <a:spcPct val="20000"/>
              </a:spcBef>
              <a:buFont typeface="Arial" panose="020B0604020202020204" pitchFamily="34" charset="0"/>
              <a:buNone/>
              <a:defRPr sz="2800" b="1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Summary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B31BEF-C01E-4CA6-9D7D-67F43F13ADF2}" type="slidenum">
              <a:rPr lang="en-US" altLang="zh-CN" smtClean="0"/>
              <a:t>2</a:t>
            </a:fld>
            <a:r>
              <a:rPr lang="en-US" altLang="zh-CN" dirty="0"/>
              <a:t>/15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Motivation for “INK”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3101" y="922872"/>
            <a:ext cx="7093831" cy="5387340"/>
          </a:xfrm>
        </p:spPr>
        <p:txBody>
          <a:bodyPr>
            <a:normAutofit fontScale="77500" lnSpcReduction="20000"/>
          </a:bodyPr>
          <a:lstStyle/>
          <a:p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Traditional HEP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Batch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System: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b="1" dirty="0">
                <a:solidFill>
                  <a:srgbClr val="C00000"/>
                </a:solidFill>
              </a:rPr>
              <a:t>Offline</a:t>
            </a:r>
            <a:r>
              <a:rPr lang="zh-CN" altLang="en-US" b="1" dirty="0">
                <a:solidFill>
                  <a:srgbClr val="C00000"/>
                </a:solidFill>
              </a:rPr>
              <a:t> </a:t>
            </a:r>
            <a:r>
              <a:rPr lang="en-US" altLang="zh-CN" b="1" dirty="0">
                <a:solidFill>
                  <a:srgbClr val="C00000"/>
                </a:solidFill>
              </a:rPr>
              <a:t>&amp;</a:t>
            </a:r>
            <a:r>
              <a:rPr lang="zh-CN" altLang="en-US" b="1" dirty="0">
                <a:solidFill>
                  <a:srgbClr val="C00000"/>
                </a:solidFill>
              </a:rPr>
              <a:t> </a:t>
            </a:r>
            <a:r>
              <a:rPr lang="en-US" altLang="zh-CN" b="1" dirty="0">
                <a:solidFill>
                  <a:srgbClr val="C00000"/>
                </a:solidFill>
              </a:rPr>
              <a:t>Closure &amp; Backend</a:t>
            </a:r>
            <a:r>
              <a:rPr lang="zh-CN" altLang="en-US" b="1" dirty="0">
                <a:solidFill>
                  <a:srgbClr val="C00000"/>
                </a:solidFill>
              </a:rPr>
              <a:t> </a:t>
            </a:r>
            <a:r>
              <a:rPr lang="en-US" altLang="zh-CN" b="1" dirty="0">
                <a:solidFill>
                  <a:srgbClr val="C00000"/>
                </a:solidFill>
              </a:rPr>
              <a:t>resource</a:t>
            </a:r>
          </a:p>
          <a:p>
            <a:pPr lvl="1" fontAlgn="auto">
              <a:lnSpc>
                <a:spcPct val="150000"/>
              </a:lnSpc>
              <a:spcBef>
                <a:spcPts val="1100"/>
              </a:spcBef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Local cluster: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accent5">
                    <a:lumMod val="50000"/>
                  </a:schemeClr>
                </a:solidFill>
              </a:rPr>
              <a:t>HTCondor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,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accent5">
                    <a:lumMod val="50000"/>
                  </a:schemeClr>
                </a:solidFill>
              </a:rPr>
              <a:t>Slurm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,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etc.</a:t>
            </a:r>
          </a:p>
          <a:p>
            <a:pPr lvl="1" fontAlgn="auto">
              <a:lnSpc>
                <a:spcPct val="150000"/>
              </a:lnSpc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Users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write code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at login node and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submit jobs to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the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local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cluster</a:t>
            </a:r>
          </a:p>
          <a:p>
            <a:pPr lvl="1" fontAlgn="auto">
              <a:lnSpc>
                <a:spcPct val="150000"/>
              </a:lnSpc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Jobs running in the background (worker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node) </a:t>
            </a:r>
            <a:r>
              <a:rPr lang="en-US" altLang="zh-CN" b="1" dirty="0">
                <a:solidFill>
                  <a:schemeClr val="accent5">
                    <a:lumMod val="50000"/>
                  </a:schemeClr>
                </a:solidFill>
              </a:rPr>
              <a:t>with no user control after job submission</a:t>
            </a: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Users must </a:t>
            </a:r>
            <a:r>
              <a:rPr lang="en-US" altLang="zh-CN" b="1" dirty="0">
                <a:solidFill>
                  <a:schemeClr val="accent5">
                    <a:lumMod val="50000"/>
                  </a:schemeClr>
                </a:solidFill>
              </a:rPr>
              <a:t>wait for result until the job is completed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Limitations of the traditional batch system</a:t>
            </a:r>
          </a:p>
          <a:p>
            <a:pPr lvl="1">
              <a:lnSpc>
                <a:spcPct val="150000"/>
              </a:lnSpc>
              <a:defRPr/>
            </a:pPr>
            <a:r>
              <a:rPr lang="en-US" altLang="zh-CN" sz="2100" dirty="0">
                <a:solidFill>
                  <a:schemeClr val="accent5">
                    <a:lumMod val="50000"/>
                  </a:schemeClr>
                </a:solidFill>
              </a:rPr>
              <a:t>Login nodes serve as coding workplace and require SSH access</a:t>
            </a:r>
          </a:p>
          <a:p>
            <a:pPr lvl="1">
              <a:lnSpc>
                <a:spcPct val="150000"/>
              </a:lnSpc>
              <a:defRPr/>
            </a:pPr>
            <a:r>
              <a:rPr lang="en-US" altLang="zh-CN" sz="2100" dirty="0">
                <a:solidFill>
                  <a:schemeClr val="accent5">
                    <a:lumMod val="50000"/>
                  </a:schemeClr>
                </a:solidFill>
              </a:rPr>
              <a:t>Direct data file access at login node</a:t>
            </a:r>
          </a:p>
          <a:p>
            <a:pPr lvl="1">
              <a:lnSpc>
                <a:spcPct val="150000"/>
              </a:lnSpc>
              <a:defRPr/>
            </a:pPr>
            <a:r>
              <a:rPr lang="en-US" altLang="zh-CN" sz="2100" dirty="0">
                <a:solidFill>
                  <a:schemeClr val="accent5">
                    <a:lumMod val="50000"/>
                  </a:schemeClr>
                </a:solidFill>
              </a:rPr>
              <a:t>Code tools (e.g., </a:t>
            </a:r>
            <a:r>
              <a:rPr lang="en-US" altLang="zh-CN" sz="2100" dirty="0" err="1">
                <a:solidFill>
                  <a:schemeClr val="accent5">
                    <a:lumMod val="50000"/>
                  </a:schemeClr>
                </a:solidFill>
              </a:rPr>
              <a:t>VSCode</a:t>
            </a:r>
            <a:r>
              <a:rPr lang="en-US" altLang="zh-CN" sz="2100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n-US" altLang="zh-CN" sz="2100" dirty="0" err="1">
                <a:solidFill>
                  <a:schemeClr val="accent5">
                    <a:lumMod val="50000"/>
                  </a:schemeClr>
                </a:solidFill>
              </a:rPr>
              <a:t>Jupyter</a:t>
            </a:r>
            <a:r>
              <a:rPr lang="en-US" altLang="zh-CN" sz="2100" dirty="0">
                <a:solidFill>
                  <a:schemeClr val="accent5">
                    <a:lumMod val="50000"/>
                  </a:schemeClr>
                </a:solidFill>
              </a:rPr>
              <a:t>) bring additional load</a:t>
            </a:r>
          </a:p>
          <a:p>
            <a:pPr lvl="1">
              <a:lnSpc>
                <a:spcPct val="150000"/>
              </a:lnSpc>
              <a:defRPr/>
            </a:pPr>
            <a:r>
              <a:rPr lang="en-US" altLang="zh-CN" sz="2100" dirty="0">
                <a:solidFill>
                  <a:schemeClr val="accent5">
                    <a:lumMod val="50000"/>
                  </a:schemeClr>
                </a:solidFill>
              </a:rPr>
              <a:t>Limited login nodes lead to performance issues when multiple users run code tool simultaneously</a:t>
            </a:r>
          </a:p>
          <a:p>
            <a:pPr marL="457200" lvl="1" indent="0">
              <a:lnSpc>
                <a:spcPct val="150000"/>
              </a:lnSpc>
              <a:buNone/>
            </a:pPr>
            <a:endParaRPr lang="en-US" altLang="zh-CN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altLang="zh-CN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endParaRPr lang="zh-CN" alt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B31BEF-C01E-4CA6-9D7D-67F43F13ADF2}" type="slidenum">
              <a:rPr lang="en-US" altLang="zh-CN" smtClean="0">
                <a:solidFill>
                  <a:schemeClr val="accent5">
                    <a:lumMod val="75000"/>
                  </a:schemeClr>
                </a:solidFill>
              </a:rPr>
              <a:t>3</a:t>
            </a:fld>
            <a:r>
              <a:rPr lang="en-US" altLang="zh-CN" dirty="0">
                <a:solidFill>
                  <a:schemeClr val="accent5">
                    <a:lumMod val="75000"/>
                  </a:schemeClr>
                </a:solidFill>
              </a:rPr>
              <a:t>/15</a:t>
            </a:r>
            <a:endParaRPr lang="zh-CN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图片 12">
            <a:extLst>
              <a:ext uri="{FF2B5EF4-FFF2-40B4-BE49-F238E27FC236}">
                <a16:creationId xmlns:a16="http://schemas.microsoft.com/office/drawing/2014/main" id="{63843313-81A0-82C0-B6F7-B99090B89F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6932" y="2516911"/>
            <a:ext cx="4896347" cy="2105890"/>
          </a:xfrm>
          <a:prstGeom prst="rect">
            <a:avLst/>
          </a:prstGeom>
        </p:spPr>
      </p:pic>
      <p:sp>
        <p:nvSpPr>
          <p:cNvPr id="7" name="Rounded Rectangular Callout 6">
            <a:extLst>
              <a:ext uri="{FF2B5EF4-FFF2-40B4-BE49-F238E27FC236}">
                <a16:creationId xmlns:a16="http://schemas.microsoft.com/office/drawing/2014/main" id="{B4F99690-32DD-7ED0-3B5D-44E10B40EC5C}"/>
              </a:ext>
            </a:extLst>
          </p:cNvPr>
          <p:cNvSpPr/>
          <p:nvPr/>
        </p:nvSpPr>
        <p:spPr>
          <a:xfrm>
            <a:off x="8222033" y="2762425"/>
            <a:ext cx="1877464" cy="618181"/>
          </a:xfrm>
          <a:prstGeom prst="wedgeRoundRectCallout">
            <a:avLst>
              <a:gd name="adj1" fmla="val -69251"/>
              <a:gd name="adj2" fmla="val 16809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Extra</a:t>
            </a:r>
            <a:r>
              <a:rPr lang="zh-CN" altLang="en-US" sz="1400" dirty="0"/>
              <a:t> </a:t>
            </a:r>
            <a:r>
              <a:rPr lang="en-US" altLang="zh-CN" sz="1400" dirty="0"/>
              <a:t>burden</a:t>
            </a:r>
            <a:r>
              <a:rPr lang="zh-CN" altLang="en-US" sz="1400" dirty="0"/>
              <a:t> </a:t>
            </a:r>
            <a:r>
              <a:rPr lang="en-US" altLang="zh-CN" sz="1400" dirty="0"/>
              <a:t>caused</a:t>
            </a:r>
            <a:r>
              <a:rPr lang="zh-CN" altLang="en-US" sz="1400" dirty="0"/>
              <a:t> </a:t>
            </a:r>
            <a:r>
              <a:rPr lang="en-US" altLang="zh-CN" sz="1400" dirty="0"/>
              <a:t>by</a:t>
            </a:r>
            <a:r>
              <a:rPr lang="zh-CN" altLang="en-US" sz="1400" dirty="0"/>
              <a:t> </a:t>
            </a:r>
            <a:r>
              <a:rPr lang="en-US" altLang="zh-CN" sz="1400" dirty="0"/>
              <a:t>“</a:t>
            </a:r>
            <a:r>
              <a:rPr lang="en-US" altLang="zh-CN" sz="1400" dirty="0" err="1"/>
              <a:t>vscode</a:t>
            </a:r>
            <a:r>
              <a:rPr lang="en-US" altLang="zh-CN" sz="1400" dirty="0"/>
              <a:t>“ at</a:t>
            </a:r>
            <a:r>
              <a:rPr lang="zh-CN" altLang="en-US" sz="1400" dirty="0"/>
              <a:t> </a:t>
            </a:r>
            <a:r>
              <a:rPr lang="en-US" altLang="zh-CN" sz="1400" dirty="0"/>
              <a:t>login</a:t>
            </a:r>
            <a:r>
              <a:rPr lang="zh-CN" altLang="en-US" sz="1400" dirty="0"/>
              <a:t> </a:t>
            </a:r>
            <a:r>
              <a:rPr lang="en-US" altLang="zh-CN" sz="1400" dirty="0"/>
              <a:t>node</a:t>
            </a:r>
            <a:endParaRPr lang="en-CN" sz="1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278A1-ED4A-03A8-F839-E18630BCA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New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Requirements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in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HEP</a:t>
            </a:r>
            <a:endParaRPr lang="en-CN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F6A1A7-8EAD-A7D1-84C4-8D599E9295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1">
                  <a:lumMod val="50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Combine </a:t>
            </a:r>
            <a:r>
              <a:rPr lang="en-US" altLang="zh-CN" b="1" dirty="0">
                <a:solidFill>
                  <a:schemeClr val="accent5">
                    <a:lumMod val="50000"/>
                  </a:schemeClr>
                </a:solidFill>
              </a:rPr>
              <a:t>Offline</a:t>
            </a:r>
            <a:r>
              <a:rPr lang="zh-CN" alt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b="1" dirty="0">
                <a:solidFill>
                  <a:schemeClr val="accent5">
                    <a:lumMod val="50000"/>
                  </a:schemeClr>
                </a:solidFill>
              </a:rPr>
              <a:t>&amp;</a:t>
            </a:r>
            <a:r>
              <a:rPr lang="zh-CN" alt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b="1" dirty="0">
                <a:solidFill>
                  <a:schemeClr val="accent5">
                    <a:lumMod val="50000"/>
                  </a:schemeClr>
                </a:solidFill>
              </a:rPr>
              <a:t>Interactive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data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analysis</a:t>
            </a:r>
          </a:p>
          <a:p>
            <a:pPr lvl="1">
              <a:buClr>
                <a:schemeClr val="accent1">
                  <a:lumMod val="50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Users want real-time job tracking and parameter adjustments</a:t>
            </a:r>
            <a:endParaRPr lang="en-CN" altLang="zh-CN" dirty="0">
              <a:solidFill>
                <a:schemeClr val="accent5">
                  <a:lumMod val="50000"/>
                </a:schemeClr>
              </a:solidFill>
            </a:endParaRPr>
          </a:p>
          <a:p>
            <a:pPr lvl="2">
              <a:buClr>
                <a:schemeClr val="accent1">
                  <a:lumMod val="50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Examples: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en-US" altLang="zh-CN" dirty="0">
              <a:solidFill>
                <a:schemeClr val="accent5">
                  <a:lumMod val="50000"/>
                </a:schemeClr>
              </a:solidFill>
            </a:endParaRPr>
          </a:p>
          <a:p>
            <a:pPr lvl="3">
              <a:buClr>
                <a:schemeClr val="accent1">
                  <a:lumMod val="50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Partial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Wave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Analysis:</a:t>
            </a:r>
          </a:p>
          <a:p>
            <a:pPr lvl="3">
              <a:buClr>
                <a:schemeClr val="accent1">
                  <a:lumMod val="50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Geant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4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Simulation: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en-US" altLang="zh-CN" dirty="0">
              <a:solidFill>
                <a:schemeClr val="accent5">
                  <a:lumMod val="50000"/>
                </a:schemeClr>
              </a:solidFill>
            </a:endParaRPr>
          </a:p>
          <a:p>
            <a:pPr lvl="1">
              <a:buClr>
                <a:schemeClr val="accent1">
                  <a:lumMod val="50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Popular code tools</a:t>
            </a:r>
          </a:p>
          <a:p>
            <a:pPr lvl="2">
              <a:buClr>
                <a:schemeClr val="accent1">
                  <a:lumMod val="50000"/>
                </a:schemeClr>
              </a:buClr>
            </a:pPr>
            <a:r>
              <a:rPr lang="en-US" altLang="zh-CN" dirty="0" err="1">
                <a:solidFill>
                  <a:schemeClr val="accent5">
                    <a:lumMod val="50000"/>
                  </a:schemeClr>
                </a:solidFill>
              </a:rPr>
              <a:t>VSCode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,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accent5">
                    <a:lumMod val="50000"/>
                  </a:schemeClr>
                </a:solidFill>
              </a:rPr>
              <a:t>Jupyter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,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accent5">
                    <a:lumMod val="50000"/>
                  </a:schemeClr>
                </a:solidFill>
              </a:rPr>
              <a:t>Pycharm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etc.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en-US" altLang="zh-CN" dirty="0">
              <a:solidFill>
                <a:schemeClr val="accent5">
                  <a:lumMod val="50000"/>
                </a:schemeClr>
              </a:solidFill>
            </a:endParaRPr>
          </a:p>
          <a:p>
            <a:pPr lvl="1">
              <a:buClr>
                <a:schemeClr val="accent1">
                  <a:lumMod val="50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User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would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like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to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access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data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file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anytime,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anywhere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Analysis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facility</a:t>
            </a:r>
          </a:p>
          <a:p>
            <a:pPr lvl="1">
              <a:buClr>
                <a:schemeClr val="accent1">
                  <a:lumMod val="50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Loosely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definition: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infrastructure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and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services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that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provide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integrated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data,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software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and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computational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resources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to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execute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on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or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more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elements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of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analysis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workflow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en-US" altLang="zh-CN" dirty="0">
              <a:solidFill>
                <a:schemeClr val="accent5">
                  <a:lumMod val="50000"/>
                </a:schemeClr>
              </a:solidFill>
            </a:endParaRPr>
          </a:p>
          <a:p>
            <a:pPr lvl="1">
              <a:buClr>
                <a:schemeClr val="accent1">
                  <a:lumMod val="50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Batch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system: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infrastructure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of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AF</a:t>
            </a:r>
          </a:p>
          <a:p>
            <a:pPr lvl="2">
              <a:buClr>
                <a:schemeClr val="accent1">
                  <a:lumMod val="50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Needs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the transition from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“Closed &amp;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Backend”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to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“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Open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&amp;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Frontend” system</a:t>
            </a:r>
            <a:endParaRPr lang="en-US" altLang="zh-CN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235A27-EEF5-BB93-7286-72B90B7CF8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vert="horz" lIns="91440" tIns="45720" rIns="91440" bIns="45720" rtlCol="0" anchor="ctr"/>
          <a:lstStyle/>
          <a:p>
            <a:fld id="{E6B31BEF-C01E-4CA6-9D7D-67F43F13ADF2}" type="slidenum">
              <a:rPr lang="en-US" altLang="zh-CN" smtClean="0">
                <a:solidFill>
                  <a:schemeClr val="accent5">
                    <a:lumMod val="75000"/>
                  </a:schemeClr>
                </a:solidFill>
              </a:rPr>
              <a:pPr/>
              <a:t>4</a:t>
            </a:fld>
            <a:r>
              <a:rPr lang="en-US" altLang="zh-CN" dirty="0">
                <a:solidFill>
                  <a:schemeClr val="accent5">
                    <a:lumMod val="75000"/>
                  </a:schemeClr>
                </a:solidFill>
              </a:rPr>
              <a:t>/15</a:t>
            </a:r>
            <a:endParaRPr lang="zh-CN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F3D58FA-D3C5-7B05-2ABF-7030F5135E3A}"/>
              </a:ext>
            </a:extLst>
          </p:cNvPr>
          <p:cNvGrpSpPr/>
          <p:nvPr/>
        </p:nvGrpSpPr>
        <p:grpSpPr>
          <a:xfrm>
            <a:off x="5534692" y="2145932"/>
            <a:ext cx="5325291" cy="496389"/>
            <a:chOff x="3265714" y="3413760"/>
            <a:chExt cx="5325291" cy="496389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A257FA11-ACAF-6218-35D0-543E970D2A80}"/>
                </a:ext>
              </a:extLst>
            </p:cNvPr>
            <p:cNvSpPr/>
            <p:nvPr/>
          </p:nvSpPr>
          <p:spPr>
            <a:xfrm>
              <a:off x="3265714" y="3429000"/>
              <a:ext cx="1367246" cy="481149"/>
            </a:xfrm>
            <a:prstGeom prst="roundRect">
              <a:avLst/>
            </a:prstGeom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accent5">
                      <a:lumMod val="50000"/>
                    </a:schemeClr>
                  </a:solidFill>
                </a:rPr>
                <a:t>Data clean</a:t>
              </a:r>
              <a:endParaRPr lang="en-CN" sz="1200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1BB2DED3-681D-E63C-6AA4-91F80DFCADE6}"/>
                </a:ext>
              </a:extLst>
            </p:cNvPr>
            <p:cNvSpPr/>
            <p:nvPr/>
          </p:nvSpPr>
          <p:spPr>
            <a:xfrm>
              <a:off x="4907278" y="3413760"/>
              <a:ext cx="1737361" cy="481149"/>
            </a:xfrm>
            <a:prstGeom prst="roundRect">
              <a:avLst/>
            </a:prstGeom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accent5">
                      <a:lumMod val="50000"/>
                    </a:schemeClr>
                  </a:solidFill>
                </a:rPr>
                <a:t>Para</a:t>
              </a:r>
              <a:r>
                <a:rPr lang="en-US" altLang="zh-CN" sz="1200" dirty="0">
                  <a:solidFill>
                    <a:schemeClr val="accent5">
                      <a:lumMod val="50000"/>
                    </a:schemeClr>
                  </a:solidFill>
                </a:rPr>
                <a:t>meter</a:t>
              </a:r>
              <a:r>
                <a:rPr lang="zh-CN" altLang="en-US" sz="1200" dirty="0">
                  <a:solidFill>
                    <a:schemeClr val="accent5">
                      <a:lumMod val="50000"/>
                    </a:schemeClr>
                  </a:solidFill>
                </a:rPr>
                <a:t> </a:t>
              </a:r>
              <a:r>
                <a:rPr lang="en-US" altLang="zh-CN" sz="1200" dirty="0">
                  <a:solidFill>
                    <a:schemeClr val="accent5">
                      <a:lumMod val="50000"/>
                    </a:schemeClr>
                  </a:solidFill>
                </a:rPr>
                <a:t>Optimization</a:t>
              </a:r>
              <a:endParaRPr lang="en-CN" sz="1200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995AA849-5811-1CEF-FAFF-D1C5CFF1F2EF}"/>
                </a:ext>
              </a:extLst>
            </p:cNvPr>
            <p:cNvSpPr/>
            <p:nvPr/>
          </p:nvSpPr>
          <p:spPr>
            <a:xfrm>
              <a:off x="6853644" y="3429000"/>
              <a:ext cx="1737361" cy="481149"/>
            </a:xfrm>
            <a:prstGeom prst="roundRect">
              <a:avLst/>
            </a:prstGeom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/>
                <a:t>Result</a:t>
              </a:r>
              <a:r>
                <a:rPr lang="zh-CN" altLang="en-US" sz="1200" dirty="0"/>
                <a:t> </a:t>
              </a:r>
              <a:r>
                <a:rPr lang="en-US" altLang="zh-CN" sz="1200" dirty="0"/>
                <a:t>Visualization</a:t>
              </a:r>
              <a:endParaRPr lang="en-CN" sz="1200" dirty="0"/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2A1677E-7DE0-50C0-888F-F99162F7BA05}"/>
                </a:ext>
              </a:extLst>
            </p:cNvPr>
            <p:cNvCxnSpPr>
              <a:stCxn id="5" idx="3"/>
              <a:endCxn id="6" idx="1"/>
            </p:cNvCxnSpPr>
            <p:nvPr/>
          </p:nvCxnSpPr>
          <p:spPr>
            <a:xfrm flipV="1">
              <a:off x="4632960" y="3654335"/>
              <a:ext cx="274318" cy="15240"/>
            </a:xfrm>
            <a:prstGeom prst="straightConnector1">
              <a:avLst/>
            </a:prstGeom>
            <a:ln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825EE40-ADDA-3F86-B778-FC3D63FC5EA2}"/>
                </a:ext>
              </a:extLst>
            </p:cNvPr>
            <p:cNvCxnSpPr>
              <a:stCxn id="6" idx="3"/>
              <a:endCxn id="7" idx="1"/>
            </p:cNvCxnSpPr>
            <p:nvPr/>
          </p:nvCxnSpPr>
          <p:spPr>
            <a:xfrm>
              <a:off x="6644639" y="3654335"/>
              <a:ext cx="209005" cy="15240"/>
            </a:xfrm>
            <a:prstGeom prst="straightConnector1">
              <a:avLst/>
            </a:prstGeom>
            <a:ln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Elbow Connector 12">
              <a:extLst>
                <a:ext uri="{FF2B5EF4-FFF2-40B4-BE49-F238E27FC236}">
                  <a16:creationId xmlns:a16="http://schemas.microsoft.com/office/drawing/2014/main" id="{9A31EB25-71F8-C793-C752-E830CB2A2439}"/>
                </a:ext>
              </a:extLst>
            </p:cNvPr>
            <p:cNvCxnSpPr>
              <a:cxnSpLocks/>
              <a:stCxn id="7" idx="3"/>
            </p:cNvCxnSpPr>
            <p:nvPr/>
          </p:nvCxnSpPr>
          <p:spPr>
            <a:xfrm flipH="1">
              <a:off x="4770119" y="3669575"/>
              <a:ext cx="3820886" cy="12700"/>
            </a:xfrm>
            <a:prstGeom prst="bentConnector5">
              <a:avLst>
                <a:gd name="adj1" fmla="val -5983"/>
                <a:gd name="adj2" fmla="val -3694291"/>
                <a:gd name="adj3" fmla="val 100313"/>
              </a:avLst>
            </a:prstGeom>
            <a:ln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ounded Rectangular Callout 19">
            <a:extLst>
              <a:ext uri="{FF2B5EF4-FFF2-40B4-BE49-F238E27FC236}">
                <a16:creationId xmlns:a16="http://schemas.microsoft.com/office/drawing/2014/main" id="{DB24DD0D-0FD8-7E35-B76A-2E82A5B73693}"/>
              </a:ext>
            </a:extLst>
          </p:cNvPr>
          <p:cNvSpPr/>
          <p:nvPr/>
        </p:nvSpPr>
        <p:spPr>
          <a:xfrm>
            <a:off x="8636980" y="3847673"/>
            <a:ext cx="3422471" cy="468450"/>
          </a:xfrm>
          <a:prstGeom prst="wedgeRoundRectCallout">
            <a:avLst>
              <a:gd name="adj1" fmla="val -34352"/>
              <a:gd name="adj2" fmla="val 88497"/>
              <a:gd name="adj3" fmla="val 16667"/>
            </a:avLst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accent5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Taken from https://</a:t>
            </a:r>
            <a:r>
              <a:rPr lang="en-US" sz="1000" dirty="0" err="1">
                <a:solidFill>
                  <a:schemeClr val="accent5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hepsoftwarefoundation.org</a:t>
            </a:r>
            <a:r>
              <a:rPr lang="en-US" sz="1000" dirty="0">
                <a:solidFill>
                  <a:schemeClr val="accent5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/activities-archive/</a:t>
            </a:r>
            <a:r>
              <a:rPr lang="en-US" sz="1000" dirty="0" err="1">
                <a:solidFill>
                  <a:schemeClr val="accent5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analysisfacilitiesforum.html</a:t>
            </a:r>
            <a:endParaRPr lang="en-US" sz="1000" dirty="0">
              <a:solidFill>
                <a:schemeClr val="accent5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004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INK: Interactive </a:t>
            </a:r>
            <a:r>
              <a:rPr lang="en-US" altLang="zh-CN" dirty="0" err="1">
                <a:solidFill>
                  <a:schemeClr val="accent1">
                    <a:lumMod val="75000"/>
                  </a:schemeClr>
                </a:solidFill>
              </a:rPr>
              <a:t>aNalysis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accent1">
                    <a:lumMod val="75000"/>
                  </a:schemeClr>
                </a:solidFill>
              </a:rPr>
              <a:t>worKbench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31965" y="772312"/>
            <a:ext cx="11001894" cy="5865555"/>
          </a:xfr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>
              <a:lnSpc>
                <a:spcPct val="120000"/>
              </a:lnSpc>
              <a:buClr>
                <a:schemeClr val="tx2">
                  <a:lumMod val="75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Visionary goal</a:t>
            </a:r>
          </a:p>
          <a:p>
            <a:pPr lvl="1">
              <a:lnSpc>
                <a:spcPct val="150000"/>
              </a:lnSpc>
              <a:spcBef>
                <a:spcPts val="1100"/>
              </a:spcBef>
              <a:buClr>
                <a:schemeClr val="tx2">
                  <a:lumMod val="75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Scientific research with </a:t>
            </a:r>
            <a:r>
              <a:rPr lang="en-US" altLang="zh-CN" dirty="0">
                <a:solidFill>
                  <a:srgbClr val="C00000"/>
                </a:solidFill>
              </a:rPr>
              <a:t>just</a:t>
            </a:r>
            <a:r>
              <a:rPr lang="zh-CN" altLang="en-US" dirty="0">
                <a:solidFill>
                  <a:srgbClr val="C00000"/>
                </a:solidFill>
              </a:rPr>
              <a:t> </a:t>
            </a:r>
            <a:r>
              <a:rPr lang="en-US" altLang="zh-CN" dirty="0">
                <a:solidFill>
                  <a:srgbClr val="C00000"/>
                </a:solidFill>
              </a:rPr>
              <a:t>network</a:t>
            </a:r>
            <a:r>
              <a:rPr lang="zh-CN" altLang="en-US" dirty="0">
                <a:solidFill>
                  <a:srgbClr val="C00000"/>
                </a:solidFill>
              </a:rPr>
              <a:t> </a:t>
            </a:r>
            <a:r>
              <a:rPr lang="en-US" altLang="zh-CN" dirty="0">
                <a:solidFill>
                  <a:srgbClr val="C00000"/>
                </a:solidFill>
              </a:rPr>
              <a:t>connection</a:t>
            </a:r>
          </a:p>
          <a:p>
            <a:pPr lvl="2">
              <a:lnSpc>
                <a:spcPct val="150000"/>
              </a:lnSpc>
              <a:buClr>
                <a:schemeClr val="tx2">
                  <a:lumMod val="75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Shift  </a:t>
            </a:r>
            <a:r>
              <a:rPr lang="en-US" altLang="zh-CN" b="1" dirty="0">
                <a:solidFill>
                  <a:schemeClr val="accent5">
                    <a:lumMod val="50000"/>
                  </a:schemeClr>
                </a:solidFill>
              </a:rPr>
              <a:t>backend  computing and storage resources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to the </a:t>
            </a:r>
            <a:r>
              <a:rPr lang="en-US" altLang="zh-CN" b="1" dirty="0">
                <a:solidFill>
                  <a:schemeClr val="accent5">
                    <a:lumMod val="50000"/>
                  </a:schemeClr>
                </a:solidFill>
              </a:rPr>
              <a:t>frontend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 for better accessibility</a:t>
            </a:r>
          </a:p>
          <a:p>
            <a:pPr lvl="2">
              <a:lnSpc>
                <a:spcPct val="150000"/>
              </a:lnSpc>
              <a:buClr>
                <a:schemeClr val="tx2">
                  <a:lumMod val="75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Enable </a:t>
            </a:r>
            <a:r>
              <a:rPr lang="en-US" altLang="zh-CN" b="1" dirty="0">
                <a:solidFill>
                  <a:schemeClr val="accent5">
                    <a:lumMod val="50000"/>
                  </a:schemeClr>
                </a:solidFill>
              </a:rPr>
              <a:t>flexible integration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of resources and applications</a:t>
            </a:r>
          </a:p>
          <a:p>
            <a:pPr lvl="2">
              <a:lnSpc>
                <a:spcPct val="150000"/>
              </a:lnSpc>
              <a:buClr>
                <a:schemeClr val="tx2">
                  <a:lumMod val="75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Provide </a:t>
            </a:r>
            <a:r>
              <a:rPr lang="en-US" altLang="zh-CN" b="1" dirty="0">
                <a:solidFill>
                  <a:schemeClr val="accent5">
                    <a:lumMod val="50000"/>
                  </a:schemeClr>
                </a:solidFill>
              </a:rPr>
              <a:t>customized interactive tools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for HEP experiments</a:t>
            </a:r>
          </a:p>
          <a:p>
            <a:pPr lvl="2">
              <a:lnSpc>
                <a:spcPct val="150000"/>
              </a:lnSpc>
              <a:buClr>
                <a:schemeClr val="tx2">
                  <a:lumMod val="75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Offer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b="1" dirty="0">
                <a:solidFill>
                  <a:schemeClr val="accent5">
                    <a:lumMod val="50000"/>
                  </a:schemeClr>
                </a:solidFill>
              </a:rPr>
              <a:t>plus-and-play deployment solutions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for the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HEP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computing sites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Immediate goal: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Scientific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research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with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rgbClr val="C00000"/>
                </a:solidFill>
              </a:rPr>
              <a:t>just</a:t>
            </a:r>
            <a:r>
              <a:rPr lang="zh-CN" altLang="en-US" dirty="0">
                <a:solidFill>
                  <a:srgbClr val="C00000"/>
                </a:solidFill>
              </a:rPr>
              <a:t> </a:t>
            </a:r>
            <a:r>
              <a:rPr lang="en-US" altLang="zh-CN" dirty="0">
                <a:solidFill>
                  <a:srgbClr val="C00000"/>
                </a:solidFill>
              </a:rPr>
              <a:t>a</a:t>
            </a:r>
            <a:r>
              <a:rPr lang="zh-CN" altLang="en-US" dirty="0">
                <a:solidFill>
                  <a:srgbClr val="C00000"/>
                </a:solidFill>
              </a:rPr>
              <a:t> </a:t>
            </a:r>
            <a:r>
              <a:rPr lang="en-US" altLang="zh-CN" dirty="0">
                <a:solidFill>
                  <a:srgbClr val="C00000"/>
                </a:solidFill>
              </a:rPr>
              <a:t>web</a:t>
            </a:r>
            <a:r>
              <a:rPr lang="zh-CN" altLang="en-US" dirty="0">
                <a:solidFill>
                  <a:srgbClr val="C00000"/>
                </a:solidFill>
              </a:rPr>
              <a:t> </a:t>
            </a:r>
            <a:r>
              <a:rPr lang="en-US" altLang="zh-CN" dirty="0">
                <a:solidFill>
                  <a:srgbClr val="C00000"/>
                </a:solidFill>
              </a:rPr>
              <a:t>page</a:t>
            </a:r>
          </a:p>
          <a:p>
            <a:pPr lvl="1">
              <a:lnSpc>
                <a:spcPct val="150000"/>
              </a:lnSpc>
              <a:spcBef>
                <a:spcPts val="1100"/>
              </a:spcBef>
              <a:buClr>
                <a:schemeClr val="tx2">
                  <a:lumMod val="75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Provide web-based interactive analysis tool at IHEP HEP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cluster</a:t>
            </a:r>
          </a:p>
          <a:p>
            <a:pPr lvl="2">
              <a:lnSpc>
                <a:spcPct val="150000"/>
              </a:lnSpc>
              <a:buClr>
                <a:schemeClr val="tx2">
                  <a:lumMod val="75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Leverage web technologies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: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accent5">
                    <a:lumMod val="50000"/>
                  </a:schemeClr>
                </a:solidFill>
              </a:rPr>
              <a:t>VSCode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,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accent5">
                    <a:lumMod val="50000"/>
                  </a:schemeClr>
                </a:solidFill>
              </a:rPr>
              <a:t>Jupyter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,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accent5">
                    <a:lumMod val="50000"/>
                  </a:schemeClr>
                </a:solidFill>
              </a:rPr>
              <a:t>Rootbrowse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,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VNC,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accent5">
                    <a:lumMod val="50000"/>
                  </a:schemeClr>
                </a:solidFill>
              </a:rPr>
              <a:t>Enode</a:t>
            </a:r>
            <a:endParaRPr lang="en-US" altLang="zh-CN" dirty="0">
              <a:solidFill>
                <a:schemeClr val="accent5">
                  <a:lumMod val="50000"/>
                </a:schemeClr>
              </a:solidFill>
            </a:endParaRPr>
          </a:p>
          <a:p>
            <a:pPr lvl="2">
              <a:lnSpc>
                <a:spcPct val="150000"/>
              </a:lnSpc>
              <a:buClr>
                <a:schemeClr val="tx2">
                  <a:lumMod val="75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Run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on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the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dedicated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user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job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slot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of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the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cluster</a:t>
            </a:r>
          </a:p>
          <a:p>
            <a:pPr lvl="3">
              <a:lnSpc>
                <a:spcPct val="150000"/>
              </a:lnSpc>
              <a:buClr>
                <a:schemeClr val="tx2">
                  <a:lumMod val="75000"/>
                </a:schemeClr>
              </a:buClr>
            </a:pPr>
            <a:r>
              <a:rPr lang="en-US" altLang="zh-CN" sz="1400" dirty="0">
                <a:solidFill>
                  <a:schemeClr val="accent5">
                    <a:lumMod val="50000"/>
                  </a:schemeClr>
                </a:solidFill>
              </a:rPr>
              <a:t>No interference between job slots (each has its own CPU</a:t>
            </a:r>
            <a:r>
              <a:rPr lang="zh-CN" altLang="en-US" sz="1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1400" dirty="0">
                <a:solidFill>
                  <a:schemeClr val="accent5">
                    <a:lumMod val="50000"/>
                  </a:schemeClr>
                </a:solidFill>
              </a:rPr>
              <a:t>&amp; memory)</a:t>
            </a:r>
          </a:p>
          <a:p>
            <a:pPr lvl="1">
              <a:lnSpc>
                <a:spcPct val="150000"/>
              </a:lnSpc>
              <a:spcBef>
                <a:spcPts val="1100"/>
              </a:spcBef>
              <a:buClr>
                <a:schemeClr val="tx2">
                  <a:lumMod val="75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Enable external file system access</a:t>
            </a:r>
          </a:p>
          <a:p>
            <a:pPr lvl="2">
              <a:lnSpc>
                <a:spcPct val="150000"/>
              </a:lnSpc>
              <a:buClr>
                <a:schemeClr val="tx2">
                  <a:lumMod val="75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Files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could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be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accessed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via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web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page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directly</a:t>
            </a:r>
          </a:p>
          <a:p>
            <a:pPr lvl="2">
              <a:lnSpc>
                <a:spcPct val="150000"/>
              </a:lnSpc>
              <a:buClr>
                <a:schemeClr val="tx2">
                  <a:lumMod val="75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Upload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Download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Access</a:t>
            </a:r>
          </a:p>
          <a:p>
            <a:pPr lvl="1">
              <a:lnSpc>
                <a:spcPct val="150000"/>
              </a:lnSpc>
              <a:spcBef>
                <a:spcPts val="1100"/>
              </a:spcBef>
              <a:buClr>
                <a:schemeClr val="tx2">
                  <a:lumMod val="75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Provide web-based Eshell terminal for command-line interactions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4"/>
          </p:nvPr>
        </p:nvSpPr>
        <p:spPr/>
        <p:txBody>
          <a:bodyPr vert="horz" lIns="91440" tIns="45720" rIns="91440" bIns="45720" rtlCol="0" anchor="ctr"/>
          <a:lstStyle/>
          <a:p>
            <a:fld id="{E6B31BEF-C01E-4CA6-9D7D-67F43F13ADF2}" type="slidenum">
              <a:rPr lang="en-US" altLang="zh-CN" smtClean="0">
                <a:solidFill>
                  <a:schemeClr val="accent5">
                    <a:lumMod val="75000"/>
                  </a:schemeClr>
                </a:solidFill>
              </a:rPr>
              <a:pPr/>
              <a:t>5</a:t>
            </a:fld>
            <a:r>
              <a:rPr lang="en-US" altLang="zh-CN" dirty="0">
                <a:solidFill>
                  <a:schemeClr val="accent5">
                    <a:lumMod val="75000"/>
                  </a:schemeClr>
                </a:solidFill>
              </a:rPr>
              <a:t>/15</a:t>
            </a:r>
            <a:endParaRPr lang="zh-CN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Challenges in Developing INK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88844" y="823713"/>
            <a:ext cx="11002010" cy="5728335"/>
          </a:xfr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Loose and flexible software architecture</a:t>
            </a:r>
          </a:p>
          <a:p>
            <a:pPr lvl="1">
              <a:lnSpc>
                <a:spcPct val="150000"/>
              </a:lnSpc>
              <a:spcBef>
                <a:spcPts val="1100"/>
              </a:spcBef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Customizable: each HEP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experiments can configure its own INK with necessary apps </a:t>
            </a:r>
          </a:p>
          <a:p>
            <a:pPr lvl="1">
              <a:lnSpc>
                <a:spcPct val="150000"/>
              </a:lnSpc>
              <a:spcBef>
                <a:spcPts val="1100"/>
              </a:spcBef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Configurable: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resources allocation,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applications,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default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settings</a:t>
            </a:r>
          </a:p>
          <a:p>
            <a:pPr lvl="1">
              <a:lnSpc>
                <a:spcPct val="150000"/>
              </a:lnSpc>
              <a:spcBef>
                <a:spcPts val="1100"/>
              </a:spcBef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Ready-to-use: direct deployment at computing sites -- ready to use immediately</a:t>
            </a:r>
          </a:p>
          <a:p>
            <a:pPr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Secure authentication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&amp;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authorization</a:t>
            </a:r>
          </a:p>
          <a:p>
            <a:pPr lvl="1">
              <a:lnSpc>
                <a:spcPct val="150000"/>
              </a:lnSpc>
              <a:spcBef>
                <a:spcPts val="1100"/>
              </a:spcBef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Support for SSO, grid certs, commercial account </a:t>
            </a:r>
          </a:p>
          <a:p>
            <a:pPr lvl="1">
              <a:lnSpc>
                <a:spcPct val="150000"/>
              </a:lnSpc>
              <a:spcBef>
                <a:spcPts val="1100"/>
              </a:spcBef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Efficient &amp; secure file access</a:t>
            </a:r>
          </a:p>
          <a:p>
            <a:pPr lvl="2">
              <a:lnSpc>
                <a:spcPct val="150000"/>
              </a:lnSpc>
              <a:spcBef>
                <a:spcPts val="1100"/>
              </a:spcBef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Maintain consistent access policies for external/internal users </a:t>
            </a:r>
          </a:p>
          <a:p>
            <a:pPr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Resource &amp; application integration</a:t>
            </a:r>
          </a:p>
          <a:p>
            <a:pPr lvl="1">
              <a:lnSpc>
                <a:spcPct val="150000"/>
              </a:lnSpc>
              <a:spcBef>
                <a:spcPts val="1100"/>
              </a:spcBef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Various resources can be integrated: </a:t>
            </a:r>
            <a:r>
              <a:rPr lang="en-US" altLang="zh-CN" dirty="0" err="1">
                <a:solidFill>
                  <a:schemeClr val="accent5">
                    <a:lumMod val="50000"/>
                  </a:schemeClr>
                </a:solidFill>
              </a:rPr>
              <a:t>HTCondor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n-US" altLang="zh-CN" dirty="0" err="1">
                <a:solidFill>
                  <a:schemeClr val="accent5">
                    <a:lumMod val="50000"/>
                  </a:schemeClr>
                </a:solidFill>
              </a:rPr>
              <a:t>Slurm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, K8S, EOS, </a:t>
            </a:r>
            <a:r>
              <a:rPr lang="en-US" altLang="zh-CN" dirty="0" err="1">
                <a:solidFill>
                  <a:schemeClr val="accent5">
                    <a:lumMod val="50000"/>
                  </a:schemeClr>
                </a:solidFill>
              </a:rPr>
              <a:t>Lustre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 etc.</a:t>
            </a:r>
          </a:p>
          <a:p>
            <a:pPr lvl="1">
              <a:lnSpc>
                <a:spcPct val="150000"/>
              </a:lnSpc>
              <a:spcBef>
                <a:spcPts val="1100"/>
              </a:spcBef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Multiple app integration methods for flexibility</a:t>
            </a:r>
          </a:p>
          <a:p>
            <a:pPr lvl="1">
              <a:lnSpc>
                <a:spcPct val="150000"/>
              </a:lnSpc>
              <a:spcBef>
                <a:spcPts val="1100"/>
              </a:spcBef>
              <a:buClr>
                <a:schemeClr val="accent1">
                  <a:lumMod val="75000"/>
                </a:schemeClr>
              </a:buClr>
            </a:pPr>
            <a:endParaRPr lang="en-US" altLang="zh-CN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4"/>
          </p:nvPr>
        </p:nvSpPr>
        <p:spPr/>
        <p:txBody>
          <a:bodyPr vert="horz" lIns="91440" tIns="45720" rIns="91440" bIns="45720" rtlCol="0" anchor="ctr"/>
          <a:lstStyle/>
          <a:p>
            <a:fld id="{E6B31BEF-C01E-4CA6-9D7D-67F43F13ADF2}" type="slidenum">
              <a:rPr lang="en-US" altLang="zh-CN" smtClean="0">
                <a:solidFill>
                  <a:schemeClr val="accent5">
                    <a:lumMod val="75000"/>
                  </a:schemeClr>
                </a:solidFill>
              </a:rPr>
              <a:pPr/>
              <a:t>6</a:t>
            </a:fld>
            <a:r>
              <a:rPr lang="en-US" altLang="zh-CN" dirty="0">
                <a:solidFill>
                  <a:schemeClr val="accent5">
                    <a:lumMod val="75000"/>
                  </a:schemeClr>
                </a:solidFill>
              </a:rPr>
              <a:t>/15</a:t>
            </a:r>
            <a:endParaRPr lang="zh-CN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: 圆角 9">
            <a:extLst>
              <a:ext uri="{FF2B5EF4-FFF2-40B4-BE49-F238E27FC236}">
                <a16:creationId xmlns:a16="http://schemas.microsoft.com/office/drawing/2014/main" id="{43AFE5A7-BA4D-40DA-AC6F-AF8EF09F915E}"/>
              </a:ext>
            </a:extLst>
          </p:cNvPr>
          <p:cNvSpPr/>
          <p:nvPr/>
        </p:nvSpPr>
        <p:spPr>
          <a:xfrm>
            <a:off x="1933200" y="3454501"/>
            <a:ext cx="900000" cy="846000"/>
          </a:xfrm>
          <a:prstGeom prst="roundRect">
            <a:avLst/>
          </a:prstGeom>
          <a:solidFill>
            <a:srgbClr val="DAA6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altLang="zh-CN" sz="1200" b="1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Bussiness</a:t>
            </a:r>
            <a:r>
              <a:rPr lang="en-US" altLang="zh-CN" sz="12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Layer</a:t>
            </a:r>
            <a:endParaRPr lang="zh-CN" altLang="en-US" sz="1200" b="1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98" name="直接箭头连接符 197">
            <a:extLst>
              <a:ext uri="{FF2B5EF4-FFF2-40B4-BE49-F238E27FC236}">
                <a16:creationId xmlns:a16="http://schemas.microsoft.com/office/drawing/2014/main" id="{EF42A882-627C-4257-AB4F-E474704491CD}"/>
              </a:ext>
            </a:extLst>
          </p:cNvPr>
          <p:cNvCxnSpPr>
            <a:cxnSpLocks/>
          </p:cNvCxnSpPr>
          <p:nvPr/>
        </p:nvCxnSpPr>
        <p:spPr>
          <a:xfrm>
            <a:off x="8368482" y="2181028"/>
            <a:ext cx="25685" cy="2412000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接箭头连接符 195">
            <a:extLst>
              <a:ext uri="{FF2B5EF4-FFF2-40B4-BE49-F238E27FC236}">
                <a16:creationId xmlns:a16="http://schemas.microsoft.com/office/drawing/2014/main" id="{B530DD1E-E114-41ED-9AED-408D4EDCFCC2}"/>
              </a:ext>
            </a:extLst>
          </p:cNvPr>
          <p:cNvCxnSpPr>
            <a:cxnSpLocks/>
          </p:cNvCxnSpPr>
          <p:nvPr/>
        </p:nvCxnSpPr>
        <p:spPr>
          <a:xfrm>
            <a:off x="8720573" y="2181600"/>
            <a:ext cx="25685" cy="2424764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接箭头连接符 196">
            <a:extLst>
              <a:ext uri="{FF2B5EF4-FFF2-40B4-BE49-F238E27FC236}">
                <a16:creationId xmlns:a16="http://schemas.microsoft.com/office/drawing/2014/main" id="{E37E5EAA-BAC3-4A9B-B40D-D1F6A982D52C}"/>
              </a:ext>
            </a:extLst>
          </p:cNvPr>
          <p:cNvCxnSpPr>
            <a:cxnSpLocks/>
          </p:cNvCxnSpPr>
          <p:nvPr/>
        </p:nvCxnSpPr>
        <p:spPr>
          <a:xfrm>
            <a:off x="8544904" y="2181600"/>
            <a:ext cx="24390" cy="2424764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接箭头连接符 123">
            <a:extLst>
              <a:ext uri="{FF2B5EF4-FFF2-40B4-BE49-F238E27FC236}">
                <a16:creationId xmlns:a16="http://schemas.microsoft.com/office/drawing/2014/main" id="{E7856D1D-CD77-4CA2-90E9-7009798A7CBF}"/>
              </a:ext>
            </a:extLst>
          </p:cNvPr>
          <p:cNvCxnSpPr>
            <a:cxnSpLocks/>
          </p:cNvCxnSpPr>
          <p:nvPr/>
        </p:nvCxnSpPr>
        <p:spPr>
          <a:xfrm>
            <a:off x="8901496" y="2181600"/>
            <a:ext cx="35297" cy="2450566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接箭头连接符 122">
            <a:extLst>
              <a:ext uri="{FF2B5EF4-FFF2-40B4-BE49-F238E27FC236}">
                <a16:creationId xmlns:a16="http://schemas.microsoft.com/office/drawing/2014/main" id="{408E8BF9-B39A-4CCD-889E-6100ECDA9CC2}"/>
              </a:ext>
            </a:extLst>
          </p:cNvPr>
          <p:cNvCxnSpPr>
            <a:cxnSpLocks/>
          </p:cNvCxnSpPr>
          <p:nvPr/>
        </p:nvCxnSpPr>
        <p:spPr>
          <a:xfrm>
            <a:off x="9114431" y="2181600"/>
            <a:ext cx="36326" cy="2297153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054626CF-442D-4DE9-A684-03B5A3F2FCE3}"/>
              </a:ext>
            </a:extLst>
          </p:cNvPr>
          <p:cNvGrpSpPr/>
          <p:nvPr/>
        </p:nvGrpSpPr>
        <p:grpSpPr>
          <a:xfrm>
            <a:off x="8079723" y="4817192"/>
            <a:ext cx="1239951" cy="958751"/>
            <a:chOff x="6850025" y="5134992"/>
            <a:chExt cx="1489609" cy="974432"/>
          </a:xfrm>
        </p:grpSpPr>
        <p:pic>
          <p:nvPicPr>
            <p:cNvPr id="36" name="图片 35">
              <a:extLst>
                <a:ext uri="{FF2B5EF4-FFF2-40B4-BE49-F238E27FC236}">
                  <a16:creationId xmlns:a16="http://schemas.microsoft.com/office/drawing/2014/main" id="{A768A897-15DE-4B6D-ACE4-2939C7A71E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6850025" y="5134992"/>
              <a:ext cx="800738" cy="804898"/>
            </a:xfrm>
            <a:prstGeom prst="rect">
              <a:avLst/>
            </a:prstGeom>
          </p:spPr>
        </p:pic>
        <p:pic>
          <p:nvPicPr>
            <p:cNvPr id="45" name="图片 44">
              <a:extLst>
                <a:ext uri="{FF2B5EF4-FFF2-40B4-BE49-F238E27FC236}">
                  <a16:creationId xmlns:a16="http://schemas.microsoft.com/office/drawing/2014/main" id="{7BC9A65A-69A1-44CE-B7C9-A46D629CC4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7119814" y="5237645"/>
              <a:ext cx="800738" cy="804898"/>
            </a:xfrm>
            <a:prstGeom prst="rect">
              <a:avLst/>
            </a:prstGeom>
          </p:spPr>
        </p:pic>
        <p:pic>
          <p:nvPicPr>
            <p:cNvPr id="46" name="图片 45">
              <a:extLst>
                <a:ext uri="{FF2B5EF4-FFF2-40B4-BE49-F238E27FC236}">
                  <a16:creationId xmlns:a16="http://schemas.microsoft.com/office/drawing/2014/main" id="{DA62EEB3-C303-4C15-95BD-42D4415676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7538896" y="5304526"/>
              <a:ext cx="800738" cy="804898"/>
            </a:xfrm>
            <a:prstGeom prst="rect">
              <a:avLst/>
            </a:prstGeom>
          </p:spPr>
        </p:pic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C7D8D3B9-882D-4265-AC0D-659E42AD41E1}"/>
              </a:ext>
            </a:extLst>
          </p:cNvPr>
          <p:cNvGrpSpPr/>
          <p:nvPr/>
        </p:nvGrpSpPr>
        <p:grpSpPr>
          <a:xfrm>
            <a:off x="8125998" y="4456409"/>
            <a:ext cx="2216361" cy="490336"/>
            <a:chOff x="1834163" y="3721417"/>
            <a:chExt cx="2393323" cy="511542"/>
          </a:xfrm>
        </p:grpSpPr>
        <p:sp>
          <p:nvSpPr>
            <p:cNvPr id="16" name="标注: 十字箭头 15">
              <a:extLst>
                <a:ext uri="{FF2B5EF4-FFF2-40B4-BE49-F238E27FC236}">
                  <a16:creationId xmlns:a16="http://schemas.microsoft.com/office/drawing/2014/main" id="{F478BD81-029A-4739-902F-4654C90E2D11}"/>
                </a:ext>
              </a:extLst>
            </p:cNvPr>
            <p:cNvSpPr/>
            <p:nvPr/>
          </p:nvSpPr>
          <p:spPr>
            <a:xfrm>
              <a:off x="1834163" y="3721417"/>
              <a:ext cx="2213155" cy="511542"/>
            </a:xfrm>
            <a:prstGeom prst="quadArrowCallout">
              <a:avLst>
                <a:gd name="adj1" fmla="val 37030"/>
                <a:gd name="adj2" fmla="val 18515"/>
                <a:gd name="adj3" fmla="val 20720"/>
                <a:gd name="adj4" fmla="val 48123"/>
              </a:avLst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47881A5B-4B83-4B57-82B9-38BA932CC5CA}"/>
                </a:ext>
              </a:extLst>
            </p:cNvPr>
            <p:cNvSpPr txBox="1"/>
            <p:nvPr/>
          </p:nvSpPr>
          <p:spPr>
            <a:xfrm>
              <a:off x="1916493" y="3835433"/>
              <a:ext cx="2310993" cy="256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Endpoint Conversion/Transfer</a:t>
              </a:r>
              <a:endParaRPr lang="zh-CN" alt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4" name="双波形 23">
            <a:extLst>
              <a:ext uri="{FF2B5EF4-FFF2-40B4-BE49-F238E27FC236}">
                <a16:creationId xmlns:a16="http://schemas.microsoft.com/office/drawing/2014/main" id="{1FE4039C-79B6-4234-B179-230B3F2B19B8}"/>
              </a:ext>
            </a:extLst>
          </p:cNvPr>
          <p:cNvSpPr/>
          <p:nvPr/>
        </p:nvSpPr>
        <p:spPr>
          <a:xfrm>
            <a:off x="6266207" y="3905739"/>
            <a:ext cx="2010309" cy="381623"/>
          </a:xfrm>
          <a:prstGeom prst="doubleWave">
            <a:avLst/>
          </a:prstGeom>
          <a:solidFill>
            <a:srgbClr val="BEDEAA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000" b="1" dirty="0"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Computing Resource Adapter</a:t>
            </a:r>
            <a:endParaRPr lang="zh-CN" altLang="en-US" sz="1000" b="1" dirty="0">
              <a:latin typeface="Times New Roman" panose="02020603050405020304" pitchFamily="18" charset="0"/>
              <a:ea typeface="华文仿宋" panose="0201060004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CB7D776C-14D6-4DCD-BFF3-27BDE3FF4C43}"/>
              </a:ext>
            </a:extLst>
          </p:cNvPr>
          <p:cNvGrpSpPr/>
          <p:nvPr/>
        </p:nvGrpSpPr>
        <p:grpSpPr>
          <a:xfrm>
            <a:off x="6755996" y="4610566"/>
            <a:ext cx="1250210" cy="1402239"/>
            <a:chOff x="7292359" y="4654104"/>
            <a:chExt cx="1250210" cy="1402239"/>
          </a:xfrm>
        </p:grpSpPr>
        <p:pic>
          <p:nvPicPr>
            <p:cNvPr id="32" name="Picture 45" descr="Kubernetes Logo , symbol, meaning, history, PNG, brand">
              <a:extLst>
                <a:ext uri="{FF2B5EF4-FFF2-40B4-BE49-F238E27FC236}">
                  <a16:creationId xmlns:a16="http://schemas.microsoft.com/office/drawing/2014/main" id="{9B859DCF-1EE6-429E-ABFD-BD4F5AA4EA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2359" y="5361971"/>
              <a:ext cx="1239951" cy="6943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41" descr="Slurm Workload Manager - Wikipedia">
              <a:extLst>
                <a:ext uri="{FF2B5EF4-FFF2-40B4-BE49-F238E27FC236}">
                  <a16:creationId xmlns:a16="http://schemas.microsoft.com/office/drawing/2014/main" id="{4AE259AC-5F52-4662-A1B6-0159D202A3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10997" y="4976525"/>
              <a:ext cx="643935" cy="5891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Condor High Throughput Computing">
              <a:extLst>
                <a:ext uri="{FF2B5EF4-FFF2-40B4-BE49-F238E27FC236}">
                  <a16:creationId xmlns:a16="http://schemas.microsoft.com/office/drawing/2014/main" id="{6ED24C87-9365-4505-A1F4-EB8CEF58BB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2618" y="4654104"/>
              <a:ext cx="1239951" cy="2678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0" name="AutoShape 12" descr="计算机和硬件类别中的集群数据库机架图标图库矢量图©iconfinder 462732236">
            <a:extLst>
              <a:ext uri="{FF2B5EF4-FFF2-40B4-BE49-F238E27FC236}">
                <a16:creationId xmlns:a16="http://schemas.microsoft.com/office/drawing/2014/main" id="{D1FC03C2-716D-47E6-B487-0A69EA0B77D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92684" y="3682486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AutoShape 14" descr="计算机和硬件类别中的集群数据库机架图标图库矢量图©iconfinder 462732236">
            <a:extLst>
              <a:ext uri="{FF2B5EF4-FFF2-40B4-BE49-F238E27FC236}">
                <a16:creationId xmlns:a16="http://schemas.microsoft.com/office/drawing/2014/main" id="{759E8565-973E-4839-97C1-9F45CA1F249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419489" y="367962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62" name="组合 1061">
            <a:extLst>
              <a:ext uri="{FF2B5EF4-FFF2-40B4-BE49-F238E27FC236}">
                <a16:creationId xmlns:a16="http://schemas.microsoft.com/office/drawing/2014/main" id="{5C5A5BC6-7FEF-4E2C-914F-E66E5E89EC65}"/>
              </a:ext>
            </a:extLst>
          </p:cNvPr>
          <p:cNvGrpSpPr/>
          <p:nvPr/>
        </p:nvGrpSpPr>
        <p:grpSpPr>
          <a:xfrm>
            <a:off x="6333335" y="2574045"/>
            <a:ext cx="1006516" cy="470071"/>
            <a:chOff x="5791919" y="2584482"/>
            <a:chExt cx="1006516" cy="470071"/>
          </a:xfrm>
        </p:grpSpPr>
        <p:sp>
          <p:nvSpPr>
            <p:cNvPr id="12" name="流程图: 磁盘 11">
              <a:extLst>
                <a:ext uri="{FF2B5EF4-FFF2-40B4-BE49-F238E27FC236}">
                  <a16:creationId xmlns:a16="http://schemas.microsoft.com/office/drawing/2014/main" id="{B95DEA65-04A4-4EA0-BDD5-641B4CE8C311}"/>
                </a:ext>
              </a:extLst>
            </p:cNvPr>
            <p:cNvSpPr/>
            <p:nvPr/>
          </p:nvSpPr>
          <p:spPr>
            <a:xfrm>
              <a:off x="5799717" y="2584482"/>
              <a:ext cx="960794" cy="461665"/>
            </a:xfrm>
            <a:prstGeom prst="flowChartMagneticDisk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文本框 101">
              <a:extLst>
                <a:ext uri="{FF2B5EF4-FFF2-40B4-BE49-F238E27FC236}">
                  <a16:creationId xmlns:a16="http://schemas.microsoft.com/office/drawing/2014/main" id="{27BC0242-06BA-4339-AC82-B17FEE650BA8}"/>
                </a:ext>
              </a:extLst>
            </p:cNvPr>
            <p:cNvSpPr txBox="1"/>
            <p:nvPr/>
          </p:nvSpPr>
          <p:spPr>
            <a:xfrm>
              <a:off x="5791919" y="2705740"/>
              <a:ext cx="1006516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000"/>
                </a:lnSpc>
              </a:pPr>
              <a:r>
                <a: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  <a:cs typeface="Times New Roman" panose="02020603050405020304" pitchFamily="18" charset="0"/>
                </a:rPr>
                <a:t>Info / Parameter Configuration</a:t>
              </a:r>
              <a:endParaRPr lang="zh-CN" altLang="en-US" sz="800" b="1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3" name="双波形 72">
            <a:extLst>
              <a:ext uri="{FF2B5EF4-FFF2-40B4-BE49-F238E27FC236}">
                <a16:creationId xmlns:a16="http://schemas.microsoft.com/office/drawing/2014/main" id="{85ABD062-74DA-44BE-8030-F15701C9F68B}"/>
              </a:ext>
            </a:extLst>
          </p:cNvPr>
          <p:cNvSpPr/>
          <p:nvPr/>
        </p:nvSpPr>
        <p:spPr>
          <a:xfrm>
            <a:off x="2941492" y="3879990"/>
            <a:ext cx="1595644" cy="381623"/>
          </a:xfrm>
          <a:prstGeom prst="doubleWav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000" b="1" dirty="0"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File System Adapter</a:t>
            </a:r>
            <a:endParaRPr lang="zh-CN" altLang="en-US" sz="1000" b="1" dirty="0">
              <a:latin typeface="Times New Roman" panose="02020603050405020304" pitchFamily="18" charset="0"/>
              <a:ea typeface="华文仿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6" name="双波形 75">
            <a:extLst>
              <a:ext uri="{FF2B5EF4-FFF2-40B4-BE49-F238E27FC236}">
                <a16:creationId xmlns:a16="http://schemas.microsoft.com/office/drawing/2014/main" id="{A91EDD44-D24C-4D69-B569-A47A9C82F8CF}"/>
              </a:ext>
            </a:extLst>
          </p:cNvPr>
          <p:cNvSpPr/>
          <p:nvPr/>
        </p:nvSpPr>
        <p:spPr>
          <a:xfrm>
            <a:off x="6369870" y="3516908"/>
            <a:ext cx="1762445" cy="381623"/>
          </a:xfrm>
          <a:prstGeom prst="doubleWav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000" b="1" dirty="0"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Computing Usage  API</a:t>
            </a:r>
            <a:endParaRPr lang="zh-CN" altLang="en-US" sz="1000" b="1" dirty="0">
              <a:latin typeface="Times New Roman" panose="02020603050405020304" pitchFamily="18" charset="0"/>
              <a:ea typeface="华文仿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0" name="双波形 79">
            <a:extLst>
              <a:ext uri="{FF2B5EF4-FFF2-40B4-BE49-F238E27FC236}">
                <a16:creationId xmlns:a16="http://schemas.microsoft.com/office/drawing/2014/main" id="{B4FDF6AE-F3BD-4BDF-927B-09D29414AC39}"/>
              </a:ext>
            </a:extLst>
          </p:cNvPr>
          <p:cNvSpPr/>
          <p:nvPr/>
        </p:nvSpPr>
        <p:spPr>
          <a:xfrm>
            <a:off x="3024102" y="3496938"/>
            <a:ext cx="1414223" cy="381623"/>
          </a:xfrm>
          <a:prstGeom prst="doubleWav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000" b="1" dirty="0"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File Access API</a:t>
            </a:r>
            <a:endParaRPr lang="zh-CN" altLang="en-US" sz="1000" b="1" dirty="0">
              <a:latin typeface="Times New Roman" panose="02020603050405020304" pitchFamily="18" charset="0"/>
              <a:ea typeface="华文仿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2" name="双波形 91">
            <a:extLst>
              <a:ext uri="{FF2B5EF4-FFF2-40B4-BE49-F238E27FC236}">
                <a16:creationId xmlns:a16="http://schemas.microsoft.com/office/drawing/2014/main" id="{24230955-5574-4152-A2E3-BCD5D15BFF00}"/>
              </a:ext>
            </a:extLst>
          </p:cNvPr>
          <p:cNvSpPr/>
          <p:nvPr/>
        </p:nvSpPr>
        <p:spPr>
          <a:xfrm>
            <a:off x="4639092" y="3897529"/>
            <a:ext cx="1515318" cy="381623"/>
          </a:xfrm>
          <a:prstGeom prst="doubleWave">
            <a:avLst/>
          </a:prstGeom>
          <a:solidFill>
            <a:srgbClr val="DED900">
              <a:alpha val="34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App. Adapter</a:t>
            </a:r>
            <a:endParaRPr lang="zh-CN" altLang="en-US" sz="1000" b="1" dirty="0">
              <a:solidFill>
                <a:schemeClr val="tx1"/>
              </a:solidFill>
              <a:latin typeface="Times New Roman" panose="02020603050405020304" pitchFamily="18" charset="0"/>
              <a:ea typeface="华文仿宋" panose="0201060004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26" name="Picture 2" descr="Lustre, uno de los sistemas de archivos utilizados en clusters y ...">
            <a:extLst>
              <a:ext uri="{FF2B5EF4-FFF2-40B4-BE49-F238E27FC236}">
                <a16:creationId xmlns:a16="http://schemas.microsoft.com/office/drawing/2014/main" id="{FFA0D77D-B038-4613-9EFE-EB5629A5B9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887" y="4636019"/>
            <a:ext cx="1214917" cy="330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846D7C01-4D94-4FB6-BAA6-5CABA56B69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56192" y="4539077"/>
            <a:ext cx="1030523" cy="441653"/>
          </a:xfrm>
          <a:prstGeom prst="rect">
            <a:avLst/>
          </a:prstGeom>
        </p:spPr>
      </p:pic>
      <p:sp>
        <p:nvSpPr>
          <p:cNvPr id="68" name="双波形 67">
            <a:extLst>
              <a:ext uri="{FF2B5EF4-FFF2-40B4-BE49-F238E27FC236}">
                <a16:creationId xmlns:a16="http://schemas.microsoft.com/office/drawing/2014/main" id="{1C8A452F-5A4F-40D8-AA44-B0726A71D1B1}"/>
              </a:ext>
            </a:extLst>
          </p:cNvPr>
          <p:cNvSpPr/>
          <p:nvPr/>
        </p:nvSpPr>
        <p:spPr>
          <a:xfrm>
            <a:off x="4673865" y="3519108"/>
            <a:ext cx="1414223" cy="381623"/>
          </a:xfrm>
          <a:prstGeom prst="doubleWave">
            <a:avLst/>
          </a:prstGeom>
          <a:solidFill>
            <a:srgbClr val="FFFC71">
              <a:alpha val="45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000" b="1" dirty="0"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App. Running API</a:t>
            </a:r>
            <a:endParaRPr lang="zh-CN" altLang="en-US" sz="1000" b="1" dirty="0">
              <a:latin typeface="Times New Roman" panose="02020603050405020304" pitchFamily="18" charset="0"/>
              <a:ea typeface="华文仿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1" name="矩形 70">
            <a:extLst>
              <a:ext uri="{FF2B5EF4-FFF2-40B4-BE49-F238E27FC236}">
                <a16:creationId xmlns:a16="http://schemas.microsoft.com/office/drawing/2014/main" id="{4D90F601-5D3D-43BE-A020-3A78DBBE8510}"/>
              </a:ext>
            </a:extLst>
          </p:cNvPr>
          <p:cNvSpPr/>
          <p:nvPr/>
        </p:nvSpPr>
        <p:spPr>
          <a:xfrm>
            <a:off x="4956269" y="2793834"/>
            <a:ext cx="1225221" cy="344136"/>
          </a:xfrm>
          <a:prstGeom prst="rect">
            <a:avLst/>
          </a:prstGeom>
          <a:noFill/>
          <a:ln w="25400">
            <a:solidFill>
              <a:srgbClr val="B6C8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200"/>
              </a:lnSpc>
            </a:pPr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Plugin template</a:t>
            </a:r>
            <a:endParaRPr lang="zh-CN" altLang="en-US" sz="1000" b="1" dirty="0">
              <a:solidFill>
                <a:schemeClr val="tx1"/>
              </a:solidFill>
              <a:latin typeface="Times New Roman" panose="02020603050405020304" pitchFamily="18" charset="0"/>
              <a:ea typeface="华文仿宋" panose="0201060004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28" name="Picture 4" descr="chrome的图标PNG图片素材下载_chromePNG_熊猫办公">
            <a:extLst>
              <a:ext uri="{FF2B5EF4-FFF2-40B4-BE49-F238E27FC236}">
                <a16:creationId xmlns:a16="http://schemas.microsoft.com/office/drawing/2014/main" id="{2A8D1682-B553-4906-9B62-5632D08ED2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9085" y="1304687"/>
            <a:ext cx="678953" cy="678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microsoft-edge-logo-2020 - Walyou">
            <a:extLst>
              <a:ext uri="{FF2B5EF4-FFF2-40B4-BE49-F238E27FC236}">
                <a16:creationId xmlns:a16="http://schemas.microsoft.com/office/drawing/2014/main" id="{EEA7A336-D339-4611-9087-E7D5262C67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532" y="1347811"/>
            <a:ext cx="974431" cy="68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0C7B971F-11C8-4156-8B13-02D1518CA8A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34553" y="1251530"/>
            <a:ext cx="1158581" cy="73672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486DF005-0182-4810-BA91-521CE1F3906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88036" y="1316264"/>
            <a:ext cx="696324" cy="69432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DDBB50BD-53EF-444F-98D4-BC54E079DB1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27734" y="1354875"/>
            <a:ext cx="830047" cy="580082"/>
          </a:xfrm>
          <a:prstGeom prst="rect">
            <a:avLst/>
          </a:prstGeom>
        </p:spPr>
      </p:pic>
      <p:grpSp>
        <p:nvGrpSpPr>
          <p:cNvPr id="20" name="组合 19">
            <a:extLst>
              <a:ext uri="{FF2B5EF4-FFF2-40B4-BE49-F238E27FC236}">
                <a16:creationId xmlns:a16="http://schemas.microsoft.com/office/drawing/2014/main" id="{0D80CBEA-4347-4B66-86E1-4FBD4D88C569}"/>
              </a:ext>
            </a:extLst>
          </p:cNvPr>
          <p:cNvGrpSpPr/>
          <p:nvPr/>
        </p:nvGrpSpPr>
        <p:grpSpPr>
          <a:xfrm>
            <a:off x="2913097" y="4997880"/>
            <a:ext cx="1541723" cy="744334"/>
            <a:chOff x="3834607" y="5655751"/>
            <a:chExt cx="1541723" cy="744334"/>
          </a:xfrm>
        </p:grpSpPr>
        <p:sp>
          <p:nvSpPr>
            <p:cNvPr id="91" name="流程图: 磁盘 90">
              <a:extLst>
                <a:ext uri="{FF2B5EF4-FFF2-40B4-BE49-F238E27FC236}">
                  <a16:creationId xmlns:a16="http://schemas.microsoft.com/office/drawing/2014/main" id="{A8AA866A-C82B-465B-A895-6BF49512C2C0}"/>
                </a:ext>
              </a:extLst>
            </p:cNvPr>
            <p:cNvSpPr/>
            <p:nvPr/>
          </p:nvSpPr>
          <p:spPr>
            <a:xfrm>
              <a:off x="4393767" y="5655751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" name="流程图: 磁盘 83">
              <a:extLst>
                <a:ext uri="{FF2B5EF4-FFF2-40B4-BE49-F238E27FC236}">
                  <a16:creationId xmlns:a16="http://schemas.microsoft.com/office/drawing/2014/main" id="{F735167E-92D4-49FD-9E6E-62AB91482605}"/>
                </a:ext>
              </a:extLst>
            </p:cNvPr>
            <p:cNvSpPr/>
            <p:nvPr/>
          </p:nvSpPr>
          <p:spPr>
            <a:xfrm>
              <a:off x="4603655" y="5832000"/>
              <a:ext cx="356028" cy="220996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" name="流程图: 磁盘 85">
              <a:extLst>
                <a:ext uri="{FF2B5EF4-FFF2-40B4-BE49-F238E27FC236}">
                  <a16:creationId xmlns:a16="http://schemas.microsoft.com/office/drawing/2014/main" id="{F79A4063-E5CC-45BE-9638-5CC60DA0E1CF}"/>
                </a:ext>
              </a:extLst>
            </p:cNvPr>
            <p:cNvSpPr/>
            <p:nvPr/>
          </p:nvSpPr>
          <p:spPr>
            <a:xfrm>
              <a:off x="4802802" y="5983200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" name="流程图: 磁盘 93">
              <a:extLst>
                <a:ext uri="{FF2B5EF4-FFF2-40B4-BE49-F238E27FC236}">
                  <a16:creationId xmlns:a16="http://schemas.microsoft.com/office/drawing/2014/main" id="{C817312F-66A0-4075-9001-ECAAF661502F}"/>
                </a:ext>
              </a:extLst>
            </p:cNvPr>
            <p:cNvSpPr/>
            <p:nvPr/>
          </p:nvSpPr>
          <p:spPr>
            <a:xfrm>
              <a:off x="4214542" y="5833548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" name="流程图: 磁盘 94">
              <a:extLst>
                <a:ext uri="{FF2B5EF4-FFF2-40B4-BE49-F238E27FC236}">
                  <a16:creationId xmlns:a16="http://schemas.microsoft.com/office/drawing/2014/main" id="{031583BC-9E4D-4930-AFD6-C80267F5B102}"/>
                </a:ext>
              </a:extLst>
            </p:cNvPr>
            <p:cNvSpPr/>
            <p:nvPr/>
          </p:nvSpPr>
          <p:spPr>
            <a:xfrm>
              <a:off x="4414815" y="5985948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" name="流程图: 磁盘 95">
              <a:extLst>
                <a:ext uri="{FF2B5EF4-FFF2-40B4-BE49-F238E27FC236}">
                  <a16:creationId xmlns:a16="http://schemas.microsoft.com/office/drawing/2014/main" id="{EAE07AB8-08BB-42EB-BA1E-BEB922D35DE6}"/>
                </a:ext>
              </a:extLst>
            </p:cNvPr>
            <p:cNvSpPr/>
            <p:nvPr/>
          </p:nvSpPr>
          <p:spPr>
            <a:xfrm>
              <a:off x="4622374" y="6138348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流程图: 磁盘 105">
              <a:extLst>
                <a:ext uri="{FF2B5EF4-FFF2-40B4-BE49-F238E27FC236}">
                  <a16:creationId xmlns:a16="http://schemas.microsoft.com/office/drawing/2014/main" id="{6A800D92-3DCE-44EF-B454-AFE0FE07736E}"/>
                </a:ext>
              </a:extLst>
            </p:cNvPr>
            <p:cNvSpPr/>
            <p:nvPr/>
          </p:nvSpPr>
          <p:spPr>
            <a:xfrm>
              <a:off x="4023502" y="5981774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流程图: 磁盘 106">
              <a:extLst>
                <a:ext uri="{FF2B5EF4-FFF2-40B4-BE49-F238E27FC236}">
                  <a16:creationId xmlns:a16="http://schemas.microsoft.com/office/drawing/2014/main" id="{59BB5086-5357-4144-9D52-4BFF60616000}"/>
                </a:ext>
              </a:extLst>
            </p:cNvPr>
            <p:cNvSpPr/>
            <p:nvPr/>
          </p:nvSpPr>
          <p:spPr>
            <a:xfrm>
              <a:off x="4221825" y="6138000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流程图: 磁盘 111">
              <a:extLst>
                <a:ext uri="{FF2B5EF4-FFF2-40B4-BE49-F238E27FC236}">
                  <a16:creationId xmlns:a16="http://schemas.microsoft.com/office/drawing/2014/main" id="{66D9767F-34CA-4BD4-B610-653A630AA611}"/>
                </a:ext>
              </a:extLst>
            </p:cNvPr>
            <p:cNvSpPr/>
            <p:nvPr/>
          </p:nvSpPr>
          <p:spPr>
            <a:xfrm>
              <a:off x="3834607" y="6136200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" name="流程图: 磁盘 86">
              <a:extLst>
                <a:ext uri="{FF2B5EF4-FFF2-40B4-BE49-F238E27FC236}">
                  <a16:creationId xmlns:a16="http://schemas.microsoft.com/office/drawing/2014/main" id="{F822AEE1-6C2A-4707-A194-83D1D6936455}"/>
                </a:ext>
              </a:extLst>
            </p:cNvPr>
            <p:cNvSpPr/>
            <p:nvPr/>
          </p:nvSpPr>
          <p:spPr>
            <a:xfrm>
              <a:off x="5020302" y="6138350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3" name="组合 92">
            <a:extLst>
              <a:ext uri="{FF2B5EF4-FFF2-40B4-BE49-F238E27FC236}">
                <a16:creationId xmlns:a16="http://schemas.microsoft.com/office/drawing/2014/main" id="{D2C821E2-B1E8-4D7A-9306-71A9994D13E4}"/>
              </a:ext>
            </a:extLst>
          </p:cNvPr>
          <p:cNvGrpSpPr/>
          <p:nvPr/>
        </p:nvGrpSpPr>
        <p:grpSpPr>
          <a:xfrm>
            <a:off x="4522014" y="5010394"/>
            <a:ext cx="1541723" cy="744334"/>
            <a:chOff x="3834607" y="5655751"/>
            <a:chExt cx="1541723" cy="744334"/>
          </a:xfrm>
        </p:grpSpPr>
        <p:sp>
          <p:nvSpPr>
            <p:cNvPr id="97" name="流程图: 磁盘 96">
              <a:extLst>
                <a:ext uri="{FF2B5EF4-FFF2-40B4-BE49-F238E27FC236}">
                  <a16:creationId xmlns:a16="http://schemas.microsoft.com/office/drawing/2014/main" id="{12C2657F-AD30-4E27-A8D9-84C574A5BA32}"/>
                </a:ext>
              </a:extLst>
            </p:cNvPr>
            <p:cNvSpPr/>
            <p:nvPr/>
          </p:nvSpPr>
          <p:spPr>
            <a:xfrm>
              <a:off x="4393767" y="5655751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" name="流程图: 磁盘 97">
              <a:extLst>
                <a:ext uri="{FF2B5EF4-FFF2-40B4-BE49-F238E27FC236}">
                  <a16:creationId xmlns:a16="http://schemas.microsoft.com/office/drawing/2014/main" id="{14BA0591-6F49-495B-BF09-C7557FA484B4}"/>
                </a:ext>
              </a:extLst>
            </p:cNvPr>
            <p:cNvSpPr/>
            <p:nvPr/>
          </p:nvSpPr>
          <p:spPr>
            <a:xfrm>
              <a:off x="4603655" y="5832000"/>
              <a:ext cx="356028" cy="220996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" name="流程图: 磁盘 98">
              <a:extLst>
                <a:ext uri="{FF2B5EF4-FFF2-40B4-BE49-F238E27FC236}">
                  <a16:creationId xmlns:a16="http://schemas.microsoft.com/office/drawing/2014/main" id="{251923A5-010E-4AFB-8652-51430BBE453A}"/>
                </a:ext>
              </a:extLst>
            </p:cNvPr>
            <p:cNvSpPr/>
            <p:nvPr/>
          </p:nvSpPr>
          <p:spPr>
            <a:xfrm>
              <a:off x="4802802" y="5983200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" name="流程图: 磁盘 99">
              <a:extLst>
                <a:ext uri="{FF2B5EF4-FFF2-40B4-BE49-F238E27FC236}">
                  <a16:creationId xmlns:a16="http://schemas.microsoft.com/office/drawing/2014/main" id="{63807DD3-D3BE-41B8-8808-858D554085DD}"/>
                </a:ext>
              </a:extLst>
            </p:cNvPr>
            <p:cNvSpPr/>
            <p:nvPr/>
          </p:nvSpPr>
          <p:spPr>
            <a:xfrm>
              <a:off x="4214542" y="5833548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流程图: 磁盘 100">
              <a:extLst>
                <a:ext uri="{FF2B5EF4-FFF2-40B4-BE49-F238E27FC236}">
                  <a16:creationId xmlns:a16="http://schemas.microsoft.com/office/drawing/2014/main" id="{47EC2C7A-F6B5-41A3-9FDB-617C606D581C}"/>
                </a:ext>
              </a:extLst>
            </p:cNvPr>
            <p:cNvSpPr/>
            <p:nvPr/>
          </p:nvSpPr>
          <p:spPr>
            <a:xfrm>
              <a:off x="4414815" y="5985948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流程图: 磁盘 102">
              <a:extLst>
                <a:ext uri="{FF2B5EF4-FFF2-40B4-BE49-F238E27FC236}">
                  <a16:creationId xmlns:a16="http://schemas.microsoft.com/office/drawing/2014/main" id="{C0CBB9BC-A239-4B1C-BD96-22CF6DAF1C45}"/>
                </a:ext>
              </a:extLst>
            </p:cNvPr>
            <p:cNvSpPr/>
            <p:nvPr/>
          </p:nvSpPr>
          <p:spPr>
            <a:xfrm>
              <a:off x="4622374" y="6138348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流程图: 磁盘 103">
              <a:extLst>
                <a:ext uri="{FF2B5EF4-FFF2-40B4-BE49-F238E27FC236}">
                  <a16:creationId xmlns:a16="http://schemas.microsoft.com/office/drawing/2014/main" id="{085B21E6-AE9F-49AF-A065-5F34F4BA6336}"/>
                </a:ext>
              </a:extLst>
            </p:cNvPr>
            <p:cNvSpPr/>
            <p:nvPr/>
          </p:nvSpPr>
          <p:spPr>
            <a:xfrm>
              <a:off x="4023502" y="5981774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流程图: 磁盘 104">
              <a:extLst>
                <a:ext uri="{FF2B5EF4-FFF2-40B4-BE49-F238E27FC236}">
                  <a16:creationId xmlns:a16="http://schemas.microsoft.com/office/drawing/2014/main" id="{F08C7E0B-38EE-4CC9-B325-D8923952E18B}"/>
                </a:ext>
              </a:extLst>
            </p:cNvPr>
            <p:cNvSpPr/>
            <p:nvPr/>
          </p:nvSpPr>
          <p:spPr>
            <a:xfrm>
              <a:off x="4221825" y="6138000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流程图: 磁盘 107">
              <a:extLst>
                <a:ext uri="{FF2B5EF4-FFF2-40B4-BE49-F238E27FC236}">
                  <a16:creationId xmlns:a16="http://schemas.microsoft.com/office/drawing/2014/main" id="{A8988E3B-0C08-4662-A68F-FE1164F547B4}"/>
                </a:ext>
              </a:extLst>
            </p:cNvPr>
            <p:cNvSpPr/>
            <p:nvPr/>
          </p:nvSpPr>
          <p:spPr>
            <a:xfrm>
              <a:off x="3834607" y="6136200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流程图: 磁盘 108">
              <a:extLst>
                <a:ext uri="{FF2B5EF4-FFF2-40B4-BE49-F238E27FC236}">
                  <a16:creationId xmlns:a16="http://schemas.microsoft.com/office/drawing/2014/main" id="{F5D568B0-776B-4C7D-8AD9-1B8BDE80F9B5}"/>
                </a:ext>
              </a:extLst>
            </p:cNvPr>
            <p:cNvSpPr/>
            <p:nvPr/>
          </p:nvSpPr>
          <p:spPr>
            <a:xfrm>
              <a:off x="5020302" y="6138350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E04E2079-D238-47EA-9F7F-9DA7A8576385}"/>
              </a:ext>
            </a:extLst>
          </p:cNvPr>
          <p:cNvGrpSpPr/>
          <p:nvPr/>
        </p:nvGrpSpPr>
        <p:grpSpPr>
          <a:xfrm>
            <a:off x="9370394" y="4838750"/>
            <a:ext cx="866362" cy="913848"/>
            <a:chOff x="8850912" y="5262210"/>
            <a:chExt cx="1194563" cy="965334"/>
          </a:xfrm>
        </p:grpSpPr>
        <p:pic>
          <p:nvPicPr>
            <p:cNvPr id="110" name="图片 109">
              <a:extLst>
                <a:ext uri="{FF2B5EF4-FFF2-40B4-BE49-F238E27FC236}">
                  <a16:creationId xmlns:a16="http://schemas.microsoft.com/office/drawing/2014/main" id="{F9A3748F-7EEE-4C17-A828-6AA10D1A51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8850912" y="5422646"/>
              <a:ext cx="800738" cy="804898"/>
            </a:xfrm>
            <a:prstGeom prst="rect">
              <a:avLst/>
            </a:prstGeom>
          </p:spPr>
        </p:pic>
        <p:pic>
          <p:nvPicPr>
            <p:cNvPr id="113" name="图片 112">
              <a:extLst>
                <a:ext uri="{FF2B5EF4-FFF2-40B4-BE49-F238E27FC236}">
                  <a16:creationId xmlns:a16="http://schemas.microsoft.com/office/drawing/2014/main" id="{BF649FD0-A146-445E-BEE0-CFB9B6C6BD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9244737" y="5262210"/>
              <a:ext cx="800738" cy="804898"/>
            </a:xfrm>
            <a:prstGeom prst="rect">
              <a:avLst/>
            </a:prstGeom>
          </p:spPr>
        </p:pic>
      </p:grpSp>
      <p:pic>
        <p:nvPicPr>
          <p:cNvPr id="1036" name="Picture 12" descr="What Is NFS and How Does It Work? - EaseUS">
            <a:extLst>
              <a:ext uri="{FF2B5EF4-FFF2-40B4-BE49-F238E27FC236}">
                <a16:creationId xmlns:a16="http://schemas.microsoft.com/office/drawing/2014/main" id="{343E0D2B-040A-4603-BC32-80203C1AF5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9514" y="4624550"/>
            <a:ext cx="674513" cy="58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id="{E2FBD61A-C532-41D5-A9A7-8F8E1054358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1028218" y="2169313"/>
            <a:ext cx="729521" cy="526364"/>
          </a:xfrm>
          <a:prstGeom prst="rect">
            <a:avLst/>
          </a:prstGeom>
        </p:spPr>
      </p:pic>
      <p:grpSp>
        <p:nvGrpSpPr>
          <p:cNvPr id="49" name="组合 48">
            <a:extLst>
              <a:ext uri="{FF2B5EF4-FFF2-40B4-BE49-F238E27FC236}">
                <a16:creationId xmlns:a16="http://schemas.microsoft.com/office/drawing/2014/main" id="{6C37D967-DED4-4617-87E8-8758DC45928D}"/>
              </a:ext>
            </a:extLst>
          </p:cNvPr>
          <p:cNvGrpSpPr/>
          <p:nvPr/>
        </p:nvGrpSpPr>
        <p:grpSpPr>
          <a:xfrm>
            <a:off x="7467885" y="2497020"/>
            <a:ext cx="1847134" cy="586167"/>
            <a:chOff x="7557621" y="2462778"/>
            <a:chExt cx="1847134" cy="586725"/>
          </a:xfrm>
        </p:grpSpPr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id="{58B185CA-75D9-4DC2-9D46-32DEC0DC6641}"/>
                </a:ext>
              </a:extLst>
            </p:cNvPr>
            <p:cNvGrpSpPr/>
            <p:nvPr/>
          </p:nvGrpSpPr>
          <p:grpSpPr>
            <a:xfrm>
              <a:off x="7568248" y="2462778"/>
              <a:ext cx="1836507" cy="586725"/>
              <a:chOff x="8354828" y="2554280"/>
              <a:chExt cx="1836507" cy="586725"/>
            </a:xfrm>
          </p:grpSpPr>
          <p:sp>
            <p:nvSpPr>
              <p:cNvPr id="69" name="矩形: 圆角 68">
                <a:extLst>
                  <a:ext uri="{FF2B5EF4-FFF2-40B4-BE49-F238E27FC236}">
                    <a16:creationId xmlns:a16="http://schemas.microsoft.com/office/drawing/2014/main" id="{02B6F511-83E7-434B-B90F-CBA9D68FEE89}"/>
                  </a:ext>
                </a:extLst>
              </p:cNvPr>
              <p:cNvSpPr/>
              <p:nvPr/>
            </p:nvSpPr>
            <p:spPr>
              <a:xfrm>
                <a:off x="8354828" y="2554280"/>
                <a:ext cx="1836507" cy="586725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bg2">
                    <a:lumMod val="50000"/>
                    <a:alpha val="6200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" name="流程图: 磁盘 1">
                <a:extLst>
                  <a:ext uri="{FF2B5EF4-FFF2-40B4-BE49-F238E27FC236}">
                    <a16:creationId xmlns:a16="http://schemas.microsoft.com/office/drawing/2014/main" id="{62A9691D-1A72-40FD-8D88-203344B9276D}"/>
                  </a:ext>
                </a:extLst>
              </p:cNvPr>
              <p:cNvSpPr/>
              <p:nvPr/>
            </p:nvSpPr>
            <p:spPr>
              <a:xfrm>
                <a:off x="8463030" y="2682089"/>
                <a:ext cx="742800" cy="404842"/>
              </a:xfrm>
              <a:prstGeom prst="flowChartMagneticDisk">
                <a:avLst/>
              </a:prstGeom>
              <a:noFill/>
              <a:ln w="254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zh-CN" altLang="en-US" sz="1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" name="六边形 73">
                <a:extLst>
                  <a:ext uri="{FF2B5EF4-FFF2-40B4-BE49-F238E27FC236}">
                    <a16:creationId xmlns:a16="http://schemas.microsoft.com/office/drawing/2014/main" id="{498360A6-A124-48B6-9C4B-3120BEA718C9}"/>
                  </a:ext>
                </a:extLst>
              </p:cNvPr>
              <p:cNvSpPr/>
              <p:nvPr/>
            </p:nvSpPr>
            <p:spPr>
              <a:xfrm>
                <a:off x="9270483" y="2696533"/>
                <a:ext cx="856198" cy="374742"/>
              </a:xfrm>
              <a:prstGeom prst="hexagon">
                <a:avLst/>
              </a:prstGeom>
              <a:solidFill>
                <a:schemeClr val="bg1"/>
              </a:solidFill>
              <a:ln w="254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000"/>
                  </a:lnSpc>
                </a:pPr>
                <a:r>
                  <a:rPr lang="en-US" altLang="zh-CN" sz="8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等线" panose="02010600030101010101" pitchFamily="2" charset="-122"/>
                    <a:cs typeface="Times New Roman" panose="02020603050405020304" pitchFamily="18" charset="0"/>
                  </a:rPr>
                  <a:t>User Identity</a:t>
                </a:r>
                <a:endParaRPr lang="zh-CN" altLang="en-US" sz="8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等线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78FD35EB-B7A0-489A-8B34-2CCC1DDD3E35}"/>
                </a:ext>
              </a:extLst>
            </p:cNvPr>
            <p:cNvSpPr txBox="1"/>
            <p:nvPr/>
          </p:nvSpPr>
          <p:spPr>
            <a:xfrm>
              <a:off x="7557621" y="2680395"/>
              <a:ext cx="964766" cy="339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000"/>
                </a:lnSpc>
              </a:pPr>
              <a:r>
                <a: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  <a:cs typeface="Times New Roman" panose="02020603050405020304" pitchFamily="18" charset="0"/>
                </a:rPr>
                <a:t>User Permission DB</a:t>
              </a:r>
              <a:endParaRPr lang="zh-CN" altLang="en-US" sz="800" b="1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51" name="直接箭头连接符 50">
            <a:extLst>
              <a:ext uri="{FF2B5EF4-FFF2-40B4-BE49-F238E27FC236}">
                <a16:creationId xmlns:a16="http://schemas.microsoft.com/office/drawing/2014/main" id="{E4D92B84-0051-4B7E-93F2-13E99C392F80}"/>
              </a:ext>
            </a:extLst>
          </p:cNvPr>
          <p:cNvCxnSpPr>
            <a:cxnSpLocks/>
          </p:cNvCxnSpPr>
          <p:nvPr/>
        </p:nvCxnSpPr>
        <p:spPr>
          <a:xfrm>
            <a:off x="9769466" y="2181600"/>
            <a:ext cx="0" cy="2412000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箭头连接符 116">
            <a:extLst>
              <a:ext uri="{FF2B5EF4-FFF2-40B4-BE49-F238E27FC236}">
                <a16:creationId xmlns:a16="http://schemas.microsoft.com/office/drawing/2014/main" id="{F4D5A572-741A-47D1-83FC-2B508AFBB768}"/>
              </a:ext>
            </a:extLst>
          </p:cNvPr>
          <p:cNvCxnSpPr>
            <a:cxnSpLocks/>
          </p:cNvCxnSpPr>
          <p:nvPr/>
        </p:nvCxnSpPr>
        <p:spPr>
          <a:xfrm>
            <a:off x="9357175" y="2181600"/>
            <a:ext cx="0" cy="2412000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箭头连接符 117">
            <a:extLst>
              <a:ext uri="{FF2B5EF4-FFF2-40B4-BE49-F238E27FC236}">
                <a16:creationId xmlns:a16="http://schemas.microsoft.com/office/drawing/2014/main" id="{EB098722-DADE-47B9-813A-CF2DBD4AE2EA}"/>
              </a:ext>
            </a:extLst>
          </p:cNvPr>
          <p:cNvCxnSpPr>
            <a:cxnSpLocks/>
          </p:cNvCxnSpPr>
          <p:nvPr/>
        </p:nvCxnSpPr>
        <p:spPr>
          <a:xfrm>
            <a:off x="9556954" y="2181600"/>
            <a:ext cx="0" cy="2412000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接箭头连接符 124">
            <a:extLst>
              <a:ext uri="{FF2B5EF4-FFF2-40B4-BE49-F238E27FC236}">
                <a16:creationId xmlns:a16="http://schemas.microsoft.com/office/drawing/2014/main" id="{5196A1BD-5C71-4762-9641-94B30AF832BC}"/>
              </a:ext>
            </a:extLst>
          </p:cNvPr>
          <p:cNvCxnSpPr>
            <a:cxnSpLocks/>
          </p:cNvCxnSpPr>
          <p:nvPr/>
        </p:nvCxnSpPr>
        <p:spPr>
          <a:xfrm flipH="1">
            <a:off x="9943484" y="2181600"/>
            <a:ext cx="12069" cy="2412000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" name="箭头: 右 1047">
            <a:extLst>
              <a:ext uri="{FF2B5EF4-FFF2-40B4-BE49-F238E27FC236}">
                <a16:creationId xmlns:a16="http://schemas.microsoft.com/office/drawing/2014/main" id="{3135C982-7B1A-4763-8FE4-F7DB4EEB8069}"/>
              </a:ext>
            </a:extLst>
          </p:cNvPr>
          <p:cNvSpPr/>
          <p:nvPr/>
        </p:nvSpPr>
        <p:spPr>
          <a:xfrm rot="19953578" flipV="1">
            <a:off x="9135301" y="2190681"/>
            <a:ext cx="1954889" cy="136800"/>
          </a:xfrm>
          <a:prstGeom prst="rightArrow">
            <a:avLst>
              <a:gd name="adj1" fmla="val 50000"/>
              <a:gd name="adj2" fmla="val 153705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0" name="箭头: 右 169">
            <a:extLst>
              <a:ext uri="{FF2B5EF4-FFF2-40B4-BE49-F238E27FC236}">
                <a16:creationId xmlns:a16="http://schemas.microsoft.com/office/drawing/2014/main" id="{CFCAB50D-9C65-4C3C-AD3D-1105908BE2BA}"/>
              </a:ext>
            </a:extLst>
          </p:cNvPr>
          <p:cNvSpPr/>
          <p:nvPr/>
        </p:nvSpPr>
        <p:spPr>
          <a:xfrm rot="21049344" flipV="1">
            <a:off x="9254952" y="2565975"/>
            <a:ext cx="1779921" cy="136800"/>
          </a:xfrm>
          <a:prstGeom prst="rightArrow">
            <a:avLst>
              <a:gd name="adj1" fmla="val 50000"/>
              <a:gd name="adj2" fmla="val 153705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4B0E40FC-6F74-4605-806E-5AAC398BA4D0}"/>
              </a:ext>
            </a:extLst>
          </p:cNvPr>
          <p:cNvSpPr txBox="1"/>
          <p:nvPr/>
        </p:nvSpPr>
        <p:spPr>
          <a:xfrm>
            <a:off x="5535435" y="5716004"/>
            <a:ext cx="20635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Storage / Computing Pool</a:t>
            </a:r>
            <a:endParaRPr lang="zh-CN" altLang="en-US" sz="1200" b="1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A6EA8EE8-613D-40FE-ADE4-42082733831B}"/>
              </a:ext>
            </a:extLst>
          </p:cNvPr>
          <p:cNvGrpSpPr/>
          <p:nvPr/>
        </p:nvGrpSpPr>
        <p:grpSpPr>
          <a:xfrm>
            <a:off x="10970915" y="1451480"/>
            <a:ext cx="770861" cy="635907"/>
            <a:chOff x="10970915" y="1474000"/>
            <a:chExt cx="770861" cy="635907"/>
          </a:xfrm>
        </p:grpSpPr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id="{4C9F833E-160C-4C1B-A10C-E2BF6F52E363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11017075" y="1474000"/>
              <a:ext cx="672826" cy="517352"/>
            </a:xfrm>
            <a:prstGeom prst="rect">
              <a:avLst/>
            </a:prstGeom>
          </p:spPr>
        </p:pic>
        <p:sp>
          <p:nvSpPr>
            <p:cNvPr id="1059" name="文本框 1058">
              <a:extLst>
                <a:ext uri="{FF2B5EF4-FFF2-40B4-BE49-F238E27FC236}">
                  <a16:creationId xmlns:a16="http://schemas.microsoft.com/office/drawing/2014/main" id="{A89CDB41-BFE8-4D35-85EF-4DB5135F5D98}"/>
                </a:ext>
              </a:extLst>
            </p:cNvPr>
            <p:cNvSpPr txBox="1"/>
            <p:nvPr/>
          </p:nvSpPr>
          <p:spPr>
            <a:xfrm>
              <a:off x="10970915" y="1863686"/>
              <a:ext cx="77086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b="1" dirty="0">
                  <a:solidFill>
                    <a:srgbClr val="4472C3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SSO</a:t>
              </a:r>
              <a:endParaRPr lang="zh-CN" altLang="en-US" sz="1000" b="1" dirty="0">
                <a:solidFill>
                  <a:srgbClr val="4472C3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00136113-0F20-4F36-9C50-25E7B218F8F0}"/>
              </a:ext>
            </a:extLst>
          </p:cNvPr>
          <p:cNvGrpSpPr/>
          <p:nvPr/>
        </p:nvGrpSpPr>
        <p:grpSpPr>
          <a:xfrm>
            <a:off x="10891059" y="2810904"/>
            <a:ext cx="960889" cy="743996"/>
            <a:chOff x="10891059" y="2810904"/>
            <a:chExt cx="960889" cy="743996"/>
          </a:xfrm>
        </p:grpSpPr>
        <p:pic>
          <p:nvPicPr>
            <p:cNvPr id="42" name="图片 41">
              <a:extLst>
                <a:ext uri="{FF2B5EF4-FFF2-40B4-BE49-F238E27FC236}">
                  <a16:creationId xmlns:a16="http://schemas.microsoft.com/office/drawing/2014/main" id="{353ACEEA-9FDD-44E6-A2C7-77A7DEB9F389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10985547" y="2810904"/>
              <a:ext cx="745059" cy="711149"/>
            </a:xfrm>
            <a:prstGeom prst="rect">
              <a:avLst/>
            </a:prstGeom>
          </p:spPr>
        </p:pic>
        <p:sp>
          <p:nvSpPr>
            <p:cNvPr id="214" name="文本框 213">
              <a:extLst>
                <a:ext uri="{FF2B5EF4-FFF2-40B4-BE49-F238E27FC236}">
                  <a16:creationId xmlns:a16="http://schemas.microsoft.com/office/drawing/2014/main" id="{9C3D52C8-1985-4E63-84DA-82578271F8F0}"/>
                </a:ext>
              </a:extLst>
            </p:cNvPr>
            <p:cNvSpPr txBox="1"/>
            <p:nvPr/>
          </p:nvSpPr>
          <p:spPr>
            <a:xfrm>
              <a:off x="10891059" y="3339456"/>
              <a:ext cx="960889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solidFill>
                    <a:srgbClr val="1E7FBC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Password Access</a:t>
              </a:r>
              <a:endParaRPr lang="zh-CN" altLang="en-US" sz="800" b="1" dirty="0">
                <a:solidFill>
                  <a:srgbClr val="1E7FB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71" name="箭头: 右 170">
            <a:extLst>
              <a:ext uri="{FF2B5EF4-FFF2-40B4-BE49-F238E27FC236}">
                <a16:creationId xmlns:a16="http://schemas.microsoft.com/office/drawing/2014/main" id="{539FB1E7-EE94-4E89-9E74-7042A66A712F}"/>
              </a:ext>
            </a:extLst>
          </p:cNvPr>
          <p:cNvSpPr/>
          <p:nvPr/>
        </p:nvSpPr>
        <p:spPr>
          <a:xfrm rot="406291" flipV="1">
            <a:off x="9256291" y="2913062"/>
            <a:ext cx="1871801" cy="135537"/>
          </a:xfrm>
          <a:prstGeom prst="rightArrow">
            <a:avLst>
              <a:gd name="adj1" fmla="val 47980"/>
              <a:gd name="adj2" fmla="val 153705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id="{A3734295-FADA-4AA3-BBC3-9EFF94F637BF}"/>
              </a:ext>
            </a:extLst>
          </p:cNvPr>
          <p:cNvSpPr/>
          <p:nvPr/>
        </p:nvSpPr>
        <p:spPr>
          <a:xfrm>
            <a:off x="1933200" y="4721720"/>
            <a:ext cx="900000" cy="103085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 anchor="ctr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b="1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Resource Supply  Layer</a:t>
            </a:r>
            <a:endParaRPr lang="zh-CN" altLang="en-US" sz="1200" b="1" dirty="0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0DFC9223-E595-4440-9ED3-93D566EF44B8}"/>
              </a:ext>
            </a:extLst>
          </p:cNvPr>
          <p:cNvSpPr/>
          <p:nvPr/>
        </p:nvSpPr>
        <p:spPr>
          <a:xfrm>
            <a:off x="1833302" y="4495582"/>
            <a:ext cx="8485217" cy="1452862"/>
          </a:xfrm>
          <a:prstGeom prst="rect">
            <a:avLst/>
          </a:prstGeom>
          <a:noFill/>
          <a:ln w="19050">
            <a:solidFill>
              <a:schemeClr val="bg2">
                <a:lumMod val="9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D86903A0-5F5A-4DD1-BC6E-0A9017AA6789}"/>
              </a:ext>
            </a:extLst>
          </p:cNvPr>
          <p:cNvSpPr/>
          <p:nvPr/>
        </p:nvSpPr>
        <p:spPr>
          <a:xfrm>
            <a:off x="1833301" y="3378669"/>
            <a:ext cx="6520726" cy="1062000"/>
          </a:xfrm>
          <a:prstGeom prst="rect">
            <a:avLst/>
          </a:prstGeom>
          <a:noFill/>
          <a:ln w="19050">
            <a:solidFill>
              <a:srgbClr val="FFE69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" name="矩形 114">
            <a:extLst>
              <a:ext uri="{FF2B5EF4-FFF2-40B4-BE49-F238E27FC236}">
                <a16:creationId xmlns:a16="http://schemas.microsoft.com/office/drawing/2014/main" id="{B0821E21-10E5-4A53-B262-2E9C1D61E82E}"/>
              </a:ext>
            </a:extLst>
          </p:cNvPr>
          <p:cNvSpPr/>
          <p:nvPr/>
        </p:nvSpPr>
        <p:spPr>
          <a:xfrm>
            <a:off x="1836467" y="2248532"/>
            <a:ext cx="4415296" cy="1062000"/>
          </a:xfrm>
          <a:prstGeom prst="rect">
            <a:avLst/>
          </a:prstGeom>
          <a:noFill/>
          <a:ln w="19050">
            <a:solidFill>
              <a:srgbClr val="B6C83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" name="矩形 115">
            <a:extLst>
              <a:ext uri="{FF2B5EF4-FFF2-40B4-BE49-F238E27FC236}">
                <a16:creationId xmlns:a16="http://schemas.microsoft.com/office/drawing/2014/main" id="{58F7F6AE-BD68-4073-A095-A90173E23565}"/>
              </a:ext>
            </a:extLst>
          </p:cNvPr>
          <p:cNvSpPr/>
          <p:nvPr/>
        </p:nvSpPr>
        <p:spPr>
          <a:xfrm>
            <a:off x="1836468" y="1113855"/>
            <a:ext cx="8288458" cy="106339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矩形: 圆角 26">
            <a:extLst>
              <a:ext uri="{FF2B5EF4-FFF2-40B4-BE49-F238E27FC236}">
                <a16:creationId xmlns:a16="http://schemas.microsoft.com/office/drawing/2014/main" id="{1A002FC4-7041-4CC7-BDE9-C6A7B1E941E1}"/>
              </a:ext>
            </a:extLst>
          </p:cNvPr>
          <p:cNvSpPr/>
          <p:nvPr/>
        </p:nvSpPr>
        <p:spPr>
          <a:xfrm>
            <a:off x="1932175" y="1201220"/>
            <a:ext cx="900000" cy="8460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altLang="zh-CN" sz="12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User Interface</a:t>
            </a:r>
            <a:endParaRPr lang="zh-CN" altLang="en-US" sz="1200" b="1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9" name="矩形: 圆角 28">
            <a:extLst>
              <a:ext uri="{FF2B5EF4-FFF2-40B4-BE49-F238E27FC236}">
                <a16:creationId xmlns:a16="http://schemas.microsoft.com/office/drawing/2014/main" id="{64F274DE-E979-4BE0-BC59-42F18D33B063}"/>
              </a:ext>
            </a:extLst>
          </p:cNvPr>
          <p:cNvSpPr/>
          <p:nvPr/>
        </p:nvSpPr>
        <p:spPr>
          <a:xfrm>
            <a:off x="1932176" y="2375378"/>
            <a:ext cx="900000" cy="845413"/>
          </a:xfrm>
          <a:prstGeom prst="roundRect">
            <a:avLst/>
          </a:prstGeom>
          <a:solidFill>
            <a:srgbClr val="96A52B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Viewer   adaptor</a:t>
            </a:r>
          </a:p>
          <a:p>
            <a:pPr algn="ctr">
              <a:lnSpc>
                <a:spcPct val="150000"/>
              </a:lnSpc>
            </a:pP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Layer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" name="矩形 118">
            <a:extLst>
              <a:ext uri="{FF2B5EF4-FFF2-40B4-BE49-F238E27FC236}">
                <a16:creationId xmlns:a16="http://schemas.microsoft.com/office/drawing/2014/main" id="{B10BD835-9ECA-4BB7-8787-B3F885DC49B6}"/>
              </a:ext>
            </a:extLst>
          </p:cNvPr>
          <p:cNvSpPr/>
          <p:nvPr/>
        </p:nvSpPr>
        <p:spPr>
          <a:xfrm>
            <a:off x="3379870" y="2396890"/>
            <a:ext cx="861458" cy="301722"/>
          </a:xfrm>
          <a:prstGeom prst="rect">
            <a:avLst/>
          </a:prstGeom>
          <a:noFill/>
          <a:ln w="25400">
            <a:solidFill>
              <a:srgbClr val="B6C8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Web page Template </a:t>
            </a:r>
            <a:endParaRPr lang="zh-CN" altLang="en-US" sz="1000" b="1" dirty="0">
              <a:solidFill>
                <a:schemeClr val="tx1"/>
              </a:solidFill>
              <a:latin typeface="Times New Roman" panose="02020603050405020304" pitchFamily="18" charset="0"/>
              <a:ea typeface="华文仿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0" name="矩形 119">
            <a:extLst>
              <a:ext uri="{FF2B5EF4-FFF2-40B4-BE49-F238E27FC236}">
                <a16:creationId xmlns:a16="http://schemas.microsoft.com/office/drawing/2014/main" id="{29AAE15C-02C0-4B1D-9B32-4CE4F6ADD7A1}"/>
              </a:ext>
            </a:extLst>
          </p:cNvPr>
          <p:cNvSpPr/>
          <p:nvPr/>
        </p:nvSpPr>
        <p:spPr>
          <a:xfrm>
            <a:off x="2953340" y="2796560"/>
            <a:ext cx="861458" cy="301722"/>
          </a:xfrm>
          <a:prstGeom prst="rect">
            <a:avLst/>
          </a:prstGeom>
          <a:noFill/>
          <a:ln w="25400">
            <a:solidFill>
              <a:srgbClr val="B6C8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Menu Template</a:t>
            </a:r>
            <a:endParaRPr lang="zh-CN" altLang="en-US" sz="1000" b="1" dirty="0">
              <a:solidFill>
                <a:schemeClr val="tx1"/>
              </a:solidFill>
              <a:latin typeface="Times New Roman" panose="02020603050405020304" pitchFamily="18" charset="0"/>
              <a:ea typeface="华文仿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2" name="矩形 121">
            <a:extLst>
              <a:ext uri="{FF2B5EF4-FFF2-40B4-BE49-F238E27FC236}">
                <a16:creationId xmlns:a16="http://schemas.microsoft.com/office/drawing/2014/main" id="{DB5E5233-646D-422F-9865-9E010F9D50E4}"/>
              </a:ext>
            </a:extLst>
          </p:cNvPr>
          <p:cNvSpPr/>
          <p:nvPr/>
        </p:nvSpPr>
        <p:spPr>
          <a:xfrm>
            <a:off x="4431619" y="2396789"/>
            <a:ext cx="1231854" cy="301722"/>
          </a:xfrm>
          <a:prstGeom prst="rect">
            <a:avLst/>
          </a:prstGeom>
          <a:noFill/>
          <a:ln w="25400">
            <a:solidFill>
              <a:srgbClr val="B6C8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100"/>
              </a:lnSpc>
            </a:pPr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User interactive module</a:t>
            </a:r>
            <a:endParaRPr lang="zh-CN" altLang="en-US" sz="1000" b="1" dirty="0">
              <a:solidFill>
                <a:schemeClr val="tx1"/>
              </a:solidFill>
              <a:latin typeface="Times New Roman" panose="02020603050405020304" pitchFamily="18" charset="0"/>
              <a:ea typeface="华文仿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6" name="矩形 125">
            <a:extLst>
              <a:ext uri="{FF2B5EF4-FFF2-40B4-BE49-F238E27FC236}">
                <a16:creationId xmlns:a16="http://schemas.microsoft.com/office/drawing/2014/main" id="{4F5313FB-5A84-4BC4-B82F-5CEC1BA667D1}"/>
              </a:ext>
            </a:extLst>
          </p:cNvPr>
          <p:cNvSpPr/>
          <p:nvPr/>
        </p:nvSpPr>
        <p:spPr>
          <a:xfrm>
            <a:off x="3929025" y="2796560"/>
            <a:ext cx="925139" cy="301722"/>
          </a:xfrm>
          <a:prstGeom prst="rect">
            <a:avLst/>
          </a:prstGeom>
          <a:noFill/>
          <a:ln w="25400">
            <a:solidFill>
              <a:srgbClr val="B6C8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100"/>
              </a:lnSpc>
            </a:pPr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Image/table display</a:t>
            </a:r>
            <a:endParaRPr lang="zh-CN" altLang="en-US" sz="1000" b="1" dirty="0">
              <a:solidFill>
                <a:schemeClr val="tx1"/>
              </a:solidFill>
              <a:latin typeface="Times New Roman" panose="02020603050405020304" pitchFamily="18" charset="0"/>
              <a:ea typeface="华文仿宋" panose="0201060004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1" name="图片 110">
            <a:extLst>
              <a:ext uri="{FF2B5EF4-FFF2-40B4-BE49-F238E27FC236}">
                <a16:creationId xmlns:a16="http://schemas.microsoft.com/office/drawing/2014/main" id="{5B562D60-2029-4EE4-9A0C-C58E10B6413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067751" y="1379765"/>
            <a:ext cx="653387" cy="486879"/>
          </a:xfrm>
          <a:prstGeom prst="rect">
            <a:avLst/>
          </a:prstGeom>
        </p:spPr>
      </p:pic>
      <p:pic>
        <p:nvPicPr>
          <p:cNvPr id="114" name="图片 113">
            <a:extLst>
              <a:ext uri="{FF2B5EF4-FFF2-40B4-BE49-F238E27FC236}">
                <a16:creationId xmlns:a16="http://schemas.microsoft.com/office/drawing/2014/main" id="{94A6DEEB-A710-4C39-8779-44675DA9C14C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243723" y="1353523"/>
            <a:ext cx="580416" cy="570940"/>
          </a:xfrm>
          <a:prstGeom prst="rect">
            <a:avLst/>
          </a:prstGeom>
        </p:spPr>
      </p:pic>
      <p:pic>
        <p:nvPicPr>
          <p:cNvPr id="127" name="图片 126">
            <a:extLst>
              <a:ext uri="{FF2B5EF4-FFF2-40B4-BE49-F238E27FC236}">
                <a16:creationId xmlns:a16="http://schemas.microsoft.com/office/drawing/2014/main" id="{D312EFDF-E450-4D80-BF33-3A5F60B6C894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726978" y="1326944"/>
            <a:ext cx="494308" cy="583962"/>
          </a:xfrm>
          <a:prstGeom prst="rect">
            <a:avLst/>
          </a:prstGeom>
        </p:spPr>
      </p:pic>
      <p:pic>
        <p:nvPicPr>
          <p:cNvPr id="1030" name="Picture 6" descr="Free download | Safari Apple Web browser, safari, logo, icon Download ...">
            <a:extLst>
              <a:ext uri="{FF2B5EF4-FFF2-40B4-BE49-F238E27FC236}">
                <a16:creationId xmlns:a16="http://schemas.microsoft.com/office/drawing/2014/main" id="{2B93153C-452D-4EA9-97AD-273F124BEB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682" y="1390770"/>
            <a:ext cx="575566" cy="575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1" name="标题 1">
            <a:extLst>
              <a:ext uri="{FF2B5EF4-FFF2-40B4-BE49-F238E27FC236}">
                <a16:creationId xmlns:a16="http://schemas.microsoft.com/office/drawing/2014/main" id="{35271441-8A13-41FB-9FD3-616A8B03F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Loose Architecture of INK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灯片编号占位符 3">
            <a:extLst>
              <a:ext uri="{FF2B5EF4-FFF2-40B4-BE49-F238E27FC236}">
                <a16:creationId xmlns:a16="http://schemas.microsoft.com/office/drawing/2014/main" id="{8BE6322C-B0FD-CB8C-81DA-6C981AAF4F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70080" y="6552048"/>
            <a:ext cx="2743200" cy="365125"/>
          </a:xfrm>
        </p:spPr>
        <p:txBody>
          <a:bodyPr/>
          <a:lstStyle/>
          <a:p>
            <a:fld id="{E6B31BEF-C01E-4CA6-9D7D-67F43F13ADF2}" type="slidenum">
              <a:rPr lang="en-US" altLang="zh-CN" smtClean="0">
                <a:solidFill>
                  <a:schemeClr val="accent5">
                    <a:lumMod val="75000"/>
                  </a:schemeClr>
                </a:solidFill>
              </a:rPr>
              <a:t>7</a:t>
            </a:fld>
            <a:r>
              <a:rPr lang="en-US" altLang="zh-CN" dirty="0">
                <a:solidFill>
                  <a:schemeClr val="accent5">
                    <a:lumMod val="75000"/>
                  </a:schemeClr>
                </a:solidFill>
              </a:rPr>
              <a:t>/15</a:t>
            </a:r>
            <a:endParaRPr lang="zh-CN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6520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5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INK does not handle authentication,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but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mapping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authenticated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users 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into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INK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user</a:t>
            </a: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Dedicate INK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user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permission database records:</a:t>
            </a:r>
          </a:p>
          <a:p>
            <a:pPr lvl="2"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Available resources</a:t>
            </a:r>
          </a:p>
          <a:p>
            <a:pPr lvl="2"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Allowed Applications</a:t>
            </a:r>
          </a:p>
          <a:p>
            <a:pPr lvl="2"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Access right  of the resources for each user</a:t>
            </a: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Developed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mechanism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of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authorization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for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IHEP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accent1">
                    <a:lumMod val="50000"/>
                  </a:schemeClr>
                </a:solidFill>
              </a:rPr>
              <a:t>HTCondor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cluster</a:t>
            </a:r>
          </a:p>
          <a:p>
            <a:pPr lvl="2"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Krb5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service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provides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short-term user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ticket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US" altLang="zh-CN" dirty="0">
              <a:solidFill>
                <a:schemeClr val="accent1">
                  <a:lumMod val="50000"/>
                </a:schemeClr>
              </a:solidFill>
            </a:endParaRPr>
          </a:p>
          <a:p>
            <a:pPr lvl="2"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INK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caches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and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refreshes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user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tokens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during job execution</a:t>
            </a:r>
          </a:p>
          <a:p>
            <a:pPr marL="914400" lvl="2" indent="0">
              <a:buClr>
                <a:schemeClr val="accent1">
                  <a:lumMod val="75000"/>
                </a:schemeClr>
              </a:buClr>
              <a:buNone/>
            </a:pPr>
            <a:endParaRPr lang="en-US" altLang="zh-CN" dirty="0">
              <a:solidFill>
                <a:schemeClr val="accent1">
                  <a:lumMod val="50000"/>
                </a:schemeClr>
              </a:solidFill>
            </a:endParaRPr>
          </a:p>
          <a:p>
            <a:pPr marL="914400" lvl="2" indent="0">
              <a:buClr>
                <a:schemeClr val="accent1">
                  <a:lumMod val="75000"/>
                </a:schemeClr>
              </a:buClr>
              <a:buNone/>
            </a:pPr>
            <a:endParaRPr lang="en-US" altLang="zh-CN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lvl="1" indent="0">
              <a:buClr>
                <a:schemeClr val="accent1">
                  <a:lumMod val="75000"/>
                </a:schemeClr>
              </a:buClr>
              <a:buNone/>
            </a:pPr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"/>
          </p:nvPr>
        </p:nvSpPr>
        <p:spPr/>
        <p:txBody>
          <a:bodyPr vert="horz" lIns="91440" tIns="45720" rIns="91440" bIns="45720" rtlCol="0" anchor="ctr"/>
          <a:lstStyle/>
          <a:p>
            <a:fld id="{E6B31BEF-C01E-4CA6-9D7D-67F43F13ADF2}" type="slidenum">
              <a:rPr lang="en-US" altLang="zh-CN" smtClean="0">
                <a:solidFill>
                  <a:schemeClr val="accent5">
                    <a:lumMod val="75000"/>
                  </a:schemeClr>
                </a:solidFill>
              </a:rPr>
              <a:pPr/>
              <a:t>8</a:t>
            </a:fld>
            <a:r>
              <a:rPr lang="en-US" altLang="zh-CN" dirty="0">
                <a:solidFill>
                  <a:schemeClr val="accent5">
                    <a:lumMod val="75000"/>
                  </a:schemeClr>
                </a:solidFill>
              </a:rPr>
              <a:t>/15</a:t>
            </a:r>
            <a:endParaRPr lang="zh-CN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Authentication and Authorization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84811" y="887095"/>
            <a:ext cx="8225790" cy="5358130"/>
          </a:xfrm>
        </p:spPr>
        <p:txBody>
          <a:bodyPr vert="horz" lIns="91440" tIns="45720" rIns="91440" bIns="45720" rtlCol="0">
            <a:normAutofit/>
          </a:bodyPr>
          <a:lstStyle/>
          <a:p>
            <a:pPr lvl="1"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IHEP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cluster: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based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on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krb5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tokens</a:t>
            </a:r>
          </a:p>
          <a:p>
            <a:pPr lvl="2"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Cluster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usage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and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file access based on Krb5 tokens</a:t>
            </a:r>
          </a:p>
          <a:p>
            <a:pPr lvl="2"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Tokens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are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generated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upon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user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login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within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duration</a:t>
            </a:r>
          </a:p>
          <a:p>
            <a:pPr lvl="2"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User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identity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is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proxies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for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access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via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token</a:t>
            </a: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en-US" altLang="zh-CN" dirty="0" err="1">
                <a:solidFill>
                  <a:schemeClr val="accent1">
                    <a:lumMod val="75000"/>
                  </a:schemeClr>
                </a:solidFill>
              </a:rPr>
              <a:t>HTCondor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cluster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access</a:t>
            </a:r>
          </a:p>
          <a:p>
            <a:pPr lvl="2"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Token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checked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before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job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submission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altLang="zh-CN" dirty="0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File systems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access</a:t>
            </a:r>
          </a:p>
          <a:p>
            <a:pPr lvl="2"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EOS: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Krb5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Tokens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supported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natively 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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add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configuration</a:t>
            </a:r>
          </a:p>
          <a:p>
            <a:pPr lvl="2">
              <a:buClr>
                <a:schemeClr val="accent1">
                  <a:lumMod val="75000"/>
                </a:schemeClr>
              </a:buClr>
            </a:pPr>
            <a:r>
              <a:rPr lang="en-US" altLang="zh-CN" dirty="0" err="1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Lustre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,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NFS: no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krb5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supported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at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IHEP</a:t>
            </a:r>
            <a:endParaRPr lang="en-US" altLang="zh-CN" dirty="0">
              <a:solidFill>
                <a:schemeClr val="accent1">
                  <a:lumMod val="75000"/>
                </a:schemeClr>
              </a:solidFill>
            </a:endParaRPr>
          </a:p>
          <a:p>
            <a:pPr lvl="3"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Deploy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accent1">
                    <a:lumMod val="75000"/>
                  </a:schemeClr>
                </a:solidFill>
              </a:rPr>
              <a:t>XRootD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Proxy in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front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of the </a:t>
            </a:r>
            <a:r>
              <a:rPr lang="en-US" altLang="zh-CN" dirty="0" err="1">
                <a:solidFill>
                  <a:schemeClr val="accent1">
                    <a:lumMod val="75000"/>
                  </a:schemeClr>
                </a:solidFill>
              </a:rPr>
              <a:t>Lustre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/NFS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to support </a:t>
            </a:r>
            <a:r>
              <a:rPr lang="en-US" altLang="zh-CN" dirty="0" err="1">
                <a:solidFill>
                  <a:schemeClr val="accent1">
                    <a:lumMod val="75000"/>
                  </a:schemeClr>
                </a:solidFill>
              </a:rPr>
              <a:t>XRootD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access</a:t>
            </a:r>
          </a:p>
          <a:p>
            <a:pPr lvl="3">
              <a:buClr>
                <a:schemeClr val="accent1">
                  <a:lumMod val="75000"/>
                </a:schemeClr>
              </a:buClr>
            </a:pPr>
            <a:r>
              <a:rPr lang="en-US" altLang="zh-CN" dirty="0" err="1">
                <a:solidFill>
                  <a:schemeClr val="accent1">
                    <a:lumMod val="75000"/>
                  </a:schemeClr>
                </a:solidFill>
              </a:rPr>
              <a:t>XRootD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 supports access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via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krb5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token</a:t>
            </a:r>
          </a:p>
          <a:p>
            <a:pPr lvl="3"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Access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accent1">
                    <a:lumMod val="75000"/>
                  </a:schemeClr>
                </a:solidFill>
              </a:rPr>
              <a:t>Lustre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/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NFS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 go through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accent1">
                    <a:lumMod val="75000"/>
                  </a:schemeClr>
                </a:solidFill>
              </a:rPr>
              <a:t>XRootD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proxy</a:t>
            </a:r>
          </a:p>
          <a:p>
            <a:pPr marL="457200" lvl="1" indent="0">
              <a:buClr>
                <a:schemeClr val="accent1">
                  <a:lumMod val="75000"/>
                </a:schemeClr>
              </a:buClr>
              <a:buNone/>
            </a:pPr>
            <a:endParaRPr lang="en-US" altLang="zh-CN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"/>
          </p:nvPr>
        </p:nvSpPr>
        <p:spPr/>
        <p:txBody>
          <a:bodyPr vert="horz" lIns="91440" tIns="45720" rIns="91440" bIns="45720" rtlCol="0" anchor="ctr"/>
          <a:lstStyle/>
          <a:p>
            <a:fld id="{E6B31BEF-C01E-4CA6-9D7D-67F43F13ADF2}" type="slidenum">
              <a:rPr lang="en-US" altLang="zh-CN" smtClean="0">
                <a:solidFill>
                  <a:schemeClr val="accent5">
                    <a:lumMod val="75000"/>
                  </a:schemeClr>
                </a:solidFill>
              </a:rPr>
              <a:pPr/>
              <a:t>9</a:t>
            </a:fld>
            <a:r>
              <a:rPr lang="en-US" altLang="zh-CN" dirty="0">
                <a:solidFill>
                  <a:schemeClr val="accent5">
                    <a:lumMod val="75000"/>
                  </a:schemeClr>
                </a:solidFill>
              </a:rPr>
              <a:t>/15</a:t>
            </a:r>
            <a:endParaRPr lang="zh-CN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Computing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Resource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and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File access Globally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at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IHEP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27C34DD-2224-7EFC-9F47-7AF4FADFF1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2843" y="887095"/>
            <a:ext cx="3020253" cy="5274733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TM5NmE2MDFkNTg1OTJmM2ZiOTU3ZGFhZGYzM2M4Y2EifQ==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3">
      <a:majorFont>
        <a:latin typeface="Lato Heavy"/>
        <a:ea typeface="思源黑体 CN Medium"/>
        <a:cs typeface=""/>
      </a:majorFont>
      <a:minorFont>
        <a:latin typeface="Lato SemiLight"/>
        <a:ea typeface="思源黑体 CN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4062</TotalTime>
  <Words>967</Words>
  <Application>Microsoft Macintosh PowerPoint</Application>
  <PresentationFormat>Widescreen</PresentationFormat>
  <Paragraphs>170</Paragraphs>
  <Slides>15</Slides>
  <Notes>3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等线</vt:lpstr>
      <vt:lpstr>Lato Heavy</vt:lpstr>
      <vt:lpstr>Lato SemiLight</vt:lpstr>
      <vt:lpstr>微软雅黑</vt:lpstr>
      <vt:lpstr>Abadi</vt:lpstr>
      <vt:lpstr>Arial</vt:lpstr>
      <vt:lpstr>Arial Black</vt:lpstr>
      <vt:lpstr>Source Sans Pro</vt:lpstr>
      <vt:lpstr>Times New Roman</vt:lpstr>
      <vt:lpstr>Wingdings</vt:lpstr>
      <vt:lpstr>Office 主题​​</vt:lpstr>
      <vt:lpstr>From Batch to Interactive   The “INK” for HEP Data Analysis</vt:lpstr>
      <vt:lpstr>Outline</vt:lpstr>
      <vt:lpstr>Motivation for “INK”</vt:lpstr>
      <vt:lpstr>New Requirements in HEP</vt:lpstr>
      <vt:lpstr>INK: Interactive aNalysis worKbench</vt:lpstr>
      <vt:lpstr>Challenges in Developing INK</vt:lpstr>
      <vt:lpstr>Loose Architecture of INK</vt:lpstr>
      <vt:lpstr>Authentication and Authorization</vt:lpstr>
      <vt:lpstr>Computing Resource and  File access Globally at IHEP</vt:lpstr>
      <vt:lpstr>Run Application ON Worker Node</vt:lpstr>
      <vt:lpstr>Customization for Experiments (Ongoing Work)</vt:lpstr>
      <vt:lpstr>Current Status</vt:lpstr>
      <vt:lpstr>Summary</vt:lpstr>
      <vt:lpstr>PowerPoint Presentation</vt:lpstr>
      <vt:lpstr>https://ink.ihep.ac.cn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Lc2ppi0_workshop</dc:title>
  <dc:creator>Yangu Li</dc:creator>
  <cp:lastModifiedBy>Microsoft Office User</cp:lastModifiedBy>
  <cp:revision>2617</cp:revision>
  <cp:lastPrinted>2018-10-09T13:01:00Z</cp:lastPrinted>
  <dcterms:created xsi:type="dcterms:W3CDTF">2018-08-22T08:31:00Z</dcterms:created>
  <dcterms:modified xsi:type="dcterms:W3CDTF">2025-04-04T00:27:21Z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0ED1FD5E4829472C89500BA22B722562_13</vt:lpwstr>
  </property>
  <property fmtid="{D5CDD505-2E9C-101B-9397-08002B2CF9AE}" pid="3" name="KSOProductBuildVer">
    <vt:lpwstr>2052-12.1.0.20305</vt:lpwstr>
  </property>
</Properties>
</file>