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93" r:id="rId5"/>
    <p:sldMasterId id="2147483711" r:id="rId6"/>
  </p:sldMasterIdLst>
  <p:notesMasterIdLst>
    <p:notesMasterId r:id="rId19"/>
  </p:notesMasterIdLst>
  <p:sldIdLst>
    <p:sldId id="270" r:id="rId7"/>
    <p:sldId id="354" r:id="rId8"/>
    <p:sldId id="366" r:id="rId9"/>
    <p:sldId id="283" r:id="rId10"/>
    <p:sldId id="316" r:id="rId11"/>
    <p:sldId id="371" r:id="rId12"/>
    <p:sldId id="373" r:id="rId13"/>
    <p:sldId id="296" r:id="rId14"/>
    <p:sldId id="341" r:id="rId15"/>
    <p:sldId id="368" r:id="rId16"/>
    <p:sldId id="348" r:id="rId17"/>
    <p:sldId id="355" r:id="rId18"/>
  </p:sldIdLst>
  <p:sldSz cx="12192000" cy="6858000"/>
  <p:notesSz cx="6858000" cy="9144000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0524" autoAdjust="0"/>
  </p:normalViewPr>
  <p:slideViewPr>
    <p:cSldViewPr snapToGrid="0">
      <p:cViewPr varScale="1">
        <p:scale>
          <a:sx n="68" d="100"/>
          <a:sy n="68" d="100"/>
        </p:scale>
        <p:origin x="522" y="60"/>
      </p:cViewPr>
      <p:guideLst>
        <p:guide orient="horz" pos="2159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E4E638-4EB0-4DBE-AA3F-0577D228F3F1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826D65AA-0F35-4292-BB49-8CC251D393E4}">
      <dgm:prSet phldrT="[Text]" custT="1"/>
      <dgm:spPr/>
      <dgm:t>
        <a:bodyPr/>
        <a:lstStyle/>
        <a:p>
          <a:r>
            <a:rPr lang="de-DE" sz="2000" b="1" dirty="0" err="1"/>
            <a:t>GridKa</a:t>
          </a:r>
          <a:endParaRPr lang="de-DE" sz="2000" b="1" dirty="0"/>
        </a:p>
      </dgm:t>
    </dgm:pt>
    <dgm:pt modelId="{49AC65BB-B219-420A-9C23-898662CBAB35}" type="parTrans" cxnId="{234336F8-92C7-4301-9514-318D5ABAB182}">
      <dgm:prSet/>
      <dgm:spPr/>
      <dgm:t>
        <a:bodyPr/>
        <a:lstStyle/>
        <a:p>
          <a:endParaRPr lang="de-DE"/>
        </a:p>
      </dgm:t>
    </dgm:pt>
    <dgm:pt modelId="{0359DD2A-9B19-494C-A88A-403F63F702C1}" type="sibTrans" cxnId="{234336F8-92C7-4301-9514-318D5ABAB182}">
      <dgm:prSet/>
      <dgm:spPr/>
      <dgm:t>
        <a:bodyPr/>
        <a:lstStyle/>
        <a:p>
          <a:endParaRPr lang="de-DE"/>
        </a:p>
      </dgm:t>
    </dgm:pt>
    <dgm:pt modelId="{D7A0ED5C-BDCA-42A4-AC25-A877615AF68F}">
      <dgm:prSet/>
      <dgm:spPr/>
      <dgm:t>
        <a:bodyPr/>
        <a:lstStyle/>
        <a:p>
          <a:endParaRPr lang="de-DE" dirty="0"/>
        </a:p>
      </dgm:t>
    </dgm:pt>
    <dgm:pt modelId="{19CB6CA4-1189-4276-837C-E9C14BE43E9D}" type="parTrans" cxnId="{B48C33FA-C680-4E45-AF8E-DB23BFA8ADE2}">
      <dgm:prSet/>
      <dgm:spPr/>
      <dgm:t>
        <a:bodyPr/>
        <a:lstStyle/>
        <a:p>
          <a:endParaRPr lang="de-DE"/>
        </a:p>
      </dgm:t>
    </dgm:pt>
    <dgm:pt modelId="{416D9D88-670E-4F0F-9639-E0F406D509C8}" type="sibTrans" cxnId="{B48C33FA-C680-4E45-AF8E-DB23BFA8ADE2}">
      <dgm:prSet/>
      <dgm:spPr/>
      <dgm:t>
        <a:bodyPr/>
        <a:lstStyle/>
        <a:p>
          <a:endParaRPr lang="de-DE"/>
        </a:p>
      </dgm:t>
    </dgm:pt>
    <dgm:pt modelId="{BAD5E3F6-CCB9-4707-8EDB-CB2E74D18F2C}">
      <dgm:prSet phldrT="[Text]"/>
      <dgm:spPr/>
      <dgm:t>
        <a:bodyPr/>
        <a:lstStyle/>
        <a:p>
          <a:r>
            <a:rPr lang="de-DE" b="1" dirty="0"/>
            <a:t>Environmental </a:t>
          </a:r>
        </a:p>
        <a:p>
          <a:r>
            <a:rPr lang="de-DE" b="1" dirty="0" err="1"/>
            <a:t>Metrics</a:t>
          </a:r>
          <a:endParaRPr lang="de-DE" b="1" dirty="0"/>
        </a:p>
      </dgm:t>
    </dgm:pt>
    <dgm:pt modelId="{CF712BBB-FEF0-4DC6-AA02-8F36E054DC9C}" type="sibTrans" cxnId="{6CBBD0A3-6EEC-4949-8EA8-D0C0B78CF84B}">
      <dgm:prSet/>
      <dgm:spPr/>
      <dgm:t>
        <a:bodyPr/>
        <a:lstStyle/>
        <a:p>
          <a:endParaRPr lang="de-DE"/>
        </a:p>
      </dgm:t>
    </dgm:pt>
    <dgm:pt modelId="{40651FAE-4E2C-46AA-AB12-5671059B572B}" type="parTrans" cxnId="{6CBBD0A3-6EEC-4949-8EA8-D0C0B78CF84B}">
      <dgm:prSet/>
      <dgm:spPr/>
      <dgm:t>
        <a:bodyPr/>
        <a:lstStyle/>
        <a:p>
          <a:endParaRPr lang="de-DE"/>
        </a:p>
      </dgm:t>
    </dgm:pt>
    <dgm:pt modelId="{BAA849F7-5CBE-45CF-9C26-ED33D4F48235}">
      <dgm:prSet phldrT="[Text]"/>
      <dgm:spPr/>
      <dgm:t>
        <a:bodyPr/>
        <a:lstStyle/>
        <a:p>
          <a:r>
            <a:rPr lang="de-DE" b="1" dirty="0" err="1"/>
            <a:t>GridKa</a:t>
          </a:r>
          <a:r>
            <a:rPr lang="de-DE" b="1" dirty="0"/>
            <a:t> </a:t>
          </a:r>
          <a:r>
            <a:rPr lang="de-DE" b="1" dirty="0" err="1"/>
            <a:t>WorkerNodes</a:t>
          </a:r>
          <a:endParaRPr lang="de-DE" dirty="0"/>
        </a:p>
      </dgm:t>
    </dgm:pt>
    <dgm:pt modelId="{3E2A9A14-0276-4049-8A2E-C3AD3E55226A}" type="sibTrans" cxnId="{E8B09C44-9560-48E7-9DFB-43C0815D6995}">
      <dgm:prSet/>
      <dgm:spPr/>
      <dgm:t>
        <a:bodyPr/>
        <a:lstStyle/>
        <a:p>
          <a:endParaRPr lang="de-DE"/>
        </a:p>
      </dgm:t>
    </dgm:pt>
    <dgm:pt modelId="{507C33FE-3166-42EE-AAFD-2EA489C82320}" type="parTrans" cxnId="{E8B09C44-9560-48E7-9DFB-43C0815D6995}">
      <dgm:prSet/>
      <dgm:spPr/>
      <dgm:t>
        <a:bodyPr/>
        <a:lstStyle/>
        <a:p>
          <a:endParaRPr lang="de-DE"/>
        </a:p>
      </dgm:t>
    </dgm:pt>
    <dgm:pt modelId="{A96C64B9-866C-40A1-B265-90F5CEFA35A9}">
      <dgm:prSet phldrT="[Text]" custT="1"/>
      <dgm:spPr/>
      <dgm:t>
        <a:bodyPr/>
        <a:lstStyle/>
        <a:p>
          <a:r>
            <a:rPr lang="de-DE" sz="2000" b="1" dirty="0"/>
            <a:t>LSDF</a:t>
          </a:r>
        </a:p>
      </dgm:t>
    </dgm:pt>
    <dgm:pt modelId="{6C9CEDAC-F615-42D3-A68C-AB48C04812AC}" type="sibTrans" cxnId="{2D61AD25-0B2F-4DCD-8D6E-49F041BB6D11}">
      <dgm:prSet/>
      <dgm:spPr/>
      <dgm:t>
        <a:bodyPr/>
        <a:lstStyle/>
        <a:p>
          <a:endParaRPr lang="de-DE"/>
        </a:p>
      </dgm:t>
    </dgm:pt>
    <dgm:pt modelId="{AAEE0FAF-41DF-4633-9246-6546729C86C1}" type="parTrans" cxnId="{2D61AD25-0B2F-4DCD-8D6E-49F041BB6D11}">
      <dgm:prSet/>
      <dgm:spPr/>
      <dgm:t>
        <a:bodyPr/>
        <a:lstStyle/>
        <a:p>
          <a:endParaRPr lang="de-DE"/>
        </a:p>
      </dgm:t>
    </dgm:pt>
    <dgm:pt modelId="{D49019E5-6045-4B9A-99F8-7BA8AAAD857B}" type="pres">
      <dgm:prSet presAssocID="{ABE4E638-4EB0-4DBE-AA3F-0577D228F3F1}" presName="matrix" presStyleCnt="0">
        <dgm:presLayoutVars>
          <dgm:chMax val="1"/>
          <dgm:dir/>
          <dgm:resizeHandles val="exact"/>
        </dgm:presLayoutVars>
      </dgm:prSet>
      <dgm:spPr/>
    </dgm:pt>
    <dgm:pt modelId="{E23E5D21-4543-45DF-B16D-304462A29B90}" type="pres">
      <dgm:prSet presAssocID="{ABE4E638-4EB0-4DBE-AA3F-0577D228F3F1}" presName="diamond" presStyleLbl="bgShp" presStyleIdx="0" presStyleCnt="1"/>
      <dgm:spPr/>
    </dgm:pt>
    <dgm:pt modelId="{C9056CCC-5152-4585-A7BC-ED6D8FE31C51}" type="pres">
      <dgm:prSet presAssocID="{ABE4E638-4EB0-4DBE-AA3F-0577D228F3F1}" presName="quad1" presStyleLbl="node1" presStyleIdx="0" presStyleCnt="4" custScaleY="35339" custLinFactNeighborX="1541" custLinFactNeighborY="12530">
        <dgm:presLayoutVars>
          <dgm:chMax val="0"/>
          <dgm:chPref val="0"/>
          <dgm:bulletEnabled val="1"/>
        </dgm:presLayoutVars>
      </dgm:prSet>
      <dgm:spPr/>
    </dgm:pt>
    <dgm:pt modelId="{23949B74-5C30-4026-88D8-D025B5AE8474}" type="pres">
      <dgm:prSet presAssocID="{ABE4E638-4EB0-4DBE-AA3F-0577D228F3F1}" presName="quad2" presStyleLbl="node1" presStyleIdx="1" presStyleCnt="4" custScaleX="91638" custScaleY="37013" custLinFactNeighborX="-2417" custLinFactNeighborY="13908">
        <dgm:presLayoutVars>
          <dgm:chMax val="0"/>
          <dgm:chPref val="0"/>
          <dgm:bulletEnabled val="1"/>
        </dgm:presLayoutVars>
      </dgm:prSet>
      <dgm:spPr/>
    </dgm:pt>
    <dgm:pt modelId="{60F98073-1FD1-4645-9D05-A3EF3BDB5844}" type="pres">
      <dgm:prSet presAssocID="{ABE4E638-4EB0-4DBE-AA3F-0577D228F3F1}" presName="quad3" presStyleLbl="node1" presStyleIdx="2" presStyleCnt="4" custScaleY="35174" custLinFactNeighborX="2214" custLinFactNeighborY="-22799">
        <dgm:presLayoutVars>
          <dgm:chMax val="0"/>
          <dgm:chPref val="0"/>
          <dgm:bulletEnabled val="1"/>
        </dgm:presLayoutVars>
      </dgm:prSet>
      <dgm:spPr/>
    </dgm:pt>
    <dgm:pt modelId="{73A8ECE6-CC8B-4811-89CE-26533085F237}" type="pres">
      <dgm:prSet presAssocID="{ABE4E638-4EB0-4DBE-AA3F-0577D228F3F1}" presName="quad4" presStyleLbl="node1" presStyleIdx="3" presStyleCnt="4" custScaleY="34928" custLinFactNeighborX="-774" custLinFactNeighborY="-23592">
        <dgm:presLayoutVars>
          <dgm:chMax val="0"/>
          <dgm:chPref val="0"/>
          <dgm:bulletEnabled val="1"/>
        </dgm:presLayoutVars>
      </dgm:prSet>
      <dgm:spPr/>
    </dgm:pt>
  </dgm:ptLst>
  <dgm:cxnLst>
    <dgm:cxn modelId="{F76DD109-C3E5-4B3A-ACB9-1540CCADFF24}" type="presOf" srcId="{826D65AA-0F35-4292-BB49-8CC251D393E4}" destId="{C9056CCC-5152-4585-A7BC-ED6D8FE31C51}" srcOrd="0" destOrd="0" presId="urn:microsoft.com/office/officeart/2005/8/layout/matrix3"/>
    <dgm:cxn modelId="{47656D0B-A608-468C-A73B-B3E22AF10012}" type="presOf" srcId="{ABE4E638-4EB0-4DBE-AA3F-0577D228F3F1}" destId="{D49019E5-6045-4B9A-99F8-7BA8AAAD857B}" srcOrd="0" destOrd="0" presId="urn:microsoft.com/office/officeart/2005/8/layout/matrix3"/>
    <dgm:cxn modelId="{2D61AD25-0B2F-4DCD-8D6E-49F041BB6D11}" srcId="{ABE4E638-4EB0-4DBE-AA3F-0577D228F3F1}" destId="{A96C64B9-866C-40A1-B265-90F5CEFA35A9}" srcOrd="1" destOrd="0" parTransId="{AAEE0FAF-41DF-4633-9246-6546729C86C1}" sibTransId="{6C9CEDAC-F615-42D3-A68C-AB48C04812AC}"/>
    <dgm:cxn modelId="{E8B09C44-9560-48E7-9DFB-43C0815D6995}" srcId="{ABE4E638-4EB0-4DBE-AA3F-0577D228F3F1}" destId="{BAA849F7-5CBE-45CF-9C26-ED33D4F48235}" srcOrd="2" destOrd="0" parTransId="{507C33FE-3166-42EE-AAFD-2EA489C82320}" sibTransId="{3E2A9A14-0276-4049-8A2E-C3AD3E55226A}"/>
    <dgm:cxn modelId="{38E9A692-B4C8-4EB0-BDA5-E2F021B7D28C}" type="presOf" srcId="{A96C64B9-866C-40A1-B265-90F5CEFA35A9}" destId="{23949B74-5C30-4026-88D8-D025B5AE8474}" srcOrd="0" destOrd="0" presId="urn:microsoft.com/office/officeart/2005/8/layout/matrix3"/>
    <dgm:cxn modelId="{A641BD99-473F-4B79-B27C-445E00B7DF84}" type="presOf" srcId="{BAD5E3F6-CCB9-4707-8EDB-CB2E74D18F2C}" destId="{73A8ECE6-CC8B-4811-89CE-26533085F237}" srcOrd="0" destOrd="0" presId="urn:microsoft.com/office/officeart/2005/8/layout/matrix3"/>
    <dgm:cxn modelId="{6CBBD0A3-6EEC-4949-8EA8-D0C0B78CF84B}" srcId="{ABE4E638-4EB0-4DBE-AA3F-0577D228F3F1}" destId="{BAD5E3F6-CCB9-4707-8EDB-CB2E74D18F2C}" srcOrd="3" destOrd="0" parTransId="{40651FAE-4E2C-46AA-AB12-5671059B572B}" sibTransId="{CF712BBB-FEF0-4DC6-AA02-8F36E054DC9C}"/>
    <dgm:cxn modelId="{1E8BA5DC-A675-4641-9B45-0ACB44036C20}" type="presOf" srcId="{BAA849F7-5CBE-45CF-9C26-ED33D4F48235}" destId="{60F98073-1FD1-4645-9D05-A3EF3BDB5844}" srcOrd="0" destOrd="0" presId="urn:microsoft.com/office/officeart/2005/8/layout/matrix3"/>
    <dgm:cxn modelId="{234336F8-92C7-4301-9514-318D5ABAB182}" srcId="{ABE4E638-4EB0-4DBE-AA3F-0577D228F3F1}" destId="{826D65AA-0F35-4292-BB49-8CC251D393E4}" srcOrd="0" destOrd="0" parTransId="{49AC65BB-B219-420A-9C23-898662CBAB35}" sibTransId="{0359DD2A-9B19-494C-A88A-403F63F702C1}"/>
    <dgm:cxn modelId="{B48C33FA-C680-4E45-AF8E-DB23BFA8ADE2}" srcId="{ABE4E638-4EB0-4DBE-AA3F-0577D228F3F1}" destId="{D7A0ED5C-BDCA-42A4-AC25-A877615AF68F}" srcOrd="4" destOrd="0" parTransId="{19CB6CA4-1189-4276-837C-E9C14BE43E9D}" sibTransId="{416D9D88-670E-4F0F-9639-E0F406D509C8}"/>
    <dgm:cxn modelId="{7870B6B4-ADB2-48A8-8F43-14A4CC35D1FE}" type="presParOf" srcId="{D49019E5-6045-4B9A-99F8-7BA8AAAD857B}" destId="{E23E5D21-4543-45DF-B16D-304462A29B90}" srcOrd="0" destOrd="0" presId="urn:microsoft.com/office/officeart/2005/8/layout/matrix3"/>
    <dgm:cxn modelId="{A444C733-460A-417C-9FA2-B0AB9562C496}" type="presParOf" srcId="{D49019E5-6045-4B9A-99F8-7BA8AAAD857B}" destId="{C9056CCC-5152-4585-A7BC-ED6D8FE31C51}" srcOrd="1" destOrd="0" presId="urn:microsoft.com/office/officeart/2005/8/layout/matrix3"/>
    <dgm:cxn modelId="{F3A9AEA5-0491-49AC-BF87-47EB6B582037}" type="presParOf" srcId="{D49019E5-6045-4B9A-99F8-7BA8AAAD857B}" destId="{23949B74-5C30-4026-88D8-D025B5AE8474}" srcOrd="2" destOrd="0" presId="urn:microsoft.com/office/officeart/2005/8/layout/matrix3"/>
    <dgm:cxn modelId="{3A490F06-D01A-4EC6-A197-2BF56188ABC8}" type="presParOf" srcId="{D49019E5-6045-4B9A-99F8-7BA8AAAD857B}" destId="{60F98073-1FD1-4645-9D05-A3EF3BDB5844}" srcOrd="3" destOrd="0" presId="urn:microsoft.com/office/officeart/2005/8/layout/matrix3"/>
    <dgm:cxn modelId="{DA291A38-A4EC-4AEF-9F97-0784AA6E98AE}" type="presParOf" srcId="{D49019E5-6045-4B9A-99F8-7BA8AAAD857B}" destId="{73A8ECE6-CC8B-4811-89CE-26533085F23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E5D21-4543-45DF-B16D-304462A29B90}">
      <dsp:nvSpPr>
        <dsp:cNvPr id="0" name=""/>
        <dsp:cNvSpPr/>
      </dsp:nvSpPr>
      <dsp:spPr>
        <a:xfrm>
          <a:off x="1267367" y="0"/>
          <a:ext cx="5418667" cy="541866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56CCC-5152-4585-A7BC-ED6D8FE31C51}">
      <dsp:nvSpPr>
        <dsp:cNvPr id="0" name=""/>
        <dsp:cNvSpPr/>
      </dsp:nvSpPr>
      <dsp:spPr>
        <a:xfrm>
          <a:off x="1814706" y="1462801"/>
          <a:ext cx="2113280" cy="7468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 err="1"/>
            <a:t>GridKa</a:t>
          </a:r>
          <a:endParaRPr lang="de-DE" sz="2000" b="1" kern="1200" dirty="0"/>
        </a:p>
      </dsp:txBody>
      <dsp:txXfrm>
        <a:off x="1851162" y="1499257"/>
        <a:ext cx="2040368" cy="673900"/>
      </dsp:txXfrm>
    </dsp:sp>
    <dsp:sp modelId="{23949B74-5C30-4026-88D8-D025B5AE8474}">
      <dsp:nvSpPr>
        <dsp:cNvPr id="0" name=""/>
        <dsp:cNvSpPr/>
      </dsp:nvSpPr>
      <dsp:spPr>
        <a:xfrm>
          <a:off x="4095259" y="1474234"/>
          <a:ext cx="1936567" cy="78218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LSDF</a:t>
          </a:r>
        </a:p>
      </dsp:txBody>
      <dsp:txXfrm>
        <a:off x="4133442" y="1512417"/>
        <a:ext cx="1860201" cy="705822"/>
      </dsp:txXfrm>
    </dsp:sp>
    <dsp:sp modelId="{60F98073-1FD1-4645-9D05-A3EF3BDB5844}">
      <dsp:nvSpPr>
        <dsp:cNvPr id="0" name=""/>
        <dsp:cNvSpPr/>
      </dsp:nvSpPr>
      <dsp:spPr>
        <a:xfrm>
          <a:off x="1828928" y="2993784"/>
          <a:ext cx="2113280" cy="7433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 err="1"/>
            <a:t>GridKa</a:t>
          </a:r>
          <a:r>
            <a:rPr lang="de-DE" sz="1700" b="1" kern="1200" dirty="0"/>
            <a:t> </a:t>
          </a:r>
          <a:r>
            <a:rPr lang="de-DE" sz="1700" b="1" kern="1200" dirty="0" err="1"/>
            <a:t>WorkerNodes</a:t>
          </a:r>
          <a:endParaRPr lang="de-DE" sz="1700" kern="1200" dirty="0"/>
        </a:p>
      </dsp:txBody>
      <dsp:txXfrm>
        <a:off x="1865214" y="3030070"/>
        <a:ext cx="2040708" cy="670753"/>
      </dsp:txXfrm>
    </dsp:sp>
    <dsp:sp modelId="{73A8ECE6-CC8B-4811-89CE-26533085F237}">
      <dsp:nvSpPr>
        <dsp:cNvPr id="0" name=""/>
        <dsp:cNvSpPr/>
      </dsp:nvSpPr>
      <dsp:spPr>
        <a:xfrm>
          <a:off x="4041624" y="2979625"/>
          <a:ext cx="2113280" cy="7381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/>
            <a:t>Environmental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 err="1"/>
            <a:t>Metrics</a:t>
          </a:r>
          <a:endParaRPr lang="de-DE" sz="1700" b="1" kern="1200" dirty="0"/>
        </a:p>
      </dsp:txBody>
      <dsp:txXfrm>
        <a:off x="4077656" y="3015657"/>
        <a:ext cx="2041216" cy="666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F02CA-77CB-4E54-B712-21E588799EE8}" type="datetimeFigureOut">
              <a:rPr lang="de-DE" smtClean="0"/>
              <a:t>28.03.2025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729A-0AF0-4995-B32B-9504BC689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580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757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700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851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75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980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37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Melanie ERnst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92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Melanie ERnst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298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016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633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6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6">
            <a:extLst>
              <a:ext uri="{FF2B5EF4-FFF2-40B4-BE49-F238E27FC236}">
                <a16:creationId xmlns:a16="http://schemas.microsoft.com/office/drawing/2014/main" id="{34CE5320-35BE-2940-A98A-E8624493D0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129015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</a:t>
            </a:r>
          </a:p>
          <a:p>
            <a:pPr lvl="3"/>
            <a:endParaRPr lang="en-US" alt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7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3">
            <a:extLst>
              <a:ext uri="{FF2B5EF4-FFF2-40B4-BE49-F238E27FC236}">
                <a16:creationId xmlns:a16="http://schemas.microsoft.com/office/drawing/2014/main" id="{352817DA-0A74-AE46-BBA5-4ADB5D4F88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6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3">
            <a:extLst>
              <a:ext uri="{FF2B5EF4-FFF2-40B4-BE49-F238E27FC236}">
                <a16:creationId xmlns:a16="http://schemas.microsoft.com/office/drawing/2014/main" id="{E8F0924D-5395-FD43-B8E8-D373CC7CD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1" b="18811"/>
          <a:stretch>
            <a:fillRect/>
          </a:stretch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68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01.04.2025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48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88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82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82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3688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7071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DA42B4DC-7C82-BE42-8B43-98733C90CC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24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124728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E69B8DE6-021B-7F4B-B1A0-828F13A9BD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220778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6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92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39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12580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30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86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9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platzhalter 3">
            <a:extLst>
              <a:ext uri="{FF2B5EF4-FFF2-40B4-BE49-F238E27FC236}">
                <a16:creationId xmlns:a16="http://schemas.microsoft.com/office/drawing/2014/main" id="{EBDFCD1D-3B9E-AD48-9904-77642DDBEA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16" b="31616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24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01.04.2025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26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540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8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257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56661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780322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21E5EB97-EF72-C743-B225-36D9314C25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20197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592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468950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6">
            <a:extLst>
              <a:ext uri="{FF2B5EF4-FFF2-40B4-BE49-F238E27FC236}">
                <a16:creationId xmlns:a16="http://schemas.microsoft.com/office/drawing/2014/main" id="{C4C0195D-65D3-B64E-9505-9813519B34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18261"/>
          <a:stretch/>
        </p:blipFill>
        <p:spPr>
          <a:xfrm>
            <a:off x="1" y="1771495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74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3715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93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5676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67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2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AD469279-E5C8-404C-94A7-9CE4F8C2F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0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01.04.2025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4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1804958" y="6316192"/>
            <a:ext cx="736266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Evelina </a:t>
            </a:r>
            <a:r>
              <a:rPr lang="de-DE" sz="1200" dirty="0" err="1"/>
              <a:t>Buttitta</a:t>
            </a:r>
            <a:r>
              <a:rPr lang="de-DE" sz="1200" dirty="0"/>
              <a:t> – </a:t>
            </a:r>
            <a:r>
              <a:rPr lang="en-US" altLang="de-DE" sz="1200" dirty="0"/>
              <a:t>Infrastructure Monitoring for </a:t>
            </a:r>
            <a:r>
              <a:rPr lang="en-US" altLang="de-DE" sz="1200" dirty="0" err="1"/>
              <a:t>GridKa</a:t>
            </a:r>
            <a:r>
              <a:rPr lang="en-US" altLang="de-DE" sz="1200" dirty="0"/>
              <a:t> and beyond</a:t>
            </a:r>
            <a:endParaRPr lang="de-DE" altLang="de-DE" sz="1200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Scientific Computing Center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Karlsruhe Institute of Technology (KIT)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CBE6181-0DBA-4482-A5C9-DD06B298294A}"/>
              </a:ext>
            </a:extLst>
          </p:cNvPr>
          <p:cNvSpPr txBox="1"/>
          <p:nvPr userDrawn="1"/>
        </p:nvSpPr>
        <p:spPr>
          <a:xfrm>
            <a:off x="723157" y="6441788"/>
            <a:ext cx="10818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200" dirty="0"/>
              <a:t>01.04.2025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0" r:id="rId2"/>
    <p:sldLayoutId id="2147483675" r:id="rId3"/>
    <p:sldLayoutId id="2147483677" r:id="rId4"/>
    <p:sldLayoutId id="2147483687" r:id="rId5"/>
    <p:sldLayoutId id="2147483678" r:id="rId6"/>
    <p:sldLayoutId id="2147483686" r:id="rId7"/>
    <p:sldLayoutId id="2147483688" r:id="rId8"/>
    <p:sldLayoutId id="2147483691" r:id="rId9"/>
    <p:sldLayoutId id="2147483689" r:id="rId10"/>
    <p:sldLayoutId id="2147483692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01.04.2025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/>
              <a:t>Name of Division, Institute,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36758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01.04.2025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/>
              <a:t>Name of Division, Institute, Business Unit</a:t>
            </a:r>
            <a:endParaRPr lang="en-US" altLang="de-DE" sz="1200" dirty="0"/>
          </a:p>
        </p:txBody>
      </p:sp>
    </p:spTree>
    <p:extLst>
      <p:ext uri="{BB962C8B-B14F-4D97-AF65-F5344CB8AC3E}">
        <p14:creationId xmlns:p14="http://schemas.microsoft.com/office/powerpoint/2010/main" val="42402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25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4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31.png"/><Relationship Id="rId15" Type="http://schemas.openxmlformats.org/officeDocument/2006/relationships/image" Target="../media/image49.png"/><Relationship Id="rId10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image" Target="../media/image28.jpeg"/><Relationship Id="rId1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hyperlink" Target="https://grafana-sdm.scc.kit.edu/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hyperlink" Target="https://grafana-sdm-open.scc.kit.edu/" TargetMode="External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3">
            <a:extLst>
              <a:ext uri="{FF2B5EF4-FFF2-40B4-BE49-F238E27FC236}">
                <a16:creationId xmlns:a16="http://schemas.microsoft.com/office/drawing/2014/main" id="{352817DA-0A74-AE46-BBA5-4ADB5D4F88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de-DE" altLang="de-DE" sz="3200" dirty="0"/>
              <a:t>Infrastructure Monitoring </a:t>
            </a:r>
            <a:r>
              <a:rPr lang="de-DE" altLang="de-DE" sz="3200" dirty="0" err="1"/>
              <a:t>for</a:t>
            </a:r>
            <a:r>
              <a:rPr lang="de-DE" altLang="de-DE" sz="3200" dirty="0"/>
              <a:t> </a:t>
            </a:r>
            <a:r>
              <a:rPr lang="de-DE" altLang="de-DE" sz="3200" dirty="0" err="1"/>
              <a:t>GridKa</a:t>
            </a:r>
            <a:r>
              <a:rPr lang="de-DE" altLang="de-DE" sz="3200" dirty="0"/>
              <a:t> and </a:t>
            </a:r>
            <a:r>
              <a:rPr lang="de-DE" altLang="de-DE" sz="3200" dirty="0" err="1"/>
              <a:t>beyond</a:t>
            </a:r>
            <a:endParaRPr lang="de-DE" altLang="de-DE" sz="32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6346D71-5359-4715-800F-3645F9D6A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697" y="3756366"/>
            <a:ext cx="5018237" cy="2442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7C4DC0E-37ED-4C5B-838B-61F19C459A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Evelina </a:t>
            </a:r>
            <a:r>
              <a:rPr lang="de-DE" sz="2000" dirty="0" err="1"/>
              <a:t>Buttitta</a:t>
            </a:r>
            <a:r>
              <a:rPr lang="de-DE" sz="2000" dirty="0"/>
              <a:t> </a:t>
            </a:r>
          </a:p>
          <a:p>
            <a:r>
              <a:rPr lang="de-DE" sz="2000" dirty="0" err="1"/>
              <a:t>Hepix</a:t>
            </a:r>
            <a:r>
              <a:rPr lang="de-DE" sz="2000" dirty="0"/>
              <a:t> Spring 2025 Workshop, </a:t>
            </a:r>
            <a:r>
              <a:rPr lang="en-US" sz="2000" dirty="0"/>
              <a:t>31 March - 4 April 2025,</a:t>
            </a:r>
            <a:r>
              <a:rPr lang="de-DE" sz="2000" dirty="0"/>
              <a:t> Lugano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3702071-D134-414E-A907-6D2C87001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8618" y="3756366"/>
            <a:ext cx="4092459" cy="2442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8928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10</a:t>
            </a:fld>
            <a:endParaRPr lang="en-US" noProof="0"/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C064BC32-A6FA-4034-AFEB-E3F7542173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400" b="4088"/>
          <a:stretch/>
        </p:blipFill>
        <p:spPr>
          <a:xfrm>
            <a:off x="5979368" y="1399875"/>
            <a:ext cx="5304821" cy="4975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3C81040-8EDC-4B36-A6EB-D3BB7D2323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712"/>
          <a:stretch/>
        </p:blipFill>
        <p:spPr>
          <a:xfrm>
            <a:off x="5031590" y="4504687"/>
            <a:ext cx="1064410" cy="166192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3B794D7-4967-4B4E-B862-3BFFDC754C96}"/>
              </a:ext>
            </a:extLst>
          </p:cNvPr>
          <p:cNvSpPr txBox="1"/>
          <p:nvPr/>
        </p:nvSpPr>
        <p:spPr>
          <a:xfrm>
            <a:off x="1070700" y="1399875"/>
            <a:ext cx="373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Bahnschrift Light" panose="020B0502040204020203" pitchFamily="34" charset="0"/>
              </a:rPr>
              <a:t>https://datacenter-metrics.scc.kit.edu 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0B52D13-0EE8-42B4-9D2A-34C0FD96644D}"/>
              </a:ext>
            </a:extLst>
          </p:cNvPr>
          <p:cNvSpPr/>
          <p:nvPr/>
        </p:nvSpPr>
        <p:spPr>
          <a:xfrm>
            <a:off x="1497481" y="1967085"/>
            <a:ext cx="2346936" cy="815537"/>
          </a:xfrm>
          <a:noFill/>
          <a:ln>
            <a:solidFill>
              <a:srgbClr val="0096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 b="1" dirty="0">
              <a:solidFill>
                <a:schemeClr val="tx1"/>
              </a:solidFill>
            </a:endParaRPr>
          </a:p>
        </p:txBody>
      </p:sp>
      <p:pic>
        <p:nvPicPr>
          <p:cNvPr id="15" name="Picture 2" descr="What is Grafana">
            <a:extLst>
              <a:ext uri="{FF2B5EF4-FFF2-40B4-BE49-F238E27FC236}">
                <a16:creationId xmlns:a16="http://schemas.microsoft.com/office/drawing/2014/main" id="{14D3A9EE-659B-491B-8E6D-0655D857E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91" y="2067812"/>
            <a:ext cx="1719003" cy="60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FD8C4FA-63F8-4135-8B1E-BBD79F88FB13}"/>
              </a:ext>
            </a:extLst>
          </p:cNvPr>
          <p:cNvCxnSpPr>
            <a:cxnSpLocks/>
          </p:cNvCxnSpPr>
          <p:nvPr/>
        </p:nvCxnSpPr>
        <p:spPr>
          <a:xfrm>
            <a:off x="2670949" y="1738429"/>
            <a:ext cx="0" cy="319834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6FF80C74-42FE-48C8-9682-EB2DC7F7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00" y="3228298"/>
            <a:ext cx="5304830" cy="2775123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de-DE" sz="2400" dirty="0" err="1">
                <a:solidFill>
                  <a:schemeClr val="tx1"/>
                </a:solidFill>
              </a:rPr>
              <a:t>Visualization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of</a:t>
            </a:r>
            <a:r>
              <a:rPr lang="de-DE" sz="2400" dirty="0">
                <a:solidFill>
                  <a:schemeClr val="tx1"/>
                </a:solidFill>
              </a:rPr>
              <a:t> environmental </a:t>
            </a:r>
            <a:r>
              <a:rPr lang="de-DE" sz="2400" dirty="0" err="1">
                <a:solidFill>
                  <a:schemeClr val="tx1"/>
                </a:solidFill>
              </a:rPr>
              <a:t>metrics</a:t>
            </a:r>
            <a:r>
              <a:rPr lang="de-DE" sz="2400" dirty="0">
                <a:solidFill>
                  <a:schemeClr val="tx1"/>
                </a:solidFill>
              </a:rPr>
              <a:t>:</a:t>
            </a:r>
          </a:p>
          <a:p>
            <a:pPr>
              <a:spcAft>
                <a:spcPts val="300"/>
              </a:spcAft>
            </a:pPr>
            <a:r>
              <a:rPr lang="de-DE" sz="2200" dirty="0">
                <a:solidFill>
                  <a:schemeClr val="tx1"/>
                </a:solidFill>
              </a:rPr>
              <a:t>Sensors </a:t>
            </a:r>
            <a:r>
              <a:rPr lang="de-DE" sz="2200" dirty="0" err="1">
                <a:solidFill>
                  <a:schemeClr val="tx1"/>
                </a:solidFill>
              </a:rPr>
              <a:t>metrics</a:t>
            </a:r>
            <a:r>
              <a:rPr lang="de-DE" sz="2200" dirty="0">
                <a:solidFill>
                  <a:schemeClr val="tx1"/>
                </a:solidFill>
              </a:rPr>
              <a:t> (</a:t>
            </a:r>
            <a:r>
              <a:rPr lang="de-DE" sz="2200" dirty="0" err="1">
                <a:solidFill>
                  <a:schemeClr val="tx1"/>
                </a:solidFill>
              </a:rPr>
              <a:t>temperature</a:t>
            </a:r>
            <a:r>
              <a:rPr lang="de-DE" sz="2200" dirty="0">
                <a:solidFill>
                  <a:schemeClr val="tx1"/>
                </a:solidFill>
              </a:rPr>
              <a:t>, </a:t>
            </a:r>
            <a:r>
              <a:rPr lang="de-DE" sz="2200" dirty="0" err="1">
                <a:solidFill>
                  <a:schemeClr val="tx1"/>
                </a:solidFill>
              </a:rPr>
              <a:t>humidity</a:t>
            </a:r>
            <a:r>
              <a:rPr lang="de-DE" sz="2200" dirty="0">
                <a:solidFill>
                  <a:schemeClr val="tx1"/>
                </a:solidFill>
              </a:rPr>
              <a:t>, </a:t>
            </a:r>
            <a:r>
              <a:rPr lang="de-DE" sz="2200" dirty="0" err="1">
                <a:solidFill>
                  <a:schemeClr val="tx1"/>
                </a:solidFill>
              </a:rPr>
              <a:t>pressure</a:t>
            </a:r>
            <a:r>
              <a:rPr lang="de-DE" sz="2200" dirty="0">
                <a:solidFill>
                  <a:schemeClr val="tx1"/>
                </a:solidFill>
              </a:rPr>
              <a:t>) </a:t>
            </a:r>
            <a:r>
              <a:rPr lang="de-DE" sz="2200" dirty="0" err="1">
                <a:solidFill>
                  <a:schemeClr val="tx1"/>
                </a:solidFill>
              </a:rPr>
              <a:t>from</a:t>
            </a:r>
            <a:r>
              <a:rPr lang="de-DE" sz="2200" dirty="0">
                <a:solidFill>
                  <a:schemeClr val="tx1"/>
                </a:solidFill>
              </a:rPr>
              <a:t> all </a:t>
            </a:r>
            <a:r>
              <a:rPr lang="de-DE" sz="2200" dirty="0" err="1">
                <a:solidFill>
                  <a:schemeClr val="tx1"/>
                </a:solidFill>
              </a:rPr>
              <a:t>server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rooms</a:t>
            </a:r>
            <a:endParaRPr lang="de-DE" sz="2200" dirty="0"/>
          </a:p>
          <a:p>
            <a:pPr>
              <a:spcAft>
                <a:spcPts val="300"/>
              </a:spcAft>
            </a:pPr>
            <a:r>
              <a:rPr lang="de-DE" sz="2200" dirty="0" err="1">
                <a:solidFill>
                  <a:schemeClr val="tx1"/>
                </a:solidFill>
              </a:rPr>
              <a:t>Water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cooling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temperature</a:t>
            </a:r>
            <a:endParaRPr lang="de-DE" sz="2200" dirty="0"/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200" dirty="0"/>
              <a:t>Power consumption (UPS, Power distribution units </a:t>
            </a:r>
            <a:r>
              <a:rPr lang="en-US" sz="2200" dirty="0">
                <a:solidFill>
                  <a:schemeClr val="tx1"/>
                </a:solidFill>
              </a:rPr>
              <a:t>(PDU))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B53A4F6-10B9-4DDD-9572-CA2218E59A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1149" y="4898388"/>
            <a:ext cx="5434898" cy="11286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625B411-B643-4D03-8126-284F9CA1F2AC}"/>
              </a:ext>
            </a:extLst>
          </p:cNvPr>
          <p:cNvSpPr/>
          <p:nvPr/>
        </p:nvSpPr>
        <p:spPr>
          <a:xfrm>
            <a:off x="1643786" y="2119991"/>
            <a:ext cx="2054325" cy="606939"/>
          </a:xfrm>
          <a:custGeom>
            <a:avLst/>
            <a:gdLst>
              <a:gd name="connsiteX0" fmla="*/ 0 w 2054325"/>
              <a:gd name="connsiteY0" fmla="*/ 0 h 606939"/>
              <a:gd name="connsiteX1" fmla="*/ 684775 w 2054325"/>
              <a:gd name="connsiteY1" fmla="*/ 0 h 606939"/>
              <a:gd name="connsiteX2" fmla="*/ 1410637 w 2054325"/>
              <a:gd name="connsiteY2" fmla="*/ 0 h 606939"/>
              <a:gd name="connsiteX3" fmla="*/ 2054325 w 2054325"/>
              <a:gd name="connsiteY3" fmla="*/ 0 h 606939"/>
              <a:gd name="connsiteX4" fmla="*/ 2054325 w 2054325"/>
              <a:gd name="connsiteY4" fmla="*/ 606939 h 606939"/>
              <a:gd name="connsiteX5" fmla="*/ 1328464 w 2054325"/>
              <a:gd name="connsiteY5" fmla="*/ 606939 h 606939"/>
              <a:gd name="connsiteX6" fmla="*/ 643689 w 2054325"/>
              <a:gd name="connsiteY6" fmla="*/ 606939 h 606939"/>
              <a:gd name="connsiteX7" fmla="*/ 0 w 2054325"/>
              <a:gd name="connsiteY7" fmla="*/ 606939 h 606939"/>
              <a:gd name="connsiteX8" fmla="*/ 0 w 2054325"/>
              <a:gd name="connsiteY8" fmla="*/ 0 h 606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4325" h="606939" extrusionOk="0">
                <a:moveTo>
                  <a:pt x="0" y="0"/>
                </a:moveTo>
                <a:cubicBezTo>
                  <a:pt x="261918" y="-12681"/>
                  <a:pt x="470344" y="-22563"/>
                  <a:pt x="684775" y="0"/>
                </a:cubicBezTo>
                <a:cubicBezTo>
                  <a:pt x="899206" y="22563"/>
                  <a:pt x="1060459" y="32042"/>
                  <a:pt x="1410637" y="0"/>
                </a:cubicBezTo>
                <a:cubicBezTo>
                  <a:pt x="1760815" y="-32042"/>
                  <a:pt x="1773439" y="24905"/>
                  <a:pt x="2054325" y="0"/>
                </a:cubicBezTo>
                <a:cubicBezTo>
                  <a:pt x="2067898" y="234144"/>
                  <a:pt x="2034721" y="325306"/>
                  <a:pt x="2054325" y="606939"/>
                </a:cubicBezTo>
                <a:cubicBezTo>
                  <a:pt x="1907719" y="600066"/>
                  <a:pt x="1547513" y="577400"/>
                  <a:pt x="1328464" y="606939"/>
                </a:cubicBezTo>
                <a:cubicBezTo>
                  <a:pt x="1109415" y="636478"/>
                  <a:pt x="937508" y="636093"/>
                  <a:pt x="643689" y="606939"/>
                </a:cubicBezTo>
                <a:cubicBezTo>
                  <a:pt x="349870" y="577785"/>
                  <a:pt x="287993" y="576697"/>
                  <a:pt x="0" y="606939"/>
                </a:cubicBezTo>
                <a:cubicBezTo>
                  <a:pt x="-16160" y="335508"/>
                  <a:pt x="28697" y="125518"/>
                  <a:pt x="0" y="0"/>
                </a:cubicBezTo>
                <a:close/>
              </a:path>
            </a:pathLst>
          </a:custGeom>
          <a:noFill/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18530892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62E2657-3521-4BBB-ADE2-29E32EE8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Grafana</a:t>
            </a:r>
            <a:r>
              <a:rPr lang="de-DE" dirty="0"/>
              <a:t> Datacenter </a:t>
            </a:r>
            <a:r>
              <a:rPr lang="de-DE" dirty="0" err="1"/>
              <a:t>Metrics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1023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feld 82">
            <a:extLst>
              <a:ext uri="{FF2B5EF4-FFF2-40B4-BE49-F238E27FC236}">
                <a16:creationId xmlns:a16="http://schemas.microsoft.com/office/drawing/2014/main" id="{8F798FF9-8E72-4858-98EA-21D790561433}"/>
              </a:ext>
            </a:extLst>
          </p:cNvPr>
          <p:cNvSpPr txBox="1"/>
          <p:nvPr/>
        </p:nvSpPr>
        <p:spPr>
          <a:xfrm>
            <a:off x="6029268" y="2759685"/>
            <a:ext cx="58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D8465B-4A0A-491C-BA69-A9B35D60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11</a:t>
            </a:fld>
            <a:endParaRPr lang="en-US" noProof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202C95A-C9B1-4CDF-BD2B-2E945446AA84}"/>
              </a:ext>
            </a:extLst>
          </p:cNvPr>
          <p:cNvGrpSpPr/>
          <p:nvPr/>
        </p:nvGrpSpPr>
        <p:grpSpPr>
          <a:xfrm>
            <a:off x="6698912" y="1831247"/>
            <a:ext cx="2392146" cy="1794264"/>
            <a:chOff x="4780179" y="3653049"/>
            <a:chExt cx="2392146" cy="1794264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617F3E3-A0CB-4344-88F3-6C29CE79CAE4}"/>
                </a:ext>
              </a:extLst>
            </p:cNvPr>
            <p:cNvSpPr/>
            <p:nvPr/>
          </p:nvSpPr>
          <p:spPr>
            <a:xfrm>
              <a:off x="4780179" y="3653049"/>
              <a:ext cx="2392146" cy="17942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52729490-CFFF-4629-9202-84B52F585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9771" y="4403402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3CE54F89-D940-487D-9B59-C895F4346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039" y="4403402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E268700A-8EE4-4DA4-9CDC-2D6826CFC5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5414" y="4402790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Keeping clients of OpenSearch and Elasticsearch compatible with open source  | AWS Open Source Blog">
              <a:extLst>
                <a:ext uri="{FF2B5EF4-FFF2-40B4-BE49-F238E27FC236}">
                  <a16:creationId xmlns:a16="http://schemas.microsoft.com/office/drawing/2014/main" id="{B91BFB04-B8B3-4D48-B026-11B67DBBCF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09" b="24970"/>
            <a:stretch/>
          </p:blipFill>
          <p:spPr bwMode="auto">
            <a:xfrm>
              <a:off x="5307956" y="3903359"/>
              <a:ext cx="1385230" cy="326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655D434F-6B6C-4308-A9E3-F916437731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7638" y="4410934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DCF57CD5-714A-4C4A-BFF5-C2606CB081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0179" y="4420223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3DC64B9-4F0C-4030-B872-A6D653615425}"/>
              </a:ext>
            </a:extLst>
          </p:cNvPr>
          <p:cNvGrpSpPr/>
          <p:nvPr/>
        </p:nvGrpSpPr>
        <p:grpSpPr>
          <a:xfrm>
            <a:off x="2067886" y="2516017"/>
            <a:ext cx="651428" cy="611628"/>
            <a:chOff x="2408772" y="3620218"/>
            <a:chExt cx="488571" cy="458863"/>
          </a:xfrm>
        </p:grpSpPr>
        <p:pic>
          <p:nvPicPr>
            <p:cNvPr id="25" name="Picture 19" descr="Beats - Filebeat Logo, HD Png Download - kindpng">
              <a:extLst>
                <a:ext uri="{FF2B5EF4-FFF2-40B4-BE49-F238E27FC236}">
                  <a16:creationId xmlns:a16="http://schemas.microsoft.com/office/drawing/2014/main" id="{65759137-FA48-4991-95D0-7A40CB2EB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513" y="3620218"/>
              <a:ext cx="339090" cy="262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827591CB-B665-4F61-AC80-C465BBD7297A}"/>
                </a:ext>
              </a:extLst>
            </p:cNvPr>
            <p:cNvSpPr txBox="1"/>
            <p:nvPr/>
          </p:nvSpPr>
          <p:spPr>
            <a:xfrm>
              <a:off x="2408772" y="3882813"/>
              <a:ext cx="488571" cy="196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Beats</a:t>
              </a:r>
            </a:p>
          </p:txBody>
        </p:sp>
      </p:grpSp>
      <p:pic>
        <p:nvPicPr>
          <p:cNvPr id="27" name="Picture 2" descr="What is Grafana">
            <a:extLst>
              <a:ext uri="{FF2B5EF4-FFF2-40B4-BE49-F238E27FC236}">
                <a16:creationId xmlns:a16="http://schemas.microsoft.com/office/drawing/2014/main" id="{83C06B72-8C40-4464-9B21-2E88F65F8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906" y="1862549"/>
            <a:ext cx="1479442" cy="51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79C3F97F-9F7D-4CEB-AED1-B5F58FA86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307" y="3204512"/>
            <a:ext cx="2496012" cy="42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C769E60-008E-4CA4-A52E-8CB8187ED98E}"/>
              </a:ext>
            </a:extLst>
          </p:cNvPr>
          <p:cNvGrpSpPr/>
          <p:nvPr/>
        </p:nvGrpSpPr>
        <p:grpSpPr>
          <a:xfrm>
            <a:off x="10036293" y="2446889"/>
            <a:ext cx="1648739" cy="793458"/>
            <a:chOff x="6610400" y="2605393"/>
            <a:chExt cx="1799830" cy="971376"/>
          </a:xfrm>
        </p:grpSpPr>
        <p:pic>
          <p:nvPicPr>
            <p:cNvPr id="30" name="Picture 5" descr="C:\Users\fn0843\AppData\Local\Microsoft\Windows\INetCache\IE\HZZ1E5ZD\screen-1315650_960_720[1].png">
              <a:extLst>
                <a:ext uri="{FF2B5EF4-FFF2-40B4-BE49-F238E27FC236}">
                  <a16:creationId xmlns:a16="http://schemas.microsoft.com/office/drawing/2014/main" id="{09467FFB-C1AB-46BB-878D-4EF3F705A8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0400" y="2605393"/>
              <a:ext cx="1142716" cy="971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C:\Users\fn0843\AppData\Local\Microsoft\Windows\INetCache\IE\Y5RTMNZW\user-icon-vector[1].jpg">
              <a:extLst>
                <a:ext uri="{FF2B5EF4-FFF2-40B4-BE49-F238E27FC236}">
                  <a16:creationId xmlns:a16="http://schemas.microsoft.com/office/drawing/2014/main" id="{E9097718-185F-4786-821B-33FDE8DC2B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613" y="2659393"/>
              <a:ext cx="639617" cy="648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>
              <a:extLst>
                <a:ext uri="{FF2B5EF4-FFF2-40B4-BE49-F238E27FC236}">
                  <a16:creationId xmlns:a16="http://schemas.microsoft.com/office/drawing/2014/main" id="{C6A9DC5A-3D1E-4F2D-9045-A3AFD73A2B3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05" r="25351" b="65308"/>
            <a:stretch/>
          </p:blipFill>
          <p:spPr bwMode="auto">
            <a:xfrm>
              <a:off x="6894432" y="2710924"/>
              <a:ext cx="574651" cy="52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C3D1FBFF-988A-4AF1-BAA4-688942D2D8A3}"/>
              </a:ext>
            </a:extLst>
          </p:cNvPr>
          <p:cNvCxnSpPr>
            <a:cxnSpLocks/>
          </p:cNvCxnSpPr>
          <p:nvPr/>
        </p:nvCxnSpPr>
        <p:spPr>
          <a:xfrm flipH="1">
            <a:off x="9184088" y="2761037"/>
            <a:ext cx="726899" cy="13411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3D45C152-0630-4118-BDBF-65977B5E67A4}"/>
              </a:ext>
            </a:extLst>
          </p:cNvPr>
          <p:cNvCxnSpPr>
            <a:cxnSpLocks/>
          </p:cNvCxnSpPr>
          <p:nvPr/>
        </p:nvCxnSpPr>
        <p:spPr>
          <a:xfrm>
            <a:off x="6275187" y="2789830"/>
            <a:ext cx="423725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2A88504-E42E-4E27-B516-8EB9D9CE5A27}"/>
              </a:ext>
            </a:extLst>
          </p:cNvPr>
          <p:cNvGrpSpPr/>
          <p:nvPr/>
        </p:nvGrpSpPr>
        <p:grpSpPr>
          <a:xfrm>
            <a:off x="3160799" y="2286775"/>
            <a:ext cx="3330267" cy="1038411"/>
            <a:chOff x="3276058" y="2049336"/>
            <a:chExt cx="3330267" cy="1038411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762B34DD-95E8-4CB2-A1D8-74939CBE7D76}"/>
                </a:ext>
              </a:extLst>
            </p:cNvPr>
            <p:cNvGrpSpPr/>
            <p:nvPr/>
          </p:nvGrpSpPr>
          <p:grpSpPr>
            <a:xfrm>
              <a:off x="3292941" y="2289228"/>
              <a:ext cx="981895" cy="692413"/>
              <a:chOff x="1759328" y="3518300"/>
              <a:chExt cx="738604" cy="585642"/>
            </a:xfrm>
          </p:grpSpPr>
          <p:pic>
            <p:nvPicPr>
              <p:cNvPr id="49" name="Picture 11" descr="Logstash Icon - Download in Flat Style">
                <a:extLst>
                  <a:ext uri="{FF2B5EF4-FFF2-40B4-BE49-F238E27FC236}">
                    <a16:creationId xmlns:a16="http://schemas.microsoft.com/office/drawing/2014/main" id="{CDA2FA33-2DF4-4DA8-817D-D500461A4D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9149" y="3518300"/>
                <a:ext cx="414879" cy="3645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6CB31599-7289-4622-8AF3-180E8E706104}"/>
                  </a:ext>
                </a:extLst>
              </p:cNvPr>
              <p:cNvSpPr txBox="1"/>
              <p:nvPr/>
            </p:nvSpPr>
            <p:spPr>
              <a:xfrm>
                <a:off x="1759328" y="3882673"/>
                <a:ext cx="738604" cy="221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/>
                  <a:t>logstash-1</a:t>
                </a:r>
              </a:p>
            </p:txBody>
          </p:sp>
        </p:grp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EBBAA0E1-8584-4C2B-8623-1E12FDB10CE3}"/>
                </a:ext>
              </a:extLst>
            </p:cNvPr>
            <p:cNvGrpSpPr/>
            <p:nvPr/>
          </p:nvGrpSpPr>
          <p:grpSpPr>
            <a:xfrm>
              <a:off x="5231593" y="2289228"/>
              <a:ext cx="955178" cy="692412"/>
              <a:chOff x="1759329" y="3518300"/>
              <a:chExt cx="718507" cy="585641"/>
            </a:xfrm>
          </p:grpSpPr>
          <p:pic>
            <p:nvPicPr>
              <p:cNvPr id="52" name="Picture 11" descr="Logstash Icon - Download in Flat Style">
                <a:extLst>
                  <a:ext uri="{FF2B5EF4-FFF2-40B4-BE49-F238E27FC236}">
                    <a16:creationId xmlns:a16="http://schemas.microsoft.com/office/drawing/2014/main" id="{2F20206B-61F6-4FEA-99FE-4A43A94475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9149" y="3518300"/>
                <a:ext cx="414879" cy="3645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DDAB61B6-40BA-4CDD-AEB0-8254E672E4AF}"/>
                  </a:ext>
                </a:extLst>
              </p:cNvPr>
              <p:cNvSpPr txBox="1"/>
              <p:nvPr/>
            </p:nvSpPr>
            <p:spPr>
              <a:xfrm>
                <a:off x="1759329" y="3882672"/>
                <a:ext cx="718507" cy="221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/>
                  <a:t>logstash-3</a:t>
                </a:r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044C9002-9756-42B1-A450-27311338D5C6}"/>
                </a:ext>
              </a:extLst>
            </p:cNvPr>
            <p:cNvGrpSpPr/>
            <p:nvPr/>
          </p:nvGrpSpPr>
          <p:grpSpPr>
            <a:xfrm>
              <a:off x="4262267" y="2289232"/>
              <a:ext cx="981895" cy="692410"/>
              <a:chOff x="1759328" y="3518301"/>
              <a:chExt cx="738604" cy="585639"/>
            </a:xfrm>
          </p:grpSpPr>
          <p:pic>
            <p:nvPicPr>
              <p:cNvPr id="58" name="Picture 11" descr="Logstash Icon - Download in Flat Style">
                <a:extLst>
                  <a:ext uri="{FF2B5EF4-FFF2-40B4-BE49-F238E27FC236}">
                    <a16:creationId xmlns:a16="http://schemas.microsoft.com/office/drawing/2014/main" id="{24358871-9EDC-424C-8FB4-2E5CBCFE45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9149" y="3518301"/>
                <a:ext cx="414879" cy="3645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41A7EBB1-C8F2-483F-87E4-117ECEFFF1CA}"/>
                  </a:ext>
                </a:extLst>
              </p:cNvPr>
              <p:cNvSpPr txBox="1"/>
              <p:nvPr/>
            </p:nvSpPr>
            <p:spPr>
              <a:xfrm>
                <a:off x="1759328" y="3882671"/>
                <a:ext cx="738604" cy="221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/>
                  <a:t>logstash-2</a:t>
                </a:r>
              </a:p>
            </p:txBody>
          </p:sp>
        </p:grpSp>
        <p:sp>
          <p:nvSpPr>
            <p:cNvPr id="90" name="Flussdiagramm: Alternativer Prozess 89">
              <a:extLst>
                <a:ext uri="{FF2B5EF4-FFF2-40B4-BE49-F238E27FC236}">
                  <a16:creationId xmlns:a16="http://schemas.microsoft.com/office/drawing/2014/main" id="{80EDDDBF-C0B9-4CA3-ADC9-E2C806116F8D}"/>
                </a:ext>
              </a:extLst>
            </p:cNvPr>
            <p:cNvSpPr/>
            <p:nvPr/>
          </p:nvSpPr>
          <p:spPr>
            <a:xfrm>
              <a:off x="3276058" y="2049336"/>
              <a:ext cx="3330267" cy="1038411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03" name="Textfeld 102">
            <a:extLst>
              <a:ext uri="{FF2B5EF4-FFF2-40B4-BE49-F238E27FC236}">
                <a16:creationId xmlns:a16="http://schemas.microsoft.com/office/drawing/2014/main" id="{8F4556D4-1FC0-47C2-AACB-3794F4D62CF4}"/>
              </a:ext>
            </a:extLst>
          </p:cNvPr>
          <p:cNvSpPr txBox="1"/>
          <p:nvPr/>
        </p:nvSpPr>
        <p:spPr>
          <a:xfrm rot="20281943">
            <a:off x="2130745" y="1938794"/>
            <a:ext cx="1368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/>
              <a:t>collect</a:t>
            </a:r>
            <a:r>
              <a:rPr lang="de-DE" sz="1600" b="1" dirty="0"/>
              <a:t> </a:t>
            </a:r>
            <a:r>
              <a:rPr lang="de-DE" sz="1600" b="1" dirty="0" err="1"/>
              <a:t>data</a:t>
            </a:r>
            <a:endParaRPr lang="de-DE" sz="1600" b="1" dirty="0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96151F7E-FF8B-4380-9392-E7C0A04F52CB}"/>
              </a:ext>
            </a:extLst>
          </p:cNvPr>
          <p:cNvSpPr txBox="1"/>
          <p:nvPr/>
        </p:nvSpPr>
        <p:spPr>
          <a:xfrm rot="20089337">
            <a:off x="4046173" y="1735537"/>
            <a:ext cx="2279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parse/</a:t>
            </a:r>
            <a:r>
              <a:rPr lang="de-DE" sz="1600" b="1" dirty="0" err="1"/>
              <a:t>tra</a:t>
            </a:r>
            <a:r>
              <a:rPr lang="en-DE" sz="1600" b="1" dirty="0"/>
              <a:t>n</a:t>
            </a:r>
            <a:r>
              <a:rPr lang="de-DE" sz="1600" b="1" dirty="0" err="1"/>
              <a:t>sform</a:t>
            </a:r>
            <a:r>
              <a:rPr lang="de-DE" sz="1600" b="1" dirty="0"/>
              <a:t> </a:t>
            </a:r>
            <a:r>
              <a:rPr lang="de-DE" sz="1600" b="1" dirty="0" err="1"/>
              <a:t>data</a:t>
            </a:r>
            <a:endParaRPr lang="de-DE" sz="1600" b="1" dirty="0"/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91EA0B90-5877-4C63-9B7D-7F247257A836}"/>
              </a:ext>
            </a:extLst>
          </p:cNvPr>
          <p:cNvCxnSpPr>
            <a:cxnSpLocks/>
          </p:cNvCxnSpPr>
          <p:nvPr/>
        </p:nvCxnSpPr>
        <p:spPr>
          <a:xfrm>
            <a:off x="2719314" y="2789830"/>
            <a:ext cx="423725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45E262AA-F0F7-4225-9541-375C2FCC9011}"/>
              </a:ext>
            </a:extLst>
          </p:cNvPr>
          <p:cNvCxnSpPr>
            <a:cxnSpLocks/>
          </p:cNvCxnSpPr>
          <p:nvPr/>
        </p:nvCxnSpPr>
        <p:spPr>
          <a:xfrm>
            <a:off x="1644161" y="2813291"/>
            <a:ext cx="423725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15" descr="How To Delete Win Log Files In Windows 10">
            <a:extLst>
              <a:ext uri="{FF2B5EF4-FFF2-40B4-BE49-F238E27FC236}">
                <a16:creationId xmlns:a16="http://schemas.microsoft.com/office/drawing/2014/main" id="{2C1309B4-C071-4E68-A6B9-E5510660BE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7" t="21983" r="17959" b="13190"/>
          <a:stretch/>
        </p:blipFill>
        <p:spPr bwMode="auto">
          <a:xfrm>
            <a:off x="830694" y="1862549"/>
            <a:ext cx="551537" cy="58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7FDE9ACA-F883-4BDA-B17B-49D2DFF34F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5" y="2549331"/>
            <a:ext cx="511101" cy="579599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D44E7C8D-B44E-4456-AA49-CF712AD4E5A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0" y="2675884"/>
            <a:ext cx="511101" cy="579599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1C8E571F-C048-4283-947B-9758C88AA470}"/>
              </a:ext>
            </a:extLst>
          </p:cNvPr>
          <p:cNvSpPr txBox="1"/>
          <p:nvPr/>
        </p:nvSpPr>
        <p:spPr>
          <a:xfrm>
            <a:off x="11992235" y="11130585"/>
            <a:ext cx="65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IP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97D9569-DD2D-4A5C-BB6B-AF878877A73E}"/>
              </a:ext>
            </a:extLst>
          </p:cNvPr>
          <p:cNvGrpSpPr/>
          <p:nvPr/>
        </p:nvGrpSpPr>
        <p:grpSpPr>
          <a:xfrm>
            <a:off x="1382231" y="3514165"/>
            <a:ext cx="5276308" cy="2574056"/>
            <a:chOff x="1602400" y="3220106"/>
            <a:chExt cx="5276308" cy="257405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ED56DD5-92D4-4749-81E2-0F4C6B6032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27" t="7556" r="38520" b="46880"/>
            <a:stretch/>
          </p:blipFill>
          <p:spPr>
            <a:xfrm>
              <a:off x="4360572" y="3462224"/>
              <a:ext cx="2359812" cy="23319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BF07DABA-D5BA-4107-981B-FF0E442B8E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95" r="21370" b="20945"/>
            <a:stretch/>
          </p:blipFill>
          <p:spPr>
            <a:xfrm>
              <a:off x="1602400" y="3220106"/>
              <a:ext cx="2613903" cy="1302293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3304784-D5A8-42FE-9CF4-452B62AD5A9D}"/>
                </a:ext>
              </a:extLst>
            </p:cNvPr>
            <p:cNvSpPr txBox="1"/>
            <p:nvPr/>
          </p:nvSpPr>
          <p:spPr>
            <a:xfrm>
              <a:off x="2608029" y="4471227"/>
              <a:ext cx="1428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/>
                <a:t>Grok</a:t>
              </a:r>
              <a:r>
                <a:rPr lang="de-DE" sz="1600" dirty="0"/>
                <a:t> </a:t>
              </a:r>
              <a:r>
                <a:rPr lang="de-DE" sz="1600" dirty="0" err="1"/>
                <a:t>filter</a:t>
              </a:r>
              <a:r>
                <a:rPr lang="de-DE" sz="1600" dirty="0"/>
                <a:t>, </a:t>
              </a:r>
            </a:p>
            <a:p>
              <a:r>
                <a:rPr lang="de-DE" sz="1600" dirty="0"/>
                <a:t>GEOIP</a:t>
              </a:r>
            </a:p>
          </p:txBody>
        </p:sp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id="{017AEE7F-822B-4752-AE09-23DD0C0E8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t="290" r="65334" b="93961"/>
            <a:stretch/>
          </p:blipFill>
          <p:spPr>
            <a:xfrm>
              <a:off x="4094587" y="5563330"/>
              <a:ext cx="2784121" cy="230832"/>
            </a:xfrm>
            <a:prstGeom prst="rect">
              <a:avLst/>
            </a:prstGeom>
          </p:spPr>
        </p:pic>
      </p:grp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42D56510-F2F7-4E68-9E2E-0AB24AB8ACB4}"/>
              </a:ext>
            </a:extLst>
          </p:cNvPr>
          <p:cNvCxnSpPr>
            <a:cxnSpLocks/>
          </p:cNvCxnSpPr>
          <p:nvPr/>
        </p:nvCxnSpPr>
        <p:spPr>
          <a:xfrm flipH="1">
            <a:off x="3611159" y="3219079"/>
            <a:ext cx="2974" cy="563802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itel 5">
            <a:extLst>
              <a:ext uri="{FF2B5EF4-FFF2-40B4-BE49-F238E27FC236}">
                <a16:creationId xmlns:a16="http://schemas.microsoft.com/office/drawing/2014/main" id="{4585B022-8C90-4A69-AD4B-CBC90BE7B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>
            <a:normAutofit fontScale="90000"/>
          </a:bodyPr>
          <a:lstStyle/>
          <a:p>
            <a:r>
              <a:rPr lang="de-DE" dirty="0"/>
              <a:t>Monitoring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OpenSearch</a:t>
            </a:r>
            <a:r>
              <a:rPr lang="de-DE" dirty="0"/>
              <a:t>, Beats and </a:t>
            </a:r>
            <a:r>
              <a:rPr lang="de-DE" dirty="0" err="1"/>
              <a:t>Logstash</a:t>
            </a:r>
            <a:endParaRPr lang="de-DE" dirty="0"/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2D788C61-DD8B-4011-95BF-89D92A2543B4}"/>
              </a:ext>
            </a:extLst>
          </p:cNvPr>
          <p:cNvCxnSpPr>
            <a:cxnSpLocks/>
          </p:cNvCxnSpPr>
          <p:nvPr/>
        </p:nvCxnSpPr>
        <p:spPr>
          <a:xfrm>
            <a:off x="8169387" y="3500980"/>
            <a:ext cx="169525" cy="480177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Grafik 53">
            <a:extLst>
              <a:ext uri="{FF2B5EF4-FFF2-40B4-BE49-F238E27FC236}">
                <a16:creationId xmlns:a16="http://schemas.microsoft.com/office/drawing/2014/main" id="{E678815D-EDA8-4F83-A0BF-35DAD61640E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51117" y="3997970"/>
            <a:ext cx="4139204" cy="2131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105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501ECC2-E988-4AF3-84FB-AB4DA73BD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578" y="1514475"/>
            <a:ext cx="11000622" cy="46767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The infrastructure monitoring plays a fundamental role in the operations of the whole infrastructure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It provides a real time (and historical) overview of all applications and ensures efficiency and reliability of services</a:t>
            </a:r>
            <a:endParaRPr lang="de-DE" sz="2400" dirty="0"/>
          </a:p>
          <a:p>
            <a:pPr marL="0" indent="0">
              <a:spcAft>
                <a:spcPts val="600"/>
              </a:spcAft>
              <a:buNone/>
            </a:pPr>
            <a:endParaRPr lang="de-DE" sz="2400" dirty="0"/>
          </a:p>
          <a:p>
            <a:pPr>
              <a:spcAft>
                <a:spcPts val="600"/>
              </a:spcAft>
            </a:pPr>
            <a:r>
              <a:rPr lang="de-DE" sz="2400" dirty="0"/>
              <a:t>Future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InfluxDB</a:t>
            </a:r>
            <a:r>
              <a:rPr lang="de-DE" sz="2400" dirty="0"/>
              <a:t> v2.x:</a:t>
            </a:r>
          </a:p>
          <a:p>
            <a:pPr lvl="1">
              <a:spcAft>
                <a:spcPts val="600"/>
              </a:spcAft>
            </a:pPr>
            <a:r>
              <a:rPr lang="de-DE" sz="2200" dirty="0"/>
              <a:t>Update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InfluxDB</a:t>
            </a:r>
            <a:r>
              <a:rPr lang="de-DE" sz="2200" dirty="0"/>
              <a:t> v3 </a:t>
            </a:r>
          </a:p>
          <a:p>
            <a:pPr lvl="1">
              <a:spcAft>
                <a:spcPts val="600"/>
              </a:spcAft>
            </a:pPr>
            <a:r>
              <a:rPr lang="de-DE" sz="2200" dirty="0" err="1"/>
              <a:t>Replace</a:t>
            </a:r>
            <a:r>
              <a:rPr lang="de-DE" sz="2200" dirty="0"/>
              <a:t> </a:t>
            </a:r>
            <a:r>
              <a:rPr lang="de-DE" sz="2200" dirty="0" err="1"/>
              <a:t>InfluxDB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other</a:t>
            </a:r>
            <a:r>
              <a:rPr lang="de-DE" sz="2200" dirty="0"/>
              <a:t> </a:t>
            </a:r>
            <a:r>
              <a:rPr lang="de-DE" sz="2200" dirty="0" err="1"/>
              <a:t>timeseries</a:t>
            </a:r>
            <a:r>
              <a:rPr lang="de-DE" sz="2200" dirty="0"/>
              <a:t> </a:t>
            </a:r>
            <a:r>
              <a:rPr lang="de-DE" sz="2200" dirty="0" err="1"/>
              <a:t>databases</a:t>
            </a:r>
            <a:r>
              <a:rPr lang="de-DE" sz="2200" dirty="0"/>
              <a:t> (e.g. </a:t>
            </a:r>
            <a:r>
              <a:rPr lang="de-DE" sz="2200" dirty="0" err="1"/>
              <a:t>VictoriaMetrics</a:t>
            </a:r>
            <a:r>
              <a:rPr lang="de-DE" sz="2200" dirty="0"/>
              <a:t>)?</a:t>
            </a:r>
          </a:p>
          <a:p>
            <a:pPr>
              <a:spcAft>
                <a:spcPts val="600"/>
              </a:spcAft>
            </a:pPr>
            <a:r>
              <a:rPr lang="de-DE" sz="2400" dirty="0"/>
              <a:t>On-</a:t>
            </a:r>
            <a:r>
              <a:rPr lang="de-DE" sz="2400" dirty="0" err="1"/>
              <a:t>going</a:t>
            </a:r>
            <a:r>
              <a:rPr lang="de-DE" sz="2400" dirty="0"/>
              <a:t> </a:t>
            </a:r>
            <a:r>
              <a:rPr lang="de-DE" sz="2400" dirty="0" err="1"/>
              <a:t>research</a:t>
            </a:r>
            <a:r>
              <a:rPr lang="de-DE" sz="2400" dirty="0"/>
              <a:t> </a:t>
            </a:r>
            <a:r>
              <a:rPr lang="de-DE" sz="2400" dirty="0" err="1"/>
              <a:t>about</a:t>
            </a:r>
            <a:r>
              <a:rPr lang="de-DE" sz="2400" dirty="0"/>
              <a:t> a </a:t>
            </a:r>
            <a:r>
              <a:rPr lang="de-DE" sz="2400" dirty="0" err="1"/>
              <a:t>standard</a:t>
            </a:r>
            <a:r>
              <a:rPr lang="de-DE" sz="2400" dirty="0"/>
              <a:t> and </a:t>
            </a:r>
            <a:r>
              <a:rPr lang="de-DE" sz="2400" dirty="0" err="1"/>
              <a:t>consistent</a:t>
            </a:r>
            <a:r>
              <a:rPr lang="de-DE" sz="2400" dirty="0"/>
              <a:t> </a:t>
            </a:r>
            <a:r>
              <a:rPr lang="de-DE" sz="2400" dirty="0" err="1"/>
              <a:t>observability</a:t>
            </a:r>
            <a:r>
              <a:rPr lang="de-DE" sz="2400" dirty="0"/>
              <a:t> </a:t>
            </a:r>
            <a:r>
              <a:rPr lang="de-DE" sz="2400" dirty="0" err="1"/>
              <a:t>framework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collecting</a:t>
            </a:r>
            <a:r>
              <a:rPr lang="de-DE" sz="2400" dirty="0"/>
              <a:t> and </a:t>
            </a:r>
            <a:r>
              <a:rPr lang="de-DE" sz="2400" dirty="0" err="1"/>
              <a:t>storing</a:t>
            </a:r>
            <a:r>
              <a:rPr lang="de-DE" sz="2400" dirty="0"/>
              <a:t> </a:t>
            </a:r>
            <a:r>
              <a:rPr lang="de-DE" sz="2400" dirty="0" err="1"/>
              <a:t>telemetry</a:t>
            </a:r>
            <a:r>
              <a:rPr lang="de-DE" sz="2400" dirty="0"/>
              <a:t> </a:t>
            </a:r>
            <a:r>
              <a:rPr lang="de-DE" sz="2400" dirty="0" err="1"/>
              <a:t>data</a:t>
            </a:r>
            <a:r>
              <a:rPr lang="de-DE" sz="2400" dirty="0"/>
              <a:t> (logs, </a:t>
            </a:r>
            <a:r>
              <a:rPr lang="de-DE" sz="2400" dirty="0" err="1"/>
              <a:t>metrics</a:t>
            </a:r>
            <a:r>
              <a:rPr lang="de-DE" sz="2400" dirty="0"/>
              <a:t>, </a:t>
            </a:r>
            <a:r>
              <a:rPr lang="de-DE" sz="2400" dirty="0" err="1"/>
              <a:t>traces</a:t>
            </a:r>
            <a:r>
              <a:rPr lang="de-DE" sz="2400" dirty="0"/>
              <a:t>), e.g. </a:t>
            </a:r>
            <a:r>
              <a:rPr lang="de-DE" sz="2400" dirty="0" err="1"/>
              <a:t>OpenTelemetry</a:t>
            </a: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855506-47FE-4481-AD49-61F0CC1C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12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A66DD11-6CE0-4F3F-935C-4F2B37AFC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and </a:t>
            </a:r>
            <a:r>
              <a:rPr lang="de-DE" dirty="0" err="1"/>
              <a:t>outlook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800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3C9766-9B45-4C8C-BDC2-9484CE9ED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F9CD4B8-00D4-4225-9F95-E892E7755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3200" dirty="0"/>
              <a:t>Infrastructure </a:t>
            </a:r>
            <a:r>
              <a:rPr lang="de-DE" altLang="de-DE" sz="3200" dirty="0" err="1"/>
              <a:t>r</a:t>
            </a:r>
            <a:r>
              <a:rPr lang="de-DE" altLang="de-DE" sz="3200" b="1" dirty="0" err="1"/>
              <a:t>esources</a:t>
            </a:r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899668A-FBE5-4A21-A540-A74884C8C125}"/>
              </a:ext>
            </a:extLst>
          </p:cNvPr>
          <p:cNvSpPr/>
          <p:nvPr/>
        </p:nvSpPr>
        <p:spPr>
          <a:xfrm>
            <a:off x="723157" y="1535326"/>
            <a:ext cx="10691949" cy="4421777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C75B8CD-9D9A-4567-AD50-0E9876F126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/>
          <a:stretch/>
        </p:blipFill>
        <p:spPr>
          <a:xfrm>
            <a:off x="1490395" y="2677752"/>
            <a:ext cx="2734453" cy="19673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EE760B9-830B-4EAE-B541-4790606839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0" y="5275666"/>
            <a:ext cx="410440" cy="41044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69C3631-F233-46D9-A45A-4E1A721E41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621" y="5315566"/>
            <a:ext cx="403540" cy="40354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283E23A-B1CA-4F28-9CD2-6B48C62B54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008" y="4863650"/>
            <a:ext cx="303282" cy="30328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3DF9BAD-D702-41B6-8ED4-3DAB1F05E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22" y="4898954"/>
            <a:ext cx="847614" cy="19997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51A108C-35BB-425D-B8A8-4C3860B386AA}"/>
              </a:ext>
            </a:extLst>
          </p:cNvPr>
          <p:cNvSpPr txBox="1"/>
          <p:nvPr/>
        </p:nvSpPr>
        <p:spPr>
          <a:xfrm>
            <a:off x="1490395" y="5271873"/>
            <a:ext cx="1606703" cy="535531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Offline Storage (Tape)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188D20A-88C0-4704-B456-2EE73738C94A}"/>
              </a:ext>
            </a:extLst>
          </p:cNvPr>
          <p:cNvSpPr txBox="1"/>
          <p:nvPr/>
        </p:nvSpPr>
        <p:spPr>
          <a:xfrm>
            <a:off x="3097098" y="4864232"/>
            <a:ext cx="1666709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Online Storage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857080A-5A49-4A67-88B7-2E20F901FDBE}"/>
              </a:ext>
            </a:extLst>
          </p:cNvPr>
          <p:cNvSpPr txBox="1"/>
          <p:nvPr/>
        </p:nvSpPr>
        <p:spPr>
          <a:xfrm>
            <a:off x="4563636" y="5365863"/>
            <a:ext cx="1810878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GridKa</a:t>
            </a:r>
            <a:r>
              <a:rPr lang="en-US" dirty="0"/>
              <a:t> Network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17CEEF2-DB9F-463A-A75A-A90A0837FD91}"/>
              </a:ext>
            </a:extLst>
          </p:cNvPr>
          <p:cNvSpPr txBox="1"/>
          <p:nvPr/>
        </p:nvSpPr>
        <p:spPr>
          <a:xfrm>
            <a:off x="6543761" y="4864232"/>
            <a:ext cx="2023953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GridKa</a:t>
            </a:r>
            <a:r>
              <a:rPr lang="en-US" dirty="0"/>
              <a:t> </a:t>
            </a:r>
            <a:r>
              <a:rPr lang="en-US"/>
              <a:t>Batch Farm</a:t>
            </a:r>
            <a:endParaRPr lang="en-US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19DF96F-1A37-4A49-9E18-820DD9A447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682" y="2127397"/>
            <a:ext cx="1689100" cy="16891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2A12E008-E372-445B-A364-D2083930EA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3409" y="4266047"/>
            <a:ext cx="1689101" cy="83288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0E2A3F6-C8D0-4D87-AEC2-124E9CED5E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5480" y="1836539"/>
            <a:ext cx="3655018" cy="70381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3DD9463-2EC6-4E44-97CB-AB47E9197A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22821" y="1801801"/>
            <a:ext cx="3439296" cy="2830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415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3FD2A3F-3621-4520-9656-F082400E6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/>
              <a:t>Constantly</a:t>
            </a:r>
            <a:r>
              <a:rPr lang="de-DE" sz="2400" dirty="0"/>
              <a:t> </a:t>
            </a:r>
            <a:r>
              <a:rPr lang="de-DE" sz="2400" b="1" dirty="0"/>
              <a:t>monitor </a:t>
            </a:r>
            <a:r>
              <a:rPr lang="en-US" sz="2400" b="1" dirty="0"/>
              <a:t>health and availability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services</a:t>
            </a:r>
            <a:endParaRPr lang="de-DE" sz="2400" dirty="0"/>
          </a:p>
          <a:p>
            <a:r>
              <a:rPr lang="en-US" sz="2400" dirty="0"/>
              <a:t>Give users a fast overview of services/applications status</a:t>
            </a:r>
          </a:p>
          <a:p>
            <a:r>
              <a:rPr lang="en-US" sz="2400" b="1" dirty="0"/>
              <a:t>Detect and report issues </a:t>
            </a:r>
            <a:r>
              <a:rPr lang="en-US" sz="2400" dirty="0"/>
              <a:t>fast and in detail</a:t>
            </a:r>
          </a:p>
          <a:p>
            <a:r>
              <a:rPr lang="en-US" sz="2400" dirty="0"/>
              <a:t>Centralize, search, analyze a large volume of data (e.g. logs)</a:t>
            </a:r>
          </a:p>
          <a:p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The infrastructure monitoring provides insights and visibility into the health and status of all data center </a:t>
            </a:r>
            <a:r>
              <a:rPr lang="en-US" sz="2400" b="1" dirty="0"/>
              <a:t>by tracking specific metrics and logs in real time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2706502-CFCD-44DF-87D6-85C0F3FE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3</a:t>
            </a:fld>
            <a:endParaRPr lang="en-US" noProof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7D87A32-A0D0-4345-A5A1-9320792AB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Motivations</a:t>
            </a:r>
            <a:endParaRPr lang="de-DE" dirty="0"/>
          </a:p>
        </p:txBody>
      </p:sp>
      <p:sp>
        <p:nvSpPr>
          <p:cNvPr id="5" name="Pfeil: Chevron 4">
            <a:extLst>
              <a:ext uri="{FF2B5EF4-FFF2-40B4-BE49-F238E27FC236}">
                <a16:creationId xmlns:a16="http://schemas.microsoft.com/office/drawing/2014/main" id="{11EF83AB-CC32-49AD-A5EA-BF21EA93573D}"/>
              </a:ext>
            </a:extLst>
          </p:cNvPr>
          <p:cNvSpPr/>
          <p:nvPr/>
        </p:nvSpPr>
        <p:spPr>
          <a:xfrm>
            <a:off x="255489" y="3612321"/>
            <a:ext cx="206665" cy="267789"/>
          </a:xfrm>
          <a:prstGeom prst="chevron">
            <a:avLst/>
          </a:prstGeom>
          <a:solidFill>
            <a:srgbClr val="009682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6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4</a:t>
            </a:fld>
            <a:endParaRPr lang="en-US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Monitoring </a:t>
            </a:r>
            <a:r>
              <a:rPr lang="de-DE" dirty="0" err="1"/>
              <a:t>architecture</a:t>
            </a:r>
            <a:endParaRPr lang="de-DE" dirty="0"/>
          </a:p>
        </p:txBody>
      </p:sp>
      <p:cxnSp>
        <p:nvCxnSpPr>
          <p:cNvPr id="19" name="Gerade Verbindung mit Pfeil 18"/>
          <p:cNvCxnSpPr/>
          <p:nvPr/>
        </p:nvCxnSpPr>
        <p:spPr>
          <a:xfrm flipH="1">
            <a:off x="7200901" y="2536743"/>
            <a:ext cx="1476375" cy="1456353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uppieren 108"/>
          <p:cNvGrpSpPr/>
          <p:nvPr/>
        </p:nvGrpSpPr>
        <p:grpSpPr>
          <a:xfrm>
            <a:off x="4803834" y="3999627"/>
            <a:ext cx="2392146" cy="1794264"/>
            <a:chOff x="4780179" y="3653049"/>
            <a:chExt cx="2392146" cy="1794264"/>
          </a:xfrm>
        </p:grpSpPr>
        <p:sp>
          <p:nvSpPr>
            <p:cNvPr id="6" name="Rechteck 5"/>
            <p:cNvSpPr/>
            <p:nvPr/>
          </p:nvSpPr>
          <p:spPr>
            <a:xfrm>
              <a:off x="4780179" y="3653049"/>
              <a:ext cx="2392146" cy="17942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9771" y="4403402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039" y="4403402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5414" y="4402790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 descr="Keeping clients of OpenSearch and Elasticsearch compatible with open source  | AWS Open Source Blo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09" b="24970"/>
            <a:stretch/>
          </p:blipFill>
          <p:spPr bwMode="auto">
            <a:xfrm>
              <a:off x="5200427" y="3852913"/>
              <a:ext cx="1582549" cy="372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7638" y="4410934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0179" y="4420223"/>
              <a:ext cx="532613" cy="79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8" name="Picture 17" descr="InfluxDB - Wikipedia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4" t="30705" r="20964" b="26937"/>
          <a:stretch/>
        </p:blipFill>
        <p:spPr bwMode="auto">
          <a:xfrm>
            <a:off x="5131030" y="2226183"/>
            <a:ext cx="1650048" cy="49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7" descr="https://i1.wp.com/homelabrat.com/wp-content/uploads/2018/07/telegraflogo.png?ssl=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065" y="2340927"/>
            <a:ext cx="1297164" cy="28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What is Grafan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227" y="2125151"/>
            <a:ext cx="2098999" cy="73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Gerade Verbindung mit Pfeil 55"/>
          <p:cNvCxnSpPr/>
          <p:nvPr/>
        </p:nvCxnSpPr>
        <p:spPr>
          <a:xfrm flipH="1">
            <a:off x="6976447" y="2479593"/>
            <a:ext cx="1700829" cy="6038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flipH="1">
            <a:off x="7195980" y="4904567"/>
            <a:ext cx="1077384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hteck 67"/>
          <p:cNvSpPr/>
          <p:nvPr/>
        </p:nvSpPr>
        <p:spPr>
          <a:xfrm>
            <a:off x="8107680" y="1409701"/>
            <a:ext cx="3180080" cy="4829174"/>
          </a:xfr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99" tIns="60949" rIns="121899" bIns="60949"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4434840" y="1409701"/>
            <a:ext cx="3180080" cy="4829174"/>
          </a:xfr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99" tIns="60949" rIns="121899" bIns="60949"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762000" y="1375973"/>
            <a:ext cx="3180080" cy="4634301"/>
          </a:xfrm>
          <a:custGeom>
            <a:avLst/>
            <a:gdLst>
              <a:gd name="connsiteX0" fmla="*/ 0 w 3180080"/>
              <a:gd name="connsiteY0" fmla="*/ 0 h 4634301"/>
              <a:gd name="connsiteX1" fmla="*/ 540614 w 3180080"/>
              <a:gd name="connsiteY1" fmla="*/ 0 h 4634301"/>
              <a:gd name="connsiteX2" fmla="*/ 1240231 w 3180080"/>
              <a:gd name="connsiteY2" fmla="*/ 0 h 4634301"/>
              <a:gd name="connsiteX3" fmla="*/ 1780845 w 3180080"/>
              <a:gd name="connsiteY3" fmla="*/ 0 h 4634301"/>
              <a:gd name="connsiteX4" fmla="*/ 2416861 w 3180080"/>
              <a:gd name="connsiteY4" fmla="*/ 0 h 4634301"/>
              <a:gd name="connsiteX5" fmla="*/ 3180080 w 3180080"/>
              <a:gd name="connsiteY5" fmla="*/ 0 h 4634301"/>
              <a:gd name="connsiteX6" fmla="*/ 3180080 w 3180080"/>
              <a:gd name="connsiteY6" fmla="*/ 708386 h 4634301"/>
              <a:gd name="connsiteX7" fmla="*/ 3180080 w 3180080"/>
              <a:gd name="connsiteY7" fmla="*/ 1231400 h 4634301"/>
              <a:gd name="connsiteX8" fmla="*/ 3180080 w 3180080"/>
              <a:gd name="connsiteY8" fmla="*/ 1800757 h 4634301"/>
              <a:gd name="connsiteX9" fmla="*/ 3180080 w 3180080"/>
              <a:gd name="connsiteY9" fmla="*/ 2370114 h 4634301"/>
              <a:gd name="connsiteX10" fmla="*/ 3180080 w 3180080"/>
              <a:gd name="connsiteY10" fmla="*/ 3032157 h 4634301"/>
              <a:gd name="connsiteX11" fmla="*/ 3180080 w 3180080"/>
              <a:gd name="connsiteY11" fmla="*/ 3740543 h 4634301"/>
              <a:gd name="connsiteX12" fmla="*/ 3180080 w 3180080"/>
              <a:gd name="connsiteY12" fmla="*/ 4634301 h 4634301"/>
              <a:gd name="connsiteX13" fmla="*/ 2607666 w 3180080"/>
              <a:gd name="connsiteY13" fmla="*/ 4634301 h 4634301"/>
              <a:gd name="connsiteX14" fmla="*/ 1908048 w 3180080"/>
              <a:gd name="connsiteY14" fmla="*/ 4634301 h 4634301"/>
              <a:gd name="connsiteX15" fmla="*/ 1272032 w 3180080"/>
              <a:gd name="connsiteY15" fmla="*/ 4634301 h 4634301"/>
              <a:gd name="connsiteX16" fmla="*/ 731418 w 3180080"/>
              <a:gd name="connsiteY16" fmla="*/ 4634301 h 4634301"/>
              <a:gd name="connsiteX17" fmla="*/ 0 w 3180080"/>
              <a:gd name="connsiteY17" fmla="*/ 4634301 h 4634301"/>
              <a:gd name="connsiteX18" fmla="*/ 0 w 3180080"/>
              <a:gd name="connsiteY18" fmla="*/ 3925915 h 4634301"/>
              <a:gd name="connsiteX19" fmla="*/ 0 w 3180080"/>
              <a:gd name="connsiteY19" fmla="*/ 3171186 h 4634301"/>
              <a:gd name="connsiteX20" fmla="*/ 0 w 3180080"/>
              <a:gd name="connsiteY20" fmla="*/ 2555486 h 4634301"/>
              <a:gd name="connsiteX21" fmla="*/ 0 w 3180080"/>
              <a:gd name="connsiteY21" fmla="*/ 1893443 h 4634301"/>
              <a:gd name="connsiteX22" fmla="*/ 0 w 3180080"/>
              <a:gd name="connsiteY22" fmla="*/ 1277743 h 4634301"/>
              <a:gd name="connsiteX23" fmla="*/ 0 w 3180080"/>
              <a:gd name="connsiteY23" fmla="*/ 569357 h 4634301"/>
              <a:gd name="connsiteX24" fmla="*/ 0 w 3180080"/>
              <a:gd name="connsiteY24" fmla="*/ 0 h 463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80080" h="4634301" fill="none" extrusionOk="0">
                <a:moveTo>
                  <a:pt x="0" y="0"/>
                </a:moveTo>
                <a:cubicBezTo>
                  <a:pt x="164996" y="872"/>
                  <a:pt x="428645" y="-22717"/>
                  <a:pt x="540614" y="0"/>
                </a:cubicBezTo>
                <a:cubicBezTo>
                  <a:pt x="652583" y="22717"/>
                  <a:pt x="954516" y="32394"/>
                  <a:pt x="1240231" y="0"/>
                </a:cubicBezTo>
                <a:cubicBezTo>
                  <a:pt x="1525946" y="-32394"/>
                  <a:pt x="1597638" y="10285"/>
                  <a:pt x="1780845" y="0"/>
                </a:cubicBezTo>
                <a:cubicBezTo>
                  <a:pt x="1964052" y="-10285"/>
                  <a:pt x="2137817" y="15284"/>
                  <a:pt x="2416861" y="0"/>
                </a:cubicBezTo>
                <a:cubicBezTo>
                  <a:pt x="2695905" y="-15284"/>
                  <a:pt x="2974124" y="8895"/>
                  <a:pt x="3180080" y="0"/>
                </a:cubicBezTo>
                <a:cubicBezTo>
                  <a:pt x="3188994" y="337104"/>
                  <a:pt x="3185164" y="431929"/>
                  <a:pt x="3180080" y="708386"/>
                </a:cubicBezTo>
                <a:cubicBezTo>
                  <a:pt x="3174996" y="984843"/>
                  <a:pt x="3187138" y="999547"/>
                  <a:pt x="3180080" y="1231400"/>
                </a:cubicBezTo>
                <a:cubicBezTo>
                  <a:pt x="3173022" y="1463253"/>
                  <a:pt x="3171986" y="1595025"/>
                  <a:pt x="3180080" y="1800757"/>
                </a:cubicBezTo>
                <a:cubicBezTo>
                  <a:pt x="3188174" y="2006489"/>
                  <a:pt x="3188811" y="2164596"/>
                  <a:pt x="3180080" y="2370114"/>
                </a:cubicBezTo>
                <a:cubicBezTo>
                  <a:pt x="3171349" y="2575632"/>
                  <a:pt x="3207018" y="2796464"/>
                  <a:pt x="3180080" y="3032157"/>
                </a:cubicBezTo>
                <a:cubicBezTo>
                  <a:pt x="3153142" y="3267850"/>
                  <a:pt x="3196468" y="3532902"/>
                  <a:pt x="3180080" y="3740543"/>
                </a:cubicBezTo>
                <a:cubicBezTo>
                  <a:pt x="3163692" y="3948184"/>
                  <a:pt x="3162994" y="4278554"/>
                  <a:pt x="3180080" y="4634301"/>
                </a:cubicBezTo>
                <a:cubicBezTo>
                  <a:pt x="3023176" y="4612404"/>
                  <a:pt x="2732682" y="4650536"/>
                  <a:pt x="2607666" y="4634301"/>
                </a:cubicBezTo>
                <a:cubicBezTo>
                  <a:pt x="2482650" y="4618066"/>
                  <a:pt x="2173848" y="4612650"/>
                  <a:pt x="1908048" y="4634301"/>
                </a:cubicBezTo>
                <a:cubicBezTo>
                  <a:pt x="1642248" y="4655952"/>
                  <a:pt x="1472893" y="4631624"/>
                  <a:pt x="1272032" y="4634301"/>
                </a:cubicBezTo>
                <a:cubicBezTo>
                  <a:pt x="1071171" y="4636978"/>
                  <a:pt x="947785" y="4622426"/>
                  <a:pt x="731418" y="4634301"/>
                </a:cubicBezTo>
                <a:cubicBezTo>
                  <a:pt x="515051" y="4646176"/>
                  <a:pt x="214316" y="4607343"/>
                  <a:pt x="0" y="4634301"/>
                </a:cubicBezTo>
                <a:cubicBezTo>
                  <a:pt x="34365" y="4370813"/>
                  <a:pt x="27408" y="4226367"/>
                  <a:pt x="0" y="3925915"/>
                </a:cubicBezTo>
                <a:cubicBezTo>
                  <a:pt x="-27408" y="3625463"/>
                  <a:pt x="-20308" y="3366561"/>
                  <a:pt x="0" y="3171186"/>
                </a:cubicBezTo>
                <a:cubicBezTo>
                  <a:pt x="20308" y="2975811"/>
                  <a:pt x="1802" y="2791381"/>
                  <a:pt x="0" y="2555486"/>
                </a:cubicBezTo>
                <a:cubicBezTo>
                  <a:pt x="-1802" y="2319591"/>
                  <a:pt x="25236" y="2081152"/>
                  <a:pt x="0" y="1893443"/>
                </a:cubicBezTo>
                <a:cubicBezTo>
                  <a:pt x="-25236" y="1705734"/>
                  <a:pt x="8918" y="1544575"/>
                  <a:pt x="0" y="1277743"/>
                </a:cubicBezTo>
                <a:cubicBezTo>
                  <a:pt x="-8918" y="1010911"/>
                  <a:pt x="18169" y="833160"/>
                  <a:pt x="0" y="569357"/>
                </a:cubicBezTo>
                <a:cubicBezTo>
                  <a:pt x="-18169" y="305554"/>
                  <a:pt x="12379" y="191489"/>
                  <a:pt x="0" y="0"/>
                </a:cubicBezTo>
                <a:close/>
              </a:path>
              <a:path w="3180080" h="4634301" stroke="0" extrusionOk="0">
                <a:moveTo>
                  <a:pt x="0" y="0"/>
                </a:moveTo>
                <a:cubicBezTo>
                  <a:pt x="270217" y="-21418"/>
                  <a:pt x="394339" y="-10026"/>
                  <a:pt x="636016" y="0"/>
                </a:cubicBezTo>
                <a:cubicBezTo>
                  <a:pt x="877693" y="10026"/>
                  <a:pt x="1089410" y="-21452"/>
                  <a:pt x="1208430" y="0"/>
                </a:cubicBezTo>
                <a:cubicBezTo>
                  <a:pt x="1327450" y="21452"/>
                  <a:pt x="1646521" y="-1255"/>
                  <a:pt x="1844446" y="0"/>
                </a:cubicBezTo>
                <a:cubicBezTo>
                  <a:pt x="2042371" y="1255"/>
                  <a:pt x="2201126" y="-15083"/>
                  <a:pt x="2416861" y="0"/>
                </a:cubicBezTo>
                <a:cubicBezTo>
                  <a:pt x="2632596" y="15083"/>
                  <a:pt x="2946758" y="6113"/>
                  <a:pt x="3180080" y="0"/>
                </a:cubicBezTo>
                <a:cubicBezTo>
                  <a:pt x="3171483" y="235839"/>
                  <a:pt x="3159591" y="371615"/>
                  <a:pt x="3180080" y="662043"/>
                </a:cubicBezTo>
                <a:cubicBezTo>
                  <a:pt x="3200569" y="952471"/>
                  <a:pt x="3193771" y="1069411"/>
                  <a:pt x="3180080" y="1231400"/>
                </a:cubicBezTo>
                <a:cubicBezTo>
                  <a:pt x="3166389" y="1393389"/>
                  <a:pt x="3180297" y="1600030"/>
                  <a:pt x="3180080" y="1800757"/>
                </a:cubicBezTo>
                <a:cubicBezTo>
                  <a:pt x="3179863" y="2001484"/>
                  <a:pt x="3151447" y="2244786"/>
                  <a:pt x="3180080" y="2462800"/>
                </a:cubicBezTo>
                <a:cubicBezTo>
                  <a:pt x="3208713" y="2680814"/>
                  <a:pt x="3160584" y="2753500"/>
                  <a:pt x="3180080" y="2985814"/>
                </a:cubicBezTo>
                <a:cubicBezTo>
                  <a:pt x="3199576" y="3218128"/>
                  <a:pt x="3152832" y="3484479"/>
                  <a:pt x="3180080" y="3694200"/>
                </a:cubicBezTo>
                <a:cubicBezTo>
                  <a:pt x="3207328" y="3903921"/>
                  <a:pt x="3217297" y="4354951"/>
                  <a:pt x="3180080" y="4634301"/>
                </a:cubicBezTo>
                <a:cubicBezTo>
                  <a:pt x="3001660" y="4644912"/>
                  <a:pt x="2755058" y="4650951"/>
                  <a:pt x="2480462" y="4634301"/>
                </a:cubicBezTo>
                <a:cubicBezTo>
                  <a:pt x="2205866" y="4617651"/>
                  <a:pt x="2031822" y="4653309"/>
                  <a:pt x="1876247" y="4634301"/>
                </a:cubicBezTo>
                <a:cubicBezTo>
                  <a:pt x="1720673" y="4615293"/>
                  <a:pt x="1553430" y="4630754"/>
                  <a:pt x="1240231" y="4634301"/>
                </a:cubicBezTo>
                <a:cubicBezTo>
                  <a:pt x="927032" y="4637848"/>
                  <a:pt x="894662" y="4626686"/>
                  <a:pt x="699618" y="4634301"/>
                </a:cubicBezTo>
                <a:cubicBezTo>
                  <a:pt x="504574" y="4641916"/>
                  <a:pt x="262048" y="4666671"/>
                  <a:pt x="0" y="4634301"/>
                </a:cubicBezTo>
                <a:cubicBezTo>
                  <a:pt x="28119" y="4344764"/>
                  <a:pt x="4640" y="4186285"/>
                  <a:pt x="0" y="4018601"/>
                </a:cubicBezTo>
                <a:cubicBezTo>
                  <a:pt x="-4640" y="3850917"/>
                  <a:pt x="-30542" y="3628343"/>
                  <a:pt x="0" y="3263872"/>
                </a:cubicBezTo>
                <a:cubicBezTo>
                  <a:pt x="30542" y="2899401"/>
                  <a:pt x="-4102" y="2827821"/>
                  <a:pt x="0" y="2694515"/>
                </a:cubicBezTo>
                <a:cubicBezTo>
                  <a:pt x="4102" y="2561209"/>
                  <a:pt x="-27791" y="2295066"/>
                  <a:pt x="0" y="1939786"/>
                </a:cubicBezTo>
                <a:cubicBezTo>
                  <a:pt x="27791" y="1584506"/>
                  <a:pt x="-17223" y="1524852"/>
                  <a:pt x="0" y="1277743"/>
                </a:cubicBezTo>
                <a:cubicBezTo>
                  <a:pt x="17223" y="1030634"/>
                  <a:pt x="25463" y="943435"/>
                  <a:pt x="0" y="615700"/>
                </a:cubicBezTo>
                <a:cubicBezTo>
                  <a:pt x="-25463" y="287965"/>
                  <a:pt x="23991" y="296993"/>
                  <a:pt x="0" y="0"/>
                </a:cubicBezTo>
                <a:close/>
              </a:path>
            </a:pathLst>
          </a:custGeom>
          <a:ln w="19050">
            <a:solidFill>
              <a:srgbClr val="009682"/>
            </a:solidFill>
            <a:tailEnd type="arrow"/>
            <a:extLst>
              <a:ext uri="{C807C97D-BFC1-408E-A445-0C87EB9F89A2}">
                <ask:lineSketchStyleProps xmlns:ask="http://schemas.microsoft.com/office/drawing/2018/sketchyshapes" sd="7215347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99" tIns="60949" rIns="121899" bIns="60949" rtlCol="0" anchor="ctr"/>
          <a:lstStyle/>
          <a:p>
            <a:pPr algn="ctr"/>
            <a:endParaRPr lang="de-DE"/>
          </a:p>
        </p:txBody>
      </p:sp>
      <p:cxnSp>
        <p:nvCxnSpPr>
          <p:cNvPr id="77" name="Gerade Verbindung mit Pfeil 76"/>
          <p:cNvCxnSpPr>
            <a:cxnSpLocks/>
          </p:cNvCxnSpPr>
          <p:nvPr/>
        </p:nvCxnSpPr>
        <p:spPr>
          <a:xfrm>
            <a:off x="3715562" y="2565053"/>
            <a:ext cx="1231147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962" y="4577759"/>
            <a:ext cx="2893515" cy="49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4" name="Gerade Verbindung mit Pfeil 113"/>
          <p:cNvCxnSpPr>
            <a:stCxn id="65" idx="3"/>
            <a:endCxn id="6" idx="1"/>
          </p:cNvCxnSpPr>
          <p:nvPr/>
        </p:nvCxnSpPr>
        <p:spPr>
          <a:xfrm flipV="1">
            <a:off x="3574432" y="4896759"/>
            <a:ext cx="1229402" cy="637534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mit Pfeil 117"/>
          <p:cNvCxnSpPr>
            <a:cxnSpLocks/>
          </p:cNvCxnSpPr>
          <p:nvPr/>
        </p:nvCxnSpPr>
        <p:spPr>
          <a:xfrm>
            <a:off x="3211761" y="5043167"/>
            <a:ext cx="0" cy="263689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>
            <a:cxnSpLocks/>
          </p:cNvCxnSpPr>
          <p:nvPr/>
        </p:nvCxnSpPr>
        <p:spPr>
          <a:xfrm flipV="1">
            <a:off x="2329155" y="4372552"/>
            <a:ext cx="2429203" cy="10578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uppieren 127"/>
          <p:cNvGrpSpPr/>
          <p:nvPr/>
        </p:nvGrpSpPr>
        <p:grpSpPr>
          <a:xfrm>
            <a:off x="9046720" y="3308950"/>
            <a:ext cx="1648739" cy="793458"/>
            <a:chOff x="6610400" y="2605393"/>
            <a:chExt cx="1799830" cy="971376"/>
          </a:xfrm>
        </p:grpSpPr>
        <p:pic>
          <p:nvPicPr>
            <p:cNvPr id="129" name="Picture 5" descr="C:\Users\fn0843\AppData\Local\Microsoft\Windows\INetCache\IE\HZZ1E5ZD\screen-1315650_960_720[1]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0400" y="2605393"/>
              <a:ext cx="1142716" cy="971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4" descr="C:\Users\fn0843\AppData\Local\Microsoft\Windows\INetCache\IE\Y5RTMNZW\user-icon-vector[1]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613" y="2659393"/>
              <a:ext cx="639617" cy="648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5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05" r="25351" b="65308"/>
            <a:stretch/>
          </p:blipFill>
          <p:spPr bwMode="auto">
            <a:xfrm>
              <a:off x="6894432" y="2710924"/>
              <a:ext cx="574651" cy="52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Gruppieren 63"/>
          <p:cNvGrpSpPr/>
          <p:nvPr/>
        </p:nvGrpSpPr>
        <p:grpSpPr>
          <a:xfrm>
            <a:off x="2916193" y="5337225"/>
            <a:ext cx="918885" cy="606539"/>
            <a:chOff x="1759329" y="3518887"/>
            <a:chExt cx="718507" cy="560053"/>
          </a:xfrm>
        </p:grpSpPr>
        <p:pic>
          <p:nvPicPr>
            <p:cNvPr id="65" name="Picture 11" descr="Logstash Icon - Download in Flat Style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818" y="3518887"/>
              <a:ext cx="414210" cy="363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feld 65"/>
            <p:cNvSpPr txBox="1"/>
            <p:nvPr/>
          </p:nvSpPr>
          <p:spPr>
            <a:xfrm>
              <a:off x="1759329" y="3882672"/>
              <a:ext cx="718507" cy="196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 err="1"/>
                <a:t>Logstash</a:t>
              </a:r>
              <a:endParaRPr lang="de-DE" sz="1100" b="1" dirty="0"/>
            </a:p>
          </p:txBody>
        </p:sp>
      </p:grpSp>
      <p:grpSp>
        <p:nvGrpSpPr>
          <p:cNvPr id="67" name="Gruppieren 66"/>
          <p:cNvGrpSpPr/>
          <p:nvPr/>
        </p:nvGrpSpPr>
        <p:grpSpPr>
          <a:xfrm>
            <a:off x="2922267" y="4431539"/>
            <a:ext cx="651428" cy="611628"/>
            <a:chOff x="2408772" y="3620218"/>
            <a:chExt cx="488571" cy="458863"/>
          </a:xfrm>
        </p:grpSpPr>
        <p:pic>
          <p:nvPicPr>
            <p:cNvPr id="78" name="Picture 19" descr="Beats - Filebeat Logo, HD Png Download - kind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513" y="3620218"/>
              <a:ext cx="339090" cy="262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Textfeld 78"/>
            <p:cNvSpPr txBox="1"/>
            <p:nvPr/>
          </p:nvSpPr>
          <p:spPr>
            <a:xfrm>
              <a:off x="2408772" y="3882813"/>
              <a:ext cx="488571" cy="196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Beats</a:t>
              </a:r>
            </a:p>
          </p:txBody>
        </p:sp>
      </p:grp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74253B52-4014-4D11-A3B4-728E32A5C4A9}"/>
              </a:ext>
            </a:extLst>
          </p:cNvPr>
          <p:cNvCxnSpPr>
            <a:cxnSpLocks/>
          </p:cNvCxnSpPr>
          <p:nvPr/>
        </p:nvCxnSpPr>
        <p:spPr>
          <a:xfrm>
            <a:off x="2353921" y="4638609"/>
            <a:ext cx="668001" cy="0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2">
            <a:extLst>
              <a:ext uri="{FF2B5EF4-FFF2-40B4-BE49-F238E27FC236}">
                <a16:creationId xmlns:a16="http://schemas.microsoft.com/office/drawing/2014/main" id="{7EE2AFAA-3CBD-4392-94BB-7FB34B4E7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708" y="2730158"/>
            <a:ext cx="555568" cy="6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15" descr="How To Delete Win Log Files In Windows 10">
            <a:extLst>
              <a:ext uri="{FF2B5EF4-FFF2-40B4-BE49-F238E27FC236}">
                <a16:creationId xmlns:a16="http://schemas.microsoft.com/office/drawing/2014/main" id="{6563E290-1970-485A-864F-DC475DA54D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7" t="21983" r="17959" b="13190"/>
          <a:stretch/>
        </p:blipFill>
        <p:spPr bwMode="auto">
          <a:xfrm>
            <a:off x="1842508" y="5265942"/>
            <a:ext cx="551537" cy="58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Flussdiagramm: Magnetplattenspeicher 87">
            <a:extLst>
              <a:ext uri="{FF2B5EF4-FFF2-40B4-BE49-F238E27FC236}">
                <a16:creationId xmlns:a16="http://schemas.microsoft.com/office/drawing/2014/main" id="{5D5004F3-6BCE-4FE2-A3C5-4E2F984AFA81}"/>
              </a:ext>
            </a:extLst>
          </p:cNvPr>
          <p:cNvSpPr/>
          <p:nvPr/>
        </p:nvSpPr>
        <p:spPr>
          <a:xfrm>
            <a:off x="5773189" y="2660606"/>
            <a:ext cx="685283" cy="60778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 b="1" dirty="0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C17E177C-A556-4282-AF4B-677A045F8366}"/>
              </a:ext>
            </a:extLst>
          </p:cNvPr>
          <p:cNvSpPr txBox="1"/>
          <p:nvPr/>
        </p:nvSpPr>
        <p:spPr>
          <a:xfrm>
            <a:off x="840667" y="3638682"/>
            <a:ext cx="31800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dirty="0"/>
              <a:t>~ </a:t>
            </a:r>
            <a:r>
              <a:rPr lang="en-US" sz="1600" b="1" dirty="0"/>
              <a:t>700 machines (VM and bare) </a:t>
            </a:r>
            <a:endParaRPr lang="de-DE" sz="1600" b="1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0E2B27CE-9693-4730-BD35-13B7033FD8B1}"/>
              </a:ext>
            </a:extLst>
          </p:cNvPr>
          <p:cNvSpPr/>
          <p:nvPr/>
        </p:nvSpPr>
        <p:spPr>
          <a:xfrm>
            <a:off x="4525791" y="1375974"/>
            <a:ext cx="3180080" cy="4634301"/>
          </a:xfrm>
          <a:custGeom>
            <a:avLst/>
            <a:gdLst>
              <a:gd name="connsiteX0" fmla="*/ 0 w 3180080"/>
              <a:gd name="connsiteY0" fmla="*/ 0 h 4634301"/>
              <a:gd name="connsiteX1" fmla="*/ 540614 w 3180080"/>
              <a:gd name="connsiteY1" fmla="*/ 0 h 4634301"/>
              <a:gd name="connsiteX2" fmla="*/ 1240231 w 3180080"/>
              <a:gd name="connsiteY2" fmla="*/ 0 h 4634301"/>
              <a:gd name="connsiteX3" fmla="*/ 1780845 w 3180080"/>
              <a:gd name="connsiteY3" fmla="*/ 0 h 4634301"/>
              <a:gd name="connsiteX4" fmla="*/ 2416861 w 3180080"/>
              <a:gd name="connsiteY4" fmla="*/ 0 h 4634301"/>
              <a:gd name="connsiteX5" fmla="*/ 3180080 w 3180080"/>
              <a:gd name="connsiteY5" fmla="*/ 0 h 4634301"/>
              <a:gd name="connsiteX6" fmla="*/ 3180080 w 3180080"/>
              <a:gd name="connsiteY6" fmla="*/ 708386 h 4634301"/>
              <a:gd name="connsiteX7" fmla="*/ 3180080 w 3180080"/>
              <a:gd name="connsiteY7" fmla="*/ 1231400 h 4634301"/>
              <a:gd name="connsiteX8" fmla="*/ 3180080 w 3180080"/>
              <a:gd name="connsiteY8" fmla="*/ 1800757 h 4634301"/>
              <a:gd name="connsiteX9" fmla="*/ 3180080 w 3180080"/>
              <a:gd name="connsiteY9" fmla="*/ 2370114 h 4634301"/>
              <a:gd name="connsiteX10" fmla="*/ 3180080 w 3180080"/>
              <a:gd name="connsiteY10" fmla="*/ 3032157 h 4634301"/>
              <a:gd name="connsiteX11" fmla="*/ 3180080 w 3180080"/>
              <a:gd name="connsiteY11" fmla="*/ 3740543 h 4634301"/>
              <a:gd name="connsiteX12" fmla="*/ 3180080 w 3180080"/>
              <a:gd name="connsiteY12" fmla="*/ 4634301 h 4634301"/>
              <a:gd name="connsiteX13" fmla="*/ 2607666 w 3180080"/>
              <a:gd name="connsiteY13" fmla="*/ 4634301 h 4634301"/>
              <a:gd name="connsiteX14" fmla="*/ 1908048 w 3180080"/>
              <a:gd name="connsiteY14" fmla="*/ 4634301 h 4634301"/>
              <a:gd name="connsiteX15" fmla="*/ 1272032 w 3180080"/>
              <a:gd name="connsiteY15" fmla="*/ 4634301 h 4634301"/>
              <a:gd name="connsiteX16" fmla="*/ 731418 w 3180080"/>
              <a:gd name="connsiteY16" fmla="*/ 4634301 h 4634301"/>
              <a:gd name="connsiteX17" fmla="*/ 0 w 3180080"/>
              <a:gd name="connsiteY17" fmla="*/ 4634301 h 4634301"/>
              <a:gd name="connsiteX18" fmla="*/ 0 w 3180080"/>
              <a:gd name="connsiteY18" fmla="*/ 3925915 h 4634301"/>
              <a:gd name="connsiteX19" fmla="*/ 0 w 3180080"/>
              <a:gd name="connsiteY19" fmla="*/ 3171186 h 4634301"/>
              <a:gd name="connsiteX20" fmla="*/ 0 w 3180080"/>
              <a:gd name="connsiteY20" fmla="*/ 2555486 h 4634301"/>
              <a:gd name="connsiteX21" fmla="*/ 0 w 3180080"/>
              <a:gd name="connsiteY21" fmla="*/ 1893443 h 4634301"/>
              <a:gd name="connsiteX22" fmla="*/ 0 w 3180080"/>
              <a:gd name="connsiteY22" fmla="*/ 1277743 h 4634301"/>
              <a:gd name="connsiteX23" fmla="*/ 0 w 3180080"/>
              <a:gd name="connsiteY23" fmla="*/ 569357 h 4634301"/>
              <a:gd name="connsiteX24" fmla="*/ 0 w 3180080"/>
              <a:gd name="connsiteY24" fmla="*/ 0 h 463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80080" h="4634301" fill="none" extrusionOk="0">
                <a:moveTo>
                  <a:pt x="0" y="0"/>
                </a:moveTo>
                <a:cubicBezTo>
                  <a:pt x="164996" y="872"/>
                  <a:pt x="428645" y="-22717"/>
                  <a:pt x="540614" y="0"/>
                </a:cubicBezTo>
                <a:cubicBezTo>
                  <a:pt x="652583" y="22717"/>
                  <a:pt x="954516" y="32394"/>
                  <a:pt x="1240231" y="0"/>
                </a:cubicBezTo>
                <a:cubicBezTo>
                  <a:pt x="1525946" y="-32394"/>
                  <a:pt x="1597638" y="10285"/>
                  <a:pt x="1780845" y="0"/>
                </a:cubicBezTo>
                <a:cubicBezTo>
                  <a:pt x="1964052" y="-10285"/>
                  <a:pt x="2137817" y="15284"/>
                  <a:pt x="2416861" y="0"/>
                </a:cubicBezTo>
                <a:cubicBezTo>
                  <a:pt x="2695905" y="-15284"/>
                  <a:pt x="2974124" y="8895"/>
                  <a:pt x="3180080" y="0"/>
                </a:cubicBezTo>
                <a:cubicBezTo>
                  <a:pt x="3188994" y="337104"/>
                  <a:pt x="3185164" y="431929"/>
                  <a:pt x="3180080" y="708386"/>
                </a:cubicBezTo>
                <a:cubicBezTo>
                  <a:pt x="3174996" y="984843"/>
                  <a:pt x="3187138" y="999547"/>
                  <a:pt x="3180080" y="1231400"/>
                </a:cubicBezTo>
                <a:cubicBezTo>
                  <a:pt x="3173022" y="1463253"/>
                  <a:pt x="3171986" y="1595025"/>
                  <a:pt x="3180080" y="1800757"/>
                </a:cubicBezTo>
                <a:cubicBezTo>
                  <a:pt x="3188174" y="2006489"/>
                  <a:pt x="3188811" y="2164596"/>
                  <a:pt x="3180080" y="2370114"/>
                </a:cubicBezTo>
                <a:cubicBezTo>
                  <a:pt x="3171349" y="2575632"/>
                  <a:pt x="3207018" y="2796464"/>
                  <a:pt x="3180080" y="3032157"/>
                </a:cubicBezTo>
                <a:cubicBezTo>
                  <a:pt x="3153142" y="3267850"/>
                  <a:pt x="3196468" y="3532902"/>
                  <a:pt x="3180080" y="3740543"/>
                </a:cubicBezTo>
                <a:cubicBezTo>
                  <a:pt x="3163692" y="3948184"/>
                  <a:pt x="3162994" y="4278554"/>
                  <a:pt x="3180080" y="4634301"/>
                </a:cubicBezTo>
                <a:cubicBezTo>
                  <a:pt x="3023176" y="4612404"/>
                  <a:pt x="2732682" y="4650536"/>
                  <a:pt x="2607666" y="4634301"/>
                </a:cubicBezTo>
                <a:cubicBezTo>
                  <a:pt x="2482650" y="4618066"/>
                  <a:pt x="2173848" y="4612650"/>
                  <a:pt x="1908048" y="4634301"/>
                </a:cubicBezTo>
                <a:cubicBezTo>
                  <a:pt x="1642248" y="4655952"/>
                  <a:pt x="1472893" y="4631624"/>
                  <a:pt x="1272032" y="4634301"/>
                </a:cubicBezTo>
                <a:cubicBezTo>
                  <a:pt x="1071171" y="4636978"/>
                  <a:pt x="947785" y="4622426"/>
                  <a:pt x="731418" y="4634301"/>
                </a:cubicBezTo>
                <a:cubicBezTo>
                  <a:pt x="515051" y="4646176"/>
                  <a:pt x="214316" y="4607343"/>
                  <a:pt x="0" y="4634301"/>
                </a:cubicBezTo>
                <a:cubicBezTo>
                  <a:pt x="34365" y="4370813"/>
                  <a:pt x="27408" y="4226367"/>
                  <a:pt x="0" y="3925915"/>
                </a:cubicBezTo>
                <a:cubicBezTo>
                  <a:pt x="-27408" y="3625463"/>
                  <a:pt x="-20308" y="3366561"/>
                  <a:pt x="0" y="3171186"/>
                </a:cubicBezTo>
                <a:cubicBezTo>
                  <a:pt x="20308" y="2975811"/>
                  <a:pt x="1802" y="2791381"/>
                  <a:pt x="0" y="2555486"/>
                </a:cubicBezTo>
                <a:cubicBezTo>
                  <a:pt x="-1802" y="2319591"/>
                  <a:pt x="25236" y="2081152"/>
                  <a:pt x="0" y="1893443"/>
                </a:cubicBezTo>
                <a:cubicBezTo>
                  <a:pt x="-25236" y="1705734"/>
                  <a:pt x="8918" y="1544575"/>
                  <a:pt x="0" y="1277743"/>
                </a:cubicBezTo>
                <a:cubicBezTo>
                  <a:pt x="-8918" y="1010911"/>
                  <a:pt x="18169" y="833160"/>
                  <a:pt x="0" y="569357"/>
                </a:cubicBezTo>
                <a:cubicBezTo>
                  <a:pt x="-18169" y="305554"/>
                  <a:pt x="12379" y="191489"/>
                  <a:pt x="0" y="0"/>
                </a:cubicBezTo>
                <a:close/>
              </a:path>
              <a:path w="3180080" h="4634301" stroke="0" extrusionOk="0">
                <a:moveTo>
                  <a:pt x="0" y="0"/>
                </a:moveTo>
                <a:cubicBezTo>
                  <a:pt x="270217" y="-21418"/>
                  <a:pt x="394339" y="-10026"/>
                  <a:pt x="636016" y="0"/>
                </a:cubicBezTo>
                <a:cubicBezTo>
                  <a:pt x="877693" y="10026"/>
                  <a:pt x="1089410" y="-21452"/>
                  <a:pt x="1208430" y="0"/>
                </a:cubicBezTo>
                <a:cubicBezTo>
                  <a:pt x="1327450" y="21452"/>
                  <a:pt x="1646521" y="-1255"/>
                  <a:pt x="1844446" y="0"/>
                </a:cubicBezTo>
                <a:cubicBezTo>
                  <a:pt x="2042371" y="1255"/>
                  <a:pt x="2201126" y="-15083"/>
                  <a:pt x="2416861" y="0"/>
                </a:cubicBezTo>
                <a:cubicBezTo>
                  <a:pt x="2632596" y="15083"/>
                  <a:pt x="2946758" y="6113"/>
                  <a:pt x="3180080" y="0"/>
                </a:cubicBezTo>
                <a:cubicBezTo>
                  <a:pt x="3171483" y="235839"/>
                  <a:pt x="3159591" y="371615"/>
                  <a:pt x="3180080" y="662043"/>
                </a:cubicBezTo>
                <a:cubicBezTo>
                  <a:pt x="3200569" y="952471"/>
                  <a:pt x="3193771" y="1069411"/>
                  <a:pt x="3180080" y="1231400"/>
                </a:cubicBezTo>
                <a:cubicBezTo>
                  <a:pt x="3166389" y="1393389"/>
                  <a:pt x="3180297" y="1600030"/>
                  <a:pt x="3180080" y="1800757"/>
                </a:cubicBezTo>
                <a:cubicBezTo>
                  <a:pt x="3179863" y="2001484"/>
                  <a:pt x="3151447" y="2244786"/>
                  <a:pt x="3180080" y="2462800"/>
                </a:cubicBezTo>
                <a:cubicBezTo>
                  <a:pt x="3208713" y="2680814"/>
                  <a:pt x="3160584" y="2753500"/>
                  <a:pt x="3180080" y="2985814"/>
                </a:cubicBezTo>
                <a:cubicBezTo>
                  <a:pt x="3199576" y="3218128"/>
                  <a:pt x="3152832" y="3484479"/>
                  <a:pt x="3180080" y="3694200"/>
                </a:cubicBezTo>
                <a:cubicBezTo>
                  <a:pt x="3207328" y="3903921"/>
                  <a:pt x="3217297" y="4354951"/>
                  <a:pt x="3180080" y="4634301"/>
                </a:cubicBezTo>
                <a:cubicBezTo>
                  <a:pt x="3001660" y="4644912"/>
                  <a:pt x="2755058" y="4650951"/>
                  <a:pt x="2480462" y="4634301"/>
                </a:cubicBezTo>
                <a:cubicBezTo>
                  <a:pt x="2205866" y="4617651"/>
                  <a:pt x="2031822" y="4653309"/>
                  <a:pt x="1876247" y="4634301"/>
                </a:cubicBezTo>
                <a:cubicBezTo>
                  <a:pt x="1720673" y="4615293"/>
                  <a:pt x="1553430" y="4630754"/>
                  <a:pt x="1240231" y="4634301"/>
                </a:cubicBezTo>
                <a:cubicBezTo>
                  <a:pt x="927032" y="4637848"/>
                  <a:pt x="894662" y="4626686"/>
                  <a:pt x="699618" y="4634301"/>
                </a:cubicBezTo>
                <a:cubicBezTo>
                  <a:pt x="504574" y="4641916"/>
                  <a:pt x="262048" y="4666671"/>
                  <a:pt x="0" y="4634301"/>
                </a:cubicBezTo>
                <a:cubicBezTo>
                  <a:pt x="28119" y="4344764"/>
                  <a:pt x="4640" y="4186285"/>
                  <a:pt x="0" y="4018601"/>
                </a:cubicBezTo>
                <a:cubicBezTo>
                  <a:pt x="-4640" y="3850917"/>
                  <a:pt x="-30542" y="3628343"/>
                  <a:pt x="0" y="3263872"/>
                </a:cubicBezTo>
                <a:cubicBezTo>
                  <a:pt x="30542" y="2899401"/>
                  <a:pt x="-4102" y="2827821"/>
                  <a:pt x="0" y="2694515"/>
                </a:cubicBezTo>
                <a:cubicBezTo>
                  <a:pt x="4102" y="2561209"/>
                  <a:pt x="-27791" y="2295066"/>
                  <a:pt x="0" y="1939786"/>
                </a:cubicBezTo>
                <a:cubicBezTo>
                  <a:pt x="27791" y="1584506"/>
                  <a:pt x="-17223" y="1524852"/>
                  <a:pt x="0" y="1277743"/>
                </a:cubicBezTo>
                <a:cubicBezTo>
                  <a:pt x="17223" y="1030634"/>
                  <a:pt x="25463" y="943435"/>
                  <a:pt x="0" y="615700"/>
                </a:cubicBezTo>
                <a:cubicBezTo>
                  <a:pt x="-25463" y="287965"/>
                  <a:pt x="23991" y="296993"/>
                  <a:pt x="0" y="0"/>
                </a:cubicBezTo>
                <a:close/>
              </a:path>
            </a:pathLst>
          </a:custGeom>
          <a:ln w="19050">
            <a:solidFill>
              <a:srgbClr val="009682"/>
            </a:solidFill>
            <a:tailEnd type="arrow"/>
            <a:extLst>
              <a:ext uri="{C807C97D-BFC1-408E-A445-0C87EB9F89A2}">
                <ask:lineSketchStyleProps xmlns:ask="http://schemas.microsoft.com/office/drawing/2018/sketchyshapes" sd="7215347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99" tIns="60949" rIns="121899" bIns="60949"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D7ACA0CD-3097-466D-BC1F-D6274B48D4B7}"/>
              </a:ext>
            </a:extLst>
          </p:cNvPr>
          <p:cNvSpPr/>
          <p:nvPr/>
        </p:nvSpPr>
        <p:spPr>
          <a:xfrm>
            <a:off x="8107679" y="1375974"/>
            <a:ext cx="3180080" cy="4634301"/>
          </a:xfrm>
          <a:custGeom>
            <a:avLst/>
            <a:gdLst>
              <a:gd name="connsiteX0" fmla="*/ 0 w 3180080"/>
              <a:gd name="connsiteY0" fmla="*/ 0 h 4634301"/>
              <a:gd name="connsiteX1" fmla="*/ 540614 w 3180080"/>
              <a:gd name="connsiteY1" fmla="*/ 0 h 4634301"/>
              <a:gd name="connsiteX2" fmla="*/ 1240231 w 3180080"/>
              <a:gd name="connsiteY2" fmla="*/ 0 h 4634301"/>
              <a:gd name="connsiteX3" fmla="*/ 1780845 w 3180080"/>
              <a:gd name="connsiteY3" fmla="*/ 0 h 4634301"/>
              <a:gd name="connsiteX4" fmla="*/ 2416861 w 3180080"/>
              <a:gd name="connsiteY4" fmla="*/ 0 h 4634301"/>
              <a:gd name="connsiteX5" fmla="*/ 3180080 w 3180080"/>
              <a:gd name="connsiteY5" fmla="*/ 0 h 4634301"/>
              <a:gd name="connsiteX6" fmla="*/ 3180080 w 3180080"/>
              <a:gd name="connsiteY6" fmla="*/ 708386 h 4634301"/>
              <a:gd name="connsiteX7" fmla="*/ 3180080 w 3180080"/>
              <a:gd name="connsiteY7" fmla="*/ 1231400 h 4634301"/>
              <a:gd name="connsiteX8" fmla="*/ 3180080 w 3180080"/>
              <a:gd name="connsiteY8" fmla="*/ 1800757 h 4634301"/>
              <a:gd name="connsiteX9" fmla="*/ 3180080 w 3180080"/>
              <a:gd name="connsiteY9" fmla="*/ 2370114 h 4634301"/>
              <a:gd name="connsiteX10" fmla="*/ 3180080 w 3180080"/>
              <a:gd name="connsiteY10" fmla="*/ 3032157 h 4634301"/>
              <a:gd name="connsiteX11" fmla="*/ 3180080 w 3180080"/>
              <a:gd name="connsiteY11" fmla="*/ 3740543 h 4634301"/>
              <a:gd name="connsiteX12" fmla="*/ 3180080 w 3180080"/>
              <a:gd name="connsiteY12" fmla="*/ 4634301 h 4634301"/>
              <a:gd name="connsiteX13" fmla="*/ 2607666 w 3180080"/>
              <a:gd name="connsiteY13" fmla="*/ 4634301 h 4634301"/>
              <a:gd name="connsiteX14" fmla="*/ 1908048 w 3180080"/>
              <a:gd name="connsiteY14" fmla="*/ 4634301 h 4634301"/>
              <a:gd name="connsiteX15" fmla="*/ 1272032 w 3180080"/>
              <a:gd name="connsiteY15" fmla="*/ 4634301 h 4634301"/>
              <a:gd name="connsiteX16" fmla="*/ 731418 w 3180080"/>
              <a:gd name="connsiteY16" fmla="*/ 4634301 h 4634301"/>
              <a:gd name="connsiteX17" fmla="*/ 0 w 3180080"/>
              <a:gd name="connsiteY17" fmla="*/ 4634301 h 4634301"/>
              <a:gd name="connsiteX18" fmla="*/ 0 w 3180080"/>
              <a:gd name="connsiteY18" fmla="*/ 3925915 h 4634301"/>
              <a:gd name="connsiteX19" fmla="*/ 0 w 3180080"/>
              <a:gd name="connsiteY19" fmla="*/ 3171186 h 4634301"/>
              <a:gd name="connsiteX20" fmla="*/ 0 w 3180080"/>
              <a:gd name="connsiteY20" fmla="*/ 2555486 h 4634301"/>
              <a:gd name="connsiteX21" fmla="*/ 0 w 3180080"/>
              <a:gd name="connsiteY21" fmla="*/ 1893443 h 4634301"/>
              <a:gd name="connsiteX22" fmla="*/ 0 w 3180080"/>
              <a:gd name="connsiteY22" fmla="*/ 1277743 h 4634301"/>
              <a:gd name="connsiteX23" fmla="*/ 0 w 3180080"/>
              <a:gd name="connsiteY23" fmla="*/ 569357 h 4634301"/>
              <a:gd name="connsiteX24" fmla="*/ 0 w 3180080"/>
              <a:gd name="connsiteY24" fmla="*/ 0 h 463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80080" h="4634301" fill="none" extrusionOk="0">
                <a:moveTo>
                  <a:pt x="0" y="0"/>
                </a:moveTo>
                <a:cubicBezTo>
                  <a:pt x="164996" y="872"/>
                  <a:pt x="428645" y="-22717"/>
                  <a:pt x="540614" y="0"/>
                </a:cubicBezTo>
                <a:cubicBezTo>
                  <a:pt x="652583" y="22717"/>
                  <a:pt x="954516" y="32394"/>
                  <a:pt x="1240231" y="0"/>
                </a:cubicBezTo>
                <a:cubicBezTo>
                  <a:pt x="1525946" y="-32394"/>
                  <a:pt x="1597638" y="10285"/>
                  <a:pt x="1780845" y="0"/>
                </a:cubicBezTo>
                <a:cubicBezTo>
                  <a:pt x="1964052" y="-10285"/>
                  <a:pt x="2137817" y="15284"/>
                  <a:pt x="2416861" y="0"/>
                </a:cubicBezTo>
                <a:cubicBezTo>
                  <a:pt x="2695905" y="-15284"/>
                  <a:pt x="2974124" y="8895"/>
                  <a:pt x="3180080" y="0"/>
                </a:cubicBezTo>
                <a:cubicBezTo>
                  <a:pt x="3188994" y="337104"/>
                  <a:pt x="3185164" y="431929"/>
                  <a:pt x="3180080" y="708386"/>
                </a:cubicBezTo>
                <a:cubicBezTo>
                  <a:pt x="3174996" y="984843"/>
                  <a:pt x="3187138" y="999547"/>
                  <a:pt x="3180080" y="1231400"/>
                </a:cubicBezTo>
                <a:cubicBezTo>
                  <a:pt x="3173022" y="1463253"/>
                  <a:pt x="3171986" y="1595025"/>
                  <a:pt x="3180080" y="1800757"/>
                </a:cubicBezTo>
                <a:cubicBezTo>
                  <a:pt x="3188174" y="2006489"/>
                  <a:pt x="3188811" y="2164596"/>
                  <a:pt x="3180080" y="2370114"/>
                </a:cubicBezTo>
                <a:cubicBezTo>
                  <a:pt x="3171349" y="2575632"/>
                  <a:pt x="3207018" y="2796464"/>
                  <a:pt x="3180080" y="3032157"/>
                </a:cubicBezTo>
                <a:cubicBezTo>
                  <a:pt x="3153142" y="3267850"/>
                  <a:pt x="3196468" y="3532902"/>
                  <a:pt x="3180080" y="3740543"/>
                </a:cubicBezTo>
                <a:cubicBezTo>
                  <a:pt x="3163692" y="3948184"/>
                  <a:pt x="3162994" y="4278554"/>
                  <a:pt x="3180080" y="4634301"/>
                </a:cubicBezTo>
                <a:cubicBezTo>
                  <a:pt x="3023176" y="4612404"/>
                  <a:pt x="2732682" y="4650536"/>
                  <a:pt x="2607666" y="4634301"/>
                </a:cubicBezTo>
                <a:cubicBezTo>
                  <a:pt x="2482650" y="4618066"/>
                  <a:pt x="2173848" y="4612650"/>
                  <a:pt x="1908048" y="4634301"/>
                </a:cubicBezTo>
                <a:cubicBezTo>
                  <a:pt x="1642248" y="4655952"/>
                  <a:pt x="1472893" y="4631624"/>
                  <a:pt x="1272032" y="4634301"/>
                </a:cubicBezTo>
                <a:cubicBezTo>
                  <a:pt x="1071171" y="4636978"/>
                  <a:pt x="947785" y="4622426"/>
                  <a:pt x="731418" y="4634301"/>
                </a:cubicBezTo>
                <a:cubicBezTo>
                  <a:pt x="515051" y="4646176"/>
                  <a:pt x="214316" y="4607343"/>
                  <a:pt x="0" y="4634301"/>
                </a:cubicBezTo>
                <a:cubicBezTo>
                  <a:pt x="34365" y="4370813"/>
                  <a:pt x="27408" y="4226367"/>
                  <a:pt x="0" y="3925915"/>
                </a:cubicBezTo>
                <a:cubicBezTo>
                  <a:pt x="-27408" y="3625463"/>
                  <a:pt x="-20308" y="3366561"/>
                  <a:pt x="0" y="3171186"/>
                </a:cubicBezTo>
                <a:cubicBezTo>
                  <a:pt x="20308" y="2975811"/>
                  <a:pt x="1802" y="2791381"/>
                  <a:pt x="0" y="2555486"/>
                </a:cubicBezTo>
                <a:cubicBezTo>
                  <a:pt x="-1802" y="2319591"/>
                  <a:pt x="25236" y="2081152"/>
                  <a:pt x="0" y="1893443"/>
                </a:cubicBezTo>
                <a:cubicBezTo>
                  <a:pt x="-25236" y="1705734"/>
                  <a:pt x="8918" y="1544575"/>
                  <a:pt x="0" y="1277743"/>
                </a:cubicBezTo>
                <a:cubicBezTo>
                  <a:pt x="-8918" y="1010911"/>
                  <a:pt x="18169" y="833160"/>
                  <a:pt x="0" y="569357"/>
                </a:cubicBezTo>
                <a:cubicBezTo>
                  <a:pt x="-18169" y="305554"/>
                  <a:pt x="12379" y="191489"/>
                  <a:pt x="0" y="0"/>
                </a:cubicBezTo>
                <a:close/>
              </a:path>
              <a:path w="3180080" h="4634301" stroke="0" extrusionOk="0">
                <a:moveTo>
                  <a:pt x="0" y="0"/>
                </a:moveTo>
                <a:cubicBezTo>
                  <a:pt x="270217" y="-21418"/>
                  <a:pt x="394339" y="-10026"/>
                  <a:pt x="636016" y="0"/>
                </a:cubicBezTo>
                <a:cubicBezTo>
                  <a:pt x="877693" y="10026"/>
                  <a:pt x="1089410" y="-21452"/>
                  <a:pt x="1208430" y="0"/>
                </a:cubicBezTo>
                <a:cubicBezTo>
                  <a:pt x="1327450" y="21452"/>
                  <a:pt x="1646521" y="-1255"/>
                  <a:pt x="1844446" y="0"/>
                </a:cubicBezTo>
                <a:cubicBezTo>
                  <a:pt x="2042371" y="1255"/>
                  <a:pt x="2201126" y="-15083"/>
                  <a:pt x="2416861" y="0"/>
                </a:cubicBezTo>
                <a:cubicBezTo>
                  <a:pt x="2632596" y="15083"/>
                  <a:pt x="2946758" y="6113"/>
                  <a:pt x="3180080" y="0"/>
                </a:cubicBezTo>
                <a:cubicBezTo>
                  <a:pt x="3171483" y="235839"/>
                  <a:pt x="3159591" y="371615"/>
                  <a:pt x="3180080" y="662043"/>
                </a:cubicBezTo>
                <a:cubicBezTo>
                  <a:pt x="3200569" y="952471"/>
                  <a:pt x="3193771" y="1069411"/>
                  <a:pt x="3180080" y="1231400"/>
                </a:cubicBezTo>
                <a:cubicBezTo>
                  <a:pt x="3166389" y="1393389"/>
                  <a:pt x="3180297" y="1600030"/>
                  <a:pt x="3180080" y="1800757"/>
                </a:cubicBezTo>
                <a:cubicBezTo>
                  <a:pt x="3179863" y="2001484"/>
                  <a:pt x="3151447" y="2244786"/>
                  <a:pt x="3180080" y="2462800"/>
                </a:cubicBezTo>
                <a:cubicBezTo>
                  <a:pt x="3208713" y="2680814"/>
                  <a:pt x="3160584" y="2753500"/>
                  <a:pt x="3180080" y="2985814"/>
                </a:cubicBezTo>
                <a:cubicBezTo>
                  <a:pt x="3199576" y="3218128"/>
                  <a:pt x="3152832" y="3484479"/>
                  <a:pt x="3180080" y="3694200"/>
                </a:cubicBezTo>
                <a:cubicBezTo>
                  <a:pt x="3207328" y="3903921"/>
                  <a:pt x="3217297" y="4354951"/>
                  <a:pt x="3180080" y="4634301"/>
                </a:cubicBezTo>
                <a:cubicBezTo>
                  <a:pt x="3001660" y="4644912"/>
                  <a:pt x="2755058" y="4650951"/>
                  <a:pt x="2480462" y="4634301"/>
                </a:cubicBezTo>
                <a:cubicBezTo>
                  <a:pt x="2205866" y="4617651"/>
                  <a:pt x="2031822" y="4653309"/>
                  <a:pt x="1876247" y="4634301"/>
                </a:cubicBezTo>
                <a:cubicBezTo>
                  <a:pt x="1720673" y="4615293"/>
                  <a:pt x="1553430" y="4630754"/>
                  <a:pt x="1240231" y="4634301"/>
                </a:cubicBezTo>
                <a:cubicBezTo>
                  <a:pt x="927032" y="4637848"/>
                  <a:pt x="894662" y="4626686"/>
                  <a:pt x="699618" y="4634301"/>
                </a:cubicBezTo>
                <a:cubicBezTo>
                  <a:pt x="504574" y="4641916"/>
                  <a:pt x="262048" y="4666671"/>
                  <a:pt x="0" y="4634301"/>
                </a:cubicBezTo>
                <a:cubicBezTo>
                  <a:pt x="28119" y="4344764"/>
                  <a:pt x="4640" y="4186285"/>
                  <a:pt x="0" y="4018601"/>
                </a:cubicBezTo>
                <a:cubicBezTo>
                  <a:pt x="-4640" y="3850917"/>
                  <a:pt x="-30542" y="3628343"/>
                  <a:pt x="0" y="3263872"/>
                </a:cubicBezTo>
                <a:cubicBezTo>
                  <a:pt x="30542" y="2899401"/>
                  <a:pt x="-4102" y="2827821"/>
                  <a:pt x="0" y="2694515"/>
                </a:cubicBezTo>
                <a:cubicBezTo>
                  <a:pt x="4102" y="2561209"/>
                  <a:pt x="-27791" y="2295066"/>
                  <a:pt x="0" y="1939786"/>
                </a:cubicBezTo>
                <a:cubicBezTo>
                  <a:pt x="27791" y="1584506"/>
                  <a:pt x="-17223" y="1524852"/>
                  <a:pt x="0" y="1277743"/>
                </a:cubicBezTo>
                <a:cubicBezTo>
                  <a:pt x="17223" y="1030634"/>
                  <a:pt x="25463" y="943435"/>
                  <a:pt x="0" y="615700"/>
                </a:cubicBezTo>
                <a:cubicBezTo>
                  <a:pt x="-25463" y="287965"/>
                  <a:pt x="23991" y="296993"/>
                  <a:pt x="0" y="0"/>
                </a:cubicBezTo>
                <a:close/>
              </a:path>
            </a:pathLst>
          </a:custGeom>
          <a:ln w="19050">
            <a:solidFill>
              <a:srgbClr val="009682"/>
            </a:solidFill>
            <a:tailEnd type="arrow"/>
            <a:extLst>
              <a:ext uri="{C807C97D-BFC1-408E-A445-0C87EB9F89A2}">
                <ask:lineSketchStyleProps xmlns:ask="http://schemas.microsoft.com/office/drawing/2018/sketchyshapes" sd="7215347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899" tIns="60949" rIns="121899" bIns="60949" rtlCol="0" anchor="ctr"/>
          <a:lstStyle/>
          <a:p>
            <a:pPr algn="ctr"/>
            <a:endParaRPr lang="de-DE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FFC390E4-2703-4D0D-97BF-F4F33E48F16A}"/>
              </a:ext>
            </a:extLst>
          </p:cNvPr>
          <p:cNvSpPr txBox="1"/>
          <p:nvPr/>
        </p:nvSpPr>
        <p:spPr>
          <a:xfrm>
            <a:off x="1575158" y="1558051"/>
            <a:ext cx="1711098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/>
            </a:lvl1pPr>
          </a:lstStyle>
          <a:p>
            <a:r>
              <a:rPr lang="de-DE" dirty="0">
                <a:solidFill>
                  <a:schemeClr val="bg1"/>
                </a:solidFill>
              </a:rPr>
              <a:t>Data </a:t>
            </a:r>
            <a:r>
              <a:rPr lang="de-DE" dirty="0" err="1">
                <a:solidFill>
                  <a:schemeClr val="bg1"/>
                </a:solidFill>
              </a:rPr>
              <a:t>collection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7997D9B3-57B7-4C72-B263-F469CFD48F0C}"/>
              </a:ext>
            </a:extLst>
          </p:cNvPr>
          <p:cNvSpPr txBox="1"/>
          <p:nvPr/>
        </p:nvSpPr>
        <p:spPr>
          <a:xfrm>
            <a:off x="5293764" y="1558051"/>
            <a:ext cx="1547438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Data </a:t>
            </a:r>
            <a:r>
              <a:rPr lang="de-DE" dirty="0" err="1"/>
              <a:t>storage</a:t>
            </a:r>
            <a:r>
              <a:rPr lang="de-DE" dirty="0"/>
              <a:t> 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16CABB58-1A8F-4A84-B52F-5E4A5E3FA5FF}"/>
              </a:ext>
            </a:extLst>
          </p:cNvPr>
          <p:cNvSpPr txBox="1"/>
          <p:nvPr/>
        </p:nvSpPr>
        <p:spPr>
          <a:xfrm>
            <a:off x="8895846" y="1558051"/>
            <a:ext cx="1874945" cy="313932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Data </a:t>
            </a:r>
            <a:r>
              <a:rPr lang="de-DE" dirty="0" err="1"/>
              <a:t>visualization</a:t>
            </a:r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3E87D52-24EC-4D92-967E-BC5465CA4EC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82" y="2750452"/>
            <a:ext cx="511101" cy="579599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B3CD3D3C-016A-4215-81CA-B6BD1B9B585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74" y="2125151"/>
            <a:ext cx="511101" cy="579599"/>
          </a:xfrm>
          <a:prstGeom prst="rect">
            <a:avLst/>
          </a:prstGeom>
        </p:spPr>
      </p:pic>
      <p:pic>
        <p:nvPicPr>
          <p:cNvPr id="89" name="Grafik 88">
            <a:extLst>
              <a:ext uri="{FF2B5EF4-FFF2-40B4-BE49-F238E27FC236}">
                <a16:creationId xmlns:a16="http://schemas.microsoft.com/office/drawing/2014/main" id="{B8279500-CE0E-4A27-B1ED-51DC8D0B45F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10" y="2741844"/>
            <a:ext cx="511101" cy="579599"/>
          </a:xfrm>
          <a:prstGeom prst="rect">
            <a:avLst/>
          </a:prstGeom>
        </p:spPr>
      </p:pic>
      <p:pic>
        <p:nvPicPr>
          <p:cNvPr id="104" name="Grafik 103">
            <a:extLst>
              <a:ext uri="{FF2B5EF4-FFF2-40B4-BE49-F238E27FC236}">
                <a16:creationId xmlns:a16="http://schemas.microsoft.com/office/drawing/2014/main" id="{065F8CB9-D9DE-479C-A3A3-2B3509EA906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250" y="4275353"/>
            <a:ext cx="511101" cy="579599"/>
          </a:xfrm>
          <a:prstGeom prst="rect">
            <a:avLst/>
          </a:prstGeom>
        </p:spPr>
      </p:pic>
      <p:pic>
        <p:nvPicPr>
          <p:cNvPr id="105" name="Grafik 104">
            <a:extLst>
              <a:ext uri="{FF2B5EF4-FFF2-40B4-BE49-F238E27FC236}">
                <a16:creationId xmlns:a16="http://schemas.microsoft.com/office/drawing/2014/main" id="{5F8B6634-8DE0-4C77-BACA-0558E21B713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330" y="4494966"/>
            <a:ext cx="511101" cy="579599"/>
          </a:xfrm>
          <a:prstGeom prst="rect">
            <a:avLst/>
          </a:prstGeom>
        </p:spPr>
      </p:pic>
      <p:sp>
        <p:nvSpPr>
          <p:cNvPr id="58" name="Textfeld 57">
            <a:extLst>
              <a:ext uri="{FF2B5EF4-FFF2-40B4-BE49-F238E27FC236}">
                <a16:creationId xmlns:a16="http://schemas.microsoft.com/office/drawing/2014/main" id="{F2E73597-373B-414D-947A-2F74EDEA7BE7}"/>
              </a:ext>
            </a:extLst>
          </p:cNvPr>
          <p:cNvSpPr txBox="1"/>
          <p:nvPr/>
        </p:nvSpPr>
        <p:spPr>
          <a:xfrm>
            <a:off x="3621758" y="2647468"/>
            <a:ext cx="140625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400" b="1" dirty="0" err="1"/>
              <a:t>line</a:t>
            </a:r>
            <a:r>
              <a:rPr lang="de-DE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400" b="1" dirty="0" err="1"/>
              <a:t>protocol</a:t>
            </a:r>
            <a:endParaRPr lang="de-DE" sz="1400" b="1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8FA2F9D-6AA2-4378-BA58-DC04B78B420B}"/>
              </a:ext>
            </a:extLst>
          </p:cNvPr>
          <p:cNvSpPr txBox="1"/>
          <p:nvPr/>
        </p:nvSpPr>
        <p:spPr>
          <a:xfrm>
            <a:off x="7523507" y="2554192"/>
            <a:ext cx="696652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de-DE" dirty="0" err="1"/>
              <a:t>query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1928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626039F1-8FE6-4E94-BA04-22F783396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04" y="1577318"/>
            <a:ext cx="10744876" cy="4752493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2400" dirty="0"/>
              <a:t>Host Metrics (Disk, CPU, Memory,</a:t>
            </a:r>
            <a:r>
              <a:rPr lang="de-DE" sz="2400" dirty="0"/>
              <a:t> Network</a:t>
            </a:r>
            <a:r>
              <a:rPr lang="en-US" sz="2400" dirty="0"/>
              <a:t>…)</a:t>
            </a:r>
          </a:p>
          <a:p>
            <a:pPr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400" dirty="0" err="1"/>
              <a:t>GridKa</a:t>
            </a:r>
            <a:r>
              <a:rPr lang="de-DE" sz="2400" dirty="0"/>
              <a:t> Experiments (Data Transfer, Disk </a:t>
            </a:r>
            <a:r>
              <a:rPr lang="de-DE" sz="2400" dirty="0" err="1"/>
              <a:t>usage</a:t>
            </a:r>
            <a:r>
              <a:rPr lang="de-DE" sz="2400" dirty="0"/>
              <a:t> per </a:t>
            </a:r>
            <a:r>
              <a:rPr lang="de-DE" sz="2400" dirty="0" err="1"/>
              <a:t>experiment</a:t>
            </a:r>
            <a:r>
              <a:rPr lang="de-DE" sz="2400" dirty="0"/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400" dirty="0" err="1"/>
              <a:t>HTCondor</a:t>
            </a:r>
            <a:r>
              <a:rPr lang="de-DE" sz="2400" dirty="0"/>
              <a:t> (Running </a:t>
            </a:r>
            <a:r>
              <a:rPr lang="de-DE" sz="2400" dirty="0" err="1"/>
              <a:t>jobs</a:t>
            </a:r>
            <a:r>
              <a:rPr lang="de-DE" sz="2400" dirty="0"/>
              <a:t> </a:t>
            </a:r>
            <a:r>
              <a:rPr lang="de-DE" sz="2400" dirty="0" err="1"/>
              <a:t>info</a:t>
            </a:r>
            <a:r>
              <a:rPr lang="en-US" sz="2400" dirty="0"/>
              <a:t>)</a:t>
            </a:r>
            <a:endParaRPr lang="de-DE" sz="2400" dirty="0"/>
          </a:p>
          <a:p>
            <a:pPr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400" dirty="0"/>
              <a:t>Storage: </a:t>
            </a:r>
          </a:p>
          <a:p>
            <a:pPr marL="627027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200" dirty="0" err="1"/>
              <a:t>dCache</a:t>
            </a:r>
            <a:r>
              <a:rPr lang="de-DE" sz="2200" dirty="0"/>
              <a:t>, </a:t>
            </a:r>
            <a:r>
              <a:rPr lang="de-DE" sz="2200" dirty="0" err="1"/>
              <a:t>XRootD</a:t>
            </a:r>
            <a:r>
              <a:rPr lang="de-DE" sz="2200" dirty="0"/>
              <a:t> (IO </a:t>
            </a:r>
            <a:r>
              <a:rPr lang="de-DE" sz="2200" dirty="0" err="1"/>
              <a:t>Metrics</a:t>
            </a:r>
            <a:r>
              <a:rPr lang="de-DE" sz="2200" dirty="0"/>
              <a:t> and Accounting)</a:t>
            </a:r>
          </a:p>
          <a:p>
            <a:pPr marL="627027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200" dirty="0"/>
              <a:t>Storage </a:t>
            </a:r>
            <a:r>
              <a:rPr lang="de-DE" sz="2200" dirty="0" err="1"/>
              <a:t>Scale</a:t>
            </a:r>
            <a:r>
              <a:rPr lang="de-DE" sz="2200" dirty="0"/>
              <a:t> (GPFS) (IO </a:t>
            </a:r>
            <a:r>
              <a:rPr lang="de-DE" sz="2200" dirty="0" err="1"/>
              <a:t>Metrics</a:t>
            </a:r>
            <a:r>
              <a:rPr lang="de-DE" sz="2200" dirty="0"/>
              <a:t>)</a:t>
            </a:r>
          </a:p>
          <a:p>
            <a:pPr marL="627027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200" dirty="0"/>
              <a:t>Disk Systems (</a:t>
            </a:r>
            <a:r>
              <a:rPr lang="de-DE" sz="2200" dirty="0" err="1"/>
              <a:t>controller</a:t>
            </a:r>
            <a:r>
              <a:rPr lang="de-DE" sz="2200" dirty="0"/>
              <a:t>, </a:t>
            </a:r>
            <a:r>
              <a:rPr lang="de-DE" sz="2200" dirty="0" err="1"/>
              <a:t>disk</a:t>
            </a:r>
            <a:r>
              <a:rPr lang="de-DE" sz="2200" dirty="0"/>
              <a:t>, raid </a:t>
            </a:r>
            <a:r>
              <a:rPr lang="de-DE" sz="2200" dirty="0" err="1"/>
              <a:t>status</a:t>
            </a:r>
            <a:r>
              <a:rPr lang="de-DE" sz="2200" dirty="0"/>
              <a:t> and IO </a:t>
            </a:r>
            <a:r>
              <a:rPr lang="de-DE" sz="2200" dirty="0" err="1"/>
              <a:t>metrics</a:t>
            </a:r>
            <a:r>
              <a:rPr lang="de-DE" sz="2200" dirty="0"/>
              <a:t>)</a:t>
            </a:r>
          </a:p>
          <a:p>
            <a:pPr marL="627027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200" dirty="0"/>
              <a:t>Tape Monitoring</a:t>
            </a:r>
          </a:p>
          <a:p>
            <a:pPr marL="627027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200" dirty="0"/>
              <a:t>LSDF Online Storage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400" dirty="0"/>
              <a:t>Environmental </a:t>
            </a:r>
            <a:r>
              <a:rPr lang="de-DE" sz="2400" dirty="0" err="1"/>
              <a:t>Metrics</a:t>
            </a:r>
            <a:r>
              <a:rPr lang="de-DE" sz="2400" dirty="0"/>
              <a:t> (PDUs, </a:t>
            </a:r>
            <a:r>
              <a:rPr lang="de-DE" sz="2400" dirty="0" err="1"/>
              <a:t>humidity</a:t>
            </a:r>
            <a:r>
              <a:rPr lang="de-DE" sz="2400" dirty="0"/>
              <a:t>, </a:t>
            </a:r>
            <a:r>
              <a:rPr lang="de-DE" sz="2400" dirty="0" err="1"/>
              <a:t>temperature</a:t>
            </a:r>
            <a:r>
              <a:rPr lang="de-DE" sz="2400" dirty="0"/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2400" dirty="0"/>
              <a:t>Logs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GridKa</a:t>
            </a:r>
            <a:r>
              <a:rPr lang="de-DE" sz="2400" dirty="0"/>
              <a:t> and LSDF </a:t>
            </a:r>
            <a:r>
              <a:rPr lang="de-DE" sz="2400" dirty="0" err="1"/>
              <a:t>storage</a:t>
            </a:r>
            <a:r>
              <a:rPr lang="de-DE" sz="2400" dirty="0"/>
              <a:t>, </a:t>
            </a:r>
            <a:r>
              <a:rPr lang="de-DE" sz="2400" dirty="0" err="1"/>
              <a:t>HTCondor</a:t>
            </a:r>
            <a:r>
              <a:rPr lang="de-DE" sz="2400" dirty="0"/>
              <a:t>, Tape HPSS, </a:t>
            </a:r>
            <a:r>
              <a:rPr lang="de-DE" sz="2400" dirty="0" err="1"/>
              <a:t>GridKa</a:t>
            </a:r>
            <a:r>
              <a:rPr lang="de-DE" sz="2400" dirty="0"/>
              <a:t> </a:t>
            </a:r>
            <a:r>
              <a:rPr lang="de-DE" sz="2400" dirty="0" err="1"/>
              <a:t>networks</a:t>
            </a:r>
            <a:r>
              <a:rPr lang="de-DE" sz="2400" dirty="0"/>
              <a:t>, </a:t>
            </a:r>
            <a:r>
              <a:rPr lang="de-DE" sz="2400" dirty="0" err="1"/>
              <a:t>dCache</a:t>
            </a:r>
            <a:r>
              <a:rPr lang="de-DE" sz="2400" dirty="0"/>
              <a:t>, </a:t>
            </a:r>
            <a:r>
              <a:rPr lang="de-DE" sz="2400" dirty="0" err="1"/>
              <a:t>XRootD</a:t>
            </a:r>
            <a:endParaRPr lang="de-DE" sz="2400" dirty="0"/>
          </a:p>
          <a:p>
            <a:pPr marL="101621" indent="0" defTabSz="4176713">
              <a:spcBef>
                <a:spcPct val="20000"/>
              </a:spcBef>
              <a:buNone/>
              <a:defRPr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1" name="Titel 3">
            <a:extLst>
              <a:ext uri="{FF2B5EF4-FFF2-40B4-BE49-F238E27FC236}">
                <a16:creationId xmlns:a16="http://schemas.microsoft.com/office/drawing/2014/main" id="{4C4D40DD-0439-4180-BB21-4D9C269E9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/>
          <a:lstStyle/>
          <a:p>
            <a:r>
              <a:rPr lang="de-DE" dirty="0" err="1"/>
              <a:t>Collected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 and logs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E8F6A28C-1599-4C3A-AA95-3C854E44A641}"/>
              </a:ext>
            </a:extLst>
          </p:cNvPr>
          <p:cNvSpPr txBox="1">
            <a:spLocks/>
          </p:cNvSpPr>
          <p:nvPr/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09493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696EC4-B4CF-4701-AD06-A8439D6D8E1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818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533537661"/>
              </p:ext>
            </p:extLst>
          </p:nvPr>
        </p:nvGraphicFramePr>
        <p:xfrm>
          <a:off x="5228675" y="765682"/>
          <a:ext cx="795340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6763374" y="2073409"/>
            <a:ext cx="647381" cy="984868"/>
            <a:chOff x="3074897" y="2461527"/>
            <a:chExt cx="647381" cy="98486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074897" y="2461527"/>
              <a:ext cx="647381" cy="984868"/>
              <a:chOff x="2152373" y="1761235"/>
              <a:chExt cx="647381" cy="984868"/>
            </a:xfrm>
          </p:grpSpPr>
          <p:pic>
            <p:nvPicPr>
              <p:cNvPr id="22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73" y="1761235"/>
                <a:ext cx="647381" cy="984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5" descr="Datasource Svg Png Icon Free Download (#316920) - OnlineWebFonts.COM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5920" y="1866606"/>
                <a:ext cx="240288" cy="214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6" name="Picture 17" descr="InfluxDB - Wikipedia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54" t="30705" r="20964" b="26937"/>
            <a:stretch/>
          </p:blipFill>
          <p:spPr bwMode="auto">
            <a:xfrm>
              <a:off x="3123921" y="2820500"/>
              <a:ext cx="549334" cy="163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Gruppieren 56"/>
          <p:cNvGrpSpPr/>
          <p:nvPr/>
        </p:nvGrpSpPr>
        <p:grpSpPr>
          <a:xfrm>
            <a:off x="10936575" y="2114575"/>
            <a:ext cx="647381" cy="984868"/>
            <a:chOff x="3074897" y="2461527"/>
            <a:chExt cx="647381" cy="984868"/>
          </a:xfrm>
        </p:grpSpPr>
        <p:grpSp>
          <p:nvGrpSpPr>
            <p:cNvPr id="58" name="Gruppieren 57"/>
            <p:cNvGrpSpPr/>
            <p:nvPr/>
          </p:nvGrpSpPr>
          <p:grpSpPr>
            <a:xfrm>
              <a:off x="3074897" y="2461527"/>
              <a:ext cx="647381" cy="984868"/>
              <a:chOff x="2152373" y="1761235"/>
              <a:chExt cx="647381" cy="984868"/>
            </a:xfrm>
          </p:grpSpPr>
          <p:pic>
            <p:nvPicPr>
              <p:cNvPr id="60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73" y="1761235"/>
                <a:ext cx="647381" cy="984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5" descr="Datasource Svg Png Icon Free Download (#316920) - OnlineWebFonts.COM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5920" y="1866606"/>
                <a:ext cx="240288" cy="214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17" descr="InfluxDB - Wikipedia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54" t="30705" r="20964" b="26937"/>
            <a:stretch/>
          </p:blipFill>
          <p:spPr bwMode="auto">
            <a:xfrm>
              <a:off x="3123921" y="2820500"/>
              <a:ext cx="549334" cy="163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Gruppieren 61"/>
          <p:cNvGrpSpPr/>
          <p:nvPr/>
        </p:nvGrpSpPr>
        <p:grpSpPr>
          <a:xfrm>
            <a:off x="11159793" y="3561797"/>
            <a:ext cx="647381" cy="984868"/>
            <a:chOff x="3074897" y="2461527"/>
            <a:chExt cx="647381" cy="984868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3074897" y="2461527"/>
              <a:ext cx="647381" cy="984868"/>
              <a:chOff x="2152373" y="1761235"/>
              <a:chExt cx="647381" cy="984868"/>
            </a:xfrm>
          </p:grpSpPr>
          <p:pic>
            <p:nvPicPr>
              <p:cNvPr id="65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73" y="1761235"/>
                <a:ext cx="647381" cy="984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5" descr="Datasource Svg Png Icon Free Download (#316920) - OnlineWebFonts.COM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5920" y="1866606"/>
                <a:ext cx="240288" cy="214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4" name="Picture 17" descr="InfluxDB - Wikipedia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54" t="30705" r="20964" b="26937"/>
            <a:stretch/>
          </p:blipFill>
          <p:spPr bwMode="auto">
            <a:xfrm>
              <a:off x="3123921" y="2820500"/>
              <a:ext cx="549334" cy="163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Gruppieren 66"/>
          <p:cNvGrpSpPr/>
          <p:nvPr/>
        </p:nvGrpSpPr>
        <p:grpSpPr>
          <a:xfrm>
            <a:off x="6581617" y="3591877"/>
            <a:ext cx="647381" cy="984868"/>
            <a:chOff x="3074897" y="2461527"/>
            <a:chExt cx="647381" cy="98486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3074897" y="2461527"/>
              <a:ext cx="647381" cy="984868"/>
              <a:chOff x="2152373" y="1761235"/>
              <a:chExt cx="647381" cy="984868"/>
            </a:xfrm>
          </p:grpSpPr>
          <p:pic>
            <p:nvPicPr>
              <p:cNvPr id="70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73" y="1761235"/>
                <a:ext cx="647381" cy="984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5" descr="Datasource Svg Png Icon Free Download (#316920) - OnlineWebFonts.COM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5920" y="1866606"/>
                <a:ext cx="240288" cy="2143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9" name="Picture 17" descr="InfluxDB - Wikipedia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54" t="30705" r="20964" b="26937"/>
            <a:stretch/>
          </p:blipFill>
          <p:spPr bwMode="auto">
            <a:xfrm>
              <a:off x="3123921" y="2820500"/>
              <a:ext cx="549334" cy="163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7BC727E8-A570-4595-9C7E-E486CD528179}"/>
              </a:ext>
            </a:extLst>
          </p:cNvPr>
          <p:cNvSpPr txBox="1"/>
          <p:nvPr/>
        </p:nvSpPr>
        <p:spPr>
          <a:xfrm>
            <a:off x="9616294" y="3006587"/>
            <a:ext cx="1295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~</a:t>
            </a:r>
            <a:r>
              <a:rPr lang="de-DE" sz="1400" dirty="0"/>
              <a:t>5,7TB </a:t>
            </a:r>
            <a:r>
              <a:rPr lang="de-DE" sz="1400" dirty="0" err="1"/>
              <a:t>data</a:t>
            </a:r>
            <a:endParaRPr lang="de-DE" sz="14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3EC78282-C155-4FF1-8266-ECEA6F758317}"/>
              </a:ext>
            </a:extLst>
          </p:cNvPr>
          <p:cNvSpPr txBox="1"/>
          <p:nvPr/>
        </p:nvSpPr>
        <p:spPr>
          <a:xfrm>
            <a:off x="9785416" y="4491582"/>
            <a:ext cx="1295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~</a:t>
            </a:r>
            <a:r>
              <a:rPr lang="de-DE" sz="1400" dirty="0"/>
              <a:t>700MB </a:t>
            </a:r>
            <a:r>
              <a:rPr lang="de-DE" sz="1400" dirty="0" err="1"/>
              <a:t>data</a:t>
            </a:r>
            <a:endParaRPr lang="de-DE" sz="14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4538C67E-E6C4-4232-979C-2D27DC745CAA}"/>
              </a:ext>
            </a:extLst>
          </p:cNvPr>
          <p:cNvSpPr txBox="1"/>
          <p:nvPr/>
        </p:nvSpPr>
        <p:spPr>
          <a:xfrm>
            <a:off x="7675775" y="2994938"/>
            <a:ext cx="1295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~</a:t>
            </a:r>
            <a:r>
              <a:rPr lang="de-DE" sz="1400" dirty="0"/>
              <a:t>4,8 TB </a:t>
            </a:r>
            <a:r>
              <a:rPr lang="de-DE" sz="1400" dirty="0" err="1"/>
              <a:t>data</a:t>
            </a:r>
            <a:endParaRPr lang="de-DE" sz="14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96A277D-D321-4A1A-B1F9-CC6D0C183CEF}"/>
              </a:ext>
            </a:extLst>
          </p:cNvPr>
          <p:cNvSpPr txBox="1"/>
          <p:nvPr/>
        </p:nvSpPr>
        <p:spPr>
          <a:xfrm>
            <a:off x="7541556" y="4491581"/>
            <a:ext cx="1295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~</a:t>
            </a:r>
            <a:r>
              <a:rPr lang="de-DE" sz="1400" dirty="0"/>
              <a:t>1,7 TB </a:t>
            </a:r>
            <a:r>
              <a:rPr lang="de-DE" sz="1400" dirty="0" err="1"/>
              <a:t>data</a:t>
            </a:r>
            <a:endParaRPr lang="de-DE" sz="1400" dirty="0"/>
          </a:p>
        </p:txBody>
      </p:sp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626039F1-8FE6-4E94-BA04-22F783396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472" y="1549345"/>
            <a:ext cx="5852369" cy="372928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2400" dirty="0"/>
              <a:t>Running 4 </a:t>
            </a:r>
            <a:r>
              <a:rPr lang="de-DE" sz="2400" dirty="0" err="1"/>
              <a:t>InfluxDB</a:t>
            </a:r>
            <a:r>
              <a:rPr lang="de-DE" sz="2400" dirty="0"/>
              <a:t> </a:t>
            </a:r>
            <a:r>
              <a:rPr lang="de-DE" sz="2400" dirty="0" err="1"/>
              <a:t>instances</a:t>
            </a:r>
            <a:r>
              <a:rPr lang="de-DE" sz="2400" dirty="0"/>
              <a:t> OSS v2.7</a:t>
            </a:r>
          </a:p>
          <a:p>
            <a:pPr marL="0" indent="0">
              <a:buNone/>
              <a:defRPr/>
            </a:pPr>
            <a:endParaRPr lang="de-DE" sz="24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de-DE" sz="2400" dirty="0"/>
              <a:t>Test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new</a:t>
            </a:r>
            <a:r>
              <a:rPr lang="de-DE" sz="2400" dirty="0"/>
              <a:t> </a:t>
            </a:r>
            <a:r>
              <a:rPr lang="de-DE" sz="2400" dirty="0" err="1"/>
              <a:t>version</a:t>
            </a:r>
            <a:r>
              <a:rPr lang="de-DE" sz="2400" dirty="0"/>
              <a:t> </a:t>
            </a:r>
            <a:r>
              <a:rPr lang="de-DE" sz="2400" i="1" dirty="0" err="1"/>
              <a:t>InfluxDB</a:t>
            </a:r>
            <a:r>
              <a:rPr lang="de-DE" sz="2400" i="1" dirty="0"/>
              <a:t> 3 Core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en-US" sz="2400" dirty="0"/>
              <a:t>new capabilities and enhanced performances</a:t>
            </a:r>
          </a:p>
          <a:p>
            <a:pPr marL="0" indent="0">
              <a:buNone/>
              <a:defRPr/>
            </a:pPr>
            <a:endParaRPr lang="de-DE" sz="24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de-DE" sz="2400" dirty="0" err="1"/>
              <a:t>Migrate</a:t>
            </a:r>
            <a:r>
              <a:rPr lang="de-DE" sz="2400" dirty="0"/>
              <a:t> </a:t>
            </a:r>
            <a:r>
              <a:rPr lang="de-DE" sz="2400" dirty="0" err="1"/>
              <a:t>InfluxDB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other</a:t>
            </a:r>
            <a:r>
              <a:rPr lang="de-DE" sz="2400" dirty="0"/>
              <a:t> </a:t>
            </a:r>
            <a:r>
              <a:rPr lang="de-DE" sz="2400" dirty="0" err="1"/>
              <a:t>timeseries</a:t>
            </a:r>
            <a:r>
              <a:rPr lang="de-DE" sz="2400" dirty="0"/>
              <a:t> </a:t>
            </a:r>
            <a:r>
              <a:rPr lang="de-DE" sz="2400" dirty="0" err="1"/>
              <a:t>databases</a:t>
            </a:r>
            <a:r>
              <a:rPr lang="de-DE" sz="2400" dirty="0"/>
              <a:t> like </a:t>
            </a:r>
            <a:r>
              <a:rPr lang="de-DE" sz="2400" dirty="0" err="1"/>
              <a:t>Grafana</a:t>
            </a:r>
            <a:r>
              <a:rPr lang="de-DE" sz="2400" dirty="0"/>
              <a:t> </a:t>
            </a:r>
            <a:r>
              <a:rPr lang="de-DE" sz="2400" dirty="0" err="1"/>
              <a:t>solutions</a:t>
            </a:r>
            <a:r>
              <a:rPr lang="de-DE" sz="2400" dirty="0"/>
              <a:t> (e.g. </a:t>
            </a:r>
            <a:r>
              <a:rPr lang="de-DE" sz="2400" dirty="0" err="1"/>
              <a:t>Mimir</a:t>
            </a:r>
            <a:r>
              <a:rPr lang="de-DE" sz="2400" dirty="0"/>
              <a:t>) </a:t>
            </a:r>
            <a:r>
              <a:rPr lang="de-DE" sz="2400" dirty="0" err="1"/>
              <a:t>or</a:t>
            </a:r>
            <a:r>
              <a:rPr lang="de-DE" sz="2400" dirty="0"/>
              <a:t> </a:t>
            </a:r>
            <a:r>
              <a:rPr lang="de-DE" sz="2400" dirty="0" err="1"/>
              <a:t>VictoriaMetrics</a:t>
            </a:r>
            <a:endParaRPr lang="de-DE" sz="2400" dirty="0"/>
          </a:p>
          <a:p>
            <a:pPr marL="0" indent="0">
              <a:buNone/>
              <a:defRPr/>
            </a:pPr>
            <a:endParaRPr lang="de-DE" sz="2400" dirty="0"/>
          </a:p>
        </p:txBody>
      </p:sp>
      <p:sp>
        <p:nvSpPr>
          <p:cNvPr id="33" name="Titel 3">
            <a:extLst>
              <a:ext uri="{FF2B5EF4-FFF2-40B4-BE49-F238E27FC236}">
                <a16:creationId xmlns:a16="http://schemas.microsoft.com/office/drawing/2014/main" id="{5693737E-82BF-4C1C-9F55-CA2CCD41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/>
          <a:lstStyle/>
          <a:p>
            <a:r>
              <a:rPr lang="de-DE" dirty="0" err="1"/>
              <a:t>InfluxDB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and </a:t>
            </a:r>
            <a:r>
              <a:rPr lang="de-DE" dirty="0" err="1"/>
              <a:t>future</a:t>
            </a:r>
            <a:r>
              <a:rPr lang="de-DE" dirty="0"/>
              <a:t> plan</a:t>
            </a:r>
          </a:p>
        </p:txBody>
      </p:sp>
      <p:sp>
        <p:nvSpPr>
          <p:cNvPr id="31" name="Foliennummernplatzhalter 2">
            <a:extLst>
              <a:ext uri="{FF2B5EF4-FFF2-40B4-BE49-F238E27FC236}">
                <a16:creationId xmlns:a16="http://schemas.microsoft.com/office/drawing/2014/main" id="{47F20ED2-4F33-4380-AA34-A65833491CCB}"/>
              </a:ext>
            </a:extLst>
          </p:cNvPr>
          <p:cNvSpPr txBox="1">
            <a:spLocks/>
          </p:cNvSpPr>
          <p:nvPr/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09493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609493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696EC4-B4CF-4701-AD06-A8439D6D8E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EBB1E08-9E57-48D7-8617-C629F8FF5556}"/>
              </a:ext>
            </a:extLst>
          </p:cNvPr>
          <p:cNvSpPr txBox="1"/>
          <p:nvPr/>
        </p:nvSpPr>
        <p:spPr>
          <a:xfrm>
            <a:off x="282472" y="5573388"/>
            <a:ext cx="7831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i="1" dirty="0" err="1"/>
              <a:t>S</a:t>
            </a:r>
            <a:r>
              <a:rPr lang="de-DE" sz="2400" i="1" dirty="0" err="1"/>
              <a:t>uggestions</a:t>
            </a:r>
            <a:r>
              <a:rPr lang="de-DE" sz="2400" i="1" dirty="0"/>
              <a:t> and </a:t>
            </a:r>
            <a:r>
              <a:rPr lang="de-DE" sz="2400" i="1" dirty="0" err="1"/>
              <a:t>sharing</a:t>
            </a:r>
            <a:r>
              <a:rPr lang="de-DE" sz="2400" i="1" dirty="0"/>
              <a:t> </a:t>
            </a:r>
            <a:r>
              <a:rPr lang="de-DE" sz="2400" i="1" dirty="0" err="1"/>
              <a:t>of</a:t>
            </a:r>
            <a:r>
              <a:rPr lang="de-DE" sz="2400" i="1" dirty="0"/>
              <a:t> </a:t>
            </a:r>
            <a:r>
              <a:rPr lang="de-DE" sz="2400" i="1" dirty="0" err="1"/>
              <a:t>experiences</a:t>
            </a:r>
            <a:r>
              <a:rPr lang="de-DE" sz="2400" i="1" dirty="0"/>
              <a:t> </a:t>
            </a:r>
            <a:r>
              <a:rPr lang="de-DE" sz="2400" i="1" dirty="0" err="1"/>
              <a:t>are</a:t>
            </a:r>
            <a:r>
              <a:rPr lang="de-DE" sz="2400" i="1" dirty="0"/>
              <a:t> </a:t>
            </a:r>
            <a:r>
              <a:rPr lang="de-DE" sz="2400" i="1" dirty="0" err="1"/>
              <a:t>welcome</a:t>
            </a:r>
            <a:r>
              <a:rPr lang="de-DE" sz="2400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37972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95D6426-3C43-43BC-BE7B-5CF9C22A5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7</a:t>
            </a:fld>
            <a:endParaRPr lang="en-US" noProof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97C4D68-50F9-4007-B337-44BBC6AC8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VictoriaMetrics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alternative TSDB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62011CD-9430-4BF2-9C3A-4322A574AFF7}"/>
              </a:ext>
            </a:extLst>
          </p:cNvPr>
          <p:cNvSpPr txBox="1"/>
          <p:nvPr/>
        </p:nvSpPr>
        <p:spPr>
          <a:xfrm>
            <a:off x="208249" y="1451287"/>
            <a:ext cx="6969792" cy="765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534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3"/>
              </a:buBlip>
            </a:pPr>
            <a:r>
              <a:rPr lang="en-US" dirty="0"/>
              <a:t>Testing </a:t>
            </a:r>
            <a:r>
              <a:rPr lang="en-US" dirty="0" err="1"/>
              <a:t>InfluxDB</a:t>
            </a:r>
            <a:r>
              <a:rPr lang="en-US" dirty="0"/>
              <a:t> v2 migration to </a:t>
            </a:r>
            <a:r>
              <a:rPr lang="en-US" dirty="0" err="1"/>
              <a:t>VictoriaMetrics</a:t>
            </a:r>
            <a:r>
              <a:rPr lang="en-US" dirty="0"/>
              <a:t> </a:t>
            </a:r>
          </a:p>
          <a:p>
            <a:pPr marL="17534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3"/>
              </a:buBlip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6459727-445C-4DF4-BA26-4E9365A4B32F}"/>
              </a:ext>
            </a:extLst>
          </p:cNvPr>
          <p:cNvSpPr txBox="1"/>
          <p:nvPr/>
        </p:nvSpPr>
        <p:spPr>
          <a:xfrm>
            <a:off x="208249" y="4345003"/>
            <a:ext cx="11531997" cy="1614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47">
              <a:lnSpc>
                <a:spcPct val="90000"/>
              </a:lnSpc>
              <a:spcBef>
                <a:spcPts val="480"/>
              </a:spcBef>
              <a:buSzPct val="88000"/>
            </a:pPr>
            <a:r>
              <a:rPr lang="en-US" b="1" dirty="0"/>
              <a:t>Challenges</a:t>
            </a:r>
          </a:p>
          <a:p>
            <a:pPr marL="627027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3"/>
              </a:buBlip>
            </a:pPr>
            <a:r>
              <a:rPr lang="en-US" dirty="0"/>
              <a:t>New data model for the metrics</a:t>
            </a:r>
          </a:p>
          <a:p>
            <a:pPr marL="627027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3"/>
              </a:buBlip>
            </a:pPr>
            <a:r>
              <a:rPr lang="en-US" dirty="0"/>
              <a:t>Import of large historical dataset from </a:t>
            </a:r>
            <a:r>
              <a:rPr lang="en-US" dirty="0" err="1"/>
              <a:t>InfluxDB</a:t>
            </a:r>
            <a:r>
              <a:rPr lang="en-US" dirty="0"/>
              <a:t> v2</a:t>
            </a:r>
          </a:p>
          <a:p>
            <a:pPr marL="627027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3"/>
              </a:buBlip>
            </a:pPr>
            <a:r>
              <a:rPr lang="en-US" dirty="0"/>
              <a:t>Translation of many </a:t>
            </a:r>
            <a:r>
              <a:rPr lang="en-US" dirty="0" err="1"/>
              <a:t>InfluxQL</a:t>
            </a:r>
            <a:r>
              <a:rPr lang="en-US" dirty="0"/>
              <a:t>/Flux queries in Grafana Dashboards to </a:t>
            </a:r>
            <a:r>
              <a:rPr lang="en-US" sz="2400" dirty="0" err="1"/>
              <a:t>MetricsQL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6FAC98A-B5F7-45CE-8382-382D8751A151}"/>
              </a:ext>
            </a:extLst>
          </p:cNvPr>
          <p:cNvGrpSpPr/>
          <p:nvPr/>
        </p:nvGrpSpPr>
        <p:grpSpPr>
          <a:xfrm>
            <a:off x="2025128" y="2292552"/>
            <a:ext cx="9715118" cy="1786746"/>
            <a:chOff x="4559882" y="2217138"/>
            <a:chExt cx="9715118" cy="1786746"/>
          </a:xfrm>
        </p:grpSpPr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90D151A-E490-44E4-AA04-90FBADA7E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9882" y="2846625"/>
              <a:ext cx="2098999" cy="673164"/>
            </a:xfrm>
            <a:prstGeom prst="rect">
              <a:avLst/>
            </a:prstGeom>
          </p:spPr>
        </p:pic>
        <p:sp>
          <p:nvSpPr>
            <p:cNvPr id="20" name="Multiplikationszeichen 19">
              <a:extLst>
                <a:ext uri="{FF2B5EF4-FFF2-40B4-BE49-F238E27FC236}">
                  <a16:creationId xmlns:a16="http://schemas.microsoft.com/office/drawing/2014/main" id="{DD9F0499-962D-4808-8DEA-67BC2231A248}"/>
                </a:ext>
              </a:extLst>
            </p:cNvPr>
            <p:cNvSpPr/>
            <p:nvPr/>
          </p:nvSpPr>
          <p:spPr>
            <a:xfrm>
              <a:off x="5306093" y="2742479"/>
              <a:ext cx="901859" cy="869919"/>
            </a:xfrm>
            <a:prstGeom prst="mathMultiply">
              <a:avLst>
                <a:gd name="adj1" fmla="val 6020"/>
              </a:avLst>
            </a:prstGeom>
            <a:ln w="19050">
              <a:solidFill>
                <a:srgbClr val="0096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8017B5CA-5A04-49CC-89F3-659EDCEC0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3" t="20881" r="4694" b="27779"/>
            <a:stretch/>
          </p:blipFill>
          <p:spPr>
            <a:xfrm>
              <a:off x="7339591" y="2883321"/>
              <a:ext cx="2228522" cy="664827"/>
            </a:xfrm>
            <a:prstGeom prst="rect">
              <a:avLst/>
            </a:prstGeom>
          </p:spPr>
        </p:pic>
        <p:pic>
          <p:nvPicPr>
            <p:cNvPr id="7" name="Picture 7" descr="https://i1.wp.com/homelabrat.com/wp-content/uploads/2018/07/telegraflogo.png?ssl=1">
              <a:extLst>
                <a:ext uri="{FF2B5EF4-FFF2-40B4-BE49-F238E27FC236}">
                  <a16:creationId xmlns:a16="http://schemas.microsoft.com/office/drawing/2014/main" id="{28EECB6F-8E89-4C19-A202-0D38DF3B0C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2754" y="2412968"/>
              <a:ext cx="1472766" cy="328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What is Grafana">
              <a:extLst>
                <a:ext uri="{FF2B5EF4-FFF2-40B4-BE49-F238E27FC236}">
                  <a16:creationId xmlns:a16="http://schemas.microsoft.com/office/drawing/2014/main" id="{FF09F6D8-9405-4067-8D1B-CD6B871854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5268" y="2244141"/>
              <a:ext cx="1698290" cy="596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Flussdiagramm: Magnetplattenspeicher 13">
              <a:extLst>
                <a:ext uri="{FF2B5EF4-FFF2-40B4-BE49-F238E27FC236}">
                  <a16:creationId xmlns:a16="http://schemas.microsoft.com/office/drawing/2014/main" id="{7E6349AB-D1E4-4C3D-A59B-EB12DE31D917}"/>
                </a:ext>
              </a:extLst>
            </p:cNvPr>
            <p:cNvSpPr/>
            <p:nvPr/>
          </p:nvSpPr>
          <p:spPr>
            <a:xfrm>
              <a:off x="8046450" y="2217138"/>
              <a:ext cx="685283" cy="607782"/>
            </a:xfrm>
            <a:prstGeom prst="flowChartMagneticDisk">
              <a:avLst/>
            </a:prstGeom>
            <a:ln w="19050">
              <a:solidFill>
                <a:srgbClr val="0096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100" b="1" dirty="0"/>
                <a:t>TSDB</a:t>
              </a:r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41F9D4CF-F286-4824-8301-F3EE6806ACAF}"/>
                </a:ext>
              </a:extLst>
            </p:cNvPr>
            <p:cNvCxnSpPr>
              <a:cxnSpLocks/>
            </p:cNvCxnSpPr>
            <p:nvPr/>
          </p:nvCxnSpPr>
          <p:spPr>
            <a:xfrm>
              <a:off x="7541162" y="2617914"/>
              <a:ext cx="414004" cy="0"/>
            </a:xfrm>
            <a:prstGeom prst="straightConnector1">
              <a:avLst/>
            </a:prstGeom>
            <a:ln w="19050">
              <a:solidFill>
                <a:srgbClr val="0096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0CF0EBF3-DC5C-4F5A-A014-C85AF10E89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75743" y="2599784"/>
              <a:ext cx="335515" cy="0"/>
            </a:xfrm>
            <a:prstGeom prst="straightConnector1">
              <a:avLst/>
            </a:prstGeom>
            <a:ln w="19050">
              <a:solidFill>
                <a:srgbClr val="0096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077469B3-7E73-4EB3-8CB8-2275341E28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0886" y="3192973"/>
              <a:ext cx="615296" cy="1"/>
            </a:xfrm>
            <a:prstGeom prst="straightConnector1">
              <a:avLst/>
            </a:prstGeom>
            <a:ln w="19050">
              <a:solidFill>
                <a:srgbClr val="0096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8776C062-9991-42A4-BCF6-D143FFF85A8F}"/>
                </a:ext>
              </a:extLst>
            </p:cNvPr>
            <p:cNvSpPr txBox="1"/>
            <p:nvPr/>
          </p:nvSpPr>
          <p:spPr>
            <a:xfrm>
              <a:off x="9568113" y="2952314"/>
              <a:ext cx="4706887" cy="10515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-253914" defTabSz="914347">
                <a:lnSpc>
                  <a:spcPct val="90000"/>
                </a:lnSpc>
                <a:spcBef>
                  <a:spcPts val="480"/>
                </a:spcBef>
                <a:buSzPct val="88000"/>
                <a:buFont typeface="Wingdings" panose="05000000000000000000" pitchFamily="2" charset="2"/>
                <a:buChar char="ü"/>
              </a:pPr>
              <a:r>
                <a:rPr lang="en-US" sz="2000" dirty="0"/>
                <a:t>High performance</a:t>
              </a:r>
            </a:p>
            <a:p>
              <a:pPr indent="-253914" defTabSz="914347">
                <a:lnSpc>
                  <a:spcPct val="90000"/>
                </a:lnSpc>
                <a:spcBef>
                  <a:spcPts val="480"/>
                </a:spcBef>
                <a:buSzPct val="88000"/>
                <a:buFont typeface="Wingdings" panose="05000000000000000000" pitchFamily="2" charset="2"/>
                <a:buChar char="ü"/>
              </a:pPr>
              <a:r>
                <a:rPr lang="en-US" sz="2000" dirty="0"/>
                <a:t>Cluster version available</a:t>
              </a:r>
            </a:p>
            <a:p>
              <a:pPr indent="-253914" defTabSz="914347">
                <a:lnSpc>
                  <a:spcPct val="90000"/>
                </a:lnSpc>
                <a:spcBef>
                  <a:spcPts val="480"/>
                </a:spcBef>
                <a:buSzPct val="88000"/>
                <a:buFont typeface="Wingdings" panose="05000000000000000000" pitchFamily="2" charset="2"/>
                <a:buChar char="ü"/>
              </a:pPr>
              <a:r>
                <a:rPr lang="en-US" sz="2000" dirty="0" err="1"/>
                <a:t>MetricsQL</a:t>
              </a:r>
              <a:r>
                <a:rPr lang="en-US" sz="2000" dirty="0"/>
                <a:t>/</a:t>
              </a:r>
              <a:r>
                <a:rPr lang="en-US" sz="2000" dirty="0" err="1"/>
                <a:t>PromQL</a:t>
              </a:r>
              <a:r>
                <a:rPr lang="en-US" sz="2000" dirty="0"/>
                <a:t> query language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79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8</a:t>
            </a:fld>
            <a:endParaRPr lang="en-US" noProof="0"/>
          </a:p>
        </p:txBody>
      </p:sp>
      <p:sp>
        <p:nvSpPr>
          <p:cNvPr id="10" name="Textfeld 9"/>
          <p:cNvSpPr txBox="1"/>
          <p:nvPr/>
        </p:nvSpPr>
        <p:spPr>
          <a:xfrm>
            <a:off x="599043" y="1665366"/>
            <a:ext cx="367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Bahnschrift Light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https://grafana-sdm.scc.kit.edu</a:t>
            </a:r>
            <a:endParaRPr lang="de-DE" sz="1600" dirty="0">
              <a:latin typeface="Bahnschrift Ligh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E13A4D1-448B-404F-A8AD-BF36EC8266DA}"/>
              </a:ext>
            </a:extLst>
          </p:cNvPr>
          <p:cNvSpPr txBox="1"/>
          <p:nvPr/>
        </p:nvSpPr>
        <p:spPr>
          <a:xfrm>
            <a:off x="-30728" y="4346568"/>
            <a:ext cx="229348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de-DE" sz="2000" dirty="0">
                <a:solidFill>
                  <a:srgbClr val="009682"/>
                </a:solidFill>
              </a:rPr>
              <a:t>~ </a:t>
            </a:r>
            <a:r>
              <a:rPr lang="en-US" sz="2000" dirty="0">
                <a:solidFill>
                  <a:srgbClr val="009682"/>
                </a:solidFill>
              </a:rPr>
              <a:t>60 </a:t>
            </a:r>
          </a:p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en-US" sz="2000" dirty="0"/>
              <a:t>dashboards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CF68CA-9A2D-4D84-8808-4D11E73410DE}"/>
              </a:ext>
            </a:extLst>
          </p:cNvPr>
          <p:cNvSpPr txBox="1"/>
          <p:nvPr/>
        </p:nvSpPr>
        <p:spPr>
          <a:xfrm>
            <a:off x="2059812" y="3499869"/>
            <a:ext cx="1626253" cy="535531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914347">
              <a:lnSpc>
                <a:spcPct val="90000"/>
              </a:lnSpc>
              <a:spcBef>
                <a:spcPts val="480"/>
              </a:spcBef>
              <a:buSzPct val="88000"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Auth/</a:t>
            </a:r>
            <a:r>
              <a:rPr lang="en-US" dirty="0" err="1"/>
              <a:t>Authz</a:t>
            </a:r>
            <a:r>
              <a:rPr lang="en-US" dirty="0"/>
              <a:t> via KIT OpenID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AA18C99-AD75-49AB-842D-2E7248208338}"/>
              </a:ext>
            </a:extLst>
          </p:cNvPr>
          <p:cNvSpPr txBox="1"/>
          <p:nvPr/>
        </p:nvSpPr>
        <p:spPr>
          <a:xfrm>
            <a:off x="763774" y="5183413"/>
            <a:ext cx="2246742" cy="98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de-DE" sz="2000" dirty="0">
                <a:solidFill>
                  <a:srgbClr val="009682"/>
                </a:solidFill>
              </a:rPr>
              <a:t>~ </a:t>
            </a:r>
            <a:r>
              <a:rPr lang="en-US" sz="2000" dirty="0">
                <a:solidFill>
                  <a:srgbClr val="009682"/>
                </a:solidFill>
              </a:rPr>
              <a:t>20 </a:t>
            </a:r>
          </a:p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en-US" sz="2000" dirty="0"/>
              <a:t>provisioned </a:t>
            </a:r>
            <a:r>
              <a:rPr lang="en-US" sz="2000" dirty="0" err="1"/>
              <a:t>datasources</a:t>
            </a:r>
            <a:endParaRPr lang="en-US" sz="2000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16F365A1-0769-4FBE-A412-5329379C7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902" y="3016618"/>
            <a:ext cx="676140" cy="23790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7AFA4F05-EDFE-461B-A6B9-6506589AD6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32" y="3477651"/>
            <a:ext cx="1395411" cy="640517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26D498F2-62F8-4263-B15A-2FC5C1B13F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93" y="2664250"/>
            <a:ext cx="854933" cy="338554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471542E0-9975-4EDF-A05F-89487CF2802B}"/>
              </a:ext>
            </a:extLst>
          </p:cNvPr>
          <p:cNvSpPr/>
          <p:nvPr/>
        </p:nvSpPr>
        <p:spPr>
          <a:xfrm>
            <a:off x="784747" y="2537617"/>
            <a:ext cx="2346936" cy="815537"/>
          </a:xfrm>
          <a:noFill/>
          <a:ln>
            <a:solidFill>
              <a:srgbClr val="0096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12D7D8B-CA66-4B2D-8398-8A44370C22E5}"/>
              </a:ext>
            </a:extLst>
          </p:cNvPr>
          <p:cNvSpPr/>
          <p:nvPr/>
        </p:nvSpPr>
        <p:spPr>
          <a:xfrm>
            <a:off x="271167" y="3492260"/>
            <a:ext cx="1689692" cy="543140"/>
          </a:xfrm>
          <a:custGeom>
            <a:avLst/>
            <a:gdLst>
              <a:gd name="connsiteX0" fmla="*/ 0 w 1689692"/>
              <a:gd name="connsiteY0" fmla="*/ 0 h 543140"/>
              <a:gd name="connsiteX1" fmla="*/ 563231 w 1689692"/>
              <a:gd name="connsiteY1" fmla="*/ 0 h 543140"/>
              <a:gd name="connsiteX2" fmla="*/ 1160255 w 1689692"/>
              <a:gd name="connsiteY2" fmla="*/ 0 h 543140"/>
              <a:gd name="connsiteX3" fmla="*/ 1689692 w 1689692"/>
              <a:gd name="connsiteY3" fmla="*/ 0 h 543140"/>
              <a:gd name="connsiteX4" fmla="*/ 1689692 w 1689692"/>
              <a:gd name="connsiteY4" fmla="*/ 543140 h 543140"/>
              <a:gd name="connsiteX5" fmla="*/ 1092667 w 1689692"/>
              <a:gd name="connsiteY5" fmla="*/ 543140 h 543140"/>
              <a:gd name="connsiteX6" fmla="*/ 529437 w 1689692"/>
              <a:gd name="connsiteY6" fmla="*/ 543140 h 543140"/>
              <a:gd name="connsiteX7" fmla="*/ 0 w 1689692"/>
              <a:gd name="connsiteY7" fmla="*/ 543140 h 543140"/>
              <a:gd name="connsiteX8" fmla="*/ 0 w 1689692"/>
              <a:gd name="connsiteY8" fmla="*/ 0 h 54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9692" h="543140" extrusionOk="0">
                <a:moveTo>
                  <a:pt x="0" y="0"/>
                </a:moveTo>
                <a:cubicBezTo>
                  <a:pt x="116141" y="22311"/>
                  <a:pt x="325914" y="-8628"/>
                  <a:pt x="563231" y="0"/>
                </a:cubicBezTo>
                <a:cubicBezTo>
                  <a:pt x="800548" y="8628"/>
                  <a:pt x="1039191" y="26222"/>
                  <a:pt x="1160255" y="0"/>
                </a:cubicBezTo>
                <a:cubicBezTo>
                  <a:pt x="1281319" y="-26222"/>
                  <a:pt x="1463448" y="-8196"/>
                  <a:pt x="1689692" y="0"/>
                </a:cubicBezTo>
                <a:cubicBezTo>
                  <a:pt x="1686909" y="114237"/>
                  <a:pt x="1667868" y="273004"/>
                  <a:pt x="1689692" y="543140"/>
                </a:cubicBezTo>
                <a:cubicBezTo>
                  <a:pt x="1436681" y="572699"/>
                  <a:pt x="1363191" y="524469"/>
                  <a:pt x="1092667" y="543140"/>
                </a:cubicBezTo>
                <a:cubicBezTo>
                  <a:pt x="822143" y="561811"/>
                  <a:pt x="670081" y="530241"/>
                  <a:pt x="529437" y="543140"/>
                </a:cubicBezTo>
                <a:cubicBezTo>
                  <a:pt x="388793" y="556040"/>
                  <a:pt x="207374" y="525572"/>
                  <a:pt x="0" y="543140"/>
                </a:cubicBezTo>
                <a:cubicBezTo>
                  <a:pt x="-17296" y="424465"/>
                  <a:pt x="-22335" y="212459"/>
                  <a:pt x="0" y="0"/>
                </a:cubicBezTo>
                <a:close/>
              </a:path>
            </a:pathLst>
          </a:custGeom>
          <a:noFill/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18530892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B117264F-4DCC-45B8-9B18-9DB2DCC3679F}"/>
              </a:ext>
            </a:extLst>
          </p:cNvPr>
          <p:cNvSpPr txBox="1"/>
          <p:nvPr/>
        </p:nvSpPr>
        <p:spPr>
          <a:xfrm>
            <a:off x="1841280" y="4323655"/>
            <a:ext cx="229348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de-DE" sz="2000" dirty="0">
                <a:solidFill>
                  <a:srgbClr val="009682"/>
                </a:solidFill>
              </a:rPr>
              <a:t>~ </a:t>
            </a:r>
            <a:r>
              <a:rPr lang="en-US" sz="2000" dirty="0">
                <a:solidFill>
                  <a:srgbClr val="009682"/>
                </a:solidFill>
              </a:rPr>
              <a:t>40 </a:t>
            </a:r>
          </a:p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  <a:defRPr/>
            </a:pPr>
            <a:r>
              <a:rPr lang="en-US" sz="2000" dirty="0"/>
              <a:t>active users</a:t>
            </a:r>
          </a:p>
        </p:txBody>
      </p:sp>
      <p:pic>
        <p:nvPicPr>
          <p:cNvPr id="52" name="Picture 2" descr="What is Grafana">
            <a:extLst>
              <a:ext uri="{FF2B5EF4-FFF2-40B4-BE49-F238E27FC236}">
                <a16:creationId xmlns:a16="http://schemas.microsoft.com/office/drawing/2014/main" id="{3B451B1B-7183-4FD1-AD3B-892FC11DC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57" y="2638344"/>
            <a:ext cx="1719003" cy="60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AC51C92F-92B6-4B87-86BD-AF873A28ABDB}"/>
              </a:ext>
            </a:extLst>
          </p:cNvPr>
          <p:cNvCxnSpPr>
            <a:cxnSpLocks/>
          </p:cNvCxnSpPr>
          <p:nvPr/>
        </p:nvCxnSpPr>
        <p:spPr>
          <a:xfrm>
            <a:off x="2003251" y="2019866"/>
            <a:ext cx="0" cy="526703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433AF954-26D1-4A53-B462-66CAE884E7B9}"/>
              </a:ext>
            </a:extLst>
          </p:cNvPr>
          <p:cNvSpPr/>
          <p:nvPr/>
        </p:nvSpPr>
        <p:spPr>
          <a:xfrm>
            <a:off x="933696" y="2684332"/>
            <a:ext cx="2054325" cy="606939"/>
          </a:xfrm>
          <a:custGeom>
            <a:avLst/>
            <a:gdLst>
              <a:gd name="connsiteX0" fmla="*/ 0 w 2054325"/>
              <a:gd name="connsiteY0" fmla="*/ 0 h 606939"/>
              <a:gd name="connsiteX1" fmla="*/ 684775 w 2054325"/>
              <a:gd name="connsiteY1" fmla="*/ 0 h 606939"/>
              <a:gd name="connsiteX2" fmla="*/ 1410637 w 2054325"/>
              <a:gd name="connsiteY2" fmla="*/ 0 h 606939"/>
              <a:gd name="connsiteX3" fmla="*/ 2054325 w 2054325"/>
              <a:gd name="connsiteY3" fmla="*/ 0 h 606939"/>
              <a:gd name="connsiteX4" fmla="*/ 2054325 w 2054325"/>
              <a:gd name="connsiteY4" fmla="*/ 606939 h 606939"/>
              <a:gd name="connsiteX5" fmla="*/ 1328464 w 2054325"/>
              <a:gd name="connsiteY5" fmla="*/ 606939 h 606939"/>
              <a:gd name="connsiteX6" fmla="*/ 643689 w 2054325"/>
              <a:gd name="connsiteY6" fmla="*/ 606939 h 606939"/>
              <a:gd name="connsiteX7" fmla="*/ 0 w 2054325"/>
              <a:gd name="connsiteY7" fmla="*/ 606939 h 606939"/>
              <a:gd name="connsiteX8" fmla="*/ 0 w 2054325"/>
              <a:gd name="connsiteY8" fmla="*/ 0 h 606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4325" h="606939" extrusionOk="0">
                <a:moveTo>
                  <a:pt x="0" y="0"/>
                </a:moveTo>
                <a:cubicBezTo>
                  <a:pt x="261918" y="-12681"/>
                  <a:pt x="470344" y="-22563"/>
                  <a:pt x="684775" y="0"/>
                </a:cubicBezTo>
                <a:cubicBezTo>
                  <a:pt x="899206" y="22563"/>
                  <a:pt x="1060459" y="32042"/>
                  <a:pt x="1410637" y="0"/>
                </a:cubicBezTo>
                <a:cubicBezTo>
                  <a:pt x="1760815" y="-32042"/>
                  <a:pt x="1773439" y="24905"/>
                  <a:pt x="2054325" y="0"/>
                </a:cubicBezTo>
                <a:cubicBezTo>
                  <a:pt x="2067898" y="234144"/>
                  <a:pt x="2034721" y="325306"/>
                  <a:pt x="2054325" y="606939"/>
                </a:cubicBezTo>
                <a:cubicBezTo>
                  <a:pt x="1907719" y="600066"/>
                  <a:pt x="1547513" y="577400"/>
                  <a:pt x="1328464" y="606939"/>
                </a:cubicBezTo>
                <a:cubicBezTo>
                  <a:pt x="1109415" y="636478"/>
                  <a:pt x="937508" y="636093"/>
                  <a:pt x="643689" y="606939"/>
                </a:cubicBezTo>
                <a:cubicBezTo>
                  <a:pt x="349870" y="577785"/>
                  <a:pt x="287993" y="576697"/>
                  <a:pt x="0" y="606939"/>
                </a:cubicBezTo>
                <a:cubicBezTo>
                  <a:pt x="-16160" y="335508"/>
                  <a:pt x="28697" y="125518"/>
                  <a:pt x="0" y="0"/>
                </a:cubicBezTo>
                <a:close/>
              </a:path>
            </a:pathLst>
          </a:custGeom>
          <a:noFill/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18530892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Titel 3">
            <a:extLst>
              <a:ext uri="{FF2B5EF4-FFF2-40B4-BE49-F238E27FC236}">
                <a16:creationId xmlns:a16="http://schemas.microsoft.com/office/drawing/2014/main" id="{AEBE20C9-1830-47DB-96D6-F5C86D26E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>
            <a:normAutofit/>
          </a:bodyPr>
          <a:lstStyle/>
          <a:p>
            <a:r>
              <a:rPr lang="de-DE" dirty="0" err="1"/>
              <a:t>Grafana</a:t>
            </a:r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A45FC0E9-5A8C-4F58-B588-61CD52280C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0187" y="1420107"/>
            <a:ext cx="7527539" cy="4705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936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D104DF-824E-4CF7-81F0-0A2C3DD49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9</a:t>
            </a:fld>
            <a:endParaRPr lang="en-US" noProof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5CDFD6C-2B07-4CA9-8A32-C15B86020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872" y="3958018"/>
            <a:ext cx="3087113" cy="22390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AEED2D6-C4A0-43D1-A339-4CB1EE8203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28" b="18260"/>
          <a:stretch/>
        </p:blipFill>
        <p:spPr>
          <a:xfrm>
            <a:off x="8574334" y="3732636"/>
            <a:ext cx="2399342" cy="25614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BB7DA461-DA1C-473E-90B3-A2B12A2D7A02}"/>
              </a:ext>
            </a:extLst>
          </p:cNvPr>
          <p:cNvSpPr txBox="1"/>
          <p:nvPr/>
        </p:nvSpPr>
        <p:spPr>
          <a:xfrm>
            <a:off x="257773" y="3806569"/>
            <a:ext cx="373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Bahnschrift Light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https://grafana-sdm-open.scc.kit.edu</a:t>
            </a:r>
            <a:endParaRPr lang="de-DE" sz="1600" dirty="0">
              <a:latin typeface="Bahnschrift Light" panose="020B0502040204020203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7514299-AE76-429E-B8C9-C52191188560}"/>
              </a:ext>
            </a:extLst>
          </p:cNvPr>
          <p:cNvSpPr/>
          <p:nvPr/>
        </p:nvSpPr>
        <p:spPr>
          <a:xfrm>
            <a:off x="657157" y="5269117"/>
            <a:ext cx="2346936" cy="674031"/>
          </a:xfrm>
          <a:prstGeom prst="rect">
            <a:avLst/>
          </a:prstGeom>
          <a:solidFill>
            <a:srgbClr val="009682"/>
          </a:solidFill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1711098"/>
                      <a:gd name="connsiteY0" fmla="*/ 0 h 313932"/>
                      <a:gd name="connsiteX1" fmla="*/ 553255 w 1711098"/>
                      <a:gd name="connsiteY1" fmla="*/ 0 h 313932"/>
                      <a:gd name="connsiteX2" fmla="*/ 1089399 w 1711098"/>
                      <a:gd name="connsiteY2" fmla="*/ 0 h 313932"/>
                      <a:gd name="connsiteX3" fmla="*/ 1711098 w 1711098"/>
                      <a:gd name="connsiteY3" fmla="*/ 0 h 313932"/>
                      <a:gd name="connsiteX4" fmla="*/ 1711098 w 1711098"/>
                      <a:gd name="connsiteY4" fmla="*/ 313932 h 313932"/>
                      <a:gd name="connsiteX5" fmla="*/ 1106510 w 1711098"/>
                      <a:gd name="connsiteY5" fmla="*/ 313932 h 313932"/>
                      <a:gd name="connsiteX6" fmla="*/ 570366 w 1711098"/>
                      <a:gd name="connsiteY6" fmla="*/ 313932 h 313932"/>
                      <a:gd name="connsiteX7" fmla="*/ 0 w 1711098"/>
                      <a:gd name="connsiteY7" fmla="*/ 313932 h 313932"/>
                      <a:gd name="connsiteX8" fmla="*/ 0 w 1711098"/>
                      <a:gd name="connsiteY8" fmla="*/ 0 h 313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11098" h="313932" fill="none" extrusionOk="0">
                        <a:moveTo>
                          <a:pt x="0" y="0"/>
                        </a:moveTo>
                        <a:cubicBezTo>
                          <a:pt x="121694" y="7851"/>
                          <a:pt x="306481" y="-25558"/>
                          <a:pt x="553255" y="0"/>
                        </a:cubicBezTo>
                        <a:cubicBezTo>
                          <a:pt x="800029" y="25558"/>
                          <a:pt x="872407" y="11941"/>
                          <a:pt x="1089399" y="0"/>
                        </a:cubicBezTo>
                        <a:cubicBezTo>
                          <a:pt x="1306391" y="-11941"/>
                          <a:pt x="1510620" y="6598"/>
                          <a:pt x="1711098" y="0"/>
                        </a:cubicBezTo>
                        <a:cubicBezTo>
                          <a:pt x="1720897" y="69411"/>
                          <a:pt x="1717241" y="221338"/>
                          <a:pt x="1711098" y="313932"/>
                        </a:cubicBezTo>
                        <a:cubicBezTo>
                          <a:pt x="1549085" y="301292"/>
                          <a:pt x="1301242" y="299932"/>
                          <a:pt x="1106510" y="313932"/>
                        </a:cubicBezTo>
                        <a:cubicBezTo>
                          <a:pt x="911778" y="327932"/>
                          <a:pt x="694462" y="300686"/>
                          <a:pt x="570366" y="313932"/>
                        </a:cubicBezTo>
                        <a:cubicBezTo>
                          <a:pt x="446270" y="327178"/>
                          <a:pt x="178234" y="340819"/>
                          <a:pt x="0" y="313932"/>
                        </a:cubicBezTo>
                        <a:cubicBezTo>
                          <a:pt x="4479" y="250090"/>
                          <a:pt x="11260" y="89035"/>
                          <a:pt x="0" y="0"/>
                        </a:cubicBezTo>
                        <a:close/>
                      </a:path>
                      <a:path w="1711098" h="313932" stroke="0" extrusionOk="0">
                        <a:moveTo>
                          <a:pt x="0" y="0"/>
                        </a:moveTo>
                        <a:cubicBezTo>
                          <a:pt x="235425" y="19740"/>
                          <a:pt x="404401" y="15914"/>
                          <a:pt x="604588" y="0"/>
                        </a:cubicBezTo>
                        <a:cubicBezTo>
                          <a:pt x="804775" y="-15914"/>
                          <a:pt x="881362" y="7467"/>
                          <a:pt x="1123621" y="0"/>
                        </a:cubicBezTo>
                        <a:cubicBezTo>
                          <a:pt x="1365880" y="-7467"/>
                          <a:pt x="1568029" y="21722"/>
                          <a:pt x="1711098" y="0"/>
                        </a:cubicBezTo>
                        <a:cubicBezTo>
                          <a:pt x="1725939" y="118306"/>
                          <a:pt x="1698493" y="175830"/>
                          <a:pt x="1711098" y="313932"/>
                        </a:cubicBezTo>
                        <a:cubicBezTo>
                          <a:pt x="1457163" y="338961"/>
                          <a:pt x="1291871" y="295903"/>
                          <a:pt x="1174954" y="313932"/>
                        </a:cubicBezTo>
                        <a:cubicBezTo>
                          <a:pt x="1058037" y="331961"/>
                          <a:pt x="769285" y="298233"/>
                          <a:pt x="638810" y="313932"/>
                        </a:cubicBezTo>
                        <a:cubicBezTo>
                          <a:pt x="508335" y="329631"/>
                          <a:pt x="299185" y="304333"/>
                          <a:pt x="0" y="313932"/>
                        </a:cubicBezTo>
                        <a:cubicBezTo>
                          <a:pt x="5216" y="200177"/>
                          <a:pt x="3510" y="1560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 defTabSz="914347">
              <a:lnSpc>
                <a:spcPct val="90000"/>
              </a:lnSpc>
              <a:spcBef>
                <a:spcPts val="480"/>
              </a:spcBef>
              <a:buSzPct val="88000"/>
            </a:pPr>
            <a:r>
              <a:rPr lang="de-DE" sz="1400" dirty="0">
                <a:solidFill>
                  <a:schemeClr val="bg1"/>
                </a:solidFill>
              </a:rPr>
              <a:t>Helmholtz Authentication and </a:t>
            </a:r>
            <a:r>
              <a:rPr lang="de-DE" sz="1400" dirty="0" err="1">
                <a:solidFill>
                  <a:schemeClr val="bg1"/>
                </a:solidFill>
              </a:rPr>
              <a:t>Authorization</a:t>
            </a:r>
            <a:r>
              <a:rPr lang="de-DE" sz="1400" dirty="0">
                <a:solidFill>
                  <a:schemeClr val="bg1"/>
                </a:solidFill>
              </a:rPr>
              <a:t> Infrastructure (AAI)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EDECA66-A8E0-477E-B2D8-3C616EC919D0}"/>
              </a:ext>
            </a:extLst>
          </p:cNvPr>
          <p:cNvSpPr txBox="1"/>
          <p:nvPr/>
        </p:nvSpPr>
        <p:spPr>
          <a:xfrm>
            <a:off x="211800" y="1277274"/>
            <a:ext cx="11089549" cy="2351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48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en-US" dirty="0"/>
              <a:t>The problem: share specific dashboards with external (no KIT) users</a:t>
            </a:r>
          </a:p>
          <a:p>
            <a:pPr marL="271448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en-US" dirty="0"/>
              <a:t>What we have tried:</a:t>
            </a:r>
          </a:p>
          <a:p>
            <a:pPr marL="880941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en-US" sz="2200" dirty="0"/>
              <a:t>Enable anonymous access: there are security implications we have experienced </a:t>
            </a:r>
          </a:p>
          <a:p>
            <a:pPr marL="880941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de-DE" sz="2200" dirty="0"/>
              <a:t>Use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i="1" dirty="0"/>
              <a:t>Public </a:t>
            </a:r>
            <a:r>
              <a:rPr lang="de-DE" sz="2200" i="1" dirty="0" err="1"/>
              <a:t>dashboard</a:t>
            </a:r>
            <a:r>
              <a:rPr lang="de-DE" sz="2200" i="1" dirty="0"/>
              <a:t> </a:t>
            </a:r>
            <a:r>
              <a:rPr lang="de-DE" sz="2200" dirty="0"/>
              <a:t>feature: </a:t>
            </a:r>
            <a:r>
              <a:rPr lang="de-DE" sz="2200" dirty="0" err="1"/>
              <a:t>some</a:t>
            </a:r>
            <a:r>
              <a:rPr lang="de-DE" sz="2200" dirty="0"/>
              <a:t> </a:t>
            </a:r>
            <a:r>
              <a:rPr lang="en-DE" sz="2200" dirty="0"/>
              <a:t>inconvenient </a:t>
            </a:r>
            <a:r>
              <a:rPr lang="de-DE" sz="2200" dirty="0" err="1"/>
              <a:t>limitations</a:t>
            </a:r>
            <a:r>
              <a:rPr lang="de-DE" sz="2200" dirty="0"/>
              <a:t> </a:t>
            </a:r>
          </a:p>
          <a:p>
            <a:pPr marL="271448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en-US" dirty="0">
                <a:solidFill>
                  <a:schemeClr val="tx1"/>
                </a:solidFill>
              </a:rPr>
              <a:t>Our s</a:t>
            </a:r>
            <a:r>
              <a:rPr lang="en-US" dirty="0"/>
              <a:t>olution: run a </a:t>
            </a:r>
            <a:r>
              <a:rPr lang="en-US" dirty="0" err="1"/>
              <a:t>separat</a:t>
            </a:r>
            <a:r>
              <a:rPr lang="en-DE" dirty="0"/>
              <a:t>e</a:t>
            </a:r>
            <a:r>
              <a:rPr lang="en-US" dirty="0"/>
              <a:t> Grafana instance</a:t>
            </a:r>
            <a:endParaRPr lang="en-DE" dirty="0"/>
          </a:p>
          <a:p>
            <a:pPr marL="880941" lvl="1" indent="-271448" defTabSz="914347">
              <a:lnSpc>
                <a:spcPct val="90000"/>
              </a:lnSpc>
              <a:spcBef>
                <a:spcPts val="480"/>
              </a:spcBef>
              <a:buSzPct val="88000"/>
              <a:buBlip>
                <a:blip r:embed="rId6"/>
              </a:buBlip>
              <a:defRPr/>
            </a:pPr>
            <a:r>
              <a:rPr lang="en-US" dirty="0"/>
              <a:t>R</a:t>
            </a:r>
            <a:r>
              <a:rPr lang="en-DE" dirty="0" err="1"/>
              <a:t>equire</a:t>
            </a:r>
            <a:r>
              <a:rPr lang="en-DE" dirty="0"/>
              <a:t> auth, but allow auth from all of </a:t>
            </a:r>
            <a:r>
              <a:rPr lang="en-DE" dirty="0" err="1"/>
              <a:t>edugain</a:t>
            </a:r>
            <a:r>
              <a:rPr lang="en-DE" dirty="0"/>
              <a:t> (via </a:t>
            </a:r>
            <a:r>
              <a:rPr lang="en-DE" dirty="0" err="1"/>
              <a:t>Helmholz</a:t>
            </a:r>
            <a:r>
              <a:rPr lang="en-DE" dirty="0"/>
              <a:t>-ID AAI)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BE97C36-73C6-4149-8B1D-931C3980976E}"/>
              </a:ext>
            </a:extLst>
          </p:cNvPr>
          <p:cNvSpPr/>
          <p:nvPr/>
        </p:nvSpPr>
        <p:spPr>
          <a:xfrm>
            <a:off x="551374" y="4066918"/>
            <a:ext cx="2346936" cy="815537"/>
          </a:xfrm>
          <a:noFill/>
          <a:ln>
            <a:solidFill>
              <a:srgbClr val="0096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 b="1" dirty="0">
              <a:solidFill>
                <a:schemeClr val="tx1"/>
              </a:solidFill>
            </a:endParaRPr>
          </a:p>
        </p:txBody>
      </p:sp>
      <p:pic>
        <p:nvPicPr>
          <p:cNvPr id="45" name="Picture 2" descr="What is Grafana">
            <a:extLst>
              <a:ext uri="{FF2B5EF4-FFF2-40B4-BE49-F238E27FC236}">
                <a16:creationId xmlns:a16="http://schemas.microsoft.com/office/drawing/2014/main" id="{C7B5575F-6095-4F29-9FE7-1BDC586F3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6" y="4535865"/>
            <a:ext cx="1719003" cy="60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98421A9-3079-45D6-8A04-4737BD454DBF}"/>
              </a:ext>
            </a:extLst>
          </p:cNvPr>
          <p:cNvCxnSpPr>
            <a:cxnSpLocks/>
          </p:cNvCxnSpPr>
          <p:nvPr/>
        </p:nvCxnSpPr>
        <p:spPr>
          <a:xfrm>
            <a:off x="1901496" y="4222495"/>
            <a:ext cx="0" cy="319834"/>
          </a:xfrm>
          <a:prstGeom prst="straightConnector1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D599FAA8-18CE-4E95-A0A9-1949574B411F}"/>
              </a:ext>
            </a:extLst>
          </p:cNvPr>
          <p:cNvSpPr/>
          <p:nvPr/>
        </p:nvSpPr>
        <p:spPr>
          <a:xfrm>
            <a:off x="803463" y="4535865"/>
            <a:ext cx="2054325" cy="606939"/>
          </a:xfrm>
          <a:custGeom>
            <a:avLst/>
            <a:gdLst>
              <a:gd name="connsiteX0" fmla="*/ 0 w 2054325"/>
              <a:gd name="connsiteY0" fmla="*/ 0 h 606939"/>
              <a:gd name="connsiteX1" fmla="*/ 684775 w 2054325"/>
              <a:gd name="connsiteY1" fmla="*/ 0 h 606939"/>
              <a:gd name="connsiteX2" fmla="*/ 1410637 w 2054325"/>
              <a:gd name="connsiteY2" fmla="*/ 0 h 606939"/>
              <a:gd name="connsiteX3" fmla="*/ 2054325 w 2054325"/>
              <a:gd name="connsiteY3" fmla="*/ 0 h 606939"/>
              <a:gd name="connsiteX4" fmla="*/ 2054325 w 2054325"/>
              <a:gd name="connsiteY4" fmla="*/ 606939 h 606939"/>
              <a:gd name="connsiteX5" fmla="*/ 1328464 w 2054325"/>
              <a:gd name="connsiteY5" fmla="*/ 606939 h 606939"/>
              <a:gd name="connsiteX6" fmla="*/ 643689 w 2054325"/>
              <a:gd name="connsiteY6" fmla="*/ 606939 h 606939"/>
              <a:gd name="connsiteX7" fmla="*/ 0 w 2054325"/>
              <a:gd name="connsiteY7" fmla="*/ 606939 h 606939"/>
              <a:gd name="connsiteX8" fmla="*/ 0 w 2054325"/>
              <a:gd name="connsiteY8" fmla="*/ 0 h 606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4325" h="606939" extrusionOk="0">
                <a:moveTo>
                  <a:pt x="0" y="0"/>
                </a:moveTo>
                <a:cubicBezTo>
                  <a:pt x="261918" y="-12681"/>
                  <a:pt x="470344" y="-22563"/>
                  <a:pt x="684775" y="0"/>
                </a:cubicBezTo>
                <a:cubicBezTo>
                  <a:pt x="899206" y="22563"/>
                  <a:pt x="1060459" y="32042"/>
                  <a:pt x="1410637" y="0"/>
                </a:cubicBezTo>
                <a:cubicBezTo>
                  <a:pt x="1760815" y="-32042"/>
                  <a:pt x="1773439" y="24905"/>
                  <a:pt x="2054325" y="0"/>
                </a:cubicBezTo>
                <a:cubicBezTo>
                  <a:pt x="2067898" y="234144"/>
                  <a:pt x="2034721" y="325306"/>
                  <a:pt x="2054325" y="606939"/>
                </a:cubicBezTo>
                <a:cubicBezTo>
                  <a:pt x="1907719" y="600066"/>
                  <a:pt x="1547513" y="577400"/>
                  <a:pt x="1328464" y="606939"/>
                </a:cubicBezTo>
                <a:cubicBezTo>
                  <a:pt x="1109415" y="636478"/>
                  <a:pt x="937508" y="636093"/>
                  <a:pt x="643689" y="606939"/>
                </a:cubicBezTo>
                <a:cubicBezTo>
                  <a:pt x="349870" y="577785"/>
                  <a:pt x="287993" y="576697"/>
                  <a:pt x="0" y="606939"/>
                </a:cubicBezTo>
                <a:cubicBezTo>
                  <a:pt x="-16160" y="335508"/>
                  <a:pt x="28697" y="125518"/>
                  <a:pt x="0" y="0"/>
                </a:cubicBezTo>
                <a:close/>
              </a:path>
            </a:pathLst>
          </a:custGeom>
          <a:noFill/>
          <a:ln>
            <a:solidFill>
              <a:srgbClr val="009682"/>
            </a:solidFill>
            <a:extLst>
              <a:ext uri="{C807C97D-BFC1-408E-A445-0C87EB9F89A2}">
                <ask:lineSketchStyleProps xmlns:ask="http://schemas.microsoft.com/office/drawing/2018/sketchyshapes" sd="185308927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Titel 5">
            <a:extLst>
              <a:ext uri="{FF2B5EF4-FFF2-40B4-BE49-F238E27FC236}">
                <a16:creationId xmlns:a16="http://schemas.microsoft.com/office/drawing/2014/main" id="{4A6E628E-3EF6-4BBF-9A22-E716D00F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/>
          <a:lstStyle/>
          <a:p>
            <a:r>
              <a:rPr lang="de-DE" dirty="0" err="1"/>
              <a:t>Grafana</a:t>
            </a:r>
            <a:r>
              <a:rPr lang="de-DE" dirty="0"/>
              <a:t> open </a:t>
            </a:r>
            <a:r>
              <a:rPr lang="de-DE" dirty="0" err="1"/>
              <a:t>instance</a:t>
            </a:r>
            <a:endParaRPr lang="de-DE" dirty="0"/>
          </a:p>
        </p:txBody>
      </p:sp>
      <p:sp>
        <p:nvSpPr>
          <p:cNvPr id="26" name="Pfeil: eingekerbt nach rechts 25">
            <a:extLst>
              <a:ext uri="{FF2B5EF4-FFF2-40B4-BE49-F238E27FC236}">
                <a16:creationId xmlns:a16="http://schemas.microsoft.com/office/drawing/2014/main" id="{1669970B-7BAB-455E-9419-FEAFD573785B}"/>
              </a:ext>
            </a:extLst>
          </p:cNvPr>
          <p:cNvSpPr/>
          <p:nvPr/>
        </p:nvSpPr>
        <p:spPr>
          <a:xfrm>
            <a:off x="7675168" y="4886010"/>
            <a:ext cx="515983" cy="254726"/>
          </a:xfrm>
          <a:prstGeom prst="notchedRightArrow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Pfeil: eingekerbt nach rechts 26">
            <a:extLst>
              <a:ext uri="{FF2B5EF4-FFF2-40B4-BE49-F238E27FC236}">
                <a16:creationId xmlns:a16="http://schemas.microsoft.com/office/drawing/2014/main" id="{717BA987-55AB-4803-A2B5-6F7BA7E8C78D}"/>
              </a:ext>
            </a:extLst>
          </p:cNvPr>
          <p:cNvSpPr/>
          <p:nvPr/>
        </p:nvSpPr>
        <p:spPr>
          <a:xfrm>
            <a:off x="3324948" y="4884566"/>
            <a:ext cx="515983" cy="254726"/>
          </a:xfrm>
          <a:prstGeom prst="notchedRightArrow">
            <a:avLst/>
          </a:prstGeom>
          <a:ln w="19050">
            <a:solidFill>
              <a:srgbClr val="0096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4783700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_Fächer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Folienmaster_Form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3.xml><?xml version="1.0" encoding="utf-8"?>
<a:theme xmlns:a="http://schemas.openxmlformats.org/drawingml/2006/main" name="Folienmaster_Punkte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C67CC8C56B6C44810617ADE4A28B7B" ma:contentTypeVersion="14" ma:contentTypeDescription="Create a new document." ma:contentTypeScope="" ma:versionID="f6c243bce3e2e681ad50dc69a03d37ea">
  <xsd:schema xmlns:xsd="http://www.w3.org/2001/XMLSchema" xmlns:xs="http://www.w3.org/2001/XMLSchema" xmlns:p="http://schemas.microsoft.com/office/2006/metadata/properties" xmlns:ns3="dbe2881d-2b18-4f9d-bd70-c2d276ab7a1e" xmlns:ns4="35867a91-e03a-4cf0-9d53-cd5e72459647" targetNamespace="http://schemas.microsoft.com/office/2006/metadata/properties" ma:root="true" ma:fieldsID="d9ffd85e115a664bc7f3cc164eab5978" ns3:_="" ns4:_="">
    <xsd:import namespace="dbe2881d-2b18-4f9d-bd70-c2d276ab7a1e"/>
    <xsd:import namespace="35867a91-e03a-4cf0-9d53-cd5e7245964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2881d-2b18-4f9d-bd70-c2d276ab7a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867a91-e03a-4cf0-9d53-cd5e72459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be2881d-2b18-4f9d-bd70-c2d276ab7a1e" xsi:nil="true"/>
  </documentManagement>
</p:properties>
</file>

<file path=customXml/itemProps1.xml><?xml version="1.0" encoding="utf-8"?>
<ds:datastoreItem xmlns:ds="http://schemas.openxmlformats.org/officeDocument/2006/customXml" ds:itemID="{4B242C73-20BA-43A2-80AB-348227760E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5D5D2F-2CB7-450E-8997-F91EDC76DB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e2881d-2b18-4f9d-bd70-c2d276ab7a1e"/>
    <ds:schemaRef ds:uri="35867a91-e03a-4cf0-9d53-cd5e72459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8E93E5-140D-473D-89FF-84A168589573}">
  <ds:schemaRefs>
    <ds:schemaRef ds:uri="35867a91-e03a-4cf0-9d53-cd5e72459647"/>
    <ds:schemaRef ds:uri="http://purl.org/dc/terms/"/>
    <ds:schemaRef ds:uri="http://purl.org/dc/elements/1.1/"/>
    <ds:schemaRef ds:uri="dbe2881d-2b18-4f9d-bd70-c2d276ab7a1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634</Words>
  <Application>Microsoft Office PowerPoint</Application>
  <PresentationFormat>Breitbild</PresentationFormat>
  <Paragraphs>131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Bahnschrift Light</vt:lpstr>
      <vt:lpstr>Calibri</vt:lpstr>
      <vt:lpstr>Times New Roman</vt:lpstr>
      <vt:lpstr>Wingdings</vt:lpstr>
      <vt:lpstr>Folienmaster_Fächer</vt:lpstr>
      <vt:lpstr>Folienmaster_Form</vt:lpstr>
      <vt:lpstr>Folienmaster_Punkte</vt:lpstr>
      <vt:lpstr>PowerPoint-Präsentation</vt:lpstr>
      <vt:lpstr>Infrastructure resources</vt:lpstr>
      <vt:lpstr>Motivations</vt:lpstr>
      <vt:lpstr>Monitoring architecture</vt:lpstr>
      <vt:lpstr>Collected metrics and logs</vt:lpstr>
      <vt:lpstr>InfluxDB current and future plan</vt:lpstr>
      <vt:lpstr>VictoriaMetrics as alternative TSDB</vt:lpstr>
      <vt:lpstr>Grafana</vt:lpstr>
      <vt:lpstr>Grafana open instance</vt:lpstr>
      <vt:lpstr>Grafana Datacenter Metrics</vt:lpstr>
      <vt:lpstr>Monitoring with OpenSearch, Beats and Logstash</vt:lpstr>
      <vt:lpstr>Summary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</dc:creator>
  <cp:lastModifiedBy>Buttitta, Evelina (SCC)</cp:lastModifiedBy>
  <cp:revision>650</cp:revision>
  <dcterms:created xsi:type="dcterms:W3CDTF">2017-12-07T14:50:50Z</dcterms:created>
  <dcterms:modified xsi:type="dcterms:W3CDTF">2025-03-28T15:13:03Z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0x01010048C67CC8C56B6C44810617ADE4A28B7B</vt:lpwstr>
  </property>
</Properties>
</file>