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2"/>
  </p:notesMasterIdLst>
  <p:handoutMasterIdLst>
    <p:handoutMasterId r:id="rId13"/>
  </p:handoutMasterIdLst>
  <p:sldIdLst>
    <p:sldId id="261" r:id="rId2"/>
    <p:sldId id="390" r:id="rId3"/>
    <p:sldId id="372" r:id="rId4"/>
    <p:sldId id="337" r:id="rId5"/>
    <p:sldId id="370" r:id="rId6"/>
    <p:sldId id="369" r:id="rId7"/>
    <p:sldId id="394" r:id="rId8"/>
    <p:sldId id="393" r:id="rId9"/>
    <p:sldId id="260" r:id="rId10"/>
    <p:sldId id="391" r:id="rId11"/>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9" orient="horz" pos="3923" userDrawn="1">
          <p15:clr>
            <a:srgbClr val="A4A3A4"/>
          </p15:clr>
        </p15:guide>
        <p15:guide id="11" pos="257" userDrawn="1">
          <p15:clr>
            <a:srgbClr val="A4A3A4"/>
          </p15:clr>
        </p15:guide>
        <p15:guide id="12" pos="7408" userDrawn="1">
          <p15:clr>
            <a:srgbClr val="A4A3A4"/>
          </p15:clr>
        </p15:guide>
        <p15:guide id="14" pos="3961" userDrawn="1">
          <p15:clr>
            <a:srgbClr val="A4A3A4"/>
          </p15:clr>
        </p15:guide>
        <p15:guide id="15" pos="3719" userDrawn="1">
          <p15:clr>
            <a:srgbClr val="A4A3A4"/>
          </p15:clr>
        </p15:guide>
        <p15:guide id="17" orient="horz" pos="2309" userDrawn="1">
          <p15:clr>
            <a:srgbClr val="A4A3A4"/>
          </p15:clr>
        </p15:guide>
        <p15:guide id="18" orient="horz" pos="691" userDrawn="1">
          <p15:clr>
            <a:srgbClr val="A4A3A4"/>
          </p15:clr>
        </p15:guide>
        <p15:guide id="19" pos="3840" userDrawn="1">
          <p15:clr>
            <a:srgbClr val="A4A3A4"/>
          </p15:clr>
        </p15:guide>
        <p15:guide id="20" orient="horz" pos="3475" userDrawn="1">
          <p15:clr>
            <a:srgbClr val="A4A3A4"/>
          </p15:clr>
        </p15:guide>
        <p15:guide id="21" orient="horz" pos="2400">
          <p15:clr>
            <a:srgbClr val="A4A3A4"/>
          </p15:clr>
        </p15:guide>
        <p15:guide id="22" orient="horz" pos="1389" userDrawn="1">
          <p15:clr>
            <a:srgbClr val="A4A3A4"/>
          </p15:clr>
        </p15:guide>
        <p15:guide id="23" pos="302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001A"/>
    <a:srgbClr val="009051"/>
    <a:srgbClr val="A60B16"/>
    <a:srgbClr val="7B7B7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3296810-A885-4BE3-A3E7-6D5BEEA58F35}">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6855" autoAdjust="0"/>
    <p:restoredTop sz="91876" autoAdjust="0"/>
  </p:normalViewPr>
  <p:slideViewPr>
    <p:cSldViewPr showGuides="1">
      <p:cViewPr>
        <p:scale>
          <a:sx n="60" d="100"/>
          <a:sy n="60" d="100"/>
        </p:scale>
        <p:origin x="456" y="116"/>
      </p:cViewPr>
      <p:guideLst>
        <p:guide orient="horz" pos="3923"/>
        <p:guide pos="257"/>
        <p:guide pos="7408"/>
        <p:guide pos="3961"/>
        <p:guide pos="3719"/>
        <p:guide orient="horz" pos="2309"/>
        <p:guide orient="horz" pos="691"/>
        <p:guide pos="3840"/>
        <p:guide orient="horz" pos="3475"/>
        <p:guide orient="horz" pos="2400"/>
        <p:guide orient="horz" pos="1389"/>
        <p:guide pos="3024"/>
      </p:guideLst>
    </p:cSldViewPr>
  </p:slideViewPr>
  <p:outlineViewPr>
    <p:cViewPr>
      <p:scale>
        <a:sx n="33" d="100"/>
        <a:sy n="33" d="100"/>
      </p:scale>
      <p:origin x="0" y="0"/>
    </p:cViewPr>
  </p:outlineViewPr>
  <p:notesTextViewPr>
    <p:cViewPr>
      <p:scale>
        <a:sx n="1" d="1"/>
        <a:sy n="1" d="1"/>
      </p:scale>
      <p:origin x="0" y="0"/>
    </p:cViewPr>
  </p:notesTextViewPr>
  <p:sorterViewPr>
    <p:cViewPr>
      <p:scale>
        <a:sx n="111" d="100"/>
        <a:sy n="111"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7438C09-52C8-E244-A6D3-4B20B6F647FD}" type="datetimeFigureOut">
              <a:rPr lang="en-US" smtClean="0"/>
              <a:t>3/31/2025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6910208-73B9-084D-BAEA-2C1EDCC0FEB7}" type="slidenum">
              <a:rPr lang="en-US" smtClean="0"/>
              <a:t>‹N›</a:t>
            </a:fld>
            <a:endParaRPr lang="en-US"/>
          </a:p>
        </p:txBody>
      </p:sp>
    </p:spTree>
    <p:extLst>
      <p:ext uri="{BB962C8B-B14F-4D97-AF65-F5344CB8AC3E}">
        <p14:creationId xmlns:p14="http://schemas.microsoft.com/office/powerpoint/2010/main" val="428341369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CH" dirty="0"/>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3C0BB2D-473E-4001-AEF2-40B6F6C8E08C}" type="datetimeFigureOut">
              <a:rPr lang="de-CH" smtClean="0"/>
              <a:t>31.03.2025</a:t>
            </a:fld>
            <a:endParaRPr lang="de-CH" dirty="0"/>
          </a:p>
        </p:txBody>
      </p:sp>
      <p:sp>
        <p:nvSpPr>
          <p:cNvPr id="4" name="Folienbildplatzhalt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de-CH" dirty="0"/>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CH" dirty="0"/>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DE15CF0-5FCF-41C9-B381-1D3C8AC05A9A}" type="slidenum">
              <a:rPr lang="de-CH" smtClean="0"/>
              <a:t>‹N›</a:t>
            </a:fld>
            <a:endParaRPr lang="de-CH" dirty="0"/>
          </a:p>
        </p:txBody>
      </p:sp>
    </p:spTree>
    <p:extLst>
      <p:ext uri="{BB962C8B-B14F-4D97-AF65-F5344CB8AC3E}">
        <p14:creationId xmlns:p14="http://schemas.microsoft.com/office/powerpoint/2010/main" val="412220461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01869D-4450-414D-BDCA-654CCCD45A6E}" type="slidenum">
              <a:rPr lang="de-CH" smtClean="0"/>
              <a:t>1</a:t>
            </a:fld>
            <a:endParaRPr lang="de-CH"/>
          </a:p>
        </p:txBody>
      </p:sp>
    </p:spTree>
    <p:extLst>
      <p:ext uri="{BB962C8B-B14F-4D97-AF65-F5344CB8AC3E}">
        <p14:creationId xmlns:p14="http://schemas.microsoft.com/office/powerpoint/2010/main" val="30952682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01869D-4450-414D-BDCA-654CCCD45A6E}" type="slidenum">
              <a:rPr lang="de-CH" smtClean="0"/>
              <a:t>2</a:t>
            </a:fld>
            <a:endParaRPr lang="de-CH"/>
          </a:p>
        </p:txBody>
      </p:sp>
    </p:spTree>
    <p:extLst>
      <p:ext uri="{BB962C8B-B14F-4D97-AF65-F5344CB8AC3E}">
        <p14:creationId xmlns:p14="http://schemas.microsoft.com/office/powerpoint/2010/main" val="17807641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2000" dirty="0"/>
              <a:t>As a reminder</a:t>
            </a:r>
            <a:r>
              <a:rPr lang="en-GB" sz="2000" baseline="0" dirty="0"/>
              <a:t> or brief introduction for those who do not yet know CSCS.</a:t>
            </a:r>
          </a:p>
          <a:p>
            <a:endParaRPr lang="en-GB" sz="2000" baseline="0" dirty="0"/>
          </a:p>
          <a:p>
            <a:r>
              <a:rPr lang="en-GB" sz="2000" baseline="0" dirty="0"/>
              <a:t>CSCS is situated in </a:t>
            </a:r>
            <a:r>
              <a:rPr lang="en-GB" sz="2000" baseline="0" dirty="0" err="1"/>
              <a:t>Lugano</a:t>
            </a:r>
            <a:r>
              <a:rPr lang="en-GB" sz="2000" baseline="0" dirty="0"/>
              <a:t> – southern Switzerland</a:t>
            </a:r>
          </a:p>
          <a:p>
            <a:endParaRPr lang="en-GB" sz="2000" baseline="0" dirty="0"/>
          </a:p>
          <a:p>
            <a:r>
              <a:rPr lang="en-GB" sz="2000" baseline="0" dirty="0"/>
              <a:t>We use free cooling from Lake </a:t>
            </a:r>
            <a:r>
              <a:rPr lang="en-GB" sz="2000" baseline="0" dirty="0" err="1"/>
              <a:t>Lugano</a:t>
            </a:r>
            <a:r>
              <a:rPr lang="en-GB" sz="2000" baseline="0" dirty="0"/>
              <a:t> to cool the entire heat load of the centre</a:t>
            </a:r>
          </a:p>
          <a:p>
            <a:endParaRPr lang="en-GB" sz="2000" baseline="0" dirty="0"/>
          </a:p>
          <a:p>
            <a:r>
              <a:rPr lang="en-GB" sz="2000" baseline="0" dirty="0"/>
              <a:t>We are still convinced that this choice was excellent, but it has raised some interesting challenges from which we have gained knowledge and experience that we would like to share with you.</a:t>
            </a:r>
          </a:p>
          <a:p>
            <a:endParaRPr lang="en-GB" sz="2000" baseline="0" dirty="0"/>
          </a:p>
          <a:p>
            <a:endParaRPr lang="en-GB" sz="2000" dirty="0"/>
          </a:p>
        </p:txBody>
      </p:sp>
      <p:sp>
        <p:nvSpPr>
          <p:cNvPr id="4" name="Slide Number Placeholder 3"/>
          <p:cNvSpPr>
            <a:spLocks noGrp="1"/>
          </p:cNvSpPr>
          <p:nvPr>
            <p:ph type="sldNum" sz="quarter" idx="10"/>
          </p:nvPr>
        </p:nvSpPr>
        <p:spPr/>
        <p:txBody>
          <a:bodyPr/>
          <a:lstStyle/>
          <a:p>
            <a:fld id="{BC01869D-4450-414D-BDCA-654CCCD45A6E}" type="slidenum">
              <a:rPr lang="de-CH" smtClean="0"/>
              <a:t>3</a:t>
            </a:fld>
            <a:endParaRPr lang="de-CH"/>
          </a:p>
        </p:txBody>
      </p:sp>
    </p:spTree>
    <p:extLst>
      <p:ext uri="{BB962C8B-B14F-4D97-AF65-F5344CB8AC3E}">
        <p14:creationId xmlns:p14="http://schemas.microsoft.com/office/powerpoint/2010/main" val="38255444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01869D-4450-414D-BDCA-654CCCD45A6E}" type="slidenum">
              <a:rPr lang="de-CH" smtClean="0"/>
              <a:t>4</a:t>
            </a:fld>
            <a:endParaRPr lang="de-CH"/>
          </a:p>
        </p:txBody>
      </p:sp>
    </p:spTree>
    <p:extLst>
      <p:ext uri="{BB962C8B-B14F-4D97-AF65-F5344CB8AC3E}">
        <p14:creationId xmlns:p14="http://schemas.microsoft.com/office/powerpoint/2010/main" val="17807641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01869D-4450-414D-BDCA-654CCCD45A6E}" type="slidenum">
              <a:rPr lang="de-CH" smtClean="0"/>
              <a:t>5</a:t>
            </a:fld>
            <a:endParaRPr lang="de-CH"/>
          </a:p>
        </p:txBody>
      </p:sp>
    </p:spTree>
    <p:extLst>
      <p:ext uri="{BB962C8B-B14F-4D97-AF65-F5344CB8AC3E}">
        <p14:creationId xmlns:p14="http://schemas.microsoft.com/office/powerpoint/2010/main" val="17807641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01869D-4450-414D-BDCA-654CCCD45A6E}" type="slidenum">
              <a:rPr lang="de-CH" smtClean="0"/>
              <a:t>6</a:t>
            </a:fld>
            <a:endParaRPr lang="de-CH"/>
          </a:p>
        </p:txBody>
      </p:sp>
    </p:spTree>
    <p:extLst>
      <p:ext uri="{BB962C8B-B14F-4D97-AF65-F5344CB8AC3E}">
        <p14:creationId xmlns:p14="http://schemas.microsoft.com/office/powerpoint/2010/main" val="7169118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67E5CF-59BB-A23F-A92F-189033A23B9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9C8169B-D4F6-6914-3927-5B95FC3A8A9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CE7AC2C-8B0A-BDEF-809C-99154AD8D79B}"/>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EA1D45F8-0092-FC67-432A-FD0C5D44EFB0}"/>
              </a:ext>
            </a:extLst>
          </p:cNvPr>
          <p:cNvSpPr>
            <a:spLocks noGrp="1"/>
          </p:cNvSpPr>
          <p:nvPr>
            <p:ph type="sldNum" sz="quarter" idx="10"/>
          </p:nvPr>
        </p:nvSpPr>
        <p:spPr/>
        <p:txBody>
          <a:bodyPr/>
          <a:lstStyle/>
          <a:p>
            <a:fld id="{BC01869D-4450-414D-BDCA-654CCCD45A6E}" type="slidenum">
              <a:rPr lang="de-CH" smtClean="0"/>
              <a:t>7</a:t>
            </a:fld>
            <a:endParaRPr lang="de-CH"/>
          </a:p>
        </p:txBody>
      </p:sp>
    </p:spTree>
    <p:extLst>
      <p:ext uri="{BB962C8B-B14F-4D97-AF65-F5344CB8AC3E}">
        <p14:creationId xmlns:p14="http://schemas.microsoft.com/office/powerpoint/2010/main" val="27198552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939922-7C77-1720-E3DA-7FD3488245B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7DE7B47-DB9E-04B1-5A4B-60950640962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950111E-F9A8-07B0-3593-076DD8EAD610}"/>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EFE93F82-9237-6587-0B65-75EFE756B0BA}"/>
              </a:ext>
            </a:extLst>
          </p:cNvPr>
          <p:cNvSpPr>
            <a:spLocks noGrp="1"/>
          </p:cNvSpPr>
          <p:nvPr>
            <p:ph type="sldNum" sz="quarter" idx="10"/>
          </p:nvPr>
        </p:nvSpPr>
        <p:spPr/>
        <p:txBody>
          <a:bodyPr/>
          <a:lstStyle/>
          <a:p>
            <a:fld id="{BC01869D-4450-414D-BDCA-654CCCD45A6E}" type="slidenum">
              <a:rPr lang="de-CH" smtClean="0"/>
              <a:t>8</a:t>
            </a:fld>
            <a:endParaRPr lang="de-CH"/>
          </a:p>
        </p:txBody>
      </p:sp>
    </p:spTree>
    <p:extLst>
      <p:ext uri="{BB962C8B-B14F-4D97-AF65-F5344CB8AC3E}">
        <p14:creationId xmlns:p14="http://schemas.microsoft.com/office/powerpoint/2010/main" val="19548012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B4521A-B5E4-C4F6-3B46-6C12484E062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B859892-596A-3914-45EE-7AE59F9EAF2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10C8C5B-8377-96AC-F11F-2D4ACA16F671}"/>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16DF105B-98AA-C139-642B-EEE29A54393E}"/>
              </a:ext>
            </a:extLst>
          </p:cNvPr>
          <p:cNvSpPr>
            <a:spLocks noGrp="1"/>
          </p:cNvSpPr>
          <p:nvPr>
            <p:ph type="sldNum" sz="quarter" idx="10"/>
          </p:nvPr>
        </p:nvSpPr>
        <p:spPr/>
        <p:txBody>
          <a:bodyPr/>
          <a:lstStyle/>
          <a:p>
            <a:fld id="{BC01869D-4450-414D-BDCA-654CCCD45A6E}" type="slidenum">
              <a:rPr lang="de-CH" smtClean="0"/>
              <a:t>10</a:t>
            </a:fld>
            <a:endParaRPr lang="de-CH"/>
          </a:p>
        </p:txBody>
      </p:sp>
    </p:spTree>
    <p:extLst>
      <p:ext uri="{BB962C8B-B14F-4D97-AF65-F5344CB8AC3E}">
        <p14:creationId xmlns:p14="http://schemas.microsoft.com/office/powerpoint/2010/main" val="215790214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1.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1.emf"/></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7.jpeg"/><Relationship Id="rId1" Type="http://schemas.openxmlformats.org/officeDocument/2006/relationships/slideMaster" Target="../slideMasters/slideMaster1.xml"/><Relationship Id="rId4" Type="http://schemas.openxmlformats.org/officeDocument/2006/relationships/image" Target="../media/image1.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1">
    <p:spTree>
      <p:nvGrpSpPr>
        <p:cNvPr id="1" name=""/>
        <p:cNvGrpSpPr/>
        <p:nvPr/>
      </p:nvGrpSpPr>
      <p:grpSpPr>
        <a:xfrm>
          <a:off x="0" y="0"/>
          <a:ext cx="0" cy="0"/>
          <a:chOff x="0" y="0"/>
          <a:chExt cx="0" cy="0"/>
        </a:xfrm>
      </p:grpSpPr>
      <p:pic>
        <p:nvPicPr>
          <p:cNvPr id="8" name="Picture 8" descr="CopertinaAR20113stesa.pdf"/>
          <p:cNvPicPr>
            <a:picLocks noChangeAspect="1"/>
          </p:cNvPicPr>
          <p:nvPr userDrawn="1"/>
        </p:nvPicPr>
        <p:blipFill rotWithShape="1">
          <a:blip r:embed="rId2" cstate="print">
            <a:extLst>
              <a:ext uri="{28A0092B-C50C-407E-A947-70E740481C1C}">
                <a14:useLocalDpi xmlns:a14="http://schemas.microsoft.com/office/drawing/2010/main"/>
              </a:ext>
            </a:extLst>
          </a:blip>
          <a:srcRect t="25018" b="4165"/>
          <a:stretch/>
        </p:blipFill>
        <p:spPr>
          <a:xfrm>
            <a:off x="0" y="1236663"/>
            <a:ext cx="12192000" cy="2192337"/>
          </a:xfrm>
          <a:prstGeom prst="rect">
            <a:avLst/>
          </a:prstGeom>
          <a:noFill/>
          <a:ln>
            <a:noFill/>
          </a:ln>
        </p:spPr>
      </p:pic>
      <p:sp>
        <p:nvSpPr>
          <p:cNvPr id="2" name="Titel 1"/>
          <p:cNvSpPr>
            <a:spLocks noGrp="1"/>
          </p:cNvSpPr>
          <p:nvPr>
            <p:ph type="ctrTitle"/>
          </p:nvPr>
        </p:nvSpPr>
        <p:spPr>
          <a:xfrm>
            <a:off x="431800" y="3429000"/>
            <a:ext cx="11328400" cy="1079500"/>
          </a:xfrm>
        </p:spPr>
        <p:txBody>
          <a:bodyPr lIns="0" tIns="0" rIns="0" bIns="0" anchor="b" anchorCtr="0">
            <a:noAutofit/>
          </a:bodyPr>
          <a:lstStyle>
            <a:lvl1pPr algn="l">
              <a:lnSpc>
                <a:spcPct val="100000"/>
              </a:lnSpc>
              <a:defRPr sz="2800" b="1">
                <a:solidFill>
                  <a:schemeClr val="tx1">
                    <a:lumMod val="75000"/>
                    <a:lumOff val="25000"/>
                  </a:schemeClr>
                </a:solidFill>
                <a:latin typeface="Arial" panose="020B0604020202020204" pitchFamily="34" charset="0"/>
                <a:ea typeface="Tahoma" panose="020B0604030504040204" pitchFamily="34" charset="0"/>
                <a:cs typeface="Arial" panose="020B0604020202020204" pitchFamily="34" charset="0"/>
              </a:defRPr>
            </a:lvl1pPr>
          </a:lstStyle>
          <a:p>
            <a:r>
              <a:rPr lang="fr-CH" noProof="0"/>
              <a:t>Click to edit Master title style</a:t>
            </a:r>
            <a:endParaRPr lang="en-US" noProof="0" dirty="0"/>
          </a:p>
        </p:txBody>
      </p:sp>
      <p:sp>
        <p:nvSpPr>
          <p:cNvPr id="3" name="Untertitel 2"/>
          <p:cNvSpPr>
            <a:spLocks noGrp="1"/>
          </p:cNvSpPr>
          <p:nvPr>
            <p:ph type="subTitle" idx="1"/>
          </p:nvPr>
        </p:nvSpPr>
        <p:spPr>
          <a:xfrm>
            <a:off x="431800" y="4508500"/>
            <a:ext cx="11328400" cy="2160588"/>
          </a:xfrm>
        </p:spPr>
        <p:txBody>
          <a:bodyPr lIns="0" tIns="180000" rIns="0" bIns="0" anchor="t" anchorCtr="0">
            <a:normAutofit/>
          </a:bodyPr>
          <a:lstStyle>
            <a:lvl1pPr marL="0" indent="0" algn="l">
              <a:spcBef>
                <a:spcPts val="0"/>
              </a:spcBef>
              <a:spcAft>
                <a:spcPts val="300"/>
              </a:spcAft>
              <a:buNone/>
              <a:defRPr sz="1800">
                <a:solidFill>
                  <a:schemeClr val="tx1">
                    <a:lumMod val="50000"/>
                    <a:lumOff val="50000"/>
                  </a:schemeClr>
                </a:solidFill>
                <a:latin typeface="+mn-lt"/>
                <a:ea typeface="Tahoma" panose="020B0604030504040204" pitchFamily="34" charset="0"/>
                <a:cs typeface="Tahoma" panose="020B060403050404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noProof="0"/>
              <a:t>Click to edit Master subtitle style</a:t>
            </a:r>
            <a:endParaRPr lang="en-US" noProof="0" dirty="0"/>
          </a:p>
        </p:txBody>
      </p:sp>
      <p:cxnSp>
        <p:nvCxnSpPr>
          <p:cNvPr id="22" name="Gerade Verbindung 10"/>
          <p:cNvCxnSpPr/>
          <p:nvPr userDrawn="1"/>
        </p:nvCxnSpPr>
        <p:spPr>
          <a:xfrm>
            <a:off x="0" y="3429000"/>
            <a:ext cx="12192000" cy="0"/>
          </a:xfrm>
          <a:prstGeom prst="line">
            <a:avLst/>
          </a:prstGeom>
          <a:ln w="28800">
            <a:solidFill>
              <a:schemeClr val="accent6"/>
            </a:solidFill>
          </a:ln>
        </p:spPr>
        <p:style>
          <a:lnRef idx="1">
            <a:schemeClr val="accent1"/>
          </a:lnRef>
          <a:fillRef idx="0">
            <a:schemeClr val="accent1"/>
          </a:fillRef>
          <a:effectRef idx="0">
            <a:schemeClr val="accent1"/>
          </a:effectRef>
          <a:fontRef idx="minor">
            <a:schemeClr val="tx1"/>
          </a:fontRef>
        </p:style>
      </p:cxnSp>
      <p:pic>
        <p:nvPicPr>
          <p:cNvPr id="9" name="Picture 7" descr="CSCS_RGB.eps"/>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06153" y="319926"/>
            <a:ext cx="2521228" cy="705600"/>
          </a:xfrm>
          <a:prstGeom prst="rect">
            <a:avLst/>
          </a:prstGeom>
          <a:noFill/>
          <a:ln>
            <a:noFill/>
          </a:ln>
        </p:spPr>
      </p:pic>
      <p:pic>
        <p:nvPicPr>
          <p:cNvPr id="12" name="Picture 9" descr="eth_logo_kurz_pos.eps"/>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805222" y="462174"/>
            <a:ext cx="948151" cy="154800"/>
          </a:xfrm>
          <a:prstGeom prst="rect">
            <a:avLst/>
          </a:prstGeom>
          <a:noFill/>
          <a:ln>
            <a:noFill/>
          </a:ln>
        </p:spPr>
      </p:pic>
    </p:spTree>
    <p:extLst>
      <p:ext uri="{BB962C8B-B14F-4D97-AF65-F5344CB8AC3E}">
        <p14:creationId xmlns:p14="http://schemas.microsoft.com/office/powerpoint/2010/main" val="3655720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eparator (red)">
    <p:spTree>
      <p:nvGrpSpPr>
        <p:cNvPr id="1" name=""/>
        <p:cNvGrpSpPr/>
        <p:nvPr/>
      </p:nvGrpSpPr>
      <p:grpSpPr>
        <a:xfrm>
          <a:off x="0" y="0"/>
          <a:ext cx="0" cy="0"/>
          <a:chOff x="0" y="0"/>
          <a:chExt cx="0" cy="0"/>
        </a:xfrm>
      </p:grpSpPr>
      <p:sp>
        <p:nvSpPr>
          <p:cNvPr id="7" name="Rechteck 6"/>
          <p:cNvSpPr/>
          <p:nvPr userDrawn="1"/>
        </p:nvSpPr>
        <p:spPr>
          <a:xfrm>
            <a:off x="0" y="1687300"/>
            <a:ext cx="12192000" cy="417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CH" sz="1600" dirty="0" err="1"/>
          </a:p>
        </p:txBody>
      </p:sp>
      <p:sp>
        <p:nvSpPr>
          <p:cNvPr id="2" name="Titel 1"/>
          <p:cNvSpPr>
            <a:spLocks noGrp="1"/>
          </p:cNvSpPr>
          <p:nvPr>
            <p:ph type="title"/>
          </p:nvPr>
        </p:nvSpPr>
        <p:spPr>
          <a:xfrm>
            <a:off x="1200149" y="2420938"/>
            <a:ext cx="10560051" cy="2664593"/>
          </a:xfrm>
        </p:spPr>
        <p:txBody>
          <a:bodyPr anchor="t" anchorCtr="0"/>
          <a:lstStyle>
            <a:lvl1pPr algn="ctr">
              <a:lnSpc>
                <a:spcPts val="7200"/>
              </a:lnSpc>
              <a:defRPr sz="4400">
                <a:solidFill>
                  <a:srgbClr val="FFFFFF"/>
                </a:solidFill>
              </a:defRPr>
            </a:lvl1pPr>
          </a:lstStyle>
          <a:p>
            <a:r>
              <a:rPr lang="de-CH"/>
              <a:t>Click to edit Master title style</a:t>
            </a:r>
            <a:endParaRPr lang="de-CH" dirty="0"/>
          </a:p>
        </p:txBody>
      </p:sp>
      <p:sp>
        <p:nvSpPr>
          <p:cNvPr id="3" name="Datumsplatzhalter 2"/>
          <p:cNvSpPr>
            <a:spLocks noGrp="1"/>
          </p:cNvSpPr>
          <p:nvPr>
            <p:ph type="dt" sz="half" idx="10"/>
          </p:nvPr>
        </p:nvSpPr>
        <p:spPr>
          <a:xfrm>
            <a:off x="1200151" y="6381750"/>
            <a:ext cx="1247444" cy="215602"/>
          </a:xfrm>
          <a:prstGeom prst="rect">
            <a:avLst/>
          </a:prstGeom>
        </p:spPr>
        <p:txBody>
          <a:bodyPr/>
          <a:lstStyle/>
          <a:p>
            <a:endParaRPr lang="de-CH" dirty="0"/>
          </a:p>
        </p:txBody>
      </p:sp>
      <p:sp>
        <p:nvSpPr>
          <p:cNvPr id="4" name="Fußzeilenplatzhalter 3"/>
          <p:cNvSpPr>
            <a:spLocks noGrp="1"/>
          </p:cNvSpPr>
          <p:nvPr>
            <p:ph type="ftr" sz="quarter" idx="11"/>
          </p:nvPr>
        </p:nvSpPr>
        <p:spPr>
          <a:xfrm>
            <a:off x="2447595" y="6381752"/>
            <a:ext cx="7680853" cy="215601"/>
          </a:xfrm>
          <a:prstGeom prst="rect">
            <a:avLst/>
          </a:prstGeom>
        </p:spPr>
        <p:txBody>
          <a:bodyPr/>
          <a:lstStyle/>
          <a:p>
            <a:r>
              <a:rPr lang="de-CH"/>
              <a:t>Il Centro Svizzero di Calcolo Scientifico</a:t>
            </a:r>
            <a:endParaRPr lang="de-CH" dirty="0"/>
          </a:p>
        </p:txBody>
      </p:sp>
      <p:sp>
        <p:nvSpPr>
          <p:cNvPr id="5" name="Foliennummernplatzhalter 4"/>
          <p:cNvSpPr>
            <a:spLocks noGrp="1"/>
          </p:cNvSpPr>
          <p:nvPr>
            <p:ph type="sldNum" sz="quarter" idx="12"/>
          </p:nvPr>
        </p:nvSpPr>
        <p:spPr/>
        <p:txBody>
          <a:bodyPr/>
          <a:lstStyle/>
          <a:p>
            <a:fld id="{3D80DC0C-BBAC-4F35-BCB4-CAB67555E77D}" type="slidenum">
              <a:rPr lang="de-CH" smtClean="0"/>
              <a:pPr/>
              <a:t>‹N›</a:t>
            </a:fld>
            <a:endParaRPr lang="de-CH" dirty="0"/>
          </a:p>
        </p:txBody>
      </p:sp>
      <p:cxnSp>
        <p:nvCxnSpPr>
          <p:cNvPr id="6" name="Gerade Verbindung 5"/>
          <p:cNvCxnSpPr/>
          <p:nvPr userDrawn="1"/>
        </p:nvCxnSpPr>
        <p:spPr>
          <a:xfrm>
            <a:off x="1200152" y="1278000"/>
            <a:ext cx="10560049" cy="0"/>
          </a:xfrm>
          <a:prstGeom prst="line">
            <a:avLst/>
          </a:prstGeom>
          <a:ln w="288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610444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End">
    <p:spTree>
      <p:nvGrpSpPr>
        <p:cNvPr id="1" name=""/>
        <p:cNvGrpSpPr/>
        <p:nvPr/>
      </p:nvGrpSpPr>
      <p:grpSpPr>
        <a:xfrm>
          <a:off x="0" y="0"/>
          <a:ext cx="0" cy="0"/>
          <a:chOff x="0" y="0"/>
          <a:chExt cx="0" cy="0"/>
        </a:xfrm>
      </p:grpSpPr>
      <p:sp>
        <p:nvSpPr>
          <p:cNvPr id="2" name="Titel 1"/>
          <p:cNvSpPr>
            <a:spLocks noGrp="1"/>
          </p:cNvSpPr>
          <p:nvPr>
            <p:ph type="title"/>
          </p:nvPr>
        </p:nvSpPr>
        <p:spPr>
          <a:xfrm>
            <a:off x="1200149" y="1628776"/>
            <a:ext cx="10560051" cy="2520305"/>
          </a:xfrm>
        </p:spPr>
        <p:txBody>
          <a:bodyPr anchor="b" anchorCtr="0"/>
          <a:lstStyle>
            <a:lvl1pPr algn="l">
              <a:lnSpc>
                <a:spcPct val="111000"/>
              </a:lnSpc>
              <a:defRPr sz="3000"/>
            </a:lvl1pPr>
          </a:lstStyle>
          <a:p>
            <a:r>
              <a:rPr lang="de-CH"/>
              <a:t>Click to edit Master title style</a:t>
            </a:r>
            <a:endParaRPr lang="de-CH" dirty="0"/>
          </a:p>
        </p:txBody>
      </p:sp>
      <p:sp>
        <p:nvSpPr>
          <p:cNvPr id="3" name="Datumsplatzhalter 2"/>
          <p:cNvSpPr>
            <a:spLocks noGrp="1"/>
          </p:cNvSpPr>
          <p:nvPr>
            <p:ph type="dt" sz="half" idx="10"/>
          </p:nvPr>
        </p:nvSpPr>
        <p:spPr>
          <a:xfrm>
            <a:off x="1200151" y="6381750"/>
            <a:ext cx="1247444" cy="215602"/>
          </a:xfrm>
          <a:prstGeom prst="rect">
            <a:avLst/>
          </a:prstGeom>
        </p:spPr>
        <p:txBody>
          <a:bodyPr/>
          <a:lstStyle/>
          <a:p>
            <a:endParaRPr lang="de-CH" dirty="0"/>
          </a:p>
        </p:txBody>
      </p:sp>
      <p:sp>
        <p:nvSpPr>
          <p:cNvPr id="4" name="Fußzeilenplatzhalter 3"/>
          <p:cNvSpPr>
            <a:spLocks noGrp="1"/>
          </p:cNvSpPr>
          <p:nvPr>
            <p:ph type="ftr" sz="quarter" idx="11"/>
          </p:nvPr>
        </p:nvSpPr>
        <p:spPr>
          <a:xfrm>
            <a:off x="2447595" y="6381752"/>
            <a:ext cx="7680853" cy="215601"/>
          </a:xfrm>
          <a:prstGeom prst="rect">
            <a:avLst/>
          </a:prstGeom>
        </p:spPr>
        <p:txBody>
          <a:bodyPr/>
          <a:lstStyle/>
          <a:p>
            <a:r>
              <a:rPr lang="de-CH"/>
              <a:t>Il Centro Svizzero di Calcolo Scientifico</a:t>
            </a:r>
            <a:endParaRPr lang="de-CH" dirty="0"/>
          </a:p>
        </p:txBody>
      </p:sp>
      <p:sp>
        <p:nvSpPr>
          <p:cNvPr id="5" name="Foliennummernplatzhalter 4"/>
          <p:cNvSpPr>
            <a:spLocks noGrp="1"/>
          </p:cNvSpPr>
          <p:nvPr>
            <p:ph type="sldNum" sz="quarter" idx="12"/>
          </p:nvPr>
        </p:nvSpPr>
        <p:spPr/>
        <p:txBody>
          <a:bodyPr/>
          <a:lstStyle/>
          <a:p>
            <a:fld id="{3D80DC0C-BBAC-4F35-BCB4-CAB67555E77D}" type="slidenum">
              <a:rPr lang="de-CH" smtClean="0"/>
              <a:pPr/>
              <a:t>‹N›</a:t>
            </a:fld>
            <a:endParaRPr lang="de-CH" dirty="0"/>
          </a:p>
        </p:txBody>
      </p:sp>
      <p:cxnSp>
        <p:nvCxnSpPr>
          <p:cNvPr id="6" name="Gerade Verbindung 5"/>
          <p:cNvCxnSpPr/>
          <p:nvPr userDrawn="1"/>
        </p:nvCxnSpPr>
        <p:spPr>
          <a:xfrm>
            <a:off x="1200152" y="4149080"/>
            <a:ext cx="10560049" cy="0"/>
          </a:xfrm>
          <a:prstGeom prst="line">
            <a:avLst/>
          </a:prstGeom>
          <a:ln w="288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619128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2">
    <p:spTree>
      <p:nvGrpSpPr>
        <p:cNvPr id="1" name=""/>
        <p:cNvGrpSpPr/>
        <p:nvPr/>
      </p:nvGrpSpPr>
      <p:grpSpPr>
        <a:xfrm>
          <a:off x="0" y="0"/>
          <a:ext cx="0" cy="0"/>
          <a:chOff x="0" y="0"/>
          <a:chExt cx="0" cy="0"/>
        </a:xfrm>
      </p:grpSpPr>
      <p:pic>
        <p:nvPicPr>
          <p:cNvPr id="2050"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t="10363" b="20363"/>
          <a:stretch/>
        </p:blipFill>
        <p:spPr bwMode="auto">
          <a:xfrm>
            <a:off x="0" y="1236663"/>
            <a:ext cx="12192000" cy="2192338"/>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 name="Titel 1"/>
          <p:cNvSpPr>
            <a:spLocks noGrp="1"/>
          </p:cNvSpPr>
          <p:nvPr>
            <p:ph type="ctrTitle"/>
          </p:nvPr>
        </p:nvSpPr>
        <p:spPr>
          <a:xfrm>
            <a:off x="431800" y="3429000"/>
            <a:ext cx="11328400" cy="1079500"/>
          </a:xfrm>
        </p:spPr>
        <p:txBody>
          <a:bodyPr lIns="0" tIns="0" rIns="0" bIns="0" anchor="b" anchorCtr="0">
            <a:noAutofit/>
          </a:bodyPr>
          <a:lstStyle>
            <a:lvl1pPr algn="l">
              <a:lnSpc>
                <a:spcPct val="100000"/>
              </a:lnSpc>
              <a:defRPr sz="2800" b="1">
                <a:solidFill>
                  <a:schemeClr val="tx1">
                    <a:lumMod val="75000"/>
                    <a:lumOff val="25000"/>
                  </a:schemeClr>
                </a:solidFill>
                <a:latin typeface="Arial" panose="020B0604020202020204" pitchFamily="34" charset="0"/>
                <a:ea typeface="Tahoma" panose="020B0604030504040204" pitchFamily="34" charset="0"/>
                <a:cs typeface="Arial" panose="020B0604020202020204" pitchFamily="34" charset="0"/>
              </a:defRPr>
            </a:lvl1pPr>
          </a:lstStyle>
          <a:p>
            <a:r>
              <a:rPr lang="fr-CH" noProof="0"/>
              <a:t>Click to edit Master title style</a:t>
            </a:r>
            <a:endParaRPr lang="en-US" noProof="0" dirty="0"/>
          </a:p>
        </p:txBody>
      </p:sp>
      <p:sp>
        <p:nvSpPr>
          <p:cNvPr id="3" name="Untertitel 2"/>
          <p:cNvSpPr>
            <a:spLocks noGrp="1"/>
          </p:cNvSpPr>
          <p:nvPr>
            <p:ph type="subTitle" idx="1"/>
          </p:nvPr>
        </p:nvSpPr>
        <p:spPr>
          <a:xfrm>
            <a:off x="431800" y="4508500"/>
            <a:ext cx="11328400" cy="2160588"/>
          </a:xfrm>
        </p:spPr>
        <p:txBody>
          <a:bodyPr lIns="0" tIns="180000" rIns="0" bIns="0" anchor="t" anchorCtr="0">
            <a:normAutofit/>
          </a:bodyPr>
          <a:lstStyle>
            <a:lvl1pPr marL="0" indent="0" algn="l">
              <a:spcBef>
                <a:spcPts val="0"/>
              </a:spcBef>
              <a:spcAft>
                <a:spcPts val="300"/>
              </a:spcAft>
              <a:buNone/>
              <a:defRPr sz="1800">
                <a:solidFill>
                  <a:schemeClr val="tx1">
                    <a:lumMod val="50000"/>
                    <a:lumOff val="50000"/>
                  </a:schemeClr>
                </a:solidFill>
                <a:latin typeface="+mn-lt"/>
                <a:ea typeface="Tahoma" panose="020B0604030504040204" pitchFamily="34" charset="0"/>
                <a:cs typeface="Tahoma" panose="020B060403050404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noProof="0"/>
              <a:t>Click to edit Master subtitle style</a:t>
            </a:r>
            <a:endParaRPr lang="en-US" noProof="0" dirty="0"/>
          </a:p>
        </p:txBody>
      </p:sp>
      <p:cxnSp>
        <p:nvCxnSpPr>
          <p:cNvPr id="22" name="Gerade Verbindung 10"/>
          <p:cNvCxnSpPr/>
          <p:nvPr userDrawn="1"/>
        </p:nvCxnSpPr>
        <p:spPr>
          <a:xfrm>
            <a:off x="0" y="3429000"/>
            <a:ext cx="12192000" cy="0"/>
          </a:xfrm>
          <a:prstGeom prst="line">
            <a:avLst/>
          </a:prstGeom>
          <a:ln w="28800">
            <a:solidFill>
              <a:schemeClr val="accent6"/>
            </a:solidFill>
          </a:ln>
        </p:spPr>
        <p:style>
          <a:lnRef idx="1">
            <a:schemeClr val="accent1"/>
          </a:lnRef>
          <a:fillRef idx="0">
            <a:schemeClr val="accent1"/>
          </a:fillRef>
          <a:effectRef idx="0">
            <a:schemeClr val="accent1"/>
          </a:effectRef>
          <a:fontRef idx="minor">
            <a:schemeClr val="tx1"/>
          </a:fontRef>
        </p:style>
      </p:cxnSp>
      <p:pic>
        <p:nvPicPr>
          <p:cNvPr id="8" name="Picture 7" descr="CSCS_RGB.eps"/>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06153" y="319926"/>
            <a:ext cx="2521228" cy="705600"/>
          </a:xfrm>
          <a:prstGeom prst="rect">
            <a:avLst/>
          </a:prstGeom>
          <a:noFill/>
          <a:ln>
            <a:noFill/>
          </a:ln>
        </p:spPr>
      </p:pic>
      <p:pic>
        <p:nvPicPr>
          <p:cNvPr id="9" name="Picture 9" descr="eth_logo_kurz_pos.eps"/>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805222" y="462174"/>
            <a:ext cx="948151" cy="154800"/>
          </a:xfrm>
          <a:prstGeom prst="rect">
            <a:avLst/>
          </a:prstGeom>
          <a:noFill/>
          <a:ln>
            <a:noFill/>
          </a:ln>
        </p:spPr>
      </p:pic>
    </p:spTree>
    <p:extLst>
      <p:ext uri="{BB962C8B-B14F-4D97-AF65-F5344CB8AC3E}">
        <p14:creationId xmlns:p14="http://schemas.microsoft.com/office/powerpoint/2010/main" val="3675297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Title Slide 3">
    <p:spTree>
      <p:nvGrpSpPr>
        <p:cNvPr id="1" name=""/>
        <p:cNvGrpSpPr/>
        <p:nvPr/>
      </p:nvGrpSpPr>
      <p:grpSpPr>
        <a:xfrm>
          <a:off x="0" y="0"/>
          <a:ext cx="0" cy="0"/>
          <a:chOff x="0" y="0"/>
          <a:chExt cx="0" cy="0"/>
        </a:xfrm>
      </p:grpSpPr>
      <p:pic>
        <p:nvPicPr>
          <p:cNvPr id="8" name="Picture 3" descr="11.jpg"/>
          <p:cNvPicPr>
            <a:picLocks noChangeAspect="1"/>
          </p:cNvPicPr>
          <p:nvPr userDrawn="1"/>
        </p:nvPicPr>
        <p:blipFill rotWithShape="1">
          <a:blip r:embed="rId2" cstate="print">
            <a:extLst>
              <a:ext uri="{28A0092B-C50C-407E-A947-70E740481C1C}">
                <a14:useLocalDpi xmlns:a14="http://schemas.microsoft.com/office/drawing/2010/main" val="0"/>
              </a:ext>
            </a:extLst>
          </a:blip>
          <a:srcRect t="8144" b="17065"/>
          <a:stretch/>
        </p:blipFill>
        <p:spPr>
          <a:xfrm>
            <a:off x="0" y="1236663"/>
            <a:ext cx="12192000" cy="2192337"/>
          </a:xfrm>
          <a:prstGeom prst="rect">
            <a:avLst/>
          </a:prstGeom>
          <a:noFill/>
          <a:ln>
            <a:noFill/>
          </a:ln>
        </p:spPr>
      </p:pic>
      <p:sp>
        <p:nvSpPr>
          <p:cNvPr id="2" name="Titel 1"/>
          <p:cNvSpPr>
            <a:spLocks noGrp="1"/>
          </p:cNvSpPr>
          <p:nvPr>
            <p:ph type="ctrTitle"/>
          </p:nvPr>
        </p:nvSpPr>
        <p:spPr>
          <a:xfrm>
            <a:off x="431800" y="3429000"/>
            <a:ext cx="11328400" cy="1079500"/>
          </a:xfrm>
        </p:spPr>
        <p:txBody>
          <a:bodyPr lIns="0" tIns="0" rIns="0" bIns="0" anchor="b" anchorCtr="0">
            <a:noAutofit/>
          </a:bodyPr>
          <a:lstStyle>
            <a:lvl1pPr algn="l">
              <a:lnSpc>
                <a:spcPct val="100000"/>
              </a:lnSpc>
              <a:defRPr sz="2800" b="1">
                <a:solidFill>
                  <a:schemeClr val="tx1">
                    <a:lumMod val="75000"/>
                    <a:lumOff val="25000"/>
                  </a:schemeClr>
                </a:solidFill>
                <a:latin typeface="Arial" panose="020B0604020202020204" pitchFamily="34" charset="0"/>
                <a:ea typeface="Tahoma" panose="020B0604030504040204" pitchFamily="34" charset="0"/>
                <a:cs typeface="Arial" panose="020B0604020202020204" pitchFamily="34" charset="0"/>
              </a:defRPr>
            </a:lvl1pPr>
          </a:lstStyle>
          <a:p>
            <a:r>
              <a:rPr lang="fr-CH" noProof="0"/>
              <a:t>Click to edit Master title style</a:t>
            </a:r>
            <a:endParaRPr lang="en-US" noProof="0" dirty="0"/>
          </a:p>
        </p:txBody>
      </p:sp>
      <p:sp>
        <p:nvSpPr>
          <p:cNvPr id="3" name="Untertitel 2"/>
          <p:cNvSpPr>
            <a:spLocks noGrp="1"/>
          </p:cNvSpPr>
          <p:nvPr>
            <p:ph type="subTitle" idx="1"/>
          </p:nvPr>
        </p:nvSpPr>
        <p:spPr>
          <a:xfrm>
            <a:off x="431800" y="4508500"/>
            <a:ext cx="11328400" cy="2160588"/>
          </a:xfrm>
        </p:spPr>
        <p:txBody>
          <a:bodyPr lIns="0" tIns="180000" rIns="0" bIns="0" anchor="t" anchorCtr="0">
            <a:normAutofit/>
          </a:bodyPr>
          <a:lstStyle>
            <a:lvl1pPr marL="0" indent="0" algn="l">
              <a:spcBef>
                <a:spcPts val="0"/>
              </a:spcBef>
              <a:spcAft>
                <a:spcPts val="300"/>
              </a:spcAft>
              <a:buNone/>
              <a:defRPr sz="1800">
                <a:solidFill>
                  <a:schemeClr val="tx1">
                    <a:lumMod val="50000"/>
                    <a:lumOff val="50000"/>
                  </a:schemeClr>
                </a:solidFill>
                <a:latin typeface="+mn-lt"/>
                <a:ea typeface="Tahoma" panose="020B0604030504040204" pitchFamily="34" charset="0"/>
                <a:cs typeface="Tahoma" panose="020B060403050404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noProof="0"/>
              <a:t>Click to edit Master subtitle style</a:t>
            </a:r>
            <a:endParaRPr lang="en-US" noProof="0" dirty="0"/>
          </a:p>
        </p:txBody>
      </p:sp>
      <p:cxnSp>
        <p:nvCxnSpPr>
          <p:cNvPr id="22" name="Gerade Verbindung 10"/>
          <p:cNvCxnSpPr/>
          <p:nvPr userDrawn="1"/>
        </p:nvCxnSpPr>
        <p:spPr>
          <a:xfrm>
            <a:off x="0" y="3429000"/>
            <a:ext cx="12192000" cy="0"/>
          </a:xfrm>
          <a:prstGeom prst="line">
            <a:avLst/>
          </a:prstGeom>
          <a:ln w="28800">
            <a:solidFill>
              <a:schemeClr val="accent6"/>
            </a:solidFill>
          </a:ln>
        </p:spPr>
        <p:style>
          <a:lnRef idx="1">
            <a:schemeClr val="accent1"/>
          </a:lnRef>
          <a:fillRef idx="0">
            <a:schemeClr val="accent1"/>
          </a:fillRef>
          <a:effectRef idx="0">
            <a:schemeClr val="accent1"/>
          </a:effectRef>
          <a:fontRef idx="minor">
            <a:schemeClr val="tx1"/>
          </a:fontRef>
        </p:style>
      </p:cxnSp>
      <p:pic>
        <p:nvPicPr>
          <p:cNvPr id="9" name="Picture 7" descr="CSCS_RGB.eps"/>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06153" y="319926"/>
            <a:ext cx="2521228" cy="705600"/>
          </a:xfrm>
          <a:prstGeom prst="rect">
            <a:avLst/>
          </a:prstGeom>
          <a:noFill/>
          <a:ln>
            <a:noFill/>
          </a:ln>
        </p:spPr>
      </p:pic>
      <p:pic>
        <p:nvPicPr>
          <p:cNvPr id="12" name="Picture 9" descr="eth_logo_kurz_pos.eps"/>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805222" y="462174"/>
            <a:ext cx="948151" cy="154800"/>
          </a:xfrm>
          <a:prstGeom prst="rect">
            <a:avLst/>
          </a:prstGeom>
          <a:noFill/>
          <a:ln>
            <a:noFill/>
          </a:ln>
        </p:spPr>
      </p:pic>
    </p:spTree>
    <p:extLst>
      <p:ext uri="{BB962C8B-B14F-4D97-AF65-F5344CB8AC3E}">
        <p14:creationId xmlns:p14="http://schemas.microsoft.com/office/powerpoint/2010/main" val="3675297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hapter Title">
    <p:spTree>
      <p:nvGrpSpPr>
        <p:cNvPr id="1" name=""/>
        <p:cNvGrpSpPr/>
        <p:nvPr/>
      </p:nvGrpSpPr>
      <p:grpSpPr>
        <a:xfrm>
          <a:off x="0" y="0"/>
          <a:ext cx="0" cy="0"/>
          <a:chOff x="0" y="0"/>
          <a:chExt cx="0" cy="0"/>
        </a:xfrm>
      </p:grpSpPr>
      <p:sp>
        <p:nvSpPr>
          <p:cNvPr id="2" name="Titel 1"/>
          <p:cNvSpPr>
            <a:spLocks noGrp="1"/>
          </p:cNvSpPr>
          <p:nvPr>
            <p:ph type="ctrTitle"/>
          </p:nvPr>
        </p:nvSpPr>
        <p:spPr>
          <a:xfrm>
            <a:off x="431800" y="2349500"/>
            <a:ext cx="11328400" cy="1079500"/>
          </a:xfrm>
        </p:spPr>
        <p:txBody>
          <a:bodyPr lIns="0" tIns="0" rIns="0" bIns="72000" anchor="b" anchorCtr="0">
            <a:noAutofit/>
          </a:bodyPr>
          <a:lstStyle>
            <a:lvl1pPr algn="l">
              <a:lnSpc>
                <a:spcPct val="100000"/>
              </a:lnSpc>
              <a:defRPr sz="2800" b="1">
                <a:solidFill>
                  <a:schemeClr val="tx1">
                    <a:lumMod val="75000"/>
                    <a:lumOff val="25000"/>
                  </a:schemeClr>
                </a:solidFill>
                <a:latin typeface="Arial" panose="020B0604020202020204" pitchFamily="34" charset="0"/>
                <a:ea typeface="Tahoma" panose="020B0604030504040204" pitchFamily="34" charset="0"/>
                <a:cs typeface="Arial" panose="020B0604020202020204" pitchFamily="34" charset="0"/>
              </a:defRPr>
            </a:lvl1pPr>
          </a:lstStyle>
          <a:p>
            <a:r>
              <a:rPr lang="fr-CH" noProof="0"/>
              <a:t>Click to edit Master title style</a:t>
            </a:r>
            <a:endParaRPr lang="en-US" noProof="0" dirty="0"/>
          </a:p>
        </p:txBody>
      </p:sp>
      <p:cxnSp>
        <p:nvCxnSpPr>
          <p:cNvPr id="22" name="Gerade Verbindung 10"/>
          <p:cNvCxnSpPr/>
          <p:nvPr userDrawn="1"/>
        </p:nvCxnSpPr>
        <p:spPr>
          <a:xfrm>
            <a:off x="0" y="3429000"/>
            <a:ext cx="12192000" cy="0"/>
          </a:xfrm>
          <a:prstGeom prst="line">
            <a:avLst/>
          </a:prstGeom>
          <a:ln w="28800">
            <a:solidFill>
              <a:schemeClr val="accent6"/>
            </a:solidFill>
          </a:ln>
        </p:spPr>
        <p:style>
          <a:lnRef idx="1">
            <a:schemeClr val="accent1"/>
          </a:lnRef>
          <a:fillRef idx="0">
            <a:schemeClr val="accent1"/>
          </a:fillRef>
          <a:effectRef idx="0">
            <a:schemeClr val="accent1"/>
          </a:effectRef>
          <a:fontRef idx="minor">
            <a:schemeClr val="tx1"/>
          </a:fontRef>
        </p:style>
      </p:cxnSp>
      <p:pic>
        <p:nvPicPr>
          <p:cNvPr id="6" name="Picture 7" descr="CSCS_RGB.eps"/>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06153" y="319926"/>
            <a:ext cx="2521228" cy="705600"/>
          </a:xfrm>
          <a:prstGeom prst="rect">
            <a:avLst/>
          </a:prstGeom>
          <a:noFill/>
          <a:ln>
            <a:noFill/>
          </a:ln>
        </p:spPr>
      </p:pic>
      <p:pic>
        <p:nvPicPr>
          <p:cNvPr id="7" name="Picture 9" descr="eth_logo_kurz_pos.eps"/>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0805222" y="462174"/>
            <a:ext cx="948151" cy="154800"/>
          </a:xfrm>
          <a:prstGeom prst="rect">
            <a:avLst/>
          </a:prstGeom>
          <a:noFill/>
          <a:ln>
            <a:noFill/>
          </a:ln>
        </p:spPr>
      </p:pic>
    </p:spTree>
    <p:extLst>
      <p:ext uri="{BB962C8B-B14F-4D97-AF65-F5344CB8AC3E}">
        <p14:creationId xmlns:p14="http://schemas.microsoft.com/office/powerpoint/2010/main" val="40680966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el 1"/>
          <p:cNvSpPr>
            <a:spLocks noGrp="1"/>
          </p:cNvSpPr>
          <p:nvPr>
            <p:ph type="title"/>
          </p:nvPr>
        </p:nvSpPr>
        <p:spPr>
          <a:xfrm>
            <a:off x="431800" y="46039"/>
            <a:ext cx="11328400" cy="862012"/>
          </a:xfrm>
        </p:spPr>
        <p:txBody>
          <a:bodyPr wrap="none" tIns="0" anchor="b" anchorCtr="0">
            <a:noAutofit/>
          </a:bodyPr>
          <a:lstStyle>
            <a:lvl1pPr>
              <a:defRPr sz="2600">
                <a:solidFill>
                  <a:schemeClr val="tx1">
                    <a:lumMod val="75000"/>
                    <a:lumOff val="25000"/>
                  </a:schemeClr>
                </a:solidFill>
              </a:defRPr>
            </a:lvl1pPr>
          </a:lstStyle>
          <a:p>
            <a:r>
              <a:rPr lang="fr-CH" noProof="0"/>
              <a:t>Click to edit Master title style</a:t>
            </a:r>
            <a:endParaRPr lang="en-US" noProof="0" dirty="0"/>
          </a:p>
        </p:txBody>
      </p:sp>
      <p:sp>
        <p:nvSpPr>
          <p:cNvPr id="3" name="Inhaltsplatzhalter 2"/>
          <p:cNvSpPr>
            <a:spLocks noGrp="1"/>
          </p:cNvSpPr>
          <p:nvPr>
            <p:ph idx="1"/>
          </p:nvPr>
        </p:nvSpPr>
        <p:spPr>
          <a:xfrm>
            <a:off x="431800" y="1087439"/>
            <a:ext cx="11328400" cy="5140325"/>
          </a:xfrm>
        </p:spPr>
        <p:txBody>
          <a:bodyPr tIns="57600"/>
          <a:lstStyle>
            <a:lvl2pPr>
              <a:spcBef>
                <a:spcPts val="0"/>
              </a:spcBef>
              <a:defRPr/>
            </a:lvl2pPr>
          </a:lstStyle>
          <a:p>
            <a:pPr lvl="0"/>
            <a:r>
              <a:rPr lang="fr-CH" noProof="0"/>
              <a:t>Click to edit Master text styles</a:t>
            </a:r>
          </a:p>
          <a:p>
            <a:pPr lvl="1"/>
            <a:r>
              <a:rPr lang="fr-CH" noProof="0"/>
              <a:t>Second level</a:t>
            </a:r>
          </a:p>
          <a:p>
            <a:pPr lvl="2"/>
            <a:r>
              <a:rPr lang="fr-CH" noProof="0"/>
              <a:t>Third level</a:t>
            </a:r>
          </a:p>
          <a:p>
            <a:pPr lvl="3"/>
            <a:r>
              <a:rPr lang="fr-CH" noProof="0"/>
              <a:t>Fourth level</a:t>
            </a:r>
          </a:p>
          <a:p>
            <a:pPr lvl="4"/>
            <a:r>
              <a:rPr lang="fr-CH" noProof="0"/>
              <a:t>Fifth level</a:t>
            </a:r>
            <a:endParaRPr lang="en-US" noProof="0" dirty="0"/>
          </a:p>
        </p:txBody>
      </p:sp>
      <p:sp>
        <p:nvSpPr>
          <p:cNvPr id="10" name="Fußzeilenplatzhalter 4"/>
          <p:cNvSpPr>
            <a:spLocks noGrp="1"/>
          </p:cNvSpPr>
          <p:nvPr>
            <p:ph type="ftr" sz="quarter" idx="3"/>
          </p:nvPr>
        </p:nvSpPr>
        <p:spPr>
          <a:xfrm>
            <a:off x="1967541" y="6456392"/>
            <a:ext cx="4116579" cy="144016"/>
          </a:xfrm>
          <a:prstGeom prst="rect">
            <a:avLst/>
          </a:prstGeom>
        </p:spPr>
        <p:txBody>
          <a:bodyPr vert="horz" lIns="0" tIns="0" rIns="72000" bIns="0" rtlCol="0" anchor="ctr"/>
          <a:lstStyle>
            <a:lvl1pPr algn="r">
              <a:defRPr sz="800">
                <a:solidFill>
                  <a:schemeClr val="tx1">
                    <a:lumMod val="65000"/>
                    <a:lumOff val="35000"/>
                  </a:schemeClr>
                </a:solidFill>
              </a:defRPr>
            </a:lvl1pPr>
          </a:lstStyle>
          <a:p>
            <a:r>
              <a:rPr lang="en-US" noProof="0"/>
              <a:t>Il Centro Svizzero di Calcolo Scientifico</a:t>
            </a:r>
            <a:endParaRPr lang="en-US" noProof="0" dirty="0"/>
          </a:p>
        </p:txBody>
      </p:sp>
      <p:sp>
        <p:nvSpPr>
          <p:cNvPr id="11" name="Foliennummernplatzhalter 5"/>
          <p:cNvSpPr>
            <a:spLocks noGrp="1"/>
          </p:cNvSpPr>
          <p:nvPr>
            <p:ph type="sldNum" sz="quarter" idx="4"/>
          </p:nvPr>
        </p:nvSpPr>
        <p:spPr>
          <a:xfrm>
            <a:off x="6096000" y="6456393"/>
            <a:ext cx="384043" cy="144016"/>
          </a:xfrm>
          <a:prstGeom prst="rect">
            <a:avLst/>
          </a:prstGeom>
        </p:spPr>
        <p:txBody>
          <a:bodyPr vert="horz" lIns="72000" tIns="0" rIns="0" bIns="0" rtlCol="0" anchor="ctr"/>
          <a:lstStyle>
            <a:lvl1pPr algn="l">
              <a:defRPr sz="800">
                <a:solidFill>
                  <a:schemeClr val="tx1">
                    <a:lumMod val="65000"/>
                    <a:lumOff val="35000"/>
                  </a:schemeClr>
                </a:solidFill>
              </a:defRPr>
            </a:lvl1pPr>
          </a:lstStyle>
          <a:p>
            <a:fld id="{69C859BB-BF0B-4BDC-BBD4-42B4A100F88B}" type="slidenum">
              <a:rPr lang="de-CH" smtClean="0"/>
              <a:pPr/>
              <a:t>‹N›</a:t>
            </a:fld>
            <a:endParaRPr lang="de-CH" dirty="0"/>
          </a:p>
        </p:txBody>
      </p:sp>
    </p:spTree>
    <p:extLst>
      <p:ext uri="{BB962C8B-B14F-4D97-AF65-F5344CB8AC3E}">
        <p14:creationId xmlns:p14="http://schemas.microsoft.com/office/powerpoint/2010/main" val="34667921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 Columns">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31800" y="1087438"/>
            <a:ext cx="5471584" cy="5140325"/>
          </a:xfrm>
        </p:spPr>
        <p:txBody>
          <a:bodyPr tIns="72000">
            <a:normAutofit/>
          </a:bodyPr>
          <a:lstStyle>
            <a:lvl1pPr>
              <a:defRPr sz="2000"/>
            </a:lvl1pPr>
            <a:lvl2pPr>
              <a:spcBef>
                <a:spcPts val="0"/>
              </a:spcBef>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fr-CH" noProof="0"/>
              <a:t>Click to edit Master text styles</a:t>
            </a:r>
          </a:p>
          <a:p>
            <a:pPr lvl="1"/>
            <a:r>
              <a:rPr lang="fr-CH" noProof="0"/>
              <a:t>Second level</a:t>
            </a:r>
          </a:p>
          <a:p>
            <a:pPr lvl="2"/>
            <a:r>
              <a:rPr lang="fr-CH" noProof="0"/>
              <a:t>Third level</a:t>
            </a:r>
          </a:p>
          <a:p>
            <a:pPr lvl="3"/>
            <a:r>
              <a:rPr lang="fr-CH" noProof="0"/>
              <a:t>Fourth level</a:t>
            </a:r>
          </a:p>
          <a:p>
            <a:pPr lvl="4"/>
            <a:r>
              <a:rPr lang="fr-CH" noProof="0"/>
              <a:t>Fifth level</a:t>
            </a:r>
            <a:endParaRPr lang="en-US" noProof="0" dirty="0"/>
          </a:p>
        </p:txBody>
      </p:sp>
      <p:sp>
        <p:nvSpPr>
          <p:cNvPr id="4" name="Inhaltsplatzhalter 3"/>
          <p:cNvSpPr>
            <a:spLocks noGrp="1"/>
          </p:cNvSpPr>
          <p:nvPr>
            <p:ph sz="half" idx="2"/>
          </p:nvPr>
        </p:nvSpPr>
        <p:spPr>
          <a:xfrm>
            <a:off x="6288617" y="1087438"/>
            <a:ext cx="5471583" cy="5140325"/>
          </a:xfrm>
        </p:spPr>
        <p:txBody>
          <a:bodyPr tIns="72000">
            <a:normAutofit/>
          </a:bodyPr>
          <a:lstStyle>
            <a:lvl1pPr>
              <a:defRPr sz="2000"/>
            </a:lvl1pPr>
            <a:lvl2pPr>
              <a:spcBef>
                <a:spcPts val="0"/>
              </a:spcBef>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fr-CH" noProof="0"/>
              <a:t>Click to edit Master text styles</a:t>
            </a:r>
          </a:p>
          <a:p>
            <a:pPr lvl="1"/>
            <a:r>
              <a:rPr lang="fr-CH" noProof="0"/>
              <a:t>Second level</a:t>
            </a:r>
          </a:p>
          <a:p>
            <a:pPr lvl="2"/>
            <a:r>
              <a:rPr lang="fr-CH" noProof="0"/>
              <a:t>Third level</a:t>
            </a:r>
          </a:p>
          <a:p>
            <a:pPr lvl="3"/>
            <a:r>
              <a:rPr lang="fr-CH" noProof="0"/>
              <a:t>Fourth level</a:t>
            </a:r>
          </a:p>
          <a:p>
            <a:pPr lvl="4"/>
            <a:r>
              <a:rPr lang="fr-CH" noProof="0"/>
              <a:t>Fifth level</a:t>
            </a:r>
            <a:endParaRPr lang="en-US" noProof="0" dirty="0"/>
          </a:p>
        </p:txBody>
      </p:sp>
      <p:sp>
        <p:nvSpPr>
          <p:cNvPr id="8" name="Fußzeilenplatzhalter 4"/>
          <p:cNvSpPr>
            <a:spLocks noGrp="1"/>
          </p:cNvSpPr>
          <p:nvPr>
            <p:ph type="ftr" sz="quarter" idx="3"/>
          </p:nvPr>
        </p:nvSpPr>
        <p:spPr>
          <a:xfrm>
            <a:off x="1967541" y="6456392"/>
            <a:ext cx="4116579" cy="144016"/>
          </a:xfrm>
          <a:prstGeom prst="rect">
            <a:avLst/>
          </a:prstGeom>
        </p:spPr>
        <p:txBody>
          <a:bodyPr vert="horz" lIns="0" tIns="0" rIns="72000" bIns="0" rtlCol="0" anchor="ctr"/>
          <a:lstStyle>
            <a:lvl1pPr algn="r">
              <a:defRPr sz="800">
                <a:solidFill>
                  <a:schemeClr val="tx1">
                    <a:lumMod val="65000"/>
                    <a:lumOff val="35000"/>
                  </a:schemeClr>
                </a:solidFill>
              </a:defRPr>
            </a:lvl1pPr>
          </a:lstStyle>
          <a:p>
            <a:r>
              <a:rPr lang="en-US" noProof="0"/>
              <a:t>Il Centro Svizzero di Calcolo Scientifico</a:t>
            </a:r>
            <a:endParaRPr lang="en-US" noProof="0" dirty="0"/>
          </a:p>
        </p:txBody>
      </p:sp>
      <p:sp>
        <p:nvSpPr>
          <p:cNvPr id="9" name="Foliennummernplatzhalter 5"/>
          <p:cNvSpPr>
            <a:spLocks noGrp="1"/>
          </p:cNvSpPr>
          <p:nvPr>
            <p:ph type="sldNum" sz="quarter" idx="4"/>
          </p:nvPr>
        </p:nvSpPr>
        <p:spPr>
          <a:xfrm>
            <a:off x="6096000" y="6456393"/>
            <a:ext cx="384043" cy="144016"/>
          </a:xfrm>
          <a:prstGeom prst="rect">
            <a:avLst/>
          </a:prstGeom>
        </p:spPr>
        <p:txBody>
          <a:bodyPr vert="horz" lIns="72000" tIns="0" rIns="0" bIns="0" rtlCol="0" anchor="ctr"/>
          <a:lstStyle>
            <a:lvl1pPr algn="l">
              <a:defRPr sz="800">
                <a:solidFill>
                  <a:schemeClr val="tx1">
                    <a:lumMod val="65000"/>
                    <a:lumOff val="35000"/>
                  </a:schemeClr>
                </a:solidFill>
              </a:defRPr>
            </a:lvl1pPr>
          </a:lstStyle>
          <a:p>
            <a:fld id="{69C859BB-BF0B-4BDC-BBD4-42B4A100F88B}" type="slidenum">
              <a:rPr lang="de-CH" smtClean="0"/>
              <a:pPr/>
              <a:t>‹N›</a:t>
            </a:fld>
            <a:endParaRPr lang="de-CH" dirty="0"/>
          </a:p>
        </p:txBody>
      </p:sp>
      <p:sp>
        <p:nvSpPr>
          <p:cNvPr id="11" name="Titel 1"/>
          <p:cNvSpPr>
            <a:spLocks noGrp="1"/>
          </p:cNvSpPr>
          <p:nvPr>
            <p:ph type="title"/>
          </p:nvPr>
        </p:nvSpPr>
        <p:spPr>
          <a:xfrm>
            <a:off x="431800" y="46039"/>
            <a:ext cx="11328400" cy="862012"/>
          </a:xfrm>
        </p:spPr>
        <p:txBody>
          <a:bodyPr wrap="none" tIns="0" anchor="b" anchorCtr="0">
            <a:noAutofit/>
          </a:bodyPr>
          <a:lstStyle>
            <a:lvl1pPr>
              <a:defRPr>
                <a:solidFill>
                  <a:schemeClr val="tx1">
                    <a:lumMod val="75000"/>
                    <a:lumOff val="25000"/>
                  </a:schemeClr>
                </a:solidFill>
              </a:defRPr>
            </a:lvl1pPr>
          </a:lstStyle>
          <a:p>
            <a:r>
              <a:rPr lang="fr-CH" noProof="0"/>
              <a:t>Click to edit Master title style</a:t>
            </a:r>
            <a:endParaRPr lang="en-US" noProof="0" dirty="0"/>
          </a:p>
        </p:txBody>
      </p:sp>
    </p:spTree>
    <p:extLst>
      <p:ext uri="{BB962C8B-B14F-4D97-AF65-F5344CB8AC3E}">
        <p14:creationId xmlns:p14="http://schemas.microsoft.com/office/powerpoint/2010/main" val="11574691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Fußzeilenplatzhalter 3"/>
          <p:cNvSpPr>
            <a:spLocks noGrp="1"/>
          </p:cNvSpPr>
          <p:nvPr>
            <p:ph type="ftr" sz="quarter" idx="11"/>
          </p:nvPr>
        </p:nvSpPr>
        <p:spPr/>
        <p:txBody>
          <a:bodyPr/>
          <a:lstStyle/>
          <a:p>
            <a:r>
              <a:rPr lang="en-US" noProof="0"/>
              <a:t>Il Centro Svizzero di Calcolo Scientifico</a:t>
            </a:r>
            <a:endParaRPr lang="en-US" noProof="0" dirty="0"/>
          </a:p>
        </p:txBody>
      </p:sp>
      <p:sp>
        <p:nvSpPr>
          <p:cNvPr id="5" name="Foliennummernplatzhalter 4"/>
          <p:cNvSpPr>
            <a:spLocks noGrp="1"/>
          </p:cNvSpPr>
          <p:nvPr>
            <p:ph type="sldNum" sz="quarter" idx="12"/>
          </p:nvPr>
        </p:nvSpPr>
        <p:spPr/>
        <p:txBody>
          <a:bodyPr/>
          <a:lstStyle/>
          <a:p>
            <a:fld id="{69C859BB-BF0B-4BDC-BBD4-42B4A100F88B}" type="slidenum">
              <a:rPr lang="de-CH" smtClean="0"/>
              <a:t>‹N›</a:t>
            </a:fld>
            <a:endParaRPr lang="de-CH"/>
          </a:p>
        </p:txBody>
      </p:sp>
      <p:sp>
        <p:nvSpPr>
          <p:cNvPr id="8" name="Titel 1"/>
          <p:cNvSpPr>
            <a:spLocks noGrp="1"/>
          </p:cNvSpPr>
          <p:nvPr>
            <p:ph type="title"/>
          </p:nvPr>
        </p:nvSpPr>
        <p:spPr>
          <a:xfrm>
            <a:off x="431800" y="46039"/>
            <a:ext cx="11328400" cy="862012"/>
          </a:xfrm>
        </p:spPr>
        <p:txBody>
          <a:bodyPr wrap="none" tIns="0" anchor="b" anchorCtr="0">
            <a:noAutofit/>
          </a:bodyPr>
          <a:lstStyle>
            <a:lvl1pPr>
              <a:defRPr>
                <a:solidFill>
                  <a:schemeClr val="tx1">
                    <a:lumMod val="75000"/>
                    <a:lumOff val="25000"/>
                  </a:schemeClr>
                </a:solidFill>
              </a:defRPr>
            </a:lvl1pPr>
          </a:lstStyle>
          <a:p>
            <a:r>
              <a:rPr lang="fr-CH" noProof="0"/>
              <a:t>Click to edit Master title style</a:t>
            </a:r>
            <a:endParaRPr lang="en-US" noProof="0" dirty="0"/>
          </a:p>
        </p:txBody>
      </p:sp>
    </p:spTree>
    <p:extLst>
      <p:ext uri="{BB962C8B-B14F-4D97-AF65-F5344CB8AC3E}">
        <p14:creationId xmlns:p14="http://schemas.microsoft.com/office/powerpoint/2010/main" val="36743110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Empty">
    <p:spTree>
      <p:nvGrpSpPr>
        <p:cNvPr id="1" name=""/>
        <p:cNvGrpSpPr/>
        <p:nvPr/>
      </p:nvGrpSpPr>
      <p:grpSpPr>
        <a:xfrm>
          <a:off x="0" y="0"/>
          <a:ext cx="0" cy="0"/>
          <a:chOff x="0" y="0"/>
          <a:chExt cx="0" cy="0"/>
        </a:xfrm>
      </p:grpSpPr>
      <p:sp>
        <p:nvSpPr>
          <p:cNvPr id="3" name="Fußzeilenplatzhalter 2"/>
          <p:cNvSpPr>
            <a:spLocks noGrp="1"/>
          </p:cNvSpPr>
          <p:nvPr>
            <p:ph type="ftr" sz="quarter" idx="11"/>
          </p:nvPr>
        </p:nvSpPr>
        <p:spPr/>
        <p:txBody>
          <a:bodyPr/>
          <a:lstStyle/>
          <a:p>
            <a:r>
              <a:rPr lang="en-US" noProof="0"/>
              <a:t>Il Centro Svizzero di Calcolo Scientifico</a:t>
            </a:r>
            <a:endParaRPr lang="en-US" noProof="0" dirty="0"/>
          </a:p>
        </p:txBody>
      </p:sp>
      <p:sp>
        <p:nvSpPr>
          <p:cNvPr id="4" name="Foliennummernplatzhalter 3"/>
          <p:cNvSpPr>
            <a:spLocks noGrp="1"/>
          </p:cNvSpPr>
          <p:nvPr>
            <p:ph type="sldNum" sz="quarter" idx="12"/>
          </p:nvPr>
        </p:nvSpPr>
        <p:spPr/>
        <p:txBody>
          <a:bodyPr/>
          <a:lstStyle/>
          <a:p>
            <a:fld id="{69C859BB-BF0B-4BDC-BBD4-42B4A100F88B}" type="slidenum">
              <a:rPr lang="de-CH" smtClean="0"/>
              <a:t>‹N›</a:t>
            </a:fld>
            <a:endParaRPr lang="de-CH"/>
          </a:p>
        </p:txBody>
      </p:sp>
    </p:spTree>
    <p:extLst>
      <p:ext uri="{BB962C8B-B14F-4D97-AF65-F5344CB8AC3E}">
        <p14:creationId xmlns:p14="http://schemas.microsoft.com/office/powerpoint/2010/main" val="3111139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Content End">
    <p:spTree>
      <p:nvGrpSpPr>
        <p:cNvPr id="1" name=""/>
        <p:cNvGrpSpPr/>
        <p:nvPr/>
      </p:nvGrpSpPr>
      <p:grpSpPr>
        <a:xfrm>
          <a:off x="0" y="0"/>
          <a:ext cx="0" cy="0"/>
          <a:chOff x="0" y="0"/>
          <a:chExt cx="0" cy="0"/>
        </a:xfrm>
      </p:grpSpPr>
      <p:pic>
        <p:nvPicPr>
          <p:cNvPr id="8" name="Picture 4" descr="1.jpg"/>
          <p:cNvPicPr>
            <a:picLocks noChangeAspect="1"/>
          </p:cNvPicPr>
          <p:nvPr userDrawn="1"/>
        </p:nvPicPr>
        <p:blipFill rotWithShape="1">
          <a:blip r:embed="rId2" cstate="screen">
            <a:extLst>
              <a:ext uri="{28A0092B-C50C-407E-A947-70E740481C1C}">
                <a14:useLocalDpi xmlns:a14="http://schemas.microsoft.com/office/drawing/2010/main"/>
              </a:ext>
            </a:extLst>
          </a:blip>
          <a:srcRect t="16156" b="7446"/>
          <a:stretch/>
        </p:blipFill>
        <p:spPr>
          <a:xfrm>
            <a:off x="0" y="1231900"/>
            <a:ext cx="12192000" cy="2197100"/>
          </a:xfrm>
          <a:prstGeom prst="rect">
            <a:avLst/>
          </a:prstGeom>
          <a:noFill/>
          <a:ln>
            <a:noFill/>
          </a:ln>
        </p:spPr>
      </p:pic>
      <p:sp>
        <p:nvSpPr>
          <p:cNvPr id="2" name="Titel 1"/>
          <p:cNvSpPr>
            <a:spLocks noGrp="1"/>
          </p:cNvSpPr>
          <p:nvPr>
            <p:ph type="ctrTitle" hasCustomPrompt="1"/>
          </p:nvPr>
        </p:nvSpPr>
        <p:spPr>
          <a:xfrm>
            <a:off x="431800" y="3429000"/>
            <a:ext cx="11328400" cy="1079500"/>
          </a:xfrm>
        </p:spPr>
        <p:txBody>
          <a:bodyPr lIns="0" tIns="0" rIns="0" bIns="0" anchor="b" anchorCtr="0">
            <a:noAutofit/>
          </a:bodyPr>
          <a:lstStyle>
            <a:lvl1pPr algn="l">
              <a:lnSpc>
                <a:spcPct val="100000"/>
              </a:lnSpc>
              <a:defRPr sz="2800" b="1">
                <a:solidFill>
                  <a:schemeClr val="tx1">
                    <a:lumMod val="75000"/>
                    <a:lumOff val="25000"/>
                  </a:schemeClr>
                </a:solidFill>
                <a:latin typeface="Arial" panose="020B0604020202020204" pitchFamily="34" charset="0"/>
                <a:ea typeface="Tahoma" panose="020B0604030504040204" pitchFamily="34" charset="0"/>
                <a:cs typeface="Arial" panose="020B0604020202020204" pitchFamily="34" charset="0"/>
              </a:defRPr>
            </a:lvl1pPr>
          </a:lstStyle>
          <a:p>
            <a:r>
              <a:rPr lang="en-US" noProof="0" dirty="0"/>
              <a:t>Thank you for your attention.</a:t>
            </a:r>
          </a:p>
        </p:txBody>
      </p:sp>
      <p:cxnSp>
        <p:nvCxnSpPr>
          <p:cNvPr id="22" name="Gerade Verbindung 10"/>
          <p:cNvCxnSpPr/>
          <p:nvPr userDrawn="1"/>
        </p:nvCxnSpPr>
        <p:spPr>
          <a:xfrm>
            <a:off x="0" y="3429000"/>
            <a:ext cx="12192000" cy="0"/>
          </a:xfrm>
          <a:prstGeom prst="line">
            <a:avLst/>
          </a:prstGeom>
          <a:ln w="28800">
            <a:solidFill>
              <a:schemeClr val="accent6"/>
            </a:solidFill>
          </a:ln>
        </p:spPr>
        <p:style>
          <a:lnRef idx="1">
            <a:schemeClr val="accent1"/>
          </a:lnRef>
          <a:fillRef idx="0">
            <a:schemeClr val="accent1"/>
          </a:fillRef>
          <a:effectRef idx="0">
            <a:schemeClr val="accent1"/>
          </a:effectRef>
          <a:fontRef idx="minor">
            <a:schemeClr val="tx1"/>
          </a:fontRef>
        </p:style>
      </p:cxnSp>
      <p:pic>
        <p:nvPicPr>
          <p:cNvPr id="7" name="Picture 7" descr="CSCS_RGB.eps"/>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06153" y="319926"/>
            <a:ext cx="2521228" cy="705600"/>
          </a:xfrm>
          <a:prstGeom prst="rect">
            <a:avLst/>
          </a:prstGeom>
          <a:noFill/>
          <a:ln>
            <a:noFill/>
          </a:ln>
        </p:spPr>
      </p:pic>
      <p:pic>
        <p:nvPicPr>
          <p:cNvPr id="9" name="Picture 9" descr="eth_logo_kurz_pos.eps"/>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805222" y="462174"/>
            <a:ext cx="948151" cy="154800"/>
          </a:xfrm>
          <a:prstGeom prst="rect">
            <a:avLst/>
          </a:prstGeom>
          <a:noFill/>
          <a:ln>
            <a:noFill/>
          </a:ln>
        </p:spPr>
      </p:pic>
    </p:spTree>
    <p:extLst>
      <p:ext uri="{BB962C8B-B14F-4D97-AF65-F5344CB8AC3E}">
        <p14:creationId xmlns:p14="http://schemas.microsoft.com/office/powerpoint/2010/main" val="24405939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31800" y="46039"/>
            <a:ext cx="11328400" cy="862012"/>
          </a:xfrm>
          <a:prstGeom prst="rect">
            <a:avLst/>
          </a:prstGeom>
        </p:spPr>
        <p:txBody>
          <a:bodyPr vert="horz" lIns="0" tIns="45720" rIns="0" bIns="72000" rtlCol="0" anchor="b" anchorCtr="0">
            <a:normAutofit/>
          </a:bodyPr>
          <a:lstStyle/>
          <a:p>
            <a:r>
              <a:rPr lang="en-US" noProof="0" dirty="0" err="1"/>
              <a:t>Titelmasterformat</a:t>
            </a:r>
            <a:r>
              <a:rPr lang="en-US" noProof="0" dirty="0"/>
              <a:t> </a:t>
            </a:r>
            <a:r>
              <a:rPr lang="en-US" noProof="0" dirty="0" err="1"/>
              <a:t>durch</a:t>
            </a:r>
            <a:r>
              <a:rPr lang="en-US" noProof="0" dirty="0"/>
              <a:t> </a:t>
            </a:r>
            <a:r>
              <a:rPr lang="en-US" noProof="0" dirty="0" err="1"/>
              <a:t>Klicken</a:t>
            </a:r>
            <a:r>
              <a:rPr lang="en-US" noProof="0" dirty="0"/>
              <a:t> </a:t>
            </a:r>
            <a:r>
              <a:rPr lang="en-US" noProof="0" dirty="0" err="1"/>
              <a:t>bearbeiten</a:t>
            </a:r>
            <a:endParaRPr lang="en-US" noProof="0" dirty="0"/>
          </a:p>
        </p:txBody>
      </p:sp>
      <p:sp>
        <p:nvSpPr>
          <p:cNvPr id="3" name="Textplatzhalter 2"/>
          <p:cNvSpPr>
            <a:spLocks noGrp="1"/>
          </p:cNvSpPr>
          <p:nvPr>
            <p:ph type="body" idx="1"/>
          </p:nvPr>
        </p:nvSpPr>
        <p:spPr>
          <a:xfrm>
            <a:off x="431800" y="1087439"/>
            <a:ext cx="11328400" cy="5005859"/>
          </a:xfrm>
          <a:prstGeom prst="rect">
            <a:avLst/>
          </a:prstGeom>
        </p:spPr>
        <p:txBody>
          <a:bodyPr vert="horz" lIns="0" tIns="45720" rIns="0" bIns="45720" rtlCol="0">
            <a:normAutofit/>
          </a:bodyPr>
          <a:lstStyle/>
          <a:p>
            <a:pPr lvl="0"/>
            <a:r>
              <a:rPr lang="en-US" noProof="0" dirty="0" err="1"/>
              <a:t>Textmasterformat</a:t>
            </a:r>
            <a:r>
              <a:rPr lang="en-US" noProof="0" dirty="0"/>
              <a:t> </a:t>
            </a:r>
            <a:r>
              <a:rPr lang="en-US" noProof="0" dirty="0" err="1"/>
              <a:t>bearbeiten</a:t>
            </a:r>
            <a:endParaRPr lang="en-US" noProof="0" dirty="0"/>
          </a:p>
          <a:p>
            <a:pPr lvl="1"/>
            <a:r>
              <a:rPr lang="en-US" noProof="0" dirty="0" err="1"/>
              <a:t>Zweite</a:t>
            </a:r>
            <a:r>
              <a:rPr lang="en-US" noProof="0" dirty="0"/>
              <a:t> </a:t>
            </a:r>
            <a:r>
              <a:rPr lang="en-US" noProof="0" dirty="0" err="1"/>
              <a:t>Ebene</a:t>
            </a:r>
            <a:endParaRPr lang="en-US" noProof="0" dirty="0"/>
          </a:p>
          <a:p>
            <a:pPr lvl="2"/>
            <a:r>
              <a:rPr lang="en-US" noProof="0" dirty="0" err="1"/>
              <a:t>Dritte</a:t>
            </a:r>
            <a:r>
              <a:rPr lang="en-US" noProof="0" dirty="0"/>
              <a:t> </a:t>
            </a:r>
            <a:r>
              <a:rPr lang="en-US" noProof="0" dirty="0" err="1"/>
              <a:t>Ebene</a:t>
            </a:r>
            <a:endParaRPr lang="en-US" noProof="0" dirty="0"/>
          </a:p>
          <a:p>
            <a:pPr lvl="3"/>
            <a:r>
              <a:rPr lang="en-US" noProof="0" dirty="0" err="1"/>
              <a:t>Vierte</a:t>
            </a:r>
            <a:r>
              <a:rPr lang="en-US" noProof="0" dirty="0"/>
              <a:t> </a:t>
            </a:r>
            <a:r>
              <a:rPr lang="en-US" noProof="0" dirty="0" err="1"/>
              <a:t>Ebene</a:t>
            </a:r>
            <a:endParaRPr lang="en-US" noProof="0" dirty="0"/>
          </a:p>
          <a:p>
            <a:pPr lvl="4"/>
            <a:r>
              <a:rPr lang="en-US" noProof="0" dirty="0" err="1"/>
              <a:t>Fünfte</a:t>
            </a:r>
            <a:r>
              <a:rPr lang="en-US" noProof="0" dirty="0"/>
              <a:t> </a:t>
            </a:r>
            <a:r>
              <a:rPr lang="en-US" noProof="0" dirty="0" err="1"/>
              <a:t>Ebene</a:t>
            </a:r>
            <a:endParaRPr lang="en-US" noProof="0" dirty="0"/>
          </a:p>
        </p:txBody>
      </p:sp>
      <p:sp>
        <p:nvSpPr>
          <p:cNvPr id="5" name="Fußzeilenplatzhalter 4"/>
          <p:cNvSpPr>
            <a:spLocks noGrp="1"/>
          </p:cNvSpPr>
          <p:nvPr>
            <p:ph type="ftr" sz="quarter" idx="3"/>
          </p:nvPr>
        </p:nvSpPr>
        <p:spPr>
          <a:xfrm>
            <a:off x="1967541" y="6456392"/>
            <a:ext cx="4116579" cy="144016"/>
          </a:xfrm>
          <a:prstGeom prst="rect">
            <a:avLst/>
          </a:prstGeom>
        </p:spPr>
        <p:txBody>
          <a:bodyPr vert="horz" lIns="0" tIns="0" rIns="72000" bIns="0" rtlCol="0" anchor="ctr"/>
          <a:lstStyle>
            <a:lvl1pPr algn="r">
              <a:defRPr sz="800">
                <a:solidFill>
                  <a:schemeClr val="tx1">
                    <a:lumMod val="65000"/>
                    <a:lumOff val="35000"/>
                  </a:schemeClr>
                </a:solidFill>
              </a:defRPr>
            </a:lvl1pPr>
          </a:lstStyle>
          <a:p>
            <a:r>
              <a:rPr lang="en-US" noProof="0"/>
              <a:t>Il Centro Svizzero di Calcolo Scientifico</a:t>
            </a:r>
            <a:endParaRPr lang="en-US" noProof="0" dirty="0"/>
          </a:p>
        </p:txBody>
      </p:sp>
      <p:sp>
        <p:nvSpPr>
          <p:cNvPr id="6" name="Foliennummernplatzhalter 5"/>
          <p:cNvSpPr>
            <a:spLocks noGrp="1"/>
          </p:cNvSpPr>
          <p:nvPr>
            <p:ph type="sldNum" sz="quarter" idx="4"/>
          </p:nvPr>
        </p:nvSpPr>
        <p:spPr>
          <a:xfrm>
            <a:off x="6096000" y="6456393"/>
            <a:ext cx="384043" cy="144016"/>
          </a:xfrm>
          <a:prstGeom prst="rect">
            <a:avLst/>
          </a:prstGeom>
        </p:spPr>
        <p:txBody>
          <a:bodyPr vert="horz" lIns="72000" tIns="0" rIns="0" bIns="0" rtlCol="0" anchor="ctr"/>
          <a:lstStyle>
            <a:lvl1pPr algn="l">
              <a:defRPr sz="800">
                <a:solidFill>
                  <a:schemeClr val="tx1">
                    <a:lumMod val="65000"/>
                    <a:lumOff val="35000"/>
                  </a:schemeClr>
                </a:solidFill>
              </a:defRPr>
            </a:lvl1pPr>
          </a:lstStyle>
          <a:p>
            <a:fld id="{69C859BB-BF0B-4BDC-BBD4-42B4A100F88B}" type="slidenum">
              <a:rPr lang="de-CH" smtClean="0"/>
              <a:pPr/>
              <a:t>‹N›</a:t>
            </a:fld>
            <a:endParaRPr lang="de-CH" dirty="0"/>
          </a:p>
        </p:txBody>
      </p:sp>
      <p:cxnSp>
        <p:nvCxnSpPr>
          <p:cNvPr id="8" name="Gerade Verbindung 7"/>
          <p:cNvCxnSpPr/>
          <p:nvPr/>
        </p:nvCxnSpPr>
        <p:spPr>
          <a:xfrm>
            <a:off x="6096000" y="6456392"/>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0" name="Picture 14" descr="eth_logo_kurz_pos.eps"/>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10948213" y="6458507"/>
            <a:ext cx="815851" cy="133200"/>
          </a:xfrm>
          <a:prstGeom prst="rect">
            <a:avLst/>
          </a:prstGeom>
          <a:noFill/>
          <a:ln>
            <a:noFill/>
          </a:ln>
        </p:spPr>
      </p:pic>
      <p:pic>
        <p:nvPicPr>
          <p:cNvPr id="11" name="Picture 6" descr="CSCS_2_RGB.eps"/>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352483" y="6302962"/>
            <a:ext cx="1081257" cy="439200"/>
          </a:xfrm>
          <a:prstGeom prst="rect">
            <a:avLst/>
          </a:prstGeom>
          <a:noFill/>
          <a:ln>
            <a:noFill/>
          </a:ln>
        </p:spPr>
      </p:pic>
    </p:spTree>
    <p:extLst>
      <p:ext uri="{BB962C8B-B14F-4D97-AF65-F5344CB8AC3E}">
        <p14:creationId xmlns:p14="http://schemas.microsoft.com/office/powerpoint/2010/main" val="207600732"/>
      </p:ext>
    </p:extLst>
  </p:cSld>
  <p:clrMap bg1="lt1" tx1="dk1" bg2="lt2" tx2="dk2" accent1="accent1" accent2="accent2" accent3="accent3" accent4="accent4" accent5="accent5" accent6="accent6" hlink="hlink" folHlink="folHlink"/>
  <p:sldLayoutIdLst>
    <p:sldLayoutId id="2147483665" r:id="rId1"/>
    <p:sldLayoutId id="2147483671" r:id="rId2"/>
    <p:sldLayoutId id="2147483672" r:id="rId3"/>
    <p:sldLayoutId id="2147483662" r:id="rId4"/>
    <p:sldLayoutId id="2147483670" r:id="rId5"/>
    <p:sldLayoutId id="2147483652" r:id="rId6"/>
    <p:sldLayoutId id="2147483654" r:id="rId7"/>
    <p:sldLayoutId id="2147483655" r:id="rId8"/>
    <p:sldLayoutId id="2147483664" r:id="rId9"/>
    <p:sldLayoutId id="2147483674" r:id="rId10"/>
    <p:sldLayoutId id="2147483675" r:id="rId11"/>
  </p:sldLayoutIdLst>
  <p:hf hdr="0" dt="0"/>
  <p:txStyles>
    <p:titleStyle>
      <a:lvl1pPr algn="l" defTabSz="914400" rtl="0" eaLnBrk="1" latinLnBrk="0" hangingPunct="1">
        <a:spcBef>
          <a:spcPct val="0"/>
        </a:spcBef>
        <a:buNone/>
        <a:defRPr sz="2600" b="1" kern="1200">
          <a:solidFill>
            <a:schemeClr val="tx1">
              <a:lumMod val="75000"/>
              <a:lumOff val="25000"/>
            </a:schemeClr>
          </a:solidFill>
          <a:latin typeface="+mj-lt"/>
          <a:ea typeface="+mj-ea"/>
          <a:cs typeface="+mj-cs"/>
        </a:defRPr>
      </a:lvl1pPr>
    </p:titleStyle>
    <p:bodyStyle>
      <a:lvl1pPr marL="342900" indent="-342900" algn="l" defTabSz="914400" rtl="0" eaLnBrk="1" latinLnBrk="0" hangingPunct="1">
        <a:spcBef>
          <a:spcPct val="20000"/>
        </a:spcBef>
        <a:spcAft>
          <a:spcPts val="600"/>
        </a:spcAft>
        <a:buClr>
          <a:srgbClr val="A60B16"/>
        </a:buClr>
        <a:buFont typeface="Wingdings" panose="05000000000000000000" pitchFamily="2" charset="2"/>
        <a:buChar char="§"/>
        <a:defRPr sz="2400" kern="1200">
          <a:solidFill>
            <a:schemeClr val="tx1"/>
          </a:solidFill>
          <a:latin typeface="+mn-lt"/>
          <a:ea typeface="+mn-ea"/>
          <a:cs typeface="+mn-cs"/>
        </a:defRPr>
      </a:lvl1pPr>
      <a:lvl2pPr marL="742950" indent="-285750" algn="l" defTabSz="914400" rtl="0" eaLnBrk="1" latinLnBrk="0" hangingPunct="1">
        <a:spcBef>
          <a:spcPts val="0"/>
        </a:spcBef>
        <a:buClr>
          <a:srgbClr val="A60B16"/>
        </a:buClr>
        <a:buFont typeface="Wingdings" panose="05000000000000000000" pitchFamily="2" charset="2"/>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rgbClr val="A60B16"/>
        </a:buClr>
        <a:buFont typeface="Wingdings" panose="05000000000000000000" pitchFamily="2" charset="2"/>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rgbClr val="A60B16"/>
        </a:buClr>
        <a:buFont typeface="Wingdings" panose="05000000000000000000" pitchFamily="2" charset="2"/>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Clr>
          <a:srgbClr val="A60B16"/>
        </a:buClr>
        <a:buFont typeface="Wingdings" panose="05000000000000000000" pitchFamily="2" charset="2"/>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5.xml"/><Relationship Id="rId5" Type="http://schemas.openxmlformats.org/officeDocument/2006/relationships/image" Target="../media/image12.jpe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it-IT" dirty="0"/>
              <a:t>CSCS - Swiss National Supercomputing Center</a:t>
            </a:r>
          </a:p>
        </p:txBody>
      </p:sp>
      <p:sp>
        <p:nvSpPr>
          <p:cNvPr id="3" name="Untertitel 2"/>
          <p:cNvSpPr>
            <a:spLocks noGrp="1"/>
          </p:cNvSpPr>
          <p:nvPr>
            <p:ph type="subTitle" idx="1"/>
          </p:nvPr>
        </p:nvSpPr>
        <p:spPr/>
        <p:txBody>
          <a:bodyPr/>
          <a:lstStyle/>
          <a:p>
            <a:r>
              <a:rPr lang="it-IT" dirty="0"/>
              <a:t>02.04.2025 </a:t>
            </a:r>
            <a:r>
              <a:rPr lang="en-US" dirty="0"/>
              <a:t>CSCS Sustainability: Utilizing Lake Water for Cooling and Reusing Waste</a:t>
            </a:r>
            <a:endParaRPr lang="it-IT" dirty="0"/>
          </a:p>
          <a:p>
            <a:r>
              <a:rPr lang="en-US" noProof="0" dirty="0"/>
              <a:t>Tiziano Belotti – Associate Director</a:t>
            </a:r>
          </a:p>
          <a:p>
            <a:endParaRPr lang="it-IT" dirty="0"/>
          </a:p>
        </p:txBody>
      </p:sp>
    </p:spTree>
    <p:extLst>
      <p:ext uri="{BB962C8B-B14F-4D97-AF65-F5344CB8AC3E}">
        <p14:creationId xmlns:p14="http://schemas.microsoft.com/office/powerpoint/2010/main" val="22035136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42CF24-CD5E-4F15-2D35-3746540BA87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3060836-570F-0DD6-9D78-05F7CC7AEA99}"/>
              </a:ext>
            </a:extLst>
          </p:cNvPr>
          <p:cNvSpPr>
            <a:spLocks noGrp="1"/>
          </p:cNvSpPr>
          <p:nvPr>
            <p:ph type="title"/>
          </p:nvPr>
        </p:nvSpPr>
        <p:spPr>
          <a:xfrm>
            <a:off x="419920" y="0"/>
            <a:ext cx="11328400" cy="862012"/>
          </a:xfrm>
        </p:spPr>
        <p:txBody>
          <a:bodyPr/>
          <a:lstStyle/>
          <a:p>
            <a:r>
              <a:rPr lang="en-US" dirty="0"/>
              <a:t>CSCS’s photovoltaic project (2027)  </a:t>
            </a:r>
          </a:p>
        </p:txBody>
      </p:sp>
      <p:sp>
        <p:nvSpPr>
          <p:cNvPr id="6" name="Slide Number Placeholder 5">
            <a:extLst>
              <a:ext uri="{FF2B5EF4-FFF2-40B4-BE49-F238E27FC236}">
                <a16:creationId xmlns:a16="http://schemas.microsoft.com/office/drawing/2014/main" id="{D5FAE3DB-2D55-1182-E2FB-BF29D68D5CDB}"/>
              </a:ext>
            </a:extLst>
          </p:cNvPr>
          <p:cNvSpPr>
            <a:spLocks noGrp="1"/>
          </p:cNvSpPr>
          <p:nvPr>
            <p:ph type="sldNum" sz="quarter" idx="4"/>
          </p:nvPr>
        </p:nvSpPr>
        <p:spPr/>
        <p:txBody>
          <a:bodyPr/>
          <a:lstStyle/>
          <a:p>
            <a:fld id="{3D80DC0C-BBAC-4F35-BCB4-CAB67555E77D}" type="slidenum">
              <a:rPr lang="it-CH" smtClean="0"/>
              <a:t>10</a:t>
            </a:fld>
            <a:endParaRPr lang="it-CH"/>
          </a:p>
        </p:txBody>
      </p:sp>
      <p:sp>
        <p:nvSpPr>
          <p:cNvPr id="5" name="Footer Placeholder 4">
            <a:extLst>
              <a:ext uri="{FF2B5EF4-FFF2-40B4-BE49-F238E27FC236}">
                <a16:creationId xmlns:a16="http://schemas.microsoft.com/office/drawing/2014/main" id="{1CED12C6-4C3D-9A99-44FA-33A83FDE2B47}"/>
              </a:ext>
            </a:extLst>
          </p:cNvPr>
          <p:cNvSpPr>
            <a:spLocks noGrp="1"/>
          </p:cNvSpPr>
          <p:nvPr>
            <p:ph type="ftr" sz="quarter" idx="3"/>
          </p:nvPr>
        </p:nvSpPr>
        <p:spPr/>
        <p:txBody>
          <a:bodyPr/>
          <a:lstStyle/>
          <a:p>
            <a:r>
              <a:rPr lang="it-IT" dirty="0"/>
              <a:t>Swiss National Supercomputing Center</a:t>
            </a:r>
            <a:endParaRPr lang="en-US" noProof="0" dirty="0"/>
          </a:p>
        </p:txBody>
      </p:sp>
      <p:pic>
        <p:nvPicPr>
          <p:cNvPr id="7" name="Immagine 6">
            <a:extLst>
              <a:ext uri="{FF2B5EF4-FFF2-40B4-BE49-F238E27FC236}">
                <a16:creationId xmlns:a16="http://schemas.microsoft.com/office/drawing/2014/main" id="{5068CE5C-B6AB-2CB1-CF2A-DF39874EC451}"/>
              </a:ext>
            </a:extLst>
          </p:cNvPr>
          <p:cNvPicPr>
            <a:picLocks noChangeAspect="1"/>
          </p:cNvPicPr>
          <p:nvPr/>
        </p:nvPicPr>
        <p:blipFill>
          <a:blip r:embed="rId3"/>
          <a:stretch>
            <a:fillRect/>
          </a:stretch>
        </p:blipFill>
        <p:spPr>
          <a:xfrm>
            <a:off x="2052073" y="1318918"/>
            <a:ext cx="8087854" cy="4220164"/>
          </a:xfrm>
          <a:prstGeom prst="rect">
            <a:avLst/>
          </a:prstGeom>
        </p:spPr>
      </p:pic>
    </p:spTree>
    <p:extLst>
      <p:ext uri="{BB962C8B-B14F-4D97-AF65-F5344CB8AC3E}">
        <p14:creationId xmlns:p14="http://schemas.microsoft.com/office/powerpoint/2010/main" val="29341653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9920" y="0"/>
            <a:ext cx="11328400" cy="862012"/>
          </a:xfrm>
        </p:spPr>
        <p:txBody>
          <a:bodyPr/>
          <a:lstStyle/>
          <a:p>
            <a:r>
              <a:rPr lang="en-US" dirty="0"/>
              <a:t>Content of presentation</a:t>
            </a:r>
          </a:p>
        </p:txBody>
      </p:sp>
      <p:sp>
        <p:nvSpPr>
          <p:cNvPr id="6" name="Slide Number Placeholder 5"/>
          <p:cNvSpPr>
            <a:spLocks noGrp="1"/>
          </p:cNvSpPr>
          <p:nvPr>
            <p:ph type="sldNum" sz="quarter" idx="4"/>
          </p:nvPr>
        </p:nvSpPr>
        <p:spPr/>
        <p:txBody>
          <a:bodyPr/>
          <a:lstStyle/>
          <a:p>
            <a:fld id="{3D80DC0C-BBAC-4F35-BCB4-CAB67555E77D}" type="slidenum">
              <a:rPr lang="it-CH" smtClean="0"/>
              <a:t>2</a:t>
            </a:fld>
            <a:endParaRPr lang="it-CH"/>
          </a:p>
        </p:txBody>
      </p:sp>
      <p:sp>
        <p:nvSpPr>
          <p:cNvPr id="5" name="Footer Placeholder 4"/>
          <p:cNvSpPr>
            <a:spLocks noGrp="1"/>
          </p:cNvSpPr>
          <p:nvPr>
            <p:ph type="ftr" sz="quarter" idx="3"/>
          </p:nvPr>
        </p:nvSpPr>
        <p:spPr/>
        <p:txBody>
          <a:bodyPr/>
          <a:lstStyle/>
          <a:p>
            <a:r>
              <a:rPr lang="it-IT" dirty="0"/>
              <a:t>Swiss National Supercomputing Center</a:t>
            </a:r>
            <a:endParaRPr lang="en-US" noProof="0" dirty="0"/>
          </a:p>
        </p:txBody>
      </p:sp>
      <p:sp>
        <p:nvSpPr>
          <p:cNvPr id="10" name="Segnaposto contenuto 9">
            <a:extLst>
              <a:ext uri="{FF2B5EF4-FFF2-40B4-BE49-F238E27FC236}">
                <a16:creationId xmlns:a16="http://schemas.microsoft.com/office/drawing/2014/main" id="{CC008B12-23D7-1089-5EA4-B43CF88848B5}"/>
              </a:ext>
            </a:extLst>
          </p:cNvPr>
          <p:cNvSpPr>
            <a:spLocks noGrp="1"/>
          </p:cNvSpPr>
          <p:nvPr>
            <p:ph idx="1"/>
          </p:nvPr>
        </p:nvSpPr>
        <p:spPr/>
        <p:txBody>
          <a:bodyPr>
            <a:normAutofit/>
          </a:bodyPr>
          <a:lstStyle/>
          <a:p>
            <a:r>
              <a:rPr lang="en-GB" dirty="0"/>
              <a:t>CSCS Lake water cooling (</a:t>
            </a:r>
            <a:r>
              <a:rPr lang="en-GB" dirty="0" err="1"/>
              <a:t>freecooling</a:t>
            </a:r>
            <a:r>
              <a:rPr lang="en-GB" dirty="0"/>
              <a:t>)</a:t>
            </a:r>
          </a:p>
          <a:p>
            <a:pPr lvl="1"/>
            <a:r>
              <a:rPr lang="en-GB" dirty="0"/>
              <a:t>Main data lake cooling system</a:t>
            </a:r>
          </a:p>
          <a:p>
            <a:pPr lvl="1"/>
            <a:r>
              <a:rPr lang="en-GB" dirty="0"/>
              <a:t>Self-generation of energy (micro turbines)</a:t>
            </a:r>
          </a:p>
          <a:p>
            <a:pPr lvl="1"/>
            <a:r>
              <a:rPr lang="en-GB" dirty="0"/>
              <a:t>Waste heat &amp; cold utilisation</a:t>
            </a:r>
          </a:p>
          <a:p>
            <a:pPr lvl="1"/>
            <a:r>
              <a:rPr lang="en-GB" dirty="0"/>
              <a:t>Internal cooling loops </a:t>
            </a:r>
          </a:p>
          <a:p>
            <a:pPr marL="457200" lvl="1" indent="0">
              <a:buNone/>
            </a:pPr>
            <a:endParaRPr lang="en-GB" dirty="0"/>
          </a:p>
          <a:p>
            <a:r>
              <a:rPr lang="en-GB" dirty="0"/>
              <a:t>Energy saving and CO</a:t>
            </a:r>
            <a:r>
              <a:rPr lang="en-GB" baseline="-25000" dirty="0"/>
              <a:t>2</a:t>
            </a:r>
            <a:r>
              <a:rPr lang="en-GB" dirty="0"/>
              <a:t> emissions</a:t>
            </a:r>
          </a:p>
          <a:p>
            <a:pPr lvl="1"/>
            <a:r>
              <a:rPr lang="en-GB" dirty="0"/>
              <a:t>CSCS &amp; school campus - cold utilisation (cooling) </a:t>
            </a:r>
          </a:p>
          <a:p>
            <a:pPr lvl="1"/>
            <a:r>
              <a:rPr lang="en-GB" dirty="0"/>
              <a:t>CSCS &amp; school campus </a:t>
            </a:r>
            <a:r>
              <a:rPr lang="en-GB"/>
              <a:t>- </a:t>
            </a:r>
            <a:r>
              <a:rPr lang="en-GB" dirty="0"/>
              <a:t>w</a:t>
            </a:r>
            <a:r>
              <a:rPr lang="en-GB"/>
              <a:t>aste </a:t>
            </a:r>
            <a:r>
              <a:rPr lang="en-GB" dirty="0"/>
              <a:t>heat </a:t>
            </a:r>
            <a:r>
              <a:rPr lang="en-GB" noProof="0" dirty="0"/>
              <a:t>utilisation </a:t>
            </a:r>
            <a:r>
              <a:rPr lang="en-GB" dirty="0"/>
              <a:t>(heating)</a:t>
            </a:r>
            <a:endParaRPr lang="en-US" dirty="0"/>
          </a:p>
        </p:txBody>
      </p:sp>
    </p:spTree>
    <p:extLst>
      <p:ext uri="{BB962C8B-B14F-4D97-AF65-F5344CB8AC3E}">
        <p14:creationId xmlns:p14="http://schemas.microsoft.com/office/powerpoint/2010/main" val="13954548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31800" y="332655"/>
            <a:ext cx="11328400" cy="864097"/>
          </a:xfrm>
        </p:spPr>
        <p:txBody>
          <a:bodyPr/>
          <a:lstStyle/>
          <a:p>
            <a:br>
              <a:rPr lang="en-US" dirty="0"/>
            </a:br>
            <a:br>
              <a:rPr lang="en-US" dirty="0"/>
            </a:br>
            <a:r>
              <a:rPr lang="en-US" dirty="0"/>
              <a:t>Main data lake cooling system</a:t>
            </a:r>
            <a:br>
              <a:rPr lang="en-US" dirty="0"/>
            </a:br>
            <a:endParaRPr lang="en-US" dirty="0"/>
          </a:p>
        </p:txBody>
      </p:sp>
      <p:sp>
        <p:nvSpPr>
          <p:cNvPr id="5" name="Foliennummernplatzhalter 4"/>
          <p:cNvSpPr>
            <a:spLocks noGrp="1"/>
          </p:cNvSpPr>
          <p:nvPr>
            <p:ph type="sldNum" sz="quarter" idx="4"/>
          </p:nvPr>
        </p:nvSpPr>
        <p:spPr>
          <a:xfrm>
            <a:off x="6094479" y="6381328"/>
            <a:ext cx="288032" cy="144016"/>
          </a:xfrm>
        </p:spPr>
        <p:txBody>
          <a:bodyPr/>
          <a:lstStyle/>
          <a:p>
            <a:fld id="{69C859BB-BF0B-4BDC-BBD4-42B4A100F88B}" type="slidenum">
              <a:rPr lang="de-CH" smtClean="0"/>
              <a:pPr/>
              <a:t>3</a:t>
            </a:fld>
            <a:endParaRPr lang="de-CH" dirty="0"/>
          </a:p>
        </p:txBody>
      </p:sp>
      <p:pic>
        <p:nvPicPr>
          <p:cNvPr id="8" name="Content Placeholder 9" descr="MapCornaredo.png"/>
          <p:cNvPicPr>
            <a:picLocks noGrp="1" noChangeAspect="1"/>
          </p:cNvPicPr>
          <p:nvPr>
            <p:ph idx="1"/>
          </p:nvPr>
        </p:nvPicPr>
        <p:blipFill>
          <a:blip r:embed="rId3" cstate="print"/>
          <a:srcRect t="2081" b="2081"/>
          <a:stretch>
            <a:fillRect/>
          </a:stretch>
        </p:blipFill>
        <p:spPr>
          <a:xfrm>
            <a:off x="1199456" y="1003648"/>
            <a:ext cx="8856142" cy="5233094"/>
          </a:xfrm>
          <a:prstGeom prst="rect">
            <a:avLst/>
          </a:prstGeom>
        </p:spPr>
      </p:pic>
      <p:sp>
        <p:nvSpPr>
          <p:cNvPr id="9" name="Rectangle 8"/>
          <p:cNvSpPr/>
          <p:nvPr/>
        </p:nvSpPr>
        <p:spPr>
          <a:xfrm>
            <a:off x="1199456" y="4223433"/>
            <a:ext cx="4233564" cy="201330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Pipeline length: 	  2800 m (3.5 mi)</a:t>
            </a:r>
          </a:p>
          <a:p>
            <a:r>
              <a:rPr lang="en-US" dirty="0"/>
              <a:t>Altitude difference: 30 m (94 feet)</a:t>
            </a:r>
          </a:p>
          <a:p>
            <a:r>
              <a:rPr lang="en-US" dirty="0"/>
              <a:t>Max. flow rate: 	  760 l/s (220 gal/s)</a:t>
            </a:r>
          </a:p>
          <a:p>
            <a:r>
              <a:rPr lang="en-US" dirty="0"/>
              <a:t>Suction strainer depth: 45 m (147 </a:t>
            </a:r>
            <a:r>
              <a:rPr lang="en-US" dirty="0" err="1"/>
              <a:t>ft</a:t>
            </a:r>
            <a:r>
              <a:rPr lang="en-US" dirty="0"/>
              <a:t>)</a:t>
            </a:r>
          </a:p>
          <a:p>
            <a:r>
              <a:rPr lang="en-US" dirty="0"/>
              <a:t>Water temperature: 6 C / 42.8 F °C</a:t>
            </a:r>
          </a:p>
        </p:txBody>
      </p:sp>
      <p:sp>
        <p:nvSpPr>
          <p:cNvPr id="7" name="Rectangle 6"/>
          <p:cNvSpPr/>
          <p:nvPr/>
        </p:nvSpPr>
        <p:spPr>
          <a:xfrm>
            <a:off x="1199456" y="1012254"/>
            <a:ext cx="3528392" cy="109074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Dimensions of lake </a:t>
            </a:r>
            <a:r>
              <a:rPr lang="en-US" dirty="0" err="1"/>
              <a:t>Lugano</a:t>
            </a:r>
            <a:endParaRPr lang="en-US" dirty="0"/>
          </a:p>
          <a:p>
            <a:pPr marL="171450" indent="-171450">
              <a:buFont typeface="Arial"/>
              <a:buChar char="•"/>
            </a:pPr>
            <a:r>
              <a:rPr lang="en-US" dirty="0"/>
              <a:t>Max depth : 288 m / 944 ft</a:t>
            </a:r>
          </a:p>
          <a:p>
            <a:pPr marL="171450" indent="-171450">
              <a:buFont typeface="Arial"/>
              <a:buChar char="•"/>
            </a:pPr>
            <a:r>
              <a:rPr lang="en-US" dirty="0"/>
              <a:t>Surface : 48,7 Km</a:t>
            </a:r>
            <a:r>
              <a:rPr lang="en-US" baseline="30000" dirty="0"/>
              <a:t>2</a:t>
            </a:r>
            <a:endParaRPr lang="en-US" dirty="0"/>
          </a:p>
        </p:txBody>
      </p:sp>
    </p:spTree>
    <p:extLst>
      <p:ext uri="{BB962C8B-B14F-4D97-AF65-F5344CB8AC3E}">
        <p14:creationId xmlns:p14="http://schemas.microsoft.com/office/powerpoint/2010/main" val="3072581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800" y="46038"/>
            <a:ext cx="11328400" cy="1195633"/>
          </a:xfrm>
        </p:spPr>
        <p:txBody>
          <a:bodyPr/>
          <a:lstStyle/>
          <a:p>
            <a:r>
              <a:rPr lang="en-US" dirty="0"/>
              <a:t>Self-generation of energy (micro turbines)</a:t>
            </a:r>
            <a:br>
              <a:rPr lang="en-US" dirty="0"/>
            </a:br>
            <a:endParaRPr lang="it-CH"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279576" y="1552084"/>
            <a:ext cx="8981813" cy="4563592"/>
          </a:xfrm>
        </p:spPr>
      </p:pic>
      <p:sp>
        <p:nvSpPr>
          <p:cNvPr id="6" name="Slide Number Placeholder 5"/>
          <p:cNvSpPr>
            <a:spLocks noGrp="1"/>
          </p:cNvSpPr>
          <p:nvPr>
            <p:ph type="sldNum" sz="quarter" idx="4"/>
          </p:nvPr>
        </p:nvSpPr>
        <p:spPr/>
        <p:txBody>
          <a:bodyPr/>
          <a:lstStyle/>
          <a:p>
            <a:fld id="{3D80DC0C-BBAC-4F35-BCB4-CAB67555E77D}" type="slidenum">
              <a:rPr lang="it-CH" smtClean="0"/>
              <a:t>4</a:t>
            </a:fld>
            <a:endParaRPr lang="it-CH"/>
          </a:p>
        </p:txBody>
      </p:sp>
      <p:sp>
        <p:nvSpPr>
          <p:cNvPr id="5" name="Footer Placeholder 4"/>
          <p:cNvSpPr>
            <a:spLocks noGrp="1"/>
          </p:cNvSpPr>
          <p:nvPr>
            <p:ph type="ftr" sz="quarter" idx="3"/>
          </p:nvPr>
        </p:nvSpPr>
        <p:spPr/>
        <p:txBody>
          <a:bodyPr/>
          <a:lstStyle/>
          <a:p>
            <a:r>
              <a:rPr lang="en-US" noProof="0"/>
              <a:t>Il Centro Svizzero di Calcolo Scientifico</a:t>
            </a:r>
            <a:endParaRPr lang="en-US" noProof="0" dirty="0"/>
          </a:p>
        </p:txBody>
      </p:sp>
      <p:pic>
        <p:nvPicPr>
          <p:cNvPr id="3" name="Immagin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1800" y="2592032"/>
            <a:ext cx="1566377" cy="2349096"/>
          </a:xfrm>
          <a:prstGeom prst="rect">
            <a:avLst/>
          </a:prstGeom>
        </p:spPr>
      </p:pic>
      <p:sp>
        <p:nvSpPr>
          <p:cNvPr id="9" name="Ovale 8"/>
          <p:cNvSpPr/>
          <p:nvPr/>
        </p:nvSpPr>
        <p:spPr>
          <a:xfrm>
            <a:off x="4223792" y="5157192"/>
            <a:ext cx="792088" cy="648072"/>
          </a:xfrm>
          <a:prstGeom prst="ellipse">
            <a:avLst/>
          </a:prstGeom>
          <a:noFill/>
          <a:ln w="28575">
            <a:solidFill>
              <a:srgbClr val="E2001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CH"/>
          </a:p>
        </p:txBody>
      </p:sp>
    </p:spTree>
    <p:extLst>
      <p:ext uri="{BB962C8B-B14F-4D97-AF65-F5344CB8AC3E}">
        <p14:creationId xmlns:p14="http://schemas.microsoft.com/office/powerpoint/2010/main" val="25585723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br>
              <a:rPr lang="en-GB" noProof="0" dirty="0"/>
            </a:br>
            <a:r>
              <a:rPr lang="en-GB" noProof="0" dirty="0"/>
              <a:t>Waste heat &amp; cold utilization</a:t>
            </a:r>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767409" y="1147204"/>
            <a:ext cx="5712634" cy="2902547"/>
          </a:xfrm>
        </p:spPr>
      </p:pic>
      <p:sp>
        <p:nvSpPr>
          <p:cNvPr id="6" name="Slide Number Placeholder 5"/>
          <p:cNvSpPr>
            <a:spLocks noGrp="1"/>
          </p:cNvSpPr>
          <p:nvPr>
            <p:ph type="sldNum" sz="quarter" idx="4"/>
          </p:nvPr>
        </p:nvSpPr>
        <p:spPr/>
        <p:txBody>
          <a:bodyPr/>
          <a:lstStyle/>
          <a:p>
            <a:fld id="{3D80DC0C-BBAC-4F35-BCB4-CAB67555E77D}" type="slidenum">
              <a:rPr lang="en-GB" noProof="0" smtClean="0"/>
              <a:t>5</a:t>
            </a:fld>
            <a:endParaRPr lang="en-GB" noProof="0" dirty="0"/>
          </a:p>
        </p:txBody>
      </p:sp>
      <p:sp>
        <p:nvSpPr>
          <p:cNvPr id="5" name="Footer Placeholder 4"/>
          <p:cNvSpPr>
            <a:spLocks noGrp="1"/>
          </p:cNvSpPr>
          <p:nvPr>
            <p:ph type="ftr" sz="quarter" idx="3"/>
          </p:nvPr>
        </p:nvSpPr>
        <p:spPr/>
        <p:txBody>
          <a:bodyPr/>
          <a:lstStyle/>
          <a:p>
            <a:r>
              <a:rPr lang="en-GB" noProof="0" dirty="0"/>
              <a:t>Il Centro </a:t>
            </a:r>
            <a:r>
              <a:rPr lang="en-GB" noProof="0" dirty="0" err="1"/>
              <a:t>Svizzero</a:t>
            </a:r>
            <a:r>
              <a:rPr lang="en-GB" noProof="0" dirty="0"/>
              <a:t> di </a:t>
            </a:r>
            <a:r>
              <a:rPr lang="en-GB" noProof="0" dirty="0" err="1"/>
              <a:t>Calcolo</a:t>
            </a:r>
            <a:r>
              <a:rPr lang="en-GB" noProof="0" dirty="0"/>
              <a:t> </a:t>
            </a:r>
            <a:r>
              <a:rPr lang="en-GB" noProof="0" dirty="0" err="1"/>
              <a:t>Scientifico</a:t>
            </a:r>
            <a:endParaRPr lang="en-GB" noProof="0" dirty="0"/>
          </a:p>
        </p:txBody>
      </p:sp>
      <p:pic>
        <p:nvPicPr>
          <p:cNvPr id="8" name="Immagine 7">
            <a:extLst>
              <a:ext uri="{FF2B5EF4-FFF2-40B4-BE49-F238E27FC236}">
                <a16:creationId xmlns:a16="http://schemas.microsoft.com/office/drawing/2014/main" id="{051BB6CB-7AA5-5A00-4874-C1DE70FD75DD}"/>
              </a:ext>
            </a:extLst>
          </p:cNvPr>
          <p:cNvPicPr>
            <a:picLocks noChangeAspect="1"/>
          </p:cNvPicPr>
          <p:nvPr/>
        </p:nvPicPr>
        <p:blipFill>
          <a:blip r:embed="rId4"/>
          <a:stretch>
            <a:fillRect/>
          </a:stretch>
        </p:blipFill>
        <p:spPr>
          <a:xfrm>
            <a:off x="2423592" y="4070815"/>
            <a:ext cx="3960144" cy="2157277"/>
          </a:xfrm>
          <a:prstGeom prst="rect">
            <a:avLst/>
          </a:prstGeom>
        </p:spPr>
      </p:pic>
      <p:pic>
        <p:nvPicPr>
          <p:cNvPr id="1026" name="0FD5913C-EF8B-4DC7-AEF4-3F85F23287EE" descr="IMG_4530.jpg">
            <a:extLst>
              <a:ext uri="{FF2B5EF4-FFF2-40B4-BE49-F238E27FC236}">
                <a16:creationId xmlns:a16="http://schemas.microsoft.com/office/drawing/2014/main" id="{6E45A4D7-2422-191F-832B-67F95DF79982}"/>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88088" y="1144396"/>
            <a:ext cx="4363429" cy="32725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nettore 2">
            <a:extLst>
              <a:ext uri="{FF2B5EF4-FFF2-40B4-BE49-F238E27FC236}">
                <a16:creationId xmlns:a16="http://schemas.microsoft.com/office/drawing/2014/main" id="{D5398610-6A1E-746F-7D51-8912F88C687B}"/>
              </a:ext>
            </a:extLst>
          </p:cNvPr>
          <p:cNvSpPr/>
          <p:nvPr/>
        </p:nvSpPr>
        <p:spPr>
          <a:xfrm>
            <a:off x="5303912" y="1196752"/>
            <a:ext cx="504056" cy="432048"/>
          </a:xfrm>
          <a:prstGeom prst="flowChartConnector">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7" name="Connettore 6">
            <a:extLst>
              <a:ext uri="{FF2B5EF4-FFF2-40B4-BE49-F238E27FC236}">
                <a16:creationId xmlns:a16="http://schemas.microsoft.com/office/drawing/2014/main" id="{B7271B39-327F-1A36-C1DE-05979B47FE78}"/>
              </a:ext>
            </a:extLst>
          </p:cNvPr>
          <p:cNvSpPr/>
          <p:nvPr/>
        </p:nvSpPr>
        <p:spPr>
          <a:xfrm>
            <a:off x="2927648" y="3438516"/>
            <a:ext cx="504056" cy="432048"/>
          </a:xfrm>
          <a:prstGeom prst="flowChartConnector">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9" name="Freccia in su 8">
            <a:extLst>
              <a:ext uri="{FF2B5EF4-FFF2-40B4-BE49-F238E27FC236}">
                <a16:creationId xmlns:a16="http://schemas.microsoft.com/office/drawing/2014/main" id="{4285C4F7-00B1-E28B-2DC6-29B07259E852}"/>
              </a:ext>
            </a:extLst>
          </p:cNvPr>
          <p:cNvSpPr/>
          <p:nvPr/>
        </p:nvSpPr>
        <p:spPr>
          <a:xfrm>
            <a:off x="3071664" y="3978299"/>
            <a:ext cx="216024" cy="411904"/>
          </a:xfrm>
          <a:prstGeom prst="up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10" name="Freccia in su 9">
            <a:extLst>
              <a:ext uri="{FF2B5EF4-FFF2-40B4-BE49-F238E27FC236}">
                <a16:creationId xmlns:a16="http://schemas.microsoft.com/office/drawing/2014/main" id="{0AD4E699-517A-9BC7-DBA3-2821A887F181}"/>
              </a:ext>
            </a:extLst>
          </p:cNvPr>
          <p:cNvSpPr/>
          <p:nvPr/>
        </p:nvSpPr>
        <p:spPr>
          <a:xfrm rot="16200000">
            <a:off x="6204308" y="1120938"/>
            <a:ext cx="216024" cy="411904"/>
          </a:xfrm>
          <a:prstGeom prst="up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Tree>
    <p:extLst>
      <p:ext uri="{BB962C8B-B14F-4D97-AF65-F5344CB8AC3E}">
        <p14:creationId xmlns:p14="http://schemas.microsoft.com/office/powerpoint/2010/main" val="2020487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9" grpId="0" animBg="1"/>
      <p:bldP spid="1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Internal cooling loops </a:t>
            </a:r>
          </a:p>
        </p:txBody>
      </p:sp>
      <p:sp>
        <p:nvSpPr>
          <p:cNvPr id="6" name="Slide Number Placeholder 5"/>
          <p:cNvSpPr>
            <a:spLocks noGrp="1"/>
          </p:cNvSpPr>
          <p:nvPr>
            <p:ph type="sldNum" sz="quarter" idx="4"/>
          </p:nvPr>
        </p:nvSpPr>
        <p:spPr/>
        <p:txBody>
          <a:bodyPr/>
          <a:lstStyle/>
          <a:p>
            <a:fld id="{3D80DC0C-BBAC-4F35-BCB4-CAB67555E77D}" type="slidenum">
              <a:rPr lang="it-CH" smtClean="0"/>
              <a:t>6</a:t>
            </a:fld>
            <a:endParaRPr lang="it-CH"/>
          </a:p>
        </p:txBody>
      </p:sp>
      <p:sp>
        <p:nvSpPr>
          <p:cNvPr id="5" name="Footer Placeholder 4"/>
          <p:cNvSpPr>
            <a:spLocks noGrp="1"/>
          </p:cNvSpPr>
          <p:nvPr>
            <p:ph type="ftr" sz="quarter" idx="3"/>
          </p:nvPr>
        </p:nvSpPr>
        <p:spPr/>
        <p:txBody>
          <a:bodyPr/>
          <a:lstStyle/>
          <a:p>
            <a:r>
              <a:rPr lang="it-IT" dirty="0"/>
              <a:t>Swiss National Supercomputing Center</a:t>
            </a:r>
            <a:endParaRPr lang="en-US" noProof="0" dirty="0"/>
          </a:p>
        </p:txBody>
      </p:sp>
      <p:sp>
        <p:nvSpPr>
          <p:cNvPr id="7" name="CasellaDiTesto 6">
            <a:extLst>
              <a:ext uri="{FF2B5EF4-FFF2-40B4-BE49-F238E27FC236}">
                <a16:creationId xmlns:a16="http://schemas.microsoft.com/office/drawing/2014/main" id="{5C6C5FDD-BC17-B449-BC1D-B3C33F5478FA}"/>
              </a:ext>
            </a:extLst>
          </p:cNvPr>
          <p:cNvSpPr txBox="1"/>
          <p:nvPr/>
        </p:nvSpPr>
        <p:spPr>
          <a:xfrm>
            <a:off x="7320136" y="1052736"/>
            <a:ext cx="4680520" cy="2677656"/>
          </a:xfrm>
          <a:prstGeom prst="rect">
            <a:avLst/>
          </a:prstGeom>
          <a:noFill/>
        </p:spPr>
        <p:txBody>
          <a:bodyPr wrap="square">
            <a:spAutoFit/>
          </a:bodyPr>
          <a:lstStyle/>
          <a:p>
            <a:pPr>
              <a:spcBef>
                <a:spcPts val="0"/>
              </a:spcBef>
              <a:spcAft>
                <a:spcPts val="0"/>
              </a:spcAft>
            </a:pPr>
            <a:r>
              <a:rPr lang="en-US" sz="2400" dirty="0">
                <a:solidFill>
                  <a:srgbClr val="006037"/>
                </a:solidFill>
              </a:rPr>
              <a:t>- Cooling loop Low</a:t>
            </a:r>
          </a:p>
          <a:p>
            <a:pPr>
              <a:spcBef>
                <a:spcPts val="0"/>
              </a:spcBef>
              <a:spcAft>
                <a:spcPts val="0"/>
              </a:spcAft>
            </a:pPr>
            <a:r>
              <a:rPr lang="en-US" sz="2400" dirty="0">
                <a:solidFill>
                  <a:srgbClr val="006037"/>
                </a:solidFill>
              </a:rPr>
              <a:t>temperature</a:t>
            </a:r>
          </a:p>
          <a:p>
            <a:pPr>
              <a:spcBef>
                <a:spcPts val="0"/>
              </a:spcBef>
              <a:spcAft>
                <a:spcPts val="0"/>
              </a:spcAft>
            </a:pPr>
            <a:endParaRPr lang="en-US" sz="2400" dirty="0"/>
          </a:p>
          <a:p>
            <a:pPr marL="0" indent="0">
              <a:spcBef>
                <a:spcPts val="0"/>
              </a:spcBef>
              <a:spcAft>
                <a:spcPts val="0"/>
              </a:spcAft>
              <a:buNone/>
            </a:pPr>
            <a:r>
              <a:rPr lang="en-US" sz="2400" dirty="0">
                <a:solidFill>
                  <a:srgbClr val="00C85A"/>
                </a:solidFill>
              </a:rPr>
              <a:t>- Cooling loop Medium     temperature</a:t>
            </a:r>
          </a:p>
          <a:p>
            <a:pPr marL="0" indent="0">
              <a:spcBef>
                <a:spcPts val="0"/>
              </a:spcBef>
              <a:spcAft>
                <a:spcPts val="0"/>
              </a:spcAft>
              <a:buNone/>
            </a:pPr>
            <a:endParaRPr lang="en-US" sz="2400" dirty="0"/>
          </a:p>
          <a:p>
            <a:pPr marL="0" indent="0">
              <a:spcBef>
                <a:spcPts val="0"/>
              </a:spcBef>
              <a:spcAft>
                <a:spcPts val="0"/>
              </a:spcAft>
              <a:buNone/>
            </a:pPr>
            <a:endParaRPr lang="en-US" sz="2400" dirty="0">
              <a:solidFill>
                <a:srgbClr val="FF0000"/>
              </a:solidFill>
            </a:endParaRPr>
          </a:p>
        </p:txBody>
      </p:sp>
      <p:pic>
        <p:nvPicPr>
          <p:cNvPr id="3" name="Content Placeholder 3">
            <a:extLst>
              <a:ext uri="{FF2B5EF4-FFF2-40B4-BE49-F238E27FC236}">
                <a16:creationId xmlns:a16="http://schemas.microsoft.com/office/drawing/2014/main" id="{C050F5E0-9EC8-8DBF-655A-EADB84E58BD7}"/>
              </a:ext>
            </a:extLst>
          </p:cNvPr>
          <p:cNvPicPr>
            <a:picLocks noGrp="1" noChangeAspect="1"/>
          </p:cNvPicPr>
          <p:nvPr>
            <p:ph idx="1"/>
          </p:nvPr>
        </p:nvPicPr>
        <p:blipFill>
          <a:blip r:embed="rId3"/>
          <a:stretch>
            <a:fillRect/>
          </a:stretch>
        </p:blipFill>
        <p:spPr>
          <a:xfrm>
            <a:off x="431800" y="1052736"/>
            <a:ext cx="6168256" cy="4828232"/>
          </a:xfrm>
          <a:prstGeom prst="rect">
            <a:avLst/>
          </a:prstGeom>
        </p:spPr>
      </p:pic>
      <p:pic>
        <p:nvPicPr>
          <p:cNvPr id="8" name="Immagine 7">
            <a:extLst>
              <a:ext uri="{FF2B5EF4-FFF2-40B4-BE49-F238E27FC236}">
                <a16:creationId xmlns:a16="http://schemas.microsoft.com/office/drawing/2014/main" id="{FBFEE269-2ECA-4EF4-0567-10941396E50C}"/>
              </a:ext>
            </a:extLst>
          </p:cNvPr>
          <p:cNvPicPr>
            <a:picLocks noChangeAspect="1"/>
          </p:cNvPicPr>
          <p:nvPr/>
        </p:nvPicPr>
        <p:blipFill>
          <a:blip r:embed="rId4"/>
          <a:stretch>
            <a:fillRect/>
          </a:stretch>
        </p:blipFill>
        <p:spPr>
          <a:xfrm>
            <a:off x="7263571" y="3429000"/>
            <a:ext cx="4793649" cy="2488028"/>
          </a:xfrm>
          <a:prstGeom prst="rect">
            <a:avLst/>
          </a:prstGeom>
        </p:spPr>
      </p:pic>
    </p:spTree>
    <p:extLst>
      <p:ext uri="{BB962C8B-B14F-4D97-AF65-F5344CB8AC3E}">
        <p14:creationId xmlns:p14="http://schemas.microsoft.com/office/powerpoint/2010/main" val="5812489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02F01E-7DE7-ABBA-6565-39F54CA143C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B4EFA53-6D29-0A03-3235-8B17D40EC934}"/>
              </a:ext>
            </a:extLst>
          </p:cNvPr>
          <p:cNvSpPr>
            <a:spLocks noGrp="1"/>
          </p:cNvSpPr>
          <p:nvPr>
            <p:ph type="title"/>
          </p:nvPr>
        </p:nvSpPr>
        <p:spPr>
          <a:xfrm>
            <a:off x="431800" y="46038"/>
            <a:ext cx="11328400" cy="1294729"/>
          </a:xfrm>
        </p:spPr>
        <p:txBody>
          <a:bodyPr/>
          <a:lstStyle/>
          <a:p>
            <a:r>
              <a:rPr lang="en-GB" sz="2400" noProof="1"/>
              <a:t>CSCS &amp; school campus cold utilisation (cooling)</a:t>
            </a:r>
            <a:r>
              <a:rPr lang="en-GB" sz="2000" dirty="0"/>
              <a:t> </a:t>
            </a:r>
            <a:br>
              <a:rPr lang="en-US" sz="1800" dirty="0"/>
            </a:br>
            <a:endParaRPr lang="en-US" sz="2400" dirty="0"/>
          </a:p>
        </p:txBody>
      </p:sp>
      <p:sp>
        <p:nvSpPr>
          <p:cNvPr id="6" name="Slide Number Placeholder 5">
            <a:extLst>
              <a:ext uri="{FF2B5EF4-FFF2-40B4-BE49-F238E27FC236}">
                <a16:creationId xmlns:a16="http://schemas.microsoft.com/office/drawing/2014/main" id="{877AB0B5-273B-0949-7460-3840CFDBBB99}"/>
              </a:ext>
            </a:extLst>
          </p:cNvPr>
          <p:cNvSpPr>
            <a:spLocks noGrp="1"/>
          </p:cNvSpPr>
          <p:nvPr>
            <p:ph type="sldNum" sz="quarter" idx="4"/>
          </p:nvPr>
        </p:nvSpPr>
        <p:spPr/>
        <p:txBody>
          <a:bodyPr/>
          <a:lstStyle/>
          <a:p>
            <a:fld id="{3D80DC0C-BBAC-4F35-BCB4-CAB67555E77D}" type="slidenum">
              <a:rPr lang="it-CH" smtClean="0"/>
              <a:t>7</a:t>
            </a:fld>
            <a:endParaRPr lang="it-CH"/>
          </a:p>
        </p:txBody>
      </p:sp>
      <p:sp>
        <p:nvSpPr>
          <p:cNvPr id="5" name="Footer Placeholder 4">
            <a:extLst>
              <a:ext uri="{FF2B5EF4-FFF2-40B4-BE49-F238E27FC236}">
                <a16:creationId xmlns:a16="http://schemas.microsoft.com/office/drawing/2014/main" id="{FA49383C-5A0B-1AD9-0682-C66B8BF6736F}"/>
              </a:ext>
            </a:extLst>
          </p:cNvPr>
          <p:cNvSpPr>
            <a:spLocks noGrp="1"/>
          </p:cNvSpPr>
          <p:nvPr>
            <p:ph type="ftr" sz="quarter" idx="3"/>
          </p:nvPr>
        </p:nvSpPr>
        <p:spPr/>
        <p:txBody>
          <a:bodyPr/>
          <a:lstStyle/>
          <a:p>
            <a:r>
              <a:rPr lang="it-IT" dirty="0"/>
              <a:t>Swiss National Supercomputing Center</a:t>
            </a:r>
            <a:endParaRPr lang="en-US" noProof="0" dirty="0"/>
          </a:p>
        </p:txBody>
      </p:sp>
      <p:sp>
        <p:nvSpPr>
          <p:cNvPr id="8" name="Segnaposto contenuto 7">
            <a:extLst>
              <a:ext uri="{FF2B5EF4-FFF2-40B4-BE49-F238E27FC236}">
                <a16:creationId xmlns:a16="http://schemas.microsoft.com/office/drawing/2014/main" id="{2B8389D2-A8F8-8355-6EF9-C9BBE31DA3B8}"/>
              </a:ext>
            </a:extLst>
          </p:cNvPr>
          <p:cNvSpPr>
            <a:spLocks noGrp="1"/>
          </p:cNvSpPr>
          <p:nvPr>
            <p:ph idx="1"/>
          </p:nvPr>
        </p:nvSpPr>
        <p:spPr>
          <a:xfrm>
            <a:off x="431800" y="1340766"/>
            <a:ext cx="9984680" cy="4886997"/>
          </a:xfrm>
        </p:spPr>
        <p:txBody>
          <a:bodyPr>
            <a:normAutofit fontScale="92500" lnSpcReduction="10000"/>
          </a:bodyPr>
          <a:lstStyle/>
          <a:p>
            <a:pPr>
              <a:buNone/>
            </a:pPr>
            <a:r>
              <a:rPr lang="en-US" sz="2200" b="1" noProof="0" dirty="0">
                <a:solidFill>
                  <a:srgbClr val="0070C0"/>
                </a:solidFill>
              </a:rPr>
              <a:t>CSCS (2012 – 2024)</a:t>
            </a:r>
          </a:p>
          <a:p>
            <a:pPr>
              <a:buNone/>
            </a:pPr>
            <a:r>
              <a:rPr lang="de-CH" sz="2200" dirty="0" err="1">
                <a:latin typeface="Arial (Corpo)"/>
              </a:rPr>
              <a:t>Reduced</a:t>
            </a:r>
            <a:r>
              <a:rPr lang="de-CH" sz="2200" dirty="0">
                <a:latin typeface="Arial (Corpo)"/>
              </a:rPr>
              <a:t> </a:t>
            </a:r>
            <a:r>
              <a:rPr lang="de-CH" sz="2200" dirty="0" err="1">
                <a:latin typeface="Arial (Corpo)"/>
              </a:rPr>
              <a:t>electricity</a:t>
            </a:r>
            <a:r>
              <a:rPr lang="de-CH" sz="2200" dirty="0">
                <a:latin typeface="Arial (Corpo)"/>
              </a:rPr>
              <a:t> </a:t>
            </a:r>
            <a:r>
              <a:rPr lang="de-CH" sz="2200" dirty="0" err="1">
                <a:latin typeface="Arial (Corpo)"/>
              </a:rPr>
              <a:t>consumption</a:t>
            </a:r>
            <a:r>
              <a:rPr lang="de-CH" sz="2200" dirty="0">
                <a:latin typeface="Arial (Corpo)"/>
              </a:rPr>
              <a:t> 	</a:t>
            </a:r>
            <a:r>
              <a:rPr lang="de-CH" sz="2200" b="1" dirty="0">
                <a:latin typeface="Arial (Corpo)"/>
              </a:rPr>
              <a:t>215 GWh</a:t>
            </a:r>
            <a:endParaRPr lang="de-CH" sz="2200" dirty="0">
              <a:latin typeface="Arial (Corpo)"/>
            </a:endParaRPr>
          </a:p>
          <a:p>
            <a:pPr>
              <a:buNone/>
            </a:pPr>
            <a:r>
              <a:rPr lang="de-CH" sz="2200" dirty="0" err="1">
                <a:latin typeface="Arial (Corpo)"/>
              </a:rPr>
              <a:t>Avoided</a:t>
            </a:r>
            <a:r>
              <a:rPr lang="de-CH" sz="2200" dirty="0">
                <a:latin typeface="Arial (Corpo)"/>
              </a:rPr>
              <a:t> CO</a:t>
            </a:r>
            <a:r>
              <a:rPr lang="de-CH" sz="2200" baseline="-25000" dirty="0">
                <a:latin typeface="Arial (Corpo)"/>
              </a:rPr>
              <a:t>2</a:t>
            </a:r>
            <a:r>
              <a:rPr lang="de-CH" sz="2200" dirty="0">
                <a:latin typeface="Arial (Corpo)"/>
              </a:rPr>
              <a:t> </a:t>
            </a:r>
            <a:r>
              <a:rPr lang="de-CH" sz="2200" dirty="0" err="1">
                <a:latin typeface="Arial (Corpo)"/>
              </a:rPr>
              <a:t>emissions</a:t>
            </a:r>
            <a:r>
              <a:rPr lang="de-CH" sz="2200" dirty="0">
                <a:latin typeface="Arial (Corpo)"/>
              </a:rPr>
              <a:t> 			</a:t>
            </a:r>
            <a:r>
              <a:rPr lang="de-CH" sz="2200" b="1" dirty="0">
                <a:latin typeface="Arial (Corpo)"/>
              </a:rPr>
              <a:t>602’000 t CO</a:t>
            </a:r>
            <a:r>
              <a:rPr lang="de-CH" sz="2200" b="1" baseline="-25000" dirty="0">
                <a:latin typeface="Arial (Corpo)"/>
              </a:rPr>
              <a:t>2</a:t>
            </a:r>
          </a:p>
          <a:p>
            <a:pPr>
              <a:buNone/>
            </a:pPr>
            <a:endParaRPr lang="de-CH" sz="2200" b="1" dirty="0">
              <a:solidFill>
                <a:srgbClr val="0070C0"/>
              </a:solidFill>
              <a:latin typeface="Arial (Corpo)"/>
            </a:endParaRPr>
          </a:p>
          <a:p>
            <a:pPr>
              <a:buNone/>
            </a:pPr>
            <a:r>
              <a:rPr lang="de-CH" sz="2200" b="1" dirty="0">
                <a:solidFill>
                  <a:srgbClr val="0070C0"/>
                </a:solidFill>
                <a:latin typeface="Arial (Corpo)"/>
              </a:rPr>
              <a:t>School </a:t>
            </a:r>
            <a:r>
              <a:rPr lang="de-CH" sz="2200" b="1" dirty="0" err="1">
                <a:solidFill>
                  <a:srgbClr val="0070C0"/>
                </a:solidFill>
                <a:latin typeface="Arial (Corpo)"/>
              </a:rPr>
              <a:t>campus</a:t>
            </a:r>
            <a:r>
              <a:rPr lang="de-CH" sz="2200" b="1" dirty="0">
                <a:solidFill>
                  <a:srgbClr val="0070C0"/>
                </a:solidFill>
                <a:latin typeface="Arial (Corpo)"/>
              </a:rPr>
              <a:t> (annual)</a:t>
            </a:r>
          </a:p>
          <a:p>
            <a:pPr>
              <a:buNone/>
            </a:pPr>
            <a:r>
              <a:rPr lang="de-CH" sz="2200" dirty="0" err="1">
                <a:latin typeface="Arial (Corpo)"/>
              </a:rPr>
              <a:t>Reduced</a:t>
            </a:r>
            <a:r>
              <a:rPr lang="de-CH" sz="2200" dirty="0">
                <a:latin typeface="Arial (Corpo)"/>
              </a:rPr>
              <a:t> </a:t>
            </a:r>
            <a:r>
              <a:rPr lang="de-CH" sz="2200" dirty="0" err="1">
                <a:latin typeface="Arial (Corpo)"/>
              </a:rPr>
              <a:t>electricity</a:t>
            </a:r>
            <a:r>
              <a:rPr lang="de-CH" sz="2200" dirty="0">
                <a:latin typeface="Arial (Corpo)"/>
              </a:rPr>
              <a:t> </a:t>
            </a:r>
            <a:r>
              <a:rPr lang="de-CH" sz="2200" dirty="0" err="1">
                <a:latin typeface="Arial (Corpo)"/>
              </a:rPr>
              <a:t>consumption</a:t>
            </a:r>
            <a:r>
              <a:rPr lang="de-CH" sz="2200" dirty="0">
                <a:latin typeface="Arial (Corpo)"/>
              </a:rPr>
              <a:t> 	</a:t>
            </a:r>
            <a:r>
              <a:rPr lang="de-CH" sz="2200" b="1" dirty="0">
                <a:latin typeface="Arial (Corpo)"/>
              </a:rPr>
              <a:t>1.48 GWh</a:t>
            </a:r>
            <a:endParaRPr lang="de-CH" sz="2200" dirty="0">
              <a:latin typeface="Arial (Corpo)"/>
            </a:endParaRPr>
          </a:p>
          <a:p>
            <a:pPr>
              <a:buNone/>
            </a:pPr>
            <a:r>
              <a:rPr lang="de-CH" sz="2200" dirty="0" err="1">
                <a:latin typeface="Arial (Corpo)"/>
              </a:rPr>
              <a:t>Avoided</a:t>
            </a:r>
            <a:r>
              <a:rPr lang="de-CH" sz="2200" dirty="0">
                <a:latin typeface="Arial (Corpo)"/>
              </a:rPr>
              <a:t> CO</a:t>
            </a:r>
            <a:r>
              <a:rPr lang="de-CH" sz="2200" baseline="-25000" dirty="0">
                <a:latin typeface="Arial (Corpo)"/>
              </a:rPr>
              <a:t>2</a:t>
            </a:r>
            <a:r>
              <a:rPr lang="de-CH" sz="2200" dirty="0">
                <a:latin typeface="Arial (Corpo)"/>
              </a:rPr>
              <a:t> </a:t>
            </a:r>
            <a:r>
              <a:rPr lang="de-CH" sz="2200" dirty="0" err="1">
                <a:latin typeface="Arial (Corpo)"/>
              </a:rPr>
              <a:t>emissions</a:t>
            </a:r>
            <a:r>
              <a:rPr lang="de-CH" sz="2200" dirty="0">
                <a:latin typeface="Arial (Corpo)"/>
              </a:rPr>
              <a:t> 			</a:t>
            </a:r>
            <a:r>
              <a:rPr lang="de-CH" sz="2200" b="1" dirty="0">
                <a:latin typeface="Arial (Corpo)"/>
              </a:rPr>
              <a:t>4’144 t CO</a:t>
            </a:r>
            <a:r>
              <a:rPr lang="de-CH" sz="2200" b="1" baseline="-25000" dirty="0">
                <a:latin typeface="Arial (Corpo)"/>
              </a:rPr>
              <a:t>2</a:t>
            </a:r>
            <a:br>
              <a:rPr lang="de-CH" sz="2200" dirty="0">
                <a:latin typeface="Arial (Corpo)"/>
              </a:rPr>
            </a:br>
            <a:endParaRPr lang="de-CH" sz="2200" dirty="0">
              <a:latin typeface="Arial (Corpo)"/>
            </a:endParaRPr>
          </a:p>
          <a:p>
            <a:pPr>
              <a:buNone/>
            </a:pPr>
            <a:r>
              <a:rPr lang="de-CH" sz="2200" b="1" dirty="0">
                <a:solidFill>
                  <a:srgbClr val="0070C0"/>
                </a:solidFill>
                <a:latin typeface="Arial (Corpo)"/>
              </a:rPr>
              <a:t>Microturbine </a:t>
            </a:r>
            <a:r>
              <a:rPr lang="de-CH" sz="2200" b="1" dirty="0" err="1">
                <a:solidFill>
                  <a:srgbClr val="0070C0"/>
                </a:solidFill>
                <a:latin typeface="Arial (Corpo)"/>
              </a:rPr>
              <a:t>production</a:t>
            </a:r>
            <a:r>
              <a:rPr lang="de-CH" sz="2200" b="1" dirty="0">
                <a:solidFill>
                  <a:srgbClr val="0070C0"/>
                </a:solidFill>
                <a:latin typeface="Arial (Corpo)"/>
              </a:rPr>
              <a:t> (2021-2024)</a:t>
            </a:r>
          </a:p>
          <a:p>
            <a:pPr>
              <a:buNone/>
            </a:pPr>
            <a:endParaRPr lang="de-CH" sz="2200" b="1" dirty="0">
              <a:solidFill>
                <a:srgbClr val="0070C0"/>
              </a:solidFill>
              <a:latin typeface="Arial (Corpo)"/>
            </a:endParaRPr>
          </a:p>
          <a:p>
            <a:pPr>
              <a:buNone/>
            </a:pPr>
            <a:r>
              <a:rPr lang="de-CH" sz="2200" dirty="0">
                <a:latin typeface="Arial (Corpo)"/>
              </a:rPr>
              <a:t>Lower </a:t>
            </a:r>
            <a:r>
              <a:rPr lang="de-CH" sz="2200" dirty="0" err="1">
                <a:latin typeface="Arial (Corpo)"/>
              </a:rPr>
              <a:t>electricity</a:t>
            </a:r>
            <a:r>
              <a:rPr lang="de-CH" sz="2200" dirty="0">
                <a:latin typeface="Arial (Corpo)"/>
              </a:rPr>
              <a:t> </a:t>
            </a:r>
            <a:r>
              <a:rPr lang="de-CH" sz="2200" dirty="0" err="1">
                <a:latin typeface="Arial (Corpo)"/>
              </a:rPr>
              <a:t>consumption</a:t>
            </a:r>
            <a:r>
              <a:rPr lang="de-CH" sz="2200" dirty="0">
                <a:latin typeface="Arial (Corpo)"/>
              </a:rPr>
              <a:t> 		</a:t>
            </a:r>
            <a:r>
              <a:rPr lang="de-CH" sz="2200" b="1" dirty="0">
                <a:latin typeface="Arial (Corpo)"/>
              </a:rPr>
              <a:t>1’46 GWh</a:t>
            </a:r>
            <a:endParaRPr lang="de-CH" sz="2200" dirty="0">
              <a:latin typeface="Arial (Corpo)"/>
            </a:endParaRPr>
          </a:p>
          <a:p>
            <a:pPr marL="0" indent="0">
              <a:buNone/>
            </a:pPr>
            <a:r>
              <a:rPr lang="de-CH" sz="2200" dirty="0" err="1">
                <a:latin typeface="Arial (Corpo)"/>
              </a:rPr>
              <a:t>Avoided</a:t>
            </a:r>
            <a:r>
              <a:rPr lang="de-CH" sz="2200" dirty="0">
                <a:latin typeface="Arial (Corpo)"/>
              </a:rPr>
              <a:t> CO</a:t>
            </a:r>
            <a:r>
              <a:rPr lang="de-CH" sz="2200" baseline="-25000" dirty="0">
                <a:latin typeface="Arial (Corpo)"/>
              </a:rPr>
              <a:t>2</a:t>
            </a:r>
            <a:r>
              <a:rPr lang="de-CH" sz="2200" dirty="0">
                <a:latin typeface="Arial (Corpo)"/>
              </a:rPr>
              <a:t> </a:t>
            </a:r>
            <a:r>
              <a:rPr lang="de-CH" sz="2200" dirty="0" err="1">
                <a:latin typeface="Arial (Corpo)"/>
              </a:rPr>
              <a:t>emissions</a:t>
            </a:r>
            <a:r>
              <a:rPr lang="de-CH" sz="2200" dirty="0">
                <a:latin typeface="Arial (Corpo)"/>
              </a:rPr>
              <a:t> 			</a:t>
            </a:r>
            <a:r>
              <a:rPr lang="de-CH" sz="2200" b="1" dirty="0">
                <a:latin typeface="Arial (Corpo)"/>
              </a:rPr>
              <a:t>4’080 t CO</a:t>
            </a:r>
            <a:r>
              <a:rPr lang="de-CH" sz="2200" b="1" baseline="-25000" dirty="0">
                <a:latin typeface="Arial (Corpo)"/>
              </a:rPr>
              <a:t>2</a:t>
            </a:r>
            <a:endParaRPr lang="de-CH" sz="2200" baseline="-25000" dirty="0">
              <a:latin typeface="Arial (Corpo)"/>
            </a:endParaRPr>
          </a:p>
          <a:p>
            <a:pPr marL="0" indent="0">
              <a:buNone/>
            </a:pPr>
            <a:endParaRPr lang="en-US" sz="2200" noProof="0" dirty="0"/>
          </a:p>
          <a:p>
            <a:pPr marL="0" indent="0">
              <a:buNone/>
            </a:pPr>
            <a:endParaRPr lang="en-US" sz="2200" noProof="0" dirty="0"/>
          </a:p>
          <a:p>
            <a:endParaRPr lang="de-CH" dirty="0"/>
          </a:p>
        </p:txBody>
      </p:sp>
    </p:spTree>
    <p:extLst>
      <p:ext uri="{BB962C8B-B14F-4D97-AF65-F5344CB8AC3E}">
        <p14:creationId xmlns:p14="http://schemas.microsoft.com/office/powerpoint/2010/main" val="5096679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D09275-CE63-BB4F-E133-A4A0EE19580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9832518-CC0F-AC3B-9E27-E443C4ACDE4C}"/>
              </a:ext>
            </a:extLst>
          </p:cNvPr>
          <p:cNvSpPr>
            <a:spLocks noGrp="1"/>
          </p:cNvSpPr>
          <p:nvPr>
            <p:ph type="title"/>
          </p:nvPr>
        </p:nvSpPr>
        <p:spPr>
          <a:xfrm>
            <a:off x="431800" y="46038"/>
            <a:ext cx="11328400" cy="1294729"/>
          </a:xfrm>
        </p:spPr>
        <p:txBody>
          <a:bodyPr/>
          <a:lstStyle/>
          <a:p>
            <a:r>
              <a:rPr lang="en-GB" sz="2400" noProof="1"/>
              <a:t>CSCS &amp; school campus waste heat utililisation (heating)</a:t>
            </a:r>
            <a:r>
              <a:rPr lang="en-GB" sz="2000" dirty="0"/>
              <a:t> </a:t>
            </a:r>
            <a:br>
              <a:rPr lang="en-US" sz="1800" dirty="0"/>
            </a:br>
            <a:endParaRPr lang="en-US" sz="2400" dirty="0"/>
          </a:p>
        </p:txBody>
      </p:sp>
      <p:sp>
        <p:nvSpPr>
          <p:cNvPr id="6" name="Slide Number Placeholder 5">
            <a:extLst>
              <a:ext uri="{FF2B5EF4-FFF2-40B4-BE49-F238E27FC236}">
                <a16:creationId xmlns:a16="http://schemas.microsoft.com/office/drawing/2014/main" id="{9853378F-2BA7-F414-ADB9-28044C5B106F}"/>
              </a:ext>
            </a:extLst>
          </p:cNvPr>
          <p:cNvSpPr>
            <a:spLocks noGrp="1"/>
          </p:cNvSpPr>
          <p:nvPr>
            <p:ph type="sldNum" sz="quarter" idx="4"/>
          </p:nvPr>
        </p:nvSpPr>
        <p:spPr/>
        <p:txBody>
          <a:bodyPr/>
          <a:lstStyle/>
          <a:p>
            <a:fld id="{3D80DC0C-BBAC-4F35-BCB4-CAB67555E77D}" type="slidenum">
              <a:rPr lang="it-CH" smtClean="0"/>
              <a:t>8</a:t>
            </a:fld>
            <a:endParaRPr lang="it-CH"/>
          </a:p>
        </p:txBody>
      </p:sp>
      <p:sp>
        <p:nvSpPr>
          <p:cNvPr id="5" name="Footer Placeholder 4">
            <a:extLst>
              <a:ext uri="{FF2B5EF4-FFF2-40B4-BE49-F238E27FC236}">
                <a16:creationId xmlns:a16="http://schemas.microsoft.com/office/drawing/2014/main" id="{89536668-445D-A4DD-5AF1-5CB8B0A5B544}"/>
              </a:ext>
            </a:extLst>
          </p:cNvPr>
          <p:cNvSpPr>
            <a:spLocks noGrp="1"/>
          </p:cNvSpPr>
          <p:nvPr>
            <p:ph type="ftr" sz="quarter" idx="3"/>
          </p:nvPr>
        </p:nvSpPr>
        <p:spPr/>
        <p:txBody>
          <a:bodyPr/>
          <a:lstStyle/>
          <a:p>
            <a:r>
              <a:rPr lang="it-IT" dirty="0"/>
              <a:t>Swiss National Supercomputing Center</a:t>
            </a:r>
            <a:endParaRPr lang="en-US" noProof="0" dirty="0"/>
          </a:p>
        </p:txBody>
      </p:sp>
      <p:sp>
        <p:nvSpPr>
          <p:cNvPr id="8" name="Segnaposto contenuto 7">
            <a:extLst>
              <a:ext uri="{FF2B5EF4-FFF2-40B4-BE49-F238E27FC236}">
                <a16:creationId xmlns:a16="http://schemas.microsoft.com/office/drawing/2014/main" id="{08454985-3B99-FE28-3650-F00AF52AE6A7}"/>
              </a:ext>
            </a:extLst>
          </p:cNvPr>
          <p:cNvSpPr>
            <a:spLocks noGrp="1"/>
          </p:cNvSpPr>
          <p:nvPr>
            <p:ph idx="1"/>
          </p:nvPr>
        </p:nvSpPr>
        <p:spPr>
          <a:xfrm>
            <a:off x="431800" y="1340766"/>
            <a:ext cx="9984680" cy="4886997"/>
          </a:xfrm>
        </p:spPr>
        <p:txBody>
          <a:bodyPr>
            <a:normAutofit fontScale="85000" lnSpcReduction="20000"/>
          </a:bodyPr>
          <a:lstStyle/>
          <a:p>
            <a:pPr>
              <a:buNone/>
            </a:pPr>
            <a:r>
              <a:rPr lang="en-US" sz="2200" b="1" noProof="0" dirty="0">
                <a:solidFill>
                  <a:srgbClr val="0070C0"/>
                </a:solidFill>
              </a:rPr>
              <a:t>CSCS (2012 – 2024)</a:t>
            </a:r>
          </a:p>
          <a:p>
            <a:pPr>
              <a:buNone/>
            </a:pPr>
            <a:r>
              <a:rPr lang="en-US" sz="2200" noProof="0" dirty="0"/>
              <a:t>Thermal energy required 		</a:t>
            </a:r>
            <a:r>
              <a:rPr lang="en-US" sz="2200" b="1" noProof="0" dirty="0"/>
              <a:t>882’000 </a:t>
            </a:r>
            <a:r>
              <a:rPr lang="en-US" sz="2200" b="1" noProof="0" dirty="0" err="1"/>
              <a:t>KWh</a:t>
            </a:r>
            <a:endParaRPr lang="en-US" sz="2200" noProof="0" dirty="0"/>
          </a:p>
          <a:p>
            <a:pPr>
              <a:buNone/>
            </a:pPr>
            <a:r>
              <a:rPr lang="en-US" sz="2200" noProof="0" dirty="0"/>
              <a:t>Thermal energy used 		</a:t>
            </a:r>
            <a:r>
              <a:rPr lang="en-US" sz="2200" b="1" noProof="0" dirty="0"/>
              <a:t>572’527 </a:t>
            </a:r>
            <a:r>
              <a:rPr lang="en-US" sz="2200" b="1" noProof="0" dirty="0" err="1"/>
              <a:t>KWh</a:t>
            </a:r>
            <a:endParaRPr lang="en-US" sz="2200" noProof="0" dirty="0"/>
          </a:p>
          <a:p>
            <a:pPr>
              <a:buNone/>
            </a:pPr>
            <a:r>
              <a:rPr lang="en-US" sz="2200" noProof="0" dirty="0" err="1"/>
              <a:t>Utilisation</a:t>
            </a:r>
            <a:r>
              <a:rPr lang="en-US" sz="2200" noProof="0" dirty="0"/>
              <a:t> 			</a:t>
            </a:r>
            <a:r>
              <a:rPr lang="en-US" sz="2200" b="1" noProof="0" dirty="0"/>
              <a:t>64.9%</a:t>
            </a:r>
            <a:r>
              <a:rPr lang="en-US" sz="2200" noProof="0" dirty="0"/>
              <a:t> </a:t>
            </a:r>
          </a:p>
          <a:p>
            <a:pPr>
              <a:buNone/>
            </a:pPr>
            <a:endParaRPr lang="en-US" sz="2200" noProof="0" dirty="0"/>
          </a:p>
          <a:p>
            <a:pPr>
              <a:buNone/>
            </a:pPr>
            <a:r>
              <a:rPr lang="en-US" sz="2200" b="1" noProof="0" dirty="0">
                <a:solidFill>
                  <a:srgbClr val="0070C0"/>
                </a:solidFill>
              </a:rPr>
              <a:t>School campus (annual)</a:t>
            </a:r>
          </a:p>
          <a:p>
            <a:pPr>
              <a:buNone/>
            </a:pPr>
            <a:r>
              <a:rPr lang="en-US" sz="2200" noProof="0" dirty="0"/>
              <a:t>Thermal energy required 		</a:t>
            </a:r>
            <a:r>
              <a:rPr lang="en-US" sz="2200" b="1" noProof="0" dirty="0"/>
              <a:t>1’995’000 MWh</a:t>
            </a:r>
            <a:r>
              <a:rPr lang="en-US" sz="2200" noProof="0" dirty="0"/>
              <a:t> </a:t>
            </a:r>
          </a:p>
          <a:p>
            <a:pPr>
              <a:buNone/>
            </a:pPr>
            <a:r>
              <a:rPr lang="en-US" sz="2200" noProof="0" dirty="0"/>
              <a:t>Thermal energy used: 		</a:t>
            </a:r>
            <a:r>
              <a:rPr lang="en-US" sz="2200" b="1" noProof="0" dirty="0"/>
              <a:t>1’295’000 </a:t>
            </a:r>
            <a:r>
              <a:rPr lang="en-US" sz="2200" b="1" noProof="0" dirty="0" err="1"/>
              <a:t>KWh</a:t>
            </a:r>
            <a:endParaRPr lang="en-US" sz="2200" noProof="0" dirty="0"/>
          </a:p>
          <a:p>
            <a:pPr>
              <a:buNone/>
            </a:pPr>
            <a:r>
              <a:rPr lang="en-US" sz="2200" noProof="0" dirty="0" err="1"/>
              <a:t>Utilisation</a:t>
            </a:r>
            <a:r>
              <a:rPr lang="en-US" sz="2200" noProof="0" dirty="0"/>
              <a:t>: 			</a:t>
            </a:r>
            <a:r>
              <a:rPr lang="en-US" sz="2200" b="1" noProof="0" dirty="0"/>
              <a:t>64.9%</a:t>
            </a:r>
            <a:r>
              <a:rPr lang="en-US" sz="2200" noProof="0" dirty="0"/>
              <a:t> </a:t>
            </a:r>
          </a:p>
          <a:p>
            <a:pPr>
              <a:buNone/>
            </a:pPr>
            <a:endParaRPr lang="en-US" sz="2200" noProof="0" dirty="0"/>
          </a:p>
          <a:p>
            <a:pPr>
              <a:buNone/>
            </a:pPr>
            <a:r>
              <a:rPr lang="en-US" sz="2200" b="1" noProof="0" dirty="0">
                <a:solidFill>
                  <a:srgbClr val="0070C0"/>
                </a:solidFill>
              </a:rPr>
              <a:t>Future </a:t>
            </a:r>
            <a:r>
              <a:rPr lang="en-US" sz="2200" b="1" noProof="0" dirty="0" err="1">
                <a:solidFill>
                  <a:srgbClr val="0070C0"/>
                </a:solidFill>
              </a:rPr>
              <a:t>Cornaredo</a:t>
            </a:r>
            <a:r>
              <a:rPr lang="en-US" sz="2200" b="1" noProof="0" dirty="0">
                <a:solidFill>
                  <a:srgbClr val="0070C0"/>
                </a:solidFill>
              </a:rPr>
              <a:t> district (thermal power 6.4 MW)</a:t>
            </a:r>
          </a:p>
          <a:p>
            <a:pPr>
              <a:buNone/>
            </a:pPr>
            <a:r>
              <a:rPr lang="en-US" sz="2200" noProof="0" dirty="0"/>
              <a:t>Thermal power			</a:t>
            </a:r>
            <a:r>
              <a:rPr lang="en-US" sz="2200" b="1" noProof="0" dirty="0"/>
              <a:t>6.4 MW</a:t>
            </a:r>
            <a:endParaRPr lang="en-US" sz="2200" noProof="0" dirty="0"/>
          </a:p>
          <a:p>
            <a:pPr marL="0" indent="0">
              <a:buNone/>
            </a:pPr>
            <a:r>
              <a:rPr lang="en-US" sz="2200" noProof="0" dirty="0"/>
              <a:t>Predicted thermal energy		</a:t>
            </a:r>
            <a:r>
              <a:rPr lang="en-US" sz="2200" b="1" noProof="0" dirty="0"/>
              <a:t>16 GWh</a:t>
            </a:r>
            <a:r>
              <a:rPr lang="en-US" sz="2200" noProof="0" dirty="0"/>
              <a:t> </a:t>
            </a:r>
          </a:p>
          <a:p>
            <a:endParaRPr lang="de-CH" dirty="0"/>
          </a:p>
        </p:txBody>
      </p:sp>
    </p:spTree>
    <p:extLst>
      <p:ext uri="{BB962C8B-B14F-4D97-AF65-F5344CB8AC3E}">
        <p14:creationId xmlns:p14="http://schemas.microsoft.com/office/powerpoint/2010/main" val="24165120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en-US" b="1" dirty="0"/>
              <a:t>Thank you for your</a:t>
            </a:r>
            <a:r>
              <a:rPr lang="en-US" dirty="0"/>
              <a:t> </a:t>
            </a:r>
            <a:r>
              <a:rPr lang="en-US" b="1" dirty="0"/>
              <a:t>attention</a:t>
            </a:r>
            <a:endParaRPr lang="en-US" dirty="0"/>
          </a:p>
        </p:txBody>
      </p:sp>
      <p:pic>
        <p:nvPicPr>
          <p:cNvPr id="3" name="Picture 2" descr="https://cdn3.iconfinder.com/data/icons/social-icons-5/607/Twitterbird.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544272" y="5512551"/>
            <a:ext cx="722500" cy="720725"/>
          </a:xfrm>
          <a:prstGeom prst="rect">
            <a:avLst/>
          </a:prstGeom>
          <a:noFill/>
          <a:extLst>
            <a:ext uri="{909E8E84-426E-40dd-AFC4-6F175D3DCCD1}">
              <a14:hiddenFill xmlns="" xmlns:a14="http://schemas.microsoft.com/office/drawing/2010/main">
                <a:solidFill>
                  <a:srgbClr val="FFFFFF"/>
                </a:solidFill>
              </a14:hiddenFill>
            </a:ext>
          </a:extLst>
        </p:spPr>
      </p:pic>
      <p:sp>
        <p:nvSpPr>
          <p:cNvPr id="4" name="TextBox 3"/>
          <p:cNvSpPr txBox="1"/>
          <p:nvPr/>
        </p:nvSpPr>
        <p:spPr>
          <a:xfrm>
            <a:off x="9336360" y="5234713"/>
            <a:ext cx="2520280" cy="1015663"/>
          </a:xfrm>
          <a:prstGeom prst="rect">
            <a:avLst/>
          </a:prstGeom>
          <a:noFill/>
        </p:spPr>
        <p:txBody>
          <a:bodyPr wrap="square" rtlCol="0">
            <a:spAutoFit/>
          </a:bodyPr>
          <a:lstStyle/>
          <a:p>
            <a:r>
              <a:rPr lang="en-US" sz="6000" dirty="0" err="1"/>
              <a:t>cscsch</a:t>
            </a:r>
            <a:endParaRPr lang="en-US" sz="8800" dirty="0"/>
          </a:p>
        </p:txBody>
      </p:sp>
    </p:spTree>
    <p:extLst>
      <p:ext uri="{BB962C8B-B14F-4D97-AF65-F5344CB8AC3E}">
        <p14:creationId xmlns:p14="http://schemas.microsoft.com/office/powerpoint/2010/main" val="3164777997"/>
      </p:ext>
    </p:extLst>
  </p:cSld>
  <p:clrMapOvr>
    <a:masterClrMapping/>
  </p:clrMapOvr>
</p:sld>
</file>

<file path=ppt/theme/theme1.xml><?xml version="1.0" encoding="utf-8"?>
<a:theme xmlns:a="http://schemas.openxmlformats.org/drawingml/2006/main" name="CSCS PowerPoint Template 16to9 2015">
  <a:themeElements>
    <a:clrScheme name="CSCS_Renato">
      <a:dk1>
        <a:sysClr val="windowText" lastClr="000000"/>
      </a:dk1>
      <a:lt1>
        <a:sysClr val="window" lastClr="FFFFFF"/>
      </a:lt1>
      <a:dk2>
        <a:srgbClr val="1F407A"/>
      </a:dk2>
      <a:lt2>
        <a:srgbClr val="E2001A"/>
      </a:lt2>
      <a:accent1>
        <a:srgbClr val="72791C"/>
      </a:accent1>
      <a:accent2>
        <a:srgbClr val="007A96"/>
      </a:accent2>
      <a:accent3>
        <a:srgbClr val="974806"/>
      </a:accent3>
      <a:accent4>
        <a:srgbClr val="800080"/>
      </a:accent4>
      <a:accent5>
        <a:srgbClr val="A78720"/>
      </a:accent5>
      <a:accent6>
        <a:srgbClr val="A60B16"/>
      </a:accent6>
      <a:hlink>
        <a:srgbClr val="A60B16"/>
      </a:hlink>
      <a:folHlink>
        <a:srgbClr val="A60B16"/>
      </a:folHlink>
    </a:clrScheme>
    <a:fontScheme name="CSCS">
      <a:majorFont>
        <a:latin typeface="Arial"/>
        <a:ea typeface=""/>
        <a:cs typeface=""/>
      </a:majorFont>
      <a:minorFont>
        <a:latin typeface="Arial"/>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lumMod val="75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tx1"/>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Pres_CSCS_E_vorlage_169_cscs2_v12.potx" id="{B1361C31-3486-4802-8FB1-ED9A73F0E5B5}" vid="{48833DF4-C07B-4928-B65C-E5B40020B3C7}"/>
    </a:ext>
  </a:ext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CSCS PowerPoint Template 16to9 2015.potx</Template>
  <TotalTime>0</TotalTime>
  <Words>481</Words>
  <Application>Microsoft Office PowerPoint</Application>
  <PresentationFormat>Widescreen</PresentationFormat>
  <Paragraphs>90</Paragraphs>
  <Slides>10</Slides>
  <Notes>9</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10</vt:i4>
      </vt:variant>
    </vt:vector>
  </HeadingPairs>
  <TitlesOfParts>
    <vt:vector size="15" baseType="lpstr">
      <vt:lpstr>Arial</vt:lpstr>
      <vt:lpstr>Arial (Corpo)</vt:lpstr>
      <vt:lpstr>Calibri</vt:lpstr>
      <vt:lpstr>Wingdings</vt:lpstr>
      <vt:lpstr>CSCS PowerPoint Template 16to9 2015</vt:lpstr>
      <vt:lpstr>CSCS - Swiss National Supercomputing Center</vt:lpstr>
      <vt:lpstr>Content of presentation</vt:lpstr>
      <vt:lpstr>  Main data lake cooling system </vt:lpstr>
      <vt:lpstr>Self-generation of energy (micro turbines) </vt:lpstr>
      <vt:lpstr> Waste heat &amp; cold utilization</vt:lpstr>
      <vt:lpstr>Internal cooling loops </vt:lpstr>
      <vt:lpstr>CSCS &amp; school campus cold utilisation (cooling)  </vt:lpstr>
      <vt:lpstr>CSCS &amp; school campus waste heat utililisation (heating)  </vt:lpstr>
      <vt:lpstr>Thank you for your attention</vt:lpstr>
      <vt:lpstr>CSCS’s photovoltaic project (2027)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Das ist ein Test</dc:title>
  <dc:creator>Renato Bernhard</dc:creator>
  <cp:lastModifiedBy>Belotti  Tiziano</cp:lastModifiedBy>
  <cp:revision>246</cp:revision>
  <dcterms:created xsi:type="dcterms:W3CDTF">2014-12-30T14:12:48Z</dcterms:created>
  <dcterms:modified xsi:type="dcterms:W3CDTF">2025-03-31T10:39:07Z</dcterms:modified>
</cp:coreProperties>
</file>